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4"/>
  </p:sldMasterIdLst>
  <p:notesMasterIdLst>
    <p:notesMasterId r:id="rId30"/>
  </p:notesMasterIdLst>
  <p:handoutMasterIdLst>
    <p:handoutMasterId r:id="rId31"/>
  </p:handoutMasterIdLst>
  <p:sldIdLst>
    <p:sldId id="491" r:id="rId5"/>
    <p:sldId id="520" r:id="rId6"/>
    <p:sldId id="521" r:id="rId7"/>
    <p:sldId id="530" r:id="rId8"/>
    <p:sldId id="522" r:id="rId9"/>
    <p:sldId id="523" r:id="rId10"/>
    <p:sldId id="524" r:id="rId11"/>
    <p:sldId id="525" r:id="rId12"/>
    <p:sldId id="526" r:id="rId13"/>
    <p:sldId id="527" r:id="rId14"/>
    <p:sldId id="528" r:id="rId15"/>
    <p:sldId id="529" r:id="rId16"/>
    <p:sldId id="531" r:id="rId17"/>
    <p:sldId id="534" r:id="rId18"/>
    <p:sldId id="543" r:id="rId19"/>
    <p:sldId id="532" r:id="rId20"/>
    <p:sldId id="544" r:id="rId21"/>
    <p:sldId id="535" r:id="rId22"/>
    <p:sldId id="450" r:id="rId23"/>
    <p:sldId id="533" r:id="rId24"/>
    <p:sldId id="538" r:id="rId25"/>
    <p:sldId id="539" r:id="rId26"/>
    <p:sldId id="540" r:id="rId27"/>
    <p:sldId id="541" r:id="rId28"/>
    <p:sldId id="542" r:id="rId29"/>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DB7A1"/>
    <a:srgbClr val="99CCFF"/>
    <a:srgbClr val="008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0063" autoAdjust="0"/>
  </p:normalViewPr>
  <p:slideViewPr>
    <p:cSldViewPr>
      <p:cViewPr varScale="1">
        <p:scale>
          <a:sx n="101" d="100"/>
          <a:sy n="101" d="100"/>
        </p:scale>
        <p:origin x="1230"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8475"/>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49688" y="1"/>
            <a:ext cx="2946400" cy="498475"/>
          </a:xfrm>
          <a:prstGeom prst="rect">
            <a:avLst/>
          </a:prstGeom>
        </p:spPr>
        <p:txBody>
          <a:bodyPr vert="horz" lIns="91440" tIns="45720" rIns="91440" bIns="45720" rtlCol="0"/>
          <a:lstStyle>
            <a:lvl1pPr algn="r">
              <a:defRPr sz="1200"/>
            </a:lvl1pPr>
          </a:lstStyle>
          <a:p>
            <a:fld id="{7D2085ED-AE6F-4BBC-8331-165CBEE7D8F8}" type="datetimeFigureOut">
              <a:rPr lang="fr-BE" smtClean="0"/>
              <a:t>31-08-21</a:t>
            </a:fld>
            <a:endParaRPr lang="fr-BE"/>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2C982D17-3794-47EB-B8BA-8C7960DE76B1}" type="slidenum">
              <a:rPr lang="fr-BE" smtClean="0"/>
              <a:t>‹#›</a:t>
            </a:fld>
            <a:endParaRPr lang="fr-BE"/>
          </a:p>
        </p:txBody>
      </p:sp>
    </p:spTree>
    <p:extLst>
      <p:ext uri="{BB962C8B-B14F-4D97-AF65-F5344CB8AC3E}">
        <p14:creationId xmlns:p14="http://schemas.microsoft.com/office/powerpoint/2010/main" val="2862108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50443"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79768" y="4715907"/>
            <a:ext cx="5438140"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50443"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32752A40-7A87-43AA-9D06-99C51CD4599D}" type="slidenum">
              <a:rPr lang="en-US"/>
              <a:pPr>
                <a:defRPr/>
              </a:pPr>
              <a:t>‹#›</a:t>
            </a:fld>
            <a:endParaRPr lang="en-US"/>
          </a:p>
        </p:txBody>
      </p:sp>
    </p:spTree>
    <p:extLst>
      <p:ext uri="{BB962C8B-B14F-4D97-AF65-F5344CB8AC3E}">
        <p14:creationId xmlns:p14="http://schemas.microsoft.com/office/powerpoint/2010/main" val="32477870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p:spPr>
        <p:txBody>
          <a:bodyPr/>
          <a:lstStyle/>
          <a:p>
            <a:endParaRPr lang="fr-FR"/>
          </a:p>
        </p:txBody>
      </p:sp>
      <p:sp>
        <p:nvSpPr>
          <p:cNvPr id="225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D5EA263-A53A-48B1-B5C2-528FFA9CB3E4}" type="slidenum">
              <a:rPr lang="en-US" smtClean="0"/>
              <a:pPr eaLnBrk="1" hangingPunct="1"/>
              <a:t>1</a:t>
            </a:fld>
            <a:endParaRPr lang="en-US"/>
          </a:p>
        </p:txBody>
      </p:sp>
    </p:spTree>
    <p:extLst>
      <p:ext uri="{BB962C8B-B14F-4D97-AF65-F5344CB8AC3E}">
        <p14:creationId xmlns:p14="http://schemas.microsoft.com/office/powerpoint/2010/main" val="2544223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nl-BE" sz="1200" b="1" kern="1200" dirty="0" smtClean="0">
                <a:solidFill>
                  <a:schemeClr val="tx1"/>
                </a:solidFill>
                <a:effectLst/>
                <a:latin typeface="Arial" charset="0"/>
                <a:ea typeface="+mn-ea"/>
                <a:cs typeface="+mn-cs"/>
              </a:rPr>
              <a:t>Algemene opmerking voor alle lokalen.</a:t>
            </a:r>
            <a:endParaRPr lang="nl-BE" sz="1200" kern="1200" dirty="0" smtClean="0">
              <a:solidFill>
                <a:schemeClr val="tx1"/>
              </a:solidFill>
              <a:effectLst/>
              <a:latin typeface="Arial" charset="0"/>
              <a:ea typeface="+mn-ea"/>
              <a:cs typeface="+mn-cs"/>
            </a:endParaRPr>
          </a:p>
          <a:p>
            <a:r>
              <a:rPr lang="nl-BE" sz="1200" kern="1200" dirty="0" smtClean="0">
                <a:solidFill>
                  <a:schemeClr val="tx1"/>
                </a:solidFill>
                <a:effectLst/>
                <a:latin typeface="Arial" charset="0"/>
                <a:ea typeface="+mn-ea"/>
                <a:cs typeface="+mn-cs"/>
              </a:rPr>
              <a:t> </a:t>
            </a:r>
          </a:p>
          <a:p>
            <a:pPr lvl="0"/>
            <a:r>
              <a:rPr lang="nl-BE" sz="1200" kern="1200" dirty="0" smtClean="0">
                <a:solidFill>
                  <a:schemeClr val="tx1"/>
                </a:solidFill>
                <a:effectLst/>
                <a:latin typeface="Arial" charset="0"/>
                <a:ea typeface="+mn-ea"/>
                <a:cs typeface="+mn-cs"/>
              </a:rPr>
              <a:t>Dat er geen natuurlijke verluchting mogelijk is doordat de ramen niet geopend kunnen worden en dat de toegangsdeuren tot de B-vleugel in principe steeds gesloten zijn. Een deur is een nooddeur en de andere deur wordt als normale toegang tot de B-vleugel gebruikt. Deze situatie zorgt ervoor dat er geen natuurlijke verluchting mogelijk is.</a:t>
            </a:r>
          </a:p>
          <a:p>
            <a:pPr lvl="0"/>
            <a:r>
              <a:rPr lang="nl-BE" sz="1200" kern="1200" dirty="0" smtClean="0">
                <a:solidFill>
                  <a:schemeClr val="tx1"/>
                </a:solidFill>
                <a:effectLst/>
                <a:latin typeface="Arial" charset="0"/>
                <a:ea typeface="+mn-ea"/>
                <a:cs typeface="+mn-cs"/>
              </a:rPr>
              <a:t>De luchtkwaliteit in veel gevallen niet goed is. </a:t>
            </a:r>
          </a:p>
          <a:p>
            <a:pPr lvl="0"/>
            <a:r>
              <a:rPr lang="nl-BE" sz="1200" kern="1200" dirty="0" smtClean="0">
                <a:solidFill>
                  <a:schemeClr val="tx1"/>
                </a:solidFill>
                <a:effectLst/>
                <a:latin typeface="Arial" charset="0"/>
                <a:ea typeface="+mn-ea"/>
                <a:cs typeface="+mn-cs"/>
              </a:rPr>
              <a:t>Dat we via de uitgevoerde metingen met zekerheid kunnen zeggen dat er onvoldoende toevoer van verse lucht en/of onvoldoende afvoer van gebruikte lucht is. Het huidige ventilatiesysteem werd volgens TSS-Infra berekend en geplaatst voor de toenmalige voorziene bezetting en voor lokalen waar de ramen geopend konden worden, </a:t>
            </a:r>
          </a:p>
          <a:p>
            <a:pPr lvl="0"/>
            <a:r>
              <a:rPr lang="nl-BE" sz="1200" kern="1200" dirty="0" smtClean="0">
                <a:solidFill>
                  <a:schemeClr val="tx1"/>
                </a:solidFill>
                <a:effectLst/>
                <a:latin typeface="Arial" charset="0"/>
                <a:ea typeface="+mn-ea"/>
                <a:cs typeface="+mn-cs"/>
              </a:rPr>
              <a:t>Dat niet alle lokalen beschikken over een ventilatiekanaal voor toevoer van verse lucht en dat de toevoer van verse lucht onvoldoende is voor de huidige bezetting.</a:t>
            </a:r>
          </a:p>
          <a:p>
            <a:pPr lvl="0"/>
            <a:r>
              <a:rPr lang="nl-BE" sz="1200" kern="1200" dirty="0" smtClean="0">
                <a:solidFill>
                  <a:schemeClr val="tx1"/>
                </a:solidFill>
                <a:effectLst/>
                <a:latin typeface="Arial" charset="0"/>
                <a:ea typeface="+mn-ea"/>
                <a:cs typeface="+mn-cs"/>
              </a:rPr>
              <a:t>Dat niet alle lokalen beschikken over een ventilatiekanaal voor de afvoer van gebruikte lucht beschikt en dat van de voorhanden kanalen het debiet niet altijd voldoende is.</a:t>
            </a:r>
          </a:p>
          <a:p>
            <a:pPr lvl="0"/>
            <a:r>
              <a:rPr lang="nl-BE" sz="1200" kern="1200" dirty="0" smtClean="0">
                <a:solidFill>
                  <a:schemeClr val="tx1"/>
                </a:solidFill>
                <a:effectLst/>
                <a:latin typeface="Arial" charset="0"/>
                <a:ea typeface="+mn-ea"/>
                <a:cs typeface="+mn-cs"/>
              </a:rPr>
              <a:t>De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en zeker in tijden van deze coronapandemie, bij bezetting van de lokalen dikwijls veel te hoog ligt. Men dient hier niet alleen stil te staan met het coronavirus maar met alle virussen en bacteriën die op dezelfde manier verspreid en overgedragen worden.</a:t>
            </a:r>
          </a:p>
          <a:p>
            <a:pPr lvl="0"/>
            <a:r>
              <a:rPr lang="nl-BE" sz="1200" kern="1200" dirty="0" smtClean="0">
                <a:solidFill>
                  <a:schemeClr val="tx1"/>
                </a:solidFill>
                <a:effectLst/>
                <a:latin typeface="Arial" charset="0"/>
                <a:ea typeface="+mn-ea"/>
                <a:cs typeface="+mn-cs"/>
              </a:rPr>
              <a:t>Dat de relatieve luchtvochtigheid nooit binnen de aanbevolen grenswaarden (tussen de 40% en 60% RH) ligt hoewel dit voorgeschreven wordt bij het gebruik van gemechaniseerde ventilatiesystemen.</a:t>
            </a:r>
          </a:p>
          <a:p>
            <a:pPr lvl="0"/>
            <a:r>
              <a:rPr lang="nl-BE" sz="1200" kern="1200" dirty="0" smtClean="0">
                <a:solidFill>
                  <a:schemeClr val="tx1"/>
                </a:solidFill>
                <a:effectLst/>
                <a:latin typeface="Arial" charset="0"/>
                <a:ea typeface="+mn-ea"/>
                <a:cs typeface="+mn-cs"/>
              </a:rPr>
              <a:t>Dat een deel van het personeel, en zeker van bepaalde lokalen, een of meerdere klachten heeft die voorkomen bij te hoge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of een te lage relatieve luchtvochtigheid.</a:t>
            </a:r>
          </a:p>
          <a:p>
            <a:pPr lvl="0"/>
            <a:r>
              <a:rPr lang="nl-BE" sz="1200" kern="1200" dirty="0" smtClean="0">
                <a:solidFill>
                  <a:schemeClr val="tx1"/>
                </a:solidFill>
                <a:effectLst/>
                <a:latin typeface="Arial" charset="0"/>
                <a:ea typeface="+mn-ea"/>
                <a:cs typeface="+mn-cs"/>
              </a:rPr>
              <a:t>Dat het voorziene airco systeem de lucht van de lokalen gebruikt en deze afgekoelde lucht terug in de ruimte blaast. Dit is in ruimten zonder natuurlijke verluchting ten sterkste afgeraden en zeker nu in deze tijd van een coronapandemie.</a:t>
            </a:r>
          </a:p>
          <a:p>
            <a:pPr lvl="0"/>
            <a:r>
              <a:rPr lang="nl-BE" sz="1200" kern="1200" dirty="0" smtClean="0">
                <a:solidFill>
                  <a:schemeClr val="tx1"/>
                </a:solidFill>
                <a:effectLst/>
                <a:latin typeface="Arial" charset="0"/>
                <a:ea typeface="+mn-ea"/>
                <a:cs typeface="+mn-cs"/>
              </a:rPr>
              <a:t>Dat met enige zekerheid gezegd kan worden dat de luchtcirculatie in de algehele B-vleugel niet optimaal is door het ontbreken van een optimaal ventilatiesysteem.</a:t>
            </a:r>
          </a:p>
          <a:p>
            <a:pPr lvl="0"/>
            <a:r>
              <a:rPr lang="nl-BE" sz="1200" kern="1200" dirty="0" smtClean="0">
                <a:solidFill>
                  <a:schemeClr val="tx1"/>
                </a:solidFill>
                <a:effectLst/>
                <a:latin typeface="Arial" charset="0"/>
                <a:ea typeface="+mn-ea"/>
                <a:cs typeface="+mn-cs"/>
              </a:rPr>
              <a:t>Dat, daar er momenteel met een strikt minimum aan personeel gewerkt wordt, de gemeten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lager liggen dan dat men met een normale bezetting zou werken.</a:t>
            </a:r>
          </a:p>
          <a:p>
            <a:r>
              <a:rPr lang="nl-BE" sz="1200" kern="1200" dirty="0" smtClean="0">
                <a:solidFill>
                  <a:schemeClr val="tx1"/>
                </a:solidFill>
                <a:effectLst/>
                <a:latin typeface="Arial" charset="0"/>
                <a:ea typeface="+mn-ea"/>
                <a:cs typeface="+mn-cs"/>
              </a:rPr>
              <a:t>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6</a:t>
            </a:fld>
            <a:endParaRPr lang="en-US"/>
          </a:p>
        </p:txBody>
      </p:sp>
    </p:spTree>
    <p:extLst>
      <p:ext uri="{BB962C8B-B14F-4D97-AF65-F5344CB8AC3E}">
        <p14:creationId xmlns:p14="http://schemas.microsoft.com/office/powerpoint/2010/main" val="33307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nl-BE" sz="1200" b="1" kern="1200" dirty="0" smtClean="0">
                <a:solidFill>
                  <a:schemeClr val="tx1"/>
                </a:solidFill>
                <a:effectLst/>
                <a:latin typeface="Arial" charset="0"/>
                <a:ea typeface="+mn-ea"/>
                <a:cs typeface="+mn-cs"/>
              </a:rPr>
              <a:t>Algemene opmerking voor alle lokalen.</a:t>
            </a:r>
            <a:endParaRPr lang="nl-BE" sz="1200" kern="1200" dirty="0" smtClean="0">
              <a:solidFill>
                <a:schemeClr val="tx1"/>
              </a:solidFill>
              <a:effectLst/>
              <a:latin typeface="Arial" charset="0"/>
              <a:ea typeface="+mn-ea"/>
              <a:cs typeface="+mn-cs"/>
            </a:endParaRPr>
          </a:p>
          <a:p>
            <a:r>
              <a:rPr lang="nl-BE" sz="1200" kern="1200" dirty="0" smtClean="0">
                <a:solidFill>
                  <a:schemeClr val="tx1"/>
                </a:solidFill>
                <a:effectLst/>
                <a:latin typeface="Arial" charset="0"/>
                <a:ea typeface="+mn-ea"/>
                <a:cs typeface="+mn-cs"/>
              </a:rPr>
              <a:t> </a:t>
            </a:r>
          </a:p>
          <a:p>
            <a:pPr lvl="0"/>
            <a:r>
              <a:rPr lang="nl-BE" sz="1200" kern="1200" dirty="0" smtClean="0">
                <a:solidFill>
                  <a:schemeClr val="tx1"/>
                </a:solidFill>
                <a:effectLst/>
                <a:latin typeface="Arial" charset="0"/>
                <a:ea typeface="+mn-ea"/>
                <a:cs typeface="+mn-cs"/>
              </a:rPr>
              <a:t>Dat er geen natuurlijke verluchting mogelijk is doordat de ramen niet geopend kunnen worden en dat de toegangsdeuren tot de B-vleugel in principe steeds gesloten zijn. Een deur is een nooddeur en de andere deur wordt als normale toegang tot de B-vleugel gebruikt. Deze situatie zorgt ervoor dat er geen natuurlijke verluchting mogelijk is.</a:t>
            </a:r>
          </a:p>
          <a:p>
            <a:pPr lvl="0"/>
            <a:r>
              <a:rPr lang="nl-BE" sz="1200" kern="1200" dirty="0" smtClean="0">
                <a:solidFill>
                  <a:schemeClr val="tx1"/>
                </a:solidFill>
                <a:effectLst/>
                <a:latin typeface="Arial" charset="0"/>
                <a:ea typeface="+mn-ea"/>
                <a:cs typeface="+mn-cs"/>
              </a:rPr>
              <a:t>De luchtkwaliteit in veel gevallen niet goed is. </a:t>
            </a:r>
          </a:p>
          <a:p>
            <a:pPr lvl="0"/>
            <a:r>
              <a:rPr lang="nl-BE" sz="1200" kern="1200" dirty="0" smtClean="0">
                <a:solidFill>
                  <a:schemeClr val="tx1"/>
                </a:solidFill>
                <a:effectLst/>
                <a:latin typeface="Arial" charset="0"/>
                <a:ea typeface="+mn-ea"/>
                <a:cs typeface="+mn-cs"/>
              </a:rPr>
              <a:t>Dat we via de uitgevoerde metingen met zekerheid kunnen zeggen dat er onvoldoende toevoer van verse lucht en/of onvoldoende afvoer van gebruikte lucht is. Het huidige ventilatiesysteem werd volgens TSS-Infra berekend en geplaatst voor de toenmalige voorziene bezetting en voor lokalen waar de ramen geopend konden worden, </a:t>
            </a:r>
          </a:p>
          <a:p>
            <a:pPr lvl="0"/>
            <a:r>
              <a:rPr lang="nl-BE" sz="1200" kern="1200" dirty="0" smtClean="0">
                <a:solidFill>
                  <a:schemeClr val="tx1"/>
                </a:solidFill>
                <a:effectLst/>
                <a:latin typeface="Arial" charset="0"/>
                <a:ea typeface="+mn-ea"/>
                <a:cs typeface="+mn-cs"/>
              </a:rPr>
              <a:t>Dat niet alle lokalen beschikken over een ventilatiekanaal voor toevoer van verse lucht en dat de toevoer van verse lucht onvoldoende is voor de huidige bezetting.</a:t>
            </a:r>
          </a:p>
          <a:p>
            <a:pPr lvl="0"/>
            <a:r>
              <a:rPr lang="nl-BE" sz="1200" kern="1200" dirty="0" smtClean="0">
                <a:solidFill>
                  <a:schemeClr val="tx1"/>
                </a:solidFill>
                <a:effectLst/>
                <a:latin typeface="Arial" charset="0"/>
                <a:ea typeface="+mn-ea"/>
                <a:cs typeface="+mn-cs"/>
              </a:rPr>
              <a:t>Dat niet alle lokalen beschikken over een ventilatiekanaal voor de afvoer van gebruikte lucht beschikt en dat van de voorhanden kanalen het debiet niet altijd voldoende is.</a:t>
            </a:r>
          </a:p>
          <a:p>
            <a:pPr lvl="0"/>
            <a:r>
              <a:rPr lang="nl-BE" sz="1200" kern="1200" dirty="0" smtClean="0">
                <a:solidFill>
                  <a:schemeClr val="tx1"/>
                </a:solidFill>
                <a:effectLst/>
                <a:latin typeface="Arial" charset="0"/>
                <a:ea typeface="+mn-ea"/>
                <a:cs typeface="+mn-cs"/>
              </a:rPr>
              <a:t>De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en zeker in tijden van deze coronapandemie, bij bezetting van de lokalen dikwijls veel te hoog ligt. Men dient hier niet alleen stil te staan met het coronavirus maar met alle virussen en bacteriën die op dezelfde manier verspreid en overgedragen worden.</a:t>
            </a:r>
          </a:p>
          <a:p>
            <a:pPr lvl="0"/>
            <a:r>
              <a:rPr lang="nl-BE" sz="1200" kern="1200" dirty="0" smtClean="0">
                <a:solidFill>
                  <a:schemeClr val="tx1"/>
                </a:solidFill>
                <a:effectLst/>
                <a:latin typeface="Arial" charset="0"/>
                <a:ea typeface="+mn-ea"/>
                <a:cs typeface="+mn-cs"/>
              </a:rPr>
              <a:t>Dat de relatieve luchtvochtigheid nooit binnen de aanbevolen grenswaarden (tussen de 40% en 60% RH) ligt hoewel dit voorgeschreven wordt bij het gebruik van gemechaniseerde ventilatiesystemen.</a:t>
            </a:r>
          </a:p>
          <a:p>
            <a:pPr lvl="0"/>
            <a:r>
              <a:rPr lang="nl-BE" sz="1200" kern="1200" dirty="0" smtClean="0">
                <a:solidFill>
                  <a:schemeClr val="tx1"/>
                </a:solidFill>
                <a:effectLst/>
                <a:latin typeface="Arial" charset="0"/>
                <a:ea typeface="+mn-ea"/>
                <a:cs typeface="+mn-cs"/>
              </a:rPr>
              <a:t>Dat een deel van het personeel, en zeker van bepaalde lokalen, een of meerdere klachten heeft die voorkomen bij te hoge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of een te lage relatieve luchtvochtigheid.</a:t>
            </a:r>
          </a:p>
          <a:p>
            <a:pPr lvl="0"/>
            <a:r>
              <a:rPr lang="nl-BE" sz="1200" kern="1200" dirty="0" smtClean="0">
                <a:solidFill>
                  <a:schemeClr val="tx1"/>
                </a:solidFill>
                <a:effectLst/>
                <a:latin typeface="Arial" charset="0"/>
                <a:ea typeface="+mn-ea"/>
                <a:cs typeface="+mn-cs"/>
              </a:rPr>
              <a:t>Dat het voorziene airco systeem de lucht van de lokalen gebruikt en deze afgekoelde lucht terug in de ruimte blaast. Dit is in ruimten zonder natuurlijke verluchting ten sterkste afgeraden en zeker nu in deze tijd van een coronapandemie.</a:t>
            </a:r>
          </a:p>
          <a:p>
            <a:pPr lvl="0"/>
            <a:r>
              <a:rPr lang="nl-BE" sz="1200" kern="1200" dirty="0" smtClean="0">
                <a:solidFill>
                  <a:schemeClr val="tx1"/>
                </a:solidFill>
                <a:effectLst/>
                <a:latin typeface="Arial" charset="0"/>
                <a:ea typeface="+mn-ea"/>
                <a:cs typeface="+mn-cs"/>
              </a:rPr>
              <a:t>Dat met enige zekerheid gezegd kan worden dat de luchtcirculatie in de algehele B-vleugel niet optimaal is door het ontbreken van een optimaal ventilatiesysteem.</a:t>
            </a:r>
          </a:p>
          <a:p>
            <a:pPr lvl="0"/>
            <a:r>
              <a:rPr lang="nl-BE" sz="1200" kern="1200" dirty="0" smtClean="0">
                <a:solidFill>
                  <a:schemeClr val="tx1"/>
                </a:solidFill>
                <a:effectLst/>
                <a:latin typeface="Arial" charset="0"/>
                <a:ea typeface="+mn-ea"/>
                <a:cs typeface="+mn-cs"/>
              </a:rPr>
              <a:t>Dat, daar er momenteel met een strikt minimum aan personeel gewerkt wordt, de gemeten CO</a:t>
            </a:r>
            <a:r>
              <a:rPr lang="nl-BE" sz="1200" kern="1200" baseline="-25000" dirty="0" smtClean="0">
                <a:solidFill>
                  <a:schemeClr val="tx1"/>
                </a:solidFill>
                <a:effectLst/>
                <a:latin typeface="Arial" charset="0"/>
                <a:ea typeface="+mn-ea"/>
                <a:cs typeface="+mn-cs"/>
              </a:rPr>
              <a:t>²</a:t>
            </a:r>
            <a:r>
              <a:rPr lang="nl-BE" sz="1200" kern="1200" dirty="0" smtClean="0">
                <a:solidFill>
                  <a:schemeClr val="tx1"/>
                </a:solidFill>
                <a:effectLst/>
                <a:latin typeface="Arial" charset="0"/>
                <a:ea typeface="+mn-ea"/>
                <a:cs typeface="+mn-cs"/>
              </a:rPr>
              <a:t>-waarden lager liggen dan dat men met een normale bezetting zou werken.</a:t>
            </a:r>
          </a:p>
          <a:p>
            <a:r>
              <a:rPr lang="nl-BE" sz="1200" kern="1200" dirty="0" smtClean="0">
                <a:solidFill>
                  <a:schemeClr val="tx1"/>
                </a:solidFill>
                <a:effectLst/>
                <a:latin typeface="Arial" charset="0"/>
                <a:ea typeface="+mn-ea"/>
                <a:cs typeface="+mn-cs"/>
              </a:rPr>
              <a:t>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7</a:t>
            </a:fld>
            <a:endParaRPr lang="en-US"/>
          </a:p>
        </p:txBody>
      </p:sp>
    </p:spTree>
    <p:extLst>
      <p:ext uri="{BB962C8B-B14F-4D97-AF65-F5344CB8AC3E}">
        <p14:creationId xmlns:p14="http://schemas.microsoft.com/office/powerpoint/2010/main" val="3797399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subtitle</a:t>
            </a:r>
            <a:r>
              <a:rPr lang="nl-BE" noProof="0" dirty="0" smtClean="0"/>
              <a:t> </a:t>
            </a:r>
            <a:r>
              <a:rPr lang="nl-BE" noProof="0" dirty="0" err="1" smtClean="0"/>
              <a:t>style</a:t>
            </a:r>
            <a:endParaRPr lang="nl-BE"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5"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6" name="Rectangle 6"/>
          <p:cNvSpPr>
            <a:spLocks noGrp="1" noChangeArrowheads="1"/>
          </p:cNvSpPr>
          <p:nvPr>
            <p:ph type="sldNum" sz="quarter" idx="12"/>
          </p:nvPr>
        </p:nvSpPr>
        <p:spPr>
          <a:ln/>
        </p:spPr>
        <p:txBody>
          <a:bodyPr/>
          <a:lstStyle>
            <a:lvl1pPr>
              <a:defRPr/>
            </a:lvl1pPr>
          </a:lstStyle>
          <a:p>
            <a:pPr>
              <a:defRPr/>
            </a:pPr>
            <a:fld id="{467B1E1E-98A0-4AD5-90CC-5F29849F5563}" type="slidenum">
              <a:rPr lang="nl-BE" altLang="nl-BE"/>
              <a:pPr>
                <a:defRPr/>
              </a:pPr>
              <a:t>‹#›</a:t>
            </a:fld>
            <a:endParaRPr lang="nl-BE" altLang="nl-BE" dirty="0"/>
          </a:p>
        </p:txBody>
      </p:sp>
    </p:spTree>
    <p:extLst>
      <p:ext uri="{BB962C8B-B14F-4D97-AF65-F5344CB8AC3E}">
        <p14:creationId xmlns:p14="http://schemas.microsoft.com/office/powerpoint/2010/main" val="1175814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Vertical Text Placeholder 2"/>
          <p:cNvSpPr>
            <a:spLocks noGrp="1"/>
          </p:cNvSpPr>
          <p:nvPr>
            <p:ph type="body" orient="vert" idx="1"/>
          </p:nvPr>
        </p:nvSpPr>
        <p:spPr/>
        <p:txBody>
          <a:bodyPr vert="eaVert"/>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5"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6" name="Rectangle 6"/>
          <p:cNvSpPr>
            <a:spLocks noGrp="1" noChangeArrowheads="1"/>
          </p:cNvSpPr>
          <p:nvPr>
            <p:ph type="sldNum" sz="quarter" idx="12"/>
          </p:nvPr>
        </p:nvSpPr>
        <p:spPr>
          <a:ln/>
        </p:spPr>
        <p:txBody>
          <a:bodyPr/>
          <a:lstStyle>
            <a:lvl1pPr>
              <a:defRPr/>
            </a:lvl1pPr>
          </a:lstStyle>
          <a:p>
            <a:pPr>
              <a:defRPr/>
            </a:pPr>
            <a:fld id="{A60F8FB5-C255-4AB9-9B0E-15BB9246DB1C}" type="slidenum">
              <a:rPr lang="nl-BE" altLang="nl-BE"/>
              <a:pPr>
                <a:defRPr/>
              </a:pPr>
              <a:t>‹#›</a:t>
            </a:fld>
            <a:endParaRPr lang="nl-BE" altLang="nl-BE" dirty="0"/>
          </a:p>
        </p:txBody>
      </p:sp>
    </p:spTree>
    <p:extLst>
      <p:ext uri="{BB962C8B-B14F-4D97-AF65-F5344CB8AC3E}">
        <p14:creationId xmlns:p14="http://schemas.microsoft.com/office/powerpoint/2010/main" val="208488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5"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6" name="Rectangle 6"/>
          <p:cNvSpPr>
            <a:spLocks noGrp="1" noChangeArrowheads="1"/>
          </p:cNvSpPr>
          <p:nvPr>
            <p:ph type="sldNum" sz="quarter" idx="12"/>
          </p:nvPr>
        </p:nvSpPr>
        <p:spPr>
          <a:ln/>
        </p:spPr>
        <p:txBody>
          <a:bodyPr/>
          <a:lstStyle>
            <a:lvl1pPr>
              <a:defRPr/>
            </a:lvl1pPr>
          </a:lstStyle>
          <a:p>
            <a:pPr>
              <a:defRPr/>
            </a:pPr>
            <a:fld id="{812D5BA6-EBA1-426F-97AC-16258AFA01BD}" type="slidenum">
              <a:rPr lang="nl-BE" altLang="nl-BE"/>
              <a:pPr>
                <a:defRPr/>
              </a:pPr>
              <a:t>‹#›</a:t>
            </a:fld>
            <a:endParaRPr lang="nl-BE" altLang="nl-BE" dirty="0"/>
          </a:p>
        </p:txBody>
      </p:sp>
    </p:spTree>
    <p:extLst>
      <p:ext uri="{BB962C8B-B14F-4D97-AF65-F5344CB8AC3E}">
        <p14:creationId xmlns:p14="http://schemas.microsoft.com/office/powerpoint/2010/main" val="3033164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Content Placeholder 2"/>
          <p:cNvSpPr>
            <a:spLocks noGrp="1"/>
          </p:cNvSpPr>
          <p:nvPr>
            <p:ph idx="1"/>
          </p:nvPr>
        </p:nvSpPr>
        <p:spPr/>
        <p:txBody>
          <a:body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5"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6" name="Rectangle 6"/>
          <p:cNvSpPr>
            <a:spLocks noGrp="1" noChangeArrowheads="1"/>
          </p:cNvSpPr>
          <p:nvPr>
            <p:ph type="sldNum" sz="quarter" idx="12"/>
          </p:nvPr>
        </p:nvSpPr>
        <p:spPr>
          <a:ln/>
        </p:spPr>
        <p:txBody>
          <a:bodyPr/>
          <a:lstStyle>
            <a:lvl1pPr>
              <a:defRPr/>
            </a:lvl1pPr>
          </a:lstStyle>
          <a:p>
            <a:pPr>
              <a:defRPr/>
            </a:pPr>
            <a:fld id="{23511A2D-66BF-424C-B067-A76D7D902169}" type="slidenum">
              <a:rPr lang="nl-BE" altLang="nl-BE"/>
              <a:pPr>
                <a:defRPr/>
              </a:pPr>
              <a:t>‹#›</a:t>
            </a:fld>
            <a:endParaRPr lang="nl-BE" altLang="nl-BE" dirty="0"/>
          </a:p>
        </p:txBody>
      </p:sp>
    </p:spTree>
    <p:extLst>
      <p:ext uri="{BB962C8B-B14F-4D97-AF65-F5344CB8AC3E}">
        <p14:creationId xmlns:p14="http://schemas.microsoft.com/office/powerpoint/2010/main" val="4250604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5"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6" name="Rectangle 6"/>
          <p:cNvSpPr>
            <a:spLocks noGrp="1" noChangeArrowheads="1"/>
          </p:cNvSpPr>
          <p:nvPr>
            <p:ph type="sldNum" sz="quarter" idx="12"/>
          </p:nvPr>
        </p:nvSpPr>
        <p:spPr>
          <a:ln/>
        </p:spPr>
        <p:txBody>
          <a:bodyPr/>
          <a:lstStyle>
            <a:lvl1pPr>
              <a:defRPr/>
            </a:lvl1pPr>
          </a:lstStyle>
          <a:p>
            <a:pPr>
              <a:defRPr/>
            </a:pPr>
            <a:fld id="{D40BB9AA-BCE2-4756-93FB-D029E499EB4A}" type="slidenum">
              <a:rPr lang="nl-BE" altLang="nl-BE"/>
              <a:pPr>
                <a:defRPr/>
              </a:pPr>
              <a:t>‹#›</a:t>
            </a:fld>
            <a:endParaRPr lang="nl-BE" altLang="nl-BE" dirty="0"/>
          </a:p>
        </p:txBody>
      </p:sp>
    </p:spTree>
    <p:extLst>
      <p:ext uri="{BB962C8B-B14F-4D97-AF65-F5344CB8AC3E}">
        <p14:creationId xmlns:p14="http://schemas.microsoft.com/office/powerpoint/2010/main" val="998532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Content Placeholder 2"/>
          <p:cNvSpPr>
            <a:spLocks noGrp="1"/>
          </p:cNvSpPr>
          <p:nvPr>
            <p:ph sz="half" idx="1"/>
          </p:nvPr>
        </p:nvSpPr>
        <p:spPr>
          <a:xfrm>
            <a:off x="457200" y="1600200"/>
            <a:ext cx="4038600" cy="4525963"/>
          </a:xfrm>
        </p:spPr>
        <p:txBody>
          <a:body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4" name="Content Placeholder 3"/>
          <p:cNvSpPr>
            <a:spLocks noGrp="1"/>
          </p:cNvSpPr>
          <p:nvPr>
            <p:ph sz="half" idx="2"/>
          </p:nvPr>
        </p:nvSpPr>
        <p:spPr>
          <a:xfrm>
            <a:off x="4648200" y="1600200"/>
            <a:ext cx="4038600" cy="4525963"/>
          </a:xfrm>
        </p:spPr>
        <p:txBody>
          <a:body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5"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6"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7" name="Rectangle 6"/>
          <p:cNvSpPr>
            <a:spLocks noGrp="1" noChangeArrowheads="1"/>
          </p:cNvSpPr>
          <p:nvPr>
            <p:ph type="sldNum" sz="quarter" idx="12"/>
          </p:nvPr>
        </p:nvSpPr>
        <p:spPr>
          <a:ln/>
        </p:spPr>
        <p:txBody>
          <a:bodyPr/>
          <a:lstStyle>
            <a:lvl1pPr>
              <a:defRPr/>
            </a:lvl1pPr>
          </a:lstStyle>
          <a:p>
            <a:pPr>
              <a:defRPr/>
            </a:pPr>
            <a:fld id="{200564DA-F288-4461-BD9B-F3BE03AD3CEA}" type="slidenum">
              <a:rPr lang="nl-BE" altLang="nl-BE"/>
              <a:pPr>
                <a:defRPr/>
              </a:pPr>
              <a:t>‹#›</a:t>
            </a:fld>
            <a:endParaRPr lang="nl-BE" altLang="nl-BE" dirty="0"/>
          </a:p>
        </p:txBody>
      </p:sp>
    </p:spTree>
    <p:extLst>
      <p:ext uri="{BB962C8B-B14F-4D97-AF65-F5344CB8AC3E}">
        <p14:creationId xmlns:p14="http://schemas.microsoft.com/office/powerpoint/2010/main" val="3548425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3608" y="365125"/>
            <a:ext cx="6840760" cy="1325563"/>
          </a:xfrm>
        </p:spPr>
        <p:txBody>
          <a:body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p:txBody>
      </p:sp>
      <p:sp>
        <p:nvSpPr>
          <p:cNvPr id="4" name="Content Placeholder 3"/>
          <p:cNvSpPr>
            <a:spLocks noGrp="1"/>
          </p:cNvSpPr>
          <p:nvPr>
            <p:ph sz="half" idx="2"/>
          </p:nvPr>
        </p:nvSpPr>
        <p:spPr>
          <a:xfrm>
            <a:off x="630238" y="2505075"/>
            <a:ext cx="3868737" cy="3684588"/>
          </a:xfrm>
        </p:spPr>
        <p:txBody>
          <a:body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p:txBody>
      </p:sp>
      <p:sp>
        <p:nvSpPr>
          <p:cNvPr id="6" name="Content Placeholder 5"/>
          <p:cNvSpPr>
            <a:spLocks noGrp="1"/>
          </p:cNvSpPr>
          <p:nvPr>
            <p:ph sz="quarter" idx="4"/>
          </p:nvPr>
        </p:nvSpPr>
        <p:spPr>
          <a:xfrm>
            <a:off x="4629150" y="2505075"/>
            <a:ext cx="3887788" cy="3684588"/>
          </a:xfrm>
        </p:spPr>
        <p:txBody>
          <a:body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7"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8"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9" name="Rectangle 6"/>
          <p:cNvSpPr>
            <a:spLocks noGrp="1" noChangeArrowheads="1"/>
          </p:cNvSpPr>
          <p:nvPr>
            <p:ph type="sldNum" sz="quarter" idx="12"/>
          </p:nvPr>
        </p:nvSpPr>
        <p:spPr>
          <a:ln/>
        </p:spPr>
        <p:txBody>
          <a:bodyPr/>
          <a:lstStyle>
            <a:lvl1pPr>
              <a:defRPr/>
            </a:lvl1pPr>
          </a:lstStyle>
          <a:p>
            <a:pPr>
              <a:defRPr/>
            </a:pPr>
            <a:fld id="{2255FFC6-8310-4BFF-96FE-FE27316032C6}" type="slidenum">
              <a:rPr lang="nl-BE" altLang="nl-BE"/>
              <a:pPr>
                <a:defRPr/>
              </a:pPr>
              <a:t>‹#›</a:t>
            </a:fld>
            <a:endParaRPr lang="nl-BE" altLang="nl-BE" dirty="0"/>
          </a:p>
        </p:txBody>
      </p:sp>
    </p:spTree>
    <p:extLst>
      <p:ext uri="{BB962C8B-B14F-4D97-AF65-F5344CB8AC3E}">
        <p14:creationId xmlns:p14="http://schemas.microsoft.com/office/powerpoint/2010/main" val="178596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4"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5" name="Rectangle 6"/>
          <p:cNvSpPr>
            <a:spLocks noGrp="1" noChangeArrowheads="1"/>
          </p:cNvSpPr>
          <p:nvPr>
            <p:ph type="sldNum" sz="quarter" idx="12"/>
          </p:nvPr>
        </p:nvSpPr>
        <p:spPr>
          <a:ln/>
        </p:spPr>
        <p:txBody>
          <a:bodyPr/>
          <a:lstStyle>
            <a:lvl1pPr>
              <a:defRPr/>
            </a:lvl1pPr>
          </a:lstStyle>
          <a:p>
            <a:pPr>
              <a:defRPr/>
            </a:pPr>
            <a:fld id="{797EA57D-90A8-418D-9CBE-7636D947D92A}" type="slidenum">
              <a:rPr lang="nl-BE" altLang="nl-BE"/>
              <a:pPr>
                <a:defRPr/>
              </a:pPr>
              <a:t>‹#›</a:t>
            </a:fld>
            <a:endParaRPr lang="nl-BE" altLang="nl-BE" dirty="0"/>
          </a:p>
        </p:txBody>
      </p:sp>
    </p:spTree>
    <p:extLst>
      <p:ext uri="{BB962C8B-B14F-4D97-AF65-F5344CB8AC3E}">
        <p14:creationId xmlns:p14="http://schemas.microsoft.com/office/powerpoint/2010/main" val="222253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nl-BE" altLang="nl-BE"/>
          </a:p>
        </p:txBody>
      </p:sp>
      <p:sp>
        <p:nvSpPr>
          <p:cNvPr id="3" name="Rectangle 5"/>
          <p:cNvSpPr>
            <a:spLocks noGrp="1" noChangeArrowheads="1"/>
          </p:cNvSpPr>
          <p:nvPr>
            <p:ph type="ftr" sz="quarter" idx="11"/>
          </p:nvPr>
        </p:nvSpPr>
        <p:spPr/>
        <p:txBody>
          <a:bodyPr/>
          <a:lstStyle>
            <a:lvl1pPr>
              <a:defRPr/>
            </a:lvl1pPr>
          </a:lstStyle>
          <a:p>
            <a:pPr>
              <a:defRPr/>
            </a:pPr>
            <a:endParaRPr lang="nl-BE" altLang="nl-BE"/>
          </a:p>
        </p:txBody>
      </p:sp>
      <p:sp>
        <p:nvSpPr>
          <p:cNvPr id="4" name="Rectangle 6"/>
          <p:cNvSpPr>
            <a:spLocks noGrp="1" noChangeArrowheads="1"/>
          </p:cNvSpPr>
          <p:nvPr>
            <p:ph type="sldNum" sz="quarter" idx="12"/>
          </p:nvPr>
        </p:nvSpPr>
        <p:spPr>
          <a:xfrm>
            <a:off x="6553200" y="6245225"/>
            <a:ext cx="1763713" cy="476250"/>
          </a:xfrm>
        </p:spPr>
        <p:txBody>
          <a:bodyPr/>
          <a:lstStyle>
            <a:lvl1pPr>
              <a:defRPr/>
            </a:lvl1pPr>
          </a:lstStyle>
          <a:p>
            <a:pPr>
              <a:defRPr/>
            </a:pPr>
            <a:fld id="{2ED803E8-C28A-43C9-B7CA-6B03C5490A64}" type="slidenum">
              <a:rPr lang="nl-BE" altLang="nl-BE"/>
              <a:pPr>
                <a:defRPr/>
              </a:pPr>
              <a:t>‹#›</a:t>
            </a:fld>
            <a:endParaRPr lang="nl-BE" altLang="nl-BE" dirty="0"/>
          </a:p>
        </p:txBody>
      </p:sp>
    </p:spTree>
    <p:extLst>
      <p:ext uri="{BB962C8B-B14F-4D97-AF65-F5344CB8AC3E}">
        <p14:creationId xmlns:p14="http://schemas.microsoft.com/office/powerpoint/2010/main" val="841713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3608" y="457200"/>
            <a:ext cx="2536205" cy="1600200"/>
          </a:xfrm>
        </p:spPr>
        <p:txBody>
          <a:bodyPr anchor="b"/>
          <a:lstStyle>
            <a:lvl1pPr>
              <a:defRPr sz="3200"/>
            </a:lvl1p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Content Placeholder 2"/>
          <p:cNvSpPr>
            <a:spLocks noGrp="1"/>
          </p:cNvSpPr>
          <p:nvPr>
            <p:ph idx="1"/>
          </p:nvPr>
        </p:nvSpPr>
        <p:spPr>
          <a:xfrm>
            <a:off x="3887788" y="1340768"/>
            <a:ext cx="4629150" cy="452028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a:p>
            <a:pPr lvl="1"/>
            <a:r>
              <a:rPr lang="nl-BE" noProof="0" dirty="0" smtClean="0"/>
              <a:t>Second level</a:t>
            </a:r>
          </a:p>
          <a:p>
            <a:pPr lvl="2"/>
            <a:r>
              <a:rPr lang="nl-BE" noProof="0" dirty="0" err="1" smtClean="0"/>
              <a:t>Third</a:t>
            </a:r>
            <a:r>
              <a:rPr lang="nl-BE" noProof="0" dirty="0" smtClean="0"/>
              <a:t> level</a:t>
            </a:r>
          </a:p>
          <a:p>
            <a:pPr lvl="3"/>
            <a:r>
              <a:rPr lang="nl-BE" noProof="0" dirty="0" err="1" smtClean="0"/>
              <a:t>Fourth</a:t>
            </a:r>
            <a:r>
              <a:rPr lang="nl-BE" noProof="0" dirty="0" smtClean="0"/>
              <a:t> level</a:t>
            </a:r>
          </a:p>
          <a:p>
            <a:pPr lvl="4"/>
            <a:r>
              <a:rPr lang="nl-BE" noProof="0" dirty="0" err="1" smtClean="0"/>
              <a:t>Fifth</a:t>
            </a:r>
            <a:r>
              <a:rPr lang="nl-BE" noProof="0" dirty="0" smtClean="0"/>
              <a:t> level</a:t>
            </a:r>
            <a:endParaRPr lang="nl-BE" noProof="0"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6"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7" name="Rectangle 6"/>
          <p:cNvSpPr>
            <a:spLocks noGrp="1" noChangeArrowheads="1"/>
          </p:cNvSpPr>
          <p:nvPr>
            <p:ph type="sldNum" sz="quarter" idx="12"/>
          </p:nvPr>
        </p:nvSpPr>
        <p:spPr>
          <a:ln/>
        </p:spPr>
        <p:txBody>
          <a:bodyPr/>
          <a:lstStyle>
            <a:lvl1pPr>
              <a:defRPr/>
            </a:lvl1pPr>
          </a:lstStyle>
          <a:p>
            <a:pPr>
              <a:defRPr/>
            </a:pPr>
            <a:fld id="{A4D93B2B-AC1F-4C9E-B323-446265C2292F}" type="slidenum">
              <a:rPr lang="nl-BE" altLang="nl-BE"/>
              <a:pPr>
                <a:defRPr/>
              </a:pPr>
              <a:t>‹#›</a:t>
            </a:fld>
            <a:endParaRPr lang="nl-BE" altLang="nl-BE" dirty="0"/>
          </a:p>
        </p:txBody>
      </p:sp>
    </p:spTree>
    <p:extLst>
      <p:ext uri="{BB962C8B-B14F-4D97-AF65-F5344CB8AC3E}">
        <p14:creationId xmlns:p14="http://schemas.microsoft.com/office/powerpoint/2010/main" val="1879501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3608" y="457200"/>
            <a:ext cx="2536205" cy="1600200"/>
          </a:xfrm>
        </p:spPr>
        <p:txBody>
          <a:bodyPr anchor="b"/>
          <a:lstStyle>
            <a:lvl1pPr>
              <a:defRPr sz="3200"/>
            </a:lvl1pPr>
          </a:lstStyle>
          <a:p>
            <a:r>
              <a:rPr lang="nl-BE" noProof="0" dirty="0" smtClean="0"/>
              <a:t>Click </a:t>
            </a:r>
            <a:r>
              <a:rPr lang="nl-BE" noProof="0" dirty="0" err="1" smtClean="0"/>
              <a:t>to</a:t>
            </a:r>
            <a:r>
              <a:rPr lang="nl-BE" noProof="0" dirty="0" smtClean="0"/>
              <a:t> </a:t>
            </a:r>
            <a:r>
              <a:rPr lang="nl-BE" noProof="0" dirty="0" err="1" smtClean="0"/>
              <a:t>edit</a:t>
            </a:r>
            <a:r>
              <a:rPr lang="nl-BE" noProof="0" dirty="0" smtClean="0"/>
              <a:t> Master </a:t>
            </a:r>
            <a:r>
              <a:rPr lang="nl-BE" noProof="0" dirty="0" err="1" smtClean="0"/>
              <a:t>title</a:t>
            </a:r>
            <a:r>
              <a:rPr lang="nl-BE" noProof="0" dirty="0" smtClean="0"/>
              <a:t> </a:t>
            </a:r>
            <a:r>
              <a:rPr lang="nl-BE" noProof="0" dirty="0" err="1" smtClean="0"/>
              <a:t>style</a:t>
            </a:r>
            <a:endParaRPr lang="nl-BE" noProof="0" dirty="0"/>
          </a:p>
        </p:txBody>
      </p:sp>
      <p:sp>
        <p:nvSpPr>
          <p:cNvPr id="3" name="Picture Placeholder 2"/>
          <p:cNvSpPr>
            <a:spLocks noGrp="1"/>
          </p:cNvSpPr>
          <p:nvPr>
            <p:ph type="pic" idx="1"/>
          </p:nvPr>
        </p:nvSpPr>
        <p:spPr>
          <a:xfrm>
            <a:off x="3887788" y="1412776"/>
            <a:ext cx="4629150" cy="44482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BE" noProof="0" dirty="0" err="1" smtClean="0"/>
              <a:t>Edit</a:t>
            </a:r>
            <a:r>
              <a:rPr lang="nl-BE" noProof="0" dirty="0" smtClean="0"/>
              <a:t> Master </a:t>
            </a:r>
            <a:r>
              <a:rPr lang="nl-BE" noProof="0" dirty="0" err="1" smtClean="0"/>
              <a:t>text</a:t>
            </a:r>
            <a:r>
              <a:rPr lang="nl-BE" noProof="0" dirty="0" smtClean="0"/>
              <a:t> </a:t>
            </a:r>
            <a:r>
              <a:rPr lang="nl-BE" noProof="0" dirty="0" err="1" smtClean="0"/>
              <a:t>styles</a:t>
            </a:r>
            <a:endParaRPr lang="nl-BE"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nl-BE" altLang="nl-BE"/>
          </a:p>
        </p:txBody>
      </p:sp>
      <p:sp>
        <p:nvSpPr>
          <p:cNvPr id="6" name="Rectangle 5"/>
          <p:cNvSpPr>
            <a:spLocks noGrp="1" noChangeArrowheads="1"/>
          </p:cNvSpPr>
          <p:nvPr>
            <p:ph type="ftr" sz="quarter" idx="11"/>
          </p:nvPr>
        </p:nvSpPr>
        <p:spPr>
          <a:ln/>
        </p:spPr>
        <p:txBody>
          <a:bodyPr/>
          <a:lstStyle>
            <a:lvl1pPr>
              <a:defRPr/>
            </a:lvl1pPr>
          </a:lstStyle>
          <a:p>
            <a:pPr>
              <a:defRPr/>
            </a:pPr>
            <a:endParaRPr lang="nl-BE" altLang="nl-BE"/>
          </a:p>
        </p:txBody>
      </p:sp>
      <p:sp>
        <p:nvSpPr>
          <p:cNvPr id="7" name="Rectangle 6"/>
          <p:cNvSpPr>
            <a:spLocks noGrp="1" noChangeArrowheads="1"/>
          </p:cNvSpPr>
          <p:nvPr>
            <p:ph type="sldNum" sz="quarter" idx="12"/>
          </p:nvPr>
        </p:nvSpPr>
        <p:spPr>
          <a:ln/>
        </p:spPr>
        <p:txBody>
          <a:bodyPr/>
          <a:lstStyle>
            <a:lvl1pPr>
              <a:defRPr/>
            </a:lvl1pPr>
          </a:lstStyle>
          <a:p>
            <a:pPr>
              <a:defRPr/>
            </a:pPr>
            <a:fld id="{F8160ED8-77D4-4880-B61A-A9D07870F902}" type="slidenum">
              <a:rPr lang="nl-BE" altLang="nl-BE"/>
              <a:pPr>
                <a:defRPr/>
              </a:pPr>
              <a:t>‹#›</a:t>
            </a:fld>
            <a:endParaRPr lang="nl-BE" altLang="nl-BE" dirty="0"/>
          </a:p>
        </p:txBody>
      </p:sp>
    </p:spTree>
    <p:extLst>
      <p:ext uri="{BB962C8B-B14F-4D97-AF65-F5344CB8AC3E}">
        <p14:creationId xmlns:p14="http://schemas.microsoft.com/office/powerpoint/2010/main" val="3284980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16013" y="274638"/>
            <a:ext cx="66960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BE" altLang="nl-BE"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BE" altLang="nl-BE" smtClean="0"/>
              <a:t>Click to edit Master text styles</a:t>
            </a:r>
          </a:p>
          <a:p>
            <a:pPr lvl="1"/>
            <a:r>
              <a:rPr lang="nl-BE" altLang="nl-BE" smtClean="0"/>
              <a:t>Second level</a:t>
            </a:r>
          </a:p>
          <a:p>
            <a:pPr lvl="2"/>
            <a:r>
              <a:rPr lang="nl-BE" altLang="nl-BE" smtClean="0"/>
              <a:t>Third level</a:t>
            </a:r>
          </a:p>
          <a:p>
            <a:pPr lvl="3"/>
            <a:r>
              <a:rPr lang="nl-BE" altLang="nl-BE" smtClean="0"/>
              <a:t>Fourth level</a:t>
            </a:r>
          </a:p>
          <a:p>
            <a:pPr lvl="4"/>
            <a:r>
              <a:rPr lang="nl-BE" altLang="nl-BE"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nl-BE" altLang="nl-B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nl-BE" altLang="nl-BE"/>
          </a:p>
        </p:txBody>
      </p:sp>
      <p:sp>
        <p:nvSpPr>
          <p:cNvPr id="1030" name="Rectangle 6"/>
          <p:cNvSpPr>
            <a:spLocks noGrp="1" noChangeArrowheads="1"/>
          </p:cNvSpPr>
          <p:nvPr>
            <p:ph type="sldNum" sz="quarter" idx="4"/>
          </p:nvPr>
        </p:nvSpPr>
        <p:spPr bwMode="auto">
          <a:xfrm>
            <a:off x="6553200" y="6245225"/>
            <a:ext cx="1690688"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38D2BCAE-CB0F-44C6-BB8E-392125F30E2A}" type="slidenum">
              <a:rPr lang="nl-BE" altLang="nl-BE"/>
              <a:pPr>
                <a:defRPr/>
              </a:pPr>
              <a:t>‹#›</a:t>
            </a:fld>
            <a:endParaRPr lang="nl-BE" altLang="nl-BE" dirty="0"/>
          </a:p>
        </p:txBody>
      </p:sp>
      <p:pic>
        <p:nvPicPr>
          <p:cNvPr id="1031" name="Picture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956550" y="274638"/>
            <a:ext cx="1036638"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98314"/>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dekast.mil.intra/Records/ArchiefLijn/156/2021/20210630_IU_21-50057940-MesureCO2-June2021.docx?fromSearch=21-50057940" TargetMode="External"/><Relationship Id="rId3" Type="http://schemas.openxmlformats.org/officeDocument/2006/relationships/hyperlink" Target="https://verlinden.belgium.be/sites/default/files/articles/ministerieel%20besluit_0.pdf" TargetMode="External"/><Relationship Id="rId7" Type="http://schemas.openxmlformats.org/officeDocument/2006/relationships/hyperlink" Target="https://dekast.mil.intra/Records/ArchiefLijn/158/2021/20210331_IU_21-50036211_Ventilation_Verluchting_COVID19.docx?fromSearch=21-50036211" TargetMode="External"/><Relationship Id="rId2" Type="http://schemas.openxmlformats.org/officeDocument/2006/relationships/hyperlink" Target="https://units.mil.intra/sites/DGHWB/SIPPT_IDPBW_Risk_Management/LDPBW_SLPPT8/Info%20Assistent%20in%20Preventie%20van%20de%20Eenheid/codex%202020.pdf" TargetMode="External"/><Relationship Id="rId1" Type="http://schemas.openxmlformats.org/officeDocument/2006/relationships/slideLayout" Target="../slideLayouts/slideLayout2.xml"/><Relationship Id="rId6" Type="http://schemas.openxmlformats.org/officeDocument/2006/relationships/hyperlink" Target="https://werk.belgie.be/nl/nieuws/generieke-gids-om-de-verspreiding-van-covid-19-op-het-werk-tegen-te-gaan" TargetMode="External"/><Relationship Id="rId5" Type="http://schemas.openxmlformats.org/officeDocument/2006/relationships/hyperlink" Target="https://units.mil.intra/sites/DGHWB/SIPPT_IDPBW_Risk_Management/LDPBW_SLPPT8/Praktische%20Informatie/Coronamaatregelen%20kantooromgevingen.docx" TargetMode="External"/><Relationship Id="rId4" Type="http://schemas.openxmlformats.org/officeDocument/2006/relationships/hyperlink" Target="https://units.mil.intra/sites/DGHWB/SIPPT_IDPBW_Risk_Management/LDPBW_SLPPT8/Praktische%20Informatie/NEN%20Spec2_Kantoorwerkplekken_ergonomische%20eisen%20voor%20de%20oppervlakte%20en%20inrichting%20in%20het%20kader%20van%20de%20COVID-19%20maatregelen.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endParaRPr lang="en-US" dirty="0"/>
          </a:p>
        </p:txBody>
      </p:sp>
      <p:grpSp>
        <p:nvGrpSpPr>
          <p:cNvPr id="2" name="Group 1"/>
          <p:cNvGrpSpPr/>
          <p:nvPr/>
        </p:nvGrpSpPr>
        <p:grpSpPr>
          <a:xfrm>
            <a:off x="389731" y="1700808"/>
            <a:ext cx="8534400" cy="2906713"/>
            <a:chOff x="341313" y="1666875"/>
            <a:chExt cx="8534400" cy="2906713"/>
          </a:xfrm>
        </p:grpSpPr>
        <p:grpSp>
          <p:nvGrpSpPr>
            <p:cNvPr id="15367" name="Group 5"/>
            <p:cNvGrpSpPr>
              <a:grpSpLocks/>
            </p:cNvGrpSpPr>
            <p:nvPr/>
          </p:nvGrpSpPr>
          <p:grpSpPr bwMode="auto">
            <a:xfrm>
              <a:off x="341313" y="1666875"/>
              <a:ext cx="8534400" cy="2906713"/>
              <a:chOff x="768" y="1392"/>
              <a:chExt cx="4368" cy="1488"/>
            </a:xfrm>
          </p:grpSpPr>
          <p:sp>
            <p:nvSpPr>
              <p:cNvPr id="1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7"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8"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9"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0"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2" name="Text Box 13"/>
            <p:cNvSpPr txBox="1">
              <a:spLocks noChangeArrowheads="1"/>
            </p:cNvSpPr>
            <p:nvPr/>
          </p:nvSpPr>
          <p:spPr bwMode="auto">
            <a:xfrm>
              <a:off x="1685847" y="2020165"/>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smtClean="0">
                  <a:solidFill>
                    <a:srgbClr val="000000"/>
                  </a:solidFill>
                  <a:latin typeface="Courier New" pitchFamily="49" charset="0"/>
                </a:rPr>
                <a:t>SLPPT 08 LDPBW</a:t>
              </a:r>
              <a:endParaRPr lang="en-GB" sz="3600" b="1" kern="0" dirty="0">
                <a:solidFill>
                  <a:srgbClr val="000000"/>
                </a:solidFill>
                <a:latin typeface="Courier New" pitchFamily="49" charset="0"/>
              </a:endParaRPr>
            </a:p>
          </p:txBody>
        </p:sp>
        <p:sp>
          <p:nvSpPr>
            <p:cNvPr id="13" name="Text Box 19"/>
            <p:cNvSpPr txBox="1">
              <a:spLocks noChangeArrowheads="1"/>
            </p:cNvSpPr>
            <p:nvPr/>
          </p:nvSpPr>
          <p:spPr bwMode="auto">
            <a:xfrm>
              <a:off x="1871663" y="3983038"/>
              <a:ext cx="5041900" cy="396875"/>
            </a:xfrm>
            <a:prstGeom prst="rect">
              <a:avLst/>
            </a:prstGeom>
            <a:noFill/>
            <a:ln w="9525">
              <a:noFill/>
              <a:miter lim="800000"/>
              <a:headEnd/>
              <a:tailEnd/>
            </a:ln>
          </p:spPr>
          <p:txBody>
            <a:bodyPr>
              <a:spAutoFit/>
            </a:bodyPr>
            <a:lstStyle/>
            <a:p>
              <a:pPr algn="ctr" fontAlgn="auto">
                <a:spcBef>
                  <a:spcPct val="50000"/>
                </a:spcBef>
                <a:spcAft>
                  <a:spcPts val="0"/>
                </a:spcAft>
                <a:defRPr/>
              </a:pPr>
              <a:endParaRPr lang="en-US" sz="2000" b="1" kern="0" dirty="0">
                <a:solidFill>
                  <a:srgbClr val="000000"/>
                </a:solidFill>
                <a:latin typeface="Courier New" pitchFamily="49" charset="0"/>
              </a:endParaRPr>
            </a:p>
          </p:txBody>
        </p:sp>
        <p:pic>
          <p:nvPicPr>
            <p:cNvPr id="15376"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 name="Text Box 12"/>
          <p:cNvSpPr txBox="1">
            <a:spLocks noChangeArrowheads="1"/>
          </p:cNvSpPr>
          <p:nvPr/>
        </p:nvSpPr>
        <p:spPr bwMode="auto">
          <a:xfrm>
            <a:off x="1656831" y="3180511"/>
            <a:ext cx="6940550" cy="342401"/>
          </a:xfrm>
          <a:prstGeom prst="rect">
            <a:avLst/>
          </a:prstGeom>
          <a:noFill/>
          <a:ln w="9525">
            <a:noFill/>
            <a:miter lim="800000"/>
            <a:headEnd/>
            <a:tailEnd/>
          </a:ln>
        </p:spPr>
        <p:txBody>
          <a:bodyPr wrap="square">
            <a:spAutoFit/>
          </a:bodyPr>
          <a:lstStyle/>
          <a:p>
            <a:pPr algn="ctr">
              <a:lnSpc>
                <a:spcPct val="75000"/>
              </a:lnSpc>
              <a:spcBef>
                <a:spcPct val="10000"/>
              </a:spcBef>
              <a:spcAft>
                <a:spcPct val="10000"/>
              </a:spcAft>
            </a:pPr>
            <a:r>
              <a:rPr lang="en-GB" sz="2000" b="1" dirty="0">
                <a:solidFill>
                  <a:srgbClr val="000000"/>
                </a:solidFill>
                <a:latin typeface="Courier New" pitchFamily="49" charset="0"/>
              </a:rPr>
              <a:t> </a:t>
            </a:r>
            <a:endParaRPr lang="en-GB" sz="2400" b="1" dirty="0">
              <a:solidFill>
                <a:srgbClr val="000000"/>
              </a:solidFill>
              <a:latin typeface="Courier New" pitchFamily="49" charset="0"/>
            </a:endParaRPr>
          </a:p>
        </p:txBody>
      </p:sp>
      <p:sp>
        <p:nvSpPr>
          <p:cNvPr id="3" name="TextBox 2"/>
          <p:cNvSpPr txBox="1"/>
          <p:nvPr/>
        </p:nvSpPr>
        <p:spPr>
          <a:xfrm>
            <a:off x="2105148" y="2995105"/>
            <a:ext cx="4608512" cy="923330"/>
          </a:xfrm>
          <a:prstGeom prst="rect">
            <a:avLst/>
          </a:prstGeom>
          <a:noFill/>
        </p:spPr>
        <p:txBody>
          <a:bodyPr wrap="square" rtlCol="0">
            <a:spAutoFit/>
          </a:bodyPr>
          <a:lstStyle/>
          <a:p>
            <a:pPr algn="ctr"/>
            <a:r>
              <a:rPr lang="fr-BE" b="1" dirty="0" smtClean="0"/>
              <a:t>CCB 08 – BOC 08</a:t>
            </a:r>
            <a:br>
              <a:rPr lang="fr-BE" b="1" dirty="0" smtClean="0"/>
            </a:br>
            <a:r>
              <a:rPr lang="fr-BE" b="1" dirty="0" smtClean="0"/>
              <a:t/>
            </a:r>
            <a:br>
              <a:rPr lang="fr-BE" b="1" dirty="0" smtClean="0"/>
            </a:br>
            <a:r>
              <a:rPr lang="fr-BE" b="1" dirty="0" smtClean="0"/>
              <a:t>Analyse </a:t>
            </a:r>
            <a:r>
              <a:rPr lang="fr-BE" b="1" dirty="0" err="1" smtClean="0"/>
              <a:t>binnenklimaat</a:t>
            </a:r>
            <a:r>
              <a:rPr lang="fr-BE" b="1" dirty="0" smtClean="0"/>
              <a:t> </a:t>
            </a:r>
            <a:r>
              <a:rPr lang="fr-BE" b="1" dirty="0" err="1" smtClean="0"/>
              <a:t>COps</a:t>
            </a:r>
            <a:endParaRPr lang="fr-BE" b="1" dirty="0"/>
          </a:p>
        </p:txBody>
      </p:sp>
      <p:sp>
        <p:nvSpPr>
          <p:cNvPr id="4" name="TextBox 3"/>
          <p:cNvSpPr txBox="1"/>
          <p:nvPr/>
        </p:nvSpPr>
        <p:spPr>
          <a:xfrm>
            <a:off x="1920081" y="4006747"/>
            <a:ext cx="4884167" cy="369332"/>
          </a:xfrm>
          <a:prstGeom prst="rect">
            <a:avLst/>
          </a:prstGeom>
          <a:noFill/>
        </p:spPr>
        <p:txBody>
          <a:bodyPr wrap="square" rtlCol="0">
            <a:spAutoFit/>
          </a:bodyPr>
          <a:lstStyle/>
          <a:p>
            <a:r>
              <a:rPr lang="nl-BE" dirty="0" smtClean="0"/>
              <a:t>1SgtMaj CHOUBANE H.                  Sep 2021</a:t>
            </a:r>
            <a:endParaRPr lang="nl-BE"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20030" y="2995105"/>
            <a:ext cx="1294801" cy="1294801"/>
          </a:xfrm>
          <a:prstGeom prst="rect">
            <a:avLst/>
          </a:prstGeom>
        </p:spPr>
      </p:pic>
    </p:spTree>
    <p:extLst>
      <p:ext uri="{BB962C8B-B14F-4D97-AF65-F5344CB8AC3E}">
        <p14:creationId xmlns:p14="http://schemas.microsoft.com/office/powerpoint/2010/main" val="19248996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analyse.</a:t>
            </a:r>
            <a:endParaRPr lang="nl-BE" dirty="0"/>
          </a:p>
        </p:txBody>
      </p:sp>
      <p:sp>
        <p:nvSpPr>
          <p:cNvPr id="3" name="Content Placeholder 2"/>
          <p:cNvSpPr>
            <a:spLocks noGrp="1"/>
          </p:cNvSpPr>
          <p:nvPr>
            <p:ph idx="1"/>
          </p:nvPr>
        </p:nvSpPr>
        <p:spPr/>
        <p:txBody>
          <a:bodyPr/>
          <a:lstStyle/>
          <a:p>
            <a:pPr algn="just"/>
            <a:r>
              <a:rPr lang="nl-BE" dirty="0" smtClean="0"/>
              <a:t>Volgende gegevens werden bepaald:</a:t>
            </a:r>
          </a:p>
          <a:p>
            <a:pPr lvl="1" algn="just"/>
            <a:r>
              <a:rPr lang="nl-BE" dirty="0" smtClean="0"/>
              <a:t>Lokalen.</a:t>
            </a:r>
          </a:p>
          <a:p>
            <a:pPr lvl="2" algn="just"/>
            <a:r>
              <a:rPr lang="nl-BE" dirty="0" smtClean="0"/>
              <a:t>Oppervlakte lokalen.</a:t>
            </a:r>
          </a:p>
          <a:p>
            <a:pPr lvl="3" algn="just"/>
            <a:r>
              <a:rPr lang="nl-BE" dirty="0" smtClean="0"/>
              <a:t>Max aantal personen per lokaal volgens de Codex.</a:t>
            </a:r>
          </a:p>
          <a:p>
            <a:pPr lvl="3" algn="just"/>
            <a:r>
              <a:rPr lang="nl-BE" dirty="0"/>
              <a:t>Max aantal personen per lokaal </a:t>
            </a:r>
            <a:r>
              <a:rPr lang="nl-BE" dirty="0" smtClean="0"/>
              <a:t>volgens de HGR.</a:t>
            </a:r>
            <a:br>
              <a:rPr lang="nl-BE" dirty="0" smtClean="0"/>
            </a:br>
            <a:r>
              <a:rPr lang="nl-BE" dirty="0" smtClean="0"/>
              <a:t>Aantal personen in overtal volgens de HGR.</a:t>
            </a:r>
          </a:p>
          <a:p>
            <a:pPr lvl="3" algn="just"/>
            <a:r>
              <a:rPr lang="nl-BE" dirty="0"/>
              <a:t>Max aantal personen per lokaal </a:t>
            </a:r>
            <a:r>
              <a:rPr lang="nl-BE" dirty="0" smtClean="0"/>
              <a:t>volgens</a:t>
            </a:r>
            <a:r>
              <a:rPr lang="nl-BE" dirty="0"/>
              <a:t> Max aantal personen per lokaal </a:t>
            </a:r>
            <a:r>
              <a:rPr lang="nl-BE" dirty="0" smtClean="0"/>
              <a:t>volgens de NEN Spec2.</a:t>
            </a:r>
          </a:p>
          <a:p>
            <a:pPr lvl="3" algn="just"/>
            <a:r>
              <a:rPr lang="nl-BE" dirty="0" smtClean="0"/>
              <a:t>Aantal personen in overtal volgens de NEN Spec2.</a:t>
            </a:r>
          </a:p>
          <a:p>
            <a:pPr lvl="3" algn="just"/>
            <a:endParaRPr lang="nl-BE" dirty="0"/>
          </a:p>
          <a:p>
            <a:pPr lvl="1" algn="just"/>
            <a:endParaRPr lang="nl-BE" dirty="0"/>
          </a:p>
        </p:txBody>
      </p:sp>
    </p:spTree>
    <p:extLst>
      <p:ext uri="{BB962C8B-B14F-4D97-AF65-F5344CB8AC3E}">
        <p14:creationId xmlns:p14="http://schemas.microsoft.com/office/powerpoint/2010/main" val="3668408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analyse.</a:t>
            </a:r>
            <a:endParaRPr lang="nl-BE" dirty="0"/>
          </a:p>
        </p:txBody>
      </p:sp>
      <p:sp>
        <p:nvSpPr>
          <p:cNvPr id="3" name="Content Placeholder 2"/>
          <p:cNvSpPr>
            <a:spLocks noGrp="1"/>
          </p:cNvSpPr>
          <p:nvPr>
            <p:ph idx="1"/>
          </p:nvPr>
        </p:nvSpPr>
        <p:spPr/>
        <p:txBody>
          <a:bodyPr/>
          <a:lstStyle/>
          <a:p>
            <a:pPr algn="just"/>
            <a:r>
              <a:rPr lang="nl-BE" dirty="0" smtClean="0"/>
              <a:t>Volgende gegevens werden bepaald:</a:t>
            </a:r>
          </a:p>
          <a:p>
            <a:pPr lvl="1" algn="just"/>
            <a:r>
              <a:rPr lang="nl-BE" dirty="0" smtClean="0"/>
              <a:t>Lokalen.</a:t>
            </a:r>
          </a:p>
          <a:p>
            <a:pPr lvl="2" algn="just"/>
            <a:r>
              <a:rPr lang="nl-BE" dirty="0" smtClean="0"/>
              <a:t>Volume lokalen.</a:t>
            </a:r>
          </a:p>
          <a:p>
            <a:pPr lvl="3" algn="just"/>
            <a:r>
              <a:rPr lang="nl-BE" dirty="0" smtClean="0"/>
              <a:t>Max aantal personen per lokaal volgens de Codex.</a:t>
            </a:r>
            <a:br>
              <a:rPr lang="nl-BE" dirty="0" smtClean="0"/>
            </a:br>
            <a:r>
              <a:rPr lang="nl-BE" dirty="0"/>
              <a:t>Aantal personen in overtal volgens de </a:t>
            </a:r>
            <a:r>
              <a:rPr lang="nl-BE" dirty="0" smtClean="0"/>
              <a:t>Codex.</a:t>
            </a:r>
          </a:p>
          <a:p>
            <a:pPr lvl="3" algn="just"/>
            <a:r>
              <a:rPr lang="nl-BE" dirty="0"/>
              <a:t>Max aantal personen per lokaal </a:t>
            </a:r>
            <a:r>
              <a:rPr lang="nl-BE" dirty="0" smtClean="0"/>
              <a:t>volgens de HGR.</a:t>
            </a:r>
            <a:br>
              <a:rPr lang="nl-BE" dirty="0" smtClean="0"/>
            </a:br>
            <a:r>
              <a:rPr lang="nl-BE" dirty="0" smtClean="0"/>
              <a:t>Aantal personen in overtal volgens de HGR.</a:t>
            </a:r>
          </a:p>
          <a:p>
            <a:pPr lvl="2" algn="just"/>
            <a:r>
              <a:rPr lang="nl-BE" dirty="0" smtClean="0"/>
              <a:t>Max bezetting van de lokalen (8 Hr. En 24 Hr.-diensten.</a:t>
            </a:r>
          </a:p>
          <a:p>
            <a:pPr lvl="2" algn="just"/>
            <a:r>
              <a:rPr lang="nl-BE" dirty="0" smtClean="0"/>
              <a:t>Huidige bezetting van de lokalen</a:t>
            </a:r>
          </a:p>
          <a:p>
            <a:pPr lvl="3" algn="just"/>
            <a:endParaRPr lang="nl-BE" dirty="0"/>
          </a:p>
          <a:p>
            <a:pPr lvl="1" algn="just"/>
            <a:endParaRPr lang="nl-BE" dirty="0"/>
          </a:p>
        </p:txBody>
      </p:sp>
    </p:spTree>
    <p:extLst>
      <p:ext uri="{BB962C8B-B14F-4D97-AF65-F5344CB8AC3E}">
        <p14:creationId xmlns:p14="http://schemas.microsoft.com/office/powerpoint/2010/main" val="3257285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analyse.</a:t>
            </a:r>
            <a:endParaRPr lang="nl-BE" dirty="0"/>
          </a:p>
        </p:txBody>
      </p:sp>
      <p:sp>
        <p:nvSpPr>
          <p:cNvPr id="3" name="Content Placeholder 2"/>
          <p:cNvSpPr>
            <a:spLocks noGrp="1"/>
          </p:cNvSpPr>
          <p:nvPr>
            <p:ph idx="1"/>
          </p:nvPr>
        </p:nvSpPr>
        <p:spPr/>
        <p:txBody>
          <a:bodyPr/>
          <a:lstStyle/>
          <a:p>
            <a:pPr algn="just"/>
            <a:r>
              <a:rPr lang="nl-BE" dirty="0" smtClean="0"/>
              <a:t>Volgende gegevens werden bepaald:</a:t>
            </a:r>
          </a:p>
          <a:p>
            <a:pPr lvl="1" algn="just"/>
            <a:r>
              <a:rPr lang="nl-BE" dirty="0" smtClean="0"/>
              <a:t>Lokalen.</a:t>
            </a:r>
          </a:p>
          <a:p>
            <a:pPr lvl="2" algn="just"/>
            <a:r>
              <a:rPr lang="nl-BE" dirty="0" smtClean="0"/>
              <a:t>Luchtdebiet m³/Hr.</a:t>
            </a:r>
          </a:p>
          <a:p>
            <a:pPr lvl="3" algn="just"/>
            <a:r>
              <a:rPr lang="nl-BE" dirty="0" smtClean="0"/>
              <a:t>Max aantal personen per lokaal volgens de Codex.</a:t>
            </a:r>
            <a:br>
              <a:rPr lang="nl-BE" dirty="0" smtClean="0"/>
            </a:br>
            <a:r>
              <a:rPr lang="nl-BE" dirty="0"/>
              <a:t>Aantal personen in overtal volgens de </a:t>
            </a:r>
            <a:r>
              <a:rPr lang="nl-BE" dirty="0" smtClean="0"/>
              <a:t>Codex.</a:t>
            </a:r>
          </a:p>
          <a:p>
            <a:pPr lvl="3" algn="just"/>
            <a:r>
              <a:rPr lang="nl-BE" dirty="0"/>
              <a:t>Max aantal personen per lokaal </a:t>
            </a:r>
            <a:r>
              <a:rPr lang="nl-BE" dirty="0" smtClean="0"/>
              <a:t>volgens de HGR.</a:t>
            </a:r>
            <a:br>
              <a:rPr lang="nl-BE" dirty="0" smtClean="0"/>
            </a:br>
            <a:r>
              <a:rPr lang="nl-BE" dirty="0" smtClean="0"/>
              <a:t>Aantal personen in overtal volgens de HGR.</a:t>
            </a:r>
          </a:p>
          <a:p>
            <a:pPr lvl="2" algn="just"/>
            <a:r>
              <a:rPr lang="nl-BE" dirty="0" smtClean="0"/>
              <a:t>L/Sec </a:t>
            </a:r>
            <a:r>
              <a:rPr lang="nl-BE" dirty="0"/>
              <a:t>p</a:t>
            </a:r>
            <a:r>
              <a:rPr lang="nl-BE" dirty="0" smtClean="0"/>
              <a:t>er m² en herleid naar 4L/sec per m².</a:t>
            </a:r>
          </a:p>
          <a:p>
            <a:pPr lvl="2" algn="just"/>
            <a:r>
              <a:rPr lang="nl-BE" dirty="0" smtClean="0"/>
              <a:t>Luchtverversingen van 10 X Vol per lokaal.</a:t>
            </a:r>
          </a:p>
          <a:p>
            <a:pPr lvl="2" algn="just"/>
            <a:r>
              <a:rPr lang="nl-BE" dirty="0" smtClean="0"/>
              <a:t>Klachten van het Pers gelinkt aan te hoge CO²-waarden en een te lage luchtvochtigheid.</a:t>
            </a:r>
          </a:p>
          <a:p>
            <a:pPr lvl="3" algn="just"/>
            <a:endParaRPr lang="nl-BE" dirty="0"/>
          </a:p>
          <a:p>
            <a:pPr lvl="1" algn="just"/>
            <a:endParaRPr lang="nl-BE" dirty="0"/>
          </a:p>
        </p:txBody>
      </p:sp>
    </p:spTree>
    <p:extLst>
      <p:ext uri="{BB962C8B-B14F-4D97-AF65-F5344CB8AC3E}">
        <p14:creationId xmlns:p14="http://schemas.microsoft.com/office/powerpoint/2010/main" val="29572841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101" y="0"/>
            <a:ext cx="914910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nvGrpSpPr>
          <p:cNvPr id="5" name="Group 4"/>
          <p:cNvGrpSpPr/>
          <p:nvPr/>
        </p:nvGrpSpPr>
        <p:grpSpPr>
          <a:xfrm>
            <a:off x="-180527" y="-459430"/>
            <a:ext cx="9324528" cy="7128790"/>
            <a:chOff x="402336" y="296908"/>
            <a:chExt cx="5703927" cy="4427443"/>
          </a:xfrm>
        </p:grpSpPr>
        <p:grpSp>
          <p:nvGrpSpPr>
            <p:cNvPr id="7" name="Group 6"/>
            <p:cNvGrpSpPr/>
            <p:nvPr/>
          </p:nvGrpSpPr>
          <p:grpSpPr>
            <a:xfrm>
              <a:off x="512064" y="296908"/>
              <a:ext cx="5594199" cy="4427443"/>
              <a:chOff x="204" y="316394"/>
              <a:chExt cx="5594199" cy="4427443"/>
            </a:xfrm>
          </p:grpSpPr>
          <p:pic>
            <p:nvPicPr>
              <p:cNvPr id="19" name="Picture 18"/>
              <p:cNvPicPr>
                <a:picLocks noChangeAspect="1"/>
              </p:cNvPicPr>
              <p:nvPr/>
            </p:nvPicPr>
            <p:blipFill rotWithShape="1">
              <a:blip r:embed="rId2" cstate="print">
                <a:extLst>
                  <a:ext uri="{28A0092B-C50C-407E-A947-70E740481C1C}">
                    <a14:useLocalDpi xmlns:a14="http://schemas.microsoft.com/office/drawing/2010/main" val="0"/>
                  </a:ext>
                </a:extLst>
              </a:blip>
              <a:srcRect t="7106"/>
              <a:stretch/>
            </p:blipFill>
            <p:spPr bwMode="auto">
              <a:xfrm>
                <a:off x="7673" y="697026"/>
                <a:ext cx="5586730" cy="4046811"/>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21" name="Right Brace 20"/>
              <p:cNvSpPr/>
              <p:nvPr/>
            </p:nvSpPr>
            <p:spPr>
              <a:xfrm rot="16200000">
                <a:off x="1658332" y="-1341734"/>
                <a:ext cx="259715" cy="3575972"/>
              </a:xfrm>
              <a:prstGeom prst="rightBrace">
                <a:avLst/>
              </a:prstGeom>
              <a:ln w="19050"/>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grpSp>
        <p:sp>
          <p:nvSpPr>
            <p:cNvPr id="15" name="Right Brace 14"/>
            <p:cNvSpPr/>
            <p:nvPr/>
          </p:nvSpPr>
          <p:spPr>
            <a:xfrm flipH="1">
              <a:off x="402336" y="899769"/>
              <a:ext cx="120488" cy="1163444"/>
            </a:xfrm>
            <a:prstGeom prst="rightBrace">
              <a:avLst/>
            </a:prstGeom>
            <a:ln w="19050"/>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grpSp>
    </p:spTree>
    <p:extLst>
      <p:ext uri="{BB962C8B-B14F-4D97-AF65-F5344CB8AC3E}">
        <p14:creationId xmlns:p14="http://schemas.microsoft.com/office/powerpoint/2010/main" val="710266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Resultaten analyse.</a:t>
            </a:r>
            <a:endParaRPr lang="nl-BE" dirty="0"/>
          </a:p>
        </p:txBody>
      </p:sp>
      <p:sp>
        <p:nvSpPr>
          <p:cNvPr id="3" name="Content Placeholder 2"/>
          <p:cNvSpPr>
            <a:spLocks noGrp="1"/>
          </p:cNvSpPr>
          <p:nvPr>
            <p:ph idx="1"/>
          </p:nvPr>
        </p:nvSpPr>
        <p:spPr/>
        <p:txBody>
          <a:bodyPr/>
          <a:lstStyle/>
          <a:p>
            <a:r>
              <a:rPr lang="nl-BE" dirty="0" smtClean="0"/>
              <a:t>CO²-waarden</a:t>
            </a:r>
          </a:p>
          <a:p>
            <a:r>
              <a:rPr lang="nl-BE" dirty="0" smtClean="0"/>
              <a:t>Relatieve luchtvochtigheid</a:t>
            </a:r>
          </a:p>
          <a:p>
            <a:r>
              <a:rPr lang="nl-BE" dirty="0" smtClean="0"/>
              <a:t>Klachten Pers mogelijk gelinkt aan te hoge CO²-waarden</a:t>
            </a:r>
          </a:p>
          <a:p>
            <a:r>
              <a:rPr lang="nl-BE" dirty="0" smtClean="0"/>
              <a:t>Klachten Pers mogelijk gelinkt aan te lage relatieve luchtvochtigheid.</a:t>
            </a:r>
          </a:p>
          <a:p>
            <a:r>
              <a:rPr lang="nl-BE" dirty="0" smtClean="0"/>
              <a:t>Aantal m³/Pers</a:t>
            </a:r>
          </a:p>
          <a:p>
            <a:r>
              <a:rPr lang="nl-BE" dirty="0" smtClean="0"/>
              <a:t>Aantal m²/Pers</a:t>
            </a:r>
            <a:endParaRPr lang="nl-BE" dirty="0"/>
          </a:p>
        </p:txBody>
      </p:sp>
      <p:sp>
        <p:nvSpPr>
          <p:cNvPr id="4" name="Action Button: Information 3">
            <a:hlinkClick r:id="rId2" action="ppaction://hlinksldjump" highlightClick="1"/>
          </p:cNvPr>
          <p:cNvSpPr/>
          <p:nvPr/>
        </p:nvSpPr>
        <p:spPr>
          <a:xfrm>
            <a:off x="6012160" y="2204864"/>
            <a:ext cx="432048" cy="504056"/>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536128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Resultaten analyse.</a:t>
            </a:r>
            <a:endParaRPr lang="nl-B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26492724"/>
              </p:ext>
            </p:extLst>
          </p:nvPr>
        </p:nvGraphicFramePr>
        <p:xfrm>
          <a:off x="457200" y="1600200"/>
          <a:ext cx="8435280" cy="4658360"/>
        </p:xfrm>
        <a:graphic>
          <a:graphicData uri="http://schemas.openxmlformats.org/drawingml/2006/table">
            <a:tbl>
              <a:tblPr firstRow="1" bandRow="1">
                <a:tableStyleId>{5C22544A-7EE6-4342-B048-85BDC9FD1C3A}</a:tableStyleId>
              </a:tblPr>
              <a:tblGrid>
                <a:gridCol w="562352">
                  <a:extLst>
                    <a:ext uri="{9D8B030D-6E8A-4147-A177-3AD203B41FA5}">
                      <a16:colId xmlns:a16="http://schemas.microsoft.com/office/drawing/2014/main" val="1181108304"/>
                    </a:ext>
                  </a:extLst>
                </a:gridCol>
                <a:gridCol w="562352">
                  <a:extLst>
                    <a:ext uri="{9D8B030D-6E8A-4147-A177-3AD203B41FA5}">
                      <a16:colId xmlns:a16="http://schemas.microsoft.com/office/drawing/2014/main" val="3624480297"/>
                    </a:ext>
                  </a:extLst>
                </a:gridCol>
                <a:gridCol w="562352">
                  <a:extLst>
                    <a:ext uri="{9D8B030D-6E8A-4147-A177-3AD203B41FA5}">
                      <a16:colId xmlns:a16="http://schemas.microsoft.com/office/drawing/2014/main" val="162652191"/>
                    </a:ext>
                  </a:extLst>
                </a:gridCol>
                <a:gridCol w="562352">
                  <a:extLst>
                    <a:ext uri="{9D8B030D-6E8A-4147-A177-3AD203B41FA5}">
                      <a16:colId xmlns:a16="http://schemas.microsoft.com/office/drawing/2014/main" val="2749911094"/>
                    </a:ext>
                  </a:extLst>
                </a:gridCol>
                <a:gridCol w="562352">
                  <a:extLst>
                    <a:ext uri="{9D8B030D-6E8A-4147-A177-3AD203B41FA5}">
                      <a16:colId xmlns:a16="http://schemas.microsoft.com/office/drawing/2014/main" val="1021620011"/>
                    </a:ext>
                  </a:extLst>
                </a:gridCol>
                <a:gridCol w="562352">
                  <a:extLst>
                    <a:ext uri="{9D8B030D-6E8A-4147-A177-3AD203B41FA5}">
                      <a16:colId xmlns:a16="http://schemas.microsoft.com/office/drawing/2014/main" val="39424691"/>
                    </a:ext>
                  </a:extLst>
                </a:gridCol>
                <a:gridCol w="562352">
                  <a:extLst>
                    <a:ext uri="{9D8B030D-6E8A-4147-A177-3AD203B41FA5}">
                      <a16:colId xmlns:a16="http://schemas.microsoft.com/office/drawing/2014/main" val="66923046"/>
                    </a:ext>
                  </a:extLst>
                </a:gridCol>
                <a:gridCol w="562352">
                  <a:extLst>
                    <a:ext uri="{9D8B030D-6E8A-4147-A177-3AD203B41FA5}">
                      <a16:colId xmlns:a16="http://schemas.microsoft.com/office/drawing/2014/main" val="636975407"/>
                    </a:ext>
                  </a:extLst>
                </a:gridCol>
                <a:gridCol w="562352">
                  <a:extLst>
                    <a:ext uri="{9D8B030D-6E8A-4147-A177-3AD203B41FA5}">
                      <a16:colId xmlns:a16="http://schemas.microsoft.com/office/drawing/2014/main" val="1272862758"/>
                    </a:ext>
                  </a:extLst>
                </a:gridCol>
                <a:gridCol w="562352">
                  <a:extLst>
                    <a:ext uri="{9D8B030D-6E8A-4147-A177-3AD203B41FA5}">
                      <a16:colId xmlns:a16="http://schemas.microsoft.com/office/drawing/2014/main" val="1365377093"/>
                    </a:ext>
                  </a:extLst>
                </a:gridCol>
                <a:gridCol w="562352">
                  <a:extLst>
                    <a:ext uri="{9D8B030D-6E8A-4147-A177-3AD203B41FA5}">
                      <a16:colId xmlns:a16="http://schemas.microsoft.com/office/drawing/2014/main" val="2590598539"/>
                    </a:ext>
                  </a:extLst>
                </a:gridCol>
                <a:gridCol w="562352">
                  <a:extLst>
                    <a:ext uri="{9D8B030D-6E8A-4147-A177-3AD203B41FA5}">
                      <a16:colId xmlns:a16="http://schemas.microsoft.com/office/drawing/2014/main" val="394160152"/>
                    </a:ext>
                  </a:extLst>
                </a:gridCol>
                <a:gridCol w="562352">
                  <a:extLst>
                    <a:ext uri="{9D8B030D-6E8A-4147-A177-3AD203B41FA5}">
                      <a16:colId xmlns:a16="http://schemas.microsoft.com/office/drawing/2014/main" val="1473682372"/>
                    </a:ext>
                  </a:extLst>
                </a:gridCol>
                <a:gridCol w="562352">
                  <a:extLst>
                    <a:ext uri="{9D8B030D-6E8A-4147-A177-3AD203B41FA5}">
                      <a16:colId xmlns:a16="http://schemas.microsoft.com/office/drawing/2014/main" val="3872594976"/>
                    </a:ext>
                  </a:extLst>
                </a:gridCol>
                <a:gridCol w="562352">
                  <a:extLst>
                    <a:ext uri="{9D8B030D-6E8A-4147-A177-3AD203B41FA5}">
                      <a16:colId xmlns:a16="http://schemas.microsoft.com/office/drawing/2014/main" val="3682889392"/>
                    </a:ext>
                  </a:extLst>
                </a:gridCol>
              </a:tblGrid>
              <a:tr h="370840">
                <a:tc>
                  <a:txBody>
                    <a:bodyPr/>
                    <a:lstStyle/>
                    <a:p>
                      <a:pPr algn="ctr"/>
                      <a:r>
                        <a:rPr lang="nl-BE" sz="1600" dirty="0" smtClean="0">
                          <a:solidFill>
                            <a:schemeClr val="tx1"/>
                          </a:solidFill>
                        </a:rPr>
                        <a:t>Lok</a:t>
                      </a:r>
                      <a:endParaRPr lang="nl-BE" sz="1600" dirty="0">
                        <a:solidFill>
                          <a:schemeClr val="tx1"/>
                        </a:solidFill>
                      </a:endParaRPr>
                    </a:p>
                  </a:txBody>
                  <a:tcPr anchor="ctr"/>
                </a:tc>
                <a:tc gridSpan="3">
                  <a:txBody>
                    <a:bodyPr/>
                    <a:lstStyle/>
                    <a:p>
                      <a:pPr algn="ctr"/>
                      <a:r>
                        <a:rPr lang="nl-BE" sz="1600" dirty="0" smtClean="0">
                          <a:solidFill>
                            <a:schemeClr val="tx1"/>
                          </a:solidFill>
                        </a:rPr>
                        <a:t>CO²</a:t>
                      </a:r>
                      <a:endParaRPr lang="nl-BE" sz="1600" dirty="0">
                        <a:solidFill>
                          <a:schemeClr val="tx1"/>
                        </a:solidFill>
                      </a:endParaRPr>
                    </a:p>
                  </a:txBody>
                  <a:tcPr anchor="ctr"/>
                </a:tc>
                <a:tc hMerge="1">
                  <a:txBody>
                    <a:bodyPr/>
                    <a:lstStyle/>
                    <a:p>
                      <a:endParaRPr lang="nl-BE" dirty="0"/>
                    </a:p>
                  </a:txBody>
                  <a:tcPr/>
                </a:tc>
                <a:tc hMerge="1">
                  <a:txBody>
                    <a:bodyPr/>
                    <a:lstStyle/>
                    <a:p>
                      <a:endParaRPr lang="nl-BE" dirty="0"/>
                    </a:p>
                  </a:txBody>
                  <a:tcPr/>
                </a:tc>
                <a:tc gridSpan="3">
                  <a:txBody>
                    <a:bodyPr/>
                    <a:lstStyle/>
                    <a:p>
                      <a:pPr algn="ctr"/>
                      <a:r>
                        <a:rPr lang="nl-BE" sz="1600" dirty="0" smtClean="0">
                          <a:solidFill>
                            <a:schemeClr val="tx1"/>
                          </a:solidFill>
                        </a:rPr>
                        <a:t>RH%</a:t>
                      </a:r>
                      <a:endParaRPr lang="nl-BE" sz="1600" dirty="0">
                        <a:solidFill>
                          <a:schemeClr val="tx1"/>
                        </a:solidFill>
                      </a:endParaRPr>
                    </a:p>
                  </a:txBody>
                  <a:tcPr anchor="ctr"/>
                </a:tc>
                <a:tc hMerge="1">
                  <a:txBody>
                    <a:bodyPr/>
                    <a:lstStyle/>
                    <a:p>
                      <a:endParaRPr lang="nl-BE" dirty="0"/>
                    </a:p>
                  </a:txBody>
                  <a:tcPr/>
                </a:tc>
                <a:tc hMerge="1">
                  <a:txBody>
                    <a:bodyPr/>
                    <a:lstStyle/>
                    <a:p>
                      <a:endParaRPr lang="nl-BE" dirty="0"/>
                    </a:p>
                  </a:txBody>
                  <a:tcPr/>
                </a:tc>
                <a:tc gridSpan="2">
                  <a:txBody>
                    <a:bodyPr/>
                    <a:lstStyle/>
                    <a:p>
                      <a:pPr algn="ctr"/>
                      <a:r>
                        <a:rPr lang="nl-BE" sz="1600" dirty="0" smtClean="0">
                          <a:solidFill>
                            <a:schemeClr val="tx1"/>
                          </a:solidFill>
                        </a:rPr>
                        <a:t>Pers/m²</a:t>
                      </a:r>
                      <a:br>
                        <a:rPr lang="nl-BE" sz="1600" dirty="0" smtClean="0">
                          <a:solidFill>
                            <a:schemeClr val="tx1"/>
                          </a:solidFill>
                        </a:rPr>
                      </a:br>
                      <a:r>
                        <a:rPr lang="nl-BE" sz="1600" dirty="0" smtClean="0">
                          <a:solidFill>
                            <a:schemeClr val="tx1"/>
                          </a:solidFill>
                        </a:rPr>
                        <a:t>(overtal)</a:t>
                      </a:r>
                      <a:endParaRPr lang="nl-BE" sz="1600" dirty="0">
                        <a:solidFill>
                          <a:schemeClr val="tx1"/>
                        </a:solidFill>
                      </a:endParaRPr>
                    </a:p>
                  </a:txBody>
                  <a:tcPr anchor="ctr"/>
                </a:tc>
                <a:tc hMerge="1">
                  <a:txBody>
                    <a:bodyPr/>
                    <a:lstStyle/>
                    <a:p>
                      <a:endParaRPr lang="nl-BE" dirty="0"/>
                    </a:p>
                  </a:txBody>
                  <a:tcPr/>
                </a:tc>
                <a:tc gridSpan="2">
                  <a:txBody>
                    <a:bodyPr/>
                    <a:lstStyle/>
                    <a:p>
                      <a:pPr algn="ctr"/>
                      <a:r>
                        <a:rPr lang="nl-BE" sz="1600" dirty="0" smtClean="0">
                          <a:solidFill>
                            <a:schemeClr val="tx1"/>
                          </a:solidFill>
                        </a:rPr>
                        <a:t>Pers/m³</a:t>
                      </a:r>
                      <a:br>
                        <a:rPr lang="nl-BE" sz="1600" dirty="0" smtClean="0">
                          <a:solidFill>
                            <a:schemeClr val="tx1"/>
                          </a:solidFill>
                        </a:rPr>
                      </a:br>
                      <a:r>
                        <a:rPr lang="nl-BE" sz="1600" dirty="0" smtClean="0">
                          <a:solidFill>
                            <a:schemeClr val="tx1"/>
                          </a:solidFill>
                        </a:rPr>
                        <a:t>(overtal)</a:t>
                      </a:r>
                      <a:endParaRPr lang="nl-BE" sz="1600" dirty="0">
                        <a:solidFill>
                          <a:schemeClr val="tx1"/>
                        </a:solidFill>
                      </a:endParaRPr>
                    </a:p>
                  </a:txBody>
                  <a:tcPr anchor="ctr"/>
                </a:tc>
                <a:tc hMerge="1">
                  <a:txBody>
                    <a:bodyPr/>
                    <a:lstStyle/>
                    <a:p>
                      <a:endParaRPr lang="nl-BE" dirty="0"/>
                    </a:p>
                  </a:txBody>
                  <a:tcPr/>
                </a:tc>
                <a:tc gridSpan="2">
                  <a:txBody>
                    <a:bodyPr/>
                    <a:lstStyle/>
                    <a:p>
                      <a:pPr algn="ctr"/>
                      <a:r>
                        <a:rPr lang="nl-BE" sz="1600" dirty="0" err="1" smtClean="0">
                          <a:solidFill>
                            <a:schemeClr val="tx1"/>
                          </a:solidFill>
                        </a:rPr>
                        <a:t>Luchtv</a:t>
                      </a:r>
                      <a:r>
                        <a:rPr lang="nl-BE" sz="1600" dirty="0" smtClean="0">
                          <a:solidFill>
                            <a:schemeClr val="tx1"/>
                          </a:solidFill>
                        </a:rPr>
                        <a:t/>
                      </a:r>
                      <a:br>
                        <a:rPr lang="nl-BE" sz="1600" dirty="0" smtClean="0">
                          <a:solidFill>
                            <a:schemeClr val="tx1"/>
                          </a:solidFill>
                        </a:rPr>
                      </a:br>
                      <a:r>
                        <a:rPr lang="nl-BE" sz="1600" dirty="0" smtClean="0">
                          <a:solidFill>
                            <a:schemeClr val="tx1"/>
                          </a:solidFill>
                        </a:rPr>
                        <a:t>(overtal)</a:t>
                      </a:r>
                      <a:endParaRPr lang="nl-BE" sz="1600" dirty="0">
                        <a:solidFill>
                          <a:schemeClr val="tx1"/>
                        </a:solidFill>
                      </a:endParaRPr>
                    </a:p>
                  </a:txBody>
                  <a:tcPr anchor="ctr"/>
                </a:tc>
                <a:tc hMerge="1">
                  <a:txBody>
                    <a:bodyPr/>
                    <a:lstStyle/>
                    <a:p>
                      <a:endParaRPr lang="nl-BE" dirty="0"/>
                    </a:p>
                  </a:txBody>
                  <a:tcPr/>
                </a:tc>
                <a:tc gridSpan="2">
                  <a:txBody>
                    <a:bodyPr/>
                    <a:lstStyle/>
                    <a:p>
                      <a:pPr algn="ctr"/>
                      <a:r>
                        <a:rPr lang="nl-BE" sz="1600" dirty="0" smtClean="0">
                          <a:solidFill>
                            <a:schemeClr val="tx1"/>
                          </a:solidFill>
                        </a:rPr>
                        <a:t>Aantal</a:t>
                      </a:r>
                    </a:p>
                    <a:p>
                      <a:pPr algn="ctr"/>
                      <a:r>
                        <a:rPr lang="nl-BE" sz="1600" dirty="0" smtClean="0">
                          <a:solidFill>
                            <a:schemeClr val="tx1"/>
                          </a:solidFill>
                        </a:rPr>
                        <a:t>klachten</a:t>
                      </a:r>
                      <a:endParaRPr lang="nl-BE" sz="1600" dirty="0">
                        <a:solidFill>
                          <a:schemeClr val="tx1"/>
                        </a:solidFill>
                      </a:endParaRPr>
                    </a:p>
                  </a:txBody>
                  <a:tcPr anchor="ctr"/>
                </a:tc>
                <a:tc hMerge="1">
                  <a:txBody>
                    <a:bodyPr/>
                    <a:lstStyle/>
                    <a:p>
                      <a:pPr algn="ctr"/>
                      <a:endParaRPr lang="nl-BE" sz="1600" dirty="0"/>
                    </a:p>
                  </a:txBody>
                  <a:tcPr anchor="ctr"/>
                </a:tc>
                <a:extLst>
                  <a:ext uri="{0D108BD9-81ED-4DB2-BD59-A6C34878D82A}">
                    <a16:rowId xmlns:a16="http://schemas.microsoft.com/office/drawing/2014/main" val="3709405817"/>
                  </a:ext>
                </a:extLst>
              </a:tr>
              <a:tr h="370840">
                <a:tc>
                  <a:txBody>
                    <a:bodyPr/>
                    <a:lstStyle/>
                    <a:p>
                      <a:pPr algn="ctr"/>
                      <a:endParaRPr lang="nl-BE" sz="1200" dirty="0"/>
                    </a:p>
                  </a:txBody>
                  <a:tcPr anchor="ctr"/>
                </a:tc>
                <a:tc>
                  <a:txBody>
                    <a:bodyPr/>
                    <a:lstStyle/>
                    <a:p>
                      <a:pPr algn="ctr"/>
                      <a:r>
                        <a:rPr lang="nl-BE" sz="1200" dirty="0" smtClean="0"/>
                        <a:t>Min</a:t>
                      </a:r>
                      <a:endParaRPr lang="nl-BE" sz="1200" dirty="0"/>
                    </a:p>
                  </a:txBody>
                  <a:tcPr anchor="ctr"/>
                </a:tc>
                <a:tc>
                  <a:txBody>
                    <a:bodyPr/>
                    <a:lstStyle/>
                    <a:p>
                      <a:pPr algn="ctr"/>
                      <a:r>
                        <a:rPr lang="nl-BE" sz="1200" dirty="0" smtClean="0"/>
                        <a:t>Max</a:t>
                      </a:r>
                      <a:endParaRPr lang="nl-BE" sz="1200" dirty="0"/>
                    </a:p>
                  </a:txBody>
                  <a:tcPr anchor="ctr"/>
                </a:tc>
                <a:tc>
                  <a:txBody>
                    <a:bodyPr/>
                    <a:lstStyle/>
                    <a:p>
                      <a:pPr algn="ctr"/>
                      <a:r>
                        <a:rPr lang="nl-BE" sz="1200" dirty="0" smtClean="0"/>
                        <a:t>Gem</a:t>
                      </a:r>
                      <a:endParaRPr lang="nl-BE" sz="1200" dirty="0"/>
                    </a:p>
                  </a:txBody>
                  <a:tcPr anchor="ctr"/>
                </a:tc>
                <a:tc>
                  <a:txBody>
                    <a:bodyPr/>
                    <a:lstStyle/>
                    <a:p>
                      <a:pPr algn="ctr"/>
                      <a:r>
                        <a:rPr lang="nl-BE" sz="1200" dirty="0" smtClean="0"/>
                        <a:t>Min</a:t>
                      </a:r>
                      <a:endParaRPr lang="nl-BE" sz="1200" dirty="0"/>
                    </a:p>
                  </a:txBody>
                  <a:tcPr anchor="ctr"/>
                </a:tc>
                <a:tc>
                  <a:txBody>
                    <a:bodyPr/>
                    <a:lstStyle/>
                    <a:p>
                      <a:pPr algn="ctr"/>
                      <a:r>
                        <a:rPr lang="nl-BE" sz="1200" dirty="0" smtClean="0"/>
                        <a:t>Max</a:t>
                      </a:r>
                      <a:endParaRPr lang="nl-BE" sz="1200" dirty="0"/>
                    </a:p>
                  </a:txBody>
                  <a:tcPr anchor="ctr"/>
                </a:tc>
                <a:tc>
                  <a:txBody>
                    <a:bodyPr/>
                    <a:lstStyle/>
                    <a:p>
                      <a:pPr algn="ctr"/>
                      <a:r>
                        <a:rPr lang="nl-BE" sz="1200" dirty="0" smtClean="0"/>
                        <a:t>Gem</a:t>
                      </a:r>
                      <a:endParaRPr lang="nl-BE" sz="1200" dirty="0"/>
                    </a:p>
                  </a:txBody>
                  <a:tcPr anchor="ctr"/>
                </a:tc>
                <a:tc>
                  <a:txBody>
                    <a:bodyPr/>
                    <a:lstStyle/>
                    <a:p>
                      <a:pPr algn="ctr"/>
                      <a:r>
                        <a:rPr lang="nl-BE" sz="1200" dirty="0" smtClean="0"/>
                        <a:t>HGR</a:t>
                      </a:r>
                      <a:endParaRPr lang="nl-BE" sz="1200" dirty="0"/>
                    </a:p>
                  </a:txBody>
                  <a:tcPr anchor="ctr"/>
                </a:tc>
                <a:tc>
                  <a:txBody>
                    <a:bodyPr/>
                    <a:lstStyle/>
                    <a:p>
                      <a:pPr algn="ctr"/>
                      <a:r>
                        <a:rPr lang="nl-BE" sz="1200" dirty="0" smtClean="0"/>
                        <a:t>NEN</a:t>
                      </a:r>
                      <a:endParaRPr lang="nl-BE" sz="1200" dirty="0"/>
                    </a:p>
                  </a:txBody>
                  <a:tcPr anchor="ctr"/>
                </a:tc>
                <a:tc>
                  <a:txBody>
                    <a:bodyPr/>
                    <a:lstStyle/>
                    <a:p>
                      <a:pPr algn="ctr"/>
                      <a:r>
                        <a:rPr lang="nl-BE" sz="1200" dirty="0" smtClean="0"/>
                        <a:t>COD</a:t>
                      </a:r>
                      <a:endParaRPr lang="nl-BE" sz="1200" dirty="0"/>
                    </a:p>
                  </a:txBody>
                  <a:tcPr anchor="ctr"/>
                </a:tc>
                <a:tc>
                  <a:txBody>
                    <a:bodyPr/>
                    <a:lstStyle/>
                    <a:p>
                      <a:pPr algn="ctr"/>
                      <a:r>
                        <a:rPr lang="nl-BE" sz="1200" dirty="0" smtClean="0"/>
                        <a:t>HGR</a:t>
                      </a:r>
                      <a:endParaRPr lang="nl-BE" sz="1200" dirty="0"/>
                    </a:p>
                  </a:txBody>
                  <a:tcPr anchor="ctr"/>
                </a:tc>
                <a:tc>
                  <a:txBody>
                    <a:bodyPr/>
                    <a:lstStyle/>
                    <a:p>
                      <a:pPr algn="ctr"/>
                      <a:r>
                        <a:rPr lang="nl-BE" sz="1200" dirty="0" smtClean="0"/>
                        <a:t>COD</a:t>
                      </a:r>
                      <a:endParaRPr lang="nl-BE" sz="1200" dirty="0"/>
                    </a:p>
                  </a:txBody>
                  <a:tcPr anchor="ctr"/>
                </a:tc>
                <a:tc>
                  <a:txBody>
                    <a:bodyPr/>
                    <a:lstStyle/>
                    <a:p>
                      <a:pPr algn="ctr"/>
                      <a:r>
                        <a:rPr lang="nl-BE" sz="1200" dirty="0" smtClean="0"/>
                        <a:t>HGR</a:t>
                      </a:r>
                      <a:endParaRPr lang="nl-BE" sz="1200" dirty="0"/>
                    </a:p>
                  </a:txBody>
                  <a:tcPr anchor="ctr"/>
                </a:tc>
                <a:tc>
                  <a:txBody>
                    <a:bodyPr/>
                    <a:lstStyle/>
                    <a:p>
                      <a:pPr algn="ctr"/>
                      <a:r>
                        <a:rPr lang="nl-BE" sz="1200" dirty="0" smtClean="0"/>
                        <a:t>CO²</a:t>
                      </a:r>
                      <a:endParaRPr lang="nl-BE" sz="1200" dirty="0"/>
                    </a:p>
                  </a:txBody>
                  <a:tcPr anchor="ctr"/>
                </a:tc>
                <a:tc>
                  <a:txBody>
                    <a:bodyPr/>
                    <a:lstStyle/>
                    <a:p>
                      <a:pPr algn="ctr"/>
                      <a:r>
                        <a:rPr lang="nl-BE" sz="1200" dirty="0" smtClean="0"/>
                        <a:t>RH%</a:t>
                      </a:r>
                      <a:endParaRPr lang="nl-BE" sz="1200" dirty="0"/>
                    </a:p>
                  </a:txBody>
                  <a:tcPr anchor="ctr"/>
                </a:tc>
                <a:extLst>
                  <a:ext uri="{0D108BD9-81ED-4DB2-BD59-A6C34878D82A}">
                    <a16:rowId xmlns:a16="http://schemas.microsoft.com/office/drawing/2014/main" val="2824416896"/>
                  </a:ext>
                </a:extLst>
              </a:tr>
              <a:tr h="370840">
                <a:tc>
                  <a:txBody>
                    <a:bodyPr/>
                    <a:lstStyle/>
                    <a:p>
                      <a:pPr algn="ctr"/>
                      <a:r>
                        <a:rPr lang="nl-BE" sz="1200" dirty="0" smtClean="0"/>
                        <a:t>1</a:t>
                      </a:r>
                      <a:endParaRPr lang="nl-BE" sz="1200" dirty="0"/>
                    </a:p>
                  </a:txBody>
                  <a:tcPr anchor="ctr"/>
                </a:tc>
                <a:tc>
                  <a:txBody>
                    <a:bodyPr/>
                    <a:lstStyle/>
                    <a:p>
                      <a:pPr algn="ctr"/>
                      <a:r>
                        <a:rPr lang="nl-BE" sz="1200" dirty="0" smtClean="0"/>
                        <a:t>358</a:t>
                      </a:r>
                      <a:endParaRPr lang="nl-BE" sz="1200" dirty="0"/>
                    </a:p>
                  </a:txBody>
                  <a:tcPr anchor="ctr">
                    <a:solidFill>
                      <a:srgbClr val="92D050"/>
                    </a:solidFill>
                  </a:tcPr>
                </a:tc>
                <a:tc>
                  <a:txBody>
                    <a:bodyPr/>
                    <a:lstStyle/>
                    <a:p>
                      <a:pPr algn="ctr"/>
                      <a:r>
                        <a:rPr lang="nl-BE" sz="1200" dirty="0" smtClean="0"/>
                        <a:t>865</a:t>
                      </a:r>
                      <a:endParaRPr lang="nl-BE" sz="1200" dirty="0"/>
                    </a:p>
                  </a:txBody>
                  <a:tcPr anchor="ctr">
                    <a:solidFill>
                      <a:srgbClr val="FF0000"/>
                    </a:solidFill>
                  </a:tcPr>
                </a:tc>
                <a:tc>
                  <a:txBody>
                    <a:bodyPr/>
                    <a:lstStyle/>
                    <a:p>
                      <a:pPr algn="ctr"/>
                      <a:r>
                        <a:rPr lang="nl-BE" sz="1200" dirty="0" smtClean="0"/>
                        <a:t>609</a:t>
                      </a:r>
                      <a:endParaRPr lang="nl-BE" sz="1200" dirty="0"/>
                    </a:p>
                  </a:txBody>
                  <a:tcPr anchor="ctr">
                    <a:solidFill>
                      <a:srgbClr val="FF0000"/>
                    </a:solidFill>
                  </a:tcPr>
                </a:tc>
                <a:tc>
                  <a:txBody>
                    <a:bodyPr/>
                    <a:lstStyle/>
                    <a:p>
                      <a:pPr algn="ctr"/>
                      <a:r>
                        <a:rPr lang="nl-BE" sz="1200" dirty="0" smtClean="0"/>
                        <a:t>27,4</a:t>
                      </a:r>
                      <a:endParaRPr lang="nl-BE" sz="1200" dirty="0"/>
                    </a:p>
                  </a:txBody>
                  <a:tcPr anchor="ctr">
                    <a:solidFill>
                      <a:srgbClr val="FF0000"/>
                    </a:solidFill>
                  </a:tcPr>
                </a:tc>
                <a:tc>
                  <a:txBody>
                    <a:bodyPr/>
                    <a:lstStyle/>
                    <a:p>
                      <a:pPr algn="ctr"/>
                      <a:r>
                        <a:rPr lang="nl-BE" sz="1200" dirty="0" smtClean="0"/>
                        <a:t>37,3</a:t>
                      </a:r>
                      <a:endParaRPr lang="nl-BE" sz="1200" dirty="0"/>
                    </a:p>
                  </a:txBody>
                  <a:tcPr anchor="ctr">
                    <a:solidFill>
                      <a:srgbClr val="FF0000"/>
                    </a:solidFill>
                  </a:tcPr>
                </a:tc>
                <a:tc>
                  <a:txBody>
                    <a:bodyPr/>
                    <a:lstStyle/>
                    <a:p>
                      <a:pPr algn="ctr"/>
                      <a:r>
                        <a:rPr lang="nl-BE" sz="1200" dirty="0" smtClean="0"/>
                        <a:t>31,4</a:t>
                      </a:r>
                      <a:endParaRPr lang="nl-BE" sz="1200" dirty="0"/>
                    </a:p>
                  </a:txBody>
                  <a:tcPr anchor="ctr">
                    <a:solidFill>
                      <a:srgbClr val="FF0000"/>
                    </a:solidFill>
                  </a:tcPr>
                </a:tc>
                <a:tc>
                  <a:txBody>
                    <a:bodyPr/>
                    <a:lstStyle/>
                    <a:p>
                      <a:pPr algn="ctr"/>
                      <a:r>
                        <a:rPr lang="nl-BE" sz="1200" dirty="0" smtClean="0"/>
                        <a:t>4,49</a:t>
                      </a:r>
                      <a:endParaRPr lang="nl-BE" sz="1200" dirty="0"/>
                    </a:p>
                  </a:txBody>
                  <a:tcPr anchor="ctr">
                    <a:solidFill>
                      <a:srgbClr val="FF0000"/>
                    </a:solidFill>
                  </a:tcPr>
                </a:tc>
                <a:tc>
                  <a:txBody>
                    <a:bodyPr/>
                    <a:lstStyle/>
                    <a:p>
                      <a:pPr algn="ctr"/>
                      <a:r>
                        <a:rPr lang="nl-BE" sz="1200" dirty="0" smtClean="0"/>
                        <a:t>0,49</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4,23</a:t>
                      </a:r>
                      <a:endParaRPr lang="nl-BE" sz="1200" dirty="0"/>
                    </a:p>
                  </a:txBody>
                  <a:tcPr anchor="ctr">
                    <a:solidFill>
                      <a:srgbClr val="FF0000"/>
                    </a:solidFill>
                  </a:tcPr>
                </a:tc>
                <a:tc>
                  <a:txBody>
                    <a:bodyPr/>
                    <a:lstStyle/>
                    <a:p>
                      <a:pPr algn="ctr"/>
                      <a:r>
                        <a:rPr lang="nl-BE" sz="1200" dirty="0" smtClean="0"/>
                        <a:t>7</a:t>
                      </a:r>
                      <a:endParaRPr lang="nl-BE" sz="1200" dirty="0"/>
                    </a:p>
                  </a:txBody>
                  <a:tcPr anchor="ctr">
                    <a:solidFill>
                      <a:srgbClr val="FF0000"/>
                    </a:solidFill>
                  </a:tcPr>
                </a:tc>
                <a:tc>
                  <a:txBody>
                    <a:bodyPr/>
                    <a:lstStyle/>
                    <a:p>
                      <a:pPr algn="ctr"/>
                      <a:r>
                        <a:rPr lang="nl-BE" sz="1200" dirty="0" smtClean="0"/>
                        <a:t>8</a:t>
                      </a:r>
                      <a:endParaRPr lang="nl-BE" sz="1200" dirty="0"/>
                    </a:p>
                  </a:txBody>
                  <a:tcPr anchor="ctr">
                    <a:solidFill>
                      <a:srgbClr val="FF0000"/>
                    </a:solidFill>
                  </a:tcPr>
                </a:tc>
                <a:tc>
                  <a:txBody>
                    <a:bodyPr/>
                    <a:lstStyle/>
                    <a:p>
                      <a:pPr algn="ctr"/>
                      <a:r>
                        <a:rPr lang="nl-BE" sz="1200" dirty="0" smtClean="0"/>
                        <a:t>1/3</a:t>
                      </a:r>
                      <a:endParaRPr lang="nl-BE" sz="1200" dirty="0"/>
                    </a:p>
                  </a:txBody>
                  <a:tcPr anchor="ctr">
                    <a:solidFill>
                      <a:schemeClr val="accent3"/>
                    </a:solidFill>
                  </a:tcPr>
                </a:tc>
                <a:tc>
                  <a:txBody>
                    <a:bodyPr/>
                    <a:lstStyle/>
                    <a:p>
                      <a:pPr algn="ctr"/>
                      <a:r>
                        <a:rPr lang="nl-BE" sz="1200" dirty="0" smtClean="0"/>
                        <a:t>2/3</a:t>
                      </a:r>
                      <a:endParaRPr lang="nl-BE" sz="1200" dirty="0"/>
                    </a:p>
                  </a:txBody>
                  <a:tcPr anchor="ctr">
                    <a:solidFill>
                      <a:schemeClr val="accent3"/>
                    </a:solidFill>
                  </a:tcPr>
                </a:tc>
                <a:extLst>
                  <a:ext uri="{0D108BD9-81ED-4DB2-BD59-A6C34878D82A}">
                    <a16:rowId xmlns:a16="http://schemas.microsoft.com/office/drawing/2014/main" val="1024640855"/>
                  </a:ext>
                </a:extLst>
              </a:tr>
              <a:tr h="370840">
                <a:tc>
                  <a:txBody>
                    <a:bodyPr/>
                    <a:lstStyle/>
                    <a:p>
                      <a:pPr algn="ctr"/>
                      <a:r>
                        <a:rPr lang="nl-BE" sz="1200" dirty="0" smtClean="0"/>
                        <a:t>2</a:t>
                      </a:r>
                      <a:endParaRPr lang="nl-BE" sz="1200" dirty="0"/>
                    </a:p>
                  </a:txBody>
                  <a:tcPr anchor="ctr"/>
                </a:tc>
                <a:tc>
                  <a:txBody>
                    <a:bodyPr/>
                    <a:lstStyle/>
                    <a:p>
                      <a:pPr algn="ctr"/>
                      <a:r>
                        <a:rPr lang="nl-BE" sz="1200" dirty="0" smtClean="0"/>
                        <a:t>593</a:t>
                      </a:r>
                      <a:endParaRPr lang="nl-BE" sz="1200" dirty="0"/>
                    </a:p>
                  </a:txBody>
                  <a:tcPr anchor="ctr">
                    <a:solidFill>
                      <a:srgbClr val="FF0000"/>
                    </a:solidFill>
                  </a:tcPr>
                </a:tc>
                <a:tc>
                  <a:txBody>
                    <a:bodyPr/>
                    <a:lstStyle/>
                    <a:p>
                      <a:pPr algn="ctr"/>
                      <a:r>
                        <a:rPr lang="nl-BE" sz="1200" dirty="0" smtClean="0"/>
                        <a:t>1523</a:t>
                      </a:r>
                      <a:endParaRPr lang="nl-BE" sz="1200" dirty="0"/>
                    </a:p>
                  </a:txBody>
                  <a:tcPr anchor="ctr">
                    <a:solidFill>
                      <a:srgbClr val="FF0000"/>
                    </a:solidFill>
                  </a:tcPr>
                </a:tc>
                <a:tc>
                  <a:txBody>
                    <a:bodyPr/>
                    <a:lstStyle/>
                    <a:p>
                      <a:pPr algn="ctr"/>
                      <a:r>
                        <a:rPr lang="nl-BE" sz="1200" dirty="0" smtClean="0"/>
                        <a:t>1015</a:t>
                      </a:r>
                      <a:endParaRPr lang="nl-BE" sz="1200" dirty="0"/>
                    </a:p>
                  </a:txBody>
                  <a:tcPr anchor="ctr">
                    <a:solidFill>
                      <a:srgbClr val="FF0000"/>
                    </a:solidFill>
                  </a:tcPr>
                </a:tc>
                <a:tc>
                  <a:txBody>
                    <a:bodyPr/>
                    <a:lstStyle/>
                    <a:p>
                      <a:pPr algn="ctr"/>
                      <a:r>
                        <a:rPr lang="nl-BE" sz="1200" dirty="0" smtClean="0"/>
                        <a:t>22,8</a:t>
                      </a:r>
                      <a:endParaRPr lang="nl-BE" sz="1200" dirty="0"/>
                    </a:p>
                  </a:txBody>
                  <a:tcPr anchor="ctr">
                    <a:solidFill>
                      <a:srgbClr val="FF0000"/>
                    </a:solidFill>
                  </a:tcPr>
                </a:tc>
                <a:tc>
                  <a:txBody>
                    <a:bodyPr/>
                    <a:lstStyle/>
                    <a:p>
                      <a:pPr algn="ctr"/>
                      <a:r>
                        <a:rPr lang="nl-BE" sz="1200" dirty="0" smtClean="0"/>
                        <a:t>26,9</a:t>
                      </a:r>
                      <a:endParaRPr lang="nl-BE" sz="1200" dirty="0"/>
                    </a:p>
                  </a:txBody>
                  <a:tcPr anchor="ctr">
                    <a:solidFill>
                      <a:srgbClr val="FF0000"/>
                    </a:solidFill>
                  </a:tcPr>
                </a:tc>
                <a:tc>
                  <a:txBody>
                    <a:bodyPr/>
                    <a:lstStyle/>
                    <a:p>
                      <a:pPr algn="ctr"/>
                      <a:r>
                        <a:rPr lang="nl-BE" sz="1200" dirty="0" smtClean="0"/>
                        <a:t>24,6</a:t>
                      </a:r>
                      <a:endParaRPr lang="nl-BE" sz="1200" dirty="0"/>
                    </a:p>
                  </a:txBody>
                  <a:tcPr anchor="ctr">
                    <a:solidFill>
                      <a:srgbClr val="FF0000"/>
                    </a:solidFill>
                  </a:tcPr>
                </a:tc>
                <a:tc>
                  <a:txBody>
                    <a:bodyPr/>
                    <a:lstStyle/>
                    <a:p>
                      <a:pPr algn="ctr"/>
                      <a:r>
                        <a:rPr lang="nl-BE" sz="1200" dirty="0" smtClean="0"/>
                        <a:t>1,27</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1,13</a:t>
                      </a:r>
                      <a:endParaRPr lang="nl-BE" sz="1200" dirty="0"/>
                    </a:p>
                  </a:txBody>
                  <a:tcPr anchor="ctr">
                    <a:solidFill>
                      <a:srgbClr val="FF0000"/>
                    </a:solidFill>
                  </a:tcPr>
                </a:tc>
                <a:tc>
                  <a:txBody>
                    <a:bodyPr/>
                    <a:lstStyle/>
                    <a:p>
                      <a:pPr algn="ctr"/>
                      <a:r>
                        <a:rPr lang="nl-BE" sz="1200" dirty="0" smtClean="0"/>
                        <a:t>1,9</a:t>
                      </a:r>
                      <a:endParaRPr lang="nl-BE" sz="1200" dirty="0"/>
                    </a:p>
                  </a:txBody>
                  <a:tcPr anchor="ctr">
                    <a:solidFill>
                      <a:srgbClr val="FF0000"/>
                    </a:solidFill>
                  </a:tcPr>
                </a:tc>
                <a:tc>
                  <a:txBody>
                    <a:bodyPr/>
                    <a:lstStyle/>
                    <a:p>
                      <a:pPr algn="ctr"/>
                      <a:r>
                        <a:rPr lang="nl-BE" sz="1200" dirty="0" smtClean="0"/>
                        <a:t>2,4</a:t>
                      </a:r>
                      <a:endParaRPr lang="nl-BE" sz="1200" dirty="0"/>
                    </a:p>
                  </a:txBody>
                  <a:tcPr anchor="ctr">
                    <a:solidFill>
                      <a:srgbClr val="FF0000"/>
                    </a:solidFill>
                  </a:tcPr>
                </a:tc>
                <a:tc>
                  <a:txBody>
                    <a:bodyPr/>
                    <a:lstStyle/>
                    <a:p>
                      <a:pPr algn="ctr"/>
                      <a:r>
                        <a:rPr lang="nl-BE" sz="1200" dirty="0" smtClean="0"/>
                        <a:t>10/12</a:t>
                      </a:r>
                      <a:endParaRPr lang="nl-BE" sz="1200" dirty="0"/>
                    </a:p>
                  </a:txBody>
                  <a:tcPr anchor="ctr">
                    <a:solidFill>
                      <a:schemeClr val="accent5"/>
                    </a:solidFill>
                  </a:tcPr>
                </a:tc>
                <a:tc>
                  <a:txBody>
                    <a:bodyPr/>
                    <a:lstStyle/>
                    <a:p>
                      <a:pPr algn="ctr"/>
                      <a:r>
                        <a:rPr lang="nl-BE" sz="1200" dirty="0" smtClean="0"/>
                        <a:t>8/12</a:t>
                      </a:r>
                      <a:endParaRPr lang="nl-BE" sz="1200" dirty="0"/>
                    </a:p>
                  </a:txBody>
                  <a:tcPr anchor="ctr">
                    <a:solidFill>
                      <a:schemeClr val="accent5"/>
                    </a:solidFill>
                  </a:tcPr>
                </a:tc>
                <a:extLst>
                  <a:ext uri="{0D108BD9-81ED-4DB2-BD59-A6C34878D82A}">
                    <a16:rowId xmlns:a16="http://schemas.microsoft.com/office/drawing/2014/main" val="1542742431"/>
                  </a:ext>
                </a:extLst>
              </a:tr>
              <a:tr h="370840">
                <a:tc>
                  <a:txBody>
                    <a:bodyPr/>
                    <a:lstStyle/>
                    <a:p>
                      <a:pPr algn="ctr"/>
                      <a:r>
                        <a:rPr lang="nl-BE" sz="1200" dirty="0" smtClean="0"/>
                        <a:t>3</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1,9</a:t>
                      </a:r>
                      <a:endParaRPr lang="nl-BE" sz="1200" dirty="0"/>
                    </a:p>
                  </a:txBody>
                  <a:tcPr anchor="ctr">
                    <a:solidFill>
                      <a:srgbClr val="FF0000"/>
                    </a:solidFill>
                  </a:tcPr>
                </a:tc>
                <a:tc>
                  <a:txBody>
                    <a:bodyPr/>
                    <a:lstStyle/>
                    <a:p>
                      <a:pPr algn="ctr"/>
                      <a:r>
                        <a:rPr lang="nl-BE" sz="1200" dirty="0" smtClean="0"/>
                        <a:t>0,64</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1,81</a:t>
                      </a:r>
                      <a:endParaRPr lang="nl-BE" sz="1200" dirty="0"/>
                    </a:p>
                  </a:txBody>
                  <a:tcPr anchor="ctr">
                    <a:solidFill>
                      <a:srgbClr val="FF0000"/>
                    </a:solidFill>
                  </a:tcPr>
                </a:tc>
                <a:tc>
                  <a:txBody>
                    <a:bodyPr/>
                    <a:lstStyle/>
                    <a:p>
                      <a:pPr algn="ctr"/>
                      <a:r>
                        <a:rPr lang="nl-BE" sz="1200" dirty="0" smtClean="0"/>
                        <a:t>1,6</a:t>
                      </a:r>
                      <a:endParaRPr lang="nl-BE" sz="1200" dirty="0"/>
                    </a:p>
                  </a:txBody>
                  <a:tcPr anchor="ctr">
                    <a:solidFill>
                      <a:srgbClr val="FF0000"/>
                    </a:solidFill>
                  </a:tcPr>
                </a:tc>
                <a:tc>
                  <a:txBody>
                    <a:bodyPr/>
                    <a:lstStyle/>
                    <a:p>
                      <a:pPr algn="ctr"/>
                      <a:r>
                        <a:rPr lang="nl-BE" sz="1200" dirty="0" smtClean="0"/>
                        <a:t>2,3</a:t>
                      </a:r>
                      <a:endParaRPr lang="nl-BE" sz="1200" dirty="0"/>
                    </a:p>
                  </a:txBody>
                  <a:tcPr anchor="ctr">
                    <a:solidFill>
                      <a:srgbClr val="FF0000"/>
                    </a:solidFill>
                  </a:tcP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extLst>
                  <a:ext uri="{0D108BD9-81ED-4DB2-BD59-A6C34878D82A}">
                    <a16:rowId xmlns:a16="http://schemas.microsoft.com/office/drawing/2014/main" val="3120376130"/>
                  </a:ext>
                </a:extLst>
              </a:tr>
              <a:tr h="370840">
                <a:tc>
                  <a:txBody>
                    <a:bodyPr/>
                    <a:lstStyle/>
                    <a:p>
                      <a:pPr algn="ctr"/>
                      <a:r>
                        <a:rPr lang="nl-BE" sz="1200" dirty="0" smtClean="0"/>
                        <a:t>4</a:t>
                      </a:r>
                      <a:endParaRPr lang="nl-BE" sz="1200" dirty="0"/>
                    </a:p>
                  </a:txBody>
                  <a:tcPr anchor="ctr"/>
                </a:tc>
                <a:tc>
                  <a:txBody>
                    <a:bodyPr/>
                    <a:lstStyle/>
                    <a:p>
                      <a:pPr algn="ctr"/>
                      <a:r>
                        <a:rPr lang="nl-BE" sz="1200" dirty="0" smtClean="0"/>
                        <a:t>384</a:t>
                      </a:r>
                      <a:endParaRPr lang="nl-BE" sz="1200" dirty="0"/>
                    </a:p>
                  </a:txBody>
                  <a:tcPr anchor="ctr">
                    <a:solidFill>
                      <a:srgbClr val="FF0000"/>
                    </a:solidFill>
                  </a:tcPr>
                </a:tc>
                <a:tc>
                  <a:txBody>
                    <a:bodyPr/>
                    <a:lstStyle/>
                    <a:p>
                      <a:pPr algn="ctr"/>
                      <a:r>
                        <a:rPr lang="nl-BE" sz="1200" dirty="0" smtClean="0"/>
                        <a:t>1161</a:t>
                      </a:r>
                      <a:endParaRPr lang="nl-BE" sz="1200" dirty="0"/>
                    </a:p>
                  </a:txBody>
                  <a:tcPr anchor="ctr">
                    <a:solidFill>
                      <a:srgbClr val="FF0000"/>
                    </a:solidFill>
                  </a:tcPr>
                </a:tc>
                <a:tc>
                  <a:txBody>
                    <a:bodyPr/>
                    <a:lstStyle/>
                    <a:p>
                      <a:pPr algn="ctr"/>
                      <a:r>
                        <a:rPr lang="nl-BE" sz="1200" dirty="0" smtClean="0"/>
                        <a:t>542</a:t>
                      </a:r>
                      <a:endParaRPr lang="nl-BE" sz="1200" dirty="0"/>
                    </a:p>
                  </a:txBody>
                  <a:tcPr anchor="ctr">
                    <a:solidFill>
                      <a:srgbClr val="FF0000"/>
                    </a:solidFill>
                  </a:tcPr>
                </a:tc>
                <a:tc>
                  <a:txBody>
                    <a:bodyPr/>
                    <a:lstStyle/>
                    <a:p>
                      <a:pPr algn="ctr"/>
                      <a:r>
                        <a:rPr lang="nl-BE" sz="1200" dirty="0" smtClean="0"/>
                        <a:t>20</a:t>
                      </a:r>
                      <a:endParaRPr lang="nl-BE" sz="1200" dirty="0"/>
                    </a:p>
                  </a:txBody>
                  <a:tcPr anchor="ctr">
                    <a:solidFill>
                      <a:srgbClr val="FF0000"/>
                    </a:solidFill>
                  </a:tcPr>
                </a:tc>
                <a:tc>
                  <a:txBody>
                    <a:bodyPr/>
                    <a:lstStyle/>
                    <a:p>
                      <a:pPr algn="ctr"/>
                      <a:r>
                        <a:rPr lang="nl-BE" sz="1200" dirty="0" smtClean="0"/>
                        <a:t>35,1</a:t>
                      </a:r>
                      <a:endParaRPr lang="nl-BE" sz="1200" dirty="0"/>
                    </a:p>
                  </a:txBody>
                  <a:tcPr anchor="ctr">
                    <a:solidFill>
                      <a:srgbClr val="FF0000"/>
                    </a:solidFill>
                  </a:tcPr>
                </a:tc>
                <a:tc>
                  <a:txBody>
                    <a:bodyPr/>
                    <a:lstStyle/>
                    <a:p>
                      <a:pPr algn="ctr"/>
                      <a:r>
                        <a:rPr lang="nl-BE" sz="1200" dirty="0" smtClean="0"/>
                        <a:t>27,4</a:t>
                      </a:r>
                      <a:endParaRPr lang="nl-BE" sz="1200" dirty="0"/>
                    </a:p>
                  </a:txBody>
                  <a:tcPr anchor="ctr">
                    <a:solidFill>
                      <a:srgbClr val="FF0000"/>
                    </a:solidFill>
                  </a:tcPr>
                </a:tc>
                <a:tc>
                  <a:txBody>
                    <a:bodyPr/>
                    <a:lstStyle/>
                    <a:p>
                      <a:pPr algn="ctr"/>
                      <a:r>
                        <a:rPr lang="nl-BE" sz="1200" dirty="0" smtClean="0"/>
                        <a:t>16,04</a:t>
                      </a:r>
                      <a:endParaRPr lang="nl-BE" sz="1200" dirty="0"/>
                    </a:p>
                  </a:txBody>
                  <a:tcPr anchor="ctr">
                    <a:solidFill>
                      <a:srgbClr val="FF0000"/>
                    </a:solidFill>
                  </a:tcPr>
                </a:tc>
                <a:tc>
                  <a:txBody>
                    <a:bodyPr/>
                    <a:lstStyle/>
                    <a:p>
                      <a:pPr algn="ctr"/>
                      <a:r>
                        <a:rPr lang="nl-BE" sz="1200" dirty="0" smtClean="0"/>
                        <a:t>11,52</a:t>
                      </a:r>
                      <a:endParaRPr lang="nl-BE" sz="1200" dirty="0"/>
                    </a:p>
                  </a:txBody>
                  <a:tcPr anchor="ctr">
                    <a:solidFill>
                      <a:srgbClr val="FF0000"/>
                    </a:solidFill>
                  </a:tcPr>
                </a:tc>
                <a:tc>
                  <a:txBody>
                    <a:bodyPr/>
                    <a:lstStyle/>
                    <a:p>
                      <a:pPr algn="ctr"/>
                      <a:r>
                        <a:rPr lang="nl-BE" sz="1200" dirty="0" smtClean="0"/>
                        <a:t>4,11</a:t>
                      </a:r>
                      <a:endParaRPr lang="nl-BE" sz="1200" dirty="0"/>
                    </a:p>
                  </a:txBody>
                  <a:tcPr anchor="ctr">
                    <a:solidFill>
                      <a:srgbClr val="FF0000"/>
                    </a:solidFill>
                  </a:tcPr>
                </a:tc>
                <a:tc>
                  <a:txBody>
                    <a:bodyPr/>
                    <a:lstStyle/>
                    <a:p>
                      <a:pPr algn="ctr"/>
                      <a:r>
                        <a:rPr lang="nl-BE" sz="1200" dirty="0" smtClean="0"/>
                        <a:t>15,76</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1,9</a:t>
                      </a:r>
                      <a:endParaRPr lang="nl-BE" sz="1200" dirty="0"/>
                    </a:p>
                  </a:txBody>
                  <a:tcPr anchor="ctr">
                    <a:solidFill>
                      <a:srgbClr val="FF0000"/>
                    </a:solidFill>
                  </a:tcP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extLst>
                  <a:ext uri="{0D108BD9-81ED-4DB2-BD59-A6C34878D82A}">
                    <a16:rowId xmlns:a16="http://schemas.microsoft.com/office/drawing/2014/main" val="4242680069"/>
                  </a:ext>
                </a:extLst>
              </a:tr>
              <a:tr h="370840">
                <a:tc>
                  <a:txBody>
                    <a:bodyPr/>
                    <a:lstStyle/>
                    <a:p>
                      <a:pPr algn="ctr"/>
                      <a:r>
                        <a:rPr lang="nl-BE" sz="1200" dirty="0" smtClean="0"/>
                        <a:t>5</a:t>
                      </a:r>
                      <a:endParaRPr lang="nl-BE" sz="1200" dirty="0"/>
                    </a:p>
                  </a:txBody>
                  <a:tcPr anchor="ctr"/>
                </a:tc>
                <a:tc>
                  <a:txBody>
                    <a:bodyPr/>
                    <a:lstStyle/>
                    <a:p>
                      <a:pPr algn="ctr"/>
                      <a:r>
                        <a:rPr lang="nl-BE" sz="1200" dirty="0" smtClean="0"/>
                        <a:t>356</a:t>
                      </a:r>
                      <a:endParaRPr lang="nl-BE" sz="1200" dirty="0"/>
                    </a:p>
                  </a:txBody>
                  <a:tcPr anchor="ctr">
                    <a:solidFill>
                      <a:srgbClr val="92D050"/>
                    </a:solidFill>
                  </a:tcPr>
                </a:tc>
                <a:tc>
                  <a:txBody>
                    <a:bodyPr/>
                    <a:lstStyle/>
                    <a:p>
                      <a:pPr algn="ctr"/>
                      <a:r>
                        <a:rPr lang="nl-BE" sz="1200" dirty="0" smtClean="0"/>
                        <a:t>823</a:t>
                      </a:r>
                      <a:endParaRPr lang="nl-BE" sz="1200" dirty="0"/>
                    </a:p>
                  </a:txBody>
                  <a:tcPr anchor="ctr">
                    <a:solidFill>
                      <a:srgbClr val="FF0000"/>
                    </a:solidFill>
                  </a:tcPr>
                </a:tc>
                <a:tc>
                  <a:txBody>
                    <a:bodyPr/>
                    <a:lstStyle/>
                    <a:p>
                      <a:pPr algn="ctr"/>
                      <a:r>
                        <a:rPr lang="nl-BE" sz="1200" dirty="0" smtClean="0"/>
                        <a:t>436</a:t>
                      </a:r>
                      <a:endParaRPr lang="nl-BE" sz="1200" dirty="0"/>
                    </a:p>
                  </a:txBody>
                  <a:tcPr anchor="ctr">
                    <a:solidFill>
                      <a:srgbClr val="FF0000"/>
                    </a:solidFill>
                  </a:tcPr>
                </a:tc>
                <a:tc>
                  <a:txBody>
                    <a:bodyPr/>
                    <a:lstStyle/>
                    <a:p>
                      <a:pPr algn="ctr"/>
                      <a:r>
                        <a:rPr lang="nl-BE" sz="1200" dirty="0" smtClean="0"/>
                        <a:t>22,9</a:t>
                      </a:r>
                      <a:endParaRPr lang="nl-BE" sz="1200" dirty="0"/>
                    </a:p>
                  </a:txBody>
                  <a:tcPr anchor="ctr">
                    <a:solidFill>
                      <a:srgbClr val="FF0000"/>
                    </a:solidFill>
                  </a:tcPr>
                </a:tc>
                <a:tc>
                  <a:txBody>
                    <a:bodyPr/>
                    <a:lstStyle/>
                    <a:p>
                      <a:pPr algn="ctr"/>
                      <a:r>
                        <a:rPr lang="nl-BE" sz="1200" dirty="0" smtClean="0"/>
                        <a:t>35,4</a:t>
                      </a:r>
                      <a:endParaRPr lang="nl-BE" sz="1200" dirty="0"/>
                    </a:p>
                  </a:txBody>
                  <a:tcPr anchor="ctr">
                    <a:solidFill>
                      <a:srgbClr val="FF0000"/>
                    </a:solidFill>
                  </a:tcPr>
                </a:tc>
                <a:tc>
                  <a:txBody>
                    <a:bodyPr/>
                    <a:lstStyle/>
                    <a:p>
                      <a:pPr algn="ctr"/>
                      <a:r>
                        <a:rPr lang="nl-BE" sz="1200" dirty="0" smtClean="0"/>
                        <a:t>30,2</a:t>
                      </a:r>
                      <a:endParaRPr lang="nl-BE" sz="1200" dirty="0"/>
                    </a:p>
                  </a:txBody>
                  <a:tcPr anchor="ctr">
                    <a:solidFill>
                      <a:srgbClr val="FF0000"/>
                    </a:solidFill>
                  </a:tcPr>
                </a:tc>
                <a:tc>
                  <a:txBody>
                    <a:bodyPr/>
                    <a:lstStyle/>
                    <a:p>
                      <a:pPr algn="ctr"/>
                      <a:r>
                        <a:rPr lang="nl-BE" sz="1200" dirty="0" smtClean="0"/>
                        <a:t>9,59</a:t>
                      </a:r>
                      <a:endParaRPr lang="nl-BE" sz="1200" dirty="0"/>
                    </a:p>
                  </a:txBody>
                  <a:tcPr anchor="ctr">
                    <a:solidFill>
                      <a:srgbClr val="FF0000"/>
                    </a:solidFill>
                  </a:tcPr>
                </a:tc>
                <a:tc>
                  <a:txBody>
                    <a:bodyPr/>
                    <a:lstStyle/>
                    <a:p>
                      <a:pPr algn="ctr"/>
                      <a:r>
                        <a:rPr lang="nl-BE" sz="1200" dirty="0" smtClean="0"/>
                        <a:t>6,84</a:t>
                      </a:r>
                      <a:endParaRPr lang="nl-BE" sz="1200" dirty="0"/>
                    </a:p>
                  </a:txBody>
                  <a:tcPr anchor="ctr">
                    <a:solidFill>
                      <a:srgbClr val="FF0000"/>
                    </a:solidFill>
                  </a:tcPr>
                </a:tc>
                <a:tc>
                  <a:txBody>
                    <a:bodyPr/>
                    <a:lstStyle/>
                    <a:p>
                      <a:pPr algn="ctr"/>
                      <a:r>
                        <a:rPr lang="nl-BE" sz="1200" dirty="0" smtClean="0"/>
                        <a:t>2,34</a:t>
                      </a:r>
                      <a:endParaRPr lang="nl-BE" sz="1200" dirty="0"/>
                    </a:p>
                  </a:txBody>
                  <a:tcPr anchor="ctr">
                    <a:solidFill>
                      <a:srgbClr val="FF0000"/>
                    </a:solidFill>
                  </a:tcPr>
                </a:tc>
                <a:tc>
                  <a:txBody>
                    <a:bodyPr/>
                    <a:lstStyle/>
                    <a:p>
                      <a:pPr algn="ctr"/>
                      <a:r>
                        <a:rPr lang="nl-BE" sz="1200" dirty="0" smtClean="0"/>
                        <a:t>9,42</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extLst>
                  <a:ext uri="{0D108BD9-81ED-4DB2-BD59-A6C34878D82A}">
                    <a16:rowId xmlns:a16="http://schemas.microsoft.com/office/drawing/2014/main" val="3653792785"/>
                  </a:ext>
                </a:extLst>
              </a:tr>
              <a:tr h="370840">
                <a:tc>
                  <a:txBody>
                    <a:bodyPr/>
                    <a:lstStyle/>
                    <a:p>
                      <a:pPr algn="ctr"/>
                      <a:r>
                        <a:rPr lang="nl-BE" sz="1200" dirty="0" smtClean="0"/>
                        <a:t>6</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8,48</a:t>
                      </a:r>
                      <a:endParaRPr lang="nl-BE" sz="1200" dirty="0"/>
                    </a:p>
                  </a:txBody>
                  <a:tcPr anchor="ctr">
                    <a:solidFill>
                      <a:srgbClr val="FF0000"/>
                    </a:solidFill>
                  </a:tcPr>
                </a:tc>
                <a:tc>
                  <a:txBody>
                    <a:bodyPr/>
                    <a:lstStyle/>
                    <a:p>
                      <a:pPr algn="ctr"/>
                      <a:r>
                        <a:rPr lang="nl-BE" sz="1200" dirty="0" smtClean="0"/>
                        <a:t>4,44</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3,77</a:t>
                      </a:r>
                      <a:endParaRPr lang="nl-BE" sz="1200" dirty="0"/>
                    </a:p>
                  </a:txBody>
                  <a:tcPr anchor="ctr">
                    <a:solidFill>
                      <a:srgbClr val="FF0000"/>
                    </a:solidFill>
                  </a:tcPr>
                </a:tc>
                <a:tc>
                  <a:txBody>
                    <a:bodyPr/>
                    <a:lstStyle/>
                    <a:p>
                      <a:pPr algn="ctr"/>
                      <a:r>
                        <a:rPr lang="nl-BE" sz="1200" dirty="0" smtClean="0"/>
                        <a:t>12</a:t>
                      </a:r>
                      <a:endParaRPr lang="nl-BE" sz="1200" dirty="0"/>
                    </a:p>
                  </a:txBody>
                  <a:tcPr anchor="ctr">
                    <a:solidFill>
                      <a:srgbClr val="FF0000"/>
                    </a:solidFill>
                  </a:tcPr>
                </a:tc>
                <a:tc>
                  <a:txBody>
                    <a:bodyPr/>
                    <a:lstStyle/>
                    <a:p>
                      <a:pPr algn="ctr"/>
                      <a:r>
                        <a:rPr lang="nl-BE" sz="1200" dirty="0" smtClean="0"/>
                        <a:t>12</a:t>
                      </a:r>
                      <a:endParaRPr lang="nl-BE" sz="1200" dirty="0"/>
                    </a:p>
                  </a:txBody>
                  <a:tcPr anchor="ctr">
                    <a:solidFill>
                      <a:srgbClr val="FF0000"/>
                    </a:solidFill>
                  </a:tcP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extLst>
                  <a:ext uri="{0D108BD9-81ED-4DB2-BD59-A6C34878D82A}">
                    <a16:rowId xmlns:a16="http://schemas.microsoft.com/office/drawing/2014/main" val="3387168690"/>
                  </a:ext>
                </a:extLst>
              </a:tr>
              <a:tr h="370840">
                <a:tc>
                  <a:txBody>
                    <a:bodyPr/>
                    <a:lstStyle/>
                    <a:p>
                      <a:pPr algn="ctr"/>
                      <a:r>
                        <a:rPr lang="nl-BE" sz="1200" dirty="0" smtClean="0"/>
                        <a:t>7</a:t>
                      </a:r>
                      <a:endParaRPr lang="nl-BE" sz="1200" dirty="0"/>
                    </a:p>
                  </a:txBody>
                  <a:tcPr anchor="ctr"/>
                </a:tc>
                <a:tc>
                  <a:txBody>
                    <a:bodyPr/>
                    <a:lstStyle/>
                    <a:p>
                      <a:pPr algn="ctr"/>
                      <a:r>
                        <a:rPr lang="nl-BE" sz="1200" dirty="0" smtClean="0"/>
                        <a:t>408</a:t>
                      </a:r>
                      <a:endParaRPr lang="nl-BE" sz="1200" dirty="0"/>
                    </a:p>
                  </a:txBody>
                  <a:tcPr anchor="ctr">
                    <a:solidFill>
                      <a:srgbClr val="92D050"/>
                    </a:solidFill>
                  </a:tcPr>
                </a:tc>
                <a:tc>
                  <a:txBody>
                    <a:bodyPr/>
                    <a:lstStyle/>
                    <a:p>
                      <a:pPr algn="ctr"/>
                      <a:r>
                        <a:rPr lang="nl-BE" sz="1200" dirty="0" smtClean="0"/>
                        <a:t>943</a:t>
                      </a:r>
                      <a:endParaRPr lang="nl-BE" sz="1200" dirty="0"/>
                    </a:p>
                  </a:txBody>
                  <a:tcPr anchor="ctr">
                    <a:solidFill>
                      <a:srgbClr val="FF0000"/>
                    </a:solidFill>
                  </a:tcPr>
                </a:tc>
                <a:tc>
                  <a:txBody>
                    <a:bodyPr/>
                    <a:lstStyle/>
                    <a:p>
                      <a:pPr algn="ctr"/>
                      <a:r>
                        <a:rPr lang="nl-BE" sz="1200" dirty="0" smtClean="0"/>
                        <a:t>699</a:t>
                      </a:r>
                      <a:endParaRPr lang="nl-BE" sz="1200" dirty="0"/>
                    </a:p>
                  </a:txBody>
                  <a:tcPr anchor="ctr">
                    <a:solidFill>
                      <a:srgbClr val="FF0000"/>
                    </a:solidFill>
                  </a:tcPr>
                </a:tc>
                <a:tc>
                  <a:txBody>
                    <a:bodyPr/>
                    <a:lstStyle/>
                    <a:p>
                      <a:pPr algn="ctr"/>
                      <a:r>
                        <a:rPr lang="nl-BE" sz="1200" dirty="0" smtClean="0"/>
                        <a:t>22,6</a:t>
                      </a:r>
                      <a:endParaRPr lang="nl-BE" sz="1200" dirty="0"/>
                    </a:p>
                  </a:txBody>
                  <a:tcPr anchor="ctr">
                    <a:solidFill>
                      <a:srgbClr val="FF0000"/>
                    </a:solidFill>
                  </a:tcPr>
                </a:tc>
                <a:tc>
                  <a:txBody>
                    <a:bodyPr/>
                    <a:lstStyle/>
                    <a:p>
                      <a:pPr algn="ctr"/>
                      <a:r>
                        <a:rPr lang="nl-BE" sz="1200" dirty="0" smtClean="0"/>
                        <a:t>34,8</a:t>
                      </a:r>
                      <a:endParaRPr lang="nl-BE" sz="1200" dirty="0"/>
                    </a:p>
                  </a:txBody>
                  <a:tcPr anchor="ctr">
                    <a:solidFill>
                      <a:srgbClr val="FF0000"/>
                    </a:solidFill>
                  </a:tcPr>
                </a:tc>
                <a:tc>
                  <a:txBody>
                    <a:bodyPr/>
                    <a:lstStyle/>
                    <a:p>
                      <a:pPr algn="ctr"/>
                      <a:r>
                        <a:rPr lang="nl-BE" sz="1200" dirty="0" smtClean="0"/>
                        <a:t>27,7</a:t>
                      </a:r>
                      <a:endParaRPr lang="nl-BE" sz="1200" dirty="0"/>
                    </a:p>
                  </a:txBody>
                  <a:tcPr anchor="ctr">
                    <a:solidFill>
                      <a:srgbClr val="FF0000"/>
                    </a:solidFill>
                  </a:tcPr>
                </a:tc>
                <a:tc>
                  <a:txBody>
                    <a:bodyPr/>
                    <a:lstStyle/>
                    <a:p>
                      <a:pPr algn="ctr"/>
                      <a:r>
                        <a:rPr lang="nl-BE" sz="1200" dirty="0" smtClean="0"/>
                        <a:t>4,21</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4</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18/22</a:t>
                      </a:r>
                      <a:endParaRPr lang="nl-BE" sz="1200" dirty="0"/>
                    </a:p>
                  </a:txBody>
                  <a:tcPr anchor="ctr"/>
                </a:tc>
                <a:tc>
                  <a:txBody>
                    <a:bodyPr/>
                    <a:lstStyle/>
                    <a:p>
                      <a:pPr algn="ctr"/>
                      <a:r>
                        <a:rPr lang="nl-BE" sz="1200" dirty="0" smtClean="0"/>
                        <a:t>16/22</a:t>
                      </a:r>
                      <a:endParaRPr lang="nl-BE" sz="1200" dirty="0"/>
                    </a:p>
                  </a:txBody>
                  <a:tcPr anchor="ctr"/>
                </a:tc>
                <a:extLst>
                  <a:ext uri="{0D108BD9-81ED-4DB2-BD59-A6C34878D82A}">
                    <a16:rowId xmlns:a16="http://schemas.microsoft.com/office/drawing/2014/main" val="2395455500"/>
                  </a:ext>
                </a:extLst>
              </a:tr>
              <a:tr h="370840">
                <a:tc>
                  <a:txBody>
                    <a:bodyPr/>
                    <a:lstStyle/>
                    <a:p>
                      <a:pPr algn="ctr"/>
                      <a:r>
                        <a:rPr lang="nl-BE" sz="1200" dirty="0" smtClean="0"/>
                        <a:t>8</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tc>
                  <a:txBody>
                    <a:bodyPr/>
                    <a:lstStyle/>
                    <a:p>
                      <a:pPr algn="ctr"/>
                      <a:r>
                        <a:rPr lang="nl-BE" sz="1200" dirty="0" smtClean="0"/>
                        <a:t>0,36</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0,31</a:t>
                      </a:r>
                      <a:endParaRPr lang="nl-BE" sz="1200" dirty="0"/>
                    </a:p>
                  </a:txBody>
                  <a:tcPr anchor="ctr">
                    <a:solidFill>
                      <a:srgbClr val="FF000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0</a:t>
                      </a:r>
                      <a:endParaRPr lang="nl-BE" sz="1200" dirty="0"/>
                    </a:p>
                  </a:txBody>
                  <a:tcPr anchor="ctr">
                    <a:solidFill>
                      <a:srgbClr val="92D050"/>
                    </a:solidFill>
                  </a:tcPr>
                </a:tc>
                <a:tc>
                  <a:txBody>
                    <a:bodyPr/>
                    <a:lstStyle/>
                    <a:p>
                      <a:pPr algn="ctr"/>
                      <a:r>
                        <a:rPr lang="nl-BE" sz="1200" dirty="0" smtClean="0"/>
                        <a:t>-</a:t>
                      </a:r>
                      <a:endParaRPr lang="nl-BE" sz="1200" dirty="0"/>
                    </a:p>
                  </a:txBody>
                  <a:tcPr anchor="ctr"/>
                </a:tc>
                <a:tc>
                  <a:txBody>
                    <a:bodyPr/>
                    <a:lstStyle/>
                    <a:p>
                      <a:pPr algn="ctr"/>
                      <a:r>
                        <a:rPr lang="nl-BE" sz="1200" dirty="0" smtClean="0"/>
                        <a:t>-</a:t>
                      </a:r>
                      <a:endParaRPr lang="nl-BE" sz="1200" dirty="0"/>
                    </a:p>
                  </a:txBody>
                  <a:tcPr anchor="ctr"/>
                </a:tc>
                <a:extLst>
                  <a:ext uri="{0D108BD9-81ED-4DB2-BD59-A6C34878D82A}">
                    <a16:rowId xmlns:a16="http://schemas.microsoft.com/office/drawing/2014/main" val="732888629"/>
                  </a:ext>
                </a:extLst>
              </a:tr>
              <a:tr h="370840">
                <a:tc>
                  <a:txBody>
                    <a:bodyPr/>
                    <a:lstStyle/>
                    <a:p>
                      <a:pPr algn="ctr"/>
                      <a:r>
                        <a:rPr lang="nl-BE" sz="1200" dirty="0" smtClean="0"/>
                        <a:t>9</a:t>
                      </a:r>
                      <a:endParaRPr lang="nl-BE" sz="1200" dirty="0"/>
                    </a:p>
                  </a:txBody>
                  <a:tcPr anchor="ctr"/>
                </a:tc>
                <a:tc>
                  <a:txBody>
                    <a:bodyPr/>
                    <a:lstStyle/>
                    <a:p>
                      <a:pPr algn="ctr"/>
                      <a:r>
                        <a:rPr lang="nl-BE" sz="1200" dirty="0" smtClean="0"/>
                        <a:t>458</a:t>
                      </a:r>
                      <a:endParaRPr lang="nl-BE" sz="1200" dirty="0"/>
                    </a:p>
                  </a:txBody>
                  <a:tcPr anchor="ctr">
                    <a:solidFill>
                      <a:srgbClr val="92D050"/>
                    </a:solidFill>
                  </a:tcPr>
                </a:tc>
                <a:tc>
                  <a:txBody>
                    <a:bodyPr/>
                    <a:lstStyle/>
                    <a:p>
                      <a:pPr algn="ctr"/>
                      <a:r>
                        <a:rPr lang="nl-BE" sz="1200" dirty="0" smtClean="0"/>
                        <a:t>1156</a:t>
                      </a:r>
                      <a:endParaRPr lang="nl-BE" sz="1200" dirty="0"/>
                    </a:p>
                  </a:txBody>
                  <a:tcPr anchor="ctr">
                    <a:solidFill>
                      <a:srgbClr val="FF0000"/>
                    </a:solidFill>
                  </a:tcPr>
                </a:tc>
                <a:tc>
                  <a:txBody>
                    <a:bodyPr/>
                    <a:lstStyle/>
                    <a:p>
                      <a:pPr algn="ctr"/>
                      <a:r>
                        <a:rPr lang="nl-BE" sz="1200" dirty="0" smtClean="0"/>
                        <a:t>767</a:t>
                      </a:r>
                      <a:endParaRPr lang="nl-BE" sz="1200" dirty="0"/>
                    </a:p>
                  </a:txBody>
                  <a:tcPr anchor="ctr">
                    <a:solidFill>
                      <a:srgbClr val="FF0000"/>
                    </a:solidFill>
                  </a:tcPr>
                </a:tc>
                <a:tc>
                  <a:txBody>
                    <a:bodyPr/>
                    <a:lstStyle/>
                    <a:p>
                      <a:pPr algn="ctr"/>
                      <a:r>
                        <a:rPr lang="nl-BE" sz="1200" dirty="0" smtClean="0"/>
                        <a:t>22,3</a:t>
                      </a:r>
                      <a:endParaRPr lang="nl-BE" sz="1200" dirty="0"/>
                    </a:p>
                  </a:txBody>
                  <a:tcPr anchor="ctr">
                    <a:solidFill>
                      <a:srgbClr val="FF0000"/>
                    </a:solidFill>
                  </a:tcPr>
                </a:tc>
                <a:tc>
                  <a:txBody>
                    <a:bodyPr/>
                    <a:lstStyle/>
                    <a:p>
                      <a:pPr algn="ctr"/>
                      <a:r>
                        <a:rPr lang="nl-BE" sz="1200" dirty="0" smtClean="0"/>
                        <a:t>27</a:t>
                      </a:r>
                      <a:endParaRPr lang="nl-BE" sz="1200" dirty="0"/>
                    </a:p>
                  </a:txBody>
                  <a:tcPr anchor="ctr">
                    <a:solidFill>
                      <a:srgbClr val="FF0000"/>
                    </a:solidFill>
                  </a:tcPr>
                </a:tc>
                <a:tc>
                  <a:txBody>
                    <a:bodyPr/>
                    <a:lstStyle/>
                    <a:p>
                      <a:pPr algn="ctr"/>
                      <a:r>
                        <a:rPr lang="nl-BE" sz="1200" dirty="0" smtClean="0"/>
                        <a:t>24,6</a:t>
                      </a:r>
                      <a:endParaRPr lang="nl-BE" sz="1200" dirty="0"/>
                    </a:p>
                  </a:txBody>
                  <a:tcPr anchor="ctr">
                    <a:solidFill>
                      <a:srgbClr val="FF0000"/>
                    </a:solidFill>
                  </a:tcPr>
                </a:tc>
                <a:tc>
                  <a:txBody>
                    <a:bodyPr/>
                    <a:lstStyle/>
                    <a:p>
                      <a:pPr algn="ctr"/>
                      <a:r>
                        <a:rPr lang="nl-BE" sz="1200" dirty="0" smtClean="0"/>
                        <a:t>1,77</a:t>
                      </a:r>
                      <a:endParaRPr lang="nl-BE" sz="1200" dirty="0"/>
                    </a:p>
                  </a:txBody>
                  <a:tcPr anchor="ctr">
                    <a:solidFill>
                      <a:srgbClr val="FF0000"/>
                    </a:solidFill>
                  </a:tcPr>
                </a:tc>
                <a:tc>
                  <a:txBody>
                    <a:bodyPr/>
                    <a:lstStyle/>
                    <a:p>
                      <a:pPr algn="ctr"/>
                      <a:r>
                        <a:rPr lang="nl-BE" sz="1200" dirty="0" smtClean="0"/>
                        <a:t>0,37</a:t>
                      </a:r>
                      <a:endParaRPr lang="nl-BE" sz="1200" dirty="0"/>
                    </a:p>
                  </a:txBody>
                  <a:tcPr anchor="ctr">
                    <a:solidFill>
                      <a:srgbClr val="FF0000"/>
                    </a:solidFill>
                  </a:tcPr>
                </a:tc>
                <a:tc>
                  <a:txBody>
                    <a:bodyPr/>
                    <a:lstStyle/>
                    <a:p>
                      <a:pPr algn="ctr"/>
                      <a:r>
                        <a:rPr lang="nl-BE" sz="1200" dirty="0" smtClean="0"/>
                        <a:t>0</a:t>
                      </a:r>
                      <a:endParaRPr lang="nl-BE" sz="1200" dirty="0"/>
                    </a:p>
                  </a:txBody>
                  <a:tcPr anchor="ctr"/>
                </a:tc>
                <a:tc>
                  <a:txBody>
                    <a:bodyPr/>
                    <a:lstStyle/>
                    <a:p>
                      <a:pPr algn="ctr"/>
                      <a:r>
                        <a:rPr lang="nl-BE" sz="1200" dirty="0" smtClean="0"/>
                        <a:t>1,68</a:t>
                      </a:r>
                      <a:endParaRPr lang="nl-BE" sz="1200" dirty="0"/>
                    </a:p>
                  </a:txBody>
                  <a:tcPr anchor="ctr">
                    <a:solidFill>
                      <a:srgbClr val="FF0000"/>
                    </a:solidFill>
                  </a:tcPr>
                </a:tc>
                <a:tc>
                  <a:txBody>
                    <a:bodyPr/>
                    <a:lstStyle/>
                    <a:p>
                      <a:pPr algn="ctr"/>
                      <a:r>
                        <a:rPr lang="nl-BE" sz="1200" dirty="0" smtClean="0"/>
                        <a:t>3</a:t>
                      </a:r>
                      <a:endParaRPr lang="nl-BE" sz="1200" dirty="0"/>
                    </a:p>
                  </a:txBody>
                  <a:tcPr anchor="ctr">
                    <a:solidFill>
                      <a:srgbClr val="FF0000"/>
                    </a:solidFill>
                  </a:tcPr>
                </a:tc>
                <a:tc>
                  <a:txBody>
                    <a:bodyPr/>
                    <a:lstStyle/>
                    <a:p>
                      <a:pPr algn="ctr"/>
                      <a:r>
                        <a:rPr lang="nl-BE" sz="1200" dirty="0" smtClean="0"/>
                        <a:t>3</a:t>
                      </a:r>
                      <a:endParaRPr lang="nl-BE" sz="1200" dirty="0"/>
                    </a:p>
                  </a:txBody>
                  <a:tcPr anchor="ctr">
                    <a:solidFill>
                      <a:srgbClr val="FF0000"/>
                    </a:solidFill>
                  </a:tcPr>
                </a:tc>
                <a:tc>
                  <a:txBody>
                    <a:bodyPr/>
                    <a:lstStyle/>
                    <a:p>
                      <a:pPr algn="ctr"/>
                      <a:r>
                        <a:rPr lang="nl-BE" sz="1200" dirty="0" smtClean="0"/>
                        <a:t>3/3</a:t>
                      </a:r>
                      <a:endParaRPr lang="nl-BE" sz="1200" dirty="0"/>
                    </a:p>
                  </a:txBody>
                  <a:tcPr anchor="ctr"/>
                </a:tc>
                <a:tc>
                  <a:txBody>
                    <a:bodyPr/>
                    <a:lstStyle/>
                    <a:p>
                      <a:pPr algn="ctr"/>
                      <a:r>
                        <a:rPr lang="nl-BE" sz="1200" dirty="0" smtClean="0"/>
                        <a:t>2/3</a:t>
                      </a:r>
                      <a:endParaRPr lang="nl-BE" sz="1200" dirty="0"/>
                    </a:p>
                  </a:txBody>
                  <a:tcPr anchor="ctr"/>
                </a:tc>
                <a:extLst>
                  <a:ext uri="{0D108BD9-81ED-4DB2-BD59-A6C34878D82A}">
                    <a16:rowId xmlns:a16="http://schemas.microsoft.com/office/drawing/2014/main" val="731860544"/>
                  </a:ext>
                </a:extLst>
              </a:tr>
              <a:tr h="370840">
                <a:tc>
                  <a:txBody>
                    <a:bodyPr/>
                    <a:lstStyle/>
                    <a:p>
                      <a:pPr algn="ctr"/>
                      <a:r>
                        <a:rPr lang="nl-BE" sz="1200" dirty="0" smtClean="0"/>
                        <a:t>Gang</a:t>
                      </a:r>
                      <a:endParaRPr lang="nl-BE" sz="1200" dirty="0"/>
                    </a:p>
                  </a:txBody>
                  <a:tcPr anchor="ctr"/>
                </a:tc>
                <a:tc>
                  <a:txBody>
                    <a:bodyPr/>
                    <a:lstStyle/>
                    <a:p>
                      <a:pPr algn="ctr"/>
                      <a:r>
                        <a:rPr lang="nl-BE" sz="1200" dirty="0" smtClean="0"/>
                        <a:t>368</a:t>
                      </a:r>
                      <a:endParaRPr lang="nl-BE" sz="1200" dirty="0"/>
                    </a:p>
                  </a:txBody>
                  <a:tcPr anchor="ctr">
                    <a:solidFill>
                      <a:srgbClr val="92D050"/>
                    </a:solidFill>
                  </a:tcPr>
                </a:tc>
                <a:tc>
                  <a:txBody>
                    <a:bodyPr/>
                    <a:lstStyle/>
                    <a:p>
                      <a:pPr algn="ctr"/>
                      <a:r>
                        <a:rPr lang="nl-BE" sz="1200" dirty="0" smtClean="0"/>
                        <a:t>616</a:t>
                      </a:r>
                      <a:endParaRPr lang="nl-BE" sz="1200" dirty="0"/>
                    </a:p>
                  </a:txBody>
                  <a:tcPr anchor="ctr">
                    <a:solidFill>
                      <a:srgbClr val="FF0000"/>
                    </a:solidFill>
                  </a:tcPr>
                </a:tc>
                <a:tc>
                  <a:txBody>
                    <a:bodyPr/>
                    <a:lstStyle/>
                    <a:p>
                      <a:pPr algn="ctr"/>
                      <a:r>
                        <a:rPr lang="nl-BE" sz="1200" dirty="0" smtClean="0"/>
                        <a:t>503</a:t>
                      </a:r>
                      <a:endParaRPr lang="nl-BE" sz="1200" dirty="0"/>
                    </a:p>
                  </a:txBody>
                  <a:tcPr anchor="ctr">
                    <a:solidFill>
                      <a:srgbClr val="92D050"/>
                    </a:solidFill>
                  </a:tcPr>
                </a:tc>
                <a:tc>
                  <a:txBody>
                    <a:bodyPr/>
                    <a:lstStyle/>
                    <a:p>
                      <a:pPr algn="ctr"/>
                      <a:r>
                        <a:rPr lang="nl-BE" sz="1200" dirty="0" smtClean="0"/>
                        <a:t>19,4</a:t>
                      </a:r>
                      <a:endParaRPr lang="nl-BE" sz="1200" dirty="0"/>
                    </a:p>
                  </a:txBody>
                  <a:tcPr anchor="ctr">
                    <a:solidFill>
                      <a:srgbClr val="FF0000"/>
                    </a:solidFill>
                  </a:tcPr>
                </a:tc>
                <a:tc>
                  <a:txBody>
                    <a:bodyPr/>
                    <a:lstStyle/>
                    <a:p>
                      <a:pPr algn="ctr"/>
                      <a:r>
                        <a:rPr lang="nl-BE" sz="1200" dirty="0" smtClean="0"/>
                        <a:t>36,4</a:t>
                      </a:r>
                      <a:endParaRPr lang="nl-BE" sz="1200" dirty="0"/>
                    </a:p>
                  </a:txBody>
                  <a:tcPr anchor="ctr">
                    <a:solidFill>
                      <a:srgbClr val="92D050"/>
                    </a:solidFill>
                  </a:tcPr>
                </a:tc>
                <a:tc>
                  <a:txBody>
                    <a:bodyPr/>
                    <a:lstStyle/>
                    <a:p>
                      <a:pPr algn="ctr"/>
                      <a:r>
                        <a:rPr lang="nl-BE" sz="1200" dirty="0" smtClean="0"/>
                        <a:t>28</a:t>
                      </a:r>
                      <a:endParaRPr lang="nl-BE" sz="1200" dirty="0"/>
                    </a:p>
                  </a:txBody>
                  <a:tcPr anchor="ctr">
                    <a:solidFill>
                      <a:srgbClr val="FF0000"/>
                    </a:solidFill>
                  </a:tcP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tc>
                  <a:txBody>
                    <a:bodyPr/>
                    <a:lstStyle/>
                    <a:p>
                      <a:pPr algn="ctr"/>
                      <a:endParaRPr lang="nl-BE" sz="1200" dirty="0"/>
                    </a:p>
                  </a:txBody>
                  <a:tcPr anchor="ctr"/>
                </a:tc>
                <a:extLst>
                  <a:ext uri="{0D108BD9-81ED-4DB2-BD59-A6C34878D82A}">
                    <a16:rowId xmlns:a16="http://schemas.microsoft.com/office/drawing/2014/main" val="599398071"/>
                  </a:ext>
                </a:extLst>
              </a:tr>
            </a:tbl>
          </a:graphicData>
        </a:graphic>
      </p:graphicFrame>
      <p:sp>
        <p:nvSpPr>
          <p:cNvPr id="6" name="TextBox 5"/>
          <p:cNvSpPr txBox="1"/>
          <p:nvPr/>
        </p:nvSpPr>
        <p:spPr>
          <a:xfrm>
            <a:off x="457200" y="6256456"/>
            <a:ext cx="7354888" cy="369332"/>
          </a:xfrm>
          <a:prstGeom prst="rect">
            <a:avLst/>
          </a:prstGeom>
          <a:noFill/>
        </p:spPr>
        <p:txBody>
          <a:bodyPr wrap="square" rtlCol="0">
            <a:spAutoFit/>
          </a:bodyPr>
          <a:lstStyle/>
          <a:p>
            <a:r>
              <a:rPr lang="nl-BE" dirty="0" smtClean="0"/>
              <a:t>De waarden CO² zijn op basis van de coronamaatregelen.</a:t>
            </a:r>
            <a:endParaRPr lang="nl-BE" dirty="0"/>
          </a:p>
        </p:txBody>
      </p:sp>
    </p:spTree>
    <p:extLst>
      <p:ext uri="{BB962C8B-B14F-4D97-AF65-F5344CB8AC3E}">
        <p14:creationId xmlns:p14="http://schemas.microsoft.com/office/powerpoint/2010/main" val="743922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Besluit.</a:t>
            </a:r>
            <a:endParaRPr lang="nl-BE" dirty="0"/>
          </a:p>
        </p:txBody>
      </p:sp>
      <p:sp>
        <p:nvSpPr>
          <p:cNvPr id="3" name="Content Placeholder 2"/>
          <p:cNvSpPr>
            <a:spLocks noGrp="1"/>
          </p:cNvSpPr>
          <p:nvPr>
            <p:ph idx="1"/>
          </p:nvPr>
        </p:nvSpPr>
        <p:spPr/>
        <p:txBody>
          <a:bodyPr/>
          <a:lstStyle/>
          <a:p>
            <a:pPr algn="just"/>
            <a:r>
              <a:rPr lang="nl-BE" sz="2000" dirty="0" smtClean="0"/>
              <a:t>Er dient </a:t>
            </a:r>
            <a:r>
              <a:rPr lang="nl-BE" sz="2000" dirty="0"/>
              <a:t>rekening gehouden te worden dat tijdens de metingen de lokalen steeds met een strikt Min aan Pers bezet </a:t>
            </a:r>
            <a:r>
              <a:rPr lang="nl-BE" sz="2000" dirty="0" smtClean="0"/>
              <a:t>waren </a:t>
            </a:r>
            <a:r>
              <a:rPr lang="nl-BE" sz="2000" dirty="0"/>
              <a:t>en dat dus de CO²-waarden </a:t>
            </a:r>
            <a:r>
              <a:rPr lang="nl-BE" sz="2000" dirty="0" smtClean="0"/>
              <a:t>hoger zullen zijn bij een normale </a:t>
            </a:r>
            <a:r>
              <a:rPr lang="nl-BE" sz="2000" dirty="0" smtClean="0"/>
              <a:t>bezetting en dat er geen rekening werd gehouden met de luchtcirculatie in de lokalen.</a:t>
            </a:r>
          </a:p>
          <a:p>
            <a:pPr algn="just"/>
            <a:r>
              <a:rPr lang="nl-BE" sz="2000" dirty="0"/>
              <a:t>Indien de luchtcirculatie in de lokalen niet goed is en er de mogelijkheid bestaat dat stoffen, virussen en bacteriën zich kunnen ophopen in bepaalde delen van een lokaal zal men bepaalde risico’s zoals besmettingen, inhaleren van biologische agentia niet kunnen uitsluiten of zelfs niet tot een aanvaardbaar restrisico kunnen </a:t>
            </a:r>
            <a:r>
              <a:rPr lang="nl-BE" sz="2000" dirty="0" smtClean="0"/>
              <a:t>herleiden.</a:t>
            </a:r>
            <a:endParaRPr lang="nl-BE" sz="2000" dirty="0" smtClean="0"/>
          </a:p>
          <a:p>
            <a:r>
              <a:rPr lang="nl-BE" sz="2000" dirty="0" smtClean="0"/>
              <a:t>Het ventilatie- en het aircosysteem voldoen niet voor de volledige B-vleugel en dient zo snel mogelijk herzien en aangepast te worden.</a:t>
            </a:r>
            <a:br>
              <a:rPr lang="nl-BE" sz="2000" dirty="0" smtClean="0"/>
            </a:br>
            <a:r>
              <a:rPr lang="nl-BE" sz="2000" dirty="0" smtClean="0"/>
              <a:t>(niet conforme waarden CO², RH% en slechte luchtcirculatie)</a:t>
            </a:r>
            <a:endParaRPr lang="nl-BE" sz="2000" dirty="0"/>
          </a:p>
        </p:txBody>
      </p:sp>
    </p:spTree>
    <p:extLst>
      <p:ext uri="{BB962C8B-B14F-4D97-AF65-F5344CB8AC3E}">
        <p14:creationId xmlns:p14="http://schemas.microsoft.com/office/powerpoint/2010/main" val="2379657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Besluit.</a:t>
            </a:r>
            <a:endParaRPr lang="nl-BE" dirty="0"/>
          </a:p>
        </p:txBody>
      </p:sp>
      <p:sp>
        <p:nvSpPr>
          <p:cNvPr id="3" name="Content Placeholder 2"/>
          <p:cNvSpPr>
            <a:spLocks noGrp="1"/>
          </p:cNvSpPr>
          <p:nvPr>
            <p:ph idx="1"/>
          </p:nvPr>
        </p:nvSpPr>
        <p:spPr/>
        <p:txBody>
          <a:bodyPr/>
          <a:lstStyle/>
          <a:p>
            <a:r>
              <a:rPr lang="nl-BE" sz="2000" dirty="0" smtClean="0"/>
              <a:t>We kunnen niet aantonen wat de impact is van de slechte luchtcirculatie in de B-vleugel (Geen info over het aantal afwezigheden ten gevolge van een ziekte die het gevolg hiervan is en het niet kunnen analyseren van de luchtcirculatie).</a:t>
            </a:r>
          </a:p>
          <a:p>
            <a:r>
              <a:rPr lang="nl-BE" sz="2000" dirty="0" smtClean="0"/>
              <a:t>Momenteel beschikken we niet over een register betreffende het onderhoud en enig ander </a:t>
            </a:r>
            <a:r>
              <a:rPr lang="nl-BE" sz="2000" dirty="0" err="1" smtClean="0"/>
              <a:t>Doc</a:t>
            </a:r>
            <a:r>
              <a:rPr lang="nl-BE" sz="2000" dirty="0" smtClean="0"/>
              <a:t> betreffende de systemen zelf.</a:t>
            </a:r>
            <a:endParaRPr lang="nl-BE" sz="2000" dirty="0"/>
          </a:p>
        </p:txBody>
      </p:sp>
    </p:spTree>
    <p:extLst>
      <p:ext uri="{BB962C8B-B14F-4D97-AF65-F5344CB8AC3E}">
        <p14:creationId xmlns:p14="http://schemas.microsoft.com/office/powerpoint/2010/main" val="2185049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Advies LDPBW 08.</a:t>
            </a:r>
            <a:endParaRPr lang="nl-BE" dirty="0"/>
          </a:p>
        </p:txBody>
      </p:sp>
      <p:sp>
        <p:nvSpPr>
          <p:cNvPr id="3" name="Content Placeholder 2"/>
          <p:cNvSpPr>
            <a:spLocks noGrp="1"/>
          </p:cNvSpPr>
          <p:nvPr>
            <p:ph idx="1"/>
          </p:nvPr>
        </p:nvSpPr>
        <p:spPr/>
        <p:txBody>
          <a:bodyPr/>
          <a:lstStyle/>
          <a:p>
            <a:r>
              <a:rPr lang="nl-BE" sz="2000" dirty="0" smtClean="0"/>
              <a:t>Studie laten uitvoeren door experten (CC Infra), rekening houdend met:</a:t>
            </a:r>
          </a:p>
          <a:p>
            <a:pPr lvl="1"/>
            <a:r>
              <a:rPr lang="nl-BE" sz="2000" dirty="0" smtClean="0"/>
              <a:t>Bezetting van de lokalen</a:t>
            </a:r>
          </a:p>
          <a:p>
            <a:pPr lvl="1"/>
            <a:r>
              <a:rPr lang="nl-BE" sz="2000" dirty="0" smtClean="0"/>
              <a:t>Geen natuurlijke verluchting </a:t>
            </a:r>
            <a:r>
              <a:rPr lang="nl-BE" sz="2000" dirty="0" smtClean="0"/>
              <a:t>mogelijk en luchtcirculatie.</a:t>
            </a:r>
            <a:endParaRPr lang="nl-BE" sz="2000" dirty="0" smtClean="0"/>
          </a:p>
          <a:p>
            <a:pPr lvl="1"/>
            <a:r>
              <a:rPr lang="nl-BE" sz="2000" dirty="0" smtClean="0"/>
              <a:t>Verspreiding van bacteriën, virussen, parasieten en schimmels</a:t>
            </a:r>
            <a:r>
              <a:rPr lang="nl-BE" sz="2000" dirty="0" smtClean="0"/>
              <a:t>.</a:t>
            </a:r>
          </a:p>
          <a:p>
            <a:pPr marL="0" indent="0">
              <a:buNone/>
            </a:pPr>
            <a:r>
              <a:rPr lang="nl-BE" sz="2400" dirty="0" smtClean="0"/>
              <a:t>    </a:t>
            </a:r>
            <a:r>
              <a:rPr lang="nl-BE" sz="2400" i="1" dirty="0" smtClean="0"/>
              <a:t>Dit dient continue opgevolgd te worden.</a:t>
            </a:r>
            <a:endParaRPr lang="nl-BE" sz="2400" i="1" dirty="0" smtClean="0"/>
          </a:p>
          <a:p>
            <a:r>
              <a:rPr lang="nl-BE" sz="2000" dirty="0" smtClean="0"/>
              <a:t>Plaatsen van dataloggers voor het meten van CO², RH% in alle lokalen (bijhouden van de resultaten). </a:t>
            </a:r>
            <a:br>
              <a:rPr lang="nl-BE" sz="2000" dirty="0" smtClean="0"/>
            </a:br>
            <a:r>
              <a:rPr lang="nl-BE" sz="2000" dirty="0" smtClean="0"/>
              <a:t>Men kan ons contacteren voor de plaatsing.</a:t>
            </a:r>
          </a:p>
          <a:p>
            <a:r>
              <a:rPr lang="nl-BE" sz="2000" dirty="0" smtClean="0"/>
              <a:t>Dragen van mondmaskers bij te hoge CO²-waarden en wanneer men zich moet verplaatsen.</a:t>
            </a:r>
          </a:p>
          <a:p>
            <a:r>
              <a:rPr lang="nl-BE" sz="2000" dirty="0" smtClean="0"/>
              <a:t>Toepassen van de adviezen vermeldt in de slide “Regelgeving &amp; Adviezen)</a:t>
            </a:r>
          </a:p>
          <a:p>
            <a:endParaRPr lang="nl-BE" sz="2000" dirty="0"/>
          </a:p>
        </p:txBody>
      </p:sp>
    </p:spTree>
    <p:extLst>
      <p:ext uri="{BB962C8B-B14F-4D97-AF65-F5344CB8AC3E}">
        <p14:creationId xmlns:p14="http://schemas.microsoft.com/office/powerpoint/2010/main" val="1870445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584" y="2836155"/>
            <a:ext cx="4762500" cy="4048125"/>
          </a:xfrm>
          <a:prstGeom prst="rect">
            <a:avLst/>
          </a:prstGeom>
        </p:spPr>
      </p:pic>
      <p:pic>
        <p:nvPicPr>
          <p:cNvPr id="1032" name="Picture 8" descr="Bestand:Vraagteken.svg - Wikiped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764704"/>
            <a:ext cx="3168352" cy="5296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71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fade">
                                      <p:cBhvr>
                                        <p:cTn id="7" dur="10000"/>
                                        <p:tgtEl>
                                          <p:spTgt spid="1032"/>
                                        </p:tgtEl>
                                      </p:cBhvr>
                                    </p:animEffect>
                                    <p:anim calcmode="lin" valueType="num">
                                      <p:cBhvr>
                                        <p:cTn id="8" dur="10000" fill="hold"/>
                                        <p:tgtEl>
                                          <p:spTgt spid="1032"/>
                                        </p:tgtEl>
                                        <p:attrNameLst>
                                          <p:attrName>ppt_w</p:attrName>
                                        </p:attrNameLst>
                                      </p:cBhvr>
                                      <p:tavLst>
                                        <p:tav tm="0" fmla="#ppt_w*sin(2.5*pi*$)">
                                          <p:val>
                                            <p:fltVal val="0"/>
                                          </p:val>
                                        </p:tav>
                                        <p:tav tm="100000">
                                          <p:val>
                                            <p:fltVal val="1"/>
                                          </p:val>
                                        </p:tav>
                                      </p:tavLst>
                                    </p:anim>
                                    <p:anim calcmode="lin" valueType="num">
                                      <p:cBhvr>
                                        <p:cTn id="9" dur="10000" fill="hold"/>
                                        <p:tgtEl>
                                          <p:spTgt spid="10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Inhoud</a:t>
            </a:r>
            <a:endParaRPr lang="nl-BE" dirty="0"/>
          </a:p>
        </p:txBody>
      </p:sp>
      <p:sp>
        <p:nvSpPr>
          <p:cNvPr id="3" name="Content Placeholder 2"/>
          <p:cNvSpPr>
            <a:spLocks noGrp="1"/>
          </p:cNvSpPr>
          <p:nvPr>
            <p:ph idx="1"/>
          </p:nvPr>
        </p:nvSpPr>
        <p:spPr/>
        <p:txBody>
          <a:bodyPr/>
          <a:lstStyle/>
          <a:p>
            <a:r>
              <a:rPr lang="nl-BE" dirty="0" smtClean="0"/>
              <a:t>Inleiding.</a:t>
            </a:r>
          </a:p>
          <a:p>
            <a:r>
              <a:rPr lang="nl-BE" dirty="0" smtClean="0"/>
              <a:t>Regelgeving &amp; Adviezen.</a:t>
            </a:r>
          </a:p>
          <a:p>
            <a:r>
              <a:rPr lang="nl-BE" dirty="0" smtClean="0"/>
              <a:t>Huidige situatie.</a:t>
            </a:r>
          </a:p>
          <a:p>
            <a:r>
              <a:rPr lang="nl-BE" dirty="0" smtClean="0"/>
              <a:t>Analyse.</a:t>
            </a:r>
          </a:p>
          <a:p>
            <a:r>
              <a:rPr lang="nl-BE" dirty="0" smtClean="0"/>
              <a:t>Besluit.</a:t>
            </a:r>
          </a:p>
          <a:p>
            <a:r>
              <a:rPr lang="nl-BE" dirty="0" smtClean="0"/>
              <a:t>Adviezen LDPBW 08.</a:t>
            </a:r>
            <a:endParaRPr lang="nl-BE" dirty="0"/>
          </a:p>
        </p:txBody>
      </p:sp>
    </p:spTree>
    <p:extLst>
      <p:ext uri="{BB962C8B-B14F-4D97-AF65-F5344CB8AC3E}">
        <p14:creationId xmlns:p14="http://schemas.microsoft.com/office/powerpoint/2010/main" val="2792650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51520" y="233808"/>
            <a:ext cx="3391154" cy="2567649"/>
            <a:chOff x="0" y="0"/>
            <a:chExt cx="4409757" cy="3600449"/>
          </a:xfrm>
        </p:grpSpPr>
        <p:grpSp>
          <p:nvGrpSpPr>
            <p:cNvPr id="5" name="Group 4"/>
            <p:cNvGrpSpPr/>
            <p:nvPr/>
          </p:nvGrpSpPr>
          <p:grpSpPr>
            <a:xfrm>
              <a:off x="0" y="0"/>
              <a:ext cx="4409757" cy="3600449"/>
              <a:chOff x="0" y="0"/>
              <a:chExt cx="4409757" cy="3600449"/>
            </a:xfrm>
          </p:grpSpPr>
          <p:pic>
            <p:nvPicPr>
              <p:cNvPr id="7" name="Picture 6" descr="Blok%201%20-%20NIV+5"/>
              <p:cNvPicPr/>
              <p:nvPr/>
            </p:nvPicPr>
            <p:blipFill rotWithShape="1">
              <a:blip r:embed="rId2" cstate="print">
                <a:extLst>
                  <a:ext uri="{28A0092B-C50C-407E-A947-70E740481C1C}">
                    <a14:useLocalDpi xmlns:a14="http://schemas.microsoft.com/office/drawing/2010/main" val="0"/>
                  </a:ext>
                </a:extLst>
              </a:blip>
              <a:srcRect l="52886" t="37087" r="42267" b="52754"/>
              <a:stretch/>
            </p:blipFill>
            <p:spPr bwMode="auto">
              <a:xfrm rot="5400000">
                <a:off x="404654" y="-404654"/>
                <a:ext cx="3600449" cy="440975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grpSp>
            <p:nvGrpSpPr>
              <p:cNvPr id="8" name="Group 7"/>
              <p:cNvGrpSpPr/>
              <p:nvPr/>
            </p:nvGrpSpPr>
            <p:grpSpPr>
              <a:xfrm>
                <a:off x="2485708" y="1809747"/>
                <a:ext cx="257175" cy="266700"/>
                <a:chOff x="2485708" y="1809747"/>
                <a:chExt cx="257175" cy="266700"/>
              </a:xfrm>
            </p:grpSpPr>
            <p:sp>
              <p:nvSpPr>
                <p:cNvPr id="11" name="Oval 10"/>
                <p:cNvSpPr/>
                <p:nvPr/>
              </p:nvSpPr>
              <p:spPr>
                <a:xfrm>
                  <a:off x="2514283" y="184784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12" name="TextBox 105"/>
                <p:cNvSpPr txBox="1"/>
                <p:nvPr/>
              </p:nvSpPr>
              <p:spPr>
                <a:xfrm>
                  <a:off x="2485708" y="1809747"/>
                  <a:ext cx="190500" cy="2190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BE" sz="1100">
                      <a:latin typeface="Arial Black" panose="020B0A04020102020204" pitchFamily="34" charset="0"/>
                    </a:rPr>
                    <a:t>B</a:t>
                  </a:r>
                </a:p>
              </p:txBody>
            </p:sp>
          </p:grpSp>
          <p:sp>
            <p:nvSpPr>
              <p:cNvPr id="9" name="TextBox 102"/>
              <p:cNvSpPr txBox="1"/>
              <p:nvPr/>
            </p:nvSpPr>
            <p:spPr>
              <a:xfrm>
                <a:off x="2495233" y="1571622"/>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a:solidFill>
                      <a:srgbClr val="FF0000"/>
                    </a:solidFill>
                    <a:effectLst/>
                    <a:latin typeface="Arial Black" panose="020B0A04020102020204" pitchFamily="34" charset="0"/>
                    <a:ea typeface="Times New Roman" panose="02020603050405020304" pitchFamily="18" charset="0"/>
                    <a:cs typeface="Times New Roman" panose="02020603050405020304" pitchFamily="18" charset="0"/>
                  </a:rPr>
                  <a:t>1</a:t>
                </a:r>
                <a:endParaRPr lang="nl-BE" sz="1200">
                  <a:effectLst/>
                  <a:latin typeface="Times New Roman" panose="02020603050405020304" pitchFamily="18" charset="0"/>
                  <a:ea typeface="Times New Roman" panose="02020603050405020304" pitchFamily="18" charset="0"/>
                </a:endParaRPr>
              </a:p>
            </p:txBody>
          </p:sp>
        </p:grpSp>
        <p:sp>
          <p:nvSpPr>
            <p:cNvPr id="6" name="TextBox 9"/>
            <p:cNvSpPr txBox="1"/>
            <p:nvPr/>
          </p:nvSpPr>
          <p:spPr>
            <a:xfrm>
              <a:off x="2495233" y="2052952"/>
              <a:ext cx="476250" cy="2762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a:effectLst/>
                <a:latin typeface="Times New Roman" panose="02020603050405020304" pitchFamily="18" charset="0"/>
                <a:ea typeface="Times New Roman" panose="02020603050405020304" pitchFamily="18" charset="0"/>
              </a:endParaRPr>
            </a:p>
          </p:txBody>
        </p:sp>
      </p:grpSp>
      <p:grpSp>
        <p:nvGrpSpPr>
          <p:cNvPr id="13" name="Group 12"/>
          <p:cNvGrpSpPr/>
          <p:nvPr/>
        </p:nvGrpSpPr>
        <p:grpSpPr>
          <a:xfrm>
            <a:off x="4482904" y="238497"/>
            <a:ext cx="4136705" cy="3940494"/>
            <a:chOff x="0" y="0"/>
            <a:chExt cx="4041455" cy="3988118"/>
          </a:xfrm>
        </p:grpSpPr>
        <p:grpSp>
          <p:nvGrpSpPr>
            <p:cNvPr id="14" name="Group 13"/>
            <p:cNvGrpSpPr/>
            <p:nvPr/>
          </p:nvGrpSpPr>
          <p:grpSpPr>
            <a:xfrm>
              <a:off x="0" y="0"/>
              <a:ext cx="4041455" cy="3988118"/>
              <a:chOff x="0" y="0"/>
              <a:chExt cx="4041455" cy="3988118"/>
            </a:xfrm>
          </p:grpSpPr>
          <p:pic>
            <p:nvPicPr>
              <p:cNvPr id="18" name="Picture 17" descr="Blok%201%20-%20NIV+5"/>
              <p:cNvPicPr/>
              <p:nvPr/>
            </p:nvPicPr>
            <p:blipFill rotWithShape="1">
              <a:blip r:embed="rId2" cstate="print">
                <a:extLst>
                  <a:ext uri="{28A0092B-C50C-407E-A947-70E740481C1C}">
                    <a14:useLocalDpi xmlns:a14="http://schemas.microsoft.com/office/drawing/2010/main" val="0"/>
                  </a:ext>
                </a:extLst>
              </a:blip>
              <a:srcRect l="55557" t="31435" r="37898" b="56478"/>
              <a:stretch/>
            </p:blipFill>
            <p:spPr bwMode="auto">
              <a:xfrm rot="5400000">
                <a:off x="26669" y="-26669"/>
                <a:ext cx="3988118" cy="404145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grpSp>
            <p:nvGrpSpPr>
              <p:cNvPr id="19" name="Group 18"/>
              <p:cNvGrpSpPr/>
              <p:nvPr/>
            </p:nvGrpSpPr>
            <p:grpSpPr>
              <a:xfrm>
                <a:off x="1174431" y="1559238"/>
                <a:ext cx="1543050" cy="523125"/>
                <a:chOff x="1174431" y="1559238"/>
                <a:chExt cx="1543050" cy="523125"/>
              </a:xfrm>
            </p:grpSpPr>
            <p:sp>
              <p:nvSpPr>
                <p:cNvPr id="20" name="Rectangle 19"/>
                <p:cNvSpPr/>
                <p:nvPr/>
              </p:nvSpPr>
              <p:spPr>
                <a:xfrm>
                  <a:off x="1222056" y="1873563"/>
                  <a:ext cx="209550" cy="20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21" name="Rectangle 20"/>
                <p:cNvSpPr/>
                <p:nvPr/>
              </p:nvSpPr>
              <p:spPr>
                <a:xfrm>
                  <a:off x="1822131" y="1864038"/>
                  <a:ext cx="209550" cy="20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22" name="Rectangle 21"/>
                <p:cNvSpPr/>
                <p:nvPr/>
              </p:nvSpPr>
              <p:spPr>
                <a:xfrm>
                  <a:off x="2431731" y="1864038"/>
                  <a:ext cx="209550" cy="20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23" name="TextBox 116"/>
                <p:cNvSpPr txBox="1"/>
                <p:nvPr/>
              </p:nvSpPr>
              <p:spPr>
                <a:xfrm>
                  <a:off x="2384106" y="1559238"/>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BE" sz="1100">
                      <a:solidFill>
                        <a:srgbClr val="FF0000"/>
                      </a:solidFill>
                      <a:latin typeface="Arial Black" panose="020B0A04020102020204" pitchFamily="34" charset="0"/>
                    </a:rPr>
                    <a:t>1</a:t>
                  </a:r>
                </a:p>
              </p:txBody>
            </p:sp>
            <p:sp>
              <p:nvSpPr>
                <p:cNvPr id="24" name="TextBox 117"/>
                <p:cNvSpPr txBox="1"/>
                <p:nvPr/>
              </p:nvSpPr>
              <p:spPr>
                <a:xfrm>
                  <a:off x="1174431" y="1578288"/>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BE" sz="1100">
                      <a:solidFill>
                        <a:srgbClr val="FF0000"/>
                      </a:solidFill>
                      <a:latin typeface="Arial Black" panose="020B0A04020102020204" pitchFamily="34" charset="0"/>
                    </a:rPr>
                    <a:t>3</a:t>
                  </a:r>
                </a:p>
              </p:txBody>
            </p:sp>
            <p:sp>
              <p:nvSpPr>
                <p:cNvPr id="25" name="TextBox 118"/>
                <p:cNvSpPr txBox="1"/>
                <p:nvPr/>
              </p:nvSpPr>
              <p:spPr>
                <a:xfrm>
                  <a:off x="1784031" y="1568763"/>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nl-BE" sz="1100">
                      <a:solidFill>
                        <a:srgbClr val="FF0000"/>
                      </a:solidFill>
                      <a:latin typeface="Arial Black" panose="020B0A04020102020204" pitchFamily="34" charset="0"/>
                    </a:rPr>
                    <a:t>2</a:t>
                  </a:r>
                </a:p>
              </p:txBody>
            </p:sp>
          </p:grpSp>
        </p:grpSp>
        <p:sp>
          <p:nvSpPr>
            <p:cNvPr id="15" name="TextBox 9"/>
            <p:cNvSpPr txBox="1"/>
            <p:nvPr/>
          </p:nvSpPr>
          <p:spPr>
            <a:xfrm>
              <a:off x="1183956" y="2107243"/>
              <a:ext cx="476250" cy="2762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a:effectLst/>
                <a:latin typeface="Times New Roman" panose="02020603050405020304" pitchFamily="18" charset="0"/>
                <a:ea typeface="Times New Roman" panose="02020603050405020304" pitchFamily="18" charset="0"/>
              </a:endParaRPr>
            </a:p>
          </p:txBody>
        </p:sp>
        <p:sp>
          <p:nvSpPr>
            <p:cNvPr id="16" name="TextBox 9"/>
            <p:cNvSpPr txBox="1"/>
            <p:nvPr/>
          </p:nvSpPr>
          <p:spPr>
            <a:xfrm>
              <a:off x="1812606" y="2097718"/>
              <a:ext cx="476250" cy="2762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a:effectLst/>
                <a:latin typeface="Times New Roman" panose="02020603050405020304" pitchFamily="18" charset="0"/>
                <a:ea typeface="Times New Roman" panose="02020603050405020304" pitchFamily="18" charset="0"/>
              </a:endParaRPr>
            </a:p>
          </p:txBody>
        </p:sp>
        <p:sp>
          <p:nvSpPr>
            <p:cNvPr id="17" name="TextBox 9"/>
            <p:cNvSpPr txBox="1"/>
            <p:nvPr/>
          </p:nvSpPr>
          <p:spPr>
            <a:xfrm>
              <a:off x="2412681" y="2088193"/>
              <a:ext cx="476250" cy="2762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a:effectLst/>
                <a:latin typeface="Times New Roman" panose="02020603050405020304" pitchFamily="18" charset="0"/>
                <a:ea typeface="Times New Roman" panose="02020603050405020304" pitchFamily="18" charset="0"/>
              </a:endParaRPr>
            </a:p>
          </p:txBody>
        </p:sp>
      </p:grpSp>
      <p:grpSp>
        <p:nvGrpSpPr>
          <p:cNvPr id="27" name="Group 26"/>
          <p:cNvGrpSpPr/>
          <p:nvPr/>
        </p:nvGrpSpPr>
        <p:grpSpPr>
          <a:xfrm>
            <a:off x="784675" y="3123471"/>
            <a:ext cx="2756765" cy="3487768"/>
            <a:chOff x="0" y="0"/>
            <a:chExt cx="3930968" cy="3981447"/>
          </a:xfrm>
        </p:grpSpPr>
        <p:grpSp>
          <p:nvGrpSpPr>
            <p:cNvPr id="28" name="Group 27"/>
            <p:cNvGrpSpPr/>
            <p:nvPr/>
          </p:nvGrpSpPr>
          <p:grpSpPr>
            <a:xfrm>
              <a:off x="0" y="0"/>
              <a:ext cx="3930968" cy="3981447"/>
              <a:chOff x="0" y="0"/>
              <a:chExt cx="3930968" cy="3981447"/>
            </a:xfrm>
          </p:grpSpPr>
          <p:pic>
            <p:nvPicPr>
              <p:cNvPr id="36" name="Picture 35" descr="Blok%201%20-%20NIV+5"/>
              <p:cNvPicPr/>
              <p:nvPr/>
            </p:nvPicPr>
            <p:blipFill rotWithShape="1">
              <a:blip r:embed="rId2" cstate="print">
                <a:extLst>
                  <a:ext uri="{28A0092B-C50C-407E-A947-70E740481C1C}">
                    <a14:useLocalDpi xmlns:a14="http://schemas.microsoft.com/office/drawing/2010/main" val="0"/>
                  </a:ext>
                </a:extLst>
              </a:blip>
              <a:srcRect l="55185" t="50741" r="36550" b="35375"/>
              <a:stretch/>
            </p:blipFill>
            <p:spPr bwMode="auto">
              <a:xfrm rot="5400000">
                <a:off x="-25240" y="25240"/>
                <a:ext cx="3981447" cy="393096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cxnSp>
            <p:nvCxnSpPr>
              <p:cNvPr id="37" name="Straight Connector 36"/>
              <p:cNvCxnSpPr/>
              <p:nvPr/>
            </p:nvCxnSpPr>
            <p:spPr>
              <a:xfrm flipH="1">
                <a:off x="1749744" y="1981197"/>
                <a:ext cx="1162050" cy="0"/>
              </a:xfrm>
              <a:prstGeom prst="line">
                <a:avLst/>
              </a:prstGeom>
              <a:ln w="41275" cmpd="dbl">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254444" y="1990722"/>
                <a:ext cx="219075" cy="0"/>
              </a:xfrm>
              <a:prstGeom prst="line">
                <a:avLst/>
              </a:prstGeom>
              <a:ln w="41275" cmpd="dbl">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Rectangle 28"/>
            <p:cNvSpPr/>
            <p:nvPr/>
          </p:nvSpPr>
          <p:spPr>
            <a:xfrm>
              <a:off x="1854519" y="2552697"/>
              <a:ext cx="209550" cy="208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30" name="Rectangle 29"/>
            <p:cNvSpPr/>
            <p:nvPr/>
          </p:nvSpPr>
          <p:spPr>
            <a:xfrm>
              <a:off x="2587944" y="2562222"/>
              <a:ext cx="209550" cy="208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31" name="TextBox 8"/>
            <p:cNvSpPr txBox="1"/>
            <p:nvPr/>
          </p:nvSpPr>
          <p:spPr>
            <a:xfrm>
              <a:off x="2559369" y="2277742"/>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a:solidFill>
                    <a:srgbClr val="FF0000"/>
                  </a:solidFill>
                  <a:effectLst/>
                  <a:latin typeface="Arial Black" panose="020B0A04020102020204" pitchFamily="34" charset="0"/>
                  <a:ea typeface="Times New Roman" panose="02020603050405020304" pitchFamily="18" charset="0"/>
                  <a:cs typeface="Times New Roman" panose="02020603050405020304" pitchFamily="18" charset="0"/>
                </a:rPr>
                <a:t>2</a:t>
              </a:r>
              <a:endParaRPr lang="nl-BE" sz="1200">
                <a:effectLst/>
                <a:latin typeface="Times New Roman" panose="02020603050405020304" pitchFamily="18" charset="0"/>
                <a:ea typeface="Times New Roman" panose="02020603050405020304" pitchFamily="18" charset="0"/>
              </a:endParaRPr>
            </a:p>
          </p:txBody>
        </p:sp>
        <p:sp>
          <p:nvSpPr>
            <p:cNvPr id="32" name="TextBox 6"/>
            <p:cNvSpPr txBox="1"/>
            <p:nvPr/>
          </p:nvSpPr>
          <p:spPr>
            <a:xfrm>
              <a:off x="1804989" y="2266947"/>
              <a:ext cx="33337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a:solidFill>
                    <a:srgbClr val="FF0000"/>
                  </a:solidFill>
                  <a:effectLst/>
                  <a:latin typeface="Arial Black" panose="020B0A04020102020204" pitchFamily="34" charset="0"/>
                  <a:ea typeface="Times New Roman" panose="02020603050405020304" pitchFamily="18" charset="0"/>
                  <a:cs typeface="Times New Roman" panose="02020603050405020304" pitchFamily="18" charset="0"/>
                </a:rPr>
                <a:t>1</a:t>
              </a:r>
              <a:endParaRPr lang="nl-BE" sz="1200">
                <a:effectLst/>
                <a:latin typeface="Times New Roman" panose="02020603050405020304" pitchFamily="18" charset="0"/>
                <a:ea typeface="Times New Roman" panose="02020603050405020304" pitchFamily="18" charset="0"/>
              </a:endParaRPr>
            </a:p>
          </p:txBody>
        </p:sp>
        <p:sp>
          <p:nvSpPr>
            <p:cNvPr id="33" name="TextBox 9"/>
            <p:cNvSpPr txBox="1"/>
            <p:nvPr/>
          </p:nvSpPr>
          <p:spPr>
            <a:xfrm>
              <a:off x="1720153" y="2752722"/>
              <a:ext cx="561975" cy="27622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dirty="0">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OUT</a:t>
              </a:r>
              <a:endParaRPr lang="nl-BE" sz="1200" dirty="0">
                <a:effectLst/>
                <a:latin typeface="Times New Roman" panose="02020603050405020304" pitchFamily="18" charset="0"/>
                <a:ea typeface="Times New Roman" panose="02020603050405020304" pitchFamily="18" charset="0"/>
              </a:endParaRPr>
            </a:p>
          </p:txBody>
        </p:sp>
        <p:sp>
          <p:nvSpPr>
            <p:cNvPr id="34" name="TextBox 9"/>
            <p:cNvSpPr txBox="1"/>
            <p:nvPr/>
          </p:nvSpPr>
          <p:spPr>
            <a:xfrm>
              <a:off x="2444053" y="2762248"/>
              <a:ext cx="555700" cy="35433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dirty="0">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OUT</a:t>
              </a:r>
              <a:endParaRPr lang="nl-BE" sz="1200" dirty="0">
                <a:effectLst/>
                <a:latin typeface="Times New Roman" panose="02020603050405020304" pitchFamily="18" charset="0"/>
                <a:ea typeface="Times New Roman" panose="02020603050405020304" pitchFamily="18" charset="0"/>
              </a:endParaRPr>
            </a:p>
          </p:txBody>
        </p:sp>
      </p:grpSp>
      <p:sp>
        <p:nvSpPr>
          <p:cNvPr id="39" name="Rectangle 38"/>
          <p:cNvSpPr/>
          <p:nvPr/>
        </p:nvSpPr>
        <p:spPr>
          <a:xfrm>
            <a:off x="2085238" y="4442242"/>
            <a:ext cx="146956" cy="18291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40" name="Rectangle 39"/>
          <p:cNvSpPr/>
          <p:nvPr/>
        </p:nvSpPr>
        <p:spPr>
          <a:xfrm>
            <a:off x="2599585" y="4450586"/>
            <a:ext cx="146956" cy="18291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nl-BE" sz="1100"/>
          </a:p>
        </p:txBody>
      </p:sp>
      <p:sp>
        <p:nvSpPr>
          <p:cNvPr id="41" name="TextBox 9"/>
          <p:cNvSpPr txBox="1"/>
          <p:nvPr/>
        </p:nvSpPr>
        <p:spPr>
          <a:xfrm>
            <a:off x="2025432" y="4197612"/>
            <a:ext cx="394110" cy="2419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b="1" dirty="0" smtClean="0">
                <a:solidFill>
                  <a:srgbClr val="000000"/>
                </a:solidFill>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dirty="0">
              <a:effectLst/>
              <a:latin typeface="Times New Roman" panose="02020603050405020304" pitchFamily="18" charset="0"/>
              <a:ea typeface="Times New Roman" panose="02020603050405020304" pitchFamily="18" charset="0"/>
            </a:endParaRPr>
          </a:p>
        </p:txBody>
      </p:sp>
      <p:sp>
        <p:nvSpPr>
          <p:cNvPr id="42" name="TextBox 9"/>
          <p:cNvSpPr txBox="1"/>
          <p:nvPr/>
        </p:nvSpPr>
        <p:spPr>
          <a:xfrm>
            <a:off x="2533099" y="4205956"/>
            <a:ext cx="389709" cy="3103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Aft>
                <a:spcPts val="0"/>
              </a:spcAft>
            </a:pPr>
            <a:r>
              <a:rPr lang="nl-BE" sz="1100" b="1" dirty="0" smtClean="0">
                <a:solidFill>
                  <a:srgbClr val="000000"/>
                </a:solidFill>
                <a:effectLst/>
                <a:latin typeface="Bahnschrift SemiBold Condensed" panose="020B0502040204020203" pitchFamily="34" charset="0"/>
                <a:ea typeface="Times New Roman" panose="02020603050405020304" pitchFamily="18" charset="0"/>
                <a:cs typeface="Times New Roman" panose="02020603050405020304" pitchFamily="18" charset="0"/>
              </a:rPr>
              <a:t>IN</a:t>
            </a:r>
            <a:endParaRPr lang="nl-BE" sz="1200" dirty="0">
              <a:effectLst/>
              <a:latin typeface="Times New Roman" panose="02020603050405020304" pitchFamily="18" charset="0"/>
              <a:ea typeface="Times New Roman" panose="02020603050405020304" pitchFamily="18" charset="0"/>
            </a:endParaRPr>
          </a:p>
        </p:txBody>
      </p:sp>
      <p:sp>
        <p:nvSpPr>
          <p:cNvPr id="43" name="TextBox 42"/>
          <p:cNvSpPr txBox="1"/>
          <p:nvPr/>
        </p:nvSpPr>
        <p:spPr>
          <a:xfrm>
            <a:off x="6783678" y="1531849"/>
            <a:ext cx="682464" cy="246221"/>
          </a:xfrm>
          <a:prstGeom prst="rect">
            <a:avLst/>
          </a:prstGeom>
          <a:noFill/>
        </p:spPr>
        <p:txBody>
          <a:bodyPr wrap="square" rtlCol="0">
            <a:spAutoFit/>
          </a:bodyPr>
          <a:lstStyle/>
          <a:p>
            <a:r>
              <a:rPr lang="nl-BE" sz="1000" dirty="0" smtClean="0"/>
              <a:t>2 m/sec</a:t>
            </a:r>
          </a:p>
        </p:txBody>
      </p:sp>
      <p:sp>
        <p:nvSpPr>
          <p:cNvPr id="46" name="TextBox 45"/>
          <p:cNvSpPr txBox="1"/>
          <p:nvPr/>
        </p:nvSpPr>
        <p:spPr>
          <a:xfrm>
            <a:off x="5468752" y="1537123"/>
            <a:ext cx="747309" cy="246221"/>
          </a:xfrm>
          <a:prstGeom prst="rect">
            <a:avLst/>
          </a:prstGeom>
          <a:noFill/>
        </p:spPr>
        <p:txBody>
          <a:bodyPr wrap="square" rtlCol="0">
            <a:spAutoFit/>
          </a:bodyPr>
          <a:lstStyle/>
          <a:p>
            <a:r>
              <a:rPr lang="nl-BE" sz="1000" dirty="0" smtClean="0"/>
              <a:t>0,6 m/sec</a:t>
            </a:r>
          </a:p>
        </p:txBody>
      </p:sp>
      <p:sp>
        <p:nvSpPr>
          <p:cNvPr id="47" name="TextBox 46"/>
          <p:cNvSpPr txBox="1"/>
          <p:nvPr/>
        </p:nvSpPr>
        <p:spPr>
          <a:xfrm>
            <a:off x="6123139" y="1536347"/>
            <a:ext cx="743335" cy="246221"/>
          </a:xfrm>
          <a:prstGeom prst="rect">
            <a:avLst/>
          </a:prstGeom>
          <a:noFill/>
        </p:spPr>
        <p:txBody>
          <a:bodyPr wrap="square" rtlCol="0">
            <a:spAutoFit/>
          </a:bodyPr>
          <a:lstStyle/>
          <a:p>
            <a:r>
              <a:rPr lang="nl-BE" sz="1000" dirty="0" smtClean="0"/>
              <a:t>1,3 m/sec</a:t>
            </a:r>
          </a:p>
        </p:txBody>
      </p:sp>
      <p:sp>
        <p:nvSpPr>
          <p:cNvPr id="48" name="Action Button: Return 47">
            <a:hlinkClick r:id="rId3" action="ppaction://hlinksldjump" highlightClick="1"/>
          </p:cNvPr>
          <p:cNvSpPr/>
          <p:nvPr/>
        </p:nvSpPr>
        <p:spPr>
          <a:xfrm>
            <a:off x="8028384" y="4867354"/>
            <a:ext cx="720080" cy="433854"/>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3872334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RH%</a:t>
            </a:r>
            <a:endParaRPr lang="nl-BE" dirty="0"/>
          </a:p>
        </p:txBody>
      </p:sp>
      <p:sp>
        <p:nvSpPr>
          <p:cNvPr id="3" name="Content Placeholder 2"/>
          <p:cNvSpPr>
            <a:spLocks noGrp="1"/>
          </p:cNvSpPr>
          <p:nvPr>
            <p:ph idx="1"/>
          </p:nvPr>
        </p:nvSpPr>
        <p:spPr/>
        <p:txBody>
          <a:bodyPr/>
          <a:lstStyle/>
          <a:p>
            <a:endParaRPr lang="nl-BE"/>
          </a:p>
        </p:txBody>
      </p:sp>
      <p:pic>
        <p:nvPicPr>
          <p:cNvPr id="4" name="Picture 3" descr="Luchtvochtigheid - Ergonomie site"/>
          <p:cNvPicPr/>
          <p:nvPr/>
        </p:nvPicPr>
        <p:blipFill>
          <a:blip r:embed="rId2">
            <a:extLst>
              <a:ext uri="{28A0092B-C50C-407E-A947-70E740481C1C}">
                <a14:useLocalDpi xmlns:a14="http://schemas.microsoft.com/office/drawing/2010/main" val="0"/>
              </a:ext>
            </a:extLst>
          </a:blip>
          <a:srcRect/>
          <a:stretch>
            <a:fillRect/>
          </a:stretch>
        </p:blipFill>
        <p:spPr bwMode="auto">
          <a:xfrm>
            <a:off x="845840" y="1600200"/>
            <a:ext cx="7452320" cy="46805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247861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RH%</a:t>
            </a:r>
            <a:endParaRPr lang="nl-BE" dirty="0"/>
          </a:p>
        </p:txBody>
      </p:sp>
      <p:pic>
        <p:nvPicPr>
          <p:cNvPr id="4" name="Content Placeholder 3" descr="Kunnen we de verspreiding van virussen en bacteriën verminderen en zo ja,  waar dient men dan op te letten? | STULZ BENELUX"/>
          <p:cNvPicPr>
            <a:picLocks noGrp="1"/>
          </p:cNvPicPr>
          <p:nvPr>
            <p:ph idx="1"/>
          </p:nvPr>
        </p:nvPicPr>
        <p:blipFill rotWithShape="1">
          <a:blip r:embed="rId2">
            <a:extLst>
              <a:ext uri="{28A0092B-C50C-407E-A947-70E740481C1C}">
                <a14:useLocalDpi xmlns:a14="http://schemas.microsoft.com/office/drawing/2010/main" val="0"/>
              </a:ext>
            </a:extLst>
          </a:blip>
          <a:srcRect l="1144" t="1969" b="4549"/>
          <a:stretch/>
        </p:blipFill>
        <p:spPr bwMode="auto">
          <a:xfrm>
            <a:off x="0" y="1700808"/>
            <a:ext cx="9144000" cy="399723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5" name="Action Button: Return 4">
            <a:hlinkClick r:id="rId3" action="ppaction://hlinksldjump" highlightClick="1"/>
          </p:cNvPr>
          <p:cNvSpPr/>
          <p:nvPr/>
        </p:nvSpPr>
        <p:spPr>
          <a:xfrm>
            <a:off x="7308304" y="5877272"/>
            <a:ext cx="576064" cy="50405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918942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Luchtcirculatie.</a:t>
            </a:r>
            <a:endParaRPr lang="nl-BE" dirty="0"/>
          </a:p>
        </p:txBody>
      </p:sp>
      <p:pic>
        <p:nvPicPr>
          <p:cNvPr id="4" name="Content Placeholder 3" descr="Ventilatie in strijd tegen corona | Spirototaal"/>
          <p:cNvPicPr>
            <a:picLocks noGrp="1"/>
          </p:cNvPicPr>
          <p:nvPr>
            <p:ph idx="1"/>
          </p:nvPr>
        </p:nvPicPr>
        <p:blipFill rotWithShape="1">
          <a:blip r:embed="rId2" cstate="print">
            <a:extLst>
              <a:ext uri="{28A0092B-C50C-407E-A947-70E740481C1C}">
                <a14:useLocalDpi xmlns:a14="http://schemas.microsoft.com/office/drawing/2010/main" val="0"/>
              </a:ext>
            </a:extLst>
          </a:blip>
          <a:srcRect l="883" t="2177" r="973" b="1530"/>
          <a:stretch/>
        </p:blipFill>
        <p:spPr bwMode="auto">
          <a:xfrm>
            <a:off x="395536" y="2348880"/>
            <a:ext cx="3960440" cy="2377708"/>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5" name="Rectangle 4"/>
          <p:cNvSpPr/>
          <p:nvPr/>
        </p:nvSpPr>
        <p:spPr>
          <a:xfrm>
            <a:off x="611560" y="4798893"/>
            <a:ext cx="3384376" cy="646331"/>
          </a:xfrm>
          <a:prstGeom prst="rect">
            <a:avLst/>
          </a:prstGeom>
        </p:spPr>
        <p:txBody>
          <a:bodyPr wrap="square">
            <a:spAutoFit/>
          </a:bodyPr>
          <a:lstStyle/>
          <a:p>
            <a:r>
              <a:rPr lang="nl-BE" i="1" dirty="0">
                <a:latin typeface="Centaur" panose="02030504050205020304" pitchFamily="18" charset="0"/>
                <a:ea typeface="Calibri" panose="020F0502020204030204" pitchFamily="34" charset="0"/>
                <a:cs typeface="Times New Roman" panose="02020603050405020304" pitchFamily="18" charset="0"/>
              </a:rPr>
              <a:t>Verspreiding </a:t>
            </a:r>
            <a:r>
              <a:rPr lang="nl-BE" i="1" dirty="0" err="1" smtClean="0">
                <a:latin typeface="Centaur" panose="02030504050205020304" pitchFamily="18" charset="0"/>
                <a:ea typeface="Calibri" panose="020F0502020204030204" pitchFamily="34" charset="0"/>
                <a:cs typeface="Times New Roman" panose="02020603050405020304" pitchFamily="18" charset="0"/>
              </a:rPr>
              <a:t>aërosolen</a:t>
            </a:r>
            <a:r>
              <a:rPr lang="nl-BE" i="1" dirty="0" smtClean="0">
                <a:latin typeface="Centaur" panose="02030504050205020304" pitchFamily="18" charset="0"/>
                <a:ea typeface="Calibri" panose="020F0502020204030204" pitchFamily="34" charset="0"/>
                <a:cs typeface="Times New Roman" panose="02020603050405020304" pitchFamily="18" charset="0"/>
              </a:rPr>
              <a:t> </a:t>
            </a:r>
            <a:r>
              <a:rPr lang="nl-BE" i="1" dirty="0">
                <a:latin typeface="Centaur" panose="02030504050205020304" pitchFamily="18" charset="0"/>
                <a:ea typeface="Calibri" panose="020F0502020204030204" pitchFamily="34" charset="0"/>
                <a:cs typeface="Times New Roman" panose="02020603050405020304" pitchFamily="18" charset="0"/>
              </a:rPr>
              <a:t>bij geen of </a:t>
            </a:r>
            <a:r>
              <a:rPr lang="nl-BE" i="1" dirty="0" smtClean="0">
                <a:latin typeface="Centaur" panose="02030504050205020304" pitchFamily="18" charset="0"/>
                <a:ea typeface="Calibri" panose="020F0502020204030204" pitchFamily="34" charset="0"/>
                <a:cs typeface="Times New Roman" panose="02020603050405020304" pitchFamily="18" charset="0"/>
              </a:rPr>
              <a:t/>
            </a:r>
            <a:br>
              <a:rPr lang="nl-BE" i="1" dirty="0" smtClean="0">
                <a:latin typeface="Centaur" panose="02030504050205020304" pitchFamily="18" charset="0"/>
                <a:ea typeface="Calibri" panose="020F0502020204030204" pitchFamily="34" charset="0"/>
                <a:cs typeface="Times New Roman" panose="02020603050405020304" pitchFamily="18" charset="0"/>
              </a:rPr>
            </a:br>
            <a:r>
              <a:rPr lang="nl-BE" i="1" dirty="0" smtClean="0">
                <a:latin typeface="Centaur" panose="02030504050205020304" pitchFamily="18" charset="0"/>
                <a:ea typeface="Calibri" panose="020F0502020204030204" pitchFamily="34" charset="0"/>
                <a:cs typeface="Times New Roman" panose="02020603050405020304" pitchFamily="18" charset="0"/>
              </a:rPr>
              <a:t>onvoldoende </a:t>
            </a:r>
            <a:r>
              <a:rPr lang="nl-BE" i="1" dirty="0">
                <a:latin typeface="Centaur" panose="02030504050205020304" pitchFamily="18" charset="0"/>
                <a:ea typeface="Calibri" panose="020F0502020204030204" pitchFamily="34" charset="0"/>
                <a:cs typeface="Times New Roman" panose="02020603050405020304" pitchFamily="18" charset="0"/>
              </a:rPr>
              <a:t>ventilatie.</a:t>
            </a:r>
            <a:endParaRPr lang="nl-BE" dirty="0"/>
          </a:p>
        </p:txBody>
      </p:sp>
      <p:pic>
        <p:nvPicPr>
          <p:cNvPr id="6" name="Picture 5" descr="Ventilatie van een Plushuis© ten tijde van Corona | Plushuis"/>
          <p:cNvPicPr/>
          <p:nvPr/>
        </p:nvPicPr>
        <p:blipFill rotWithShape="1">
          <a:blip r:embed="rId3" cstate="print">
            <a:extLst>
              <a:ext uri="{28A0092B-C50C-407E-A947-70E740481C1C}">
                <a14:useLocalDpi xmlns:a14="http://schemas.microsoft.com/office/drawing/2010/main" val="0"/>
              </a:ext>
            </a:extLst>
          </a:blip>
          <a:srcRect l="4112" t="3726" r="1193" b="2666"/>
          <a:stretch/>
        </p:blipFill>
        <p:spPr bwMode="auto">
          <a:xfrm>
            <a:off x="4709592" y="2340893"/>
            <a:ext cx="3829050" cy="238569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7" name="Rectangle 6"/>
          <p:cNvSpPr/>
          <p:nvPr/>
        </p:nvSpPr>
        <p:spPr>
          <a:xfrm>
            <a:off x="4741218" y="4797152"/>
            <a:ext cx="4572000" cy="646331"/>
          </a:xfrm>
          <a:prstGeom prst="rect">
            <a:avLst/>
          </a:prstGeom>
        </p:spPr>
        <p:txBody>
          <a:bodyPr>
            <a:spAutoFit/>
          </a:bodyPr>
          <a:lstStyle/>
          <a:p>
            <a:r>
              <a:rPr lang="nl-BE" i="1" dirty="0">
                <a:latin typeface="Centaur" panose="02030504050205020304" pitchFamily="18" charset="0"/>
                <a:ea typeface="Calibri" panose="020F0502020204030204" pitchFamily="34" charset="0"/>
                <a:cs typeface="Times New Roman" panose="02020603050405020304" pitchFamily="18" charset="0"/>
              </a:rPr>
              <a:t>Verspreiding van het virus in lokalen met mechanische verluchting.</a:t>
            </a:r>
            <a:endParaRPr lang="nl-BE" dirty="0"/>
          </a:p>
        </p:txBody>
      </p:sp>
      <p:sp>
        <p:nvSpPr>
          <p:cNvPr id="9" name="Action Button: Return 8">
            <a:hlinkClick r:id="rId4" action="ppaction://hlinksldjump" highlightClick="1"/>
          </p:cNvPr>
          <p:cNvSpPr/>
          <p:nvPr/>
        </p:nvSpPr>
        <p:spPr>
          <a:xfrm>
            <a:off x="7668344" y="5443483"/>
            <a:ext cx="648072" cy="505797"/>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099209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sp>
        <p:nvSpPr>
          <p:cNvPr id="3" name="Content Placeholder 2"/>
          <p:cNvSpPr>
            <a:spLocks noGrp="1"/>
          </p:cNvSpPr>
          <p:nvPr>
            <p:ph idx="1"/>
          </p:nvPr>
        </p:nvSpPr>
        <p:spPr/>
        <p:txBody>
          <a:bodyPr/>
          <a:lstStyle/>
          <a:p>
            <a:endParaRPr lang="nl-BE"/>
          </a:p>
        </p:txBody>
      </p:sp>
    </p:spTree>
    <p:extLst>
      <p:ext uri="{BB962C8B-B14F-4D97-AF65-F5344CB8AC3E}">
        <p14:creationId xmlns:p14="http://schemas.microsoft.com/office/powerpoint/2010/main" val="3332506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sp>
        <p:nvSpPr>
          <p:cNvPr id="3" name="Content Placeholder 2"/>
          <p:cNvSpPr>
            <a:spLocks noGrp="1"/>
          </p:cNvSpPr>
          <p:nvPr>
            <p:ph idx="1"/>
          </p:nvPr>
        </p:nvSpPr>
        <p:spPr/>
        <p:txBody>
          <a:bodyPr/>
          <a:lstStyle/>
          <a:p>
            <a:endParaRPr lang="nl-BE"/>
          </a:p>
        </p:txBody>
      </p:sp>
    </p:spTree>
    <p:extLst>
      <p:ext uri="{BB962C8B-B14F-4D97-AF65-F5344CB8AC3E}">
        <p14:creationId xmlns:p14="http://schemas.microsoft.com/office/powerpoint/2010/main" val="236521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Inleiding.</a:t>
            </a:r>
            <a:endParaRPr lang="nl-BE" dirty="0"/>
          </a:p>
        </p:txBody>
      </p:sp>
      <p:sp>
        <p:nvSpPr>
          <p:cNvPr id="3" name="Content Placeholder 2"/>
          <p:cNvSpPr>
            <a:spLocks noGrp="1"/>
          </p:cNvSpPr>
          <p:nvPr>
            <p:ph idx="1"/>
          </p:nvPr>
        </p:nvSpPr>
        <p:spPr/>
        <p:txBody>
          <a:bodyPr/>
          <a:lstStyle/>
          <a:p>
            <a:pPr marL="0" indent="0" algn="just">
              <a:buNone/>
            </a:pPr>
            <a:r>
              <a:rPr lang="nl-BE" sz="2800" dirty="0"/>
              <a:t>Op basis van een eerdere analyse en metingen in de lokalen B521 en B508 van Okt/Dec </a:t>
            </a:r>
            <a:r>
              <a:rPr lang="nl-BE" sz="2800" dirty="0" smtClean="0"/>
              <a:t>2020 </a:t>
            </a:r>
            <a:r>
              <a:rPr lang="nl-BE" sz="2800" dirty="0"/>
              <a:t>werd er besloten om een nieuwe en grondigere analyse te maken betreffende het ventilatiesysteem en het binnenklimaat in de B-vleugel op het 5</a:t>
            </a:r>
            <a:r>
              <a:rPr lang="nl-BE" sz="2800" baseline="30000" dirty="0"/>
              <a:t>de</a:t>
            </a:r>
            <a:r>
              <a:rPr lang="nl-BE" sz="2800" dirty="0"/>
              <a:t> verdiep van blok 1. </a:t>
            </a:r>
            <a:endParaRPr lang="nl-BE" sz="2800" dirty="0" smtClean="0"/>
          </a:p>
          <a:p>
            <a:pPr marL="0" indent="0" algn="just">
              <a:buNone/>
            </a:pPr>
            <a:r>
              <a:rPr lang="nl-BE" sz="2800" dirty="0" smtClean="0"/>
              <a:t>Tijdens </a:t>
            </a:r>
            <a:r>
              <a:rPr lang="nl-BE" sz="2800" dirty="0"/>
              <a:t>de voorgaande metingen werd vastgesteld dat de CO</a:t>
            </a:r>
            <a:r>
              <a:rPr lang="nl-BE" sz="2800" baseline="-25000" dirty="0"/>
              <a:t>²</a:t>
            </a:r>
            <a:r>
              <a:rPr lang="nl-BE" sz="2800" dirty="0"/>
              <a:t> waarden en de relatieve luchtvochtigheid zeer slecht </a:t>
            </a:r>
            <a:r>
              <a:rPr lang="nl-BE" sz="2800" dirty="0" smtClean="0"/>
              <a:t>waren en de Max normen overschreden.</a:t>
            </a:r>
            <a:endParaRPr lang="nl-BE" sz="2800" dirty="0"/>
          </a:p>
        </p:txBody>
      </p:sp>
    </p:spTree>
    <p:extLst>
      <p:ext uri="{BB962C8B-B14F-4D97-AF65-F5344CB8AC3E}">
        <p14:creationId xmlns:p14="http://schemas.microsoft.com/office/powerpoint/2010/main" val="2959136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Grondplan 1</a:t>
            </a:r>
            <a:r>
              <a:rPr lang="nl-BE" baseline="30000" dirty="0" smtClean="0"/>
              <a:t>ste</a:t>
            </a:r>
            <a:r>
              <a:rPr lang="nl-BE" dirty="0" smtClean="0"/>
              <a:t> verdiep</a:t>
            </a:r>
            <a:br>
              <a:rPr lang="nl-BE" dirty="0" smtClean="0"/>
            </a:br>
            <a:r>
              <a:rPr lang="nl-BE" dirty="0" smtClean="0"/>
              <a:t>Blok 1</a:t>
            </a:r>
            <a:endParaRPr lang="nl-BE"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566" y="1661516"/>
            <a:ext cx="6264968" cy="49358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324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Regelgeving &amp; Adviezen.</a:t>
            </a:r>
            <a:endParaRPr lang="nl-BE" dirty="0"/>
          </a:p>
        </p:txBody>
      </p:sp>
      <p:sp>
        <p:nvSpPr>
          <p:cNvPr id="3" name="Content Placeholder 2"/>
          <p:cNvSpPr>
            <a:spLocks noGrp="1"/>
          </p:cNvSpPr>
          <p:nvPr>
            <p:ph idx="1"/>
          </p:nvPr>
        </p:nvSpPr>
        <p:spPr>
          <a:xfrm>
            <a:off x="539552" y="1340768"/>
            <a:ext cx="8229600" cy="4525963"/>
          </a:xfrm>
        </p:spPr>
        <p:txBody>
          <a:bodyPr/>
          <a:lstStyle/>
          <a:p>
            <a:r>
              <a:rPr lang="nl-BE" sz="1800" dirty="0" smtClean="0"/>
              <a:t>Regelgeving.</a:t>
            </a:r>
          </a:p>
          <a:p>
            <a:pPr lvl="1"/>
            <a:r>
              <a:rPr lang="nl-BE" sz="1800" dirty="0" smtClean="0">
                <a:hlinkClick r:id="rId2"/>
              </a:rPr>
              <a:t>CODEX Welzijn op het Werk</a:t>
            </a:r>
            <a:r>
              <a:rPr lang="nl-BE" sz="1800" dirty="0" smtClean="0"/>
              <a:t>, Boek III, Titel 1: basiseisen betreffende arbeidsplaatsen.</a:t>
            </a:r>
          </a:p>
          <a:p>
            <a:pPr lvl="1"/>
            <a:r>
              <a:rPr lang="nl-BE" sz="1800" dirty="0" smtClean="0">
                <a:hlinkClick r:id="rId3"/>
              </a:rPr>
              <a:t>MB van 24 Mar 2021</a:t>
            </a:r>
            <a:endParaRPr lang="nl-BE" sz="1800" dirty="0" smtClean="0"/>
          </a:p>
          <a:p>
            <a:r>
              <a:rPr lang="nl-BE" sz="1800" dirty="0" smtClean="0"/>
              <a:t>Adviezen.</a:t>
            </a:r>
          </a:p>
          <a:p>
            <a:pPr lvl="1"/>
            <a:r>
              <a:rPr lang="nl-BE" sz="1800" dirty="0" smtClean="0">
                <a:hlinkClick r:id="rId4"/>
              </a:rPr>
              <a:t>NEN SPEC: Kantoorwerkplekken-Ergonomische eisen voor de oppervlakte en inrichting in het kader van de COVID-19-maatregelen</a:t>
            </a:r>
            <a:r>
              <a:rPr lang="nl-BE" sz="1800" dirty="0" smtClean="0"/>
              <a:t>.</a:t>
            </a:r>
          </a:p>
          <a:p>
            <a:pPr lvl="1"/>
            <a:r>
              <a:rPr lang="nl-BE" sz="1800" dirty="0" smtClean="0">
                <a:hlinkClick r:id="rId5"/>
              </a:rPr>
              <a:t>RA/Coronamaatregelen in kantooromgevingen</a:t>
            </a:r>
            <a:r>
              <a:rPr lang="nl-BE" sz="1800" dirty="0" smtClean="0"/>
              <a:t> (LDPBW 08).</a:t>
            </a:r>
          </a:p>
          <a:p>
            <a:pPr lvl="1"/>
            <a:r>
              <a:rPr lang="nl-BE" sz="1800" dirty="0" smtClean="0">
                <a:hlinkClick r:id="rId6"/>
              </a:rPr>
              <a:t>Generieke gids om de verspreiding van COVID-19 op het werk tegen te gaan</a:t>
            </a:r>
            <a:r>
              <a:rPr lang="nl-BE" sz="1800" dirty="0" smtClean="0"/>
              <a:t> (FOD WASO).</a:t>
            </a:r>
          </a:p>
          <a:p>
            <a:pPr lvl="1"/>
            <a:r>
              <a:rPr lang="nl-BE" sz="1800" dirty="0" smtClean="0"/>
              <a:t>Advies GHR </a:t>
            </a:r>
            <a:r>
              <a:rPr lang="nl-BE" sz="1800" dirty="0" err="1" smtClean="0"/>
              <a:t>Nr</a:t>
            </a:r>
            <a:r>
              <a:rPr lang="nl-BE" sz="1800" dirty="0" smtClean="0"/>
              <a:t> 9616: Aanbevelingen betreffende de ventilatie van gebouwen met uitzondering van ziekenhuizen en verzorgingsinstellingen om de overdracht van SARS-COV-2 via de lucht te beperken.</a:t>
            </a:r>
          </a:p>
          <a:p>
            <a:pPr lvl="1"/>
            <a:r>
              <a:rPr lang="nl-BE" sz="1800" dirty="0" smtClean="0">
                <a:hlinkClick r:id="rId7"/>
              </a:rPr>
              <a:t>Nota DG H&amp;WB, Nr. 21-50036211 van 01 Apr 21: Maatregelen i.v.m. verluchting</a:t>
            </a:r>
            <a:r>
              <a:rPr lang="nl-BE" sz="1800" dirty="0" smtClean="0">
                <a:hlinkClick r:id="rId7"/>
              </a:rPr>
              <a:t>.</a:t>
            </a:r>
            <a:endParaRPr lang="nl-BE" sz="1800" dirty="0" smtClean="0"/>
          </a:p>
          <a:p>
            <a:pPr lvl="1"/>
            <a:r>
              <a:rPr lang="nl-BE" sz="1800" dirty="0" smtClean="0">
                <a:hlinkClick r:id="rId8"/>
              </a:rPr>
              <a:t>Plaatsing en gebruik CO²-meters.</a:t>
            </a:r>
            <a:endParaRPr lang="nl-BE" sz="1800" dirty="0"/>
          </a:p>
        </p:txBody>
      </p:sp>
    </p:spTree>
    <p:extLst>
      <p:ext uri="{BB962C8B-B14F-4D97-AF65-F5344CB8AC3E}">
        <p14:creationId xmlns:p14="http://schemas.microsoft.com/office/powerpoint/2010/main" val="15787059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Huidige situatie.</a:t>
            </a:r>
            <a:endParaRPr lang="nl-BE" dirty="0"/>
          </a:p>
        </p:txBody>
      </p:sp>
      <p:sp>
        <p:nvSpPr>
          <p:cNvPr id="3" name="Content Placeholder 2"/>
          <p:cNvSpPr>
            <a:spLocks noGrp="1"/>
          </p:cNvSpPr>
          <p:nvPr>
            <p:ph idx="1"/>
          </p:nvPr>
        </p:nvSpPr>
        <p:spPr/>
        <p:txBody>
          <a:bodyPr/>
          <a:lstStyle/>
          <a:p>
            <a:r>
              <a:rPr lang="nl-BE" sz="2000" dirty="0" smtClean="0"/>
              <a:t>Het ventilatiesysteem is niet berekend op de huidige toestand van de lokalen en de bezetting ervan.</a:t>
            </a:r>
          </a:p>
          <a:p>
            <a:r>
              <a:rPr lang="nl-BE" sz="2000" dirty="0" smtClean="0"/>
              <a:t>Er is geen natuurlijke ventilatie mogelijk (ramen kunnen niet geopend worden en de B-vleugel is maar aan één kant geopend.</a:t>
            </a:r>
          </a:p>
          <a:p>
            <a:r>
              <a:rPr lang="nl-BE" sz="2000" dirty="0" smtClean="0"/>
              <a:t>De Max CO²-waarden (900 </a:t>
            </a:r>
            <a:r>
              <a:rPr lang="nl-BE" sz="2000" dirty="0" err="1" smtClean="0"/>
              <a:t>ppm</a:t>
            </a:r>
            <a:r>
              <a:rPr lang="nl-BE" sz="2000" dirty="0" smtClean="0"/>
              <a:t>) worden in bepaalde lokalen sterk overschreden. </a:t>
            </a:r>
          </a:p>
          <a:p>
            <a:r>
              <a:rPr lang="nl-BE" sz="2000" dirty="0" smtClean="0"/>
              <a:t>De relatieve luchtvochtigheid licht onder de te voorziene waarden. Deze dienen tussen de 40% en 60% RH te liggen.</a:t>
            </a:r>
          </a:p>
          <a:p>
            <a:r>
              <a:rPr lang="nl-BE" sz="2000" dirty="0" smtClean="0"/>
              <a:t>Een groot aantal van het personeel heeft klachten die gelinkt kunnen worden aan te hoge CO²-waarden en/of een te lage relatieve luchtvochtigheid (%HR).</a:t>
            </a:r>
          </a:p>
          <a:p>
            <a:r>
              <a:rPr lang="nl-BE" sz="2000" dirty="0" smtClean="0"/>
              <a:t>Er zijn een aantal 24 </a:t>
            </a:r>
            <a:r>
              <a:rPr lang="nl-BE" sz="2000" dirty="0" err="1" smtClean="0"/>
              <a:t>Hr</a:t>
            </a:r>
            <a:r>
              <a:rPr lang="nl-BE" sz="2000" dirty="0" smtClean="0"/>
              <a:t>-diensten die in deze omstandigheden werken.</a:t>
            </a:r>
          </a:p>
          <a:p>
            <a:r>
              <a:rPr lang="nl-BE" sz="2000" dirty="0" smtClean="0"/>
              <a:t>Het huidige airco-systeem zuigt geen verse buitenlucht aan maar gebruikt de lucht uit de lokalen.</a:t>
            </a:r>
            <a:endParaRPr lang="nl-BE" sz="2000" dirty="0"/>
          </a:p>
        </p:txBody>
      </p:sp>
    </p:spTree>
    <p:extLst>
      <p:ext uri="{BB962C8B-B14F-4D97-AF65-F5344CB8AC3E}">
        <p14:creationId xmlns:p14="http://schemas.microsoft.com/office/powerpoint/2010/main" val="6762370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Huidige situatie.</a:t>
            </a:r>
            <a:endParaRPr lang="nl-BE" dirty="0"/>
          </a:p>
        </p:txBody>
      </p:sp>
      <p:sp>
        <p:nvSpPr>
          <p:cNvPr id="3" name="Content Placeholder 2"/>
          <p:cNvSpPr>
            <a:spLocks noGrp="1"/>
          </p:cNvSpPr>
          <p:nvPr>
            <p:ph idx="1"/>
          </p:nvPr>
        </p:nvSpPr>
        <p:spPr>
          <a:xfrm>
            <a:off x="467544" y="1393280"/>
            <a:ext cx="8229600" cy="4525963"/>
          </a:xfrm>
        </p:spPr>
        <p:txBody>
          <a:bodyPr/>
          <a:lstStyle/>
          <a:p>
            <a:r>
              <a:rPr lang="nl-BE" sz="2000" dirty="0"/>
              <a:t>Het huidige airco-systeem zuigt geen verse buitenlucht aan maar gebruikt de lucht uit de lokalen</a:t>
            </a:r>
            <a:r>
              <a:rPr lang="nl-BE" sz="2000" dirty="0" smtClean="0"/>
              <a:t>.</a:t>
            </a:r>
          </a:p>
          <a:p>
            <a:r>
              <a:rPr lang="nl-BE" sz="2000" dirty="0" smtClean="0"/>
              <a:t>Niet alle lokalen zijn voorzien van ventilatiekanalen.</a:t>
            </a:r>
          </a:p>
          <a:p>
            <a:r>
              <a:rPr lang="nl-BE" sz="2000" dirty="0" smtClean="0"/>
              <a:t>Niet alle lokalen hebben ventilatiekanalen IN en OUT. </a:t>
            </a:r>
            <a:br>
              <a:rPr lang="nl-BE" sz="2000" dirty="0" smtClean="0"/>
            </a:br>
            <a:r>
              <a:rPr lang="nl-BE" sz="2000" dirty="0" smtClean="0"/>
              <a:t>Sommige hebben alleen IN of OUT.</a:t>
            </a:r>
          </a:p>
          <a:p>
            <a:r>
              <a:rPr lang="nl-BE" sz="2000" dirty="0" smtClean="0"/>
              <a:t>In de huidige coronaperiode is het risico op infectieziekten sterk gestegen. (Infectieziekten worden veroorzaakt door micro-organismen zoals virussen, bacteriën, schimmels en parasieten).</a:t>
            </a:r>
            <a:br>
              <a:rPr lang="nl-BE" sz="2000" dirty="0" smtClean="0"/>
            </a:br>
            <a:r>
              <a:rPr lang="nl-BE" sz="2000" dirty="0" smtClean="0"/>
              <a:t>Ook buiten de coronaperiode is er een verhoogd risico op infectieziekten vanwege de slechte ventilatie en de soms slechte locaties van de ventilatiekanalen.</a:t>
            </a:r>
          </a:p>
          <a:p>
            <a:r>
              <a:rPr lang="nl-BE" sz="2000" dirty="0" smtClean="0"/>
              <a:t>In het ventilatiesysteem zijn geen HEPA-filters voorzien.</a:t>
            </a:r>
          </a:p>
          <a:p>
            <a:r>
              <a:rPr lang="nl-BE" sz="2000" dirty="0" smtClean="0"/>
              <a:t>Er kan momenteel niet gezegd worden of er gerecupereerde lucht wordt gebruikt. We vermoeden van niet, maar weten het niet zeker.</a:t>
            </a:r>
            <a:endParaRPr lang="nl-BE" sz="2000" dirty="0"/>
          </a:p>
        </p:txBody>
      </p:sp>
      <p:sp>
        <p:nvSpPr>
          <p:cNvPr id="4" name="Right Brace 3"/>
          <p:cNvSpPr/>
          <p:nvPr/>
        </p:nvSpPr>
        <p:spPr>
          <a:xfrm>
            <a:off x="6732240" y="2291589"/>
            <a:ext cx="503784" cy="993395"/>
          </a:xfrm>
          <a:prstGeom prst="rightBrace">
            <a:avLst/>
          </a:prstGeom>
          <a:ln w="34925"/>
        </p:spPr>
        <p:style>
          <a:lnRef idx="1">
            <a:schemeClr val="accent6"/>
          </a:lnRef>
          <a:fillRef idx="0">
            <a:schemeClr val="accent6"/>
          </a:fillRef>
          <a:effectRef idx="0">
            <a:schemeClr val="accent6"/>
          </a:effectRef>
          <a:fontRef idx="minor">
            <a:schemeClr val="tx1"/>
          </a:fontRef>
        </p:style>
        <p:txBody>
          <a:bodyPr rtlCol="0" anchor="ctr"/>
          <a:lstStyle/>
          <a:p>
            <a:pPr algn="ctr"/>
            <a:endParaRPr lang="nl-BE"/>
          </a:p>
        </p:txBody>
      </p:sp>
      <p:sp>
        <p:nvSpPr>
          <p:cNvPr id="6" name="Action Button: Information 5">
            <a:hlinkClick r:id="rId3" action="ppaction://hlinksldjump" highlightClick="1"/>
          </p:cNvPr>
          <p:cNvSpPr/>
          <p:nvPr/>
        </p:nvSpPr>
        <p:spPr>
          <a:xfrm>
            <a:off x="7524328" y="2564904"/>
            <a:ext cx="287760" cy="36004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939609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analyse.</a:t>
            </a:r>
            <a:endParaRPr lang="nl-BE" dirty="0"/>
          </a:p>
        </p:txBody>
      </p:sp>
      <p:sp>
        <p:nvSpPr>
          <p:cNvPr id="3" name="Content Placeholder 2"/>
          <p:cNvSpPr>
            <a:spLocks noGrp="1"/>
          </p:cNvSpPr>
          <p:nvPr>
            <p:ph idx="1"/>
          </p:nvPr>
        </p:nvSpPr>
        <p:spPr>
          <a:xfrm>
            <a:off x="611560" y="1417638"/>
            <a:ext cx="8229600" cy="4525963"/>
          </a:xfrm>
        </p:spPr>
        <p:txBody>
          <a:bodyPr/>
          <a:lstStyle/>
          <a:p>
            <a:pPr algn="just"/>
            <a:r>
              <a:rPr lang="nl-BE" sz="2600" dirty="0" smtClean="0"/>
              <a:t>De analyse werd uitgevoerd op basis van de Codex Welzijn op het werk, Het advies van de HGR </a:t>
            </a:r>
            <a:r>
              <a:rPr lang="nl-BE" sz="2600" dirty="0" err="1" smtClean="0"/>
              <a:t>Nr</a:t>
            </a:r>
            <a:r>
              <a:rPr lang="nl-BE" sz="2600" dirty="0" smtClean="0"/>
              <a:t> 9616, de norm NEN Spec2 en de </a:t>
            </a:r>
            <a:r>
              <a:rPr lang="nl-BE" sz="2600" dirty="0" smtClean="0"/>
              <a:t>nota</a:t>
            </a:r>
            <a:br>
              <a:rPr lang="nl-BE" sz="2600" dirty="0" smtClean="0"/>
            </a:br>
            <a:r>
              <a:rPr lang="nl-BE" sz="2600" dirty="0" smtClean="0"/>
              <a:t>van </a:t>
            </a:r>
            <a:r>
              <a:rPr lang="nl-BE" sz="2600" dirty="0" smtClean="0"/>
              <a:t>DG </a:t>
            </a:r>
            <a:r>
              <a:rPr lang="nl-BE" sz="2600" dirty="0" err="1" smtClean="0"/>
              <a:t>h&amp;WB</a:t>
            </a:r>
            <a:r>
              <a:rPr lang="nl-BE" sz="2600" dirty="0" smtClean="0"/>
              <a:t> Nr:21-50036211.</a:t>
            </a:r>
          </a:p>
          <a:p>
            <a:pPr marL="0" indent="0" algn="just">
              <a:buNone/>
            </a:pPr>
            <a:endParaRPr lang="nl-BE" sz="2600" dirty="0" smtClean="0"/>
          </a:p>
          <a:p>
            <a:pPr algn="just"/>
            <a:r>
              <a:rPr lang="nl-BE" sz="2600" dirty="0" smtClean="0"/>
              <a:t>De luchtcirculatie in de lokalen werd niet geanalyseerd daar we hier geen apparatuur voor hebben. We weten wel dat de luchtcirculatie in veel lokalen niet optimaal is en de aanwezigheid bacteriën, virussen en dergelijke niet te vermijden zijn. </a:t>
            </a:r>
            <a:endParaRPr lang="nl-BE" sz="2600" dirty="0"/>
          </a:p>
        </p:txBody>
      </p:sp>
      <p:sp>
        <p:nvSpPr>
          <p:cNvPr id="4" name="Action Button: Information 3">
            <a:hlinkClick r:id="rId2" action="ppaction://hlinksldjump" highlightClick="1"/>
          </p:cNvPr>
          <p:cNvSpPr/>
          <p:nvPr/>
        </p:nvSpPr>
        <p:spPr>
          <a:xfrm>
            <a:off x="1907704" y="5661248"/>
            <a:ext cx="504056" cy="432048"/>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462758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analyse.</a:t>
            </a:r>
            <a:endParaRPr lang="nl-BE" dirty="0"/>
          </a:p>
        </p:txBody>
      </p:sp>
      <p:sp>
        <p:nvSpPr>
          <p:cNvPr id="3" name="Content Placeholder 2"/>
          <p:cNvSpPr>
            <a:spLocks noGrp="1"/>
          </p:cNvSpPr>
          <p:nvPr>
            <p:ph idx="1"/>
          </p:nvPr>
        </p:nvSpPr>
        <p:spPr/>
        <p:txBody>
          <a:bodyPr/>
          <a:lstStyle/>
          <a:p>
            <a:pPr algn="just"/>
            <a:r>
              <a:rPr lang="nl-BE" dirty="0" smtClean="0"/>
              <a:t>Uitgevoerde metingen:</a:t>
            </a:r>
          </a:p>
          <a:p>
            <a:pPr lvl="1" algn="just"/>
            <a:r>
              <a:rPr lang="nl-BE" dirty="0" smtClean="0"/>
              <a:t>CO²-waarden (Max, Min en Gem).</a:t>
            </a:r>
          </a:p>
          <a:p>
            <a:pPr lvl="1" algn="just"/>
            <a:r>
              <a:rPr lang="nl-BE" dirty="0" smtClean="0"/>
              <a:t>De relatieve luchtvochtigheid </a:t>
            </a:r>
            <a:r>
              <a:rPr lang="nl-BE" dirty="0"/>
              <a:t>(Max, Min en Gem</a:t>
            </a:r>
            <a:r>
              <a:rPr lang="nl-BE" dirty="0" smtClean="0"/>
              <a:t>).</a:t>
            </a:r>
          </a:p>
          <a:p>
            <a:pPr lvl="1" algn="just"/>
            <a:r>
              <a:rPr lang="nl-BE" dirty="0" smtClean="0"/>
              <a:t>Luchtsnelheid ventilatiekanalen ((m/sec).</a:t>
            </a:r>
          </a:p>
          <a:p>
            <a:pPr lvl="1" algn="just"/>
            <a:r>
              <a:rPr lang="nl-BE" dirty="0" smtClean="0"/>
              <a:t>Temperatuur (niet in de analyse verwerkt)</a:t>
            </a:r>
            <a:endParaRPr lang="nl-BE" dirty="0"/>
          </a:p>
          <a:p>
            <a:pPr lvl="1" algn="just"/>
            <a:endParaRPr lang="nl-BE" dirty="0"/>
          </a:p>
        </p:txBody>
      </p:sp>
    </p:spTree>
    <p:extLst>
      <p:ext uri="{BB962C8B-B14F-4D97-AF65-F5344CB8AC3E}">
        <p14:creationId xmlns:p14="http://schemas.microsoft.com/office/powerpoint/2010/main" val="244405029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defence[1]">
  <a:themeElements>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_defenc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_defenc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_defenc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_defenc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_defenc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_defenc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_defenc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_defenc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_defenc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_defenc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_defenc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_defenc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2133F9F4FA53498578A6E29355254E" ma:contentTypeVersion="0" ma:contentTypeDescription="Create a new document." ma:contentTypeScope="" ma:versionID="12c17b52c040a85b68787a2b7530600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B0B1CFC-D321-4C62-ACE5-6F133C1631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2DF7753-D02C-44BF-AF39-88E24BEFC861}">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6DA6AA33-AC56-4FE7-8100-1E618A3C9A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23234</TotalTime>
  <Words>2161</Words>
  <Application>Microsoft Office PowerPoint</Application>
  <PresentationFormat>On-screen Show (4:3)</PresentationFormat>
  <Paragraphs>319</Paragraphs>
  <Slides>25</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Arial Black</vt:lpstr>
      <vt:lpstr>Bahnschrift SemiBold Condensed</vt:lpstr>
      <vt:lpstr>Calibri</vt:lpstr>
      <vt:lpstr>Centaur</vt:lpstr>
      <vt:lpstr>Courier New</vt:lpstr>
      <vt:lpstr>Times New Roman</vt:lpstr>
      <vt:lpstr>Presentation_defence[1]</vt:lpstr>
      <vt:lpstr>PowerPoint Presentation</vt:lpstr>
      <vt:lpstr>Inhoud</vt:lpstr>
      <vt:lpstr>Inleiding.</vt:lpstr>
      <vt:lpstr>Grondplan 1ste verdiep Blok 1</vt:lpstr>
      <vt:lpstr>Regelgeving &amp; Adviezen.</vt:lpstr>
      <vt:lpstr>Huidige situatie.</vt:lpstr>
      <vt:lpstr>Huidige situatie.</vt:lpstr>
      <vt:lpstr>De analyse.</vt:lpstr>
      <vt:lpstr>De analyse.</vt:lpstr>
      <vt:lpstr>De analyse.</vt:lpstr>
      <vt:lpstr>De analyse.</vt:lpstr>
      <vt:lpstr>De analyse.</vt:lpstr>
      <vt:lpstr>PowerPoint Presentation</vt:lpstr>
      <vt:lpstr>Resultaten analyse.</vt:lpstr>
      <vt:lpstr>Resultaten analyse.</vt:lpstr>
      <vt:lpstr>Besluit.</vt:lpstr>
      <vt:lpstr>Besluit.</vt:lpstr>
      <vt:lpstr>Advies LDPBW 08.</vt:lpstr>
      <vt:lpstr>PowerPoint Presentation</vt:lpstr>
      <vt:lpstr>PowerPoint Presentation</vt:lpstr>
      <vt:lpstr>RH%</vt:lpstr>
      <vt:lpstr>RH%</vt:lpstr>
      <vt:lpstr>Luchtcirculatie.</vt:lpstr>
      <vt:lpstr>PowerPoint Presentation</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Bohemian RSOM</dc:title>
  <dc:creator>Evrard Benjamin</dc:creator>
  <cp:lastModifiedBy>Choubane Housene</cp:lastModifiedBy>
  <cp:revision>412</cp:revision>
  <cp:lastPrinted>2020-03-09T13:37:20Z</cp:lastPrinted>
  <dcterms:created xsi:type="dcterms:W3CDTF">2010-02-17T07:13:19Z</dcterms:created>
  <dcterms:modified xsi:type="dcterms:W3CDTF">2021-08-31T11:47:47Z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0x010100A82133F9F4FA53498578A6E29355254E</vt:lpwstr>
  </property>
</Properties>
</file>