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  <p:sldMasterId id="2147483822" r:id="rId5"/>
  </p:sldMasterIdLst>
  <p:notesMasterIdLst>
    <p:notesMasterId r:id="rId62"/>
  </p:notesMasterIdLst>
  <p:handoutMasterIdLst>
    <p:handoutMasterId r:id="rId63"/>
  </p:handoutMasterIdLst>
  <p:sldIdLst>
    <p:sldId id="324" r:id="rId6"/>
    <p:sldId id="360" r:id="rId7"/>
    <p:sldId id="362" r:id="rId8"/>
    <p:sldId id="348" r:id="rId9"/>
    <p:sldId id="455" r:id="rId10"/>
    <p:sldId id="361" r:id="rId11"/>
    <p:sldId id="453" r:id="rId12"/>
    <p:sldId id="491" r:id="rId13"/>
    <p:sldId id="490" r:id="rId14"/>
    <p:sldId id="347" r:id="rId15"/>
    <p:sldId id="470" r:id="rId16"/>
    <p:sldId id="484" r:id="rId17"/>
    <p:sldId id="485" r:id="rId18"/>
    <p:sldId id="486" r:id="rId19"/>
    <p:sldId id="487" r:id="rId20"/>
    <p:sldId id="441" r:id="rId21"/>
    <p:sldId id="474" r:id="rId22"/>
    <p:sldId id="475" r:id="rId23"/>
    <p:sldId id="488" r:id="rId24"/>
    <p:sldId id="366" r:id="rId25"/>
    <p:sldId id="476" r:id="rId26"/>
    <p:sldId id="477" r:id="rId27"/>
    <p:sldId id="478" r:id="rId28"/>
    <p:sldId id="479" r:id="rId29"/>
    <p:sldId id="480" r:id="rId30"/>
    <p:sldId id="481" r:id="rId31"/>
    <p:sldId id="482" r:id="rId32"/>
    <p:sldId id="483" r:id="rId33"/>
    <p:sldId id="450" r:id="rId34"/>
    <p:sldId id="364" r:id="rId35"/>
    <p:sldId id="383" r:id="rId36"/>
    <p:sldId id="460" r:id="rId37"/>
    <p:sldId id="371" r:id="rId38"/>
    <p:sldId id="463" r:id="rId39"/>
    <p:sldId id="489" r:id="rId40"/>
    <p:sldId id="402" r:id="rId41"/>
    <p:sldId id="461" r:id="rId42"/>
    <p:sldId id="462" r:id="rId43"/>
    <p:sldId id="372" r:id="rId44"/>
    <p:sldId id="436" r:id="rId45"/>
    <p:sldId id="350" r:id="rId46"/>
    <p:sldId id="406" r:id="rId47"/>
    <p:sldId id="459" r:id="rId48"/>
    <p:sldId id="457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374" r:id="rId59"/>
    <p:sldId id="375" r:id="rId60"/>
    <p:sldId id="376" r:id="rId6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B7A1"/>
    <a:srgbClr val="99CCFF"/>
    <a:srgbClr val="008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063" autoAdjust="0"/>
  </p:normalViewPr>
  <p:slideViewPr>
    <p:cSldViewPr>
      <p:cViewPr varScale="1">
        <p:scale>
          <a:sx n="69" d="100"/>
          <a:sy n="69" d="100"/>
        </p:scale>
        <p:origin x="15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dcn.mil.intra\UnitData\DGHWB\EVZ\SLPPT08\LDPBW08-SLPPT08\BOC-CCB%2008\Jaarverslagen\Jaarverslagen%202019\Eg-Fg-GEg_2014-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dcn.mil.intra\UnitData\DGHWB\EVZ\SLPPT08\LDPBW08-SLPPT08\BOC-CCB%2008\Jaarverslagen\Jaarverslagen%202019\Eg-Fg-GEg_2014-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Sheet1!$A$7</c:f>
              <c:strCache>
                <c:ptCount val="1"/>
                <c:pt idx="0">
                  <c:v>Fg</c:v>
                </c:pt>
              </c:strCache>
            </c:strRef>
          </c:tx>
          <c:spPr>
            <a:ln w="539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Sheet1!$B$6:$G$6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Sheet1!$B$7:$G$7</c:f>
              <c:numCache>
                <c:formatCode>General</c:formatCode>
                <c:ptCount val="6"/>
                <c:pt idx="0">
                  <c:v>2.67</c:v>
                </c:pt>
                <c:pt idx="1">
                  <c:v>3.09</c:v>
                </c:pt>
                <c:pt idx="2">
                  <c:v>2.73</c:v>
                </c:pt>
                <c:pt idx="3">
                  <c:v>1.98</c:v>
                </c:pt>
                <c:pt idx="4">
                  <c:v>1.96</c:v>
                </c:pt>
                <c:pt idx="5">
                  <c:v>2.52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4C-4FEA-95D2-C079B74B57E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427530952"/>
        <c:axId val="427535216"/>
      </c:lineChart>
      <c:catAx>
        <c:axId val="427530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/>
                  <a:t>Jaar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27535216"/>
        <c:crosses val="autoZero"/>
        <c:auto val="1"/>
        <c:lblAlgn val="ctr"/>
        <c:lblOffset val="100"/>
        <c:noMultiLvlLbl val="0"/>
      </c:catAx>
      <c:valAx>
        <c:axId val="42753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 b="1"/>
                  <a:t>Fg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27530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92D050"/>
    </a:solidFill>
    <a:ln>
      <a:solidFill>
        <a:schemeClr val="accent2">
          <a:alpha val="95000"/>
        </a:schemeClr>
      </a:solidFill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err="1"/>
              <a:t>Ernstgraden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Globale</a:t>
            </a:r>
            <a:r>
              <a:rPr lang="en-US" b="1" dirty="0"/>
              <a:t> </a:t>
            </a:r>
            <a:r>
              <a:rPr lang="en-US" b="1" dirty="0" err="1"/>
              <a:t>Ernstgraden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Eg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Sheet1!$B$9:$G$9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Sheet1!$B$10:$G$10</c:f>
              <c:numCache>
                <c:formatCode>General</c:formatCode>
                <c:ptCount val="6"/>
                <c:pt idx="0">
                  <c:v>0.04</c:v>
                </c:pt>
                <c:pt idx="1">
                  <c:v>0.05</c:v>
                </c:pt>
                <c:pt idx="2">
                  <c:v>0.04</c:v>
                </c:pt>
                <c:pt idx="3">
                  <c:v>0.04</c:v>
                </c:pt>
                <c:pt idx="4">
                  <c:v>0.06</c:v>
                </c:pt>
                <c:pt idx="5">
                  <c:v>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3EC-48BB-B3DA-AF9CDD73D2F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427525704"/>
        <c:axId val="427524392"/>
      </c:lineChart>
      <c:catAx>
        <c:axId val="4275257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 sz="1600" b="1"/>
                  <a:t>Jaar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27524392"/>
        <c:crosses val="autoZero"/>
        <c:auto val="1"/>
        <c:lblAlgn val="ctr"/>
        <c:lblOffset val="100"/>
        <c:noMultiLvlLbl val="0"/>
      </c:catAx>
      <c:valAx>
        <c:axId val="427524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/>
                  <a:t>Eg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2752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C000"/>
    </a:solidFill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085ED-AE6F-4BBC-8331-165CBEE7D8F8}" type="datetimeFigureOut">
              <a:rPr lang="fr-BE" smtClean="0"/>
              <a:t>07-08-20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82D17-3794-47EB-B8BA-8C7960DE76B1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2108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752A40-7A87-43AA-9D06-99C51CD459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43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5EA263-A53A-48B1-B5C2-528FFA9CB3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974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928F39-9425-400A-A3F8-A46C7FD48B16}" type="slidenum">
              <a:rPr lang="nl-BE" altLang="nl-BE" smtClean="0"/>
              <a:pPr/>
              <a:t>17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16117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C27DF36-1A06-4191-8BA8-43CCBF6CFF37}" type="slidenum">
              <a:rPr lang="nl-BE" altLang="nl-BE" smtClean="0"/>
              <a:pPr/>
              <a:t>18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93238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65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BF2CD3-6274-4892-8341-150DE5E2F88E}" type="slidenum">
              <a:rPr lang="nl-BE" altLang="nl-BE" smtClean="0"/>
              <a:pPr/>
              <a:t>21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7230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2ED7AC5-4A29-457A-9349-8479BD741C2C}" type="slidenum">
              <a:rPr lang="nl-BE" altLang="nl-BE" smtClean="0"/>
              <a:pPr/>
              <a:t>22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97518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EB12B01-AD94-47ED-A1A2-6597F7A44030}" type="slidenum">
              <a:rPr lang="nl-BE" altLang="nl-BE" smtClean="0"/>
              <a:pPr/>
              <a:t>23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241484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23F673-DFC3-4A0C-9217-EDDB9E5A1714}" type="slidenum">
              <a:rPr lang="nl-BE" altLang="nl-BE" smtClean="0"/>
              <a:pPr/>
              <a:t>24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64706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A01CC0-C92C-48CB-B4F6-29E5C8154D71}" type="slidenum">
              <a:rPr lang="nl-BE" altLang="nl-BE" smtClean="0"/>
              <a:pPr/>
              <a:t>25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7531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719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26AEC9-0738-4395-808D-A90CD057F14D}" type="slidenum">
              <a:rPr lang="nl-BE" altLang="nl-BE" smtClean="0"/>
              <a:pPr/>
              <a:t>26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007523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0F05A01-C49A-4FAE-8C3D-FC9A1F6E0AAB}" type="slidenum">
              <a:rPr lang="nl-BE" altLang="nl-BE" smtClean="0"/>
              <a:pPr/>
              <a:t>27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665322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B69A4A-6038-48FB-A469-C31479524DD7}" type="slidenum">
              <a:rPr lang="nl-BE" altLang="nl-BE" smtClean="0"/>
              <a:pPr/>
              <a:t>28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56638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820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904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327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D39C48-D4E6-4F51-921F-0E0059D0B021}" type="slidenum">
              <a:rPr kumimoji="0" lang="nl-BE" altLang="nl-B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nl-BE" altLang="nl-B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457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D39C48-D4E6-4F51-921F-0E0059D0B021}" type="slidenum">
              <a:rPr kumimoji="0" lang="nl-BE" altLang="nl-B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nl-BE" altLang="nl-B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7320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36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821992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38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97548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5EA263-A53A-48B1-B5C2-528FFA9CB3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6116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070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44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Wordt verder besproken</a:t>
            </a:r>
            <a:r>
              <a:rPr lang="nl-BE" baseline="0" dirty="0"/>
              <a:t> op de BOC, uiteenzetting Melissa Q</a:t>
            </a:r>
          </a:p>
          <a:p>
            <a:r>
              <a:rPr lang="nl-BE" baseline="0" dirty="0"/>
              <a:t>Blok 1 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483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5EA263-A53A-48B1-B5C2-528FFA9CB3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8912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5EA263-A53A-48B1-B5C2-528FFA9CB3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3942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39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209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66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5EA263-A53A-48B1-B5C2-528FFA9CB3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9889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23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81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286F772-5BA5-43E2-99A4-A3C055EB4345}" type="slidenum">
              <a:rPr lang="nl-BE" altLang="nl-BE" smtClean="0"/>
              <a:pPr/>
              <a:t>11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33865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32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115B00-D746-47C5-BEE0-964A4B63EABC}" type="slidenum">
              <a:rPr lang="nl-BE" altLang="nl-BE" smtClean="0"/>
              <a:pPr/>
              <a:t>13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2483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829B-3250-48CB-9966-7E8A76933997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239C-EC9F-4007-980E-BFF81659889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30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188A2-0DB0-4F84-8E26-EDB7FECC35E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3B6CD-EDC3-4116-B9A0-3809C0B63A3C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97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08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08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4654-2991-440E-95DB-4E058EDD46C8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FC15D-829A-450F-B4D9-7D593346215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087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subtitle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B1E1E-98A0-4AD5-90CC-5F29849F5563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175814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11A2D-66BF-424C-B067-A76D7D90216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4250604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BB9AA-BCE2-4756-93FB-D029E499EB4A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998532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564DA-F288-4461-BD9B-F3BE03AD3CEA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548425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65125"/>
            <a:ext cx="6840760" cy="1325563"/>
          </a:xfrm>
        </p:spPr>
        <p:txBody>
          <a:bodyPr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5FFC6-8310-4BFF-96FE-FE27316032C6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78596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EA57D-90A8-418D-9CBE-7636D947D92A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22253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176371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803E8-C28A-43C9-B7CA-6B03C5490A64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841713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57200"/>
            <a:ext cx="253620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1340768"/>
            <a:ext cx="4629150" cy="45202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93B2B-AC1F-4C9E-B323-446265C2292F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87950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C6B84-70AD-44BB-9FCA-DB7B9590662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85C8-5866-4B09-AA3E-9419CB3633A7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358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57200"/>
            <a:ext cx="253620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1412776"/>
            <a:ext cx="4629150" cy="44482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60ED8-77D4-4880-B61A-A9D07870F902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284980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F8FB5-C255-4AB9-9B0E-15BB9246DB1C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0848839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title</a:t>
            </a:r>
            <a:r>
              <a:rPr lang="nl-BE" noProof="0" dirty="0"/>
              <a:t> </a:t>
            </a:r>
            <a:r>
              <a:rPr lang="nl-BE" noProof="0" dirty="0" err="1"/>
              <a:t>style</a:t>
            </a:r>
            <a:endParaRPr lang="nl-BE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D5BA6-EBA1-426F-97AC-16258AFA01BD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03316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6890F-E894-48D2-B949-51D7196E65F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AD6EF-3C18-419C-9BDD-7AAFFBFC4B96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21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5573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5573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7EA6F-8E28-42C8-9B8D-63B577C04D8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0CB2-2FF8-4CB2-BFEE-3F1FFCA874A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60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45487-F5E8-4A01-9AA6-818C118A1BA8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AAAD-8B4A-4068-B3F2-4BD2B0A7DBB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52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90E3-6210-457E-9374-2EE3418907AD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09028-609F-4C14-B646-8C4DD30A150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02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62D3D-D241-47BA-9513-F07C41D7EEB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4F81C-7151-4F11-8BA5-1D1DD3D4C100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96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9C17-8730-422B-880A-EFD5E156C98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91CD-72E4-4E09-A7C5-C7D7B590C771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57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5622-B718-481B-BC75-705FCECD56D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4599B-D78A-4989-9800-7A3A561B062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2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grpSp>
        <p:nvGrpSpPr>
          <p:cNvPr id="2052" name="Group 9"/>
          <p:cNvGrpSpPr>
            <a:grpSpLocks/>
          </p:cNvGrpSpPr>
          <p:nvPr userDrawn="1"/>
        </p:nvGrpSpPr>
        <p:grpSpPr bwMode="auto">
          <a:xfrm>
            <a:off x="8243888" y="6092825"/>
            <a:ext cx="609600" cy="533400"/>
            <a:chOff x="5184" y="3840"/>
            <a:chExt cx="384" cy="336"/>
          </a:xfrm>
        </p:grpSpPr>
        <p:sp>
          <p:nvSpPr>
            <p:cNvPr id="2062" name="Rectangle 10"/>
            <p:cNvSpPr>
              <a:spLocks noChangeArrowheads="1"/>
            </p:cNvSpPr>
            <p:nvPr/>
          </p:nvSpPr>
          <p:spPr bwMode="auto">
            <a:xfrm>
              <a:off x="5184" y="3840"/>
              <a:ext cx="384" cy="336"/>
            </a:xfrm>
            <a:prstGeom prst="rect">
              <a:avLst/>
            </a:prstGeom>
            <a:gradFill rotWithShape="0">
              <a:gsLst>
                <a:gs pos="0">
                  <a:srgbClr val="C8CDCD"/>
                </a:gs>
                <a:gs pos="100000">
                  <a:srgbClr val="B2B9B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grpSp>
          <p:nvGrpSpPr>
            <p:cNvPr id="2063" name="Group 11"/>
            <p:cNvGrpSpPr>
              <a:grpSpLocks/>
            </p:cNvGrpSpPr>
            <p:nvPr/>
          </p:nvGrpSpPr>
          <p:grpSpPr bwMode="auto">
            <a:xfrm>
              <a:off x="5184" y="3872"/>
              <a:ext cx="384" cy="259"/>
              <a:chOff x="1988" y="3834"/>
              <a:chExt cx="3408" cy="2296"/>
            </a:xfrm>
          </p:grpSpPr>
          <p:sp>
            <p:nvSpPr>
              <p:cNvPr id="2064" name="Oval 12"/>
              <p:cNvSpPr>
                <a:spLocks noChangeArrowheads="1"/>
              </p:cNvSpPr>
              <p:nvPr/>
            </p:nvSpPr>
            <p:spPr bwMode="auto">
              <a:xfrm>
                <a:off x="4118" y="4827"/>
                <a:ext cx="852" cy="56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65" name="Freeform 13"/>
              <p:cNvSpPr>
                <a:spLocks/>
              </p:cNvSpPr>
              <p:nvPr/>
            </p:nvSpPr>
            <p:spPr bwMode="auto">
              <a:xfrm>
                <a:off x="2556" y="4517"/>
                <a:ext cx="1464" cy="1613"/>
              </a:xfrm>
              <a:custGeom>
                <a:avLst/>
                <a:gdLst>
                  <a:gd name="T0" fmla="*/ 424 w 1467"/>
                  <a:gd name="T1" fmla="*/ 24 h 1610"/>
                  <a:gd name="T2" fmla="*/ 566 w 1467"/>
                  <a:gd name="T3" fmla="*/ 24 h 1610"/>
                  <a:gd name="T4" fmla="*/ 848 w 1467"/>
                  <a:gd name="T5" fmla="*/ 24 h 1610"/>
                  <a:gd name="T6" fmla="*/ 1132 w 1467"/>
                  <a:gd name="T7" fmla="*/ 166 h 1610"/>
                  <a:gd name="T8" fmla="*/ 1414 w 1467"/>
                  <a:gd name="T9" fmla="*/ 594 h 1610"/>
                  <a:gd name="T10" fmla="*/ 1414 w 1467"/>
                  <a:gd name="T11" fmla="*/ 1022 h 1610"/>
                  <a:gd name="T12" fmla="*/ 1132 w 1467"/>
                  <a:gd name="T13" fmla="*/ 1450 h 1610"/>
                  <a:gd name="T14" fmla="*/ 708 w 1467"/>
                  <a:gd name="T15" fmla="*/ 1592 h 1610"/>
                  <a:gd name="T16" fmla="*/ 282 w 1467"/>
                  <a:gd name="T17" fmla="*/ 1592 h 1610"/>
                  <a:gd name="T18" fmla="*/ 0 w 1467"/>
                  <a:gd name="T19" fmla="*/ 1450 h 16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67" h="1610">
                    <a:moveTo>
                      <a:pt x="426" y="24"/>
                    </a:moveTo>
                    <a:cubicBezTo>
                      <a:pt x="461" y="24"/>
                      <a:pt x="497" y="24"/>
                      <a:pt x="568" y="24"/>
                    </a:cubicBezTo>
                    <a:cubicBezTo>
                      <a:pt x="639" y="24"/>
                      <a:pt x="757" y="0"/>
                      <a:pt x="852" y="24"/>
                    </a:cubicBezTo>
                    <a:cubicBezTo>
                      <a:pt x="947" y="48"/>
                      <a:pt x="1041" y="71"/>
                      <a:pt x="1136" y="166"/>
                    </a:cubicBezTo>
                    <a:cubicBezTo>
                      <a:pt x="1231" y="261"/>
                      <a:pt x="1373" y="450"/>
                      <a:pt x="1420" y="592"/>
                    </a:cubicBezTo>
                    <a:cubicBezTo>
                      <a:pt x="1467" y="734"/>
                      <a:pt x="1467" y="876"/>
                      <a:pt x="1420" y="1018"/>
                    </a:cubicBezTo>
                    <a:cubicBezTo>
                      <a:pt x="1373" y="1160"/>
                      <a:pt x="1254" y="1349"/>
                      <a:pt x="1136" y="1444"/>
                    </a:cubicBezTo>
                    <a:cubicBezTo>
                      <a:pt x="1018" y="1539"/>
                      <a:pt x="852" y="1562"/>
                      <a:pt x="710" y="1586"/>
                    </a:cubicBezTo>
                    <a:cubicBezTo>
                      <a:pt x="568" y="1610"/>
                      <a:pt x="402" y="1610"/>
                      <a:pt x="284" y="1586"/>
                    </a:cubicBezTo>
                    <a:cubicBezTo>
                      <a:pt x="166" y="1562"/>
                      <a:pt x="47" y="1468"/>
                      <a:pt x="0" y="1444"/>
                    </a:cubicBez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6" name="Freeform 14"/>
              <p:cNvSpPr>
                <a:spLocks/>
              </p:cNvSpPr>
              <p:nvPr/>
            </p:nvSpPr>
            <p:spPr bwMode="auto">
              <a:xfrm>
                <a:off x="2698" y="4827"/>
                <a:ext cx="950" cy="993"/>
              </a:xfrm>
              <a:custGeom>
                <a:avLst/>
                <a:gdLst>
                  <a:gd name="T0" fmla="*/ 179 w 1467"/>
                  <a:gd name="T1" fmla="*/ 9 h 1610"/>
                  <a:gd name="T2" fmla="*/ 238 w 1467"/>
                  <a:gd name="T3" fmla="*/ 9 h 1610"/>
                  <a:gd name="T4" fmla="*/ 357 w 1467"/>
                  <a:gd name="T5" fmla="*/ 9 h 1610"/>
                  <a:gd name="T6" fmla="*/ 477 w 1467"/>
                  <a:gd name="T7" fmla="*/ 63 h 1610"/>
                  <a:gd name="T8" fmla="*/ 596 w 1467"/>
                  <a:gd name="T9" fmla="*/ 225 h 1610"/>
                  <a:gd name="T10" fmla="*/ 596 w 1467"/>
                  <a:gd name="T11" fmla="*/ 387 h 1610"/>
                  <a:gd name="T12" fmla="*/ 477 w 1467"/>
                  <a:gd name="T13" fmla="*/ 550 h 1610"/>
                  <a:gd name="T14" fmla="*/ 298 w 1467"/>
                  <a:gd name="T15" fmla="*/ 603 h 1610"/>
                  <a:gd name="T16" fmla="*/ 119 w 1467"/>
                  <a:gd name="T17" fmla="*/ 603 h 1610"/>
                  <a:gd name="T18" fmla="*/ 0 w 1467"/>
                  <a:gd name="T19" fmla="*/ 550 h 16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67" h="1610">
                    <a:moveTo>
                      <a:pt x="426" y="24"/>
                    </a:moveTo>
                    <a:cubicBezTo>
                      <a:pt x="461" y="24"/>
                      <a:pt x="497" y="24"/>
                      <a:pt x="568" y="24"/>
                    </a:cubicBezTo>
                    <a:cubicBezTo>
                      <a:pt x="639" y="24"/>
                      <a:pt x="757" y="0"/>
                      <a:pt x="852" y="24"/>
                    </a:cubicBezTo>
                    <a:cubicBezTo>
                      <a:pt x="947" y="48"/>
                      <a:pt x="1041" y="71"/>
                      <a:pt x="1136" y="166"/>
                    </a:cubicBezTo>
                    <a:cubicBezTo>
                      <a:pt x="1231" y="261"/>
                      <a:pt x="1373" y="450"/>
                      <a:pt x="1420" y="592"/>
                    </a:cubicBezTo>
                    <a:cubicBezTo>
                      <a:pt x="1467" y="734"/>
                      <a:pt x="1467" y="876"/>
                      <a:pt x="1420" y="1018"/>
                    </a:cubicBezTo>
                    <a:cubicBezTo>
                      <a:pt x="1373" y="1160"/>
                      <a:pt x="1254" y="1349"/>
                      <a:pt x="1136" y="1444"/>
                    </a:cubicBezTo>
                    <a:cubicBezTo>
                      <a:pt x="1018" y="1539"/>
                      <a:pt x="852" y="1562"/>
                      <a:pt x="710" y="1586"/>
                    </a:cubicBezTo>
                    <a:cubicBezTo>
                      <a:pt x="568" y="1610"/>
                      <a:pt x="402" y="1610"/>
                      <a:pt x="284" y="1586"/>
                    </a:cubicBezTo>
                    <a:cubicBezTo>
                      <a:pt x="166" y="1562"/>
                      <a:pt x="47" y="1468"/>
                      <a:pt x="0" y="1444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7" name="Rectangle 15"/>
              <p:cNvSpPr>
                <a:spLocks noChangeArrowheads="1"/>
              </p:cNvSpPr>
              <p:nvPr/>
            </p:nvSpPr>
            <p:spPr bwMode="auto">
              <a:xfrm>
                <a:off x="2556" y="3834"/>
                <a:ext cx="426" cy="212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68" name="Freeform 16"/>
              <p:cNvSpPr>
                <a:spLocks/>
              </p:cNvSpPr>
              <p:nvPr/>
            </p:nvSpPr>
            <p:spPr bwMode="auto">
              <a:xfrm>
                <a:off x="3834" y="4543"/>
                <a:ext cx="1464" cy="993"/>
              </a:xfrm>
              <a:custGeom>
                <a:avLst/>
                <a:gdLst>
                  <a:gd name="T0" fmla="*/ 1414 w 1467"/>
                  <a:gd name="T1" fmla="*/ 992 h 994"/>
                  <a:gd name="T2" fmla="*/ 1414 w 1467"/>
                  <a:gd name="T3" fmla="*/ 566 h 994"/>
                  <a:gd name="T4" fmla="*/ 1132 w 1467"/>
                  <a:gd name="T5" fmla="*/ 142 h 994"/>
                  <a:gd name="T6" fmla="*/ 708 w 1467"/>
                  <a:gd name="T7" fmla="*/ 0 h 994"/>
                  <a:gd name="T8" fmla="*/ 282 w 1467"/>
                  <a:gd name="T9" fmla="*/ 142 h 994"/>
                  <a:gd name="T10" fmla="*/ 0 w 1467"/>
                  <a:gd name="T11" fmla="*/ 566 h 9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7" h="994">
                    <a:moveTo>
                      <a:pt x="1420" y="994"/>
                    </a:moveTo>
                    <a:cubicBezTo>
                      <a:pt x="1443" y="852"/>
                      <a:pt x="1467" y="710"/>
                      <a:pt x="1420" y="568"/>
                    </a:cubicBezTo>
                    <a:cubicBezTo>
                      <a:pt x="1373" y="426"/>
                      <a:pt x="1254" y="237"/>
                      <a:pt x="1136" y="142"/>
                    </a:cubicBezTo>
                    <a:cubicBezTo>
                      <a:pt x="1018" y="47"/>
                      <a:pt x="852" y="0"/>
                      <a:pt x="710" y="0"/>
                    </a:cubicBezTo>
                    <a:cubicBezTo>
                      <a:pt x="568" y="0"/>
                      <a:pt x="402" y="47"/>
                      <a:pt x="284" y="142"/>
                    </a:cubicBezTo>
                    <a:cubicBezTo>
                      <a:pt x="166" y="237"/>
                      <a:pt x="83" y="402"/>
                      <a:pt x="0" y="56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9" name="Freeform 17"/>
              <p:cNvSpPr>
                <a:spLocks/>
              </p:cNvSpPr>
              <p:nvPr/>
            </p:nvSpPr>
            <p:spPr bwMode="auto">
              <a:xfrm>
                <a:off x="4118" y="4827"/>
                <a:ext cx="852" cy="576"/>
              </a:xfrm>
              <a:custGeom>
                <a:avLst/>
                <a:gdLst>
                  <a:gd name="T0" fmla="*/ 479 w 1467"/>
                  <a:gd name="T1" fmla="*/ 334 h 994"/>
                  <a:gd name="T2" fmla="*/ 479 w 1467"/>
                  <a:gd name="T3" fmla="*/ 191 h 994"/>
                  <a:gd name="T4" fmla="*/ 383 w 1467"/>
                  <a:gd name="T5" fmla="*/ 48 h 994"/>
                  <a:gd name="T6" fmla="*/ 239 w 1467"/>
                  <a:gd name="T7" fmla="*/ 0 h 994"/>
                  <a:gd name="T8" fmla="*/ 96 w 1467"/>
                  <a:gd name="T9" fmla="*/ 48 h 994"/>
                  <a:gd name="T10" fmla="*/ 0 w 1467"/>
                  <a:gd name="T11" fmla="*/ 191 h 9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7" h="994">
                    <a:moveTo>
                      <a:pt x="1420" y="994"/>
                    </a:moveTo>
                    <a:cubicBezTo>
                      <a:pt x="1443" y="852"/>
                      <a:pt x="1467" y="710"/>
                      <a:pt x="1420" y="568"/>
                    </a:cubicBezTo>
                    <a:cubicBezTo>
                      <a:pt x="1373" y="426"/>
                      <a:pt x="1254" y="237"/>
                      <a:pt x="1136" y="142"/>
                    </a:cubicBezTo>
                    <a:cubicBezTo>
                      <a:pt x="1018" y="47"/>
                      <a:pt x="852" y="0"/>
                      <a:pt x="710" y="0"/>
                    </a:cubicBezTo>
                    <a:cubicBezTo>
                      <a:pt x="568" y="0"/>
                      <a:pt x="402" y="47"/>
                      <a:pt x="284" y="142"/>
                    </a:cubicBezTo>
                    <a:cubicBezTo>
                      <a:pt x="166" y="237"/>
                      <a:pt x="83" y="402"/>
                      <a:pt x="0" y="56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0" name="Rectangle 18"/>
              <p:cNvSpPr>
                <a:spLocks noChangeArrowheads="1"/>
              </p:cNvSpPr>
              <p:nvPr/>
            </p:nvSpPr>
            <p:spPr bwMode="auto">
              <a:xfrm>
                <a:off x="3976" y="5252"/>
                <a:ext cx="1278" cy="28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71" name="AutoShape 19"/>
              <p:cNvSpPr>
                <a:spLocks noChangeArrowheads="1"/>
              </p:cNvSpPr>
              <p:nvPr/>
            </p:nvSpPr>
            <p:spPr bwMode="auto">
              <a:xfrm rot="224087">
                <a:off x="3834" y="4543"/>
                <a:ext cx="1420" cy="1277"/>
              </a:xfrm>
              <a:custGeom>
                <a:avLst/>
                <a:gdLst>
                  <a:gd name="T0" fmla="*/ 3 w 21600"/>
                  <a:gd name="T1" fmla="*/ 0 h 21600"/>
                  <a:gd name="T2" fmla="*/ 1 w 21600"/>
                  <a:gd name="T3" fmla="*/ 3 h 21600"/>
                  <a:gd name="T4" fmla="*/ 3 w 21600"/>
                  <a:gd name="T5" fmla="*/ 1 h 21600"/>
                  <a:gd name="T6" fmla="*/ 5 w 21600"/>
                  <a:gd name="T7" fmla="*/ 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4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6057" y="11938"/>
                    </a:moveTo>
                    <a:cubicBezTo>
                      <a:pt x="5968" y="11565"/>
                      <a:pt x="5923" y="11183"/>
                      <a:pt x="5923" y="10800"/>
                    </a:cubicBezTo>
                    <a:cubicBezTo>
                      <a:pt x="5923" y="8106"/>
                      <a:pt x="8106" y="5923"/>
                      <a:pt x="10800" y="5923"/>
                    </a:cubicBezTo>
                    <a:cubicBezTo>
                      <a:pt x="13493" y="5923"/>
                      <a:pt x="15677" y="8106"/>
                      <a:pt x="15677" y="10800"/>
                    </a:cubicBezTo>
                    <a:cubicBezTo>
                      <a:pt x="15677" y="11183"/>
                      <a:pt x="15631" y="11565"/>
                      <a:pt x="15542" y="11938"/>
                    </a:cubicBezTo>
                    <a:lnTo>
                      <a:pt x="21301" y="13321"/>
                    </a:lnTo>
                    <a:cubicBezTo>
                      <a:pt x="21499" y="12495"/>
                      <a:pt x="21600" y="1164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49"/>
                      <a:pt x="100" y="12495"/>
                      <a:pt x="298" y="13321"/>
                    </a:cubicBezTo>
                    <a:lnTo>
                      <a:pt x="6057" y="119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2" name="AutoShape 20"/>
              <p:cNvSpPr>
                <a:spLocks noChangeArrowheads="1"/>
              </p:cNvSpPr>
              <p:nvPr/>
            </p:nvSpPr>
            <p:spPr bwMode="auto">
              <a:xfrm rot="-8671117">
                <a:off x="3834" y="4543"/>
                <a:ext cx="1562" cy="1560"/>
              </a:xfrm>
              <a:custGeom>
                <a:avLst/>
                <a:gdLst>
                  <a:gd name="T0" fmla="*/ 4 w 21600"/>
                  <a:gd name="T1" fmla="*/ 0 h 21600"/>
                  <a:gd name="T2" fmla="*/ 1 w 21600"/>
                  <a:gd name="T3" fmla="*/ 3 h 21600"/>
                  <a:gd name="T4" fmla="*/ 4 w 21600"/>
                  <a:gd name="T5" fmla="*/ 2 h 21600"/>
                  <a:gd name="T6" fmla="*/ 7 w 21600"/>
                  <a:gd name="T7" fmla="*/ 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71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659" y="9046"/>
                    </a:moveTo>
                    <a:cubicBezTo>
                      <a:pt x="5442" y="6304"/>
                      <a:pt x="7948" y="4413"/>
                      <a:pt x="10800" y="4414"/>
                    </a:cubicBezTo>
                    <a:cubicBezTo>
                      <a:pt x="13651" y="4414"/>
                      <a:pt x="16157" y="6304"/>
                      <a:pt x="16940" y="9046"/>
                    </a:cubicBezTo>
                    <a:lnTo>
                      <a:pt x="21184" y="7833"/>
                    </a:lnTo>
                    <a:cubicBezTo>
                      <a:pt x="19860" y="3197"/>
                      <a:pt x="15622" y="-1"/>
                      <a:pt x="10799" y="0"/>
                    </a:cubicBezTo>
                    <a:cubicBezTo>
                      <a:pt x="5977" y="0"/>
                      <a:pt x="1739" y="3197"/>
                      <a:pt x="415" y="7833"/>
                    </a:cubicBezTo>
                    <a:lnTo>
                      <a:pt x="4659" y="90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3" name="Oval 21"/>
              <p:cNvSpPr>
                <a:spLocks noChangeArrowheads="1"/>
              </p:cNvSpPr>
              <p:nvPr/>
            </p:nvSpPr>
            <p:spPr bwMode="auto">
              <a:xfrm>
                <a:off x="1988" y="5678"/>
                <a:ext cx="426" cy="42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053" name="Rectangle 22"/>
          <p:cNvSpPr>
            <a:spLocks noChangeArrowheads="1"/>
          </p:cNvSpPr>
          <p:nvPr userDrawn="1"/>
        </p:nvSpPr>
        <p:spPr bwMode="auto">
          <a:xfrm>
            <a:off x="0" y="0"/>
            <a:ext cx="990600" cy="1371600"/>
          </a:xfrm>
          <a:prstGeom prst="rect">
            <a:avLst/>
          </a:prstGeom>
          <a:solidFill>
            <a:srgbClr val="C8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pic>
        <p:nvPicPr>
          <p:cNvPr id="2054" name="Picture 29" descr="KKE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88913"/>
            <a:ext cx="642937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4F29BAB-36D0-4DDF-97B8-F600CB96B6A9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57A8665-11EA-46C8-AC2D-1F2BC737DD6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pic>
        <p:nvPicPr>
          <p:cNvPr id="2061" name="Picture 30" descr="Logo Def VM Fr&amp;NL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67151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99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66960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nl-B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nl-BE"/>
              <a:t>Click to edit Master text styles</a:t>
            </a:r>
          </a:p>
          <a:p>
            <a:pPr lvl="1"/>
            <a:r>
              <a:rPr lang="nl-BE" altLang="nl-BE"/>
              <a:t>Second level</a:t>
            </a:r>
          </a:p>
          <a:p>
            <a:pPr lvl="2"/>
            <a:r>
              <a:rPr lang="nl-BE" altLang="nl-BE"/>
              <a:t>Third level</a:t>
            </a:r>
          </a:p>
          <a:p>
            <a:pPr lvl="3"/>
            <a:r>
              <a:rPr lang="nl-BE" altLang="nl-BE"/>
              <a:t>Fourth level</a:t>
            </a:r>
          </a:p>
          <a:p>
            <a:pPr lvl="4"/>
            <a:r>
              <a:rPr lang="nl-BE" altLang="nl-B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nl-BE" altLang="nl-B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8D2BCAE-CB0F-44C6-BB8E-392125F30E2A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274638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9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4982" y="1877241"/>
              <a:ext cx="6933161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2800" b="1" kern="0" dirty="0" err="1">
                  <a:solidFill>
                    <a:srgbClr val="000000"/>
                  </a:solidFill>
                  <a:latin typeface="Courier New" pitchFamily="49" charset="0"/>
                </a:rPr>
                <a:t>Réunion</a:t>
              </a:r>
              <a:r>
                <a:rPr lang="en-GB" sz="2800" b="1" kern="0" dirty="0">
                  <a:solidFill>
                    <a:srgbClr val="000000"/>
                  </a:solidFill>
                  <a:latin typeface="Courier New" pitchFamily="49" charset="0"/>
                </a:rPr>
                <a:t> - </a:t>
              </a:r>
              <a:r>
                <a:rPr lang="en-GB" sz="2800" b="1" kern="0" dirty="0" err="1">
                  <a:solidFill>
                    <a:srgbClr val="000000"/>
                  </a:solidFill>
                  <a:latin typeface="Courier New" pitchFamily="49" charset="0"/>
                </a:rPr>
                <a:t>Vergadering</a:t>
              </a:r>
              <a:br>
                <a:rPr lang="en-GB" sz="2800" b="1" kern="0" dirty="0">
                  <a:solidFill>
                    <a:srgbClr val="000000"/>
                  </a:solidFill>
                  <a:latin typeface="Courier New" pitchFamily="49" charset="0"/>
                </a:rPr>
              </a:br>
              <a:r>
                <a:rPr lang="en-GB" sz="2800" b="1" kern="0" dirty="0">
                  <a:solidFill>
                    <a:srgbClr val="000000"/>
                  </a:solidFill>
                  <a:latin typeface="Courier New" pitchFamily="49" charset="0"/>
                </a:rPr>
                <a:t> 2/2020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10 Jun 20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28114" y="3130611"/>
            <a:ext cx="5145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CCB – 08 - BOC</a:t>
            </a:r>
          </a:p>
        </p:txBody>
      </p:sp>
    </p:spTree>
    <p:extLst>
      <p:ext uri="{BB962C8B-B14F-4D97-AF65-F5344CB8AC3E}">
        <p14:creationId xmlns:p14="http://schemas.microsoft.com/office/powerpoint/2010/main" val="3295814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93863" y="1766126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Trimestriele</a:t>
              </a: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verslagen</a:t>
              </a:r>
              <a:b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</a:b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Rapports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trimestriels</a:t>
              </a: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17-08-OM-01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3260718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58888" y="-14288"/>
          <a:ext cx="6472236" cy="6843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08">
                  <a:extLst>
                    <a:ext uri="{9D8B030D-6E8A-4147-A177-3AD203B41FA5}">
                      <a16:colId xmlns:a16="http://schemas.microsoft.com/office/drawing/2014/main" val="3128727129"/>
                    </a:ext>
                  </a:extLst>
                </a:gridCol>
                <a:gridCol w="1299722">
                  <a:extLst>
                    <a:ext uri="{9D8B030D-6E8A-4147-A177-3AD203B41FA5}">
                      <a16:colId xmlns:a16="http://schemas.microsoft.com/office/drawing/2014/main" val="1967367736"/>
                    </a:ext>
                  </a:extLst>
                </a:gridCol>
                <a:gridCol w="216119">
                  <a:extLst>
                    <a:ext uri="{9D8B030D-6E8A-4147-A177-3AD203B41FA5}">
                      <a16:colId xmlns:a16="http://schemas.microsoft.com/office/drawing/2014/main" val="2670136904"/>
                    </a:ext>
                  </a:extLst>
                </a:gridCol>
                <a:gridCol w="291508">
                  <a:extLst>
                    <a:ext uri="{9D8B030D-6E8A-4147-A177-3AD203B41FA5}">
                      <a16:colId xmlns:a16="http://schemas.microsoft.com/office/drawing/2014/main" val="4236643124"/>
                    </a:ext>
                  </a:extLst>
                </a:gridCol>
                <a:gridCol w="172617">
                  <a:extLst>
                    <a:ext uri="{9D8B030D-6E8A-4147-A177-3AD203B41FA5}">
                      <a16:colId xmlns:a16="http://schemas.microsoft.com/office/drawing/2014/main" val="3364977841"/>
                    </a:ext>
                  </a:extLst>
                </a:gridCol>
                <a:gridCol w="1050190">
                  <a:extLst>
                    <a:ext uri="{9D8B030D-6E8A-4147-A177-3AD203B41FA5}">
                      <a16:colId xmlns:a16="http://schemas.microsoft.com/office/drawing/2014/main" val="2853709017"/>
                    </a:ext>
                  </a:extLst>
                </a:gridCol>
                <a:gridCol w="293034">
                  <a:extLst>
                    <a:ext uri="{9D8B030D-6E8A-4147-A177-3AD203B41FA5}">
                      <a16:colId xmlns:a16="http://schemas.microsoft.com/office/drawing/2014/main" val="1294619668"/>
                    </a:ext>
                  </a:extLst>
                </a:gridCol>
                <a:gridCol w="757158">
                  <a:extLst>
                    <a:ext uri="{9D8B030D-6E8A-4147-A177-3AD203B41FA5}">
                      <a16:colId xmlns:a16="http://schemas.microsoft.com/office/drawing/2014/main" val="1071996115"/>
                    </a:ext>
                  </a:extLst>
                </a:gridCol>
                <a:gridCol w="1050190">
                  <a:extLst>
                    <a:ext uri="{9D8B030D-6E8A-4147-A177-3AD203B41FA5}">
                      <a16:colId xmlns:a16="http://schemas.microsoft.com/office/drawing/2014/main" val="3703112265"/>
                    </a:ext>
                  </a:extLst>
                </a:gridCol>
                <a:gridCol w="1050190">
                  <a:extLst>
                    <a:ext uri="{9D8B030D-6E8A-4147-A177-3AD203B41FA5}">
                      <a16:colId xmlns:a16="http://schemas.microsoft.com/office/drawing/2014/main" val="2981080350"/>
                    </a:ext>
                  </a:extLst>
                </a:gridCol>
              </a:tblGrid>
              <a:tr h="323531">
                <a:tc gridSpan="2"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Eenheid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Trim 1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Trim 2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Trim 3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Trim 4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000" dirty="0">
                          <a:solidFill>
                            <a:srgbClr val="0070C0"/>
                          </a:solidFill>
                        </a:rPr>
                        <a:t>LPP</a:t>
                      </a:r>
                    </a:p>
                  </a:txBody>
                  <a:tcPr marL="91450" marR="91450" marT="45721" marB="45721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778496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b="1" dirty="0">
                          <a:solidFill>
                            <a:schemeClr val="tx1"/>
                          </a:solidFill>
                          <a:effectLst/>
                        </a:rPr>
                        <a:t>ACOS IS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556917"/>
                  </a:ext>
                </a:extLst>
              </a:tr>
              <a:tr h="17047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b="1" dirty="0">
                          <a:solidFill>
                            <a:schemeClr val="tx1"/>
                          </a:solidFill>
                          <a:effectLst/>
                        </a:rPr>
                        <a:t>ACOS </a:t>
                      </a:r>
                      <a:r>
                        <a:rPr lang="nl-BE" sz="1100" b="1" dirty="0" err="1">
                          <a:solidFill>
                            <a:schemeClr val="tx1"/>
                          </a:solidFill>
                          <a:effectLst/>
                        </a:rPr>
                        <a:t>Ops&amp;Trg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2740690112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b="1" dirty="0">
                          <a:solidFill>
                            <a:schemeClr val="tx1"/>
                          </a:solidFill>
                          <a:effectLst/>
                        </a:rPr>
                        <a:t>ACOS STRAT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70688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Bn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HK Def St KKE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2450536606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CC Infra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467091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COMOPSAIR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3862314159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COMOPSLAND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601654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COMOPSMED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78123447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 BudFin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37621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 H&amp;WB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3272051353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 HR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89276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Jur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203155600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DGMR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639087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Str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COM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625996376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Gp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CIS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00470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CIDMAT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311791745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COMOPSNAV DBO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550857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DGMR C&amp;I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469583618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DGMR Sys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51682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DGMR MP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63403147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FINABEL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37088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IG + ILE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2511625010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Kab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CHOD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626485"/>
                  </a:ext>
                </a:extLst>
              </a:tr>
              <a:tr h="2129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UB Def – EVERE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2003638396"/>
                  </a:ext>
                </a:extLst>
              </a:tr>
              <a:tr h="33082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TEB/UTB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Det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EVERE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Geen </a:t>
                      </a:r>
                      <a:r>
                        <a:rPr lang="nl-BE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</a:t>
                      </a:r>
                      <a:r>
                        <a:rPr lang="nl-BE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meer in KKE</a:t>
                      </a: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320521"/>
                  </a:ext>
                </a:extLst>
              </a:tr>
              <a:tr h="23737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NKD/CND EVERE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BE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/>
                </a:tc>
                <a:extLst>
                  <a:ext uri="{0D108BD9-81ED-4DB2-BD59-A6C34878D82A}">
                    <a16:rowId xmlns:a16="http://schemas.microsoft.com/office/drawing/2014/main" val="3638338722"/>
                  </a:ext>
                </a:extLst>
              </a:tr>
              <a:tr h="259078">
                <a:tc gridSpan="2">
                  <a:txBody>
                    <a:bodyPr/>
                    <a:lstStyle/>
                    <a:p>
                      <a:r>
                        <a:rPr lang="nl-BE" sz="1100" b="1" dirty="0"/>
                        <a:t>LDPBW 08</a:t>
                      </a:r>
                    </a:p>
                  </a:txBody>
                  <a:tcPr marL="91450" marR="91450" marT="45721" marB="45721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B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12" marR="67912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nl-BE" sz="1100" b="1" dirty="0"/>
                    </a:p>
                  </a:txBody>
                  <a:tcPr marL="91450" marR="91450" marT="45721" marB="45721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1100" b="1" dirty="0"/>
                    </a:p>
                  </a:txBody>
                  <a:tcPr marL="91450" marR="91450" marT="45721" marB="4572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1100" b="1" dirty="0"/>
                    </a:p>
                  </a:txBody>
                  <a:tcPr marL="91450" marR="91450" marT="45721" marB="45721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512531"/>
                  </a:ext>
                </a:extLst>
              </a:tr>
              <a:tr h="259078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1 =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effectLst/>
                        </a:rPr>
                        <a:t>Doccom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   2 = SharePoint</a:t>
                      </a: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1" marB="45721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900" dirty="0"/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900" dirty="0"/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nl-BE" sz="900" dirty="0"/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900" dirty="0"/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1" marB="45721"/>
                </a:tc>
                <a:extLst>
                  <a:ext uri="{0D108BD9-81ED-4DB2-BD59-A6C34878D82A}">
                    <a16:rowId xmlns:a16="http://schemas.microsoft.com/office/drawing/2014/main" val="4002436555"/>
                  </a:ext>
                </a:extLst>
              </a:tr>
              <a:tr h="365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1" marB="45721" anchor="ctr"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nl-BE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Niet ontvangen</a:t>
                      </a:r>
                    </a:p>
                  </a:txBody>
                  <a:tcPr marL="91450" marR="91450" marT="45721" marB="45721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BE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1" marB="45721"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nl-BE" sz="1800" dirty="0"/>
                        <a:t>: </a:t>
                      </a:r>
                      <a:r>
                        <a:rPr lang="nl-BE" sz="1200" dirty="0"/>
                        <a:t>In opmaak</a:t>
                      </a:r>
                    </a:p>
                  </a:txBody>
                  <a:tcPr marL="91450" marR="91450" marT="45721" marB="45721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L="91450" marR="91450" marT="45721" marB="45721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nl-BE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Geen verslagen voorzien</a:t>
                      </a:r>
                    </a:p>
                  </a:txBody>
                  <a:tcPr marL="91450" marR="91450" marT="45721" marB="45721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0" marR="91430" marT="45723" marB="45723" anchor="ctr"/>
                </a:tc>
                <a:extLst>
                  <a:ext uri="{0D108BD9-81ED-4DB2-BD59-A6C34878D82A}">
                    <a16:rowId xmlns:a16="http://schemas.microsoft.com/office/drawing/2014/main" val="1039971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939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4982" y="1796805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VLT/JRW</a:t>
              </a:r>
              <a:b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</a:b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2020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17-08-OM-06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2260718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Activiteiten LDPBW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551363"/>
          </a:xfrm>
        </p:spPr>
        <p:txBody>
          <a:bodyPr/>
          <a:lstStyle/>
          <a:p>
            <a:pPr>
              <a:defRPr/>
            </a:pPr>
            <a:r>
              <a:rPr lang="nl-BE" altLang="nl-BE" sz="2400" dirty="0"/>
              <a:t>Activiteiten 1SgtMaj CHOUBANE H.</a:t>
            </a:r>
            <a:br>
              <a:rPr lang="nl-BE" altLang="nl-BE" sz="2400" dirty="0"/>
            </a:br>
            <a:endParaRPr lang="nl-BE" altLang="nl-BE" sz="2400" dirty="0"/>
          </a:p>
          <a:p>
            <a:pPr lvl="1">
              <a:defRPr/>
            </a:pPr>
            <a:r>
              <a:rPr lang="nl-BE" altLang="nl-BE" sz="2000" dirty="0"/>
              <a:t>Jaarlijkse rondgangen.</a:t>
            </a:r>
            <a:br>
              <a:rPr lang="nl-BE" altLang="nl-BE" sz="2000" dirty="0"/>
            </a:br>
            <a:endParaRPr lang="nl-BE" altLang="nl-BE" sz="2000" dirty="0"/>
          </a:p>
          <a:p>
            <a:pPr lvl="2">
              <a:defRPr/>
            </a:pPr>
            <a:r>
              <a:rPr lang="nl-BE" altLang="nl-BE" sz="2000" i="1" dirty="0"/>
              <a:t>23 Jan 2020, DG </a:t>
            </a:r>
            <a:r>
              <a:rPr lang="nl-BE" altLang="nl-BE" sz="2000" i="1" dirty="0" err="1"/>
              <a:t>BudFin</a:t>
            </a:r>
            <a:endParaRPr lang="nl-BE" altLang="nl-BE" sz="2000" i="1" dirty="0"/>
          </a:p>
          <a:p>
            <a:pPr lvl="2">
              <a:defRPr/>
            </a:pPr>
            <a:r>
              <a:rPr lang="nl-BE" altLang="nl-BE" sz="2000" i="1" dirty="0"/>
              <a:t>30 Jan 2020, CIDMAT</a:t>
            </a:r>
          </a:p>
          <a:p>
            <a:pPr lvl="2">
              <a:defRPr/>
            </a:pPr>
            <a:r>
              <a:rPr lang="nl-BE" altLang="nl-BE" sz="2000" i="1" dirty="0"/>
              <a:t>13 Feb 2020, ACOS </a:t>
            </a:r>
            <a:r>
              <a:rPr lang="nl-BE" altLang="nl-BE" sz="2000" i="1" dirty="0" err="1"/>
              <a:t>Ops&amp;Trg</a:t>
            </a:r>
            <a:r>
              <a:rPr lang="nl-BE" altLang="nl-BE" sz="2000" i="1" dirty="0"/>
              <a:t>.</a:t>
            </a:r>
          </a:p>
          <a:p>
            <a:pPr lvl="2">
              <a:defRPr/>
            </a:pPr>
            <a:r>
              <a:rPr lang="nl-BE" altLang="nl-BE" sz="2000" i="1" dirty="0"/>
              <a:t>20 Feb 2020, DG MR MP.</a:t>
            </a:r>
          </a:p>
          <a:p>
            <a:pPr lvl="2">
              <a:defRPr/>
            </a:pPr>
            <a:r>
              <a:rPr lang="nl-BE" altLang="nl-BE" sz="2000" i="1" dirty="0"/>
              <a:t>12 Mar 2020, DG MR C&amp;I.</a:t>
            </a:r>
          </a:p>
          <a:p>
            <a:pPr marL="914400" lvl="2" indent="0">
              <a:buFontTx/>
              <a:buNone/>
              <a:defRPr/>
            </a:pPr>
            <a:endParaRPr lang="nl-BE" altLang="nl-BE" sz="1100" i="1" dirty="0"/>
          </a:p>
          <a:p>
            <a:pPr lvl="1">
              <a:defRPr/>
            </a:pPr>
            <a:r>
              <a:rPr lang="nl-BE" altLang="nl-BE" sz="1600" i="1" dirty="0"/>
              <a:t>De verslagen moeten nog opgemaakt en gepubliceerd worden.</a:t>
            </a:r>
          </a:p>
          <a:p>
            <a:pPr>
              <a:defRPr/>
            </a:pPr>
            <a:endParaRPr lang="nl-BE" altLang="nl-BE" sz="1400" i="1" dirty="0"/>
          </a:p>
        </p:txBody>
      </p:sp>
    </p:spTree>
    <p:extLst>
      <p:ext uri="{BB962C8B-B14F-4D97-AF65-F5344CB8AC3E}">
        <p14:creationId xmlns:p14="http://schemas.microsoft.com/office/powerpoint/2010/main" val="2289546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r>
              <a:rPr lang="nl-BE" altLang="nl-BE" sz="2400" i="1"/>
              <a:t>Geannuleerde rondgangen (coronamaatregelen)</a:t>
            </a:r>
          </a:p>
          <a:p>
            <a:endParaRPr lang="nl-BE" altLang="nl-BE" sz="2000" i="1"/>
          </a:p>
          <a:p>
            <a:pPr lvl="2"/>
            <a:r>
              <a:rPr lang="nl-BE" altLang="nl-BE" sz="2000" i="1"/>
              <a:t>26 Mar 2020, DG HR</a:t>
            </a:r>
          </a:p>
          <a:p>
            <a:pPr lvl="2"/>
            <a:r>
              <a:rPr lang="nl-BE" altLang="nl-BE" sz="2000" i="1"/>
              <a:t>02 Apr 2020, DG Jur</a:t>
            </a:r>
          </a:p>
          <a:p>
            <a:pPr lvl="2"/>
            <a:r>
              <a:rPr lang="nl-BE" altLang="nl-BE" sz="2000" i="1"/>
              <a:t>23 Apr 2020, DG Str COM</a:t>
            </a:r>
          </a:p>
          <a:p>
            <a:pPr lvl="2"/>
            <a:r>
              <a:rPr lang="nl-BE" altLang="nl-BE" sz="2000" i="1"/>
              <a:t>07 Mei 2020, NKD/CND</a:t>
            </a:r>
          </a:p>
          <a:p>
            <a:pPr lvl="2"/>
            <a:r>
              <a:rPr lang="nl-BE" altLang="nl-BE" sz="2000" i="1"/>
              <a:t>14 Mei 2020, CC Infra</a:t>
            </a:r>
          </a:p>
          <a:p>
            <a:pPr lvl="2"/>
            <a:r>
              <a:rPr lang="nl-BE" altLang="nl-BE" sz="2000" i="1"/>
              <a:t>19 Mei 2020, Bn HK Def Staf KKE</a:t>
            </a:r>
          </a:p>
          <a:p>
            <a:pPr lvl="2"/>
            <a:r>
              <a:rPr lang="nl-BE" altLang="nl-BE" sz="2000" i="1"/>
              <a:t>26 Mei 2020, TEB/UTB Det EVERE</a:t>
            </a:r>
          </a:p>
          <a:p>
            <a:pPr lvl="2"/>
            <a:endParaRPr lang="nl-BE" altLang="nl-BE" sz="2000" i="1"/>
          </a:p>
          <a:p>
            <a:endParaRPr lang="nl-BE" altLang="fr-FR" sz="2000"/>
          </a:p>
        </p:txBody>
      </p:sp>
    </p:spTree>
    <p:extLst>
      <p:ext uri="{BB962C8B-B14F-4D97-AF65-F5344CB8AC3E}">
        <p14:creationId xmlns:p14="http://schemas.microsoft.com/office/powerpoint/2010/main" val="207873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331913" y="260350"/>
            <a:ext cx="7993062" cy="4525963"/>
          </a:xfrm>
        </p:spPr>
        <p:txBody>
          <a:bodyPr/>
          <a:lstStyle/>
          <a:p>
            <a:r>
              <a:rPr lang="nl-BE" altLang="fr-FR" sz="2400"/>
              <a:t>Planning volgende rondgangen</a:t>
            </a:r>
            <a:br>
              <a:rPr lang="nl-BE" altLang="fr-FR" sz="2400"/>
            </a:br>
            <a:endParaRPr lang="nl-BE" altLang="fr-FR" sz="2400"/>
          </a:p>
          <a:p>
            <a:pPr lvl="1"/>
            <a:r>
              <a:rPr lang="nl-BE" altLang="fr-FR" sz="2000"/>
              <a:t>Door de eenheid bevestigd</a:t>
            </a:r>
          </a:p>
          <a:p>
            <a:pPr lvl="1"/>
            <a:endParaRPr lang="nl-BE" altLang="fr-FR" sz="1000"/>
          </a:p>
          <a:p>
            <a:pPr lvl="2"/>
            <a:r>
              <a:rPr lang="nl-BE" altLang="fr-FR" sz="1600"/>
              <a:t>18 Jun 2020, Kab CHOD (bevestigd door de eenheid)</a:t>
            </a:r>
          </a:p>
          <a:p>
            <a:pPr lvl="2"/>
            <a:r>
              <a:rPr lang="nl-BE" altLang="fr-FR" sz="1600"/>
              <a:t>25 Aug 2020, DG H&amp;WB (bevestigd door de eenheid)</a:t>
            </a:r>
          </a:p>
          <a:p>
            <a:pPr lvl="2"/>
            <a:endParaRPr lang="nl-BE" altLang="fr-FR" sz="1000"/>
          </a:p>
          <a:p>
            <a:pPr lvl="1"/>
            <a:r>
              <a:rPr lang="nl-BE" altLang="fr-FR" sz="2000"/>
              <a:t>Nog niet door de eenheid bevestigd</a:t>
            </a:r>
            <a:br>
              <a:rPr lang="nl-BE" altLang="fr-FR" sz="2000"/>
            </a:br>
            <a:br>
              <a:rPr lang="nl-BE" altLang="fr-FR" sz="2000"/>
            </a:br>
            <a:r>
              <a:rPr lang="nl-BE" altLang="fr-FR" sz="1800" i="1"/>
              <a:t>Volgende eenheden dienen een bevestiging te sturen met vermelding van de POC en de plaats van afspraak;</a:t>
            </a:r>
          </a:p>
          <a:p>
            <a:pPr lvl="1"/>
            <a:endParaRPr lang="nl-BE" altLang="fr-FR" sz="1000"/>
          </a:p>
          <a:p>
            <a:pPr lvl="2"/>
            <a:r>
              <a:rPr lang="nl-BE" altLang="fr-FR" sz="1600"/>
              <a:t>03 Sep 2020, DG MR Sys</a:t>
            </a:r>
          </a:p>
          <a:p>
            <a:pPr lvl="2"/>
            <a:r>
              <a:rPr lang="nl-BE" altLang="fr-FR" sz="1600"/>
              <a:t>17 Sep 2020, COMOPSAIR</a:t>
            </a:r>
          </a:p>
          <a:p>
            <a:pPr lvl="2"/>
            <a:r>
              <a:rPr lang="nl-BE" altLang="fr-FR" sz="1600"/>
              <a:t>24 Sep 2020, ACOS IS</a:t>
            </a:r>
          </a:p>
          <a:p>
            <a:pPr lvl="2"/>
            <a:r>
              <a:rPr lang="nl-BE" altLang="fr-FR" sz="1600"/>
              <a:t>01 Okt 2020, UB def det EVERE</a:t>
            </a:r>
          </a:p>
          <a:p>
            <a:pPr lvl="2"/>
            <a:r>
              <a:rPr lang="nl-BE" altLang="fr-FR" sz="1600"/>
              <a:t>08 Okt 2020 COMOPSNAV</a:t>
            </a:r>
          </a:p>
          <a:p>
            <a:pPr lvl="2"/>
            <a:r>
              <a:rPr lang="nl-BE" altLang="fr-FR" sz="1600"/>
              <a:t>15 Okt 2020, COMOPSLAND</a:t>
            </a:r>
          </a:p>
          <a:p>
            <a:pPr lvl="2"/>
            <a:r>
              <a:rPr lang="nl-BE" altLang="fr-FR" sz="1600"/>
              <a:t>22 Okt 2020, COMOPSMED</a:t>
            </a:r>
          </a:p>
          <a:p>
            <a:pPr lvl="2"/>
            <a:r>
              <a:rPr lang="nl-BE" altLang="fr-FR" sz="1600"/>
              <a:t>29 Okt 2020, DG MR (Mgt en B)</a:t>
            </a:r>
          </a:p>
          <a:p>
            <a:pPr lvl="2"/>
            <a:r>
              <a:rPr lang="nl-BE" altLang="fr-FR" sz="1600"/>
              <a:t>03 Dec 2020, IG</a:t>
            </a:r>
          </a:p>
          <a:p>
            <a:pPr lvl="2"/>
            <a:r>
              <a:rPr lang="nl-BE" altLang="fr-FR" sz="1600"/>
              <a:t>10 Dec 2020, 6 Gp CIS</a:t>
            </a:r>
          </a:p>
          <a:p>
            <a:pPr lvl="2"/>
            <a:endParaRPr lang="nl-BE" altLang="fr-FR" sz="1600"/>
          </a:p>
          <a:p>
            <a:pPr lvl="1"/>
            <a:endParaRPr lang="nl-BE" altLang="fr-FR" sz="2000"/>
          </a:p>
        </p:txBody>
      </p:sp>
    </p:spTree>
    <p:extLst>
      <p:ext uri="{BB962C8B-B14F-4D97-AF65-F5344CB8AC3E}">
        <p14:creationId xmlns:p14="http://schemas.microsoft.com/office/powerpoint/2010/main" val="426339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93863" y="1766126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Activiteiten</a:t>
              </a:r>
              <a: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 LDPBW08</a:t>
              </a:r>
              <a:b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</a:br>
              <a:r>
                <a:rPr kumimoji="0" lang="en-GB" sz="3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Activités</a:t>
              </a:r>
              <a: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 SLPPT08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17-08-OM-01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2388762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Activiteiten LDPBW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196975"/>
            <a:ext cx="8424862" cy="4525963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1200" i="1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altLang="nl-BE" sz="2400" i="1" dirty="0"/>
              <a:t>08 Jan 2020, Plateauvergadering en bezoek documentatiecentrum Europese Raad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15 Jan 2020, vergadering SACO werken blok 1.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15 Jan 2020, ACOS IS, meeting binnenklimaat blok 13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16 Jan 2020, Briefing eenheden opmaak LPP.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20 Jan 2020, Meeting </a:t>
            </a:r>
            <a:r>
              <a:rPr lang="nl-BE" sz="2400" i="1" dirty="0" err="1"/>
              <a:t>AsPrev</a:t>
            </a:r>
            <a:r>
              <a:rPr lang="nl-BE" sz="2400" i="1" dirty="0"/>
              <a:t> DG H&amp;WB.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21 Jan 2020, Rondgang met 1Ech Infra plaatsen van pictogrammen (evacuatie) blok 1.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22 Jan 2020, Meeting RSM MR MP 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27 Jan 2020, meeting SACO werken BM14.</a:t>
            </a:r>
            <a:endParaRPr lang="nl-BE" sz="2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nl-BE" sz="2400" i="1" dirty="0"/>
              <a:t>28 Jan 2020, Nieuwjaarsreceptie DG H&amp;WB.</a:t>
            </a:r>
            <a:endParaRPr lang="nl-BE" sz="2400" dirty="0"/>
          </a:p>
          <a:p>
            <a:pPr marL="457200" lvl="1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543058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368425"/>
            <a:ext cx="8229600" cy="4525963"/>
          </a:xfrm>
        </p:spPr>
        <p:txBody>
          <a:bodyPr/>
          <a:lstStyle/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12 Feb 2020, meeting PA DPBW betreffende RA brand blok 1</a:t>
            </a:r>
            <a:endParaRPr lang="nl-BE" altLang="nl-BE" sz="240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19 Feb 2020, Tech vergadering BOC</a:t>
            </a:r>
            <a:endParaRPr lang="nl-BE" altLang="nl-BE" sz="240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19 Feb 2020, Plateauvergadering Peutie.</a:t>
            </a:r>
            <a:endParaRPr lang="nl-BE" altLang="nl-BE" sz="240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26 Feb 2020, tech vergadering kwartier</a:t>
            </a:r>
            <a:endParaRPr lang="nl-BE" altLang="nl-BE" sz="240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06 Mar 2020, RA toekennen ergonomische bureautafel en –stoel (ACOS IS)</a:t>
            </a:r>
            <a:endParaRPr lang="nl-BE" altLang="nl-BE" sz="240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10 Mar 2020, Briefing DG MR Sys “Procedure PBM”.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10 Mar 2020, Studiedag “Indienststellingsverslagen praktisch bekeken” Prov Veiligheidscomité Limburg.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BE" altLang="nl-BE" sz="2400" i="1"/>
              <a:t>11 Mar 2020, BOC</a:t>
            </a:r>
            <a:endParaRPr lang="nl-BE" altLang="nl-BE" sz="2400"/>
          </a:p>
          <a:p>
            <a:pPr lvl="1">
              <a:buFont typeface="Wingdings" panose="05000000000000000000" pitchFamily="2" charset="2"/>
              <a:buChar char="§"/>
            </a:pPr>
            <a:endParaRPr lang="nl-BE" altLang="nl-BE" i="1"/>
          </a:p>
          <a:p>
            <a:pPr lvl="1">
              <a:buFont typeface="Wingdings" panose="05000000000000000000" pitchFamily="2" charset="2"/>
              <a:buChar char="§"/>
            </a:pPr>
            <a:endParaRPr lang="nl-BE" altLang="nl-BE"/>
          </a:p>
          <a:p>
            <a:endParaRPr lang="nl-BE" altLang="nl-BE"/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1223963" y="260350"/>
            <a:ext cx="66960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BE" altLang="nl-BE" sz="4400">
                <a:solidFill>
                  <a:schemeClr val="tx2"/>
                </a:solidFill>
              </a:rPr>
              <a:t>Activiteiten LDPBW</a:t>
            </a:r>
          </a:p>
        </p:txBody>
      </p:sp>
    </p:spTree>
    <p:extLst>
      <p:ext uri="{BB962C8B-B14F-4D97-AF65-F5344CB8AC3E}">
        <p14:creationId xmlns:p14="http://schemas.microsoft.com/office/powerpoint/2010/main" val="3838236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4982" y="1796805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Analyses de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risques</a:t>
              </a:r>
              <a:b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</a:b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Risico’s</a:t>
              </a: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 analyses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17-08-OM-07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553927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Mot du président</a:t>
            </a:r>
            <a:br>
              <a:rPr lang="fr-BE" sz="3600" b="1" dirty="0"/>
            </a:br>
            <a:r>
              <a:rPr lang="fr-BE" sz="3600" b="1" dirty="0" err="1"/>
              <a:t>Woord</a:t>
            </a:r>
            <a:r>
              <a:rPr lang="fr-BE" sz="3600" b="1" dirty="0"/>
              <a:t> v/d </a:t>
            </a:r>
            <a:r>
              <a:rPr lang="fr-BE" sz="3600" b="1" dirty="0" err="1"/>
              <a:t>voorzitter</a:t>
            </a:r>
            <a:endParaRPr lang="fr-BE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5212" y="2636912"/>
            <a:ext cx="8229600" cy="6480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fr-BE" dirty="0"/>
              <a:t>Welkom </a:t>
            </a:r>
            <a:r>
              <a:rPr lang="fr-BE" dirty="0" err="1"/>
              <a:t>iedereen</a:t>
            </a:r>
            <a:r>
              <a:rPr lang="fr-BE" dirty="0"/>
              <a:t> / Bienvenue à tous</a:t>
            </a:r>
          </a:p>
          <a:p>
            <a:pPr marL="0" indent="0">
              <a:buNone/>
            </a:pPr>
            <a:endParaRPr lang="fr-BE" dirty="0"/>
          </a:p>
          <a:p>
            <a:pPr marL="457200" lvl="1" indent="0">
              <a:buNone/>
            </a:pPr>
            <a:r>
              <a:rPr lang="fr-BE" dirty="0"/>
              <a:t>	</a:t>
            </a:r>
          </a:p>
          <a:p>
            <a:pPr marL="0" indent="0"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31568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91186" y="1751409"/>
              <a:ext cx="6933161" cy="1277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Arbeidsongevallen</a:t>
              </a: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Accidents du travail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17-08-OM-04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424954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Ongevallen 1</a:t>
            </a:r>
            <a:r>
              <a:rPr lang="nl-BE" altLang="nl-BE" baseline="30000"/>
              <a:t>ste</a:t>
            </a:r>
            <a:r>
              <a:rPr lang="nl-BE" altLang="nl-BE"/>
              <a:t> Trim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075" y="1258888"/>
            <a:ext cx="6346825" cy="5616575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1200" i="1" dirty="0"/>
          </a:p>
          <a:p>
            <a:pPr lvl="2">
              <a:defRPr/>
            </a:pPr>
            <a:endParaRPr lang="nl-BE" sz="1600" dirty="0"/>
          </a:p>
          <a:p>
            <a:pPr>
              <a:defRPr/>
            </a:pPr>
            <a:r>
              <a:rPr lang="nl-BE" dirty="0"/>
              <a:t>Arbeidsongevallen: 0</a:t>
            </a:r>
          </a:p>
          <a:p>
            <a:pPr>
              <a:defRPr/>
            </a:pPr>
            <a:endParaRPr lang="nl-BE" i="1" dirty="0"/>
          </a:p>
          <a:p>
            <a:pPr>
              <a:defRPr/>
            </a:pPr>
            <a:r>
              <a:rPr lang="nl-BE" i="1" dirty="0"/>
              <a:t>Arbeidswegongevallen: 7</a:t>
            </a:r>
          </a:p>
          <a:p>
            <a:pPr>
              <a:defRPr/>
            </a:pPr>
            <a:endParaRPr lang="nl-BE" i="1" dirty="0"/>
          </a:p>
          <a:p>
            <a:pPr>
              <a:defRPr/>
            </a:pPr>
            <a:r>
              <a:rPr lang="nl-BE" i="1" dirty="0"/>
              <a:t>Verkeersongevallen: 1</a:t>
            </a:r>
          </a:p>
          <a:p>
            <a:pPr>
              <a:defRPr/>
            </a:pPr>
            <a:endParaRPr lang="nl-BE" i="1" dirty="0"/>
          </a:p>
          <a:p>
            <a:pPr>
              <a:defRPr/>
            </a:pPr>
            <a:r>
              <a:rPr lang="nl-BE" i="1" dirty="0"/>
              <a:t>Medische incidenten: 0</a:t>
            </a:r>
          </a:p>
          <a:p>
            <a:pPr lvl="2">
              <a:defRPr/>
            </a:pPr>
            <a:endParaRPr lang="nl-BE" sz="3200" i="1" dirty="0"/>
          </a:p>
          <a:p>
            <a:pPr lvl="1"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3027413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Arbeidswegongevallen.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964613" cy="3671888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2400" dirty="0"/>
          </a:p>
          <a:p>
            <a:pPr marL="715963" lvl="2" indent="-444500">
              <a:defRPr/>
            </a:pPr>
            <a:r>
              <a:rPr lang="nl-BE" dirty="0"/>
              <a:t>DG H&amp;WB (8-20-19187)</a:t>
            </a:r>
            <a:br>
              <a:rPr lang="nl-BE" dirty="0"/>
            </a:br>
            <a:r>
              <a:rPr lang="nl-BE" dirty="0"/>
              <a:t>Op de E19 richting Brussel werd het SO achteraan aangereden door een andere wagen</a:t>
            </a:r>
            <a:br>
              <a:rPr lang="nl-BE" dirty="0"/>
            </a:br>
            <a:r>
              <a:rPr lang="nl-BE" dirty="0"/>
              <a:t>Letsel: Flexie-hyperextensie trauma</a:t>
            </a:r>
            <a:br>
              <a:rPr lang="nl-BE" dirty="0"/>
            </a:br>
            <a:r>
              <a:rPr lang="nl-BE" dirty="0"/>
              <a:t>3 dagen AGR.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Geen</a:t>
            </a:r>
          </a:p>
          <a:p>
            <a:pPr marL="715963" lvl="2" indent="-444500">
              <a:defRPr/>
            </a:pPr>
            <a:endParaRPr lang="nl-BE" dirty="0"/>
          </a:p>
          <a:p>
            <a:pPr marL="715963" lvl="2" indent="-444500">
              <a:defRPr/>
            </a:pPr>
            <a:r>
              <a:rPr lang="nl-BE" dirty="0"/>
              <a:t>DG HR (8-20-19249)</a:t>
            </a:r>
            <a:br>
              <a:rPr lang="nl-BE" dirty="0"/>
            </a:br>
            <a:r>
              <a:rPr lang="nl-BE" dirty="0"/>
              <a:t>Gevallen met step door gaten in de weg</a:t>
            </a:r>
            <a:br>
              <a:rPr lang="nl-BE" dirty="0"/>
            </a:br>
            <a:r>
              <a:rPr lang="nl-BE" dirty="0"/>
              <a:t>Letsel: verschillende kneuzingen</a:t>
            </a:r>
            <a:br>
              <a:rPr lang="nl-BE" dirty="0"/>
            </a:br>
            <a:r>
              <a:rPr lang="nl-BE" dirty="0"/>
              <a:t>0 dagen AGR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Aandachtig blijven</a:t>
            </a:r>
          </a:p>
          <a:p>
            <a:pPr marL="715963" lvl="2" indent="-444500">
              <a:defRPr/>
            </a:pPr>
            <a:endParaRPr lang="nl-BE" dirty="0"/>
          </a:p>
          <a:p>
            <a:pPr lvl="2">
              <a:defRPr/>
            </a:pPr>
            <a:endParaRPr lang="nl-BE" dirty="0"/>
          </a:p>
          <a:p>
            <a:pPr lvl="2">
              <a:defRPr/>
            </a:pPr>
            <a:endParaRPr lang="nl-BE" sz="1600" dirty="0">
              <a:solidFill>
                <a:schemeClr val="tx2"/>
              </a:solidFill>
            </a:endParaRPr>
          </a:p>
          <a:p>
            <a:pPr lvl="2">
              <a:defRPr/>
            </a:pPr>
            <a:endParaRPr lang="nl-BE" sz="1600" dirty="0"/>
          </a:p>
          <a:p>
            <a:pPr lvl="1">
              <a:defRPr/>
            </a:pPr>
            <a:endParaRPr lang="nl-BE" sz="2000" dirty="0"/>
          </a:p>
          <a:p>
            <a:pPr marL="914400" lvl="2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690454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Arbeidswegongevallen.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964613" cy="3671888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2400" dirty="0"/>
          </a:p>
          <a:p>
            <a:pPr marL="715963" lvl="2" indent="-444500">
              <a:defRPr/>
            </a:pPr>
            <a:r>
              <a:rPr lang="nl-BE" dirty="0"/>
              <a:t>DG HR (8-20-19277)</a:t>
            </a:r>
            <a:br>
              <a:rPr lang="nl-BE" dirty="0"/>
            </a:br>
            <a:r>
              <a:rPr lang="nl-BE" dirty="0"/>
              <a:t>SO is met fiets uitgegleden en ten val gekomen</a:t>
            </a:r>
            <a:br>
              <a:rPr lang="nl-BE" dirty="0"/>
            </a:br>
            <a:r>
              <a:rPr lang="nl-BE" dirty="0"/>
              <a:t>Letsel: Gekneusde pols</a:t>
            </a:r>
            <a:br>
              <a:rPr lang="nl-BE" dirty="0"/>
            </a:br>
            <a:r>
              <a:rPr lang="nl-BE" dirty="0"/>
              <a:t>10 dagen AGR.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Aandachtig blijven</a:t>
            </a:r>
          </a:p>
          <a:p>
            <a:pPr marL="715963" lvl="2" indent="-444500">
              <a:defRPr/>
            </a:pPr>
            <a:endParaRPr lang="nl-BE" dirty="0"/>
          </a:p>
          <a:p>
            <a:pPr marL="715963" lvl="2" indent="-444500">
              <a:defRPr/>
            </a:pPr>
            <a:r>
              <a:rPr lang="nl-BE" dirty="0" err="1"/>
              <a:t>Bn</a:t>
            </a:r>
            <a:r>
              <a:rPr lang="nl-BE" dirty="0"/>
              <a:t> HK </a:t>
            </a:r>
            <a:r>
              <a:rPr lang="nl-BE" dirty="0" err="1"/>
              <a:t>Def</a:t>
            </a:r>
            <a:r>
              <a:rPr lang="nl-BE" dirty="0"/>
              <a:t> St KKE (8-20-1919566)</a:t>
            </a:r>
            <a:br>
              <a:rPr lang="nl-BE" dirty="0"/>
            </a:br>
            <a:r>
              <a:rPr lang="nl-BE" dirty="0"/>
              <a:t>Door het remmen de controle over het stuur van de fiets verloren en hierdoor tegen een stoeppaal gereden.</a:t>
            </a:r>
            <a:br>
              <a:rPr lang="nl-BE" dirty="0"/>
            </a:br>
            <a:r>
              <a:rPr lang="nl-BE" dirty="0"/>
              <a:t>Letsel: Schaafwonden en linker ringvinger verstuikt</a:t>
            </a:r>
            <a:br>
              <a:rPr lang="nl-BE" dirty="0"/>
            </a:br>
            <a:r>
              <a:rPr lang="nl-BE" dirty="0"/>
              <a:t>0 dagen AGR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Aandachtig blijven</a:t>
            </a:r>
          </a:p>
          <a:p>
            <a:pPr marL="271463" lvl="2" indent="0">
              <a:buFontTx/>
              <a:buNone/>
              <a:defRPr/>
            </a:pPr>
            <a:br>
              <a:rPr lang="nl-BE" dirty="0"/>
            </a:br>
            <a:endParaRPr lang="nl-BE" dirty="0"/>
          </a:p>
          <a:p>
            <a:pPr lvl="2">
              <a:defRPr/>
            </a:pPr>
            <a:endParaRPr lang="nl-BE" dirty="0"/>
          </a:p>
          <a:p>
            <a:pPr lvl="2">
              <a:defRPr/>
            </a:pPr>
            <a:endParaRPr lang="nl-BE" sz="1600" dirty="0">
              <a:solidFill>
                <a:schemeClr val="tx2"/>
              </a:solidFill>
            </a:endParaRPr>
          </a:p>
          <a:p>
            <a:pPr lvl="2">
              <a:defRPr/>
            </a:pPr>
            <a:endParaRPr lang="nl-BE" sz="1600" dirty="0"/>
          </a:p>
          <a:p>
            <a:pPr lvl="1">
              <a:defRPr/>
            </a:pPr>
            <a:endParaRPr lang="nl-BE" sz="2000" dirty="0"/>
          </a:p>
          <a:p>
            <a:pPr marL="914400" lvl="2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1273948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Arbeidswegongevallen.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964613" cy="3671888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2400" dirty="0"/>
          </a:p>
          <a:p>
            <a:pPr marL="715963" lvl="2" indent="-444500">
              <a:defRPr/>
            </a:pPr>
            <a:r>
              <a:rPr lang="nl-BE" dirty="0"/>
              <a:t>CC Infra (8-20-19548)</a:t>
            </a:r>
            <a:br>
              <a:rPr lang="nl-BE" dirty="0"/>
            </a:br>
            <a:r>
              <a:rPr lang="nl-BE" dirty="0"/>
              <a:t>SO is door de wind en de regen met fiets ten val gekomen</a:t>
            </a:r>
            <a:br>
              <a:rPr lang="nl-BE" dirty="0"/>
            </a:br>
            <a:r>
              <a:rPr lang="nl-BE" dirty="0"/>
              <a:t>Letsel: Contusie linker </a:t>
            </a:r>
            <a:br>
              <a:rPr lang="nl-BE" dirty="0"/>
            </a:br>
            <a:r>
              <a:rPr lang="nl-BE" dirty="0"/>
              <a:t>0 dagen AGR.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Aandachtig blijven</a:t>
            </a:r>
          </a:p>
          <a:p>
            <a:pPr marL="715963" lvl="2" indent="-444500">
              <a:defRPr/>
            </a:pPr>
            <a:endParaRPr lang="nl-BE" dirty="0"/>
          </a:p>
          <a:p>
            <a:pPr marL="715963" lvl="2" indent="-444500">
              <a:defRPr/>
            </a:pPr>
            <a:r>
              <a:rPr lang="nl-BE" dirty="0"/>
              <a:t>DG H&amp;WB (8-20-19271)</a:t>
            </a:r>
            <a:br>
              <a:rPr lang="nl-BE" dirty="0"/>
            </a:br>
            <a:r>
              <a:rPr lang="nl-BE" dirty="0"/>
              <a:t>Door het ijs op een tramlijn is het SO met zijn fiets ten val gekomen.</a:t>
            </a:r>
            <a:br>
              <a:rPr lang="nl-BE" dirty="0"/>
            </a:br>
            <a:r>
              <a:rPr lang="nl-BE" dirty="0"/>
              <a:t>Letsel: Contusie rechter ribben</a:t>
            </a:r>
            <a:br>
              <a:rPr lang="nl-BE" dirty="0"/>
            </a:br>
            <a:r>
              <a:rPr lang="nl-BE" dirty="0"/>
              <a:t>2 dagen AGR</a:t>
            </a: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Aandachtig blijven en rekening met de weersomstandigheden houden.</a:t>
            </a:r>
          </a:p>
          <a:p>
            <a:pPr marL="271463" lvl="2" indent="0">
              <a:buFontTx/>
              <a:buNone/>
              <a:defRPr/>
            </a:pPr>
            <a:br>
              <a:rPr lang="nl-BE" dirty="0"/>
            </a:br>
            <a:endParaRPr lang="nl-BE" dirty="0"/>
          </a:p>
          <a:p>
            <a:pPr lvl="2">
              <a:defRPr/>
            </a:pPr>
            <a:endParaRPr lang="nl-BE" dirty="0"/>
          </a:p>
          <a:p>
            <a:pPr lvl="2">
              <a:defRPr/>
            </a:pPr>
            <a:endParaRPr lang="nl-BE" sz="1600" dirty="0">
              <a:solidFill>
                <a:schemeClr val="tx2"/>
              </a:solidFill>
            </a:endParaRPr>
          </a:p>
          <a:p>
            <a:pPr lvl="2">
              <a:defRPr/>
            </a:pPr>
            <a:endParaRPr lang="nl-BE" sz="1600" dirty="0"/>
          </a:p>
          <a:p>
            <a:pPr lvl="1">
              <a:defRPr/>
            </a:pPr>
            <a:endParaRPr lang="nl-BE" sz="2000" dirty="0"/>
          </a:p>
          <a:p>
            <a:pPr marL="914400" lvl="2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3937559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Arbeidswegongevallen.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557338"/>
            <a:ext cx="8785225" cy="3671887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2400" dirty="0"/>
          </a:p>
          <a:p>
            <a:pPr marL="715963" lvl="2" indent="-444500">
              <a:defRPr/>
            </a:pPr>
            <a:r>
              <a:rPr lang="nl-BE" sz="2000" dirty="0"/>
              <a:t>DG MR C&amp;I (8-20-19323)</a:t>
            </a:r>
            <a:br>
              <a:rPr lang="nl-BE" sz="2000" dirty="0"/>
            </a:br>
            <a:r>
              <a:rPr lang="nl-BE" sz="2000" dirty="0"/>
              <a:t>SO is door donkerte en afwezigheid van signalisatie met zijn fiets ten val gekomen</a:t>
            </a:r>
            <a:br>
              <a:rPr lang="nl-BE" sz="2000" dirty="0"/>
            </a:br>
            <a:r>
              <a:rPr lang="nl-BE" sz="2000" dirty="0"/>
              <a:t>Letsel: Kneuzingen onderste ribben links en  schaafwonden linker knie</a:t>
            </a:r>
            <a:br>
              <a:rPr lang="nl-BE" sz="2000" dirty="0"/>
            </a:br>
            <a:r>
              <a:rPr lang="nl-BE" sz="2000" dirty="0"/>
              <a:t>0 dagen AGR.</a:t>
            </a:r>
            <a:br>
              <a:rPr lang="nl-BE" sz="2000" dirty="0"/>
            </a:br>
            <a:r>
              <a:rPr lang="nl-BE" sz="2000" dirty="0">
                <a:solidFill>
                  <a:srgbClr val="0070C0"/>
                </a:solidFill>
              </a:rPr>
              <a:t>Preventiemaatregel: Aandachtig blijven</a:t>
            </a:r>
          </a:p>
          <a:p>
            <a:pPr marL="715963" lvl="2" indent="-444500">
              <a:defRPr/>
            </a:pPr>
            <a:endParaRPr lang="nl-BE" dirty="0"/>
          </a:p>
          <a:p>
            <a:pPr marL="271463" lvl="2" indent="0">
              <a:buFontTx/>
              <a:buNone/>
              <a:defRPr/>
            </a:pPr>
            <a:br>
              <a:rPr lang="nl-BE" dirty="0"/>
            </a:br>
            <a:endParaRPr lang="nl-BE" dirty="0"/>
          </a:p>
          <a:p>
            <a:pPr lvl="2">
              <a:defRPr/>
            </a:pPr>
            <a:endParaRPr lang="nl-BE" dirty="0"/>
          </a:p>
          <a:p>
            <a:pPr lvl="2">
              <a:defRPr/>
            </a:pPr>
            <a:endParaRPr lang="nl-BE" sz="1600" dirty="0">
              <a:solidFill>
                <a:schemeClr val="tx2"/>
              </a:solidFill>
            </a:endParaRPr>
          </a:p>
          <a:p>
            <a:pPr lvl="2">
              <a:defRPr/>
            </a:pPr>
            <a:endParaRPr lang="nl-BE" sz="1600" dirty="0"/>
          </a:p>
          <a:p>
            <a:pPr lvl="1">
              <a:defRPr/>
            </a:pPr>
            <a:endParaRPr lang="nl-BE" sz="2000" dirty="0"/>
          </a:p>
          <a:p>
            <a:pPr marL="914400" lvl="2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1610303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Verkeersongevallen.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557338"/>
            <a:ext cx="8785225" cy="3671887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nl-BE" sz="2400" dirty="0"/>
          </a:p>
          <a:p>
            <a:pPr marL="715963" lvl="2" indent="-444500">
              <a:defRPr/>
            </a:pPr>
            <a:r>
              <a:rPr lang="nl-BE" dirty="0"/>
              <a:t>DG HR (8-20-19592)</a:t>
            </a:r>
            <a:br>
              <a:rPr lang="nl-BE" dirty="0"/>
            </a:br>
            <a:r>
              <a:rPr lang="nl-BE" dirty="0"/>
              <a:t>Aan een kruispunt moest de bestuurder remmen om een ander voertuig voorrang te geven waardoor hij achteraan door een ander voertuig werd aangereden</a:t>
            </a:r>
            <a:br>
              <a:rPr lang="nl-BE" dirty="0"/>
            </a:br>
            <a:r>
              <a:rPr lang="nl-BE" dirty="0"/>
              <a:t>Letsel: NVT enkel materiële schade.</a:t>
            </a:r>
            <a:br>
              <a:rPr lang="nl-BE" dirty="0"/>
            </a:br>
            <a:br>
              <a:rPr lang="nl-BE" dirty="0"/>
            </a:br>
            <a:r>
              <a:rPr lang="nl-BE" dirty="0">
                <a:solidFill>
                  <a:srgbClr val="0070C0"/>
                </a:solidFill>
              </a:rPr>
              <a:t>Preventiemaatregel: Geen</a:t>
            </a:r>
          </a:p>
          <a:p>
            <a:pPr marL="715963" lvl="2" indent="-444500">
              <a:defRPr/>
            </a:pPr>
            <a:endParaRPr lang="nl-BE" dirty="0"/>
          </a:p>
          <a:p>
            <a:pPr marL="271463" lvl="2" indent="0">
              <a:buFontTx/>
              <a:buNone/>
              <a:defRPr/>
            </a:pPr>
            <a:br>
              <a:rPr lang="nl-BE" dirty="0"/>
            </a:br>
            <a:endParaRPr lang="nl-BE" dirty="0"/>
          </a:p>
          <a:p>
            <a:pPr lvl="2">
              <a:defRPr/>
            </a:pPr>
            <a:endParaRPr lang="nl-BE" dirty="0"/>
          </a:p>
          <a:p>
            <a:pPr lvl="2">
              <a:defRPr/>
            </a:pPr>
            <a:endParaRPr lang="nl-BE" sz="1600" dirty="0">
              <a:solidFill>
                <a:schemeClr val="tx2"/>
              </a:solidFill>
            </a:endParaRPr>
          </a:p>
          <a:p>
            <a:pPr lvl="2">
              <a:defRPr/>
            </a:pPr>
            <a:endParaRPr lang="nl-BE" sz="1600" dirty="0"/>
          </a:p>
          <a:p>
            <a:pPr lvl="1">
              <a:defRPr/>
            </a:pPr>
            <a:endParaRPr lang="nl-BE" sz="2000" dirty="0"/>
          </a:p>
          <a:p>
            <a:pPr marL="914400" lvl="2" indent="0">
              <a:buFontTx/>
              <a:buNone/>
              <a:defRPr/>
            </a:pP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1188096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/>
              <a:t>Frequentiegraden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899592" y="1383358"/>
          <a:ext cx="75368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34925" y="5402263"/>
            <a:ext cx="8929688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2075">
              <a:spcBef>
                <a:spcPct val="20000"/>
              </a:spcBef>
              <a:buChar char="•"/>
              <a:tabLst>
                <a:tab pos="277971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77971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77971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7971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  <a:t>Frequentiegraad (Fg) = Totaal aantal ongevallen x 1000000/Aantal uren blootstelling</a:t>
            </a:r>
            <a:b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Fg = 100 komt overeen met:	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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 1 op 6 werknemers heeft jaarlijks een arbeidsongeval;</a:t>
            </a:r>
            <a:b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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 100 arbeidsongevallen in loopbaan van 15 werknemers;</a:t>
            </a:r>
            <a:b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</a:t>
            </a: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 7 arbeidsongevallen per werknemer in loopbaan van 40 jaar</a:t>
            </a:r>
          </a:p>
        </p:txBody>
      </p:sp>
    </p:spTree>
    <p:extLst>
      <p:ext uri="{BB962C8B-B14F-4D97-AF65-F5344CB8AC3E}">
        <p14:creationId xmlns:p14="http://schemas.microsoft.com/office/powerpoint/2010/main" val="1038304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1115616" y="1268760"/>
          <a:ext cx="705678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915" name="Rectangle 10"/>
          <p:cNvSpPr>
            <a:spLocks noChangeArrowheads="1"/>
          </p:cNvSpPr>
          <p:nvPr/>
        </p:nvSpPr>
        <p:spPr bwMode="auto">
          <a:xfrm>
            <a:off x="900113" y="5229225"/>
            <a:ext cx="8135937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  <a:t>Werkelijke ernstgraad (Eg) = Aantal dagen AGR x 1000/Totaal arbeidsuren</a:t>
            </a:r>
            <a:b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nl-BE" altLang="nl-BE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altLang="nl-BE" sz="1800">
                <a:latin typeface="Times New Roman" panose="02020603050405020304" pitchFamily="18" charset="0"/>
                <a:cs typeface="Times New Roman" panose="02020603050405020304" pitchFamily="18" charset="0"/>
              </a:rPr>
              <a:t>- Egw = 1 komt overeen met : 1,5 dagen afwezigheid per jaar voor alle werknemers</a:t>
            </a:r>
            <a:endParaRPr lang="nl-BE" altLang="nl-BE" sz="1800"/>
          </a:p>
        </p:txBody>
      </p:sp>
    </p:spTree>
    <p:extLst>
      <p:ext uri="{BB962C8B-B14F-4D97-AF65-F5344CB8AC3E}">
        <p14:creationId xmlns:p14="http://schemas.microsoft.com/office/powerpoint/2010/main" val="161509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25538"/>
            <a:ext cx="7877175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715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Excusés-</a:t>
            </a:r>
            <a:r>
              <a:rPr lang="fr-BE" sz="3600" b="1" dirty="0" err="1"/>
              <a:t>Verontschuldig</a:t>
            </a:r>
            <a:endParaRPr lang="fr-BE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492896"/>
            <a:ext cx="7272808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0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95935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4982" y="2139500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PIU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09-08-VM-06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2192625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95536" y="-2588"/>
            <a:ext cx="8229600" cy="1143000"/>
          </a:xfrm>
        </p:spPr>
        <p:txBody>
          <a:bodyPr/>
          <a:lstStyle/>
          <a:p>
            <a:r>
              <a:rPr lang="nl-BE" altLang="fr-FR" dirty="0"/>
              <a:t>PIU/NIP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2060848"/>
            <a:ext cx="8013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BE" b="1" dirty="0" err="1">
                <a:solidFill>
                  <a:srgbClr val="00B050"/>
                </a:solidFill>
              </a:rPr>
              <a:t>Coord</a:t>
            </a:r>
            <a:r>
              <a:rPr lang="fr-BE" b="1" dirty="0">
                <a:solidFill>
                  <a:srgbClr val="00B050"/>
                </a:solidFill>
              </a:rPr>
              <a:t> Incendie </a:t>
            </a:r>
            <a:r>
              <a:rPr lang="fr-BE" b="1" dirty="0" err="1">
                <a:solidFill>
                  <a:srgbClr val="00B050"/>
                </a:solidFill>
              </a:rPr>
              <a:t>Qu</a:t>
            </a:r>
            <a:r>
              <a:rPr lang="fr-BE" b="1" dirty="0">
                <a:solidFill>
                  <a:srgbClr val="00B050"/>
                </a:solidFill>
              </a:rPr>
              <a:t>: Cdt DUBOIS Alain</a:t>
            </a:r>
          </a:p>
          <a:p>
            <a:pPr marL="342900" indent="-342900">
              <a:buAutoNum type="arabicPeriod"/>
            </a:pPr>
            <a:r>
              <a:rPr lang="fr-BE" b="1" dirty="0">
                <a:solidFill>
                  <a:srgbClr val="00B050"/>
                </a:solidFill>
              </a:rPr>
              <a:t>Désignation U responsable/bloc en cours</a:t>
            </a:r>
          </a:p>
          <a:p>
            <a:pPr marL="342900" indent="-342900">
              <a:buAutoNum type="arabicPeriod"/>
            </a:pPr>
            <a:r>
              <a:rPr lang="fr-BE" b="1" dirty="0">
                <a:solidFill>
                  <a:srgbClr val="00B050"/>
                </a:solidFill>
              </a:rPr>
              <a:t>Visite des pompiers en Jun</a:t>
            </a:r>
          </a:p>
          <a:p>
            <a:endParaRPr lang="fr-BE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435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4982" y="1796805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PLP/LPP</a:t>
              </a:r>
              <a:b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</a:b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2020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17-08-OM-05 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3910498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21038" y="2019068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R Tech / Tech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Verg</a:t>
              </a: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17-08-OM-08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802414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7504" y="274638"/>
            <a:ext cx="8928992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RTech</a:t>
            </a:r>
            <a:r>
              <a:rPr kumimoji="0" lang="fr-BE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/ Tech </a:t>
            </a:r>
            <a:r>
              <a:rPr kumimoji="0" lang="fr-BE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Verg</a:t>
            </a:r>
            <a:endParaRPr kumimoji="0" lang="fr-BE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516" y="2420888"/>
            <a:ext cx="8712968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Vu la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Sit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COVID et le confinement imposé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dirty="0">
                <a:solidFill>
                  <a:srgbClr val="000000"/>
                </a:solidFill>
              </a:rPr>
              <a:t>Peu d’avancées à noter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RTech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annulée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BE" dirty="0"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Gezien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Sit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COVID en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opgelegde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opsluiting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>
                <a:solidFill>
                  <a:srgbClr val="000000"/>
                </a:solidFill>
              </a:rPr>
              <a:t>Weinig</a:t>
            </a:r>
            <a:r>
              <a:rPr lang="fr-BE" dirty="0">
                <a:solidFill>
                  <a:srgbClr val="000000"/>
                </a:solidFill>
              </a:rPr>
              <a:t> </a:t>
            </a:r>
            <a:r>
              <a:rPr lang="fr-BE" dirty="0" err="1">
                <a:solidFill>
                  <a:srgbClr val="000000"/>
                </a:solidFill>
              </a:rPr>
              <a:t>veranderingen</a:t>
            </a:r>
            <a:r>
              <a:rPr lang="fr-BE" dirty="0">
                <a:solidFill>
                  <a:srgbClr val="000000"/>
                </a:solidFill>
              </a:rPr>
              <a:t> te </a:t>
            </a:r>
            <a:r>
              <a:rPr lang="fr-BE" dirty="0" err="1">
                <a:solidFill>
                  <a:srgbClr val="000000"/>
                </a:solidFill>
              </a:rPr>
              <a:t>melden</a:t>
            </a:r>
            <a:endParaRPr lang="fr-BE" dirty="0"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TechVerg</a:t>
            </a:r>
            <a:r>
              <a:rPr kumimoji="0" lang="fr-BE" sz="1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geannuleerd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656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7504" y="274638"/>
            <a:ext cx="8928992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Chauffage </a:t>
            </a:r>
            <a:r>
              <a:rPr kumimoji="0" lang="fr-BE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Qu</a:t>
            </a:r>
            <a:r>
              <a:rPr kumimoji="0" lang="fr-BE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</a:t>
            </a:r>
            <a:r>
              <a:rPr kumimoji="0" lang="fr-BE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Verwarming</a:t>
            </a:r>
            <a:r>
              <a:rPr kumimoji="0" lang="fr-BE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BE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Kw</a:t>
            </a:r>
            <a:endParaRPr kumimoji="0" lang="fr-BE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516" y="2420888"/>
            <a:ext cx="8712968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Chauffage QRE: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Ops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(Ma 25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Fev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19)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DEUX semaines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InOps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3543300" marR="0" lvl="7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Circuits L1 – L2</a:t>
            </a:r>
          </a:p>
          <a:p>
            <a:pPr marL="3543300" marR="0" lvl="7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Bloc 14 ACOS IS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DGMR C&amp;I sensibilisé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Plan d’action sera présenté - </a:t>
            </a:r>
            <a:r>
              <a:rPr kumimoji="0" lang="fr-B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</a:t>
            </a:r>
            <a:endParaRPr kumimoji="0" lang="fr-BE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43063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4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06157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274638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/>
              <a:t>14. Chauffage </a:t>
            </a:r>
            <a:r>
              <a:rPr lang="fr-BE" sz="3600" b="1" kern="0" dirty="0" err="1"/>
              <a:t>Qu</a:t>
            </a:r>
            <a:endParaRPr lang="fr-BE" sz="3600" b="1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-102049"/>
            <a:ext cx="9180512" cy="69600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3848" y="2708920"/>
            <a:ext cx="56886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>
                <a:solidFill>
                  <a:srgbClr val="FFFF00"/>
                </a:solidFill>
              </a:rPr>
              <a:t>Rénovatie</a:t>
            </a:r>
            <a:r>
              <a:rPr lang="fr-BE" b="1" dirty="0">
                <a:solidFill>
                  <a:srgbClr val="FFFF00"/>
                </a:solidFill>
              </a:rPr>
              <a:t> – 2 </a:t>
            </a:r>
            <a:r>
              <a:rPr lang="fr-BE" b="1" dirty="0" err="1">
                <a:solidFill>
                  <a:srgbClr val="FFFF00"/>
                </a:solidFill>
              </a:rPr>
              <a:t>jaren</a:t>
            </a:r>
            <a:r>
              <a:rPr lang="fr-BE" b="1" dirty="0">
                <a:solidFill>
                  <a:srgbClr val="FFFF00"/>
                </a:solidFill>
              </a:rPr>
              <a:t> – 4,5 </a:t>
            </a:r>
            <a:r>
              <a:rPr lang="fr-BE" b="1" dirty="0" err="1">
                <a:solidFill>
                  <a:srgbClr val="FFFF00"/>
                </a:solidFill>
              </a:rPr>
              <a:t>Mio</a:t>
            </a:r>
            <a:endParaRPr lang="fr-BE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3573016"/>
            <a:ext cx="5616624" cy="120032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>
                <a:solidFill>
                  <a:srgbClr val="FFFF00"/>
                </a:solidFill>
              </a:rPr>
              <a:t>Volgens</a:t>
            </a:r>
            <a:r>
              <a:rPr lang="fr-BE" b="1" dirty="0">
                <a:solidFill>
                  <a:srgbClr val="FFFF00"/>
                </a:solidFill>
              </a:rPr>
              <a:t> de </a:t>
            </a:r>
            <a:r>
              <a:rPr lang="fr-BE" b="1" dirty="0" err="1">
                <a:solidFill>
                  <a:srgbClr val="FFFF00"/>
                </a:solidFill>
              </a:rPr>
              <a:t>aard</a:t>
            </a:r>
            <a:r>
              <a:rPr lang="fr-BE" b="1" dirty="0">
                <a:solidFill>
                  <a:srgbClr val="FFFF00"/>
                </a:solidFill>
              </a:rPr>
              <a:t> van het lek</a:t>
            </a: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1. </a:t>
            </a:r>
            <a:r>
              <a:rPr lang="fr-BE" b="1" dirty="0" err="1">
                <a:solidFill>
                  <a:srgbClr val="FFFF00"/>
                </a:solidFill>
              </a:rPr>
              <a:t>Plaatselijke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herstellingen</a:t>
            </a:r>
            <a:r>
              <a:rPr lang="fr-BE" b="1" dirty="0">
                <a:solidFill>
                  <a:srgbClr val="FFFF00"/>
                </a:solidFill>
              </a:rPr>
              <a:t> - max 3d</a:t>
            </a: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2. </a:t>
            </a:r>
            <a:r>
              <a:rPr lang="fr-BE" b="1" dirty="0" err="1">
                <a:solidFill>
                  <a:srgbClr val="FFFF00"/>
                </a:solidFill>
              </a:rPr>
              <a:t>Gedeeltelijke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vervanging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leiding</a:t>
            </a:r>
            <a:endParaRPr lang="fr-BE" b="1" dirty="0">
              <a:solidFill>
                <a:srgbClr val="FFFF00"/>
              </a:solidFill>
            </a:endParaRP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3. IPS </a:t>
            </a:r>
            <a:r>
              <a:rPr lang="fr-BE" b="1" dirty="0" err="1">
                <a:solidFill>
                  <a:srgbClr val="FFFF00"/>
                </a:solidFill>
              </a:rPr>
              <a:t>Individuele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ketels</a:t>
            </a:r>
            <a:endParaRPr lang="fr-BE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5085184"/>
            <a:ext cx="561662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Update du Je 05 Mar 20</a:t>
            </a:r>
          </a:p>
          <a:p>
            <a:pPr marL="342900" indent="-342900"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Mise au point procédures de la firme  pour accélérer la réparation</a:t>
            </a:r>
            <a:r>
              <a:rPr lang="fr-BE" dirty="0"/>
              <a:t> </a:t>
            </a:r>
          </a:p>
          <a:p>
            <a:pPr marL="342900" indent="-342900"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Détection de fuites</a:t>
            </a:r>
          </a:p>
          <a:p>
            <a:pPr marL="342900" indent="-342900">
              <a:buFontTx/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Placement de vannes d’isolation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6512" y="2708920"/>
            <a:ext cx="9180512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10 Jun 20-Update</a:t>
            </a:r>
          </a:p>
          <a:p>
            <a:pPr marL="342900" indent="-342900">
              <a:buAutoNum type="arabicPeriod"/>
            </a:pPr>
            <a:r>
              <a:rPr lang="fr-BE" dirty="0"/>
              <a:t>Positionnement de vannes d’isolement à l’étude CC Infra</a:t>
            </a:r>
          </a:p>
          <a:p>
            <a:r>
              <a:rPr lang="fr-BE" dirty="0"/>
              <a:t>Possibilités</a:t>
            </a:r>
          </a:p>
          <a:p>
            <a:pPr marL="342900" indent="-342900">
              <a:buAutoNum type="arabicPeriod"/>
            </a:pPr>
            <a:r>
              <a:rPr lang="fr-BE" dirty="0"/>
              <a:t>Flight </a:t>
            </a:r>
            <a:r>
              <a:rPr lang="fr-BE" dirty="0" err="1"/>
              <a:t>boven</a:t>
            </a:r>
            <a:r>
              <a:rPr lang="fr-BE" dirty="0"/>
              <a:t> KKE met drone </a:t>
            </a:r>
            <a:r>
              <a:rPr lang="fr-BE" dirty="0" err="1"/>
              <a:t>voor</a:t>
            </a:r>
            <a:r>
              <a:rPr lang="fr-BE" dirty="0"/>
              <a:t> IR </a:t>
            </a:r>
            <a:r>
              <a:rPr lang="fr-BE" dirty="0" err="1"/>
              <a:t>detectie</a:t>
            </a:r>
            <a:endParaRPr lang="fr-BE" dirty="0"/>
          </a:p>
          <a:p>
            <a:pPr marL="342900" indent="-342900">
              <a:buAutoNum type="arabicPeriod"/>
            </a:pPr>
            <a:r>
              <a:rPr lang="fr-BE" dirty="0"/>
              <a:t>Vanne de sortie bloc16 à remplacer</a:t>
            </a:r>
          </a:p>
          <a:p>
            <a:pPr marL="342900" indent="-342900">
              <a:buAutoNum type="arabicPeriod"/>
            </a:pPr>
            <a:r>
              <a:rPr lang="fr-BE" dirty="0"/>
              <a:t>Remplacement des radiateurs bloc 5 en cours de finalisation</a:t>
            </a:r>
          </a:p>
          <a:p>
            <a:pPr marL="342900" indent="-342900">
              <a:buAutoNum type="arabicPeriod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6083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076825" y="5983288"/>
            <a:ext cx="3311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Garage (blok 26) </a:t>
            </a:r>
            <a:b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</a:b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ACOS IS.</a:t>
            </a:r>
          </a:p>
        </p:txBody>
      </p:sp>
      <p:pic>
        <p:nvPicPr>
          <p:cNvPr id="717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5" t="16660" r="6239" b="4115"/>
          <a:stretch>
            <a:fillRect/>
          </a:stretch>
        </p:blipFill>
        <p:spPr bwMode="auto">
          <a:xfrm>
            <a:off x="255811" y="1575350"/>
            <a:ext cx="8558212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8"/>
          <p:cNvSpPr txBox="1">
            <a:spLocks noChangeArrowheads="1"/>
          </p:cNvSpPr>
          <p:nvPr/>
        </p:nvSpPr>
        <p:spPr bwMode="auto">
          <a:xfrm>
            <a:off x="238125" y="5983288"/>
            <a:ext cx="2951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Drukkerij (blok 17) </a:t>
            </a:r>
            <a:b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</a:b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DG </a:t>
            </a:r>
            <a:r>
              <a:rPr kumimoji="0" lang="nl-BE" alt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Str</a:t>
            </a: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 COM.</a:t>
            </a:r>
          </a:p>
        </p:txBody>
      </p:sp>
      <p:sp>
        <p:nvSpPr>
          <p:cNvPr id="10" name="Right Arrow 9"/>
          <p:cNvSpPr/>
          <p:nvPr/>
        </p:nvSpPr>
        <p:spPr>
          <a:xfrm rot="18484988">
            <a:off x="1743870" y="5431631"/>
            <a:ext cx="1008062" cy="2889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 rot="15989580">
            <a:off x="4902994" y="4175919"/>
            <a:ext cx="3176587" cy="288925"/>
          </a:xfrm>
          <a:prstGeom prst="rightArrow">
            <a:avLst>
              <a:gd name="adj1" fmla="val 50000"/>
              <a:gd name="adj2" fmla="val 4505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01854" y="144035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Fiche At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0909" y="6506535"/>
            <a:ext cx="26642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loop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 / En cours U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1854" y="256010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4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94324" y="2210773"/>
            <a:ext cx="2951163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Composiet (blok 14) </a:t>
            </a:r>
            <a:b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</a:br>
            <a:r>
              <a:rPr kumimoji="0" lang="nl-BE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ACOS IS</a:t>
            </a:r>
          </a:p>
        </p:txBody>
      </p:sp>
    </p:spTree>
    <p:extLst>
      <p:ext uri="{BB962C8B-B14F-4D97-AF65-F5344CB8AC3E}">
        <p14:creationId xmlns:p14="http://schemas.microsoft.com/office/powerpoint/2010/main" val="6741725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274638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 err="1"/>
              <a:t>Airco</a:t>
            </a:r>
            <a:r>
              <a:rPr lang="fr-BE" sz="3600" b="1" kern="0" dirty="0"/>
              <a:t> bloc 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6824" y="41387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2708920"/>
            <a:ext cx="763284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b="1" dirty="0"/>
              <a:t>Update ACOS IS:</a:t>
            </a:r>
          </a:p>
          <a:p>
            <a:r>
              <a:rPr lang="fr-BE" dirty="0"/>
              <a:t>Le système fonctionne actuellement.</a:t>
            </a:r>
          </a:p>
          <a:p>
            <a:r>
              <a:rPr lang="fr-BE" dirty="0"/>
              <a:t>Réglage T° à effectuer (certains locaux trop froids) - marginal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54353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21038" y="2019068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AMT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17-08-OM-12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1340535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200" b="1" dirty="0"/>
              <a:t>Ordre du jour - </a:t>
            </a:r>
            <a:r>
              <a:rPr lang="fr-BE" sz="3200" b="1" dirty="0" err="1"/>
              <a:t>Dagorde</a:t>
            </a:r>
            <a:endParaRPr lang="fr-BE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465516"/>
              </p:ext>
            </p:extLst>
          </p:nvPr>
        </p:nvGraphicFramePr>
        <p:xfrm>
          <a:off x="1" y="1708199"/>
          <a:ext cx="9143998" cy="4764451"/>
        </p:xfrm>
        <a:graphic>
          <a:graphicData uri="http://schemas.openxmlformats.org/drawingml/2006/table">
            <a:tbl>
              <a:tblPr/>
              <a:tblGrid>
                <a:gridCol w="4045271">
                  <a:extLst>
                    <a:ext uri="{9D8B030D-6E8A-4147-A177-3AD203B41FA5}">
                      <a16:colId xmlns:a16="http://schemas.microsoft.com/office/drawing/2014/main" val="401306217"/>
                    </a:ext>
                  </a:extLst>
                </a:gridCol>
                <a:gridCol w="1053456">
                  <a:extLst>
                    <a:ext uri="{9D8B030D-6E8A-4147-A177-3AD203B41FA5}">
                      <a16:colId xmlns:a16="http://schemas.microsoft.com/office/drawing/2014/main" val="174862657"/>
                    </a:ext>
                  </a:extLst>
                </a:gridCol>
                <a:gridCol w="4045271">
                  <a:extLst>
                    <a:ext uri="{9D8B030D-6E8A-4147-A177-3AD203B41FA5}">
                      <a16:colId xmlns:a16="http://schemas.microsoft.com/office/drawing/2014/main" val="3942025173"/>
                    </a:ext>
                  </a:extLst>
                </a:gridCol>
              </a:tblGrid>
              <a:tr h="2635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CCB - 08 - BOC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879444"/>
                  </a:ext>
                </a:extLst>
              </a:tr>
              <a:tr h="25537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B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2/2020 - 10 Jun 20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168496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DESCRIPTION </a:t>
                      </a:r>
                    </a:p>
                  </a:txBody>
                  <a:tcPr marL="7583" marR="7583" marT="758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ID. NR.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OMSCHRIJVING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671621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Mot du Président 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583" marR="7583" marT="7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Woord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van de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Voorzitter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678138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Approbation du rapport du CCB Mar 20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7583" marR="7583" marT="7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Goedkeuring van het verslag van het BOC Mar 20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188777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ROI version 2020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17-08-OM-03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RIO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versie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2020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413519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Rapport trimestriel SLPPT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17-08-OM-01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Driemaandelijks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verslag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LDPBW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431672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Visites annuelles des lieux de travail au QRE 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17-08-OM-06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Jaarlijkse rondgangen van de werkplaatsen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275418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Activités SLPPT 08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BE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Activiteiten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LDPBW08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992558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Analyses de risques exécutées 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17-08-OM-07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Uitgevoerde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risicoanalyses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overleg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38949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Accidents du travail 1er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Trim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2020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17-08-OM-04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Arbeidsongevallen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1ste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Trim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2020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564196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Plan Interne d’Urgence QRE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09-08-VM-06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Intern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Noodplan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KKE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13859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Présentation du PLP 2020 des unités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17-08-OM-05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Presentatie van het LPP 2020 van de eenheden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145917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Réunion Technique Infra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17-08-OM-08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Technische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vergadering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Infra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196315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Points AMT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17-08-OM-12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Punten AMT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595343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Saisine: Analyse des risques psychosoc du Sv Interne 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19-08-OM-13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Vattingsvraag: Interne Dst - Psychosoc risico analyse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753198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Inventoriage+MeSv machines-outils / métal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20-08-AM-01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Inventaris+IDstS Metaalbewerkinggereedschappen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633769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rtl="0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Tour de table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583" marR="7583" marT="7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Rondvraag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77553"/>
                  </a:ext>
                </a:extLst>
              </a:tr>
              <a:tr h="235338">
                <a:tc>
                  <a:txBody>
                    <a:bodyPr/>
                    <a:lstStyle/>
                    <a:p>
                      <a:pPr algn="r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RTech CCB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26-08-20</a:t>
                      </a:r>
                    </a:p>
                  </a:txBody>
                  <a:tcPr marL="7583" marR="7583" marT="7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 </a:t>
                      </a:r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Verg</a:t>
                      </a:r>
                      <a:endParaRPr lang="fr-BE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007560"/>
                  </a:ext>
                </a:extLst>
              </a:tr>
              <a:tr h="244751">
                <a:tc>
                  <a:txBody>
                    <a:bodyPr/>
                    <a:lstStyle/>
                    <a:p>
                      <a:pPr algn="r" rtl="0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Prochain CCB</a:t>
                      </a:r>
                    </a:p>
                  </a:txBody>
                  <a:tcPr marL="7583" marR="7583" marT="758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09-09-20</a:t>
                      </a:r>
                    </a:p>
                  </a:txBody>
                  <a:tcPr marL="7583" marR="7583" marT="7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Volgend</a:t>
                      </a:r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BOC </a:t>
                      </a:r>
                    </a:p>
                  </a:txBody>
                  <a:tcPr marL="7583" marR="7583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36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929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15802" y="1808164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kern="0" dirty="0">
                  <a:solidFill>
                    <a:srgbClr val="000000"/>
                  </a:solidFill>
                  <a:latin typeface="Courier New" pitchFamily="49" charset="0"/>
                </a:rPr>
                <a:t>19-08-OM-13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2021" y="1939463"/>
            <a:ext cx="6670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Analyse des risques psychosociaux</a:t>
            </a:r>
            <a:br>
              <a:rPr lang="fr-BE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fr-BE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Sv Interne de Prévention et Protection au Travail 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16737239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35675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b="1" dirty="0"/>
              <a:t>Analyse des risques psychosociaux</a:t>
            </a:r>
            <a:br>
              <a:rPr lang="fr-BE" sz="3200" b="1" dirty="0"/>
            </a:br>
            <a:r>
              <a:rPr lang="fr-BE" sz="3200" b="1" dirty="0"/>
              <a:t>SIPPT 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1314048"/>
            <a:ext cx="8424936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 DEMANDEURS </a:t>
            </a:r>
            <a:endParaRPr lang="fr-B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ACV </a:t>
            </a: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Openbare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Diensten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 - CSC Services Publics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ACMP - CGPM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ACOD - CGSP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VSOA </a:t>
            </a: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Groep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Defensie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 - SLFP Groupe Défense 	</a:t>
            </a:r>
          </a:p>
          <a:p>
            <a:r>
              <a:rPr lang="fr-BE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 ANALYSE SUCCINTE </a:t>
            </a:r>
            <a:endParaRPr lang="fr-B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fr-BE" b="1" dirty="0">
                <a:solidFill>
                  <a:srgbClr val="000000"/>
                </a:solidFill>
                <a:latin typeface="Times New Roman" panose="02020603050405020304" pitchFamily="18" charset="0"/>
              </a:rPr>
              <a:t>Problématique </a:t>
            </a:r>
            <a:endParaRPr lang="fr-B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nombreux signaux d’alarme lancés par les travailleurs et représentants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réel danger psychosocial Pers et exécution de ses missions pour la </a:t>
            </a: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Def</a:t>
            </a:r>
            <a:endParaRPr lang="fr-B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fr-B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RTech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 du 21 Mai 19 (rapport annuel 2018 du SIPPT ) confirme cet état</a:t>
            </a:r>
          </a:p>
          <a:p>
            <a:pPr marL="800100" lvl="1" indent="-342900">
              <a:buFont typeface="+mj-lt"/>
              <a:buAutoNum type="alphaLcPeriod" startAt="2"/>
            </a:pPr>
            <a:r>
              <a:rPr lang="fr-BE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Action demandée de la part du CCB 08 </a:t>
            </a:r>
            <a:endParaRPr lang="fr-B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2"/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demande urgente d’analyse des risques psychosociaux du SIPPT dépendant administrativement de DG H&amp;WB. Celle-ci doit être réalisée par l’employeur : </a:t>
            </a:r>
          </a:p>
          <a:p>
            <a:pPr lvl="2"/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(1) avec la participation des travailleurs ; </a:t>
            </a:r>
          </a:p>
          <a:p>
            <a:pPr lvl="2"/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(2) en associant un conseiller en prévention aspects psychosociaux d’un service externe compte tenu de la complexité de la situation et afin d’assurer l’indépendance de l’analyse. </a:t>
            </a:r>
          </a:p>
          <a:p>
            <a:r>
              <a:rPr lang="fr-BE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3. Point de Situation</a:t>
            </a:r>
          </a:p>
          <a:p>
            <a:pPr lvl="1"/>
            <a:r>
              <a:rPr lang="fr-BE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 l’étude au sein de DG H&amp;WB</a:t>
            </a:r>
            <a:r>
              <a:rPr lang="fr-BE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34534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Risques </a:t>
            </a:r>
            <a:r>
              <a:rPr lang="fr-BE" sz="3600" b="1" dirty="0" err="1"/>
              <a:t>psychosoc</a:t>
            </a:r>
            <a:r>
              <a:rPr lang="fr-BE" sz="3600" b="1" dirty="0"/>
              <a:t> Sv Int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1960" y="2060848"/>
            <a:ext cx="9036496" cy="410445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Analyse du staff du SIPPT dans un premier temps</a:t>
            </a: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Intake</a:t>
            </a: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avec SEPPT : 27 </a:t>
            </a:r>
            <a:r>
              <a:rPr lang="fr-BE" sz="28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Nov</a:t>
            </a: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19</a:t>
            </a: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Méthode de travail SEPPT :  interviews individuelles</a:t>
            </a: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Interviews réalisées entre le 28 Jan 20 et le 20 </a:t>
            </a:r>
            <a:r>
              <a:rPr lang="fr-BE" sz="28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Fev</a:t>
            </a:r>
            <a:r>
              <a:rPr lang="fr-BE" sz="2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20</a:t>
            </a: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Rapport du SEPPT reçu le 21 </a:t>
            </a:r>
            <a:r>
              <a:rPr lang="fr-BE" sz="28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Avr</a:t>
            </a:r>
            <a:r>
              <a:rPr lang="fr-BE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20</a:t>
            </a:r>
            <a:endParaRPr lang="fr-BE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Etablissement des mesures par le Chef de Corps et coordination interne avec le Chef SIPPT le 04 Jun 20</a:t>
            </a:r>
            <a:endParaRPr lang="fr-BE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BE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Réunion technique à organiser NLT fin Juin 2020</a:t>
            </a:r>
            <a:endParaRPr lang="fr-BE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132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15802" y="1808164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20-08-AM-01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CCB 08 – BOC 08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2021" y="1939463"/>
            <a:ext cx="6670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Inventoriage machines outil pour le métal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375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 err="1"/>
              <a:t>Machine-Outils</a:t>
            </a:r>
            <a:endParaRPr lang="fr-B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Saisine CGSP du 27 </a:t>
            </a:r>
            <a:r>
              <a:rPr lang="fr-BE" dirty="0" err="1"/>
              <a:t>Fev</a:t>
            </a:r>
            <a:r>
              <a:rPr lang="fr-BE" dirty="0"/>
              <a:t> 20</a:t>
            </a:r>
          </a:p>
          <a:p>
            <a:r>
              <a:rPr lang="fr-BE" dirty="0" err="1"/>
              <a:t>Ref</a:t>
            </a:r>
            <a:r>
              <a:rPr lang="fr-BE" dirty="0"/>
              <a:t>: </a:t>
            </a:r>
            <a:r>
              <a:rPr lang="fr-FR" dirty="0"/>
              <a:t>note MITS N° 18-50038561</a:t>
            </a:r>
          </a:p>
          <a:p>
            <a:pPr lvl="1"/>
            <a:r>
              <a:rPr lang="fr-FR" dirty="0"/>
              <a:t>l'inventoriage et la mise en conformité des machines-outils pour le métal</a:t>
            </a:r>
          </a:p>
          <a:p>
            <a:pPr lvl="1"/>
            <a:r>
              <a:rPr lang="fr-FR" dirty="0"/>
              <a:t>Point de </a:t>
            </a:r>
            <a:r>
              <a:rPr lang="fr-FR" dirty="0" err="1"/>
              <a:t>Sit</a:t>
            </a:r>
            <a:endParaRPr lang="fr-FR" dirty="0"/>
          </a:p>
          <a:p>
            <a:r>
              <a:rPr lang="fr-FR" dirty="0"/>
              <a:t>QRE-KKE: </a:t>
            </a:r>
          </a:p>
          <a:p>
            <a:pPr lvl="1"/>
            <a:r>
              <a:rPr lang="fr-FR" dirty="0" err="1"/>
              <a:t>Bn</a:t>
            </a:r>
            <a:r>
              <a:rPr lang="fr-FR" dirty="0"/>
              <a:t> QG QRE – En cours</a:t>
            </a:r>
          </a:p>
          <a:p>
            <a:pPr lvl="1"/>
            <a:r>
              <a:rPr lang="fr-FR" dirty="0"/>
              <a:t>ACOS-IS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52195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15802" y="1808164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CCB 08 – BOC 08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2021" y="1877277"/>
            <a:ext cx="6670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COVID - Plan de reprise du </a:t>
            </a:r>
            <a:r>
              <a:rPr lang="fr-BE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Tvl</a:t>
            </a:r>
            <a:endParaRPr lang="fr-BE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Werkhervattingsplan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44892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Plan de reprise du travail</a:t>
            </a:r>
            <a:br>
              <a:rPr lang="fr-BE" sz="3600" b="1" dirty="0"/>
            </a:br>
            <a:r>
              <a:rPr lang="fr-BE" sz="3600" b="1" dirty="0" err="1"/>
              <a:t>Werkhervattingsplan</a:t>
            </a:r>
            <a:endParaRPr lang="fr-B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51982"/>
          </a:xfrm>
        </p:spPr>
        <p:txBody>
          <a:bodyPr/>
          <a:lstStyle/>
          <a:p>
            <a:r>
              <a:rPr lang="fr-BE" sz="2800" dirty="0"/>
              <a:t>Flash Défense N°7</a:t>
            </a:r>
          </a:p>
          <a:p>
            <a:r>
              <a:rPr lang="fr-BE" sz="2800" dirty="0"/>
              <a:t>Réunion VCHOD – Présidents CCB</a:t>
            </a:r>
          </a:p>
          <a:p>
            <a:r>
              <a:rPr lang="fr-BE" sz="2800" dirty="0"/>
              <a:t>Réunion TT – EVERE – 18 1000 Jun 20</a:t>
            </a:r>
          </a:p>
          <a:p>
            <a:endParaRPr lang="fr-BE" sz="2800" dirty="0"/>
          </a:p>
          <a:p>
            <a:r>
              <a:rPr lang="fr-BE" sz="2800" dirty="0"/>
              <a:t>Plan de reprise U en cours</a:t>
            </a:r>
          </a:p>
          <a:p>
            <a:endParaRPr lang="fr-BE" sz="2800" dirty="0"/>
          </a:p>
          <a:p>
            <a:r>
              <a:rPr lang="fr-BE" sz="2800" dirty="0"/>
              <a:t>Fourniture </a:t>
            </a:r>
            <a:r>
              <a:rPr lang="fr-BE" sz="2800" dirty="0" err="1"/>
              <a:t>starterkit</a:t>
            </a:r>
            <a:r>
              <a:rPr lang="fr-BE" sz="2800" dirty="0"/>
              <a:t> 1</a:t>
            </a:r>
          </a:p>
          <a:p>
            <a:r>
              <a:rPr lang="fr-BE" sz="2800" dirty="0"/>
              <a:t>Fourniture </a:t>
            </a:r>
            <a:r>
              <a:rPr lang="fr-BE" sz="2800" dirty="0" err="1"/>
              <a:t>starterkit</a:t>
            </a:r>
            <a:r>
              <a:rPr lang="fr-BE" sz="2800" dirty="0"/>
              <a:t> 2</a:t>
            </a:r>
          </a:p>
          <a:p>
            <a:pPr marL="0" indent="0">
              <a:buNone/>
            </a:pPr>
            <a:endParaRPr lang="fr-BE" sz="2800" dirty="0"/>
          </a:p>
          <a:p>
            <a:r>
              <a:rPr lang="fr-BE" sz="2800" dirty="0"/>
              <a:t>Flash Défense N°8 – 15 Jun 20</a:t>
            </a:r>
          </a:p>
          <a:p>
            <a:pPr marL="0" indent="0"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070468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21038" y="2019068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Directives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Comd</a:t>
              </a: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 Qu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solidFill>
                    <a:srgbClr val="000000"/>
                  </a:solidFill>
                  <a:latin typeface="Courier New" pitchFamily="49" charset="0"/>
                </a:rPr>
                <a:t>V2.0</a:t>
              </a: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QRE – Plan de reprise</a:t>
            </a:r>
          </a:p>
        </p:txBody>
      </p:sp>
    </p:spTree>
    <p:extLst>
      <p:ext uri="{BB962C8B-B14F-4D97-AF65-F5344CB8AC3E}">
        <p14:creationId xmlns:p14="http://schemas.microsoft.com/office/powerpoint/2010/main" val="29814257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Accès QRE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r>
              <a:rPr lang="fr-BE" dirty="0"/>
              <a:t>Par </a:t>
            </a:r>
            <a:r>
              <a:rPr lang="fr-BE" dirty="0" err="1"/>
              <a:t>Gate</a:t>
            </a:r>
            <a:r>
              <a:rPr lang="fr-BE" dirty="0"/>
              <a:t> ALPHA – CHARLIE (BRAVO en réserve vu les </a:t>
            </a:r>
            <a:r>
              <a:rPr lang="fr-BE" dirty="0" err="1"/>
              <a:t>Tvx</a:t>
            </a:r>
            <a:r>
              <a:rPr lang="fr-BE" dirty="0"/>
              <a:t> à l’OASIS): </a:t>
            </a:r>
          </a:p>
          <a:p>
            <a:pPr lvl="1"/>
            <a:r>
              <a:rPr lang="fr-BE" dirty="0"/>
              <a:t>Pers en possession de son masque</a:t>
            </a:r>
          </a:p>
          <a:p>
            <a:pPr lvl="2"/>
            <a:r>
              <a:rPr lang="fr-BE" dirty="0"/>
              <a:t>Port obligatoire si :</a:t>
            </a:r>
          </a:p>
          <a:p>
            <a:pPr lvl="3"/>
            <a:r>
              <a:rPr lang="fr-BE" dirty="0" err="1"/>
              <a:t>Carpooling</a:t>
            </a:r>
            <a:endParaRPr lang="fr-BE" dirty="0"/>
          </a:p>
          <a:p>
            <a:pPr lvl="3"/>
            <a:r>
              <a:rPr lang="fr-BE" dirty="0"/>
              <a:t>Difficulté de distanciation sociale pour piétons</a:t>
            </a:r>
          </a:p>
          <a:p>
            <a:pPr lvl="1"/>
            <a:r>
              <a:rPr lang="fr-BE" dirty="0" err="1"/>
              <a:t>Ctl</a:t>
            </a:r>
            <a:r>
              <a:rPr lang="fr-BE" dirty="0"/>
              <a:t> sporadique T° possible</a:t>
            </a:r>
          </a:p>
          <a:p>
            <a:pPr lvl="1"/>
            <a:endParaRPr lang="fr-BE" dirty="0"/>
          </a:p>
          <a:p>
            <a:pPr lvl="1"/>
            <a:r>
              <a:rPr lang="fr-BE" dirty="0"/>
              <a:t>Fermeture possible du </a:t>
            </a:r>
            <a:r>
              <a:rPr lang="fr-BE" dirty="0" err="1"/>
              <a:t>Gate</a:t>
            </a:r>
            <a:r>
              <a:rPr lang="fr-BE" dirty="0"/>
              <a:t> Charlie du 08 au 22 Jun 20 pour cause de </a:t>
            </a:r>
            <a:r>
              <a:rPr lang="fr-BE" dirty="0" err="1"/>
              <a:t>Tvx</a:t>
            </a:r>
            <a:r>
              <a:rPr lang="fr-BE" dirty="0"/>
              <a:t> au rond-point.</a:t>
            </a:r>
          </a:p>
        </p:txBody>
      </p:sp>
    </p:spTree>
    <p:extLst>
      <p:ext uri="{BB962C8B-B14F-4D97-AF65-F5344CB8AC3E}">
        <p14:creationId xmlns:p14="http://schemas.microsoft.com/office/powerpoint/2010/main" val="26130634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Déplacement au sein du QRE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endParaRPr lang="fr-BE" dirty="0"/>
          </a:p>
          <a:p>
            <a:r>
              <a:rPr lang="fr-BE" dirty="0"/>
              <a:t>Pers en possession de son masque</a:t>
            </a:r>
          </a:p>
          <a:p>
            <a:r>
              <a:rPr lang="fr-BE" dirty="0"/>
              <a:t>Port non obligatoire tant que </a:t>
            </a:r>
          </a:p>
          <a:p>
            <a:pPr lvl="1"/>
            <a:r>
              <a:rPr lang="fr-BE" dirty="0"/>
              <a:t>la distanciation est assurée</a:t>
            </a:r>
          </a:p>
          <a:p>
            <a:pPr lvl="1"/>
            <a:r>
              <a:rPr lang="fr-BE" dirty="0"/>
              <a:t>le port n’est pas imposé dans des lieux spécifiques</a:t>
            </a:r>
          </a:p>
        </p:txBody>
      </p:sp>
    </p:spTree>
    <p:extLst>
      <p:ext uri="{BB962C8B-B14F-4D97-AF65-F5344CB8AC3E}">
        <p14:creationId xmlns:p14="http://schemas.microsoft.com/office/powerpoint/2010/main" val="3677763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585121" y="1809648"/>
              <a:ext cx="693316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Approbation/</a:t>
              </a:r>
              <a:r>
                <a:rPr kumimoji="0" lang="en-GB" sz="3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Goedkeuring</a:t>
              </a:r>
              <a:b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</a:br>
              <a: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CR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25330352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Hygiène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r>
              <a:rPr lang="fr-BE" dirty="0"/>
              <a:t>Création d’un point désinfection par entrée principale (Item 1 et 3 du </a:t>
            </a:r>
            <a:r>
              <a:rPr lang="fr-BE" dirty="0" err="1"/>
              <a:t>starterkit</a:t>
            </a:r>
            <a:r>
              <a:rPr lang="fr-BE" dirty="0"/>
              <a:t>)</a:t>
            </a:r>
          </a:p>
          <a:p>
            <a:r>
              <a:rPr lang="fr-BE" dirty="0"/>
              <a:t>Adaptation des sanitaires : directives et livraison du Mat aux U</a:t>
            </a:r>
          </a:p>
          <a:p>
            <a:endParaRPr lang="fr-BE" dirty="0"/>
          </a:p>
          <a:p>
            <a:endParaRPr lang="fr-BE" dirty="0"/>
          </a:p>
          <a:p>
            <a:r>
              <a:rPr lang="fr-BE" dirty="0"/>
              <a:t>Masques chirurgicaux</a:t>
            </a:r>
          </a:p>
          <a:p>
            <a:pPr lvl="1"/>
            <a:r>
              <a:rPr lang="fr-BE" dirty="0"/>
              <a:t>Si à réutiliser: à mettre dans une enveloppe papier</a:t>
            </a:r>
          </a:p>
          <a:p>
            <a:pPr lvl="1"/>
            <a:r>
              <a:rPr lang="fr-BE" dirty="0"/>
              <a:t>A jeter dans une poubelle fermée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284984"/>
            <a:ext cx="1275606" cy="1700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284984"/>
            <a:ext cx="1275606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853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Sport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r>
              <a:rPr lang="fr-BE" dirty="0"/>
              <a:t>Le sport est à exécuter de préférence à son domicile vu</a:t>
            </a:r>
          </a:p>
          <a:p>
            <a:pPr lvl="1"/>
            <a:r>
              <a:rPr lang="fr-BE" dirty="0"/>
              <a:t>le TW/HW en vigueur</a:t>
            </a:r>
          </a:p>
          <a:p>
            <a:pPr lvl="1"/>
            <a:r>
              <a:rPr lang="fr-BE" dirty="0"/>
              <a:t>La fermeture des douches pour cause de</a:t>
            </a:r>
          </a:p>
          <a:p>
            <a:pPr lvl="2"/>
            <a:r>
              <a:rPr lang="fr-BE" dirty="0"/>
              <a:t>COVID</a:t>
            </a:r>
          </a:p>
          <a:p>
            <a:pPr lvl="2"/>
            <a:r>
              <a:rPr lang="fr-BE" dirty="0"/>
              <a:t>Détection </a:t>
            </a:r>
            <a:r>
              <a:rPr lang="fr-BE" dirty="0" err="1"/>
              <a:t>légionelle</a:t>
            </a:r>
            <a:r>
              <a:rPr lang="fr-BE" dirty="0"/>
              <a:t> (en cours)</a:t>
            </a:r>
          </a:p>
          <a:p>
            <a:r>
              <a:rPr lang="fr-BE" dirty="0"/>
              <a:t>Sport au </a:t>
            </a:r>
            <a:r>
              <a:rPr lang="fr-BE" dirty="0" err="1"/>
              <a:t>Qu</a:t>
            </a:r>
            <a:r>
              <a:rPr lang="fr-BE" dirty="0"/>
              <a:t> (hors Bloc8) ou </a:t>
            </a:r>
            <a:r>
              <a:rPr lang="fr-BE" dirty="0" err="1"/>
              <a:t>écomobilité</a:t>
            </a:r>
            <a:endParaRPr lang="fr-BE" dirty="0"/>
          </a:p>
          <a:p>
            <a:pPr lvl="1"/>
            <a:r>
              <a:rPr lang="fr-BE" dirty="0"/>
              <a:t>seulement un rafraîchissement à l’évier sera possible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585725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Aménagement des blocs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endParaRPr lang="fr-BE" dirty="0"/>
          </a:p>
          <a:p>
            <a:r>
              <a:rPr lang="fr-BE" dirty="0"/>
              <a:t>Les règles de vie au sein des blocs sont à coordonner/édicter par les U mêmes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546113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Reprise du </a:t>
            </a:r>
            <a:r>
              <a:rPr lang="fr-BE" sz="3600" b="1" dirty="0" err="1"/>
              <a:t>Tvl</a:t>
            </a:r>
            <a:endParaRPr lang="fr-BE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1" y="1557338"/>
            <a:ext cx="8424936" cy="4463950"/>
          </a:xfrm>
        </p:spPr>
        <p:txBody>
          <a:bodyPr/>
          <a:lstStyle/>
          <a:p>
            <a:r>
              <a:rPr lang="fr-BE" dirty="0"/>
              <a:t>Plan de reprise à </a:t>
            </a:r>
          </a:p>
          <a:p>
            <a:pPr lvl="1"/>
            <a:r>
              <a:rPr lang="fr-BE" dirty="0"/>
              <a:t>faire valider par</a:t>
            </a:r>
          </a:p>
          <a:p>
            <a:pPr lvl="2"/>
            <a:r>
              <a:rPr lang="fr-BE" dirty="0"/>
              <a:t>Personnel</a:t>
            </a:r>
          </a:p>
          <a:p>
            <a:pPr lvl="2"/>
            <a:r>
              <a:rPr lang="fr-BE" dirty="0"/>
              <a:t>Chaîne hiérarchique</a:t>
            </a:r>
          </a:p>
          <a:p>
            <a:pPr lvl="2"/>
            <a:r>
              <a:rPr lang="fr-BE" dirty="0"/>
              <a:t>SLPPT</a:t>
            </a:r>
          </a:p>
          <a:p>
            <a:pPr lvl="1"/>
            <a:r>
              <a:rPr lang="fr-BE" dirty="0"/>
              <a:t>Soumettre aux représentation syndicales</a:t>
            </a:r>
          </a:p>
          <a:p>
            <a:pPr lvl="1"/>
            <a:endParaRPr lang="fr-BE" dirty="0"/>
          </a:p>
          <a:p>
            <a:r>
              <a:rPr lang="fr-BE" dirty="0"/>
              <a:t>QRE : DTG fin </a:t>
            </a:r>
            <a:r>
              <a:rPr lang="fr-BE" dirty="0" err="1"/>
              <a:t>MeP</a:t>
            </a:r>
            <a:r>
              <a:rPr lang="fr-BE" dirty="0"/>
              <a:t> : 15 Jun 20 (TBC)</a:t>
            </a:r>
          </a:p>
        </p:txBody>
      </p:sp>
    </p:spTree>
    <p:extLst>
      <p:ext uri="{BB962C8B-B14F-4D97-AF65-F5344CB8AC3E}">
        <p14:creationId xmlns:p14="http://schemas.microsoft.com/office/powerpoint/2010/main" val="25741595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81781" cy="2906713"/>
            <a:chOff x="341313" y="1666875"/>
            <a:chExt cx="8581781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21038" y="1751415"/>
              <a:ext cx="7202056" cy="1277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fr-BE" sz="3600" b="1" kern="0" dirty="0">
                  <a:solidFill>
                    <a:srgbClr val="000000"/>
                  </a:solidFill>
                  <a:latin typeface="Courier New" pitchFamily="49" charset="0"/>
                </a:rPr>
                <a:t>Tour de table</a:t>
              </a:r>
            </a:p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fr-BE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Rondvraag</a:t>
              </a:r>
              <a:r>
                <a:rPr lang="fr-BE" sz="3600" b="1" kern="0" dirty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17285331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34776" y="2040725"/>
              <a:ext cx="695336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fr-BE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Next</a:t>
              </a:r>
              <a:r>
                <a:rPr lang="fr-BE" sz="3600" b="1" kern="0" dirty="0">
                  <a:solidFill>
                    <a:srgbClr val="000000"/>
                  </a:solidFill>
                  <a:latin typeface="Courier New" pitchFamily="49" charset="0"/>
                </a:rPr>
                <a:t> meetings</a:t>
              </a:r>
              <a:endParaRPr lang="en-GB" sz="36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32891976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 err="1"/>
              <a:t>Next</a:t>
            </a:r>
            <a:r>
              <a:rPr lang="fr-BE" sz="3600" b="1" dirty="0"/>
              <a:t> meetings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1557338"/>
            <a:ext cx="9036495" cy="511202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dirty="0"/>
              <a:t>Tech </a:t>
            </a:r>
            <a:r>
              <a:rPr lang="fr-BE" dirty="0" err="1"/>
              <a:t>Vergadering</a:t>
            </a:r>
            <a:r>
              <a:rPr lang="fr-BE" dirty="0"/>
              <a:t> – R Tech</a:t>
            </a:r>
          </a:p>
          <a:p>
            <a:pPr marL="457200" lvl="1" indent="0" algn="ctr">
              <a:buNone/>
            </a:pPr>
            <a:r>
              <a:rPr lang="fr-BE" b="1" dirty="0">
                <a:solidFill>
                  <a:schemeClr val="tx1"/>
                </a:solidFill>
              </a:rPr>
              <a:t>26 1000 </a:t>
            </a:r>
            <a:r>
              <a:rPr lang="fr-BE" b="1" dirty="0" err="1">
                <a:solidFill>
                  <a:schemeClr val="tx1"/>
                </a:solidFill>
              </a:rPr>
              <a:t>Aou</a:t>
            </a:r>
            <a:r>
              <a:rPr lang="fr-BE" b="1" dirty="0">
                <a:solidFill>
                  <a:schemeClr val="tx1"/>
                </a:solidFill>
              </a:rPr>
              <a:t> 20</a:t>
            </a:r>
            <a:r>
              <a:rPr lang="fr-BE" dirty="0"/>
              <a:t> – Bloc 13 / Bar ROLIN + SKYPE</a:t>
            </a:r>
          </a:p>
          <a:p>
            <a:r>
              <a:rPr lang="fr-BE" dirty="0"/>
              <a:t>BOC-CCB</a:t>
            </a:r>
          </a:p>
          <a:p>
            <a:pPr marL="457200" lvl="1" indent="0" algn="ctr">
              <a:buNone/>
            </a:pPr>
            <a:r>
              <a:rPr lang="fr-BE" b="1" dirty="0">
                <a:solidFill>
                  <a:schemeClr val="tx1"/>
                </a:solidFill>
              </a:rPr>
              <a:t>09 0900 Sep 20 </a:t>
            </a:r>
            <a:r>
              <a:rPr lang="fr-BE" dirty="0"/>
              <a:t>– Bloc 6A / Bibliothèque + SKYPE</a:t>
            </a:r>
          </a:p>
          <a:p>
            <a:r>
              <a:rPr lang="fr-BE" dirty="0"/>
              <a:t>Planning 2020</a:t>
            </a:r>
          </a:p>
          <a:p>
            <a:pPr marL="457200" lvl="1" indent="0" algn="ctr">
              <a:buNone/>
            </a:pPr>
            <a:r>
              <a:rPr lang="fr-BE" sz="2000" i="1" dirty="0" err="1"/>
              <a:t>Wo</a:t>
            </a:r>
            <a:r>
              <a:rPr lang="fr-BE" sz="2000" i="1" dirty="0"/>
              <a:t>/2de </a:t>
            </a:r>
            <a:r>
              <a:rPr lang="fr-BE" sz="2000" i="1" dirty="0" err="1"/>
              <a:t>week</a:t>
            </a:r>
            <a:r>
              <a:rPr lang="fr-BE" sz="2000" i="1" dirty="0"/>
              <a:t>/3de M </a:t>
            </a:r>
            <a:r>
              <a:rPr lang="fr-BE" sz="2000" i="1" dirty="0" err="1"/>
              <a:t>Trim</a:t>
            </a:r>
            <a:r>
              <a:rPr lang="fr-BE" sz="2000" i="1" dirty="0"/>
              <a:t> - Me/2</a:t>
            </a:r>
            <a:r>
              <a:rPr lang="fr-BE" sz="2000" i="1" baseline="30000" dirty="0"/>
              <a:t>e</a:t>
            </a:r>
            <a:r>
              <a:rPr lang="fr-BE" sz="2000" i="1" dirty="0"/>
              <a:t> </a:t>
            </a:r>
            <a:r>
              <a:rPr lang="fr-BE" sz="2000" i="1" dirty="0" err="1"/>
              <a:t>sem</a:t>
            </a:r>
            <a:r>
              <a:rPr lang="fr-BE" sz="2000" i="1" dirty="0"/>
              <a:t>/3</a:t>
            </a:r>
            <a:r>
              <a:rPr lang="fr-BE" sz="2000" i="1" baseline="30000" dirty="0"/>
              <a:t>e</a:t>
            </a:r>
            <a:r>
              <a:rPr lang="fr-BE" sz="2000" i="1" dirty="0"/>
              <a:t> </a:t>
            </a:r>
            <a:r>
              <a:rPr lang="fr-BE" sz="2000" i="1" dirty="0" err="1"/>
              <a:t>moisTrim</a:t>
            </a:r>
            <a:endParaRPr lang="fr-BE" sz="2000" i="1" dirty="0"/>
          </a:p>
          <a:p>
            <a:pPr marL="457200" lvl="1" indent="0" algn="ctr">
              <a:buNone/>
            </a:pPr>
            <a:r>
              <a:rPr lang="fr-BE" sz="2400" dirty="0"/>
              <a:t>CCB</a:t>
            </a:r>
            <a:r>
              <a:rPr lang="fr-BE" dirty="0"/>
              <a:t> </a:t>
            </a:r>
            <a:r>
              <a:rPr lang="fr-BE" b="1" dirty="0">
                <a:solidFill>
                  <a:schemeClr val="tx1"/>
                </a:solidFill>
              </a:rPr>
              <a:t>11 Mar – </a:t>
            </a:r>
            <a:r>
              <a:rPr lang="fr-BE" b="1" dirty="0">
                <a:solidFill>
                  <a:srgbClr val="FF0000"/>
                </a:solidFill>
              </a:rPr>
              <a:t>10 Jun </a:t>
            </a:r>
            <a:r>
              <a:rPr lang="fr-BE" b="1" dirty="0">
                <a:solidFill>
                  <a:schemeClr val="tx1"/>
                </a:solidFill>
              </a:rPr>
              <a:t>– 09 Sep – 09 </a:t>
            </a:r>
            <a:r>
              <a:rPr lang="fr-BE" b="1" dirty="0" err="1">
                <a:solidFill>
                  <a:schemeClr val="tx1"/>
                </a:solidFill>
              </a:rPr>
              <a:t>Dec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sz="2400" dirty="0"/>
              <a:t>BOC</a:t>
            </a:r>
          </a:p>
          <a:p>
            <a:pPr marL="457200" lvl="1" indent="0" algn="ctr">
              <a:buNone/>
            </a:pPr>
            <a:r>
              <a:rPr lang="fr-BE" sz="2000" dirty="0" err="1"/>
              <a:t>RTech</a:t>
            </a:r>
            <a:r>
              <a:rPr lang="fr-BE" sz="2000" dirty="0"/>
              <a:t> – Tech </a:t>
            </a:r>
            <a:r>
              <a:rPr lang="fr-BE" sz="2000" dirty="0" err="1"/>
              <a:t>Verg</a:t>
            </a:r>
            <a:r>
              <a:rPr lang="fr-BE" sz="2000" dirty="0"/>
              <a:t> – Min 2 </a:t>
            </a:r>
            <a:r>
              <a:rPr lang="fr-BE" sz="2000" dirty="0" err="1"/>
              <a:t>sem</a:t>
            </a:r>
            <a:r>
              <a:rPr lang="fr-BE" sz="2000" dirty="0"/>
              <a:t>/W</a:t>
            </a:r>
          </a:p>
          <a:p>
            <a:pPr marL="457200" lvl="1" indent="0" algn="ctr">
              <a:buNone/>
            </a:pPr>
            <a:r>
              <a:rPr lang="fr-BE" sz="2400" dirty="0" err="1"/>
              <a:t>RTech</a:t>
            </a:r>
            <a:r>
              <a:rPr lang="fr-BE" dirty="0"/>
              <a:t> </a:t>
            </a:r>
            <a:r>
              <a:rPr lang="fr-BE" b="1" dirty="0">
                <a:solidFill>
                  <a:schemeClr val="tx1"/>
                </a:solidFill>
              </a:rPr>
              <a:t>26 </a:t>
            </a:r>
            <a:r>
              <a:rPr lang="fr-BE" b="1" dirty="0" err="1">
                <a:solidFill>
                  <a:schemeClr val="tx1"/>
                </a:solidFill>
              </a:rPr>
              <a:t>Fev</a:t>
            </a:r>
            <a:r>
              <a:rPr lang="fr-BE" b="1" dirty="0">
                <a:solidFill>
                  <a:schemeClr val="tx1"/>
                </a:solidFill>
              </a:rPr>
              <a:t> – </a:t>
            </a:r>
            <a:r>
              <a:rPr lang="fr-BE" b="1" dirty="0">
                <a:solidFill>
                  <a:srgbClr val="FF0000"/>
                </a:solidFill>
              </a:rPr>
              <a:t>27 Mai </a:t>
            </a:r>
            <a:r>
              <a:rPr lang="fr-BE" b="1" dirty="0">
                <a:solidFill>
                  <a:schemeClr val="tx1"/>
                </a:solidFill>
              </a:rPr>
              <a:t>– 26 </a:t>
            </a:r>
            <a:r>
              <a:rPr lang="fr-BE" b="1" dirty="0" err="1">
                <a:solidFill>
                  <a:schemeClr val="tx1"/>
                </a:solidFill>
              </a:rPr>
              <a:t>Aou</a:t>
            </a:r>
            <a:r>
              <a:rPr lang="fr-BE" b="1" dirty="0">
                <a:solidFill>
                  <a:schemeClr val="tx1"/>
                </a:solidFill>
              </a:rPr>
              <a:t> – 25 </a:t>
            </a:r>
            <a:r>
              <a:rPr lang="fr-BE" b="1" dirty="0" err="1">
                <a:solidFill>
                  <a:schemeClr val="tx1"/>
                </a:solidFill>
              </a:rPr>
              <a:t>Nov</a:t>
            </a:r>
            <a:r>
              <a:rPr lang="fr-BE" b="1" dirty="0">
                <a:solidFill>
                  <a:schemeClr val="tx1"/>
                </a:solidFill>
              </a:rPr>
              <a:t> </a:t>
            </a:r>
            <a:r>
              <a:rPr lang="fr-BE" sz="2400" dirty="0"/>
              <a:t>Tech V</a:t>
            </a:r>
            <a:r>
              <a:rPr lang="fr-BE" dirty="0"/>
              <a:t> </a:t>
            </a:r>
          </a:p>
          <a:p>
            <a:pPr marL="457200" lvl="1" indent="0" algn="ctr">
              <a:buNone/>
            </a:pPr>
            <a:r>
              <a:rPr lang="fr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400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272808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3600" b="1" dirty="0"/>
              <a:t>Approbation </a:t>
            </a:r>
            <a:br>
              <a:rPr lang="fr-BE" sz="3600" b="1" dirty="0"/>
            </a:br>
            <a:r>
              <a:rPr lang="fr-BE" sz="3600" b="1" dirty="0" err="1"/>
              <a:t>Goedkeuring</a:t>
            </a:r>
            <a:endParaRPr lang="fr-BE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8313" y="1557338"/>
            <a:ext cx="7632079" cy="4463950"/>
          </a:xfrm>
        </p:spPr>
        <p:txBody>
          <a:bodyPr/>
          <a:lstStyle/>
          <a:p>
            <a:endParaRPr lang="fr-BE" dirty="0"/>
          </a:p>
          <a:p>
            <a:r>
              <a:rPr lang="fr-BE" dirty="0" err="1"/>
              <a:t>Verslag</a:t>
            </a:r>
            <a:r>
              <a:rPr lang="fr-BE" dirty="0"/>
              <a:t>/Rapport</a:t>
            </a:r>
          </a:p>
          <a:p>
            <a:pPr lvl="1"/>
            <a:r>
              <a:rPr lang="fr-BE" dirty="0"/>
              <a:t>Mar 20</a:t>
            </a:r>
          </a:p>
        </p:txBody>
      </p:sp>
    </p:spTree>
    <p:extLst>
      <p:ext uri="{BB962C8B-B14F-4D97-AF65-F5344CB8AC3E}">
        <p14:creationId xmlns:p14="http://schemas.microsoft.com/office/powerpoint/2010/main" val="472127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93863" y="2028010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ROI - RIO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itchFamily="49" charset="0"/>
                  <a:ea typeface="+mn-ea"/>
                  <a:cs typeface="+mn-cs"/>
                </a:rPr>
                <a:t>17-08-OM-03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182848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693863" y="1766126"/>
              <a:ext cx="69331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SLPPT 08 LDPBW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656831" y="3180511"/>
            <a:ext cx="6940550" cy="3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24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2129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CCB 08 – BOC 08</a:t>
            </a:r>
          </a:p>
        </p:txBody>
      </p:sp>
    </p:spTree>
    <p:extLst>
      <p:ext uri="{BB962C8B-B14F-4D97-AF65-F5344CB8AC3E}">
        <p14:creationId xmlns:p14="http://schemas.microsoft.com/office/powerpoint/2010/main" val="192489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fr-FR"/>
              <a:t>Algemeen.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00175"/>
            <a:ext cx="8229600" cy="4525963"/>
          </a:xfrm>
        </p:spPr>
        <p:txBody>
          <a:bodyPr/>
          <a:lstStyle/>
          <a:p>
            <a:r>
              <a:rPr lang="nl-BE" altLang="fr-FR"/>
              <a:t>Het Det TEB/UTB heeft het kwartier verlaten en maakt geen deel meer uit van de kwartiergroepering 08 (BOC 08).</a:t>
            </a:r>
          </a:p>
          <a:p>
            <a:r>
              <a:rPr lang="nl-BE" altLang="fr-FR"/>
              <a:t>Op 1 Jul 2020 zal er op de LDPBW 08 een nieuwe administratief bediende in plaats gesteld worden (ter vervanging van Mevr TUYAERTS S.)</a:t>
            </a:r>
          </a:p>
          <a:p>
            <a:r>
              <a:rPr lang="nl-BE" altLang="fr-FR"/>
              <a:t>Op 31 Aug 20 Zal er een nieuwe PA Niv II op onze dienst toekomen. </a:t>
            </a:r>
          </a:p>
        </p:txBody>
      </p:sp>
    </p:spTree>
    <p:extLst>
      <p:ext uri="{BB962C8B-B14F-4D97-AF65-F5344CB8AC3E}">
        <p14:creationId xmlns:p14="http://schemas.microsoft.com/office/powerpoint/2010/main" val="10488205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_defence[1]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2133F9F4FA53498578A6E29355254E" ma:contentTypeVersion="0" ma:contentTypeDescription="Create a new document." ma:contentTypeScope="" ma:versionID="12c17b52c040a85b68787a2b7530600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DF7753-D02C-44BF-AF39-88E24BEFC86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DA6AA33-AC56-4FE7-8100-1E618A3C9A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0B1CFC-D321-4C62-ACE5-6F133C1631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21605</TotalTime>
  <Words>2388</Words>
  <Application>Microsoft Office PowerPoint</Application>
  <PresentationFormat>Diavoorstelling (4:3)</PresentationFormat>
  <Paragraphs>509</Paragraphs>
  <Slides>56</Slides>
  <Notes>37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56</vt:i4>
      </vt:variant>
    </vt:vector>
  </HeadingPairs>
  <TitlesOfParts>
    <vt:vector size="64" baseType="lpstr">
      <vt:lpstr>Arial</vt:lpstr>
      <vt:lpstr>Calibri</vt:lpstr>
      <vt:lpstr>Cooper Black</vt:lpstr>
      <vt:lpstr>Courier New</vt:lpstr>
      <vt:lpstr>Times New Roman</vt:lpstr>
      <vt:lpstr>Wingdings</vt:lpstr>
      <vt:lpstr>Default Design</vt:lpstr>
      <vt:lpstr>Presentation_defence[1]</vt:lpstr>
      <vt:lpstr>PowerPoint-presentatie</vt:lpstr>
      <vt:lpstr>Mot du président Woord v/d voorzitter</vt:lpstr>
      <vt:lpstr>Excusés-Verontschuldig</vt:lpstr>
      <vt:lpstr>Ordre du jour - Dagorde</vt:lpstr>
      <vt:lpstr>PowerPoint-presentatie</vt:lpstr>
      <vt:lpstr>Approbation  Goedkeuring</vt:lpstr>
      <vt:lpstr>PowerPoint-presentatie</vt:lpstr>
      <vt:lpstr>PowerPoint-presentatie</vt:lpstr>
      <vt:lpstr>Algemeen.</vt:lpstr>
      <vt:lpstr>PowerPoint-presentatie</vt:lpstr>
      <vt:lpstr>PowerPoint-presentatie</vt:lpstr>
      <vt:lpstr>PowerPoint-presentatie</vt:lpstr>
      <vt:lpstr>Activiteiten LDPBW</vt:lpstr>
      <vt:lpstr>PowerPoint-presentatie</vt:lpstr>
      <vt:lpstr>PowerPoint-presentatie</vt:lpstr>
      <vt:lpstr>PowerPoint-presentatie</vt:lpstr>
      <vt:lpstr>Activiteiten LDPBW</vt:lpstr>
      <vt:lpstr>PowerPoint-presentatie</vt:lpstr>
      <vt:lpstr>PowerPoint-presentatie</vt:lpstr>
      <vt:lpstr>PowerPoint-presentatie</vt:lpstr>
      <vt:lpstr>Ongevallen 1ste Trim 20</vt:lpstr>
      <vt:lpstr>Arbeidswegongevallen.</vt:lpstr>
      <vt:lpstr>Arbeidswegongevallen.</vt:lpstr>
      <vt:lpstr>Arbeidswegongevallen.</vt:lpstr>
      <vt:lpstr>Arbeidswegongevallen.</vt:lpstr>
      <vt:lpstr>Verkeersongevallen.</vt:lpstr>
      <vt:lpstr>Frequentiegraden</vt:lpstr>
      <vt:lpstr>PowerPoint-presentatie</vt:lpstr>
      <vt:lpstr>PowerPoint-presentatie</vt:lpstr>
      <vt:lpstr>PowerPoint-presentatie</vt:lpstr>
      <vt:lpstr>PIU/NIP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Analyse des risques psychosociaux SIPPT </vt:lpstr>
      <vt:lpstr>Risques psychosoc Sv Int</vt:lpstr>
      <vt:lpstr>PowerPoint-presentatie</vt:lpstr>
      <vt:lpstr>Machine-Outils</vt:lpstr>
      <vt:lpstr>PowerPoint-presentatie</vt:lpstr>
      <vt:lpstr>Plan de reprise du travail Werkhervattingsplan</vt:lpstr>
      <vt:lpstr>PowerPoint-presentatie</vt:lpstr>
      <vt:lpstr>Accès QRE</vt:lpstr>
      <vt:lpstr>Déplacement au sein du QRE</vt:lpstr>
      <vt:lpstr>Hygiène</vt:lpstr>
      <vt:lpstr>Sport</vt:lpstr>
      <vt:lpstr>Aménagement des blocs</vt:lpstr>
      <vt:lpstr>Reprise du Tvl</vt:lpstr>
      <vt:lpstr>PowerPoint-presentatie</vt:lpstr>
      <vt:lpstr>PowerPoint-presentatie</vt:lpstr>
      <vt:lpstr>Next meetings</vt:lpstr>
    </vt:vector>
  </TitlesOfParts>
  <Company>IDCN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Bohemian RSOM</dc:title>
  <dc:creator>Evrard Benjamin</dc:creator>
  <cp:lastModifiedBy>Michaël Serra</cp:lastModifiedBy>
  <cp:revision>308</cp:revision>
  <cp:lastPrinted>2020-03-09T13:37:20Z</cp:lastPrinted>
  <dcterms:created xsi:type="dcterms:W3CDTF">2010-02-17T07:13:19Z</dcterms:created>
  <dcterms:modified xsi:type="dcterms:W3CDTF">2020-08-07T08:20:26Z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0x010100A82133F9F4FA53498578A6E29355254E</vt:lpwstr>
  </property>
</Properties>
</file>