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notesMasterIdLst>
    <p:notesMasterId r:id="rId30"/>
  </p:notesMasterIdLst>
  <p:sldIdLst>
    <p:sldId id="292" r:id="rId5"/>
    <p:sldId id="441" r:id="rId6"/>
    <p:sldId id="370" r:id="rId7"/>
    <p:sldId id="510" r:id="rId8"/>
    <p:sldId id="511" r:id="rId9"/>
    <p:sldId id="452" r:id="rId10"/>
    <p:sldId id="454" r:id="rId11"/>
    <p:sldId id="524" r:id="rId12"/>
    <p:sldId id="523" r:id="rId13"/>
    <p:sldId id="455" r:id="rId14"/>
    <p:sldId id="512" r:id="rId15"/>
    <p:sldId id="513" r:id="rId16"/>
    <p:sldId id="514" r:id="rId17"/>
    <p:sldId id="515" r:id="rId18"/>
    <p:sldId id="516" r:id="rId19"/>
    <p:sldId id="471" r:id="rId20"/>
    <p:sldId id="517" r:id="rId21"/>
    <p:sldId id="415" r:id="rId22"/>
    <p:sldId id="518" r:id="rId23"/>
    <p:sldId id="519" r:id="rId24"/>
    <p:sldId id="520" r:id="rId25"/>
    <p:sldId id="521" r:id="rId26"/>
    <p:sldId id="522" r:id="rId27"/>
    <p:sldId id="525" r:id="rId28"/>
    <p:sldId id="505" r:id="rId29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DB7A1"/>
    <a:srgbClr val="99CCFF"/>
    <a:srgbClr val="0086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0" autoAdjust="0"/>
    <p:restoredTop sz="92153" autoAdjust="0"/>
  </p:normalViewPr>
  <p:slideViewPr>
    <p:cSldViewPr>
      <p:cViewPr varScale="1">
        <p:scale>
          <a:sx n="70" d="100"/>
          <a:sy n="70" d="100"/>
        </p:scale>
        <p:origin x="148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2752A40-7A87-43AA-9D06-99C51CD4599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7870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57066" indent="-291179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64717" indent="-23294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30604" indent="-23294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96491" indent="-23294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5EA263-A53A-48B1-B5C2-528FFA9CB3E4}" type="slidenum">
              <a:rPr lang="en-US" smtClean="0"/>
              <a:pPr eaLnBrk="1" hangingPunct="1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/>
              <a:t>VSOA:</a:t>
            </a:r>
            <a:r>
              <a:rPr lang="nl-BE" baseline="0" dirty="0"/>
              <a:t> Piraten douchen, welke douchen zijn piraten douchen? </a:t>
            </a:r>
          </a:p>
          <a:p>
            <a:r>
              <a:rPr lang="nl-BE" baseline="0" dirty="0"/>
              <a:t>Er zijn rondgangen voorzien, bv blok 1 COMOPSLAND en MRMP er zijn douches voorzien die aanschouwd worden, het is niet evident dat fietsers in een andere blok moeten gaan douchen, </a:t>
            </a:r>
          </a:p>
          <a:p>
            <a:r>
              <a:rPr lang="nl-BE" baseline="0" dirty="0"/>
              <a:t>De Piraten Douches moeten maximaal geregulariseerd  worden, MAJ doet de opvolging en zo lang de </a:t>
            </a:r>
            <a:r>
              <a:rPr lang="nl-BE" baseline="0" dirty="0" err="1"/>
              <a:t>duoches</a:t>
            </a:r>
            <a:r>
              <a:rPr lang="nl-BE" baseline="0" dirty="0"/>
              <a:t> conform zijn en zich in een redelijke staat bevinden zodat ze in het contract van </a:t>
            </a:r>
            <a:r>
              <a:rPr lang="nl-BE" baseline="0" dirty="0" err="1"/>
              <a:t>Violia</a:t>
            </a:r>
            <a:r>
              <a:rPr lang="nl-BE" baseline="0" dirty="0"/>
              <a:t> worden opgenomen. </a:t>
            </a:r>
          </a:p>
          <a:p>
            <a:r>
              <a:rPr lang="nl-BE" baseline="0" dirty="0"/>
              <a:t>Controle lijst wordt voorzien op de BOC.</a:t>
            </a:r>
          </a:p>
          <a:p>
            <a:r>
              <a:rPr lang="nl-BE" baseline="0" dirty="0"/>
              <a:t>CGMP: Hoe zit het met de cleaning van het sanitair, is alles in het contract voorzien om de piraten douchen ook te kuisen. Contracten van de kuisfirma worden bekeken.  </a:t>
            </a:r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752A40-7A87-43AA-9D06-99C51CD459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35220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/>
              <a:t>VSOA: blok 5,</a:t>
            </a:r>
            <a:r>
              <a:rPr lang="nl-BE" baseline="0" dirty="0"/>
              <a:t> vloer is te blinkend men elkaar zien, er is een Risico An gemaakt. In Handen van de baas van CC infra. </a:t>
            </a:r>
          </a:p>
          <a:p>
            <a:r>
              <a:rPr lang="nl-BE" baseline="0" dirty="0"/>
              <a:t>CGPM: Blok 4, moet een rondgang gebeuren voor een analyse van het probleem. </a:t>
            </a:r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752A40-7A87-43AA-9D06-99C51CD459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87654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BE" altLang="nl-BE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50C23A2-1794-4647-82E3-A8A95C47C064}" type="slidenum">
              <a:rPr lang="nl-BE" altLang="nl-BE" smtClean="0"/>
              <a:pPr/>
              <a:t>19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0682115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BE" altLang="nl-BE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ED39C48-D4E6-4F51-921F-0E0059D0B021}" type="slidenum">
              <a:rPr lang="nl-BE" altLang="nl-BE" smtClean="0"/>
              <a:pPr/>
              <a:t>21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118052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BE" altLang="nl-BE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ED39C48-D4E6-4F51-921F-0E0059D0B021}" type="slidenum">
              <a:rPr lang="nl-BE" altLang="nl-BE" smtClean="0"/>
              <a:pPr/>
              <a:t>22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0718370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BE" altLang="nl-BE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ED39C48-D4E6-4F51-921F-0E0059D0B021}" type="slidenum">
              <a:rPr lang="nl-BE" altLang="nl-BE" smtClean="0"/>
              <a:pPr/>
              <a:t>23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4696332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BE" altLang="nl-BE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ED39C48-D4E6-4F51-921F-0E0059D0B021}" type="slidenum">
              <a:rPr lang="nl-BE" altLang="nl-BE" smtClean="0"/>
              <a:pPr/>
              <a:t>24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681584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b="1" dirty="0">
                <a:solidFill>
                  <a:srgbClr val="FF0000"/>
                </a:solidFill>
              </a:rPr>
              <a:t>Zal de komende dagen klaar zijn</a:t>
            </a:r>
          </a:p>
          <a:p>
            <a:r>
              <a:rPr lang="nl-BE" b="1" dirty="0">
                <a:solidFill>
                  <a:srgbClr val="FF0000"/>
                </a:solidFill>
              </a:rPr>
              <a:t>Geen opmerking </a:t>
            </a:r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752A40-7A87-43AA-9D06-99C51CD4599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1724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752A40-7A87-43AA-9D06-99C51CD4599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245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nl-BE" dirty="0"/>
              <a:t>Afgesloten! Aanvraag fietsstalling ACOS IS blok</a:t>
            </a:r>
            <a:r>
              <a:rPr lang="nl-BE" baseline="0" dirty="0"/>
              <a:t> 13 – Kant van blok 12 </a:t>
            </a:r>
            <a:r>
              <a:rPr lang="nl-BE" dirty="0" err="1"/>
              <a:t>Sitrip</a:t>
            </a:r>
            <a:endParaRPr lang="nl-BE" dirty="0"/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752A40-7A87-43AA-9D06-99C51CD459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4832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/>
              <a:t>Punt blijft open tot het einde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752A40-7A87-43AA-9D06-99C51CD4599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802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/>
              <a:t>CGPM: Er</a:t>
            </a:r>
            <a:r>
              <a:rPr lang="nl-BE" baseline="0" dirty="0"/>
              <a:t> is geen Moto afrit, ze moeten over het voetpad rijden en is niet veilig. </a:t>
            </a:r>
          </a:p>
          <a:p>
            <a:r>
              <a:rPr lang="nl-BE" baseline="0" dirty="0"/>
              <a:t>Aanvraag aan CC </a:t>
            </a:r>
            <a:r>
              <a:rPr lang="nl-BE" baseline="0" dirty="0" err="1"/>
              <a:t>ifra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752A40-7A87-43AA-9D06-99C51CD459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58213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/>
              <a:t>Wordt verder besproken</a:t>
            </a:r>
            <a:r>
              <a:rPr lang="nl-BE" baseline="0" dirty="0"/>
              <a:t> op de BOC, uiteenzetting Melissa Q</a:t>
            </a:r>
          </a:p>
          <a:p>
            <a:r>
              <a:rPr lang="nl-BE" baseline="0" dirty="0"/>
              <a:t>Blok 1 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752A40-7A87-43AA-9D06-99C51CD4599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0683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752A40-7A87-43AA-9D06-99C51CD4599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9544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/>
              <a:t>Wordt verder besproken</a:t>
            </a:r>
            <a:r>
              <a:rPr lang="nl-BE" baseline="0" dirty="0"/>
              <a:t> op de BOC, uiteenzetting Melissa Q</a:t>
            </a:r>
          </a:p>
          <a:p>
            <a:r>
              <a:rPr lang="nl-BE" baseline="0" dirty="0"/>
              <a:t>Blok 1 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752A40-7A87-43AA-9D06-99C51CD4599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123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C829B-3250-48CB-9966-7E8A76933997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3239C-EC9F-4007-980E-BFF81659889B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4301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188A2-0DB0-4F84-8E26-EDB7FECC35E5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3B6CD-EDC3-4116-B9A0-3809C0B63A3C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1974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274638"/>
            <a:ext cx="2058988" cy="58086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29325" cy="58086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C4654-2991-440E-95DB-4E058EDD46C8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FC15D-829A-450F-B4D9-7D5933462152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9087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C6B84-70AD-44BB-9FCA-DB7B9590662E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D85C8-5866-4B09-AA3E-9419CB3633A7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4358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6890F-E894-48D2-B949-51D7196E65F3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AD6EF-3C18-419C-9BDD-7AAFFBFC4B96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8212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5573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15573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7EA6F-8E28-42C8-9B8D-63B577C04D8E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90CB2-2FF8-4CB2-BFEE-3F1FFCA874AE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2608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45487-F5E8-4A01-9AA6-818C118A1BA8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2AAAD-8B4A-4068-B3F2-4BD2B0A7DBBB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052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A90E3-6210-457E-9374-2EE3418907AD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09028-609F-4C14-B646-8C4DD30A1505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5026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62D3D-D241-47BA-9513-F07C41D7EEB2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4F81C-7151-4F11-8BA5-1D1DD3D4C100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5964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19C17-8730-422B-880A-EFD5E156C985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491CD-72E4-4E09-A7C5-C7D7B590C771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9573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05622-B718-481B-BC75-705FCECD56D5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4599B-D78A-4989-9800-7A3A561B0622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3223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5573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grpSp>
        <p:nvGrpSpPr>
          <p:cNvPr id="2052" name="Group 9"/>
          <p:cNvGrpSpPr>
            <a:grpSpLocks/>
          </p:cNvGrpSpPr>
          <p:nvPr userDrawn="1"/>
        </p:nvGrpSpPr>
        <p:grpSpPr bwMode="auto">
          <a:xfrm>
            <a:off x="8243888" y="6092825"/>
            <a:ext cx="609600" cy="533400"/>
            <a:chOff x="5184" y="3840"/>
            <a:chExt cx="384" cy="336"/>
          </a:xfrm>
        </p:grpSpPr>
        <p:sp>
          <p:nvSpPr>
            <p:cNvPr id="2062" name="Rectangle 10"/>
            <p:cNvSpPr>
              <a:spLocks noChangeArrowheads="1"/>
            </p:cNvSpPr>
            <p:nvPr/>
          </p:nvSpPr>
          <p:spPr bwMode="auto">
            <a:xfrm>
              <a:off x="5184" y="3840"/>
              <a:ext cx="384" cy="336"/>
            </a:xfrm>
            <a:prstGeom prst="rect">
              <a:avLst/>
            </a:prstGeom>
            <a:gradFill rotWithShape="0">
              <a:gsLst>
                <a:gs pos="0">
                  <a:srgbClr val="C8CDCD"/>
                </a:gs>
                <a:gs pos="100000">
                  <a:srgbClr val="B2B9B9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grpSp>
          <p:nvGrpSpPr>
            <p:cNvPr id="2063" name="Group 11"/>
            <p:cNvGrpSpPr>
              <a:grpSpLocks/>
            </p:cNvGrpSpPr>
            <p:nvPr/>
          </p:nvGrpSpPr>
          <p:grpSpPr bwMode="auto">
            <a:xfrm>
              <a:off x="5184" y="3872"/>
              <a:ext cx="384" cy="259"/>
              <a:chOff x="1988" y="3834"/>
              <a:chExt cx="3408" cy="2296"/>
            </a:xfrm>
          </p:grpSpPr>
          <p:sp>
            <p:nvSpPr>
              <p:cNvPr id="2064" name="Oval 12"/>
              <p:cNvSpPr>
                <a:spLocks noChangeArrowheads="1"/>
              </p:cNvSpPr>
              <p:nvPr/>
            </p:nvSpPr>
            <p:spPr bwMode="auto">
              <a:xfrm>
                <a:off x="4118" y="4827"/>
                <a:ext cx="852" cy="56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2065" name="Freeform 13"/>
              <p:cNvSpPr>
                <a:spLocks/>
              </p:cNvSpPr>
              <p:nvPr/>
            </p:nvSpPr>
            <p:spPr bwMode="auto">
              <a:xfrm>
                <a:off x="2556" y="4517"/>
                <a:ext cx="1464" cy="1613"/>
              </a:xfrm>
              <a:custGeom>
                <a:avLst/>
                <a:gdLst>
                  <a:gd name="T0" fmla="*/ 424 w 1467"/>
                  <a:gd name="T1" fmla="*/ 24 h 1610"/>
                  <a:gd name="T2" fmla="*/ 566 w 1467"/>
                  <a:gd name="T3" fmla="*/ 24 h 1610"/>
                  <a:gd name="T4" fmla="*/ 848 w 1467"/>
                  <a:gd name="T5" fmla="*/ 24 h 1610"/>
                  <a:gd name="T6" fmla="*/ 1132 w 1467"/>
                  <a:gd name="T7" fmla="*/ 166 h 1610"/>
                  <a:gd name="T8" fmla="*/ 1414 w 1467"/>
                  <a:gd name="T9" fmla="*/ 594 h 1610"/>
                  <a:gd name="T10" fmla="*/ 1414 w 1467"/>
                  <a:gd name="T11" fmla="*/ 1022 h 1610"/>
                  <a:gd name="T12" fmla="*/ 1132 w 1467"/>
                  <a:gd name="T13" fmla="*/ 1450 h 1610"/>
                  <a:gd name="T14" fmla="*/ 708 w 1467"/>
                  <a:gd name="T15" fmla="*/ 1592 h 1610"/>
                  <a:gd name="T16" fmla="*/ 282 w 1467"/>
                  <a:gd name="T17" fmla="*/ 1592 h 1610"/>
                  <a:gd name="T18" fmla="*/ 0 w 1467"/>
                  <a:gd name="T19" fmla="*/ 1450 h 16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467" h="1610">
                    <a:moveTo>
                      <a:pt x="426" y="24"/>
                    </a:moveTo>
                    <a:cubicBezTo>
                      <a:pt x="461" y="24"/>
                      <a:pt x="497" y="24"/>
                      <a:pt x="568" y="24"/>
                    </a:cubicBezTo>
                    <a:cubicBezTo>
                      <a:pt x="639" y="24"/>
                      <a:pt x="757" y="0"/>
                      <a:pt x="852" y="24"/>
                    </a:cubicBezTo>
                    <a:cubicBezTo>
                      <a:pt x="947" y="48"/>
                      <a:pt x="1041" y="71"/>
                      <a:pt x="1136" y="166"/>
                    </a:cubicBezTo>
                    <a:cubicBezTo>
                      <a:pt x="1231" y="261"/>
                      <a:pt x="1373" y="450"/>
                      <a:pt x="1420" y="592"/>
                    </a:cubicBezTo>
                    <a:cubicBezTo>
                      <a:pt x="1467" y="734"/>
                      <a:pt x="1467" y="876"/>
                      <a:pt x="1420" y="1018"/>
                    </a:cubicBezTo>
                    <a:cubicBezTo>
                      <a:pt x="1373" y="1160"/>
                      <a:pt x="1254" y="1349"/>
                      <a:pt x="1136" y="1444"/>
                    </a:cubicBezTo>
                    <a:cubicBezTo>
                      <a:pt x="1018" y="1539"/>
                      <a:pt x="852" y="1562"/>
                      <a:pt x="710" y="1586"/>
                    </a:cubicBezTo>
                    <a:cubicBezTo>
                      <a:pt x="568" y="1610"/>
                      <a:pt x="402" y="1610"/>
                      <a:pt x="284" y="1586"/>
                    </a:cubicBezTo>
                    <a:cubicBezTo>
                      <a:pt x="166" y="1562"/>
                      <a:pt x="47" y="1468"/>
                      <a:pt x="0" y="1444"/>
                    </a:cubicBezTo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066" name="Freeform 14"/>
              <p:cNvSpPr>
                <a:spLocks/>
              </p:cNvSpPr>
              <p:nvPr/>
            </p:nvSpPr>
            <p:spPr bwMode="auto">
              <a:xfrm>
                <a:off x="2698" y="4827"/>
                <a:ext cx="950" cy="993"/>
              </a:xfrm>
              <a:custGeom>
                <a:avLst/>
                <a:gdLst>
                  <a:gd name="T0" fmla="*/ 179 w 1467"/>
                  <a:gd name="T1" fmla="*/ 9 h 1610"/>
                  <a:gd name="T2" fmla="*/ 238 w 1467"/>
                  <a:gd name="T3" fmla="*/ 9 h 1610"/>
                  <a:gd name="T4" fmla="*/ 357 w 1467"/>
                  <a:gd name="T5" fmla="*/ 9 h 1610"/>
                  <a:gd name="T6" fmla="*/ 477 w 1467"/>
                  <a:gd name="T7" fmla="*/ 63 h 1610"/>
                  <a:gd name="T8" fmla="*/ 596 w 1467"/>
                  <a:gd name="T9" fmla="*/ 225 h 1610"/>
                  <a:gd name="T10" fmla="*/ 596 w 1467"/>
                  <a:gd name="T11" fmla="*/ 387 h 1610"/>
                  <a:gd name="T12" fmla="*/ 477 w 1467"/>
                  <a:gd name="T13" fmla="*/ 550 h 1610"/>
                  <a:gd name="T14" fmla="*/ 298 w 1467"/>
                  <a:gd name="T15" fmla="*/ 603 h 1610"/>
                  <a:gd name="T16" fmla="*/ 119 w 1467"/>
                  <a:gd name="T17" fmla="*/ 603 h 1610"/>
                  <a:gd name="T18" fmla="*/ 0 w 1467"/>
                  <a:gd name="T19" fmla="*/ 550 h 16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467" h="1610">
                    <a:moveTo>
                      <a:pt x="426" y="24"/>
                    </a:moveTo>
                    <a:cubicBezTo>
                      <a:pt x="461" y="24"/>
                      <a:pt x="497" y="24"/>
                      <a:pt x="568" y="24"/>
                    </a:cubicBezTo>
                    <a:cubicBezTo>
                      <a:pt x="639" y="24"/>
                      <a:pt x="757" y="0"/>
                      <a:pt x="852" y="24"/>
                    </a:cubicBezTo>
                    <a:cubicBezTo>
                      <a:pt x="947" y="48"/>
                      <a:pt x="1041" y="71"/>
                      <a:pt x="1136" y="166"/>
                    </a:cubicBezTo>
                    <a:cubicBezTo>
                      <a:pt x="1231" y="261"/>
                      <a:pt x="1373" y="450"/>
                      <a:pt x="1420" y="592"/>
                    </a:cubicBezTo>
                    <a:cubicBezTo>
                      <a:pt x="1467" y="734"/>
                      <a:pt x="1467" y="876"/>
                      <a:pt x="1420" y="1018"/>
                    </a:cubicBezTo>
                    <a:cubicBezTo>
                      <a:pt x="1373" y="1160"/>
                      <a:pt x="1254" y="1349"/>
                      <a:pt x="1136" y="1444"/>
                    </a:cubicBezTo>
                    <a:cubicBezTo>
                      <a:pt x="1018" y="1539"/>
                      <a:pt x="852" y="1562"/>
                      <a:pt x="710" y="1586"/>
                    </a:cubicBezTo>
                    <a:cubicBezTo>
                      <a:pt x="568" y="1610"/>
                      <a:pt x="402" y="1610"/>
                      <a:pt x="284" y="1586"/>
                    </a:cubicBezTo>
                    <a:cubicBezTo>
                      <a:pt x="166" y="1562"/>
                      <a:pt x="47" y="1468"/>
                      <a:pt x="0" y="1444"/>
                    </a:cubicBezTo>
                  </a:path>
                </a:pathLst>
              </a:cu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067" name="Rectangle 15"/>
              <p:cNvSpPr>
                <a:spLocks noChangeArrowheads="1"/>
              </p:cNvSpPr>
              <p:nvPr/>
            </p:nvSpPr>
            <p:spPr bwMode="auto">
              <a:xfrm>
                <a:off x="2556" y="3834"/>
                <a:ext cx="426" cy="2128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2068" name="Freeform 16"/>
              <p:cNvSpPr>
                <a:spLocks/>
              </p:cNvSpPr>
              <p:nvPr/>
            </p:nvSpPr>
            <p:spPr bwMode="auto">
              <a:xfrm>
                <a:off x="3834" y="4543"/>
                <a:ext cx="1464" cy="993"/>
              </a:xfrm>
              <a:custGeom>
                <a:avLst/>
                <a:gdLst>
                  <a:gd name="T0" fmla="*/ 1414 w 1467"/>
                  <a:gd name="T1" fmla="*/ 992 h 994"/>
                  <a:gd name="T2" fmla="*/ 1414 w 1467"/>
                  <a:gd name="T3" fmla="*/ 566 h 994"/>
                  <a:gd name="T4" fmla="*/ 1132 w 1467"/>
                  <a:gd name="T5" fmla="*/ 142 h 994"/>
                  <a:gd name="T6" fmla="*/ 708 w 1467"/>
                  <a:gd name="T7" fmla="*/ 0 h 994"/>
                  <a:gd name="T8" fmla="*/ 282 w 1467"/>
                  <a:gd name="T9" fmla="*/ 142 h 994"/>
                  <a:gd name="T10" fmla="*/ 0 w 1467"/>
                  <a:gd name="T11" fmla="*/ 566 h 99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67" h="994">
                    <a:moveTo>
                      <a:pt x="1420" y="994"/>
                    </a:moveTo>
                    <a:cubicBezTo>
                      <a:pt x="1443" y="852"/>
                      <a:pt x="1467" y="710"/>
                      <a:pt x="1420" y="568"/>
                    </a:cubicBezTo>
                    <a:cubicBezTo>
                      <a:pt x="1373" y="426"/>
                      <a:pt x="1254" y="237"/>
                      <a:pt x="1136" y="142"/>
                    </a:cubicBezTo>
                    <a:cubicBezTo>
                      <a:pt x="1018" y="47"/>
                      <a:pt x="852" y="0"/>
                      <a:pt x="710" y="0"/>
                    </a:cubicBezTo>
                    <a:cubicBezTo>
                      <a:pt x="568" y="0"/>
                      <a:pt x="402" y="47"/>
                      <a:pt x="284" y="142"/>
                    </a:cubicBezTo>
                    <a:cubicBezTo>
                      <a:pt x="166" y="237"/>
                      <a:pt x="83" y="402"/>
                      <a:pt x="0" y="568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069" name="Freeform 17"/>
              <p:cNvSpPr>
                <a:spLocks/>
              </p:cNvSpPr>
              <p:nvPr/>
            </p:nvSpPr>
            <p:spPr bwMode="auto">
              <a:xfrm>
                <a:off x="4118" y="4827"/>
                <a:ext cx="852" cy="576"/>
              </a:xfrm>
              <a:custGeom>
                <a:avLst/>
                <a:gdLst>
                  <a:gd name="T0" fmla="*/ 479 w 1467"/>
                  <a:gd name="T1" fmla="*/ 334 h 994"/>
                  <a:gd name="T2" fmla="*/ 479 w 1467"/>
                  <a:gd name="T3" fmla="*/ 191 h 994"/>
                  <a:gd name="T4" fmla="*/ 383 w 1467"/>
                  <a:gd name="T5" fmla="*/ 48 h 994"/>
                  <a:gd name="T6" fmla="*/ 239 w 1467"/>
                  <a:gd name="T7" fmla="*/ 0 h 994"/>
                  <a:gd name="T8" fmla="*/ 96 w 1467"/>
                  <a:gd name="T9" fmla="*/ 48 h 994"/>
                  <a:gd name="T10" fmla="*/ 0 w 1467"/>
                  <a:gd name="T11" fmla="*/ 191 h 99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67" h="994">
                    <a:moveTo>
                      <a:pt x="1420" y="994"/>
                    </a:moveTo>
                    <a:cubicBezTo>
                      <a:pt x="1443" y="852"/>
                      <a:pt x="1467" y="710"/>
                      <a:pt x="1420" y="568"/>
                    </a:cubicBezTo>
                    <a:cubicBezTo>
                      <a:pt x="1373" y="426"/>
                      <a:pt x="1254" y="237"/>
                      <a:pt x="1136" y="142"/>
                    </a:cubicBezTo>
                    <a:cubicBezTo>
                      <a:pt x="1018" y="47"/>
                      <a:pt x="852" y="0"/>
                      <a:pt x="710" y="0"/>
                    </a:cubicBezTo>
                    <a:cubicBezTo>
                      <a:pt x="568" y="0"/>
                      <a:pt x="402" y="47"/>
                      <a:pt x="284" y="142"/>
                    </a:cubicBezTo>
                    <a:cubicBezTo>
                      <a:pt x="166" y="237"/>
                      <a:pt x="83" y="402"/>
                      <a:pt x="0" y="568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070" name="Rectangle 18"/>
              <p:cNvSpPr>
                <a:spLocks noChangeArrowheads="1"/>
              </p:cNvSpPr>
              <p:nvPr/>
            </p:nvSpPr>
            <p:spPr bwMode="auto">
              <a:xfrm>
                <a:off x="3976" y="5252"/>
                <a:ext cx="1278" cy="284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2071" name="AutoShape 19"/>
              <p:cNvSpPr>
                <a:spLocks noChangeArrowheads="1"/>
              </p:cNvSpPr>
              <p:nvPr/>
            </p:nvSpPr>
            <p:spPr bwMode="auto">
              <a:xfrm rot="224087">
                <a:off x="3834" y="4543"/>
                <a:ext cx="1420" cy="1277"/>
              </a:xfrm>
              <a:custGeom>
                <a:avLst/>
                <a:gdLst>
                  <a:gd name="T0" fmla="*/ 3 w 21600"/>
                  <a:gd name="T1" fmla="*/ 0 h 21600"/>
                  <a:gd name="T2" fmla="*/ 1 w 21600"/>
                  <a:gd name="T3" fmla="*/ 3 h 21600"/>
                  <a:gd name="T4" fmla="*/ 3 w 21600"/>
                  <a:gd name="T5" fmla="*/ 1 h 21600"/>
                  <a:gd name="T6" fmla="*/ 5 w 21600"/>
                  <a:gd name="T7" fmla="*/ 3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045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6057" y="11938"/>
                    </a:moveTo>
                    <a:cubicBezTo>
                      <a:pt x="5968" y="11565"/>
                      <a:pt x="5923" y="11183"/>
                      <a:pt x="5923" y="10800"/>
                    </a:cubicBezTo>
                    <a:cubicBezTo>
                      <a:pt x="5923" y="8106"/>
                      <a:pt x="8106" y="5923"/>
                      <a:pt x="10800" y="5923"/>
                    </a:cubicBezTo>
                    <a:cubicBezTo>
                      <a:pt x="13493" y="5923"/>
                      <a:pt x="15677" y="8106"/>
                      <a:pt x="15677" y="10800"/>
                    </a:cubicBezTo>
                    <a:cubicBezTo>
                      <a:pt x="15677" y="11183"/>
                      <a:pt x="15631" y="11565"/>
                      <a:pt x="15542" y="11938"/>
                    </a:cubicBezTo>
                    <a:lnTo>
                      <a:pt x="21301" y="13321"/>
                    </a:lnTo>
                    <a:cubicBezTo>
                      <a:pt x="21499" y="12495"/>
                      <a:pt x="21600" y="1164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649"/>
                      <a:pt x="100" y="12495"/>
                      <a:pt x="298" y="13321"/>
                    </a:cubicBezTo>
                    <a:lnTo>
                      <a:pt x="6057" y="119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072" name="AutoShape 20"/>
              <p:cNvSpPr>
                <a:spLocks noChangeArrowheads="1"/>
              </p:cNvSpPr>
              <p:nvPr/>
            </p:nvSpPr>
            <p:spPr bwMode="auto">
              <a:xfrm rot="-8671117">
                <a:off x="3834" y="4543"/>
                <a:ext cx="1562" cy="1560"/>
              </a:xfrm>
              <a:custGeom>
                <a:avLst/>
                <a:gdLst>
                  <a:gd name="T0" fmla="*/ 4 w 21600"/>
                  <a:gd name="T1" fmla="*/ 0 h 21600"/>
                  <a:gd name="T2" fmla="*/ 1 w 21600"/>
                  <a:gd name="T3" fmla="*/ 3 h 21600"/>
                  <a:gd name="T4" fmla="*/ 4 w 21600"/>
                  <a:gd name="T5" fmla="*/ 2 h 21600"/>
                  <a:gd name="T6" fmla="*/ 7 w 21600"/>
                  <a:gd name="T7" fmla="*/ 3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071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659" y="9046"/>
                    </a:moveTo>
                    <a:cubicBezTo>
                      <a:pt x="5442" y="6304"/>
                      <a:pt x="7948" y="4413"/>
                      <a:pt x="10800" y="4414"/>
                    </a:cubicBezTo>
                    <a:cubicBezTo>
                      <a:pt x="13651" y="4414"/>
                      <a:pt x="16157" y="6304"/>
                      <a:pt x="16940" y="9046"/>
                    </a:cubicBezTo>
                    <a:lnTo>
                      <a:pt x="21184" y="7833"/>
                    </a:lnTo>
                    <a:cubicBezTo>
                      <a:pt x="19860" y="3197"/>
                      <a:pt x="15622" y="-1"/>
                      <a:pt x="10799" y="0"/>
                    </a:cubicBezTo>
                    <a:cubicBezTo>
                      <a:pt x="5977" y="0"/>
                      <a:pt x="1739" y="3197"/>
                      <a:pt x="415" y="7833"/>
                    </a:cubicBezTo>
                    <a:lnTo>
                      <a:pt x="4659" y="90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073" name="Oval 21"/>
              <p:cNvSpPr>
                <a:spLocks noChangeArrowheads="1"/>
              </p:cNvSpPr>
              <p:nvPr/>
            </p:nvSpPr>
            <p:spPr bwMode="auto">
              <a:xfrm>
                <a:off x="1988" y="5678"/>
                <a:ext cx="426" cy="42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053" name="Rectangle 22"/>
          <p:cNvSpPr>
            <a:spLocks noChangeArrowheads="1"/>
          </p:cNvSpPr>
          <p:nvPr userDrawn="1"/>
        </p:nvSpPr>
        <p:spPr bwMode="auto">
          <a:xfrm>
            <a:off x="0" y="0"/>
            <a:ext cx="990600" cy="1371600"/>
          </a:xfrm>
          <a:prstGeom prst="rect">
            <a:avLst/>
          </a:prstGeom>
          <a:solidFill>
            <a:srgbClr val="C8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>
              <a:solidFill>
                <a:srgbClr val="000000"/>
              </a:solidFill>
            </a:endParaRPr>
          </a:p>
        </p:txBody>
      </p:sp>
      <p:pic>
        <p:nvPicPr>
          <p:cNvPr id="2054" name="Picture 29" descr="KKE"/>
          <p:cNvPicPr>
            <a:picLocks noChangeAspect="1" noChangeArrowheads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3" y="188913"/>
            <a:ext cx="642937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44F29BAB-36D0-4DDF-97B8-F600CB96B6A9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F57A8665-11EA-46C8-AC2D-1F2BC737DD63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  <p:pic>
        <p:nvPicPr>
          <p:cNvPr id="2061" name="Picture 30" descr="Logo Def VM Fr&amp;NL"/>
          <p:cNvPicPr>
            <a:picLocks noChangeAspect="1" noChangeArrowheads="1"/>
          </p:cNvPicPr>
          <p:nvPr userDrawn="1"/>
        </p:nvPicPr>
        <p:blipFill>
          <a:blip r:embed="rId1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671512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99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units.mil.intra/sites/DGHWB/SIPPT_IDPBW_Risk_Management/LDPBW_SLPPT8/Templates/Checklist%20werkplaatsdossier.xlsx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units.mil.intra/sites/DGHWB/SIPPT_IDPBW_Risk_Management/LDPBW_SLPPT8/Templates/Checklist%20werkplaatsdossier.xlsx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389731" y="1700808"/>
            <a:ext cx="8534400" cy="2906713"/>
            <a:chOff x="341313" y="1666875"/>
            <a:chExt cx="8534400" cy="2906713"/>
          </a:xfrm>
        </p:grpSpPr>
        <p:grpSp>
          <p:nvGrpSpPr>
            <p:cNvPr id="15367" name="Group 5"/>
            <p:cNvGrpSpPr>
              <a:grpSpLocks/>
            </p:cNvGrpSpPr>
            <p:nvPr/>
          </p:nvGrpSpPr>
          <p:grpSpPr bwMode="auto">
            <a:xfrm>
              <a:off x="341313" y="1666875"/>
              <a:ext cx="8534400" cy="2906713"/>
              <a:chOff x="768" y="1392"/>
              <a:chExt cx="4368" cy="1488"/>
            </a:xfrm>
          </p:grpSpPr>
          <p:sp>
            <p:nvSpPr>
              <p:cNvPr id="16" name="AutoShape 6"/>
              <p:cNvSpPr>
                <a:spLocks noChangeArrowheads="1"/>
              </p:cNvSpPr>
              <p:nvPr/>
            </p:nvSpPr>
            <p:spPr bwMode="auto">
              <a:xfrm>
                <a:off x="768" y="1392"/>
                <a:ext cx="4368" cy="1488"/>
              </a:xfrm>
              <a:prstGeom prst="roundRect">
                <a:avLst>
                  <a:gd name="adj" fmla="val 9343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AutoShape 7"/>
              <p:cNvSpPr>
                <a:spLocks noChangeArrowheads="1"/>
              </p:cNvSpPr>
              <p:nvPr/>
            </p:nvSpPr>
            <p:spPr bwMode="auto">
              <a:xfrm>
                <a:off x="864" y="1488"/>
                <a:ext cx="4176" cy="1296"/>
              </a:xfrm>
              <a:prstGeom prst="roundRect">
                <a:avLst>
                  <a:gd name="adj" fmla="val 763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1747838" y="1854200"/>
              <a:ext cx="0" cy="25320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1747838" y="2873375"/>
              <a:ext cx="69405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6913563" y="2830513"/>
              <a:ext cx="0" cy="15128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V="1">
              <a:off x="528638" y="3911600"/>
              <a:ext cx="6384925" cy="63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1755799" y="2026974"/>
              <a:ext cx="688633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600"/>
                </a:spcBef>
                <a:spcAft>
                  <a:spcPts val="0"/>
                </a:spcAft>
                <a:defRPr/>
              </a:pPr>
              <a:r>
                <a:rPr lang="en-GB" sz="3600" b="1" kern="0" dirty="0" err="1">
                  <a:solidFill>
                    <a:srgbClr val="000000"/>
                  </a:solidFill>
                  <a:latin typeface="Courier New" pitchFamily="49" charset="0"/>
                </a:rPr>
                <a:t>Réunion</a:t>
              </a:r>
              <a:r>
                <a:rPr lang="en-GB" sz="3600" b="1" kern="0" dirty="0">
                  <a:solidFill>
                    <a:srgbClr val="000000"/>
                  </a:solidFill>
                  <a:latin typeface="Courier New" pitchFamily="49" charset="0"/>
                </a:rPr>
                <a:t> Tech </a:t>
              </a:r>
              <a:r>
                <a:rPr lang="en-GB" sz="3600" b="1" kern="0" dirty="0" err="1">
                  <a:solidFill>
                    <a:srgbClr val="000000"/>
                  </a:solidFill>
                  <a:latin typeface="Courier New" pitchFamily="49" charset="0"/>
                </a:rPr>
                <a:t>Vergadering</a:t>
              </a:r>
              <a:r>
                <a:rPr lang="en-GB" sz="3600" b="1" kern="0" dirty="0">
                  <a:solidFill>
                    <a:srgbClr val="000000"/>
                  </a:solidFill>
                  <a:latin typeface="Courier New" pitchFamily="49" charset="0"/>
                </a:rPr>
                <a:t> </a:t>
              </a:r>
            </a:p>
          </p:txBody>
        </p:sp>
        <p:sp>
          <p:nvSpPr>
            <p:cNvPr id="13" name="Text Box 19"/>
            <p:cNvSpPr txBox="1">
              <a:spLocks noChangeArrowheads="1"/>
            </p:cNvSpPr>
            <p:nvPr/>
          </p:nvSpPr>
          <p:spPr bwMode="auto">
            <a:xfrm>
              <a:off x="1871663" y="3983038"/>
              <a:ext cx="50419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fr-BE" sz="2000" kern="0" dirty="0">
                  <a:solidFill>
                    <a:srgbClr val="000000"/>
                  </a:solidFill>
                  <a:latin typeface="Courier New" pitchFamily="49" charset="0"/>
                </a:rPr>
                <a:t> </a:t>
              </a:r>
              <a:r>
                <a:rPr lang="fr-BE" sz="2000" b="1" kern="0" dirty="0">
                  <a:solidFill>
                    <a:srgbClr val="000000"/>
                  </a:solidFill>
                  <a:latin typeface="Courier New" pitchFamily="49" charset="0"/>
                </a:rPr>
                <a:t>26 </a:t>
              </a:r>
              <a:r>
                <a:rPr lang="fr-BE" sz="2000" b="1" kern="0" dirty="0" err="1">
                  <a:solidFill>
                    <a:srgbClr val="000000"/>
                  </a:solidFill>
                  <a:latin typeface="Courier New" pitchFamily="49" charset="0"/>
                </a:rPr>
                <a:t>Fev</a:t>
              </a:r>
              <a:r>
                <a:rPr lang="fr-BE" sz="2000" b="1" kern="0" dirty="0">
                  <a:solidFill>
                    <a:srgbClr val="000000"/>
                  </a:solidFill>
                  <a:latin typeface="Courier New" pitchFamily="49" charset="0"/>
                </a:rPr>
                <a:t> 20</a:t>
              </a:r>
              <a:endParaRPr lang="en-US" sz="2000" b="1" kern="0" dirty="0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  <p:pic>
          <p:nvPicPr>
            <p:cNvPr id="15376" name="Picture 29" descr="Logo Def VM Fr&amp;NL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263" y="1966913"/>
              <a:ext cx="1117600" cy="179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" name="Picture 7" descr="DGMR logo 0906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6296" y="3022600"/>
            <a:ext cx="12446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339975" y="3173778"/>
            <a:ext cx="41762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800" b="1" dirty="0"/>
              <a:t>CCB – 08 - BOC</a:t>
            </a:r>
          </a:p>
        </p:txBody>
      </p:sp>
    </p:spTree>
    <p:extLst>
      <p:ext uri="{BB962C8B-B14F-4D97-AF65-F5344CB8AC3E}">
        <p14:creationId xmlns:p14="http://schemas.microsoft.com/office/powerpoint/2010/main" val="3141299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n Arrow 6"/>
          <p:cNvSpPr/>
          <p:nvPr/>
        </p:nvSpPr>
        <p:spPr>
          <a:xfrm rot="19715299">
            <a:off x="2819952" y="2548191"/>
            <a:ext cx="492759" cy="115231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B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8064896" cy="1296144"/>
          </a:xfr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fr-BE" sz="3200" b="1" dirty="0"/>
              <a:t> </a:t>
            </a:r>
            <a:r>
              <a:rPr lang="fr-BE" sz="3200" b="1" dirty="0" err="1"/>
              <a:t>Fiets</a:t>
            </a:r>
            <a:r>
              <a:rPr lang="fr-BE" sz="3200" b="1" dirty="0"/>
              <a:t>/</a:t>
            </a:r>
            <a:r>
              <a:rPr lang="fr-BE" sz="3200" b="1" dirty="0" err="1"/>
              <a:t>motostallingen</a:t>
            </a:r>
            <a:br>
              <a:rPr lang="fr-BE" sz="3200" b="1" dirty="0"/>
            </a:br>
            <a:r>
              <a:rPr lang="fr-BE" sz="3200" b="1" dirty="0"/>
              <a:t>4BC (vélos) – 4CD (motos)</a:t>
            </a:r>
            <a:br>
              <a:rPr lang="fr-BE" sz="3200" b="1" dirty="0"/>
            </a:br>
            <a:r>
              <a:rPr lang="fr-BE" sz="3200" b="1" dirty="0"/>
              <a:t> abris vélos/motos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091" y="1637689"/>
            <a:ext cx="7346317" cy="5194242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411760" y="1844824"/>
            <a:ext cx="1944216" cy="1512169"/>
          </a:xfr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buNone/>
            </a:pPr>
            <a:r>
              <a:rPr lang="fr-BE" dirty="0" err="1">
                <a:solidFill>
                  <a:srgbClr val="FFFF00"/>
                </a:solidFill>
              </a:rPr>
              <a:t>Inrit</a:t>
            </a:r>
            <a:r>
              <a:rPr lang="fr-BE" dirty="0">
                <a:solidFill>
                  <a:srgbClr val="FFFF00"/>
                </a:solidFill>
              </a:rPr>
              <a:t>/</a:t>
            </a:r>
            <a:r>
              <a:rPr lang="fr-BE" dirty="0" err="1">
                <a:solidFill>
                  <a:srgbClr val="FFFF00"/>
                </a:solidFill>
              </a:rPr>
              <a:t>afrit</a:t>
            </a:r>
            <a:endParaRPr lang="fr-BE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fr-BE" dirty="0">
                <a:solidFill>
                  <a:srgbClr val="FFFF00"/>
                </a:solidFill>
              </a:rPr>
              <a:t>4BC </a:t>
            </a:r>
          </a:p>
          <a:p>
            <a:pPr marL="0" indent="0" algn="ctr">
              <a:buNone/>
            </a:pPr>
            <a:r>
              <a:rPr lang="fr-BE" sz="1800" dirty="0">
                <a:solidFill>
                  <a:srgbClr val="FFFF00"/>
                </a:solidFill>
              </a:rPr>
              <a:t>Réalisation 2020</a:t>
            </a:r>
          </a:p>
          <a:p>
            <a:pPr marL="0" indent="0" algn="ctr">
              <a:buNone/>
            </a:pPr>
            <a:endParaRPr lang="fr-BE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24901" y="2405464"/>
            <a:ext cx="3332989" cy="24997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509120"/>
            <a:ext cx="2843808" cy="21328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53852" y="278737"/>
            <a:ext cx="936104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sz="4800" b="1" dirty="0">
                <a:solidFill>
                  <a:srgbClr val="0000FF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0387464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335675" cy="1143000"/>
          </a:xfr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fr-BE" sz="3200" b="1" dirty="0"/>
              <a:t>Sanitaire </a:t>
            </a:r>
            <a:r>
              <a:rPr lang="fr-BE" sz="3200" b="1" dirty="0" err="1"/>
              <a:t>Kw</a:t>
            </a:r>
            <a:r>
              <a:rPr lang="fr-BE" sz="3200" b="1" dirty="0"/>
              <a:t>/</a:t>
            </a:r>
            <a:r>
              <a:rPr lang="fr-BE" sz="3200" b="1" dirty="0" err="1"/>
              <a:t>Qu</a:t>
            </a:r>
            <a:r>
              <a:rPr lang="fr-BE" sz="3200" b="1" dirty="0"/>
              <a:t> - 2018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1557338"/>
            <a:ext cx="7346317" cy="5194242"/>
          </a:xfrm>
          <a:prstGeom prst="rect">
            <a:avLst/>
          </a:prstGeom>
        </p:spPr>
      </p:pic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" y="1288207"/>
          <a:ext cx="9139430" cy="5569794"/>
        </p:xfrm>
        <a:graphic>
          <a:graphicData uri="http://schemas.openxmlformats.org/drawingml/2006/table">
            <a:tbl>
              <a:tblPr/>
              <a:tblGrid>
                <a:gridCol w="37677">
                  <a:extLst>
                    <a:ext uri="{9D8B030D-6E8A-4147-A177-3AD203B41FA5}">
                      <a16:colId xmlns:a16="http://schemas.microsoft.com/office/drawing/2014/main" val="548597303"/>
                    </a:ext>
                  </a:extLst>
                </a:gridCol>
                <a:gridCol w="506175">
                  <a:extLst>
                    <a:ext uri="{9D8B030D-6E8A-4147-A177-3AD203B41FA5}">
                      <a16:colId xmlns:a16="http://schemas.microsoft.com/office/drawing/2014/main" val="381955182"/>
                    </a:ext>
                  </a:extLst>
                </a:gridCol>
                <a:gridCol w="1655356">
                  <a:extLst>
                    <a:ext uri="{9D8B030D-6E8A-4147-A177-3AD203B41FA5}">
                      <a16:colId xmlns:a16="http://schemas.microsoft.com/office/drawing/2014/main" val="3016167346"/>
                    </a:ext>
                  </a:extLst>
                </a:gridCol>
                <a:gridCol w="719720">
                  <a:extLst>
                    <a:ext uri="{9D8B030D-6E8A-4147-A177-3AD203B41FA5}">
                      <a16:colId xmlns:a16="http://schemas.microsoft.com/office/drawing/2014/main" val="1660325264"/>
                    </a:ext>
                  </a:extLst>
                </a:gridCol>
                <a:gridCol w="719720">
                  <a:extLst>
                    <a:ext uri="{9D8B030D-6E8A-4147-A177-3AD203B41FA5}">
                      <a16:colId xmlns:a16="http://schemas.microsoft.com/office/drawing/2014/main" val="2531927831"/>
                    </a:ext>
                  </a:extLst>
                </a:gridCol>
                <a:gridCol w="628669">
                  <a:extLst>
                    <a:ext uri="{9D8B030D-6E8A-4147-A177-3AD203B41FA5}">
                      <a16:colId xmlns:a16="http://schemas.microsoft.com/office/drawing/2014/main" val="4131957322"/>
                    </a:ext>
                  </a:extLst>
                </a:gridCol>
                <a:gridCol w="810771">
                  <a:extLst>
                    <a:ext uri="{9D8B030D-6E8A-4147-A177-3AD203B41FA5}">
                      <a16:colId xmlns:a16="http://schemas.microsoft.com/office/drawing/2014/main" val="736226024"/>
                    </a:ext>
                  </a:extLst>
                </a:gridCol>
                <a:gridCol w="791692">
                  <a:extLst>
                    <a:ext uri="{9D8B030D-6E8A-4147-A177-3AD203B41FA5}">
                      <a16:colId xmlns:a16="http://schemas.microsoft.com/office/drawing/2014/main" val="2823474417"/>
                    </a:ext>
                  </a:extLst>
                </a:gridCol>
                <a:gridCol w="791692">
                  <a:extLst>
                    <a:ext uri="{9D8B030D-6E8A-4147-A177-3AD203B41FA5}">
                      <a16:colId xmlns:a16="http://schemas.microsoft.com/office/drawing/2014/main" val="2539345288"/>
                    </a:ext>
                  </a:extLst>
                </a:gridCol>
                <a:gridCol w="2477958">
                  <a:extLst>
                    <a:ext uri="{9D8B030D-6E8A-4147-A177-3AD203B41FA5}">
                      <a16:colId xmlns:a16="http://schemas.microsoft.com/office/drawing/2014/main" val="4191537949"/>
                    </a:ext>
                  </a:extLst>
                </a:gridCol>
              </a:tblGrid>
              <a:tr h="411722"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fr-B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6193590"/>
                  </a:ext>
                </a:extLst>
              </a:tr>
              <a:tr h="468916"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Bloc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Montant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Statut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PORD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Start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Toestand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2111837"/>
                  </a:ext>
                </a:extLst>
              </a:tr>
              <a:tr h="1172289"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Rénovation sanitaires colonne 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270.141,00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ORDERED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47219870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80T00032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14/01/2019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BE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29/07/2019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Saco</a:t>
                      </a:r>
                      <a:r>
                        <a:rPr lang="fr-BE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5</a:t>
                      </a:r>
                    </a:p>
                    <a:p>
                      <a:pPr algn="l" fontAlgn="b"/>
                      <a:r>
                        <a:rPr lang="nl-BE" sz="1100" u="none" strike="noStrike" dirty="0">
                          <a:effectLst/>
                          <a:latin typeface="+mn-lt"/>
                        </a:rPr>
                        <a:t>Voorlopig opgeleverd</a:t>
                      </a:r>
                      <a:endParaRPr lang="fr-B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4258706"/>
                  </a:ext>
                </a:extLst>
              </a:tr>
              <a:tr h="1172289"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B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Rénovation des sanitaires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221.452,89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ORDERED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47967906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80T00033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14/01/2019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nl-BE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30/09/2019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100" u="none" strike="noStrike" dirty="0">
                          <a:effectLst/>
                          <a:latin typeface="+mn-lt"/>
                        </a:rPr>
                        <a:t>POC: Raffaele PROFETA</a:t>
                      </a:r>
                      <a:br>
                        <a:rPr lang="nl-BE" sz="1100" u="none" strike="noStrike" dirty="0">
                          <a:effectLst/>
                          <a:latin typeface="+mn-lt"/>
                        </a:rPr>
                      </a:br>
                      <a:r>
                        <a:rPr lang="nl-BE" sz="1100" u="none" strike="noStrike" dirty="0">
                          <a:effectLst/>
                          <a:latin typeface="+mn-lt"/>
                        </a:rPr>
                        <a:t>Voorlopig opgeleverd op 01/10/2019.</a:t>
                      </a:r>
                      <a:br>
                        <a:rPr lang="nl-BE" sz="1100" u="none" strike="noStrike" dirty="0">
                          <a:effectLst/>
                          <a:latin typeface="+mn-lt"/>
                        </a:rPr>
                      </a:br>
                      <a:r>
                        <a:rPr lang="nl-BE" sz="1100" u="none" strike="noStrike" dirty="0">
                          <a:effectLst/>
                          <a:latin typeface="+mn-lt"/>
                        </a:rPr>
                        <a:t> In garantieperiode tot 01/10/2020</a:t>
                      </a:r>
                      <a:endParaRPr lang="nl-B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endParaRPr lang="nl-NL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029547"/>
                  </a:ext>
                </a:extLst>
              </a:tr>
              <a:tr h="1172289"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B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Rénovation des sanitaires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71.711,45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ORDERED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47961302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8DU00768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21/01/2019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100" u="none" strike="noStrike" dirty="0">
                          <a:effectLst/>
                          <a:latin typeface="+mn-lt"/>
                        </a:rPr>
                        <a:t>20/08/2019</a:t>
                      </a:r>
                      <a:endParaRPr lang="fr-B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100" u="none" strike="noStrike" dirty="0">
                          <a:effectLst/>
                          <a:latin typeface="+mn-lt"/>
                        </a:rPr>
                        <a:t>POC: Raffaele PROFETA</a:t>
                      </a:r>
                      <a:br>
                        <a:rPr lang="nl-BE" sz="1100" u="none" strike="noStrike" dirty="0">
                          <a:effectLst/>
                          <a:latin typeface="+mn-lt"/>
                        </a:rPr>
                      </a:br>
                      <a:r>
                        <a:rPr lang="nl-BE" sz="1100" u="none" strike="noStrike" dirty="0">
                          <a:effectLst/>
                          <a:latin typeface="+mn-lt"/>
                        </a:rPr>
                        <a:t>Voorlopig opgeleverd op 08/2019.</a:t>
                      </a:r>
                      <a:br>
                        <a:rPr lang="nl-BE" sz="1100" u="none" strike="noStrike" dirty="0">
                          <a:effectLst/>
                          <a:latin typeface="+mn-lt"/>
                        </a:rPr>
                      </a:br>
                      <a:r>
                        <a:rPr lang="nl-BE" sz="1100" u="none" strike="noStrike" dirty="0">
                          <a:effectLst/>
                          <a:latin typeface="+mn-lt"/>
                        </a:rPr>
                        <a:t> In garantieperiode tot 08/2020</a:t>
                      </a:r>
                      <a:endParaRPr lang="nl-B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endParaRPr lang="nl-NL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3715613"/>
                  </a:ext>
                </a:extLst>
              </a:tr>
              <a:tr h="1172289"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Rénovation des sanitaires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87.740,79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ORDERED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47961311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8DU00770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22/07/2019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20/12/2019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100" u="none" strike="noStrike" dirty="0">
                          <a:effectLst/>
                          <a:latin typeface="+mn-lt"/>
                        </a:rPr>
                        <a:t>POC: Raffaele PROFETA</a:t>
                      </a:r>
                      <a:br>
                        <a:rPr lang="nl-BE" sz="1100" u="none" strike="noStrike" dirty="0">
                          <a:effectLst/>
                          <a:latin typeface="+mn-lt"/>
                        </a:rPr>
                      </a:br>
                      <a:r>
                        <a:rPr lang="nl-BE" sz="1100" u="none" strike="noStrike" dirty="0">
                          <a:effectLst/>
                          <a:latin typeface="+mn-lt"/>
                        </a:rPr>
                        <a:t>Voorlopig opgeleverd op eind</a:t>
                      </a:r>
                      <a:r>
                        <a:rPr lang="nl-BE" sz="1100" u="none" strike="noStrike" baseline="0" dirty="0">
                          <a:effectLst/>
                          <a:latin typeface="+mn-lt"/>
                        </a:rPr>
                        <a:t> </a:t>
                      </a:r>
                      <a:r>
                        <a:rPr lang="nl-BE" sz="1100" u="none" strike="noStrike" dirty="0">
                          <a:effectLst/>
                          <a:latin typeface="+mn-lt"/>
                        </a:rPr>
                        <a:t>2019.</a:t>
                      </a:r>
                      <a:br>
                        <a:rPr lang="nl-BE" sz="1100" u="none" strike="noStrike" dirty="0">
                          <a:effectLst/>
                          <a:latin typeface="+mn-lt"/>
                        </a:rPr>
                      </a:br>
                      <a:r>
                        <a:rPr lang="nl-BE" sz="1100" u="none" strike="noStrike" dirty="0">
                          <a:effectLst/>
                          <a:latin typeface="+mn-lt"/>
                        </a:rPr>
                        <a:t> In garantieperiode tot eind</a:t>
                      </a:r>
                      <a:r>
                        <a:rPr lang="nl-BE" sz="1100" u="none" strike="noStrike" baseline="0" dirty="0">
                          <a:effectLst/>
                          <a:latin typeface="+mn-lt"/>
                        </a:rPr>
                        <a:t> 2</a:t>
                      </a:r>
                      <a:r>
                        <a:rPr lang="nl-BE" sz="1100" u="none" strike="noStrike" dirty="0">
                          <a:effectLst/>
                          <a:latin typeface="+mn-lt"/>
                        </a:rPr>
                        <a:t>020</a:t>
                      </a:r>
                      <a:endParaRPr lang="nl-B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endParaRPr lang="nl-NL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endParaRPr lang="fr-B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573729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53852" y="278737"/>
            <a:ext cx="936104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sz="4800" b="1" dirty="0">
                <a:solidFill>
                  <a:srgbClr val="0000FF"/>
                </a:solidFill>
              </a:rPr>
              <a:t>7</a:t>
            </a:r>
          </a:p>
        </p:txBody>
      </p:sp>
      <p:sp>
        <p:nvSpPr>
          <p:cNvPr id="8" name="Rectangle 7"/>
          <p:cNvSpPr/>
          <p:nvPr/>
        </p:nvSpPr>
        <p:spPr>
          <a:xfrm>
            <a:off x="1413579" y="4154459"/>
            <a:ext cx="5328592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>
                <a:ln w="12700">
                  <a:solidFill>
                    <a:srgbClr val="BBE0E3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rgbClr val="BBE0E3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Travaux</a:t>
            </a:r>
            <a:r>
              <a:rPr kumimoji="0" lang="en-US" sz="2800" b="1" i="0" u="none" strike="noStrike" kern="1200" cap="none" spc="0" normalizeH="0" baseline="0" noProof="0" dirty="0">
                <a:ln w="12700">
                  <a:solidFill>
                    <a:srgbClr val="BBE0E3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rgbClr val="BBE0E3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2800" b="1" i="0" u="none" strike="noStrike" kern="1200" cap="none" spc="0" normalizeH="0" baseline="0" noProof="0" dirty="0" err="1">
                <a:ln w="12700">
                  <a:solidFill>
                    <a:srgbClr val="BBE0E3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rgbClr val="BBE0E3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terminés</a:t>
            </a:r>
            <a:endParaRPr kumimoji="0" lang="en-US" sz="5400" b="1" i="0" u="none" strike="noStrike" kern="1200" cap="none" spc="0" normalizeH="0" baseline="0" noProof="0" dirty="0">
              <a:ln w="12700">
                <a:solidFill>
                  <a:srgbClr val="BBE0E3"/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rgbClr val="BBE0E3"/>
                </a:outerShdw>
              </a:effectLst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638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899592" y="332656"/>
            <a:ext cx="7335675" cy="7920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9pPr>
          </a:lstStyle>
          <a:p>
            <a:r>
              <a:rPr lang="fr-BE" sz="3200" b="1" kern="0" dirty="0" err="1"/>
              <a:t>Kw</a:t>
            </a:r>
            <a:r>
              <a:rPr lang="fr-BE" sz="3200" b="1" kern="0" dirty="0"/>
              <a:t> Sanitaire </a:t>
            </a:r>
            <a:r>
              <a:rPr lang="fr-BE" sz="3200" b="1" kern="0" dirty="0" err="1"/>
              <a:t>Qu</a:t>
            </a:r>
            <a:r>
              <a:rPr lang="fr-BE" sz="3200" b="1" kern="0" dirty="0"/>
              <a:t> - 2019</a:t>
            </a:r>
            <a:endParaRPr lang="fr-BE" sz="2400" b="1" kern="0" dirty="0">
              <a:solidFill>
                <a:srgbClr val="00B05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0408326"/>
              </p:ext>
            </p:extLst>
          </p:nvPr>
        </p:nvGraphicFramePr>
        <p:xfrm>
          <a:off x="174940" y="1700808"/>
          <a:ext cx="8784978" cy="28097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8484">
                  <a:extLst>
                    <a:ext uri="{9D8B030D-6E8A-4147-A177-3AD203B41FA5}">
                      <a16:colId xmlns:a16="http://schemas.microsoft.com/office/drawing/2014/main" val="2970748867"/>
                    </a:ext>
                  </a:extLst>
                </a:gridCol>
                <a:gridCol w="608484">
                  <a:extLst>
                    <a:ext uri="{9D8B030D-6E8A-4147-A177-3AD203B41FA5}">
                      <a16:colId xmlns:a16="http://schemas.microsoft.com/office/drawing/2014/main" val="1110958384"/>
                    </a:ext>
                  </a:extLst>
                </a:gridCol>
                <a:gridCol w="2066308">
                  <a:extLst>
                    <a:ext uri="{9D8B030D-6E8A-4147-A177-3AD203B41FA5}">
                      <a16:colId xmlns:a16="http://schemas.microsoft.com/office/drawing/2014/main" val="1004306906"/>
                    </a:ext>
                  </a:extLst>
                </a:gridCol>
                <a:gridCol w="684544">
                  <a:extLst>
                    <a:ext uri="{9D8B030D-6E8A-4147-A177-3AD203B41FA5}">
                      <a16:colId xmlns:a16="http://schemas.microsoft.com/office/drawing/2014/main" val="3141343353"/>
                    </a:ext>
                  </a:extLst>
                </a:gridCol>
                <a:gridCol w="621160">
                  <a:extLst>
                    <a:ext uri="{9D8B030D-6E8A-4147-A177-3AD203B41FA5}">
                      <a16:colId xmlns:a16="http://schemas.microsoft.com/office/drawing/2014/main" val="411107923"/>
                    </a:ext>
                  </a:extLst>
                </a:gridCol>
                <a:gridCol w="912725">
                  <a:extLst>
                    <a:ext uri="{9D8B030D-6E8A-4147-A177-3AD203B41FA5}">
                      <a16:colId xmlns:a16="http://schemas.microsoft.com/office/drawing/2014/main" val="2731251375"/>
                    </a:ext>
                  </a:extLst>
                </a:gridCol>
                <a:gridCol w="798633">
                  <a:extLst>
                    <a:ext uri="{9D8B030D-6E8A-4147-A177-3AD203B41FA5}">
                      <a16:colId xmlns:a16="http://schemas.microsoft.com/office/drawing/2014/main" val="2021505327"/>
                    </a:ext>
                  </a:extLst>
                </a:gridCol>
                <a:gridCol w="2484640">
                  <a:extLst>
                    <a:ext uri="{9D8B030D-6E8A-4147-A177-3AD203B41FA5}">
                      <a16:colId xmlns:a16="http://schemas.microsoft.com/office/drawing/2014/main" val="2041726637"/>
                    </a:ext>
                  </a:extLst>
                </a:gridCol>
              </a:tblGrid>
              <a:tr h="302798">
                <a:tc>
                  <a:txBody>
                    <a:bodyPr/>
                    <a:lstStyle/>
                    <a:p>
                      <a:pPr algn="ctr" rtl="0" fontAlgn="b"/>
                      <a:r>
                        <a:rPr lang="nl-BE" sz="13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2019</a:t>
                      </a:r>
                      <a:endParaRPr lang="nl-BE" sz="13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b"/>
                </a:tc>
                <a:extLst>
                  <a:ext uri="{0D108BD9-81ED-4DB2-BD59-A6C34878D82A}">
                    <a16:rowId xmlns:a16="http://schemas.microsoft.com/office/drawing/2014/main" val="714282489"/>
                  </a:ext>
                </a:extLst>
              </a:tr>
              <a:tr h="232921"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1" u="none" strike="noStrike" dirty="0" err="1">
                          <a:effectLst/>
                        </a:rPr>
                        <a:t>Qu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1" u="none" strike="noStrike" dirty="0" err="1">
                          <a:effectLst/>
                        </a:rPr>
                        <a:t>Bloc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1" u="none" strike="noStrike" dirty="0" err="1">
                          <a:effectLst/>
                        </a:rPr>
                        <a:t>Projet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1" u="none" strike="noStrike" dirty="0" err="1">
                          <a:effectLst/>
                        </a:rPr>
                        <a:t>Montant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1" u="none" strike="noStrike">
                          <a:effectLst/>
                        </a:rPr>
                        <a:t>Statut</a:t>
                      </a:r>
                      <a:endParaRPr lang="nl-BE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1" u="none" strike="noStrike" dirty="0">
                          <a:effectLst/>
                        </a:rPr>
                        <a:t>Start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1" u="none" strike="noStrike" dirty="0">
                          <a:effectLst/>
                        </a:rPr>
                        <a:t>End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l-BE" sz="900" b="1" u="none" strike="noStrike" dirty="0">
                          <a:effectLst/>
                        </a:rPr>
                        <a:t>Toestand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b"/>
                </a:tc>
                <a:extLst>
                  <a:ext uri="{0D108BD9-81ED-4DB2-BD59-A6C34878D82A}">
                    <a16:rowId xmlns:a16="http://schemas.microsoft.com/office/drawing/2014/main" val="357536610"/>
                  </a:ext>
                </a:extLst>
              </a:tr>
              <a:tr h="454194"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 dirty="0">
                          <a:effectLst/>
                        </a:rPr>
                        <a:t>EVERE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>
                          <a:effectLst/>
                        </a:rPr>
                        <a:t>1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BE" sz="900" u="none" strike="noStrike" dirty="0" err="1">
                          <a:effectLst/>
                        </a:rPr>
                        <a:t>Rénovation</a:t>
                      </a:r>
                      <a:r>
                        <a:rPr lang="nl-BE" sz="900" u="none" strike="noStrike" dirty="0">
                          <a:effectLst/>
                        </a:rPr>
                        <a:t> </a:t>
                      </a:r>
                      <a:r>
                        <a:rPr lang="nl-BE" sz="900" u="none" strike="noStrike" dirty="0" err="1">
                          <a:effectLst/>
                        </a:rPr>
                        <a:t>sanitaires</a:t>
                      </a:r>
                      <a:r>
                        <a:rPr lang="nl-BE" sz="900" u="none" strike="noStrike" dirty="0">
                          <a:effectLst/>
                        </a:rPr>
                        <a:t> colonne G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 dirty="0">
                          <a:effectLst/>
                        </a:rPr>
                        <a:t>270.141,00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1" u="none" strike="noStrike" dirty="0">
                          <a:effectLst/>
                        </a:rPr>
                        <a:t>READY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>
                          <a:effectLst/>
                        </a:rPr>
                        <a:t>14/01/2019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>
                          <a:effectLst/>
                        </a:rPr>
                        <a:t>31/12/2019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BE" sz="900" u="none" strike="noStrike" dirty="0">
                          <a:effectLst/>
                        </a:rPr>
                        <a:t>POC: Raffaele PROFETA</a:t>
                      </a:r>
                      <a:br>
                        <a:rPr lang="nl-BE" sz="900" u="none" strike="noStrike" dirty="0">
                          <a:effectLst/>
                        </a:rPr>
                      </a:br>
                      <a:r>
                        <a:rPr lang="nl-BE" sz="900" u="none" strike="noStrike" dirty="0">
                          <a:effectLst/>
                        </a:rPr>
                        <a:t>In garantieperiode 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extLst>
                  <a:ext uri="{0D108BD9-81ED-4DB2-BD59-A6C34878D82A}">
                    <a16:rowId xmlns:a16="http://schemas.microsoft.com/office/drawing/2014/main" val="3538201474"/>
                  </a:ext>
                </a:extLst>
              </a:tr>
              <a:tr h="611169"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>
                          <a:effectLst/>
                        </a:rPr>
                        <a:t>EVERE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>
                          <a:effectLst/>
                        </a:rPr>
                        <a:t>11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BE" sz="900" u="none" strike="noStrike" dirty="0" err="1">
                          <a:effectLst/>
                        </a:rPr>
                        <a:t>Rénovation</a:t>
                      </a:r>
                      <a:r>
                        <a:rPr lang="nl-BE" sz="900" u="none" strike="noStrike" dirty="0">
                          <a:effectLst/>
                        </a:rPr>
                        <a:t> des </a:t>
                      </a:r>
                      <a:r>
                        <a:rPr lang="nl-BE" sz="900" u="none" strike="noStrike" dirty="0" err="1">
                          <a:effectLst/>
                        </a:rPr>
                        <a:t>sanitaires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>
                          <a:effectLst/>
                        </a:rPr>
                        <a:t>221.452,89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>
                          <a:effectLst/>
                        </a:rPr>
                        <a:t>READY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 dirty="0">
                          <a:effectLst/>
                        </a:rPr>
                        <a:t>14/01/2019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 dirty="0">
                          <a:effectLst/>
                        </a:rPr>
                        <a:t>30/09/2019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BE" sz="900" u="none" strike="noStrike" dirty="0">
                          <a:effectLst/>
                        </a:rPr>
                        <a:t>POC: Raffaele PROFETA</a:t>
                      </a:r>
                      <a:br>
                        <a:rPr lang="nl-BE" sz="900" u="none" strike="noStrike" dirty="0">
                          <a:effectLst/>
                        </a:rPr>
                      </a:br>
                      <a:r>
                        <a:rPr lang="nl-BE" sz="900" u="none" strike="noStrike" dirty="0">
                          <a:effectLst/>
                        </a:rPr>
                        <a:t>Voorlopig opgeleverd op 01/10/2019.</a:t>
                      </a:r>
                      <a:br>
                        <a:rPr lang="nl-BE" sz="900" u="none" strike="noStrike" dirty="0">
                          <a:effectLst/>
                        </a:rPr>
                      </a:br>
                      <a:r>
                        <a:rPr lang="nl-BE" sz="900" u="none" strike="noStrike" dirty="0">
                          <a:effectLst/>
                        </a:rPr>
                        <a:t> In garantieperiode tot 01/10/2020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extLst>
                  <a:ext uri="{0D108BD9-81ED-4DB2-BD59-A6C34878D82A}">
                    <a16:rowId xmlns:a16="http://schemas.microsoft.com/office/drawing/2014/main" val="1800699508"/>
                  </a:ext>
                </a:extLst>
              </a:tr>
              <a:tr h="651113"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>
                          <a:effectLst/>
                        </a:rPr>
                        <a:t>EVERE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>
                          <a:effectLst/>
                        </a:rPr>
                        <a:t>14B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BE" sz="900" u="none" strike="noStrike">
                          <a:effectLst/>
                        </a:rPr>
                        <a:t>Rénovation des sanitaires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>
                          <a:effectLst/>
                        </a:rPr>
                        <a:t>71.711,45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>
                          <a:effectLst/>
                        </a:rPr>
                        <a:t>READY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>
                          <a:effectLst/>
                        </a:rPr>
                        <a:t>21/01/2019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 dirty="0">
                          <a:effectLst/>
                        </a:rPr>
                        <a:t>20/08/2019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BE" sz="900" u="none" strike="noStrike" dirty="0">
                          <a:effectLst/>
                        </a:rPr>
                        <a:t>POC: Raffaele PROFETA</a:t>
                      </a:r>
                      <a:br>
                        <a:rPr lang="nl-BE" sz="900" u="none" strike="noStrike" dirty="0">
                          <a:effectLst/>
                        </a:rPr>
                      </a:br>
                      <a:r>
                        <a:rPr lang="nl-BE" sz="900" u="none" strike="noStrike" dirty="0">
                          <a:effectLst/>
                        </a:rPr>
                        <a:t>Voorlopig opgeleverd op 08/2019.</a:t>
                      </a:r>
                      <a:br>
                        <a:rPr lang="nl-BE" sz="900" u="none" strike="noStrike" dirty="0">
                          <a:effectLst/>
                        </a:rPr>
                      </a:br>
                      <a:r>
                        <a:rPr lang="nl-BE" sz="900" u="none" strike="noStrike" dirty="0">
                          <a:effectLst/>
                        </a:rPr>
                        <a:t> In garantieperiode tot 08/2020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extLst>
                  <a:ext uri="{0D108BD9-81ED-4DB2-BD59-A6C34878D82A}">
                    <a16:rowId xmlns:a16="http://schemas.microsoft.com/office/drawing/2014/main" val="1090587141"/>
                  </a:ext>
                </a:extLst>
              </a:tr>
              <a:tr h="383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>
                          <a:effectLst/>
                        </a:rPr>
                        <a:t>EVERE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>
                          <a:effectLst/>
                        </a:rPr>
                        <a:t>14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BE" sz="900" u="none" strike="noStrike">
                          <a:effectLst/>
                        </a:rPr>
                        <a:t>Rénovation des sanitaires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>
                          <a:effectLst/>
                        </a:rPr>
                        <a:t>87.740,79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1" u="none" strike="noStrike" dirty="0">
                          <a:effectLst/>
                        </a:rPr>
                        <a:t>READY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>
                          <a:effectLst/>
                        </a:rPr>
                        <a:t>22/07/2019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>
                          <a:effectLst/>
                        </a:rPr>
                        <a:t>20/12/2019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nl-BE" sz="900" u="none" strike="noStrike" dirty="0">
                          <a:effectLst/>
                        </a:rPr>
                        <a:t>POC: Raffaele PROFETA</a:t>
                      </a:r>
                      <a:br>
                        <a:rPr lang="nl-BE" sz="900" u="none" strike="noStrike" dirty="0">
                          <a:effectLst/>
                        </a:rPr>
                      </a:br>
                      <a:r>
                        <a:rPr lang="nl-BE" sz="900" u="none" strike="noStrike" dirty="0">
                          <a:effectLst/>
                        </a:rPr>
                        <a:t>Voorlopig opgeleverd op eind</a:t>
                      </a:r>
                      <a:r>
                        <a:rPr lang="nl-BE" sz="900" u="none" strike="noStrike" baseline="0" dirty="0">
                          <a:effectLst/>
                        </a:rPr>
                        <a:t>  </a:t>
                      </a:r>
                      <a:r>
                        <a:rPr lang="nl-BE" sz="900" u="none" strike="noStrike" dirty="0">
                          <a:effectLst/>
                        </a:rPr>
                        <a:t>2019.</a:t>
                      </a:r>
                      <a:br>
                        <a:rPr lang="nl-BE" sz="900" u="none" strike="noStrike" dirty="0">
                          <a:effectLst/>
                        </a:rPr>
                      </a:br>
                      <a:r>
                        <a:rPr lang="nl-BE" sz="900" u="none" strike="noStrike" dirty="0">
                          <a:effectLst/>
                        </a:rPr>
                        <a:t> In garantieperiode tot eind</a:t>
                      </a:r>
                      <a:r>
                        <a:rPr lang="nl-BE" sz="900" u="none" strike="noStrike" baseline="0" dirty="0">
                          <a:effectLst/>
                        </a:rPr>
                        <a:t> 2</a:t>
                      </a:r>
                      <a:r>
                        <a:rPr lang="nl-BE" sz="900" u="none" strike="noStrike" dirty="0">
                          <a:effectLst/>
                        </a:rPr>
                        <a:t>020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rtl="0" fontAlgn="ctr">
                        <a:buClr>
                          <a:srgbClr val="000000"/>
                        </a:buClr>
                        <a:buSzPts val="1000"/>
                        <a:buFont typeface="Arial" panose="020B0604020202020204" pitchFamily="34" charset="0"/>
                        <a:buNone/>
                      </a:pP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06" marR="8906" marT="8906" marB="0" anchor="ctr"/>
                </a:tc>
                <a:extLst>
                  <a:ext uri="{0D108BD9-81ED-4DB2-BD59-A6C34878D82A}">
                    <a16:rowId xmlns:a16="http://schemas.microsoft.com/office/drawing/2014/main" val="3093334813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903133" y="4365104"/>
            <a:ext cx="5328592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>
                <a:ln w="12700">
                  <a:solidFill>
                    <a:srgbClr val="BBE0E3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rgbClr val="BBE0E3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Travaux</a:t>
            </a:r>
            <a:r>
              <a:rPr kumimoji="0" lang="en-US" sz="2800" b="1" i="0" u="none" strike="noStrike" kern="1200" cap="none" spc="0" normalizeH="0" baseline="0" noProof="0" dirty="0">
                <a:ln w="12700">
                  <a:solidFill>
                    <a:srgbClr val="BBE0E3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rgbClr val="BBE0E3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2800" b="1" i="0" u="none" strike="noStrike" kern="1200" cap="none" spc="0" normalizeH="0" baseline="0" noProof="0" dirty="0" err="1">
                <a:ln w="12700">
                  <a:solidFill>
                    <a:srgbClr val="BBE0E3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rgbClr val="BBE0E3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terminés</a:t>
            </a:r>
            <a:endParaRPr kumimoji="0" lang="en-US" sz="5400" b="1" i="0" u="none" strike="noStrike" kern="1200" cap="none" spc="0" normalizeH="0" baseline="0" noProof="0" dirty="0">
              <a:ln w="12700">
                <a:solidFill>
                  <a:srgbClr val="BBE0E3"/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rgbClr val="BBE0E3"/>
                </a:outerShdw>
              </a:effectLst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53852" y="278737"/>
            <a:ext cx="936104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sz="4800" b="1" dirty="0">
                <a:solidFill>
                  <a:srgbClr val="0000FF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9702209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899592" y="332656"/>
            <a:ext cx="7335675" cy="7920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9pPr>
          </a:lstStyle>
          <a:p>
            <a:r>
              <a:rPr lang="fr-BE" sz="3200" b="1" kern="0" dirty="0" err="1"/>
              <a:t>Kw</a:t>
            </a:r>
            <a:r>
              <a:rPr lang="fr-BE" sz="3200" b="1" kern="0" dirty="0"/>
              <a:t> Sanitaire </a:t>
            </a:r>
            <a:r>
              <a:rPr lang="fr-BE" sz="3200" b="1" kern="0" dirty="0" err="1"/>
              <a:t>Qu</a:t>
            </a:r>
            <a:r>
              <a:rPr lang="fr-BE" sz="3200" b="1" kern="0" dirty="0"/>
              <a:t> - 2020</a:t>
            </a:r>
            <a:r>
              <a:rPr lang="fr-BE" sz="2400" b="1" kern="0" dirty="0">
                <a:solidFill>
                  <a:srgbClr val="00B050"/>
                </a:solidFill>
              </a:rPr>
              <a:t>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6573701"/>
              </p:ext>
            </p:extLst>
          </p:nvPr>
        </p:nvGraphicFramePr>
        <p:xfrm>
          <a:off x="174940" y="1484784"/>
          <a:ext cx="8784978" cy="53285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8484">
                  <a:extLst>
                    <a:ext uri="{9D8B030D-6E8A-4147-A177-3AD203B41FA5}">
                      <a16:colId xmlns:a16="http://schemas.microsoft.com/office/drawing/2014/main" val="2970748867"/>
                    </a:ext>
                  </a:extLst>
                </a:gridCol>
                <a:gridCol w="608484">
                  <a:extLst>
                    <a:ext uri="{9D8B030D-6E8A-4147-A177-3AD203B41FA5}">
                      <a16:colId xmlns:a16="http://schemas.microsoft.com/office/drawing/2014/main" val="1110958384"/>
                    </a:ext>
                  </a:extLst>
                </a:gridCol>
                <a:gridCol w="2066308">
                  <a:extLst>
                    <a:ext uri="{9D8B030D-6E8A-4147-A177-3AD203B41FA5}">
                      <a16:colId xmlns:a16="http://schemas.microsoft.com/office/drawing/2014/main" val="1004306906"/>
                    </a:ext>
                  </a:extLst>
                </a:gridCol>
                <a:gridCol w="684544">
                  <a:extLst>
                    <a:ext uri="{9D8B030D-6E8A-4147-A177-3AD203B41FA5}">
                      <a16:colId xmlns:a16="http://schemas.microsoft.com/office/drawing/2014/main" val="3141343353"/>
                    </a:ext>
                  </a:extLst>
                </a:gridCol>
                <a:gridCol w="621160">
                  <a:extLst>
                    <a:ext uri="{9D8B030D-6E8A-4147-A177-3AD203B41FA5}">
                      <a16:colId xmlns:a16="http://schemas.microsoft.com/office/drawing/2014/main" val="411107923"/>
                    </a:ext>
                  </a:extLst>
                </a:gridCol>
                <a:gridCol w="912725">
                  <a:extLst>
                    <a:ext uri="{9D8B030D-6E8A-4147-A177-3AD203B41FA5}">
                      <a16:colId xmlns:a16="http://schemas.microsoft.com/office/drawing/2014/main" val="2731251375"/>
                    </a:ext>
                  </a:extLst>
                </a:gridCol>
                <a:gridCol w="798633">
                  <a:extLst>
                    <a:ext uri="{9D8B030D-6E8A-4147-A177-3AD203B41FA5}">
                      <a16:colId xmlns:a16="http://schemas.microsoft.com/office/drawing/2014/main" val="2021505327"/>
                    </a:ext>
                  </a:extLst>
                </a:gridCol>
                <a:gridCol w="2484640">
                  <a:extLst>
                    <a:ext uri="{9D8B030D-6E8A-4147-A177-3AD203B41FA5}">
                      <a16:colId xmlns:a16="http://schemas.microsoft.com/office/drawing/2014/main" val="2041726637"/>
                    </a:ext>
                  </a:extLst>
                </a:gridCol>
              </a:tblGrid>
              <a:tr h="315717">
                <a:tc>
                  <a:txBody>
                    <a:bodyPr/>
                    <a:lstStyle/>
                    <a:p>
                      <a:pPr algn="ctr" rtl="0" fontAlgn="b"/>
                      <a:r>
                        <a:rPr lang="nl-BE" sz="13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2020</a:t>
                      </a:r>
                      <a:endParaRPr lang="nl-BE" sz="13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BE" sz="900" u="none" strike="noStrike" dirty="0">
                          <a:effectLst/>
                        </a:rPr>
                        <a:t> 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BE" sz="900" u="none" strike="noStrike" dirty="0">
                          <a:effectLst/>
                        </a:rPr>
                        <a:t> 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b"/>
                </a:tc>
                <a:extLst>
                  <a:ext uri="{0D108BD9-81ED-4DB2-BD59-A6C34878D82A}">
                    <a16:rowId xmlns:a16="http://schemas.microsoft.com/office/drawing/2014/main" val="889865720"/>
                  </a:ext>
                </a:extLst>
              </a:tr>
              <a:tr h="252575"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800" b="1" u="none" strike="noStrike" dirty="0" err="1">
                          <a:effectLst/>
                        </a:rPr>
                        <a:t>Qu</a:t>
                      </a:r>
                      <a:endParaRPr lang="nl-B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1" u="none" strike="noStrike">
                          <a:effectLst/>
                        </a:rPr>
                        <a:t>Bloc</a:t>
                      </a:r>
                      <a:endParaRPr lang="nl-BE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1" u="none" strike="noStrike" dirty="0" err="1">
                          <a:effectLst/>
                        </a:rPr>
                        <a:t>Projet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1" u="none" strike="noStrike" dirty="0" err="1">
                          <a:effectLst/>
                        </a:rPr>
                        <a:t>Montant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1" u="none" strike="noStrike" dirty="0" err="1">
                          <a:effectLst/>
                        </a:rPr>
                        <a:t>Statut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1" u="none" strike="noStrike" dirty="0">
                          <a:effectLst/>
                        </a:rPr>
                        <a:t>Start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1" u="none" strike="noStrike" dirty="0">
                          <a:effectLst/>
                        </a:rPr>
                        <a:t>End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1" u="none" strike="noStrike" dirty="0">
                          <a:effectLst/>
                        </a:rPr>
                        <a:t>Toestand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extLst>
                  <a:ext uri="{0D108BD9-81ED-4DB2-BD59-A6C34878D82A}">
                    <a16:rowId xmlns:a16="http://schemas.microsoft.com/office/drawing/2014/main" val="4006802215"/>
                  </a:ext>
                </a:extLst>
              </a:tr>
              <a:tr h="1045484"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>
                          <a:effectLst/>
                        </a:rPr>
                        <a:t>EVERE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>
                          <a:effectLst/>
                        </a:rPr>
                        <a:t>1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900" u="none" strike="noStrike">
                          <a:effectLst/>
                        </a:rPr>
                        <a:t>Rénovation des sanitaires (colonnes centrales F et B)</a:t>
                      </a:r>
                      <a:endParaRPr lang="fr-F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>
                          <a:effectLst/>
                        </a:rPr>
                        <a:t>500.000,00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 dirty="0">
                          <a:effectLst/>
                        </a:rPr>
                        <a:t>STUDY</a:t>
                      </a:r>
                    </a:p>
                    <a:p>
                      <a:pPr algn="ctr" rtl="0" fontAlgn="ctr"/>
                      <a:r>
                        <a:rPr lang="nl-BE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READY</a:t>
                      </a: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 dirty="0">
                          <a:effectLst/>
                        </a:rPr>
                        <a:t>-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1" u="none" strike="noStrike" dirty="0">
                          <a:effectLst/>
                        </a:rPr>
                        <a:t>15/05/2020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BE" sz="900" u="none" strike="noStrike" dirty="0">
                          <a:effectLst/>
                        </a:rPr>
                        <a:t>POC: </a:t>
                      </a:r>
                      <a:r>
                        <a:rPr lang="nl-BE" sz="900" u="none" strike="noStrike" dirty="0" err="1">
                          <a:effectLst/>
                        </a:rPr>
                        <a:t>Adjt</a:t>
                      </a:r>
                      <a:r>
                        <a:rPr lang="nl-BE" sz="900" u="none" strike="noStrike" dirty="0">
                          <a:effectLst/>
                        </a:rPr>
                        <a:t> Christian BUYLE</a:t>
                      </a:r>
                    </a:p>
                    <a:p>
                      <a:pPr algn="l" rtl="0" fontAlgn="b"/>
                      <a:r>
                        <a:rPr lang="nl-BE" sz="900" u="none" strike="noStrike" dirty="0">
                          <a:effectLst/>
                        </a:rPr>
                        <a:t>Werken via OOR (=nieuwe</a:t>
                      </a:r>
                      <a:r>
                        <a:rPr lang="nl-BE" sz="900" u="none" strike="noStrike" baseline="0" dirty="0">
                          <a:effectLst/>
                        </a:rPr>
                        <a:t> contractuele vector) OOR operationeel NET Jul 2020</a:t>
                      </a:r>
                      <a:br>
                        <a:rPr lang="nl-BE" sz="900" u="none" strike="noStrike" dirty="0">
                          <a:effectLst/>
                        </a:rPr>
                      </a:br>
                      <a:r>
                        <a:rPr lang="nl-BE" sz="900" b="1" u="none" strike="noStrike" dirty="0">
                          <a:effectLst/>
                        </a:rPr>
                        <a:t>Werken in TWEE fasen (San kolom</a:t>
                      </a:r>
                      <a:r>
                        <a:rPr lang="nl-BE" sz="900" b="1" u="none" strike="noStrike" baseline="0" dirty="0">
                          <a:effectLst/>
                        </a:rPr>
                        <a:t> per keer)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/>
                </a:tc>
                <a:extLst>
                  <a:ext uri="{0D108BD9-81ED-4DB2-BD59-A6C34878D82A}">
                    <a16:rowId xmlns:a16="http://schemas.microsoft.com/office/drawing/2014/main" val="2515800874"/>
                  </a:ext>
                </a:extLst>
              </a:tr>
              <a:tr h="719032"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 dirty="0">
                          <a:effectLst/>
                        </a:rPr>
                        <a:t>EVERE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 dirty="0">
                          <a:effectLst/>
                        </a:rPr>
                        <a:t>8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900" u="none" strike="noStrike" dirty="0">
                          <a:effectLst/>
                        </a:rPr>
                        <a:t>Rénovation des douches et des vestiaires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 dirty="0">
                          <a:effectLst/>
                        </a:rPr>
                        <a:t>500.000,00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 dirty="0">
                          <a:effectLst/>
                        </a:rPr>
                        <a:t>STUDY</a:t>
                      </a:r>
                    </a:p>
                    <a:p>
                      <a:pPr algn="ctr" rtl="0" fontAlgn="ctr"/>
                      <a:r>
                        <a:rPr lang="nl-BE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READY</a:t>
                      </a: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 dirty="0">
                          <a:effectLst/>
                        </a:rPr>
                        <a:t>-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 dirty="0">
                          <a:effectLst/>
                        </a:rPr>
                        <a:t>01/05/2020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BE" sz="900" u="none" strike="noStrike" dirty="0">
                          <a:effectLst/>
                        </a:rPr>
                        <a:t>POC: Katrien Vanhemelryck</a:t>
                      </a:r>
                      <a:br>
                        <a:rPr lang="nl-BE" sz="900" u="none" strike="noStrike" dirty="0">
                          <a:effectLst/>
                        </a:rPr>
                      </a:br>
                      <a:r>
                        <a:rPr lang="nl-BE" sz="900" b="1" u="none" strike="noStrike" dirty="0">
                          <a:effectLst/>
                        </a:rPr>
                        <a:t>Studie klaar en  overgemaakt aan MR C&amp;I-I. Realisatie via OOR.  Tijdelijke Ctr oplossing voor San en vestiaires tijdens</a:t>
                      </a:r>
                      <a:r>
                        <a:rPr lang="nl-BE" sz="900" b="1" u="none" strike="noStrike" baseline="0" dirty="0">
                          <a:effectLst/>
                        </a:rPr>
                        <a:t> de transformatiewerken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/>
                </a:tc>
                <a:extLst>
                  <a:ext uri="{0D108BD9-81ED-4DB2-BD59-A6C34878D82A}">
                    <a16:rowId xmlns:a16="http://schemas.microsoft.com/office/drawing/2014/main" val="3335730835"/>
                  </a:ext>
                </a:extLst>
              </a:tr>
              <a:tr h="1144920"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 dirty="0">
                          <a:effectLst/>
                        </a:rPr>
                        <a:t>EVERE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900" u="none" strike="noStrike" dirty="0">
                          <a:effectLst/>
                        </a:rPr>
                        <a:t>Rénovation des sanitaires - améliorations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 dirty="0">
                          <a:effectLst/>
                        </a:rPr>
                        <a:t>11400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WORKS</a:t>
                      </a:r>
                      <a:r>
                        <a:rPr lang="nl-BE" sz="9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PLANIFIED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 dirty="0">
                          <a:effectLst/>
                        </a:rPr>
                        <a:t>-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 dirty="0">
                          <a:effectLst/>
                        </a:rPr>
                        <a:t>01/03/2020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BE" sz="900" u="none" strike="noStrike" dirty="0">
                          <a:effectLst/>
                        </a:rPr>
                        <a:t>POC: Lars VANDESANDE</a:t>
                      </a:r>
                      <a:br>
                        <a:rPr lang="nl-BE" sz="900" u="none" strike="noStrike" dirty="0">
                          <a:effectLst/>
                        </a:rPr>
                      </a:br>
                      <a:r>
                        <a:rPr lang="nl-BE" sz="900" b="1" u="none" strike="noStrike" dirty="0">
                          <a:effectLst/>
                        </a:rPr>
                        <a:t>Verbeteringswerken</a:t>
                      </a:r>
                      <a:r>
                        <a:rPr lang="nl-BE" sz="900" u="none" strike="noStrike" dirty="0">
                          <a:effectLst/>
                        </a:rPr>
                        <a:t> voorzien op OOB </a:t>
                      </a:r>
                    </a:p>
                    <a:p>
                      <a:pPr algn="l" rtl="0" fontAlgn="b"/>
                      <a:r>
                        <a:rPr lang="nl-BE" sz="900" b="1" u="none" strike="noStrike" baseline="0" dirty="0">
                          <a:effectLst/>
                        </a:rPr>
                        <a:t>Bestelbrief is op- en overgemaakt. 06 Apr 2020 was startdatum. </a:t>
                      </a:r>
                      <a:r>
                        <a:rPr lang="nl-BE" sz="900" b="1" u="none" strike="noStrike" baseline="0" dirty="0" err="1">
                          <a:effectLst/>
                        </a:rPr>
                        <a:t>Nwe</a:t>
                      </a:r>
                      <a:r>
                        <a:rPr lang="nl-BE" sz="900" b="1" u="none" strike="noStrike" baseline="0" dirty="0">
                          <a:effectLst/>
                        </a:rPr>
                        <a:t> startdatum (Mei/Jun ?) vast te leggen i.s.m.  Firma LAURENTY. Uitvoeringsduur : 20 wd. Betrokken Mil/diensten worden voorafgaandelijk verwittigd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06" marR="8906" marT="8906" marB="0"/>
                </a:tc>
                <a:extLst>
                  <a:ext uri="{0D108BD9-81ED-4DB2-BD59-A6C34878D82A}">
                    <a16:rowId xmlns:a16="http://schemas.microsoft.com/office/drawing/2014/main" val="4087172285"/>
                  </a:ext>
                </a:extLst>
              </a:tr>
              <a:tr h="1850864"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 dirty="0">
                          <a:effectLst/>
                        </a:rPr>
                        <a:t>EVERE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 dirty="0">
                          <a:effectLst/>
                        </a:rPr>
                        <a:t>4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BE" sz="900" u="none" strike="noStrike" dirty="0">
                          <a:effectLst/>
                        </a:rPr>
                        <a:t>Remplacement des </a:t>
                      </a:r>
                      <a:r>
                        <a:rPr lang="nl-BE" sz="900" u="none" strike="noStrike" dirty="0" err="1">
                          <a:effectLst/>
                        </a:rPr>
                        <a:t>canalisations</a:t>
                      </a:r>
                      <a:r>
                        <a:rPr lang="nl-BE" sz="900" u="none" strike="noStrike" dirty="0">
                          <a:effectLst/>
                        </a:rPr>
                        <a:t> 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 dirty="0">
                          <a:effectLst/>
                        </a:rPr>
                        <a:t>100.000,00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 dirty="0">
                          <a:effectLst/>
                        </a:rPr>
                        <a:t>STUDY ENDED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5167" marR="5167" marT="516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 dirty="0">
                          <a:effectLst/>
                        </a:rPr>
                        <a:t>TBD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900" u="none" strike="noStrike" dirty="0">
                          <a:effectLst/>
                        </a:rPr>
                        <a:t>Nouveau POC: Lars VANDESANDE</a:t>
                      </a:r>
                      <a:br>
                        <a:rPr lang="fr-FR" sz="900" u="none" strike="noStrike" dirty="0">
                          <a:effectLst/>
                        </a:rPr>
                      </a:br>
                      <a:r>
                        <a:rPr lang="nl-BE" sz="900" b="1" u="none" strike="noStrike" dirty="0">
                          <a:effectLst/>
                        </a:rPr>
                        <a:t>Rondgang nog te organiseren met LAURENTY om akkoord te verkrijgen aangaande </a:t>
                      </a:r>
                      <a:r>
                        <a:rPr lang="nl-BE" sz="900" b="1" u="none" strike="noStrike" dirty="0" err="1">
                          <a:effectLst/>
                        </a:rPr>
                        <a:t>BT's</a:t>
                      </a:r>
                      <a:r>
                        <a:rPr lang="nl-BE" sz="900" b="1" u="none" strike="noStrike" dirty="0">
                          <a:effectLst/>
                        </a:rPr>
                        <a:t> en een geconcerteerde meetstaat vast te leggen. Werken voorzien in 3 fasen  (1 fase per zone). Voorafgaand overleg met betrokken diensten noodzakelijk</a:t>
                      </a:r>
                    </a:p>
                    <a:p>
                      <a:pPr algn="l" rtl="0" fontAlgn="ctr"/>
                      <a:r>
                        <a:rPr lang="fr-FR" sz="900" u="none" strike="noStrike" dirty="0">
                          <a:effectLst/>
                        </a:rPr>
                        <a:t>Solutions proposées après analyse :</a:t>
                      </a:r>
                      <a:br>
                        <a:rPr lang="fr-FR" sz="900" u="none" strike="noStrike" dirty="0">
                          <a:effectLst/>
                        </a:rPr>
                      </a:br>
                      <a:r>
                        <a:rPr lang="fr-FR" sz="900" u="none" strike="noStrike" dirty="0">
                          <a:effectLst/>
                        </a:rPr>
                        <a:t>• Remplacer l’installation jusqu’à la décharge principale et créer deux réseaux séparés (un pour les urinoirs et un pour les éviers/ </a:t>
                      </a:r>
                      <a:r>
                        <a:rPr lang="fr-FR" sz="900" u="none" strike="noStrike" dirty="0" err="1">
                          <a:effectLst/>
                        </a:rPr>
                        <a:t>sterfputs</a:t>
                      </a:r>
                      <a:r>
                        <a:rPr lang="fr-FR" sz="900" u="none" strike="noStrike" dirty="0">
                          <a:effectLst/>
                        </a:rPr>
                        <a:t>) + une nouvelle ventilation primaire.</a:t>
                      </a:r>
                      <a:br>
                        <a:rPr lang="fr-FR" sz="900" u="none" strike="noStrike" dirty="0">
                          <a:effectLst/>
                        </a:rPr>
                      </a:br>
                      <a:r>
                        <a:rPr lang="fr-FR" sz="900" u="none" strike="noStrike" dirty="0">
                          <a:effectLst/>
                        </a:rPr>
                        <a:t>Vidange de la fosse plus fréquente. 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/>
                </a:tc>
                <a:extLst>
                  <a:ext uri="{0D108BD9-81ED-4DB2-BD59-A6C34878D82A}">
                    <a16:rowId xmlns:a16="http://schemas.microsoft.com/office/drawing/2014/main" val="3385974952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53852" y="278737"/>
            <a:ext cx="936104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sz="4800" b="1" dirty="0">
                <a:solidFill>
                  <a:srgbClr val="0000FF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1455225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899592" y="332656"/>
            <a:ext cx="7335675" cy="7920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9pPr>
          </a:lstStyle>
          <a:p>
            <a:r>
              <a:rPr lang="fr-BE" sz="3200" b="1" kern="0" dirty="0" err="1"/>
              <a:t>Kw</a:t>
            </a:r>
            <a:r>
              <a:rPr lang="fr-BE" sz="3200" b="1" kern="0" dirty="0"/>
              <a:t> Sanitaire </a:t>
            </a:r>
            <a:r>
              <a:rPr lang="fr-BE" sz="3200" b="1" kern="0" dirty="0" err="1"/>
              <a:t>Qu</a:t>
            </a:r>
            <a:r>
              <a:rPr lang="fr-BE" sz="3200" b="1" kern="0" dirty="0"/>
              <a:t> - 2020</a:t>
            </a:r>
            <a:endParaRPr lang="fr-BE" sz="2400" b="1" kern="0" dirty="0">
              <a:solidFill>
                <a:srgbClr val="00B05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0202087"/>
              </p:ext>
            </p:extLst>
          </p:nvPr>
        </p:nvGraphicFramePr>
        <p:xfrm>
          <a:off x="139417" y="1556792"/>
          <a:ext cx="8856023" cy="44131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3404">
                  <a:extLst>
                    <a:ext uri="{9D8B030D-6E8A-4147-A177-3AD203B41FA5}">
                      <a16:colId xmlns:a16="http://schemas.microsoft.com/office/drawing/2014/main" val="4139941418"/>
                    </a:ext>
                  </a:extLst>
                </a:gridCol>
                <a:gridCol w="613404">
                  <a:extLst>
                    <a:ext uri="{9D8B030D-6E8A-4147-A177-3AD203B41FA5}">
                      <a16:colId xmlns:a16="http://schemas.microsoft.com/office/drawing/2014/main" val="808155475"/>
                    </a:ext>
                  </a:extLst>
                </a:gridCol>
                <a:gridCol w="2083018">
                  <a:extLst>
                    <a:ext uri="{9D8B030D-6E8A-4147-A177-3AD203B41FA5}">
                      <a16:colId xmlns:a16="http://schemas.microsoft.com/office/drawing/2014/main" val="3052600264"/>
                    </a:ext>
                  </a:extLst>
                </a:gridCol>
                <a:gridCol w="690080">
                  <a:extLst>
                    <a:ext uri="{9D8B030D-6E8A-4147-A177-3AD203B41FA5}">
                      <a16:colId xmlns:a16="http://schemas.microsoft.com/office/drawing/2014/main" val="1341510875"/>
                    </a:ext>
                  </a:extLst>
                </a:gridCol>
                <a:gridCol w="626184">
                  <a:extLst>
                    <a:ext uri="{9D8B030D-6E8A-4147-A177-3AD203B41FA5}">
                      <a16:colId xmlns:a16="http://schemas.microsoft.com/office/drawing/2014/main" val="3932895265"/>
                    </a:ext>
                  </a:extLst>
                </a:gridCol>
                <a:gridCol w="920107">
                  <a:extLst>
                    <a:ext uri="{9D8B030D-6E8A-4147-A177-3AD203B41FA5}">
                      <a16:colId xmlns:a16="http://schemas.microsoft.com/office/drawing/2014/main" val="3934856133"/>
                    </a:ext>
                  </a:extLst>
                </a:gridCol>
                <a:gridCol w="805092">
                  <a:extLst>
                    <a:ext uri="{9D8B030D-6E8A-4147-A177-3AD203B41FA5}">
                      <a16:colId xmlns:a16="http://schemas.microsoft.com/office/drawing/2014/main" val="3971347626"/>
                    </a:ext>
                  </a:extLst>
                </a:gridCol>
                <a:gridCol w="2504734">
                  <a:extLst>
                    <a:ext uri="{9D8B030D-6E8A-4147-A177-3AD203B41FA5}">
                      <a16:colId xmlns:a16="http://schemas.microsoft.com/office/drawing/2014/main" val="269298053"/>
                    </a:ext>
                  </a:extLst>
                </a:gridCol>
              </a:tblGrid>
              <a:tr h="269348">
                <a:tc>
                  <a:txBody>
                    <a:bodyPr/>
                    <a:lstStyle/>
                    <a:p>
                      <a:pPr algn="ctr" rtl="0" fontAlgn="b"/>
                      <a:r>
                        <a:rPr lang="nl-BE" sz="12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2020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BE" sz="500" u="none" strike="noStrike">
                          <a:effectLst/>
                        </a:rPr>
                        <a:t> </a:t>
                      </a:r>
                      <a:endParaRPr lang="nl-B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BE" sz="500" u="none" strike="noStrike">
                          <a:effectLst/>
                        </a:rPr>
                        <a:t> </a:t>
                      </a:r>
                      <a:endParaRPr lang="nl-B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BE" sz="500" u="none" strike="noStrike">
                          <a:effectLst/>
                        </a:rPr>
                        <a:t> </a:t>
                      </a:r>
                      <a:endParaRPr lang="nl-B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BE" sz="500" u="none" strike="noStrike">
                          <a:effectLst/>
                        </a:rPr>
                        <a:t> </a:t>
                      </a:r>
                      <a:endParaRPr lang="nl-B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BE" sz="500" u="none" strike="noStrike">
                          <a:effectLst/>
                        </a:rPr>
                        <a:t> </a:t>
                      </a:r>
                      <a:endParaRPr lang="nl-B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BE" sz="500" u="none" strike="noStrike">
                          <a:effectLst/>
                        </a:rPr>
                        <a:t> </a:t>
                      </a:r>
                      <a:endParaRPr lang="nl-B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BE" sz="500" u="none" strike="noStrike">
                          <a:effectLst/>
                        </a:rPr>
                        <a:t> </a:t>
                      </a:r>
                      <a:endParaRPr lang="nl-B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b"/>
                </a:tc>
                <a:extLst>
                  <a:ext uri="{0D108BD9-81ED-4DB2-BD59-A6C34878D82A}">
                    <a16:rowId xmlns:a16="http://schemas.microsoft.com/office/drawing/2014/main" val="1880545932"/>
                  </a:ext>
                </a:extLst>
              </a:tr>
              <a:tr h="155857"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1" u="none" strike="noStrike" dirty="0" err="1">
                          <a:effectLst/>
                        </a:rPr>
                        <a:t>Qu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7" marR="5167" marT="516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1" u="none" strike="noStrike">
                          <a:effectLst/>
                        </a:rPr>
                        <a:t>Bloc</a:t>
                      </a:r>
                      <a:endParaRPr lang="nl-BE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1" u="none" strike="noStrike" dirty="0" err="1">
                          <a:effectLst/>
                        </a:rPr>
                        <a:t>Projet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1" u="none" strike="noStrike" dirty="0" err="1">
                          <a:effectLst/>
                        </a:rPr>
                        <a:t>Montant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1" u="none" strike="noStrike" dirty="0" err="1">
                          <a:effectLst/>
                        </a:rPr>
                        <a:t>Statut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1" u="none" strike="noStrike" dirty="0">
                          <a:effectLst/>
                        </a:rPr>
                        <a:t>Start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1" u="none" strike="noStrike" dirty="0">
                          <a:effectLst/>
                        </a:rPr>
                        <a:t>End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1" u="none" strike="noStrike" dirty="0">
                          <a:effectLst/>
                        </a:rPr>
                        <a:t>Toestand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ctr"/>
                </a:tc>
                <a:extLst>
                  <a:ext uri="{0D108BD9-81ED-4DB2-BD59-A6C34878D82A}">
                    <a16:rowId xmlns:a16="http://schemas.microsoft.com/office/drawing/2014/main" val="3450261627"/>
                  </a:ext>
                </a:extLst>
              </a:tr>
              <a:tr h="1570797"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 dirty="0">
                          <a:effectLst/>
                        </a:rPr>
                        <a:t>EVERE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>
                          <a:effectLst/>
                        </a:rPr>
                        <a:t>9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BE" sz="900" u="none" strike="noStrike" dirty="0">
                          <a:effectLst/>
                        </a:rPr>
                        <a:t>Remplacement des </a:t>
                      </a:r>
                      <a:r>
                        <a:rPr lang="nl-BE" sz="900" u="none" strike="noStrike" dirty="0" err="1">
                          <a:effectLst/>
                        </a:rPr>
                        <a:t>canalisations</a:t>
                      </a:r>
                      <a:r>
                        <a:rPr lang="nl-BE" sz="900" u="none" strike="noStrike" dirty="0">
                          <a:effectLst/>
                        </a:rPr>
                        <a:t> 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>
                          <a:effectLst/>
                        </a:rPr>
                        <a:t>100.000,00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 dirty="0">
                          <a:effectLst/>
                        </a:rPr>
                        <a:t>STUDY ENDED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5167" marR="5167" marT="516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5167" marR="5167" marT="516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900" u="none" strike="noStrike" dirty="0">
                          <a:effectLst/>
                        </a:rPr>
                        <a:t>Nouveau POC: Lars VANDESANDE</a:t>
                      </a:r>
                      <a:br>
                        <a:rPr lang="fr-FR" sz="900" u="none" strike="noStrike" dirty="0">
                          <a:effectLst/>
                        </a:rPr>
                      </a:br>
                      <a:r>
                        <a:rPr lang="fr-FR" sz="900" b="1" u="none" strike="noStrike" dirty="0">
                          <a:effectLst/>
                        </a:rPr>
                        <a:t>Nettoyage du vide ventilé à prévoir  (pendant longue durée il y a eu des fuites des canalisations des eaux usées) Difficulté : trouver contractant volontaire / intéressé par ce travail  difficile</a:t>
                      </a:r>
                      <a:r>
                        <a:rPr lang="fr-FR" sz="900" b="1" u="none" strike="noStrike" baseline="0" dirty="0">
                          <a:effectLst/>
                        </a:rPr>
                        <a:t>. Prospection actuelle </a:t>
                      </a:r>
                      <a:r>
                        <a:rPr lang="fr-FR" sz="900" b="1" u="none" strike="noStrike" baseline="0" dirty="0" err="1">
                          <a:effectLst/>
                        </a:rPr>
                        <a:t>san,s</a:t>
                      </a:r>
                      <a:r>
                        <a:rPr lang="fr-FR" sz="900" b="1" u="none" strike="noStrike" baseline="0" dirty="0">
                          <a:effectLst/>
                        </a:rPr>
                        <a:t> résultat. Quid firme MOURIK?</a:t>
                      </a:r>
                      <a:br>
                        <a:rPr lang="fr-FR" sz="900" u="none" strike="noStrike" dirty="0">
                          <a:effectLst/>
                        </a:rPr>
                      </a:br>
                      <a:r>
                        <a:rPr lang="fr-FR" sz="900" u="none" strike="noStrike" dirty="0">
                          <a:effectLst/>
                        </a:rPr>
                        <a:t>26/08/2019 : visite avec Profeta: nombreux </a:t>
                      </a:r>
                      <a:r>
                        <a:rPr lang="fr-FR" sz="900" u="none" strike="noStrike" dirty="0" err="1">
                          <a:effectLst/>
                        </a:rPr>
                        <a:t>Tvx</a:t>
                      </a:r>
                      <a:r>
                        <a:rPr lang="fr-FR" sz="900" u="none" strike="noStrike" dirty="0">
                          <a:effectLst/>
                        </a:rPr>
                        <a:t> déjà effectués =&gt; égouttage dans vide ventilé, nouvelle fosse septique…. Plus de plainte. Risque par forte chaleur d'odeurs car vide ventilé non nettoyé. 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ctr"/>
                </a:tc>
                <a:extLst>
                  <a:ext uri="{0D108BD9-81ED-4DB2-BD59-A6C34878D82A}">
                    <a16:rowId xmlns:a16="http://schemas.microsoft.com/office/drawing/2014/main" val="468969518"/>
                  </a:ext>
                </a:extLst>
              </a:tr>
              <a:tr h="2108453"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>
                          <a:effectLst/>
                        </a:rPr>
                        <a:t>EVERE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>
                          <a:effectLst/>
                        </a:rPr>
                        <a:t>12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BE" sz="900" u="none" strike="noStrike">
                          <a:effectLst/>
                        </a:rPr>
                        <a:t>Rénovation des sanitaires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u="none" strike="noStrike">
                          <a:effectLst/>
                        </a:rPr>
                        <a:t>100.000,00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1" u="none" strike="noStrike" dirty="0">
                          <a:effectLst/>
                        </a:rPr>
                        <a:t>STUDY READY – WORKS PLANIFIED</a:t>
                      </a:r>
                      <a:r>
                        <a:rPr lang="nl-BE" sz="900" b="1" u="none" strike="noStrike" baseline="0" dirty="0">
                          <a:effectLst/>
                        </a:rPr>
                        <a:t> </a:t>
                      </a:r>
                      <a:r>
                        <a:rPr lang="nl-BE" sz="900" b="1" u="none" strike="noStrike" dirty="0">
                          <a:effectLst/>
                        </a:rPr>
                        <a:t> 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5167" marR="5167" marT="516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l-BE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5167" marR="5167" marT="5167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fr-FR" sz="900" u="none" strike="noStrike" dirty="0">
                          <a:effectLst/>
                        </a:rPr>
                        <a:t>Nouveau POC: Lars VANDESANDE</a:t>
                      </a:r>
                    </a:p>
                    <a:p>
                      <a:pPr algn="l" rtl="0" fontAlgn="b"/>
                      <a:r>
                        <a:rPr lang="fr-FR" sz="900" b="1" u="none" strike="noStrike" dirty="0">
                          <a:effectLst/>
                        </a:rPr>
                        <a:t>11/05:</a:t>
                      </a:r>
                      <a:r>
                        <a:rPr lang="fr-FR" sz="900" b="1" u="none" strike="noStrike" baseline="0" dirty="0">
                          <a:effectLst/>
                        </a:rPr>
                        <a:t> </a:t>
                      </a:r>
                      <a:r>
                        <a:rPr lang="nl-BE" sz="900" b="1" u="none" strike="noStrike" baseline="0" dirty="0">
                          <a:effectLst/>
                        </a:rPr>
                        <a:t>Rondgang nog te organiseren met firma LAURENTY om akkoord te verkrijgen aangaande verschillende </a:t>
                      </a:r>
                      <a:r>
                        <a:rPr lang="nl-BE" sz="900" b="1" u="none" strike="noStrike" baseline="0" dirty="0" err="1">
                          <a:effectLst/>
                        </a:rPr>
                        <a:t>BT's</a:t>
                      </a:r>
                      <a:r>
                        <a:rPr lang="nl-BE" sz="900" b="1" u="none" strike="noStrike" baseline="0" dirty="0">
                          <a:effectLst/>
                        </a:rPr>
                        <a:t> en een geconcerteerde meetstaat vast te leggen</a:t>
                      </a:r>
                      <a:r>
                        <a:rPr lang="nl-BE" sz="900" u="none" strike="noStrike" baseline="0" dirty="0">
                          <a:effectLst/>
                        </a:rPr>
                        <a:t>. </a:t>
                      </a:r>
                      <a:br>
                        <a:rPr lang="fr-FR" sz="900" u="none" strike="noStrike" dirty="0">
                          <a:effectLst/>
                        </a:rPr>
                      </a:br>
                      <a:r>
                        <a:rPr lang="fr-FR" sz="900" u="none" strike="noStrike" dirty="0">
                          <a:effectLst/>
                        </a:rPr>
                        <a:t>15/10/2019 : tous les sanitaires sont anciens mais toujours fonctionnels. Les faux plafonds ainsi que l’éclairage sont récents. </a:t>
                      </a:r>
                      <a:br>
                        <a:rPr lang="fr-FR" sz="900" u="none" strike="noStrike" dirty="0">
                          <a:effectLst/>
                        </a:rPr>
                      </a:br>
                      <a:r>
                        <a:rPr lang="fr-FR" sz="900" u="none" strike="noStrike" dirty="0">
                          <a:effectLst/>
                        </a:rPr>
                        <a:t>26/08/2019 : Il y a eu des réparations, plus de plainte concernant les odeurs. Problème avec le </a:t>
                      </a:r>
                      <a:r>
                        <a:rPr lang="fr-FR" sz="900" u="none" strike="noStrike" dirty="0" err="1">
                          <a:effectLst/>
                        </a:rPr>
                        <a:t>sterfput</a:t>
                      </a:r>
                      <a:r>
                        <a:rPr lang="fr-FR" sz="900" u="none" strike="noStrike" dirty="0">
                          <a:effectLst/>
                        </a:rPr>
                        <a:t> se trouvant à l'entrée du bloc =&gt; remonté des odeurs et par grande pluie remontée d'eau. </a:t>
                      </a:r>
                      <a:br>
                        <a:rPr lang="fr-FR" sz="900" u="none" strike="noStrike" dirty="0">
                          <a:effectLst/>
                        </a:rPr>
                      </a:br>
                      <a:r>
                        <a:rPr lang="fr-FR" sz="900" u="none" strike="noStrike" dirty="0">
                          <a:effectLst/>
                        </a:rPr>
                        <a:t>Une des causes probables : le nettoyage des locaux ne se fait plus à grande eaux =&gt; la garde d’eau dans les </a:t>
                      </a:r>
                      <a:r>
                        <a:rPr lang="fr-FR" sz="900" u="none" strike="noStrike" dirty="0" err="1">
                          <a:effectLst/>
                        </a:rPr>
                        <a:t>sterfputs</a:t>
                      </a:r>
                      <a:r>
                        <a:rPr lang="fr-FR" sz="900" u="none" strike="noStrike" dirty="0">
                          <a:effectLst/>
                        </a:rPr>
                        <a:t> s’évapore et n’est plus renouvelé =&gt; l’odeur des canalisation remonte à ces endroits.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67" marR="5167" marT="5167" marB="0" anchor="b"/>
                </a:tc>
                <a:extLst>
                  <a:ext uri="{0D108BD9-81ED-4DB2-BD59-A6C34878D82A}">
                    <a16:rowId xmlns:a16="http://schemas.microsoft.com/office/drawing/2014/main" val="403915745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53852" y="278737"/>
            <a:ext cx="936104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sz="4800" b="1" dirty="0">
                <a:solidFill>
                  <a:srgbClr val="0000FF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4975230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53752"/>
            <a:ext cx="7335675" cy="1143000"/>
          </a:xfr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fr-BE" sz="3200" b="1" dirty="0"/>
              <a:t>8. Sécurisation plafonds </a:t>
            </a:r>
            <a:r>
              <a:rPr lang="fr-BE" sz="3200" b="1" dirty="0" err="1"/>
              <a:t>Kw</a:t>
            </a:r>
            <a:r>
              <a:rPr lang="fr-BE" sz="3200" b="1" dirty="0"/>
              <a:t>/</a:t>
            </a:r>
            <a:r>
              <a:rPr lang="fr-BE" sz="3200" b="1" dirty="0" err="1"/>
              <a:t>Qu</a:t>
            </a:r>
            <a:endParaRPr lang="fr-BE" sz="2400" b="1" dirty="0">
              <a:solidFill>
                <a:srgbClr val="00B05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1557338"/>
            <a:ext cx="7346317" cy="519424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6945" y="2167900"/>
            <a:ext cx="6912768" cy="397311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fr-BE" sz="1800" dirty="0"/>
              <a:t>Les blocs concernés sont :  </a:t>
            </a:r>
          </a:p>
          <a:p>
            <a:pPr lvl="1"/>
            <a:r>
              <a:rPr lang="fr-BE" sz="1400" dirty="0">
                <a:solidFill>
                  <a:srgbClr val="FFC000"/>
                </a:solidFill>
              </a:rPr>
              <a:t>BM 7A – </a:t>
            </a:r>
            <a:r>
              <a:rPr lang="fr-BE" sz="1400" dirty="0" err="1">
                <a:solidFill>
                  <a:srgbClr val="FFC000"/>
                </a:solidFill>
              </a:rPr>
              <a:t>RdC</a:t>
            </a:r>
            <a:r>
              <a:rPr lang="fr-BE" sz="1400" dirty="0">
                <a:solidFill>
                  <a:srgbClr val="FFC000"/>
                </a:solidFill>
              </a:rPr>
              <a:t> et R+1 – chambres traitées au fur et à mesure des rénovations. Pas de vue à mon niveau sur l’état d’achèvement. </a:t>
            </a:r>
          </a:p>
          <a:p>
            <a:pPr lvl="1"/>
            <a:r>
              <a:rPr lang="fr-BE" sz="1400" dirty="0"/>
              <a:t>BM 9, </a:t>
            </a:r>
            <a:r>
              <a:rPr lang="fr-BE" sz="1400" dirty="0" err="1"/>
              <a:t>RdC</a:t>
            </a:r>
            <a:r>
              <a:rPr lang="fr-BE" sz="1400" dirty="0"/>
              <a:t>  et R+1 (certains locaux ont été traités, les autres sont planifiés en 2019)</a:t>
            </a:r>
          </a:p>
          <a:p>
            <a:pPr lvl="1"/>
            <a:r>
              <a:rPr lang="fr-BE" sz="1400" dirty="0"/>
              <a:t>BM 10 : </a:t>
            </a:r>
            <a:r>
              <a:rPr lang="fr-BE" sz="1400" dirty="0" err="1"/>
              <a:t>RdC</a:t>
            </a:r>
            <a:r>
              <a:rPr lang="fr-BE" sz="1400" dirty="0"/>
              <a:t>, R+1 et R+2 : tous les locaux ont été traités</a:t>
            </a:r>
          </a:p>
          <a:p>
            <a:pPr lvl="1"/>
            <a:r>
              <a:rPr lang="fr-BE" sz="1400" dirty="0"/>
              <a:t>BM 11 : </a:t>
            </a:r>
            <a:r>
              <a:rPr lang="fr-BE" sz="1400" dirty="0" err="1"/>
              <a:t>RdC</a:t>
            </a:r>
            <a:r>
              <a:rPr lang="fr-BE" sz="1400" dirty="0"/>
              <a:t> (traités) et </a:t>
            </a:r>
            <a:r>
              <a:rPr lang="fr-BE" sz="1400" dirty="0">
                <a:solidFill>
                  <a:srgbClr val="FFC000"/>
                </a:solidFill>
              </a:rPr>
              <a:t>R+1, R+2, R+3  ( à traiter)</a:t>
            </a:r>
          </a:p>
          <a:p>
            <a:pPr lvl="1"/>
            <a:r>
              <a:rPr lang="fr-BE" sz="1400" dirty="0"/>
              <a:t>BM 12 : </a:t>
            </a:r>
            <a:r>
              <a:rPr lang="fr-BE" sz="1400" dirty="0" err="1"/>
              <a:t>RdC</a:t>
            </a:r>
            <a:r>
              <a:rPr lang="fr-BE" sz="1400" dirty="0"/>
              <a:t>, R+1 ; R+2 : traités</a:t>
            </a:r>
          </a:p>
          <a:p>
            <a:pPr lvl="1"/>
            <a:r>
              <a:rPr lang="fr-BE" sz="1400" dirty="0"/>
              <a:t>BM 13 : </a:t>
            </a:r>
          </a:p>
          <a:p>
            <a:pPr lvl="2"/>
            <a:r>
              <a:rPr lang="fr-BE" sz="1400" dirty="0">
                <a:solidFill>
                  <a:srgbClr val="00B050"/>
                </a:solidFill>
              </a:rPr>
              <a:t>Bar Rolin : traité</a:t>
            </a:r>
          </a:p>
          <a:p>
            <a:pPr lvl="2"/>
            <a:r>
              <a:rPr lang="fr-BE" sz="1400" dirty="0" err="1"/>
              <a:t>Helios</a:t>
            </a:r>
            <a:r>
              <a:rPr lang="fr-BE" sz="1400" dirty="0"/>
              <a:t> : en cours (travaux CSO)</a:t>
            </a:r>
          </a:p>
          <a:p>
            <a:pPr lvl="2"/>
            <a:r>
              <a:rPr lang="fr-BE" sz="1400" dirty="0">
                <a:solidFill>
                  <a:srgbClr val="FFC000"/>
                </a:solidFill>
              </a:rPr>
              <a:t>Ancienne Vila : traité ?????</a:t>
            </a:r>
          </a:p>
          <a:p>
            <a:pPr lvl="2"/>
            <a:r>
              <a:rPr lang="fr-BE" sz="1400" dirty="0"/>
              <a:t>DISCC : traité</a:t>
            </a:r>
          </a:p>
          <a:p>
            <a:pPr lvl="1"/>
            <a:r>
              <a:rPr lang="fr-BE" sz="1400" dirty="0">
                <a:solidFill>
                  <a:srgbClr val="FFC000"/>
                </a:solidFill>
              </a:rPr>
              <a:t>BM 14 : </a:t>
            </a:r>
            <a:r>
              <a:rPr lang="fr-BE" sz="1400" dirty="0" err="1">
                <a:solidFill>
                  <a:srgbClr val="FFC000"/>
                </a:solidFill>
              </a:rPr>
              <a:t>RdC</a:t>
            </a:r>
            <a:r>
              <a:rPr lang="fr-BE" sz="1400" dirty="0">
                <a:solidFill>
                  <a:srgbClr val="FFC000"/>
                </a:solidFill>
              </a:rPr>
              <a:t> + R+1 – une partie sera faite en 2019, commandée. </a:t>
            </a:r>
          </a:p>
          <a:p>
            <a:pPr lvl="1"/>
            <a:r>
              <a:rPr lang="fr-BE" sz="1400" dirty="0">
                <a:solidFill>
                  <a:srgbClr val="FFC000"/>
                </a:solidFill>
              </a:rPr>
              <a:t>BM 14 B : </a:t>
            </a:r>
            <a:r>
              <a:rPr lang="fr-BE" sz="1400" dirty="0" err="1">
                <a:solidFill>
                  <a:srgbClr val="FFC000"/>
                </a:solidFill>
              </a:rPr>
              <a:t>RdC</a:t>
            </a:r>
            <a:r>
              <a:rPr lang="fr-BE" sz="1400" dirty="0">
                <a:solidFill>
                  <a:srgbClr val="FFC000"/>
                </a:solidFill>
              </a:rPr>
              <a:t> + R+1 – une partie sera faite en 2019, commandée</a:t>
            </a:r>
            <a:r>
              <a:rPr lang="fr-BE" sz="1400" dirty="0"/>
              <a:t>. </a:t>
            </a:r>
            <a:endParaRPr lang="fr-BE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196752"/>
            <a:ext cx="9144000" cy="50783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/>
            <a:endParaRPr lang="fr-BE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fr-BE" b="1" dirty="0"/>
              <a:t>Fait: BM 7A – 9 – 10 – 11 (</a:t>
            </a:r>
            <a:r>
              <a:rPr lang="fr-BE" b="1" dirty="0" err="1"/>
              <a:t>RDC+sanitaires</a:t>
            </a:r>
            <a:r>
              <a:rPr lang="fr-BE" b="1" dirty="0"/>
              <a:t>) – 13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endParaRPr lang="fr-BE" b="1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fr-BE" b="1" dirty="0"/>
              <a:t>BM 11 (</a:t>
            </a:r>
            <a:r>
              <a:rPr lang="fr-BE" dirty="0"/>
              <a:t>R+1, R+2, R+3 aile gauche, R+3 aile droite) :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BE" dirty="0"/>
              <a:t>une commande </a:t>
            </a:r>
            <a:r>
              <a:rPr lang="fr-BE" dirty="0" err="1"/>
              <a:t>Dec</a:t>
            </a:r>
            <a:r>
              <a:rPr lang="fr-BE" dirty="0"/>
              <a:t> 2019 (OOB) </a:t>
            </a:r>
            <a:r>
              <a:rPr lang="fr-BE" b="1" dirty="0"/>
              <a:t>Exe 2020 </a:t>
            </a:r>
            <a:r>
              <a:rPr lang="fr-BE" dirty="0">
                <a:solidFill>
                  <a:srgbClr val="FF0000"/>
                </a:solidFill>
              </a:rPr>
              <a:t>2</a:t>
            </a:r>
            <a:r>
              <a:rPr lang="fr-BE" b="1" dirty="0">
                <a:solidFill>
                  <a:srgbClr val="FF0000"/>
                </a:solidFill>
              </a:rPr>
              <a:t>ième</a:t>
            </a:r>
            <a:r>
              <a:rPr lang="fr-BE" dirty="0"/>
              <a:t> trimestre </a:t>
            </a:r>
            <a:endParaRPr lang="fr-BE" b="1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BE" dirty="0"/>
              <a:t>une commande 2020 (OOB) </a:t>
            </a:r>
            <a:r>
              <a:rPr lang="fr-BE" b="1" dirty="0"/>
              <a:t>Exe 2020 </a:t>
            </a:r>
            <a:r>
              <a:rPr lang="fr-BE" dirty="0">
                <a:solidFill>
                  <a:srgbClr val="FF0000"/>
                </a:solidFill>
              </a:rPr>
              <a:t>2</a:t>
            </a:r>
            <a:r>
              <a:rPr lang="fr-BE" b="1" dirty="0">
                <a:solidFill>
                  <a:srgbClr val="FF0000"/>
                </a:solidFill>
              </a:rPr>
              <a:t>ième </a:t>
            </a:r>
            <a:r>
              <a:rPr lang="fr-BE" dirty="0"/>
              <a:t>trimestre </a:t>
            </a:r>
            <a:endParaRPr lang="fr-BE" b="1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BE" dirty="0"/>
              <a:t>deux commandes 2020 (</a:t>
            </a:r>
            <a:r>
              <a:rPr lang="fr-BE" dirty="0">
                <a:solidFill>
                  <a:srgbClr val="FF0000"/>
                </a:solidFill>
              </a:rPr>
              <a:t>aile </a:t>
            </a:r>
            <a:r>
              <a:rPr lang="fr-BE" dirty="0" err="1">
                <a:solidFill>
                  <a:srgbClr val="FF0000"/>
                </a:solidFill>
              </a:rPr>
              <a:t>gauche+droite</a:t>
            </a:r>
            <a:r>
              <a:rPr lang="fr-BE" dirty="0">
                <a:solidFill>
                  <a:srgbClr val="FF0000"/>
                </a:solidFill>
              </a:rPr>
              <a:t> R+3</a:t>
            </a:r>
            <a:r>
              <a:rPr lang="fr-BE" dirty="0"/>
              <a:t>) </a:t>
            </a:r>
            <a:r>
              <a:rPr lang="fr-BE" dirty="0">
                <a:solidFill>
                  <a:srgbClr val="FF0000"/>
                </a:solidFill>
              </a:rPr>
              <a:t>fin 2020 - </a:t>
            </a:r>
            <a:r>
              <a:rPr lang="fr-BE" b="1" dirty="0">
                <a:solidFill>
                  <a:srgbClr val="FF0000"/>
                </a:solidFill>
              </a:rPr>
              <a:t>Exe 2021</a:t>
            </a:r>
            <a:r>
              <a:rPr lang="fr-BE" b="1" dirty="0"/>
              <a:t>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fr-BE" b="1" dirty="0"/>
              <a:t>BM 14B</a:t>
            </a:r>
            <a:r>
              <a:rPr lang="fr-BE" dirty="0"/>
              <a:t>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BE" dirty="0"/>
              <a:t>RDC </a:t>
            </a:r>
            <a:r>
              <a:rPr lang="fr-BE" b="1" dirty="0">
                <a:solidFill>
                  <a:srgbClr val="0000FF"/>
                </a:solidFill>
              </a:rPr>
              <a:t>fait SAUF local CDOC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BE" dirty="0"/>
              <a:t>Une partie commandée en 2019 – 	</a:t>
            </a:r>
            <a:r>
              <a:rPr lang="fr-BE" b="1" dirty="0">
                <a:solidFill>
                  <a:srgbClr val="0000FF"/>
                </a:solidFill>
              </a:rPr>
              <a:t>Exécution en cours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fr-BE" b="1" dirty="0"/>
              <a:t>BM 14</a:t>
            </a:r>
          </a:p>
          <a:p>
            <a:pPr lvl="1"/>
            <a:r>
              <a:rPr lang="fr-BE" dirty="0"/>
              <a:t>Une partie commandée en 2020 incl. CDOC - </a:t>
            </a:r>
            <a:r>
              <a:rPr lang="fr-BE" b="1" dirty="0">
                <a:solidFill>
                  <a:srgbClr val="0000FF"/>
                </a:solidFill>
              </a:rPr>
              <a:t>Exécution en 2020/2021</a:t>
            </a:r>
            <a:r>
              <a:rPr lang="fr-BE" dirty="0"/>
              <a:t>.</a:t>
            </a:r>
          </a:p>
          <a:p>
            <a:r>
              <a:rPr lang="fr-BE" dirty="0"/>
              <a:t> </a:t>
            </a:r>
            <a:r>
              <a:rPr lang="fr-BE" b="1" dirty="0"/>
              <a:t>Tout ceci sous réserve de </a:t>
            </a:r>
            <a:r>
              <a:rPr lang="fr-BE" dirty="0"/>
              <a:t>       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BE" dirty="0">
                <a:solidFill>
                  <a:srgbClr val="FF0000"/>
                </a:solidFill>
              </a:rPr>
              <a:t>Dégradation éventuelle (Vigilance U / </a:t>
            </a:r>
            <a:r>
              <a:rPr lang="fr-BE" dirty="0" err="1">
                <a:solidFill>
                  <a:srgbClr val="FF0000"/>
                </a:solidFill>
              </a:rPr>
              <a:t>Ctl</a:t>
            </a:r>
            <a:r>
              <a:rPr lang="fr-BE" dirty="0">
                <a:solidFill>
                  <a:srgbClr val="FF0000"/>
                </a:solidFill>
              </a:rPr>
              <a:t> 1</a:t>
            </a:r>
            <a:r>
              <a:rPr lang="fr-BE" baseline="30000" dirty="0">
                <a:solidFill>
                  <a:srgbClr val="FF0000"/>
                </a:solidFill>
              </a:rPr>
              <a:t>er</a:t>
            </a:r>
            <a:r>
              <a:rPr lang="fr-BE" dirty="0">
                <a:solidFill>
                  <a:srgbClr val="FF0000"/>
                </a:solidFill>
              </a:rPr>
              <a:t>/2</a:t>
            </a:r>
            <a:r>
              <a:rPr lang="fr-BE" baseline="30000" dirty="0">
                <a:solidFill>
                  <a:srgbClr val="FF0000"/>
                </a:solidFill>
              </a:rPr>
              <a:t>e</a:t>
            </a:r>
            <a:r>
              <a:rPr lang="fr-BE" dirty="0">
                <a:solidFill>
                  <a:srgbClr val="FF0000"/>
                </a:solidFill>
              </a:rPr>
              <a:t> </a:t>
            </a:r>
            <a:r>
              <a:rPr lang="fr-BE" dirty="0" err="1">
                <a:solidFill>
                  <a:srgbClr val="FF0000"/>
                </a:solidFill>
              </a:rPr>
              <a:t>Ech</a:t>
            </a:r>
            <a:r>
              <a:rPr lang="fr-BE" dirty="0">
                <a:solidFill>
                  <a:srgbClr val="FF0000"/>
                </a:solidFill>
              </a:rPr>
              <a:t> Infra)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BE" dirty="0"/>
              <a:t>Disponibilité budgétaire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BE" dirty="0"/>
              <a:t>Disponibilité contractuelle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BE" dirty="0"/>
              <a:t>Pas d’autres priorités urgentes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fr-BE" dirty="0"/>
          </a:p>
        </p:txBody>
      </p:sp>
      <p:sp>
        <p:nvSpPr>
          <p:cNvPr id="6" name="TextBox 5"/>
          <p:cNvSpPr txBox="1"/>
          <p:nvPr/>
        </p:nvSpPr>
        <p:spPr>
          <a:xfrm>
            <a:off x="926945" y="159186"/>
            <a:ext cx="936104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sz="4800" b="1" dirty="0">
                <a:solidFill>
                  <a:srgbClr val="0000FF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2771753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344816" cy="1143000"/>
          </a:xfr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fr-BE" sz="3600" b="1" dirty="0"/>
              <a:t>QRE – Douches - KKE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fr-BE" sz="2400" b="1" u="sng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Plan d’action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fr-BE" sz="2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Inventaire </a:t>
            </a:r>
            <a:r>
              <a:rPr lang="fr-BE" sz="2400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Qu</a:t>
            </a:r>
            <a:r>
              <a:rPr lang="fr-BE" sz="2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fr-BE" sz="2400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Ctl</a:t>
            </a:r>
            <a:r>
              <a:rPr lang="fr-BE" sz="2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de l’opérationnalité par l’intermédiaire des POC Infra.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fr-BE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Les réparations seront effectuées par le 2</a:t>
            </a:r>
            <a:r>
              <a:rPr lang="fr-BE" sz="2400" baseline="300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</a:t>
            </a:r>
            <a:r>
              <a:rPr lang="fr-BE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BE" sz="2400" dirty="0" err="1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Ech</a:t>
            </a:r>
            <a:r>
              <a:rPr lang="fr-BE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endParaRPr lang="fr-BE" sz="2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fr-BE" sz="2400" dirty="0" err="1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Ctl</a:t>
            </a:r>
            <a:r>
              <a:rPr lang="fr-BE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légionellose sera effectué par VEOLIA (en cours).</a:t>
            </a:r>
            <a:endParaRPr lang="fr-BE" sz="2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fr-BE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Le petit Mat sera mis en place. </a:t>
            </a:r>
            <a:endParaRPr lang="fr-BE" sz="2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fr-BE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Le plan de nettoyage sera adapté.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fr-BE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« Publicité »</a:t>
            </a:r>
            <a:endParaRPr lang="fr-BE" sz="24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3852" y="384674"/>
            <a:ext cx="936104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sz="4800" b="1" dirty="0">
                <a:solidFill>
                  <a:srgbClr val="0000FF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0422899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200800" cy="1143000"/>
          </a:xfr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fr-BE" sz="3600" b="1" dirty="0" err="1"/>
              <a:t>Tvx</a:t>
            </a:r>
            <a:r>
              <a:rPr lang="fr-BE" sz="3600" b="1" dirty="0"/>
              <a:t> Bloc Nr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8712968" cy="482399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fr-BE" sz="2000" dirty="0" err="1"/>
              <a:t>Ref</a:t>
            </a:r>
            <a:r>
              <a:rPr lang="fr-BE" sz="2000" dirty="0"/>
              <a:t>:		</a:t>
            </a:r>
            <a:endParaRPr lang="fr-BE" sz="2000" dirty="0">
              <a:solidFill>
                <a:schemeClr val="bg1">
                  <a:lumMod val="5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fr-BE" sz="2000" dirty="0"/>
              <a:t>BUT: Rénovation sanitaire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2000" dirty="0"/>
              <a:t> 	</a:t>
            </a:r>
          </a:p>
          <a:p>
            <a:pPr marL="514350" indent="-514350">
              <a:buFont typeface="+mj-lt"/>
              <a:buAutoNum type="arabicPeriod"/>
            </a:pPr>
            <a:endParaRPr lang="fr-BE" sz="2000" dirty="0"/>
          </a:p>
          <a:p>
            <a:pPr marL="514350" indent="-514350">
              <a:buFont typeface="+mj-lt"/>
              <a:buAutoNum type="arabicPeriod"/>
            </a:pPr>
            <a:endParaRPr lang="fr-BE" sz="2000" dirty="0"/>
          </a:p>
          <a:p>
            <a:pPr marL="514350" indent="-514350">
              <a:buFont typeface="+mj-lt"/>
              <a:buAutoNum type="arabicPeriod"/>
            </a:pPr>
            <a:r>
              <a:rPr lang="fr-BE" sz="2000" dirty="0"/>
              <a:t>DTG:	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2000" dirty="0"/>
              <a:t>POC:	</a:t>
            </a:r>
            <a:r>
              <a:rPr lang="fr-BE" sz="2000" dirty="0">
                <a:solidFill>
                  <a:schemeClr val="bg2"/>
                </a:solidFill>
              </a:rPr>
              <a:t>Katrien Vanhemelryck &amp; Appeltans Ruth 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2000" dirty="0"/>
              <a:t>Firme:	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2000" dirty="0" err="1"/>
              <a:t>Bfg</a:t>
            </a:r>
            <a:r>
              <a:rPr lang="fr-BE" sz="2000" dirty="0"/>
              <a:t> sécurité: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2000" dirty="0"/>
              <a:t>Incidences + Mesures de </a:t>
            </a:r>
            <a:r>
              <a:rPr lang="fr-BE" sz="2000" dirty="0" err="1"/>
              <a:t>Coord</a:t>
            </a:r>
            <a:r>
              <a:rPr lang="fr-BE" sz="2000" dirty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2000" dirty="0"/>
              <a:t>PV:	</a:t>
            </a:r>
            <a:endParaRPr lang="fr-BE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05239" y="2492896"/>
          <a:ext cx="7195152" cy="942975"/>
        </p:xfrm>
        <a:graphic>
          <a:graphicData uri="http://schemas.openxmlformats.org/drawingml/2006/table">
            <a:tbl>
              <a:tblPr/>
              <a:tblGrid>
                <a:gridCol w="1199192">
                  <a:extLst>
                    <a:ext uri="{9D8B030D-6E8A-4147-A177-3AD203B41FA5}">
                      <a16:colId xmlns:a16="http://schemas.microsoft.com/office/drawing/2014/main" val="4033659107"/>
                    </a:ext>
                  </a:extLst>
                </a:gridCol>
                <a:gridCol w="1199192">
                  <a:extLst>
                    <a:ext uri="{9D8B030D-6E8A-4147-A177-3AD203B41FA5}">
                      <a16:colId xmlns:a16="http://schemas.microsoft.com/office/drawing/2014/main" val="3178224192"/>
                    </a:ext>
                  </a:extLst>
                </a:gridCol>
                <a:gridCol w="1199192">
                  <a:extLst>
                    <a:ext uri="{9D8B030D-6E8A-4147-A177-3AD203B41FA5}">
                      <a16:colId xmlns:a16="http://schemas.microsoft.com/office/drawing/2014/main" val="1106484269"/>
                    </a:ext>
                  </a:extLst>
                </a:gridCol>
                <a:gridCol w="1199192">
                  <a:extLst>
                    <a:ext uri="{9D8B030D-6E8A-4147-A177-3AD203B41FA5}">
                      <a16:colId xmlns:a16="http://schemas.microsoft.com/office/drawing/2014/main" val="636670956"/>
                    </a:ext>
                  </a:extLst>
                </a:gridCol>
                <a:gridCol w="1199192">
                  <a:extLst>
                    <a:ext uri="{9D8B030D-6E8A-4147-A177-3AD203B41FA5}">
                      <a16:colId xmlns:a16="http://schemas.microsoft.com/office/drawing/2014/main" val="2879440988"/>
                    </a:ext>
                  </a:extLst>
                </a:gridCol>
                <a:gridCol w="1199192">
                  <a:extLst>
                    <a:ext uri="{9D8B030D-6E8A-4147-A177-3AD203B41FA5}">
                      <a16:colId xmlns:a16="http://schemas.microsoft.com/office/drawing/2014/main" val="32773999"/>
                    </a:ext>
                  </a:extLst>
                </a:gridCol>
              </a:tblGrid>
              <a:tr h="283310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fr-BE" sz="2000" b="1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SACO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94647"/>
                  </a:ext>
                </a:extLst>
              </a:tr>
              <a:tr h="283310">
                <a:tc>
                  <a:txBody>
                    <a:bodyPr/>
                    <a:lstStyle/>
                    <a:p>
                      <a:pPr algn="ctr" fontAlgn="b"/>
                      <a:r>
                        <a:rPr lang="fr-BE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4064053"/>
                  </a:ext>
                </a:extLst>
              </a:tr>
              <a:tr h="297476">
                <a:tc>
                  <a:txBody>
                    <a:bodyPr/>
                    <a:lstStyle/>
                    <a:p>
                      <a:pPr algn="l" fontAlgn="b"/>
                      <a:r>
                        <a:rPr lang="fr-B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fr-B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 </a:t>
                      </a:r>
                      <a:r>
                        <a:rPr lang="fr-BE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Avr</a:t>
                      </a:r>
                      <a:r>
                        <a:rPr lang="fr-B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1772561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3287806" y="4465695"/>
            <a:ext cx="48066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>
                <a:ln w="12700">
                  <a:solidFill>
                    <a:srgbClr val="BBE0E3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rgbClr val="BBE0E3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Étude</a:t>
            </a:r>
            <a:r>
              <a:rPr kumimoji="0" lang="en-US" sz="2800" b="1" i="0" u="none" strike="noStrike" kern="1200" cap="none" spc="0" normalizeH="0" baseline="0" noProof="0" dirty="0">
                <a:ln w="12700">
                  <a:solidFill>
                    <a:srgbClr val="BBE0E3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rgbClr val="BBE0E3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 sera </a:t>
            </a:r>
            <a:r>
              <a:rPr kumimoji="0" lang="en-US" sz="2800" b="1" i="0" u="none" strike="noStrike" kern="1200" cap="none" spc="0" normalizeH="0" baseline="0" noProof="0" dirty="0" err="1">
                <a:ln w="12700">
                  <a:solidFill>
                    <a:srgbClr val="BBE0E3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rgbClr val="BBE0E3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finalisée</a:t>
            </a:r>
            <a:r>
              <a:rPr kumimoji="0" lang="en-US" sz="2800" b="1" i="0" u="none" strike="noStrike" kern="1200" cap="none" spc="0" normalizeH="0" baseline="0" noProof="0" dirty="0">
                <a:ln w="12700">
                  <a:solidFill>
                    <a:srgbClr val="BBE0E3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rgbClr val="BBE0E3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br>
              <a:rPr kumimoji="0" lang="en-US" sz="2800" b="1" i="0" u="none" strike="noStrike" kern="1200" cap="none" spc="0" normalizeH="0" baseline="0" noProof="0" dirty="0">
                <a:ln w="12700">
                  <a:solidFill>
                    <a:srgbClr val="BBE0E3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rgbClr val="BBE0E3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</a:br>
            <a:r>
              <a:rPr kumimoji="0" lang="en-US" sz="2800" b="1" i="0" u="none" strike="noStrike" kern="1200" cap="none" spc="0" normalizeH="0" baseline="0" noProof="0" dirty="0">
                <a:ln w="12700">
                  <a:solidFill>
                    <a:srgbClr val="BBE0E3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rgbClr val="BBE0E3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fin </a:t>
            </a:r>
            <a:r>
              <a:rPr kumimoji="0" lang="en-US" sz="2800" b="1" i="0" u="none" strike="noStrike" kern="1200" cap="none" spc="0" normalizeH="0" baseline="0" noProof="0" dirty="0" err="1">
                <a:ln w="12700">
                  <a:solidFill>
                    <a:srgbClr val="BBE0E3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rgbClr val="BBE0E3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février</a:t>
            </a:r>
            <a:r>
              <a:rPr kumimoji="0" lang="en-US" sz="2800" b="1" i="0" u="none" strike="noStrike" kern="1200" cap="none" spc="0" normalizeH="0" baseline="0" noProof="0" dirty="0">
                <a:ln w="12700">
                  <a:solidFill>
                    <a:srgbClr val="BBE0E3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rgbClr val="BBE0E3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 2020</a:t>
            </a:r>
            <a:endParaRPr kumimoji="0" lang="en-US" sz="5400" b="1" i="0" u="none" strike="noStrike" kern="1200" cap="none" spc="0" normalizeH="0" baseline="0" noProof="0" dirty="0">
              <a:ln w="12700">
                <a:solidFill>
                  <a:srgbClr val="BBE0E3"/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rgbClr val="BBE0E3"/>
                </a:outerShdw>
              </a:effectLst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53852" y="384674"/>
            <a:ext cx="936104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sz="4800" b="1" dirty="0">
                <a:solidFill>
                  <a:srgbClr val="0000FF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2937901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Box 3"/>
          <p:cNvSpPr txBox="1">
            <a:spLocks noChangeArrowheads="1"/>
          </p:cNvSpPr>
          <p:nvPr/>
        </p:nvSpPr>
        <p:spPr bwMode="auto">
          <a:xfrm>
            <a:off x="5076825" y="5983288"/>
            <a:ext cx="33115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nl-BE" altLang="fr-FR" dirty="0">
                <a:solidFill>
                  <a:srgbClr val="FF0000"/>
                </a:solidFill>
                <a:latin typeface="Cooper Black" panose="0208090404030B020404" pitchFamily="18" charset="0"/>
              </a:rPr>
              <a:t>Garage (blok 26) </a:t>
            </a:r>
            <a:br>
              <a:rPr lang="nl-BE" altLang="fr-FR" dirty="0">
                <a:solidFill>
                  <a:srgbClr val="FF0000"/>
                </a:solidFill>
                <a:latin typeface="Cooper Black" panose="0208090404030B020404" pitchFamily="18" charset="0"/>
              </a:rPr>
            </a:br>
            <a:r>
              <a:rPr lang="nl-BE" altLang="fr-FR" dirty="0">
                <a:solidFill>
                  <a:srgbClr val="FF0000"/>
                </a:solidFill>
                <a:latin typeface="Cooper Black" panose="0208090404030B020404" pitchFamily="18" charset="0"/>
              </a:rPr>
              <a:t>ACOS IS.</a:t>
            </a:r>
          </a:p>
        </p:txBody>
      </p:sp>
      <p:pic>
        <p:nvPicPr>
          <p:cNvPr id="7172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55" t="16660" r="6239" b="4115"/>
          <a:stretch>
            <a:fillRect/>
          </a:stretch>
        </p:blipFill>
        <p:spPr bwMode="auto">
          <a:xfrm>
            <a:off x="255811" y="1575350"/>
            <a:ext cx="8558212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TextBox 8"/>
          <p:cNvSpPr txBox="1">
            <a:spLocks noChangeArrowheads="1"/>
          </p:cNvSpPr>
          <p:nvPr/>
        </p:nvSpPr>
        <p:spPr bwMode="auto">
          <a:xfrm>
            <a:off x="238125" y="5983288"/>
            <a:ext cx="29511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nl-BE" altLang="fr-FR" dirty="0">
                <a:solidFill>
                  <a:srgbClr val="FF0000"/>
                </a:solidFill>
                <a:latin typeface="Cooper Black" panose="0208090404030B020404" pitchFamily="18" charset="0"/>
              </a:rPr>
              <a:t>Drukkerij (blok 17) </a:t>
            </a:r>
            <a:br>
              <a:rPr lang="nl-BE" altLang="fr-FR" dirty="0">
                <a:solidFill>
                  <a:srgbClr val="FF0000"/>
                </a:solidFill>
                <a:latin typeface="Cooper Black" panose="0208090404030B020404" pitchFamily="18" charset="0"/>
              </a:rPr>
            </a:br>
            <a:r>
              <a:rPr lang="nl-BE" altLang="fr-FR" dirty="0">
                <a:solidFill>
                  <a:srgbClr val="FF0000"/>
                </a:solidFill>
                <a:latin typeface="Cooper Black" panose="0208090404030B020404" pitchFamily="18" charset="0"/>
              </a:rPr>
              <a:t>DG </a:t>
            </a:r>
            <a:r>
              <a:rPr lang="nl-BE" altLang="fr-FR" dirty="0" err="1">
                <a:solidFill>
                  <a:srgbClr val="FF0000"/>
                </a:solidFill>
                <a:latin typeface="Cooper Black" panose="0208090404030B020404" pitchFamily="18" charset="0"/>
              </a:rPr>
              <a:t>Str</a:t>
            </a:r>
            <a:r>
              <a:rPr lang="nl-BE" altLang="fr-FR" dirty="0">
                <a:solidFill>
                  <a:srgbClr val="FF0000"/>
                </a:solidFill>
                <a:latin typeface="Cooper Black" panose="0208090404030B020404" pitchFamily="18" charset="0"/>
              </a:rPr>
              <a:t> COM.</a:t>
            </a:r>
          </a:p>
        </p:txBody>
      </p:sp>
      <p:sp>
        <p:nvSpPr>
          <p:cNvPr id="10" name="Right Arrow 9"/>
          <p:cNvSpPr/>
          <p:nvPr/>
        </p:nvSpPr>
        <p:spPr>
          <a:xfrm rot="18484988">
            <a:off x="1743870" y="5431631"/>
            <a:ext cx="1008062" cy="28892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11" name="Right Arrow 10"/>
          <p:cNvSpPr/>
          <p:nvPr/>
        </p:nvSpPr>
        <p:spPr>
          <a:xfrm rot="15989580">
            <a:off x="4902994" y="4175919"/>
            <a:ext cx="3176587" cy="288925"/>
          </a:xfrm>
          <a:prstGeom prst="rightArrow">
            <a:avLst>
              <a:gd name="adj1" fmla="val 50000"/>
              <a:gd name="adj2" fmla="val 4505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101854" y="144035"/>
            <a:ext cx="72008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9pPr>
          </a:lstStyle>
          <a:p>
            <a:r>
              <a:rPr lang="fr-BE" sz="3600" b="1" kern="0" dirty="0"/>
              <a:t>Fiche At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800909" y="6506535"/>
            <a:ext cx="266429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BE" dirty="0"/>
              <a:t>In </a:t>
            </a:r>
            <a:r>
              <a:rPr lang="fr-BE" dirty="0" err="1"/>
              <a:t>loop</a:t>
            </a:r>
            <a:r>
              <a:rPr lang="fr-BE" dirty="0"/>
              <a:t> E / En cours U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01854" y="256010"/>
            <a:ext cx="936104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sz="4800" b="1" dirty="0">
                <a:solidFill>
                  <a:srgbClr val="0000FF"/>
                </a:solidFill>
              </a:rPr>
              <a:t>11</a:t>
            </a:r>
          </a:p>
        </p:txBody>
      </p:sp>
      <p:sp>
        <p:nvSpPr>
          <p:cNvPr id="13" name="TextBox 8"/>
          <p:cNvSpPr txBox="1">
            <a:spLocks noChangeArrowheads="1"/>
          </p:cNvSpPr>
          <p:nvPr/>
        </p:nvSpPr>
        <p:spPr bwMode="auto">
          <a:xfrm>
            <a:off x="94324" y="2210773"/>
            <a:ext cx="2951163" cy="646331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nl-BE" altLang="fr-FR" dirty="0">
                <a:solidFill>
                  <a:srgbClr val="FF0000"/>
                </a:solidFill>
                <a:latin typeface="Cooper Black" panose="0208090404030B020404" pitchFamily="18" charset="0"/>
              </a:rPr>
              <a:t>Composiet (blok 14) </a:t>
            </a:r>
            <a:br>
              <a:rPr lang="nl-BE" altLang="fr-FR" dirty="0">
                <a:solidFill>
                  <a:srgbClr val="FF0000"/>
                </a:solidFill>
                <a:latin typeface="Cooper Black" panose="0208090404030B020404" pitchFamily="18" charset="0"/>
              </a:rPr>
            </a:br>
            <a:r>
              <a:rPr lang="nl-BE" altLang="fr-FR" dirty="0">
                <a:solidFill>
                  <a:srgbClr val="FF0000"/>
                </a:solidFill>
                <a:latin typeface="Cooper Black" panose="0208090404030B020404" pitchFamily="18" charset="0"/>
              </a:rPr>
              <a:t>ACOS IS</a:t>
            </a:r>
          </a:p>
        </p:txBody>
      </p:sp>
    </p:spTree>
    <p:extLst>
      <p:ext uri="{BB962C8B-B14F-4D97-AF65-F5344CB8AC3E}">
        <p14:creationId xmlns:p14="http://schemas.microsoft.com/office/powerpoint/2010/main" val="27940767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6"/>
          <p:cNvSpPr txBox="1">
            <a:spLocks noChangeArrowheads="1"/>
          </p:cNvSpPr>
          <p:nvPr/>
        </p:nvSpPr>
        <p:spPr bwMode="auto">
          <a:xfrm>
            <a:off x="1116013" y="620713"/>
            <a:ext cx="68405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nl-BE" altLang="fr-FR" sz="2800">
                <a:latin typeface="Cooper Black" panose="0208090404030B020404" pitchFamily="18" charset="0"/>
              </a:rPr>
              <a:t>Huidige situatie.</a:t>
            </a:r>
          </a:p>
        </p:txBody>
      </p:sp>
      <p:sp>
        <p:nvSpPr>
          <p:cNvPr id="12291" name="TextBox 7"/>
          <p:cNvSpPr txBox="1">
            <a:spLocks noChangeArrowheads="1"/>
          </p:cNvSpPr>
          <p:nvPr/>
        </p:nvSpPr>
        <p:spPr bwMode="auto">
          <a:xfrm>
            <a:off x="1403350" y="1550988"/>
            <a:ext cx="6048375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AutoNum type="arabicPeriod"/>
            </a:pPr>
            <a:r>
              <a:rPr lang="nl-BE" altLang="fr-FR"/>
              <a:t>Er werd op 29 Mei 19 een mail verstuurd naar DG Str COM en ACOS IS met de vraag naar een werkplaatsdossier conform de richtlijn DGMR-SPS-DSINFR-IDXX, Werkplaatsen met bijzondere risico’s: Werkplaatsdossier.</a:t>
            </a:r>
            <a:br>
              <a:rPr lang="nl-BE" altLang="fr-FR"/>
            </a:br>
            <a:endParaRPr lang="nl-BE" altLang="fr-FR"/>
          </a:p>
          <a:p>
            <a:pPr>
              <a:buFont typeface="Arial" panose="020B0604020202020204" pitchFamily="34" charset="0"/>
              <a:buAutoNum type="arabicPeriod"/>
            </a:pPr>
            <a:r>
              <a:rPr lang="nl-BE" altLang="fr-FR"/>
              <a:t>Vermoedelijk geen werkplaatsdossier conform de nieuwe richtlijn.</a:t>
            </a:r>
            <a:br>
              <a:rPr lang="nl-BE" altLang="fr-FR"/>
            </a:br>
            <a:endParaRPr lang="nl-BE" altLang="fr-FR"/>
          </a:p>
          <a:p>
            <a:pPr>
              <a:buFont typeface="Arial" panose="020B0604020202020204" pitchFamily="34" charset="0"/>
              <a:buAutoNum type="arabicPeriod"/>
            </a:pPr>
            <a:r>
              <a:rPr lang="nl-BE" altLang="fr-FR"/>
              <a:t>Er werd een </a:t>
            </a:r>
            <a:r>
              <a:rPr lang="nl-BE" altLang="fr-FR">
                <a:hlinkClick r:id="rId3"/>
              </a:rPr>
              <a:t>checklist</a:t>
            </a:r>
            <a:r>
              <a:rPr lang="nl-BE" altLang="fr-FR"/>
              <a:t> betreffende de inhoud opgemaakt en zal overgemaakt worden aan de eenheden. </a:t>
            </a:r>
            <a:br>
              <a:rPr lang="nl-BE" altLang="fr-FR"/>
            </a:br>
            <a:endParaRPr lang="nl-BE" altLang="fr-FR"/>
          </a:p>
          <a:p>
            <a:pPr>
              <a:buFont typeface="Arial" panose="020B0604020202020204" pitchFamily="34" charset="0"/>
              <a:buAutoNum type="arabicPeriod"/>
            </a:pPr>
            <a:r>
              <a:rPr lang="nl-BE" altLang="fr-FR"/>
              <a:t>DG Str COM zal voor de opmaak van het dossier rekening houden met de nieuwe geplande structuur van de drukkerij. </a:t>
            </a:r>
          </a:p>
        </p:txBody>
      </p:sp>
    </p:spTree>
    <p:extLst>
      <p:ext uri="{BB962C8B-B14F-4D97-AF65-F5344CB8AC3E}">
        <p14:creationId xmlns:p14="http://schemas.microsoft.com/office/powerpoint/2010/main" val="1038355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200800" cy="1143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fr-BE" sz="2800" b="1" dirty="0" err="1"/>
              <a:t>Comd</a:t>
            </a:r>
            <a:r>
              <a:rPr lang="fr-BE" sz="2800" b="1" dirty="0"/>
              <a:t> </a:t>
            </a:r>
            <a:r>
              <a:rPr lang="fr-BE" sz="2800" b="1" dirty="0" err="1"/>
              <a:t>Qu</a:t>
            </a:r>
            <a:r>
              <a:rPr lang="fr-BE" sz="2800" b="1" dirty="0"/>
              <a:t> / </a:t>
            </a:r>
            <a:r>
              <a:rPr lang="fr-BE" sz="2800" b="1" dirty="0" err="1"/>
              <a:t>Kw</a:t>
            </a:r>
            <a:r>
              <a:rPr lang="fr-BE" sz="2800" b="1" dirty="0"/>
              <a:t> </a:t>
            </a:r>
            <a:r>
              <a:rPr lang="fr-BE" sz="2800" b="1" dirty="0" err="1"/>
              <a:t>Comd</a:t>
            </a:r>
            <a:endParaRPr lang="fr-BE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7504" y="1844824"/>
            <a:ext cx="4402832" cy="424731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 afwachting van KKE New moeten de welzijn en de veiligheid van het Pers KKE verzekerd blijven worden.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nl-NL" dirty="0">
                <a:solidFill>
                  <a:srgbClr val="000000"/>
                </a:solidFill>
              </a:rPr>
              <a:t>Continue uitgaven zullen zo besteed worden.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nl-NL" dirty="0">
              <a:solidFill>
                <a:srgbClr val="000000"/>
              </a:solidFill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Gezien de leeftijd van de installaties en het gebrek aan Pers</a:t>
            </a:r>
            <a:r>
              <a:rPr kumimoji="0" lang="nl-NL" sz="18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is de reactietermijn soms langer dan gewenst.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nl-NL" sz="1800" b="0" i="0" u="none" strike="noStrike" kern="1200" cap="none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lvl="0">
              <a:defRPr/>
            </a:pPr>
            <a:r>
              <a:rPr lang="nl-NL" dirty="0">
                <a:solidFill>
                  <a:srgbClr val="000000"/>
                </a:solidFill>
              </a:rPr>
              <a:t>De rol van de POC Infra is essentieel om onze Infra </a:t>
            </a:r>
            <a:r>
              <a:rPr lang="nl-NL" dirty="0" err="1">
                <a:solidFill>
                  <a:srgbClr val="000000"/>
                </a:solidFill>
              </a:rPr>
              <a:t>Ops</a:t>
            </a:r>
            <a:r>
              <a:rPr lang="nl-NL" dirty="0">
                <a:solidFill>
                  <a:srgbClr val="000000"/>
                </a:solidFill>
              </a:rPr>
              <a:t> te behouden: elk probleem moet het voorwerp uitmaken van een WO.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16016" y="1843788"/>
            <a:ext cx="4427984" cy="42473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fr-BE" dirty="0">
                <a:solidFill>
                  <a:srgbClr val="000000"/>
                </a:solidFill>
              </a:rPr>
              <a:t>Le confort et la sécurité du personnel QRE doit continuer à être assurés en attendant le QRE New.</a:t>
            </a:r>
          </a:p>
          <a:p>
            <a:pPr lvl="0">
              <a:defRPr/>
            </a:pPr>
            <a:endParaRPr lang="fr-BE" dirty="0">
              <a:solidFill>
                <a:srgbClr val="000000"/>
              </a:solidFill>
            </a:endParaRPr>
          </a:p>
          <a:p>
            <a:pPr lvl="0">
              <a:defRPr/>
            </a:pPr>
            <a:r>
              <a:rPr lang="fr-BE" dirty="0">
                <a:solidFill>
                  <a:srgbClr val="000000"/>
                </a:solidFill>
              </a:rPr>
              <a:t>Des dépenses continues seront donc consenties.</a:t>
            </a:r>
          </a:p>
          <a:p>
            <a:pPr lvl="0">
              <a:defRPr/>
            </a:pPr>
            <a:endParaRPr lang="fr-BE" dirty="0">
              <a:solidFill>
                <a:srgbClr val="000000"/>
              </a:solidFill>
            </a:endParaRPr>
          </a:p>
          <a:p>
            <a:pPr lvl="0">
              <a:defRPr/>
            </a:pPr>
            <a:r>
              <a:rPr lang="fr-BE" dirty="0">
                <a:solidFill>
                  <a:srgbClr val="000000"/>
                </a:solidFill>
              </a:rPr>
              <a:t>Vu la vétusté de l’infrastructure et le manque de personnel, le temps de réaction est souvent bien plus long que souhaité.</a:t>
            </a:r>
          </a:p>
          <a:p>
            <a:pPr lvl="0">
              <a:defRPr/>
            </a:pPr>
            <a:endParaRPr lang="fr-BE" dirty="0">
              <a:solidFill>
                <a:srgbClr val="000000"/>
              </a:solidFill>
            </a:endParaRPr>
          </a:p>
          <a:p>
            <a:pPr lvl="0">
              <a:defRPr/>
            </a:pP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Le rôle des</a:t>
            </a:r>
            <a:r>
              <a:rPr kumimoji="0" lang="fr-BE" sz="18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POC Infra est essentiel afin de garder notre Infra </a:t>
            </a:r>
            <a:r>
              <a:rPr kumimoji="0" lang="fr-BE" sz="1800" b="0" i="0" u="none" strike="noStrike" kern="120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Ops</a:t>
            </a:r>
            <a:r>
              <a:rPr kumimoji="0" lang="fr-BE" sz="18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tout problème doit faire l’objet d’un WO.</a:t>
            </a:r>
            <a:endParaRPr kumimoji="0" lang="fr-B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06168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1116013" y="620713"/>
            <a:ext cx="68405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nl-BE" altLang="fr-FR" sz="2800">
                <a:latin typeface="Cooper Black" panose="0208090404030B020404" pitchFamily="18" charset="0"/>
              </a:rPr>
              <a:t>Te ondernemen acties.</a:t>
            </a:r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1331913" y="2205038"/>
            <a:ext cx="6840537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AutoNum type="arabicPeriod"/>
            </a:pPr>
            <a:r>
              <a:rPr lang="nl-BE" altLang="fr-FR"/>
              <a:t>Controle werkplaatsen binnen dit kwartier.</a:t>
            </a:r>
            <a:br>
              <a:rPr lang="nl-BE" altLang="fr-FR"/>
            </a:br>
            <a:endParaRPr lang="nl-BE" altLang="fr-FR"/>
          </a:p>
          <a:p>
            <a:pPr>
              <a:buFont typeface="Arial" panose="020B0604020202020204" pitchFamily="34" charset="0"/>
              <a:buAutoNum type="arabicPeriod"/>
            </a:pPr>
            <a:r>
              <a:rPr lang="nl-BE" altLang="fr-FR"/>
              <a:t>Niet erkende werkplaatsen laten erkennen of sluiten.</a:t>
            </a:r>
            <a:br>
              <a:rPr lang="nl-BE" altLang="fr-FR"/>
            </a:br>
            <a:endParaRPr lang="nl-BE" altLang="fr-FR"/>
          </a:p>
          <a:p>
            <a:pPr>
              <a:buFont typeface="Arial" panose="020B0604020202020204" pitchFamily="34" charset="0"/>
              <a:buAutoNum type="arabicPeriod"/>
            </a:pPr>
            <a:r>
              <a:rPr lang="nl-BE" altLang="fr-FR"/>
              <a:t>Controle voorziene documenten werkplaatsdossier</a:t>
            </a:r>
            <a:br>
              <a:rPr lang="nl-BE" altLang="fr-FR"/>
            </a:br>
            <a:br>
              <a:rPr lang="nl-BE" altLang="fr-FR"/>
            </a:br>
            <a:r>
              <a:rPr lang="nl-BE" altLang="fr-FR">
                <a:hlinkClick r:id="rId2"/>
              </a:rPr>
              <a:t>Checklist</a:t>
            </a:r>
            <a:r>
              <a:rPr lang="nl-BE" altLang="fr-FR"/>
              <a:t>.</a:t>
            </a:r>
            <a:br>
              <a:rPr lang="nl-BE" altLang="fr-FR"/>
            </a:br>
            <a:endParaRPr lang="nl-BE" altLang="fr-FR"/>
          </a:p>
          <a:p>
            <a:pPr>
              <a:buFont typeface="Arial" panose="020B0604020202020204" pitchFamily="34" charset="0"/>
              <a:buAutoNum type="arabicPeriod"/>
            </a:pPr>
            <a:r>
              <a:rPr lang="nl-BE" altLang="fr-FR"/>
              <a:t>Opmaak actieplan (opnemen in LPP) voor opmaak en vervolledigen van werkplaatsdossier. </a:t>
            </a:r>
          </a:p>
        </p:txBody>
      </p:sp>
      <p:sp>
        <p:nvSpPr>
          <p:cNvPr id="4" name="Rectangle 3"/>
          <p:cNvSpPr/>
          <p:nvPr/>
        </p:nvSpPr>
        <p:spPr>
          <a:xfrm>
            <a:off x="2075034" y="5373216"/>
            <a:ext cx="49939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CCB 11 Mar 20</a:t>
            </a:r>
          </a:p>
        </p:txBody>
      </p:sp>
    </p:spTree>
    <p:extLst>
      <p:ext uri="{BB962C8B-B14F-4D97-AF65-F5344CB8AC3E}">
        <p14:creationId xmlns:p14="http://schemas.microsoft.com/office/powerpoint/2010/main" val="20357433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899592" y="274638"/>
            <a:ext cx="8064896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9pPr>
          </a:lstStyle>
          <a:p>
            <a:r>
              <a:rPr lang="fr-BE" sz="3600" b="1" kern="0" dirty="0"/>
              <a:t>Problématique eau potable</a:t>
            </a:r>
          </a:p>
        </p:txBody>
      </p:sp>
      <p:sp>
        <p:nvSpPr>
          <p:cNvPr id="2" name="Rectangle 1"/>
          <p:cNvSpPr/>
          <p:nvPr/>
        </p:nvSpPr>
        <p:spPr>
          <a:xfrm>
            <a:off x="1440375" y="2967335"/>
            <a:ext cx="6263254" cy="646331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2020 - </a:t>
            </a:r>
            <a:r>
              <a:rPr lang="en-US" sz="3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Echantillonnage</a:t>
            </a:r>
            <a:r>
              <a:rPr lang="en-U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1/bloc</a:t>
            </a:r>
            <a:endParaRPr lang="en-US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6824" y="413879"/>
            <a:ext cx="936104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sz="4800" b="1" dirty="0">
                <a:solidFill>
                  <a:srgbClr val="0000FF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0071712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899592" y="274638"/>
            <a:ext cx="72008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9pPr>
          </a:lstStyle>
          <a:p>
            <a:r>
              <a:rPr lang="fr-BE" sz="3600" b="1" kern="0" dirty="0" err="1"/>
              <a:t>Airco</a:t>
            </a:r>
            <a:r>
              <a:rPr lang="fr-BE" sz="3600" b="1" kern="0" dirty="0"/>
              <a:t> bloc 13</a:t>
            </a:r>
          </a:p>
        </p:txBody>
      </p:sp>
      <p:sp>
        <p:nvSpPr>
          <p:cNvPr id="3" name="Rectangle 2"/>
          <p:cNvSpPr/>
          <p:nvPr/>
        </p:nvSpPr>
        <p:spPr>
          <a:xfrm>
            <a:off x="143508" y="1844824"/>
            <a:ext cx="8712968" cy="369331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BE" dirty="0"/>
              <a:t>Le CTA (central de traitement d’air) en toiture est opérationnel et fonctionne.</a:t>
            </a:r>
          </a:p>
          <a:p>
            <a:endParaRPr lang="fr-BE" dirty="0"/>
          </a:p>
          <a:p>
            <a:r>
              <a:rPr lang="fr-BE" dirty="0"/>
              <a:t>Il faut savoir que les plaintes de froid dans le bloc 13 partie hélios sont dues à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/>
              <a:t>Le non fonctionnement de certain CTA des bureaux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/>
              <a:t>Le débit trop important ainsi que la température qui sort des bouches de ventilation des CTA des bureaux</a:t>
            </a:r>
          </a:p>
          <a:p>
            <a:endParaRPr lang="fr-BE" dirty="0"/>
          </a:p>
          <a:p>
            <a:r>
              <a:rPr lang="fr-BE" dirty="0"/>
              <a:t>Info: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/>
              <a:t>le CTA sur la toiture sert principalement au renouvellement de l’air vicié dans l’ensemble du volume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/>
              <a:t>dans chaque bureaux il y a des petits CTA qui font l’appoint en chauffe et en froid.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dirty="0"/>
          </a:p>
        </p:txBody>
      </p:sp>
      <p:sp>
        <p:nvSpPr>
          <p:cNvPr id="2" name="TextBox 1"/>
          <p:cNvSpPr txBox="1"/>
          <p:nvPr/>
        </p:nvSpPr>
        <p:spPr>
          <a:xfrm>
            <a:off x="2267744" y="5805264"/>
            <a:ext cx="452847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dirty="0"/>
              <a:t>Suivi par 2ème </a:t>
            </a:r>
            <a:r>
              <a:rPr lang="fr-BE" dirty="0" err="1"/>
              <a:t>Ech</a:t>
            </a:r>
            <a:r>
              <a:rPr lang="fr-BE" dirty="0"/>
              <a:t> Infra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96824" y="413879"/>
            <a:ext cx="936104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sz="4800" b="1" dirty="0">
                <a:solidFill>
                  <a:srgbClr val="0000FF"/>
                </a:solidFill>
              </a:rPr>
              <a:t>13</a:t>
            </a:r>
          </a:p>
        </p:txBody>
      </p:sp>
      <p:sp>
        <p:nvSpPr>
          <p:cNvPr id="7" name="Rectangle 6"/>
          <p:cNvSpPr/>
          <p:nvPr/>
        </p:nvSpPr>
        <p:spPr>
          <a:xfrm>
            <a:off x="2267744" y="5538143"/>
            <a:ext cx="49939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CCB 11 Mar 20</a:t>
            </a:r>
          </a:p>
        </p:txBody>
      </p:sp>
    </p:spTree>
    <p:extLst>
      <p:ext uri="{BB962C8B-B14F-4D97-AF65-F5344CB8AC3E}">
        <p14:creationId xmlns:p14="http://schemas.microsoft.com/office/powerpoint/2010/main" val="40815496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07504" y="274638"/>
            <a:ext cx="8928992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9pPr>
          </a:lstStyle>
          <a:p>
            <a:r>
              <a:rPr lang="fr-BE" sz="3600" b="1" kern="0" dirty="0"/>
              <a:t>Chauffage </a:t>
            </a:r>
            <a:r>
              <a:rPr lang="fr-BE" sz="3600" b="1" kern="0" dirty="0" err="1"/>
              <a:t>Qu</a:t>
            </a:r>
            <a:r>
              <a:rPr lang="fr-BE" sz="3600" b="1" kern="0" dirty="0"/>
              <a:t> – </a:t>
            </a:r>
            <a:r>
              <a:rPr lang="fr-BE" sz="3600" b="1" kern="0" dirty="0" err="1"/>
              <a:t>Verwarming</a:t>
            </a:r>
            <a:r>
              <a:rPr lang="fr-BE" sz="3600" b="1" kern="0" dirty="0"/>
              <a:t> </a:t>
            </a:r>
            <a:r>
              <a:rPr lang="fr-BE" sz="3600" b="1" kern="0" dirty="0" err="1"/>
              <a:t>Kw</a:t>
            </a:r>
            <a:endParaRPr lang="fr-BE" sz="3600" b="1" kern="0" dirty="0"/>
          </a:p>
        </p:txBody>
      </p:sp>
      <p:sp>
        <p:nvSpPr>
          <p:cNvPr id="3" name="Rectangle 2"/>
          <p:cNvSpPr/>
          <p:nvPr/>
        </p:nvSpPr>
        <p:spPr>
          <a:xfrm>
            <a:off x="215516" y="2420888"/>
            <a:ext cx="8712968" cy="258532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fr-BE" dirty="0"/>
              <a:t>Chauffage QRE: </a:t>
            </a:r>
            <a:r>
              <a:rPr lang="fr-BE" dirty="0" err="1"/>
              <a:t>Ops</a:t>
            </a:r>
            <a:r>
              <a:rPr lang="fr-BE" dirty="0"/>
              <a:t> (Ma 25 </a:t>
            </a:r>
            <a:r>
              <a:rPr lang="fr-BE" dirty="0" err="1"/>
              <a:t>Fev</a:t>
            </a:r>
            <a:r>
              <a:rPr lang="fr-BE" dirty="0"/>
              <a:t> 19)</a:t>
            </a:r>
          </a:p>
          <a:p>
            <a:pPr algn="ctr"/>
            <a:endParaRPr lang="fr-BE" dirty="0"/>
          </a:p>
          <a:p>
            <a:pPr algn="ctr"/>
            <a:r>
              <a:rPr lang="fr-BE" dirty="0"/>
              <a:t>DEUX semaines </a:t>
            </a:r>
            <a:r>
              <a:rPr lang="fr-BE" dirty="0" err="1"/>
              <a:t>InOps</a:t>
            </a:r>
            <a:r>
              <a:rPr lang="fr-BE" dirty="0"/>
              <a:t>:</a:t>
            </a:r>
          </a:p>
          <a:p>
            <a:pPr marL="3543300" lvl="7" indent="-342900">
              <a:buAutoNum type="arabicPeriod"/>
            </a:pPr>
            <a:r>
              <a:rPr lang="fr-BE" dirty="0"/>
              <a:t>Circuits L1 – L2</a:t>
            </a:r>
          </a:p>
          <a:p>
            <a:pPr marL="3543300" lvl="7" indent="-342900">
              <a:buAutoNum type="arabicPeriod"/>
            </a:pPr>
            <a:r>
              <a:rPr lang="fr-BE" dirty="0"/>
              <a:t>Bloc 14 ACOS IS</a:t>
            </a:r>
          </a:p>
          <a:p>
            <a:pPr marL="342900" indent="-342900" algn="ctr">
              <a:buAutoNum type="arabicPeriod"/>
            </a:pPr>
            <a:endParaRPr lang="fr-BE" dirty="0"/>
          </a:p>
          <a:p>
            <a:pPr algn="ctr"/>
            <a:r>
              <a:rPr lang="fr-BE" b="1" dirty="0"/>
              <a:t>DGMR C&amp;I sensibilisé</a:t>
            </a:r>
          </a:p>
          <a:p>
            <a:pPr algn="ctr"/>
            <a:r>
              <a:rPr lang="fr-BE" dirty="0"/>
              <a:t>Plan d’action sera présenté</a:t>
            </a:r>
          </a:p>
          <a:p>
            <a:endParaRPr lang="fr-BE" dirty="0"/>
          </a:p>
        </p:txBody>
      </p:sp>
      <p:sp>
        <p:nvSpPr>
          <p:cNvPr id="4" name="TextBox 3"/>
          <p:cNvSpPr txBox="1"/>
          <p:nvPr/>
        </p:nvSpPr>
        <p:spPr>
          <a:xfrm>
            <a:off x="107504" y="430639"/>
            <a:ext cx="936104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sz="4800" b="1" dirty="0">
                <a:solidFill>
                  <a:srgbClr val="0000FF"/>
                </a:solidFill>
              </a:rPr>
              <a:t>14</a:t>
            </a:r>
          </a:p>
        </p:txBody>
      </p:sp>
      <p:sp>
        <p:nvSpPr>
          <p:cNvPr id="2" name="Rectangle 1"/>
          <p:cNvSpPr/>
          <p:nvPr/>
        </p:nvSpPr>
        <p:spPr>
          <a:xfrm>
            <a:off x="2075034" y="5373216"/>
            <a:ext cx="49939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CCB 11 Mar 20</a:t>
            </a:r>
          </a:p>
        </p:txBody>
      </p:sp>
    </p:spTree>
    <p:extLst>
      <p:ext uri="{BB962C8B-B14F-4D97-AF65-F5344CB8AC3E}">
        <p14:creationId xmlns:p14="http://schemas.microsoft.com/office/powerpoint/2010/main" val="41876025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899592" y="274638"/>
            <a:ext cx="72008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9pPr>
          </a:lstStyle>
          <a:p>
            <a:r>
              <a:rPr lang="fr-BE" sz="3600" b="1" kern="0" dirty="0"/>
              <a:t>14. Chauffage </a:t>
            </a:r>
            <a:r>
              <a:rPr lang="fr-BE" sz="3600" b="1" kern="0" dirty="0" err="1"/>
              <a:t>Qu</a:t>
            </a:r>
            <a:endParaRPr lang="fr-BE" sz="3600" b="1" kern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6512" y="-102049"/>
            <a:ext cx="9180512" cy="696004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03848" y="2708920"/>
            <a:ext cx="5688632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b="1" dirty="0" err="1">
                <a:solidFill>
                  <a:srgbClr val="FFFF00"/>
                </a:solidFill>
              </a:rPr>
              <a:t>Rénovatie</a:t>
            </a:r>
            <a:r>
              <a:rPr lang="fr-BE" b="1" dirty="0">
                <a:solidFill>
                  <a:srgbClr val="FFFF00"/>
                </a:solidFill>
              </a:rPr>
              <a:t> – 2 </a:t>
            </a:r>
            <a:r>
              <a:rPr lang="fr-BE" b="1" dirty="0" err="1">
                <a:solidFill>
                  <a:srgbClr val="FFFF00"/>
                </a:solidFill>
              </a:rPr>
              <a:t>jaren</a:t>
            </a:r>
            <a:r>
              <a:rPr lang="fr-BE" b="1" dirty="0">
                <a:solidFill>
                  <a:srgbClr val="FFFF00"/>
                </a:solidFill>
              </a:rPr>
              <a:t> – 4,5 </a:t>
            </a:r>
            <a:r>
              <a:rPr lang="fr-BE" b="1" dirty="0" err="1">
                <a:solidFill>
                  <a:srgbClr val="FFFF00"/>
                </a:solidFill>
              </a:rPr>
              <a:t>Mio</a:t>
            </a:r>
            <a:endParaRPr lang="fr-BE" b="1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5856" y="3573016"/>
            <a:ext cx="5616624" cy="1200329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b="1" dirty="0" err="1">
                <a:solidFill>
                  <a:srgbClr val="FFFF00"/>
                </a:solidFill>
              </a:rPr>
              <a:t>Volgens</a:t>
            </a:r>
            <a:r>
              <a:rPr lang="fr-BE" b="1" dirty="0">
                <a:solidFill>
                  <a:srgbClr val="FFFF00"/>
                </a:solidFill>
              </a:rPr>
              <a:t> de </a:t>
            </a:r>
            <a:r>
              <a:rPr lang="fr-BE" b="1" dirty="0" err="1">
                <a:solidFill>
                  <a:srgbClr val="FFFF00"/>
                </a:solidFill>
              </a:rPr>
              <a:t>aard</a:t>
            </a:r>
            <a:r>
              <a:rPr lang="fr-BE" b="1" dirty="0">
                <a:solidFill>
                  <a:srgbClr val="FFFF00"/>
                </a:solidFill>
              </a:rPr>
              <a:t> van het lek</a:t>
            </a:r>
          </a:p>
          <a:p>
            <a:pPr algn="ctr"/>
            <a:r>
              <a:rPr lang="fr-BE" b="1" dirty="0">
                <a:solidFill>
                  <a:srgbClr val="FFFF00"/>
                </a:solidFill>
              </a:rPr>
              <a:t>1. </a:t>
            </a:r>
            <a:r>
              <a:rPr lang="fr-BE" b="1" dirty="0" err="1">
                <a:solidFill>
                  <a:srgbClr val="FFFF00"/>
                </a:solidFill>
              </a:rPr>
              <a:t>Plaatselijke</a:t>
            </a:r>
            <a:r>
              <a:rPr lang="fr-BE" b="1" dirty="0">
                <a:solidFill>
                  <a:srgbClr val="FFFF00"/>
                </a:solidFill>
              </a:rPr>
              <a:t> </a:t>
            </a:r>
            <a:r>
              <a:rPr lang="fr-BE" b="1" dirty="0" err="1">
                <a:solidFill>
                  <a:srgbClr val="FFFF00"/>
                </a:solidFill>
              </a:rPr>
              <a:t>herstellingen</a:t>
            </a:r>
            <a:r>
              <a:rPr lang="fr-BE" b="1" dirty="0">
                <a:solidFill>
                  <a:srgbClr val="FFFF00"/>
                </a:solidFill>
              </a:rPr>
              <a:t> - max 3d</a:t>
            </a:r>
          </a:p>
          <a:p>
            <a:pPr algn="ctr"/>
            <a:r>
              <a:rPr lang="fr-BE" b="1" dirty="0">
                <a:solidFill>
                  <a:srgbClr val="FFFF00"/>
                </a:solidFill>
              </a:rPr>
              <a:t>2. </a:t>
            </a:r>
            <a:r>
              <a:rPr lang="fr-BE" b="1" dirty="0" err="1">
                <a:solidFill>
                  <a:srgbClr val="FFFF00"/>
                </a:solidFill>
              </a:rPr>
              <a:t>Gedeeltelijke</a:t>
            </a:r>
            <a:r>
              <a:rPr lang="fr-BE" b="1" dirty="0">
                <a:solidFill>
                  <a:srgbClr val="FFFF00"/>
                </a:solidFill>
              </a:rPr>
              <a:t> </a:t>
            </a:r>
            <a:r>
              <a:rPr lang="fr-BE" b="1" dirty="0" err="1">
                <a:solidFill>
                  <a:srgbClr val="FFFF00"/>
                </a:solidFill>
              </a:rPr>
              <a:t>vervanging</a:t>
            </a:r>
            <a:r>
              <a:rPr lang="fr-BE" b="1" dirty="0">
                <a:solidFill>
                  <a:srgbClr val="FFFF00"/>
                </a:solidFill>
              </a:rPr>
              <a:t> </a:t>
            </a:r>
            <a:r>
              <a:rPr lang="fr-BE" b="1" dirty="0" err="1">
                <a:solidFill>
                  <a:srgbClr val="FFFF00"/>
                </a:solidFill>
              </a:rPr>
              <a:t>leiding</a:t>
            </a:r>
            <a:endParaRPr lang="fr-BE" b="1" dirty="0">
              <a:solidFill>
                <a:srgbClr val="FFFF00"/>
              </a:solidFill>
            </a:endParaRPr>
          </a:p>
          <a:p>
            <a:pPr algn="ctr"/>
            <a:r>
              <a:rPr lang="fr-BE" b="1" dirty="0">
                <a:solidFill>
                  <a:srgbClr val="FFFF00"/>
                </a:solidFill>
              </a:rPr>
              <a:t>3. IPS </a:t>
            </a:r>
            <a:r>
              <a:rPr lang="fr-BE" b="1" dirty="0" err="1">
                <a:solidFill>
                  <a:srgbClr val="FFFF00"/>
                </a:solidFill>
              </a:rPr>
              <a:t>Individuele</a:t>
            </a:r>
            <a:r>
              <a:rPr lang="fr-BE" b="1" dirty="0">
                <a:solidFill>
                  <a:srgbClr val="FFFF00"/>
                </a:solidFill>
              </a:rPr>
              <a:t> </a:t>
            </a:r>
            <a:r>
              <a:rPr lang="fr-BE" b="1" dirty="0" err="1">
                <a:solidFill>
                  <a:srgbClr val="FFFF00"/>
                </a:solidFill>
              </a:rPr>
              <a:t>ketels</a:t>
            </a:r>
            <a:endParaRPr lang="fr-BE" b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5856" y="5085184"/>
            <a:ext cx="5616624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BE" dirty="0">
                <a:solidFill>
                  <a:srgbClr val="FF0000"/>
                </a:solidFill>
              </a:rPr>
              <a:t>Update du Je 05 Mar 20</a:t>
            </a:r>
          </a:p>
          <a:p>
            <a:pPr marL="342900" indent="-342900">
              <a:buAutoNum type="arabicPeriod"/>
            </a:pPr>
            <a:r>
              <a:rPr lang="fr-BE" dirty="0">
                <a:solidFill>
                  <a:srgbClr val="FF0000"/>
                </a:solidFill>
              </a:rPr>
              <a:t>Mise au point procédures de la firme  pour accélérer la réparation</a:t>
            </a:r>
            <a:r>
              <a:rPr lang="fr-BE" dirty="0"/>
              <a:t> </a:t>
            </a:r>
          </a:p>
          <a:p>
            <a:pPr marL="342900" indent="-342900">
              <a:buAutoNum type="arabicPeriod"/>
            </a:pPr>
            <a:r>
              <a:rPr lang="fr-BE" dirty="0">
                <a:solidFill>
                  <a:srgbClr val="FF0000"/>
                </a:solidFill>
              </a:rPr>
              <a:t>Détection de fuites</a:t>
            </a:r>
          </a:p>
          <a:p>
            <a:pPr marL="342900" indent="-342900">
              <a:buFontTx/>
              <a:buAutoNum type="arabicPeriod"/>
            </a:pPr>
            <a:r>
              <a:rPr lang="fr-BE" dirty="0">
                <a:solidFill>
                  <a:srgbClr val="FF0000"/>
                </a:solidFill>
              </a:rPr>
              <a:t>Placement de vannes d’isolation</a:t>
            </a:r>
          </a:p>
        </p:txBody>
      </p:sp>
    </p:spTree>
    <p:extLst>
      <p:ext uri="{BB962C8B-B14F-4D97-AF65-F5344CB8AC3E}">
        <p14:creationId xmlns:p14="http://schemas.microsoft.com/office/powerpoint/2010/main" val="2603029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 txBox="1">
            <a:spLocks noChangeArrowheads="1"/>
          </p:cNvSpPr>
          <p:nvPr/>
        </p:nvSpPr>
        <p:spPr bwMode="auto">
          <a:xfrm>
            <a:off x="1116013" y="260350"/>
            <a:ext cx="7056437" cy="7921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br>
              <a:rPr lang="en-US" sz="2800" dirty="0">
                <a:solidFill>
                  <a:srgbClr val="FF0000"/>
                </a:solidFill>
              </a:rPr>
            </a:br>
            <a:br>
              <a:rPr lang="en-US" sz="2800" dirty="0">
                <a:solidFill>
                  <a:srgbClr val="FF0000"/>
                </a:solidFill>
              </a:rPr>
            </a:br>
            <a:r>
              <a:rPr lang="en-US" sz="2800" dirty="0">
                <a:solidFill>
                  <a:srgbClr val="FF0000"/>
                </a:solidFill>
              </a:rPr>
              <a:t>QUESTIONS</a:t>
            </a:r>
            <a:br>
              <a:rPr lang="en-US" sz="2800" dirty="0">
                <a:solidFill>
                  <a:srgbClr val="FF0000"/>
                </a:solidFill>
              </a:rPr>
            </a:br>
            <a:br>
              <a:rPr lang="en-US" sz="2800" dirty="0">
                <a:solidFill>
                  <a:srgbClr val="FF0000"/>
                </a:solidFill>
              </a:rPr>
            </a:b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6867" name="Title 2"/>
          <p:cNvSpPr>
            <a:spLocks noGrp="1"/>
          </p:cNvSpPr>
          <p:nvPr>
            <p:ph type="ctrTitle"/>
          </p:nvPr>
        </p:nvSpPr>
        <p:spPr>
          <a:xfrm>
            <a:off x="611188" y="2781300"/>
            <a:ext cx="7772400" cy="1470025"/>
          </a:xfrm>
        </p:spPr>
        <p:txBody>
          <a:bodyPr/>
          <a:lstStyle/>
          <a:p>
            <a:r>
              <a:rPr lang="fr-BE" sz="2000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16013" y="272998"/>
            <a:ext cx="935707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sz="4800" b="1" dirty="0">
                <a:solidFill>
                  <a:srgbClr val="0000FF"/>
                </a:solidFill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022987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200800" cy="1143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fr-BE" sz="2800" b="1" dirty="0"/>
              <a:t> CCB08 /</a:t>
            </a:r>
            <a:r>
              <a:rPr lang="fr-BE" sz="3600" b="1" dirty="0"/>
              <a:t> </a:t>
            </a:r>
            <a:r>
              <a:rPr lang="fr-BE" sz="3600" b="1" dirty="0" err="1"/>
              <a:t>RTech</a:t>
            </a:r>
            <a:r>
              <a:rPr lang="fr-BE" sz="3600" b="1" dirty="0"/>
              <a:t> </a:t>
            </a:r>
            <a:r>
              <a:rPr lang="fr-BE" sz="2800" b="1" dirty="0"/>
              <a:t>/ BOC08</a:t>
            </a:r>
            <a:br>
              <a:rPr lang="fr-BE" sz="3600" b="1" dirty="0"/>
            </a:br>
            <a:r>
              <a:rPr lang="fr-BE" sz="3600" b="1" dirty="0"/>
              <a:t>Ordre du jour / </a:t>
            </a:r>
            <a:r>
              <a:rPr lang="fr-BE" sz="3600" b="1" dirty="0" err="1"/>
              <a:t>Dagorder</a:t>
            </a:r>
            <a:endParaRPr lang="fr-BE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7504" y="2132856"/>
            <a:ext cx="4402832" cy="424731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Ventilatiesysteem PHD-DG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StratCom</a:t>
            </a: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Verlichting Kwartier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Verlichting fietsen- en motorstallingen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Verkeersplan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Werken in de logementsblok 7A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Renovatie Pk moto-fiets (4B-C)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Sanitaire well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being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Plan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nl-NL" dirty="0">
                <a:solidFill>
                  <a:srgbClr val="000000"/>
                </a:solidFill>
              </a:rPr>
              <a:t>Verzekering plafond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Kw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douches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Renovatie van de kleedkamers Blok 8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nl-NL" dirty="0" err="1">
                <a:solidFill>
                  <a:srgbClr val="000000"/>
                </a:solidFill>
              </a:rPr>
              <a:t>Wp</a:t>
            </a:r>
            <a:r>
              <a:rPr lang="nl-NL" dirty="0">
                <a:solidFill>
                  <a:srgbClr val="000000"/>
                </a:solidFill>
              </a:rPr>
              <a:t> fiches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Drinkbaar water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nl-NL" dirty="0">
                <a:solidFill>
                  <a:srgbClr val="000000"/>
                </a:solidFill>
              </a:rPr>
              <a:t>Airco </a:t>
            </a:r>
            <a:r>
              <a:rPr lang="nl-NL" dirty="0" err="1">
                <a:solidFill>
                  <a:srgbClr val="000000"/>
                </a:solidFill>
              </a:rPr>
              <a:t>bloc</a:t>
            </a:r>
            <a:r>
              <a:rPr lang="nl-NL" dirty="0">
                <a:solidFill>
                  <a:srgbClr val="000000"/>
                </a:solidFill>
              </a:rPr>
              <a:t> 13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Chauffage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Qu</a:t>
            </a: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Tour de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table</a:t>
            </a: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86539" y="2132856"/>
            <a:ext cx="4427984" cy="42473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Système ventilation PHD-</a:t>
            </a:r>
            <a:r>
              <a:rPr kumimoji="0" lang="fr-B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DG </a:t>
            </a:r>
            <a:r>
              <a:rPr kumimoji="0" lang="fr-B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StratCom</a:t>
            </a:r>
            <a:endParaRPr kumimoji="0" lang="fr-BE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Eclairage Quartier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Abris vélos &amp; motos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Plan de circulation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Travaux dans les blocs logement 7A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Rénovation Pk moto-vélo (4B-C)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Plan </a:t>
            </a:r>
            <a:r>
              <a:rPr kumimoji="0" lang="fr-B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well</a:t>
            </a: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fr-B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being</a:t>
            </a: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sanitaire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fr-BE" dirty="0">
                <a:solidFill>
                  <a:srgbClr val="000000"/>
                </a:solidFill>
              </a:rPr>
              <a:t>Sécurisation des plafonds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Douches </a:t>
            </a:r>
            <a:r>
              <a:rPr kumimoji="0" lang="fr-B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Qu</a:t>
            </a:r>
            <a:endParaRPr kumimoji="0" lang="fr-B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Rénovation des vestiaires bloc 8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Fiche At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fr-BE" dirty="0">
                <a:solidFill>
                  <a:srgbClr val="000000"/>
                </a:solidFill>
              </a:rPr>
              <a:t>Eau potable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fr-B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Airco</a:t>
            </a: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bloc 13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fr-BE" dirty="0">
                <a:solidFill>
                  <a:srgbClr val="000000"/>
                </a:solidFill>
              </a:rPr>
              <a:t>Chauffage </a:t>
            </a:r>
            <a:r>
              <a:rPr lang="fr-BE" dirty="0" err="1">
                <a:solidFill>
                  <a:srgbClr val="000000"/>
                </a:solidFill>
              </a:rPr>
              <a:t>Qu</a:t>
            </a:r>
            <a:endParaRPr kumimoji="0" lang="fr-B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Tour de table</a:t>
            </a:r>
          </a:p>
        </p:txBody>
      </p:sp>
    </p:spTree>
    <p:extLst>
      <p:ext uri="{BB962C8B-B14F-4D97-AF65-F5344CB8AC3E}">
        <p14:creationId xmlns:p14="http://schemas.microsoft.com/office/powerpoint/2010/main" val="2781706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335675" cy="1143000"/>
          </a:xfr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fr-BE" sz="3600" b="1" dirty="0" err="1"/>
              <a:t>Ventilatie</a:t>
            </a:r>
            <a:r>
              <a:rPr lang="fr-BE" sz="3600" b="1" dirty="0"/>
              <a:t>/Ventilation</a:t>
            </a:r>
            <a:br>
              <a:rPr lang="fr-BE" sz="3600" b="1" dirty="0"/>
            </a:br>
            <a:r>
              <a:rPr lang="fr-BE" sz="3600" b="1" dirty="0"/>
              <a:t>PHD DG </a:t>
            </a:r>
            <a:r>
              <a:rPr lang="fr-BE" sz="3600" b="1" dirty="0" err="1"/>
              <a:t>Strat</a:t>
            </a:r>
            <a:r>
              <a:rPr lang="fr-BE" sz="3600" b="1" dirty="0"/>
              <a:t> Com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348880"/>
            <a:ext cx="7992888" cy="295232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BE" sz="2000" dirty="0"/>
              <a:t>Contrat: 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2000" dirty="0"/>
              <a:t>BUT: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2000" dirty="0"/>
              <a:t>DTG: </a:t>
            </a:r>
            <a:r>
              <a:rPr lang="fr-BE" sz="2000" dirty="0" err="1"/>
              <a:t>Fev</a:t>
            </a:r>
            <a:r>
              <a:rPr lang="fr-BE" sz="2000" dirty="0"/>
              <a:t> 19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2000" dirty="0"/>
              <a:t>Firme: VEOLIA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2000" dirty="0"/>
              <a:t>POC: Adjt CAUTAERTS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2000" dirty="0"/>
              <a:t>Remarque:</a:t>
            </a:r>
          </a:p>
          <a:p>
            <a:pPr marL="914400" lvl="1" indent="-514350">
              <a:buFont typeface="+mj-lt"/>
              <a:buAutoNum type="alphaLcPeriod"/>
            </a:pPr>
            <a:r>
              <a:rPr lang="fr-BE" sz="1600" dirty="0">
                <a:solidFill>
                  <a:schemeClr val="accent2">
                    <a:lumMod val="50000"/>
                  </a:schemeClr>
                </a:solidFill>
              </a:rPr>
              <a:t>Mise en service à effectuer</a:t>
            </a:r>
          </a:p>
          <a:p>
            <a:pPr marL="1314450" lvl="2" indent="-514350">
              <a:buFont typeface="+mj-lt"/>
              <a:buAutoNum type="romanLcPeriod"/>
            </a:pPr>
            <a:r>
              <a:rPr lang="fr-BE" sz="1200" dirty="0">
                <a:solidFill>
                  <a:schemeClr val="accent2">
                    <a:lumMod val="50000"/>
                  </a:schemeClr>
                </a:solidFill>
              </a:rPr>
              <a:t>Mode d’emploi N/F à recevoir</a:t>
            </a:r>
          </a:p>
          <a:p>
            <a:pPr marL="1314450" lvl="2" indent="-514350">
              <a:buFont typeface="+mj-lt"/>
              <a:buAutoNum type="romanLcPeriod"/>
            </a:pPr>
            <a:r>
              <a:rPr lang="fr-BE" sz="1200" dirty="0">
                <a:solidFill>
                  <a:schemeClr val="accent2">
                    <a:lumMod val="50000"/>
                  </a:schemeClr>
                </a:solidFill>
              </a:rPr>
              <a:t>Certificat CE à recevoir</a:t>
            </a:r>
          </a:p>
          <a:p>
            <a:pPr marL="914400" lvl="1" indent="-514350">
              <a:buFont typeface="+mj-lt"/>
              <a:buAutoNum type="alphaLcPeriod"/>
            </a:pPr>
            <a:r>
              <a:rPr lang="fr-BE" sz="1600" dirty="0">
                <a:solidFill>
                  <a:schemeClr val="accent2">
                    <a:lumMod val="50000"/>
                  </a:schemeClr>
                </a:solidFill>
              </a:rPr>
              <a:t>Alarme incendie à replacer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56398" y="2060427"/>
            <a:ext cx="5181195" cy="38858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87624" y="260648"/>
            <a:ext cx="936104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sz="4800" b="1" dirty="0">
                <a:solidFill>
                  <a:srgbClr val="0000FF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991691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679608"/>
            <a:ext cx="9144000" cy="64103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3977" y="1"/>
            <a:ext cx="9700513" cy="6858000"/>
          </a:xfrm>
          <a:prstGeom prst="rect">
            <a:avLst/>
          </a:prstGeom>
        </p:spPr>
      </p:pic>
      <p:sp>
        <p:nvSpPr>
          <p:cNvPr id="2" name="Explosion : 8 points 1">
            <a:extLst>
              <a:ext uri="{FF2B5EF4-FFF2-40B4-BE49-F238E27FC236}">
                <a16:creationId xmlns:a16="http://schemas.microsoft.com/office/drawing/2014/main" id="{BE4B9DE6-FF3A-447E-8E28-D39668FE6CB5}"/>
              </a:ext>
            </a:extLst>
          </p:cNvPr>
          <p:cNvSpPr/>
          <p:nvPr/>
        </p:nvSpPr>
        <p:spPr>
          <a:xfrm>
            <a:off x="7812360" y="1916832"/>
            <a:ext cx="504056" cy="482352"/>
          </a:xfrm>
          <a:prstGeom prst="irregularSeal1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b="1" dirty="0">
                <a:solidFill>
                  <a:srgbClr val="FFFF00"/>
                </a:solidFill>
              </a:rPr>
              <a:t>1</a:t>
            </a:r>
            <a:endParaRPr lang="fr-FR" b="1" dirty="0">
              <a:solidFill>
                <a:srgbClr val="FFFF00"/>
              </a:solidFill>
            </a:endParaRPr>
          </a:p>
        </p:txBody>
      </p:sp>
      <p:sp>
        <p:nvSpPr>
          <p:cNvPr id="6" name="Explosion : 8 points 5">
            <a:extLst>
              <a:ext uri="{FF2B5EF4-FFF2-40B4-BE49-F238E27FC236}">
                <a16:creationId xmlns:a16="http://schemas.microsoft.com/office/drawing/2014/main" id="{1036A02C-B8F8-4B46-97AE-789845928B6E}"/>
              </a:ext>
            </a:extLst>
          </p:cNvPr>
          <p:cNvSpPr/>
          <p:nvPr/>
        </p:nvSpPr>
        <p:spPr>
          <a:xfrm>
            <a:off x="6012160" y="3068960"/>
            <a:ext cx="504056" cy="482352"/>
          </a:xfrm>
          <a:prstGeom prst="irregularSeal1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b="1" dirty="0">
                <a:solidFill>
                  <a:srgbClr val="FFFF00"/>
                </a:solidFill>
              </a:rPr>
              <a:t>2</a:t>
            </a:r>
            <a:endParaRPr lang="fr-FR" b="1" dirty="0">
              <a:solidFill>
                <a:srgbClr val="FFFF00"/>
              </a:solidFill>
            </a:endParaRPr>
          </a:p>
        </p:txBody>
      </p:sp>
      <p:sp>
        <p:nvSpPr>
          <p:cNvPr id="7" name="Explosion : 8 points 6">
            <a:extLst>
              <a:ext uri="{FF2B5EF4-FFF2-40B4-BE49-F238E27FC236}">
                <a16:creationId xmlns:a16="http://schemas.microsoft.com/office/drawing/2014/main" id="{9B8D8FF4-0A7F-49A6-9DBC-6F922DB36C0C}"/>
              </a:ext>
            </a:extLst>
          </p:cNvPr>
          <p:cNvSpPr/>
          <p:nvPr/>
        </p:nvSpPr>
        <p:spPr>
          <a:xfrm>
            <a:off x="4696946" y="1485741"/>
            <a:ext cx="504056" cy="482352"/>
          </a:xfrm>
          <a:prstGeom prst="irregularSeal1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b="1" dirty="0">
                <a:solidFill>
                  <a:srgbClr val="FFFF00"/>
                </a:solidFill>
              </a:rPr>
              <a:t>6</a:t>
            </a:r>
            <a:endParaRPr lang="fr-FR" b="1" dirty="0">
              <a:solidFill>
                <a:srgbClr val="FFFF00"/>
              </a:solidFill>
            </a:endParaRPr>
          </a:p>
        </p:txBody>
      </p:sp>
      <p:sp>
        <p:nvSpPr>
          <p:cNvPr id="8" name="Explosion : 8 points 7">
            <a:extLst>
              <a:ext uri="{FF2B5EF4-FFF2-40B4-BE49-F238E27FC236}">
                <a16:creationId xmlns:a16="http://schemas.microsoft.com/office/drawing/2014/main" id="{6E674C16-077F-46C8-A7C5-6509C221B91D}"/>
              </a:ext>
            </a:extLst>
          </p:cNvPr>
          <p:cNvSpPr/>
          <p:nvPr/>
        </p:nvSpPr>
        <p:spPr>
          <a:xfrm>
            <a:off x="1913974" y="1674163"/>
            <a:ext cx="504056" cy="482352"/>
          </a:xfrm>
          <a:prstGeom prst="irregularSeal1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b="1" dirty="0">
                <a:solidFill>
                  <a:srgbClr val="FFFF00"/>
                </a:solidFill>
              </a:rPr>
              <a:t>7</a:t>
            </a:r>
            <a:endParaRPr lang="fr-FR" b="1" dirty="0">
              <a:solidFill>
                <a:srgbClr val="FFFF00"/>
              </a:solidFill>
            </a:endParaRPr>
          </a:p>
        </p:txBody>
      </p:sp>
      <p:sp>
        <p:nvSpPr>
          <p:cNvPr id="9" name="Explosion : 8 points 8">
            <a:extLst>
              <a:ext uri="{FF2B5EF4-FFF2-40B4-BE49-F238E27FC236}">
                <a16:creationId xmlns:a16="http://schemas.microsoft.com/office/drawing/2014/main" id="{449E1A25-9544-4DCB-962A-765EC422B0E5}"/>
              </a:ext>
            </a:extLst>
          </p:cNvPr>
          <p:cNvSpPr/>
          <p:nvPr/>
        </p:nvSpPr>
        <p:spPr>
          <a:xfrm>
            <a:off x="3281201" y="3307330"/>
            <a:ext cx="504056" cy="482352"/>
          </a:xfrm>
          <a:prstGeom prst="irregularSeal1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b="1" dirty="0">
                <a:solidFill>
                  <a:srgbClr val="FFFF00"/>
                </a:solidFill>
              </a:rPr>
              <a:t>8</a:t>
            </a:r>
            <a:endParaRPr lang="fr-FR" b="1" dirty="0">
              <a:solidFill>
                <a:srgbClr val="FFFF00"/>
              </a:solidFill>
            </a:endParaRPr>
          </a:p>
        </p:txBody>
      </p:sp>
      <p:sp>
        <p:nvSpPr>
          <p:cNvPr id="11" name="Explosion : 8 points 10">
            <a:extLst>
              <a:ext uri="{FF2B5EF4-FFF2-40B4-BE49-F238E27FC236}">
                <a16:creationId xmlns:a16="http://schemas.microsoft.com/office/drawing/2014/main" id="{36E60B53-9620-49D6-A1CF-19BC7D066730}"/>
              </a:ext>
            </a:extLst>
          </p:cNvPr>
          <p:cNvSpPr/>
          <p:nvPr/>
        </p:nvSpPr>
        <p:spPr>
          <a:xfrm>
            <a:off x="1590828" y="2974003"/>
            <a:ext cx="504056" cy="482352"/>
          </a:xfrm>
          <a:prstGeom prst="irregularSeal1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b="1" dirty="0">
                <a:solidFill>
                  <a:srgbClr val="FFFF00"/>
                </a:solidFill>
              </a:rPr>
              <a:t>4</a:t>
            </a:r>
            <a:endParaRPr lang="fr-FR" b="1" dirty="0">
              <a:solidFill>
                <a:srgbClr val="FFFF00"/>
              </a:solidFill>
            </a:endParaRPr>
          </a:p>
        </p:txBody>
      </p:sp>
      <p:sp>
        <p:nvSpPr>
          <p:cNvPr id="12" name="Explosion : 8 points 11">
            <a:extLst>
              <a:ext uri="{FF2B5EF4-FFF2-40B4-BE49-F238E27FC236}">
                <a16:creationId xmlns:a16="http://schemas.microsoft.com/office/drawing/2014/main" id="{6F4B70BA-0527-460A-8F89-A0B1986DEB52}"/>
              </a:ext>
            </a:extLst>
          </p:cNvPr>
          <p:cNvSpPr/>
          <p:nvPr/>
        </p:nvSpPr>
        <p:spPr>
          <a:xfrm>
            <a:off x="1331177" y="1361728"/>
            <a:ext cx="504056" cy="482352"/>
          </a:xfrm>
          <a:prstGeom prst="irregularSeal1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b="1" dirty="0">
                <a:solidFill>
                  <a:srgbClr val="FFFF00"/>
                </a:solidFill>
              </a:rPr>
              <a:t>3</a:t>
            </a:r>
            <a:endParaRPr lang="fr-FR" b="1" dirty="0">
              <a:solidFill>
                <a:srgbClr val="FFFF00"/>
              </a:solidFill>
            </a:endParaRPr>
          </a:p>
        </p:txBody>
      </p:sp>
      <p:sp>
        <p:nvSpPr>
          <p:cNvPr id="13" name="Explosion : 8 points 12">
            <a:extLst>
              <a:ext uri="{FF2B5EF4-FFF2-40B4-BE49-F238E27FC236}">
                <a16:creationId xmlns:a16="http://schemas.microsoft.com/office/drawing/2014/main" id="{7BD7E487-19AC-4052-B0F2-15A0424165A9}"/>
              </a:ext>
            </a:extLst>
          </p:cNvPr>
          <p:cNvSpPr/>
          <p:nvPr/>
        </p:nvSpPr>
        <p:spPr>
          <a:xfrm>
            <a:off x="7450505" y="3066154"/>
            <a:ext cx="504056" cy="482352"/>
          </a:xfrm>
          <a:prstGeom prst="irregularSeal1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b="1" dirty="0">
                <a:solidFill>
                  <a:srgbClr val="FFFF00"/>
                </a:solidFill>
              </a:rPr>
              <a:t>2</a:t>
            </a:r>
            <a:endParaRPr lang="fr-FR" b="1" dirty="0">
              <a:solidFill>
                <a:srgbClr val="FFFF00"/>
              </a:solidFill>
            </a:endParaRPr>
          </a:p>
        </p:txBody>
      </p:sp>
      <p:sp>
        <p:nvSpPr>
          <p:cNvPr id="14" name="Explosion : 8 points 13">
            <a:extLst>
              <a:ext uri="{FF2B5EF4-FFF2-40B4-BE49-F238E27FC236}">
                <a16:creationId xmlns:a16="http://schemas.microsoft.com/office/drawing/2014/main" id="{B165B45B-E5AB-4F87-9295-5402E9794829}"/>
              </a:ext>
            </a:extLst>
          </p:cNvPr>
          <p:cNvSpPr/>
          <p:nvPr/>
        </p:nvSpPr>
        <p:spPr>
          <a:xfrm>
            <a:off x="7046741" y="4316894"/>
            <a:ext cx="504056" cy="482352"/>
          </a:xfrm>
          <a:prstGeom prst="irregularSeal1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b="1" dirty="0">
                <a:solidFill>
                  <a:srgbClr val="FFFF00"/>
                </a:solidFill>
              </a:rPr>
              <a:t>5</a:t>
            </a:r>
            <a:endParaRPr lang="fr-FR" b="1" dirty="0">
              <a:solidFill>
                <a:srgbClr val="FFFF00"/>
              </a:solidFill>
            </a:endParaRPr>
          </a:p>
        </p:txBody>
      </p:sp>
      <p:sp>
        <p:nvSpPr>
          <p:cNvPr id="15" name="Explosion : 8 points 14">
            <a:extLst>
              <a:ext uri="{FF2B5EF4-FFF2-40B4-BE49-F238E27FC236}">
                <a16:creationId xmlns:a16="http://schemas.microsoft.com/office/drawing/2014/main" id="{5D468F5E-E5CF-4508-A100-F93B31E8F5AD}"/>
              </a:ext>
            </a:extLst>
          </p:cNvPr>
          <p:cNvSpPr/>
          <p:nvPr/>
        </p:nvSpPr>
        <p:spPr>
          <a:xfrm>
            <a:off x="323528" y="2276872"/>
            <a:ext cx="504056" cy="482352"/>
          </a:xfrm>
          <a:prstGeom prst="irregularSeal1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b="1" dirty="0">
                <a:solidFill>
                  <a:srgbClr val="FFFF00"/>
                </a:solidFill>
              </a:rPr>
              <a:t>5</a:t>
            </a:r>
            <a:endParaRPr lang="fr-FR" b="1" dirty="0">
              <a:solidFill>
                <a:srgbClr val="FFFF00"/>
              </a:solidFill>
            </a:endParaRPr>
          </a:p>
        </p:txBody>
      </p:sp>
      <p:sp>
        <p:nvSpPr>
          <p:cNvPr id="17" name="Explosion : 8 points 16">
            <a:extLst>
              <a:ext uri="{FF2B5EF4-FFF2-40B4-BE49-F238E27FC236}">
                <a16:creationId xmlns:a16="http://schemas.microsoft.com/office/drawing/2014/main" id="{D27B6096-C60D-4ED9-A55E-3D13DBFBC25D}"/>
              </a:ext>
            </a:extLst>
          </p:cNvPr>
          <p:cNvSpPr/>
          <p:nvPr/>
        </p:nvSpPr>
        <p:spPr>
          <a:xfrm>
            <a:off x="1487240" y="2069979"/>
            <a:ext cx="504056" cy="482352"/>
          </a:xfrm>
          <a:prstGeom prst="irregularSeal1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b="1" dirty="0">
                <a:solidFill>
                  <a:srgbClr val="FFFF00"/>
                </a:solidFill>
              </a:rPr>
              <a:t>5</a:t>
            </a:r>
            <a:endParaRPr lang="fr-FR" b="1" dirty="0">
              <a:solidFill>
                <a:srgbClr val="FFFF00"/>
              </a:solidFill>
            </a:endParaRPr>
          </a:p>
        </p:txBody>
      </p:sp>
      <p:sp>
        <p:nvSpPr>
          <p:cNvPr id="19" name="Explosion : 8 points 18">
            <a:extLst>
              <a:ext uri="{FF2B5EF4-FFF2-40B4-BE49-F238E27FC236}">
                <a16:creationId xmlns:a16="http://schemas.microsoft.com/office/drawing/2014/main" id="{9FDFD3E7-801C-4973-B6BD-33A251A42B0F}"/>
              </a:ext>
            </a:extLst>
          </p:cNvPr>
          <p:cNvSpPr/>
          <p:nvPr/>
        </p:nvSpPr>
        <p:spPr>
          <a:xfrm>
            <a:off x="5637618" y="4316894"/>
            <a:ext cx="504056" cy="482352"/>
          </a:xfrm>
          <a:prstGeom prst="irregularSeal1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b="1" dirty="0">
                <a:solidFill>
                  <a:srgbClr val="FFFF00"/>
                </a:solidFill>
              </a:rPr>
              <a:t>4</a:t>
            </a:r>
            <a:endParaRPr lang="fr-FR" b="1" dirty="0">
              <a:solidFill>
                <a:srgbClr val="FFFF00"/>
              </a:solidFill>
            </a:endParaRPr>
          </a:p>
        </p:txBody>
      </p:sp>
      <p:sp>
        <p:nvSpPr>
          <p:cNvPr id="20" name="Explosion : 8 points 19">
            <a:extLst>
              <a:ext uri="{FF2B5EF4-FFF2-40B4-BE49-F238E27FC236}">
                <a16:creationId xmlns:a16="http://schemas.microsoft.com/office/drawing/2014/main" id="{D5ED0E83-FF00-4A2E-9806-AC06115A2184}"/>
              </a:ext>
            </a:extLst>
          </p:cNvPr>
          <p:cNvSpPr/>
          <p:nvPr/>
        </p:nvSpPr>
        <p:spPr>
          <a:xfrm>
            <a:off x="8333382" y="3367579"/>
            <a:ext cx="504056" cy="482352"/>
          </a:xfrm>
          <a:prstGeom prst="irregularSeal1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b="1" dirty="0">
                <a:solidFill>
                  <a:srgbClr val="FFFF00"/>
                </a:solidFill>
              </a:rPr>
              <a:t>4</a:t>
            </a:r>
            <a:endParaRPr lang="fr-FR" b="1" dirty="0">
              <a:solidFill>
                <a:srgbClr val="FFFF00"/>
              </a:solidFill>
            </a:endParaRPr>
          </a:p>
        </p:txBody>
      </p:sp>
      <p:sp>
        <p:nvSpPr>
          <p:cNvPr id="21" name="Explosion : 8 points 20">
            <a:extLst>
              <a:ext uri="{FF2B5EF4-FFF2-40B4-BE49-F238E27FC236}">
                <a16:creationId xmlns:a16="http://schemas.microsoft.com/office/drawing/2014/main" id="{D1F5E719-FD17-4DE2-844C-E35D4BD2D7D1}"/>
              </a:ext>
            </a:extLst>
          </p:cNvPr>
          <p:cNvSpPr/>
          <p:nvPr/>
        </p:nvSpPr>
        <p:spPr>
          <a:xfrm>
            <a:off x="1477659" y="1674163"/>
            <a:ext cx="504056" cy="482352"/>
          </a:xfrm>
          <a:prstGeom prst="irregularSeal1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b="1" dirty="0">
                <a:solidFill>
                  <a:srgbClr val="FFFF00"/>
                </a:solidFill>
              </a:rPr>
              <a:t>8</a:t>
            </a:r>
            <a:endParaRPr lang="fr-FR" b="1" dirty="0">
              <a:solidFill>
                <a:srgbClr val="FFFF00"/>
              </a:solidFill>
            </a:endParaRPr>
          </a:p>
        </p:txBody>
      </p:sp>
      <p:sp>
        <p:nvSpPr>
          <p:cNvPr id="22" name="Explosion : 8 points 21">
            <a:extLst>
              <a:ext uri="{FF2B5EF4-FFF2-40B4-BE49-F238E27FC236}">
                <a16:creationId xmlns:a16="http://schemas.microsoft.com/office/drawing/2014/main" id="{E105AE55-4A98-416A-BED5-491D3A9DADD2}"/>
              </a:ext>
            </a:extLst>
          </p:cNvPr>
          <p:cNvSpPr/>
          <p:nvPr/>
        </p:nvSpPr>
        <p:spPr>
          <a:xfrm>
            <a:off x="7982082" y="3126403"/>
            <a:ext cx="504056" cy="482352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b="1" dirty="0">
                <a:solidFill>
                  <a:srgbClr val="FFFF00"/>
                </a:solidFill>
              </a:rPr>
              <a:t>9</a:t>
            </a:r>
            <a:endParaRPr lang="fr-FR" b="1" dirty="0">
              <a:solidFill>
                <a:srgbClr val="FFFF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-303977" y="43868"/>
            <a:ext cx="936104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sz="4800" b="1" dirty="0">
                <a:solidFill>
                  <a:srgbClr val="0000FF"/>
                </a:solidFill>
              </a:rPr>
              <a:t>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32126" y="118373"/>
            <a:ext cx="7108225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Eclairage </a:t>
            </a:r>
            <a:r>
              <a:rPr lang="fr-BE" sz="3600" b="1" dirty="0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Qu</a:t>
            </a:r>
            <a:r>
              <a:rPr lang="fr-BE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– </a:t>
            </a:r>
            <a:r>
              <a:rPr lang="fr-BE" sz="3600" b="1" dirty="0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Kw</a:t>
            </a:r>
            <a:r>
              <a:rPr lang="fr-BE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BE" sz="3600" b="1" dirty="0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verlichting</a:t>
            </a:r>
            <a:endParaRPr lang="fr-BE" sz="36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28802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1484784"/>
            <a:ext cx="7346317" cy="51942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8064896" cy="1143000"/>
          </a:xfr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fr-BE" sz="3600" b="1" dirty="0" err="1"/>
              <a:t>Fiets</a:t>
            </a:r>
            <a:r>
              <a:rPr lang="fr-BE" sz="3600" b="1" dirty="0"/>
              <a:t>/</a:t>
            </a:r>
            <a:r>
              <a:rPr lang="fr-BE" sz="3600" b="1" dirty="0" err="1"/>
              <a:t>motorstallingen</a:t>
            </a:r>
            <a:r>
              <a:rPr lang="fr-BE" sz="3600" b="1" dirty="0"/>
              <a:t> </a:t>
            </a:r>
            <a:br>
              <a:rPr lang="fr-BE" sz="3600" b="1" dirty="0"/>
            </a:br>
            <a:r>
              <a:rPr lang="fr-BE" sz="3600" b="1" dirty="0"/>
              <a:t>Abris vélos/motos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43608" y="1103630"/>
            <a:ext cx="7346317" cy="92333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Aantal</a:t>
            </a: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fr-B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stallingen</a:t>
            </a: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– 26 - Nombre d’abris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 Nouvelle</a:t>
            </a:r>
            <a:r>
              <a:rPr kumimoji="0" lang="fr-BE" sz="1800" b="0" i="0" u="none" strike="noStrike" kern="1200" cap="none" spc="0" normalizeH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demande ACOS IS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Bloc 14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99592" y="272633"/>
            <a:ext cx="936104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sz="4800" b="1" dirty="0">
                <a:solidFill>
                  <a:srgbClr val="0000FF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660911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99592" y="188640"/>
            <a:ext cx="8064896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Arial" charset="0"/>
              </a:defRPr>
            </a:lvl9pPr>
          </a:lstStyle>
          <a:p>
            <a:r>
              <a:rPr lang="fr-BE" sz="3600" b="1" kern="0" dirty="0" err="1"/>
              <a:t>Fiets</a:t>
            </a:r>
            <a:r>
              <a:rPr lang="fr-BE" sz="3600" b="1" kern="0" dirty="0"/>
              <a:t>/</a:t>
            </a:r>
            <a:r>
              <a:rPr lang="fr-BE" sz="3600" b="1" kern="0" dirty="0" err="1"/>
              <a:t>motorstallingen</a:t>
            </a:r>
            <a:r>
              <a:rPr lang="fr-BE" sz="3600" b="1" kern="0" dirty="0"/>
              <a:t> </a:t>
            </a:r>
            <a:br>
              <a:rPr lang="fr-BE" sz="3600" b="1" kern="0" dirty="0"/>
            </a:br>
            <a:r>
              <a:rPr lang="fr-BE" sz="3600" b="1" kern="0" dirty="0"/>
              <a:t>Abris vélos/motos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99592" y="272633"/>
            <a:ext cx="936104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sz="4800" b="1" dirty="0">
                <a:solidFill>
                  <a:srgbClr val="0000FF"/>
                </a:solidFill>
              </a:rPr>
              <a:t>3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19672" y="1772816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/>
              <a:t>WO Abris vélos ACOS IS  : Nr. 484110575</a:t>
            </a:r>
          </a:p>
          <a:p>
            <a:r>
              <a:rPr lang="fr-BE" dirty="0"/>
              <a:t>En cours d’étude </a:t>
            </a:r>
            <a:r>
              <a:rPr lang="fr-BE" dirty="0" err="1"/>
              <a:t>MatMan</a:t>
            </a:r>
            <a:r>
              <a:rPr lang="fr-BE" dirty="0"/>
              <a:t> MR C&amp;I pour le bloc 14</a:t>
            </a:r>
          </a:p>
          <a:p>
            <a:endParaRPr lang="fr-BE" dirty="0"/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479514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4988"/>
            <a:ext cx="7941568" cy="1143000"/>
          </a:xfr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nl-BE" sz="3600" b="1" dirty="0"/>
              <a:t>Plan de </a:t>
            </a:r>
            <a:r>
              <a:rPr lang="nl-BE" sz="3600" b="1" dirty="0" err="1"/>
              <a:t>circulation</a:t>
            </a:r>
            <a:br>
              <a:rPr lang="nl-BE" sz="3600" b="1" dirty="0"/>
            </a:br>
            <a:r>
              <a:rPr lang="nl-BE" sz="3600" b="1" dirty="0"/>
              <a:t>Verkeersplan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68760"/>
            <a:ext cx="8435280" cy="5400600"/>
          </a:xfrm>
        </p:spPr>
      </p:pic>
      <p:sp>
        <p:nvSpPr>
          <p:cNvPr id="7" name="TextBox 6"/>
          <p:cNvSpPr txBox="1"/>
          <p:nvPr/>
        </p:nvSpPr>
        <p:spPr>
          <a:xfrm>
            <a:off x="1043608" y="170989"/>
            <a:ext cx="936104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sz="4800" b="1" dirty="0">
                <a:solidFill>
                  <a:srgbClr val="0000FF"/>
                </a:solidFill>
              </a:rPr>
              <a:t>4</a:t>
            </a:r>
          </a:p>
        </p:txBody>
      </p:sp>
      <p:sp>
        <p:nvSpPr>
          <p:cNvPr id="3" name="6-Point Star 2"/>
          <p:cNvSpPr/>
          <p:nvPr/>
        </p:nvSpPr>
        <p:spPr>
          <a:xfrm>
            <a:off x="1467475" y="3645024"/>
            <a:ext cx="914400" cy="914400"/>
          </a:xfrm>
          <a:prstGeom prst="star6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/>
              <a:t>1</a:t>
            </a:r>
          </a:p>
        </p:txBody>
      </p:sp>
      <p:sp>
        <p:nvSpPr>
          <p:cNvPr id="8" name="6-Point Star 7"/>
          <p:cNvSpPr/>
          <p:nvPr/>
        </p:nvSpPr>
        <p:spPr>
          <a:xfrm>
            <a:off x="2686675" y="3054660"/>
            <a:ext cx="914400" cy="914400"/>
          </a:xfrm>
          <a:prstGeom prst="star6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/>
              <a:t>2</a:t>
            </a:r>
          </a:p>
        </p:txBody>
      </p:sp>
      <p:sp>
        <p:nvSpPr>
          <p:cNvPr id="9" name="6-Point Star 8"/>
          <p:cNvSpPr/>
          <p:nvPr/>
        </p:nvSpPr>
        <p:spPr>
          <a:xfrm>
            <a:off x="2686675" y="4437112"/>
            <a:ext cx="914400" cy="914400"/>
          </a:xfrm>
          <a:prstGeom prst="star6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/>
              <a:t>3</a:t>
            </a:r>
          </a:p>
        </p:txBody>
      </p:sp>
      <p:sp>
        <p:nvSpPr>
          <p:cNvPr id="10" name="6-Point Star 9"/>
          <p:cNvSpPr/>
          <p:nvPr/>
        </p:nvSpPr>
        <p:spPr>
          <a:xfrm>
            <a:off x="4427984" y="3645024"/>
            <a:ext cx="914400" cy="914400"/>
          </a:xfrm>
          <a:prstGeom prst="star6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/>
              <a:t>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" y="6146140"/>
            <a:ext cx="3143875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sz="2800" b="1" dirty="0">
                <a:solidFill>
                  <a:srgbClr val="FF0000"/>
                </a:solidFill>
              </a:rPr>
              <a:t>Pk Motos</a:t>
            </a:r>
          </a:p>
        </p:txBody>
      </p:sp>
    </p:spTree>
    <p:extLst>
      <p:ext uri="{BB962C8B-B14F-4D97-AF65-F5344CB8AC3E}">
        <p14:creationId xmlns:p14="http://schemas.microsoft.com/office/powerpoint/2010/main" val="871733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b="1" dirty="0" err="1"/>
              <a:t>Tvx</a:t>
            </a:r>
            <a:r>
              <a:rPr lang="fr-BE" sz="3600" b="1" dirty="0"/>
              <a:t> Blocs Logement</a:t>
            </a:r>
            <a:endParaRPr lang="fr-BE" sz="24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884" y="1233028"/>
            <a:ext cx="8555596" cy="500428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BE" sz="2000" dirty="0"/>
              <a:t>Contrat: 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2000" dirty="0"/>
              <a:t>BUT: Rénovation Chambres (20+20 </a:t>
            </a:r>
            <a:r>
              <a:rPr lang="fr-BE" sz="2000" dirty="0" err="1"/>
              <a:t>Ea</a:t>
            </a:r>
            <a:r>
              <a:rPr lang="fr-BE" sz="2000" dirty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2000" dirty="0"/>
              <a:t>DTG: </a:t>
            </a:r>
            <a:r>
              <a:rPr lang="fr-BE" sz="2000" dirty="0" err="1"/>
              <a:t>Fev</a:t>
            </a:r>
            <a:r>
              <a:rPr lang="fr-BE" sz="2000" dirty="0"/>
              <a:t> 19 – </a:t>
            </a:r>
            <a:r>
              <a:rPr lang="fr-BE" sz="2000" dirty="0" err="1"/>
              <a:t>Nov</a:t>
            </a:r>
            <a:r>
              <a:rPr lang="fr-BE" sz="2000" dirty="0"/>
              <a:t> 19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2000" dirty="0"/>
              <a:t>POC: MARCHAL Stéphane (2</a:t>
            </a:r>
            <a:r>
              <a:rPr lang="fr-BE" sz="2000" baseline="30000" dirty="0"/>
              <a:t>e</a:t>
            </a:r>
            <a:r>
              <a:rPr lang="fr-BE" sz="2000" dirty="0"/>
              <a:t> </a:t>
            </a:r>
            <a:r>
              <a:rPr lang="fr-BE" sz="2000" dirty="0" err="1"/>
              <a:t>Ech</a:t>
            </a:r>
            <a:r>
              <a:rPr lang="fr-BE" sz="2000" dirty="0"/>
              <a:t> Infra)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2000" dirty="0"/>
              <a:t>Firme: LAURENTY 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2000" dirty="0" err="1"/>
              <a:t>Bfg</a:t>
            </a:r>
            <a:r>
              <a:rPr lang="fr-BE" sz="2000" dirty="0"/>
              <a:t> sécurité: pm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2000" dirty="0"/>
              <a:t>Planning: 3 chambres par mois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2000" dirty="0"/>
              <a:t>Incidences + Mesures de </a:t>
            </a:r>
            <a:r>
              <a:rPr lang="fr-BE" sz="2000" dirty="0" err="1"/>
              <a:t>Coord</a:t>
            </a:r>
            <a:endParaRPr lang="fr-BE" sz="2000" dirty="0"/>
          </a:p>
          <a:p>
            <a:pPr marL="914400" lvl="1" indent="-514350">
              <a:buFont typeface="+mj-lt"/>
              <a:buAutoNum type="alphaLcPeriod"/>
            </a:pPr>
            <a:r>
              <a:rPr lang="fr-BE" sz="1600" dirty="0">
                <a:solidFill>
                  <a:schemeClr val="accent2">
                    <a:lumMod val="50000"/>
                  </a:schemeClr>
                </a:solidFill>
              </a:rPr>
              <a:t>Note d’exécution à établir (</a:t>
            </a:r>
            <a:r>
              <a:rPr lang="fr-BE" sz="1600" dirty="0" err="1">
                <a:solidFill>
                  <a:schemeClr val="accent2">
                    <a:lumMod val="50000"/>
                  </a:schemeClr>
                </a:solidFill>
              </a:rPr>
              <a:t>FacMgt</a:t>
            </a:r>
            <a:r>
              <a:rPr lang="fr-BE" sz="1600" dirty="0">
                <a:solidFill>
                  <a:schemeClr val="accent2">
                    <a:lumMod val="50000"/>
                  </a:schemeClr>
                </a:solidFill>
              </a:rPr>
              <a:t>) - ok</a:t>
            </a:r>
          </a:p>
          <a:p>
            <a:pPr marL="914400" lvl="1" indent="-514350">
              <a:buFont typeface="+mj-lt"/>
              <a:buAutoNum type="alphaLcPeriod"/>
            </a:pPr>
            <a:r>
              <a:rPr lang="fr-BE" sz="1600" dirty="0">
                <a:solidFill>
                  <a:schemeClr val="accent2">
                    <a:lumMod val="50000"/>
                  </a:schemeClr>
                </a:solidFill>
              </a:rPr>
              <a:t>Suivi d’exécution – Réunion mensuelle </a:t>
            </a:r>
          </a:p>
          <a:p>
            <a:pPr marL="914400" lvl="1" indent="-514350">
              <a:buFont typeface="+mj-lt"/>
              <a:buAutoNum type="alphaLcPeriod"/>
            </a:pPr>
            <a:r>
              <a:rPr lang="fr-BE" sz="1600" dirty="0">
                <a:solidFill>
                  <a:schemeClr val="accent2">
                    <a:lumMod val="50000"/>
                  </a:schemeClr>
                </a:solidFill>
              </a:rPr>
              <a:t>Etat des lieux à établir par locataire – en cours</a:t>
            </a:r>
          </a:p>
          <a:p>
            <a:pPr marL="914400" lvl="1" indent="-514350">
              <a:buFont typeface="+mj-lt"/>
              <a:buAutoNum type="alphaLcPeriod"/>
            </a:pPr>
            <a:r>
              <a:rPr lang="fr-BE" sz="1600" dirty="0">
                <a:solidFill>
                  <a:schemeClr val="accent2">
                    <a:lumMod val="50000"/>
                  </a:schemeClr>
                </a:solidFill>
              </a:rPr>
              <a:t>Réception provisoire le 25 </a:t>
            </a:r>
            <a:r>
              <a:rPr lang="fr-BE" sz="1600" dirty="0" err="1">
                <a:solidFill>
                  <a:schemeClr val="accent2">
                    <a:lumMod val="50000"/>
                  </a:schemeClr>
                </a:solidFill>
              </a:rPr>
              <a:t>Nov</a:t>
            </a:r>
            <a:r>
              <a:rPr lang="fr-BE" sz="1600" dirty="0">
                <a:solidFill>
                  <a:schemeClr val="accent2">
                    <a:lumMod val="50000"/>
                  </a:schemeClr>
                </a:solidFill>
              </a:rPr>
              <a:t> 19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1935" y="2852936"/>
            <a:ext cx="8195557" cy="1077218"/>
          </a:xfrm>
          <a:prstGeom prst="rect">
            <a:avLst/>
          </a:prstGeom>
          <a:solidFill>
            <a:srgbClr val="92D050"/>
          </a:solidFill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3200" b="1" dirty="0">
                <a:solidFill>
                  <a:srgbClr val="FFFF00"/>
                </a:solidFill>
              </a:rPr>
              <a:t>40/40 au 25 Nov19 </a:t>
            </a:r>
            <a:br>
              <a:rPr lang="fr-BE" sz="3200" b="1" dirty="0">
                <a:solidFill>
                  <a:srgbClr val="FFFF00"/>
                </a:solidFill>
              </a:rPr>
            </a:br>
            <a:r>
              <a:rPr lang="fr-BE" sz="3200" b="1" dirty="0">
                <a:solidFill>
                  <a:srgbClr val="FFFF00"/>
                </a:solidFill>
              </a:rPr>
              <a:t>Point à clôturer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1600" y="369896"/>
            <a:ext cx="936104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sz="4800" b="1" dirty="0">
                <a:solidFill>
                  <a:srgbClr val="0000FF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54243947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05DF5F99096746ACD50B69BE08A1BD" ma:contentTypeVersion="0" ma:contentTypeDescription="Create a new document." ma:contentTypeScope="" ma:versionID="3e794e354469d8a957966a47a709072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2DF7753-D02C-44BF-AF39-88E24BEFC861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02107B5-1FE6-4618-87C3-97AFBC35C32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DA6AA33-AC56-4FE7-8100-1E618A3C9AC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11537</TotalTime>
  <Words>2369</Words>
  <Application>Microsoft Office PowerPoint</Application>
  <PresentationFormat>Diavoorstelling (4:3)</PresentationFormat>
  <Paragraphs>469</Paragraphs>
  <Slides>25</Slides>
  <Notes>16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25</vt:i4>
      </vt:variant>
    </vt:vector>
  </HeadingPairs>
  <TitlesOfParts>
    <vt:vector size="31" baseType="lpstr">
      <vt:lpstr>Arial</vt:lpstr>
      <vt:lpstr>Calibri</vt:lpstr>
      <vt:lpstr>Cooper Black</vt:lpstr>
      <vt:lpstr>Courier New</vt:lpstr>
      <vt:lpstr>Wingdings</vt:lpstr>
      <vt:lpstr>Default Design</vt:lpstr>
      <vt:lpstr>PowerPoint-presentatie</vt:lpstr>
      <vt:lpstr>Comd Qu / Kw Comd</vt:lpstr>
      <vt:lpstr> CCB08 / RTech / BOC08 Ordre du jour / Dagorder</vt:lpstr>
      <vt:lpstr>Ventilatie/Ventilation PHD DG Strat Com</vt:lpstr>
      <vt:lpstr>PowerPoint-presentatie</vt:lpstr>
      <vt:lpstr>Fiets/motorstallingen  Abris vélos/motos</vt:lpstr>
      <vt:lpstr>PowerPoint-presentatie</vt:lpstr>
      <vt:lpstr>Plan de circulation Verkeersplan</vt:lpstr>
      <vt:lpstr>Tvx Blocs Logement</vt:lpstr>
      <vt:lpstr> Fiets/motostallingen 4BC (vélos) – 4CD (motos)  abris vélos/motos</vt:lpstr>
      <vt:lpstr>Sanitaire Kw/Qu - 2018</vt:lpstr>
      <vt:lpstr>PowerPoint-presentatie</vt:lpstr>
      <vt:lpstr>PowerPoint-presentatie</vt:lpstr>
      <vt:lpstr>PowerPoint-presentatie</vt:lpstr>
      <vt:lpstr>8. Sécurisation plafonds Kw/Qu</vt:lpstr>
      <vt:lpstr>QRE – Douches - KKE</vt:lpstr>
      <vt:lpstr>Tvx Bloc Nr 8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?</vt:lpstr>
    </vt:vector>
  </TitlesOfParts>
  <Company>IDCN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Bohemian RSOM</dc:title>
  <dc:creator>Evrard Benjamin</dc:creator>
  <cp:lastModifiedBy>Michaël Serra</cp:lastModifiedBy>
  <cp:revision>349</cp:revision>
  <cp:lastPrinted>2020-03-04T14:02:34Z</cp:lastPrinted>
  <dcterms:created xsi:type="dcterms:W3CDTF">2010-02-17T07:13:19Z</dcterms:created>
  <dcterms:modified xsi:type="dcterms:W3CDTF">2020-08-07T08:20:43Z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0x010100C105DF5F99096746ACD50B69BE08A1BD</vt:lpwstr>
  </property>
</Properties>
</file>