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31"/>
  </p:notesMasterIdLst>
  <p:handoutMasterIdLst>
    <p:handoutMasterId r:id="rId32"/>
  </p:handoutMasterIdLst>
  <p:sldIdLst>
    <p:sldId id="256" r:id="rId2"/>
    <p:sldId id="344" r:id="rId3"/>
    <p:sldId id="346" r:id="rId4"/>
    <p:sldId id="364" r:id="rId5"/>
    <p:sldId id="347" r:id="rId6"/>
    <p:sldId id="348" r:id="rId7"/>
    <p:sldId id="349" r:id="rId8"/>
    <p:sldId id="350" r:id="rId9"/>
    <p:sldId id="351" r:id="rId10"/>
    <p:sldId id="352" r:id="rId11"/>
    <p:sldId id="353" r:id="rId12"/>
    <p:sldId id="355" r:id="rId13"/>
    <p:sldId id="356" r:id="rId14"/>
    <p:sldId id="357" r:id="rId15"/>
    <p:sldId id="358" r:id="rId16"/>
    <p:sldId id="359" r:id="rId17"/>
    <p:sldId id="360" r:id="rId18"/>
    <p:sldId id="361" r:id="rId19"/>
    <p:sldId id="362" r:id="rId20"/>
    <p:sldId id="365" r:id="rId21"/>
    <p:sldId id="366" r:id="rId22"/>
    <p:sldId id="367" r:id="rId23"/>
    <p:sldId id="368" r:id="rId24"/>
    <p:sldId id="369" r:id="rId25"/>
    <p:sldId id="370" r:id="rId26"/>
    <p:sldId id="371" r:id="rId27"/>
    <p:sldId id="372" r:id="rId28"/>
    <p:sldId id="373" r:id="rId29"/>
    <p:sldId id="363" r:id="rId30"/>
  </p:sldIdLst>
  <p:sldSz cx="9144000" cy="6858000" type="screen4x3"/>
  <p:notesSz cx="6797675" cy="9926638"/>
  <p:defaultTextStyle>
    <a:defPPr>
      <a:defRPr lang="en-US"/>
    </a:defPPr>
    <a:lvl1pPr algn="l" rtl="0" fontAlgn="base">
      <a:spcBef>
        <a:spcPct val="0"/>
      </a:spcBef>
      <a:spcAft>
        <a:spcPct val="0"/>
      </a:spcAft>
      <a:defRPr sz="1200" kern="1200">
        <a:solidFill>
          <a:schemeClr val="tx1"/>
        </a:solidFill>
        <a:latin typeface="Arial" charset="0"/>
        <a:ea typeface="+mn-ea"/>
        <a:cs typeface="+mn-cs"/>
      </a:defRPr>
    </a:lvl1pPr>
    <a:lvl2pPr marL="457200" algn="l" rtl="0" fontAlgn="base">
      <a:spcBef>
        <a:spcPct val="0"/>
      </a:spcBef>
      <a:spcAft>
        <a:spcPct val="0"/>
      </a:spcAft>
      <a:defRPr sz="1200" kern="1200">
        <a:solidFill>
          <a:schemeClr val="tx1"/>
        </a:solidFill>
        <a:latin typeface="Arial" charset="0"/>
        <a:ea typeface="+mn-ea"/>
        <a:cs typeface="+mn-cs"/>
      </a:defRPr>
    </a:lvl2pPr>
    <a:lvl3pPr marL="914400" algn="l" rtl="0" fontAlgn="base">
      <a:spcBef>
        <a:spcPct val="0"/>
      </a:spcBef>
      <a:spcAft>
        <a:spcPct val="0"/>
      </a:spcAft>
      <a:defRPr sz="1200" kern="1200">
        <a:solidFill>
          <a:schemeClr val="tx1"/>
        </a:solidFill>
        <a:latin typeface="Arial" charset="0"/>
        <a:ea typeface="+mn-ea"/>
        <a:cs typeface="+mn-cs"/>
      </a:defRPr>
    </a:lvl3pPr>
    <a:lvl4pPr marL="1371600" algn="l" rtl="0" fontAlgn="base">
      <a:spcBef>
        <a:spcPct val="0"/>
      </a:spcBef>
      <a:spcAft>
        <a:spcPct val="0"/>
      </a:spcAft>
      <a:defRPr sz="1200" kern="1200">
        <a:solidFill>
          <a:schemeClr val="tx1"/>
        </a:solidFill>
        <a:latin typeface="Arial" charset="0"/>
        <a:ea typeface="+mn-ea"/>
        <a:cs typeface="+mn-cs"/>
      </a:defRPr>
    </a:lvl4pPr>
    <a:lvl5pPr marL="1828800" algn="l" rtl="0" fontAlgn="base">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99FF"/>
    <a:srgbClr val="FFFF99"/>
    <a:srgbClr val="FFC000"/>
    <a:srgbClr val="FF0066"/>
    <a:srgbClr val="CC66FF"/>
    <a:srgbClr val="FFFFFF"/>
    <a:srgbClr val="CCFFCC"/>
    <a:srgbClr val="DC9752"/>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88" autoAdjust="0"/>
    <p:restoredTop sz="91297" autoAdjust="0"/>
  </p:normalViewPr>
  <p:slideViewPr>
    <p:cSldViewPr>
      <p:cViewPr>
        <p:scale>
          <a:sx n="80" d="100"/>
          <a:sy n="80" d="100"/>
        </p:scale>
        <p:origin x="1422" y="-540"/>
      </p:cViewPr>
      <p:guideLst>
        <p:guide orient="horz" pos="2160"/>
        <p:guide pos="2880"/>
      </p:guideLst>
    </p:cSldViewPr>
  </p:slideViewPr>
  <p:notesTextViewPr>
    <p:cViewPr>
      <p:scale>
        <a:sx n="3" d="2"/>
        <a:sy n="3" d="2"/>
      </p:scale>
      <p:origin x="0" y="0"/>
    </p:cViewPr>
  </p:notesTextViewPr>
  <p:sorterViewPr>
    <p:cViewPr>
      <p:scale>
        <a:sx n="100" d="100"/>
        <a:sy n="100" d="100"/>
      </p:scale>
      <p:origin x="0" y="18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355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355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355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D3C08CB-B8FC-481F-85AA-6CAA92E1EB06}" type="slidenum">
              <a:rPr lang="en-US"/>
              <a:pPr>
                <a:defRPr/>
              </a:pPr>
              <a:t>‹#›</a:t>
            </a:fld>
            <a:endParaRPr lang="en-US"/>
          </a:p>
        </p:txBody>
      </p:sp>
    </p:spTree>
    <p:extLst>
      <p:ext uri="{BB962C8B-B14F-4D97-AF65-F5344CB8AC3E}">
        <p14:creationId xmlns:p14="http://schemas.microsoft.com/office/powerpoint/2010/main" val="30552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921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922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C1FC534-3C12-4114-A8E1-773EA530CA3D}" type="slidenum">
              <a:rPr lang="en-US"/>
              <a:pPr>
                <a:defRPr/>
              </a:pPr>
              <a:t>‹#›</a:t>
            </a:fld>
            <a:endParaRPr lang="en-US"/>
          </a:p>
        </p:txBody>
      </p:sp>
    </p:spTree>
    <p:extLst>
      <p:ext uri="{BB962C8B-B14F-4D97-AF65-F5344CB8AC3E}">
        <p14:creationId xmlns:p14="http://schemas.microsoft.com/office/powerpoint/2010/main" val="26744352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FC1FC534-3C12-4114-A8E1-773EA530CA3D}" type="slidenum">
              <a:rPr lang="en-US" smtClean="0"/>
              <a:pPr>
                <a:defRPr/>
              </a:pPr>
              <a:t>29</a:t>
            </a:fld>
            <a:endParaRPr lang="en-US"/>
          </a:p>
        </p:txBody>
      </p:sp>
    </p:spTree>
    <p:extLst>
      <p:ext uri="{BB962C8B-B14F-4D97-AF65-F5344CB8AC3E}">
        <p14:creationId xmlns:p14="http://schemas.microsoft.com/office/powerpoint/2010/main" val="1732956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002732-CD5A-4483-8BFD-99A1F9317883}" type="datetime1">
              <a:rPr lang="fr-BE" smtClean="0">
                <a:solidFill>
                  <a:prstClr val="black">
                    <a:tint val="75000"/>
                  </a:prstClr>
                </a:solidFill>
              </a:rPr>
              <a:t>29/04/2020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813792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fr-BE"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EBB0E0-A575-44E1-A2D2-A8D40458DFD9}" type="datetime1">
              <a:rPr lang="fr-BE" smtClean="0">
                <a:solidFill>
                  <a:prstClr val="black">
                    <a:tint val="75000"/>
                  </a:prstClr>
                </a:solidFill>
              </a:rPr>
              <a:t>29/04/2020</a:t>
            </a:fld>
            <a:endParaRPr lang="fr-BE">
              <a:solidFill>
                <a:prstClr val="black">
                  <a:tint val="75000"/>
                </a:prstClr>
              </a:solidFill>
            </a:endParaRPr>
          </a:p>
        </p:txBody>
      </p:sp>
      <p:sp>
        <p:nvSpPr>
          <p:cNvPr id="6" name="Footer Placeholder 5"/>
          <p:cNvSpPr>
            <a:spLocks noGrp="1"/>
          </p:cNvSpPr>
          <p:nvPr>
            <p:ph type="ftr" sz="quarter" idx="11"/>
          </p:nvPr>
        </p:nvSpPr>
        <p:spPr/>
        <p:txBody>
          <a:bodyPr/>
          <a:lstStyle/>
          <a:p>
            <a:endParaRPr lang="fr-BE">
              <a:solidFill>
                <a:prstClr val="black">
                  <a:tint val="75000"/>
                </a:prstClr>
              </a:solidFill>
            </a:endParaRPr>
          </a:p>
        </p:txBody>
      </p:sp>
      <p:sp>
        <p:nvSpPr>
          <p:cNvPr id="7" name="Slide Number Placeholder 6"/>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2219817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C5F4A60F-89A2-4D4F-8E44-F35A5FFED9A7}" type="datetime1">
              <a:rPr lang="fr-BE" smtClean="0">
                <a:solidFill>
                  <a:prstClr val="black">
                    <a:tint val="75000"/>
                  </a:prstClr>
                </a:solidFill>
              </a:rPr>
              <a:t>29/04/2020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2532054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B2AC525D-84E0-40D6-9240-02697B5552BC}" type="datetime1">
              <a:rPr lang="fr-BE" smtClean="0">
                <a:solidFill>
                  <a:prstClr val="black">
                    <a:tint val="75000"/>
                  </a:prstClr>
                </a:solidFill>
              </a:rPr>
              <a:t>29/04/2020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836743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3534D-0A4B-40FE-81C1-269BE9406923}" type="datetime1">
              <a:rPr lang="fr-BE" smtClean="0">
                <a:solidFill>
                  <a:prstClr val="black">
                    <a:tint val="75000"/>
                  </a:prstClr>
                </a:solidFill>
              </a:rPr>
              <a:t>29/04/2020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9742924-8845-4AEC-949D-529173C30FF1}"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1592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CA532F-D258-424F-A53D-2823C24A3D7E}" type="datetime1">
              <a:rPr lang="fr-BE" smtClean="0">
                <a:solidFill>
                  <a:prstClr val="black">
                    <a:tint val="75000"/>
                  </a:prstClr>
                </a:solidFill>
              </a:rPr>
              <a:t>29/04/2020</a:t>
            </a:fld>
            <a:endParaRPr lang="fr-BE">
              <a:solidFill>
                <a:prstClr val="black">
                  <a:tint val="75000"/>
                </a:prstClr>
              </a:solidFill>
            </a:endParaRPr>
          </a:p>
        </p:txBody>
      </p:sp>
      <p:sp>
        <p:nvSpPr>
          <p:cNvPr id="4" name="Footer Placeholder 3"/>
          <p:cNvSpPr>
            <a:spLocks noGrp="1"/>
          </p:cNvSpPr>
          <p:nvPr>
            <p:ph type="ftr" sz="quarter" idx="11"/>
          </p:nvPr>
        </p:nvSpPr>
        <p:spPr/>
        <p:txBody>
          <a:bodyPr/>
          <a:lstStyle/>
          <a:p>
            <a:endParaRPr lang="fr-BE">
              <a:solidFill>
                <a:prstClr val="black">
                  <a:tint val="75000"/>
                </a:prstClr>
              </a:solidFill>
            </a:endParaRPr>
          </a:p>
        </p:txBody>
      </p:sp>
      <p:sp>
        <p:nvSpPr>
          <p:cNvPr id="5" name="Slide Number Placeholder 4"/>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6374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6552728" cy="706090"/>
          </a:xfrm>
        </p:spPr>
        <p:txBody>
          <a:bodyPr>
            <a:normAutofit/>
          </a:bodyPr>
          <a:lstStyle>
            <a:lvl1pPr>
              <a:defRPr sz="3200"/>
            </a:lvl1pPr>
          </a:lstStyle>
          <a:p>
            <a:r>
              <a:rPr lang="en-US" dirty="0" smtClean="0"/>
              <a:t>Click to edit Master title style</a:t>
            </a:r>
            <a:endParaRPr lang="fr-BE" dirty="0"/>
          </a:p>
        </p:txBody>
      </p:sp>
      <p:sp>
        <p:nvSpPr>
          <p:cNvPr id="3" name="Content Placeholder 2"/>
          <p:cNvSpPr>
            <a:spLocks noGrp="1"/>
          </p:cNvSpPr>
          <p:nvPr>
            <p:ph idx="1"/>
          </p:nvPr>
        </p:nvSpPr>
        <p:spPr/>
        <p:txBody>
          <a:bodyPr>
            <a:normAutofit/>
          </a:bodyPr>
          <a:lstStyle>
            <a:lvl1pPr>
              <a:defRPr sz="2400"/>
            </a:lvl1pPr>
            <a:lvl2pPr>
              <a:defRPr sz="2000"/>
            </a:lvl2pPr>
            <a:lvl3pPr>
              <a:defRPr sz="20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BE" dirty="0"/>
          </a:p>
        </p:txBody>
      </p:sp>
      <p:sp>
        <p:nvSpPr>
          <p:cNvPr id="4" name="Date Placeholder 3"/>
          <p:cNvSpPr>
            <a:spLocks noGrp="1"/>
          </p:cNvSpPr>
          <p:nvPr>
            <p:ph type="dt" sz="half" idx="10"/>
          </p:nvPr>
        </p:nvSpPr>
        <p:spPr/>
        <p:txBody>
          <a:bodyPr/>
          <a:lstStyle/>
          <a:p>
            <a:fld id="{E6B4097D-5391-46B3-8AC3-59EC68DD1F12}" type="datetime1">
              <a:rPr lang="fr-BE" smtClean="0">
                <a:solidFill>
                  <a:prstClr val="black">
                    <a:tint val="75000"/>
                  </a:prstClr>
                </a:solidFill>
              </a:rPr>
              <a:t>29/04/2020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pic>
        <p:nvPicPr>
          <p:cNvPr id="7" name="Picture 2" descr="C:\Users\vanhoutte.n\Pictures\Picture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742526" y="183456"/>
            <a:ext cx="1428632" cy="725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1778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FA6320-8FEA-4C4F-B8D5-00CFD59CFF0A}" type="datetime1">
              <a:rPr lang="fr-BE" smtClean="0">
                <a:solidFill>
                  <a:prstClr val="black">
                    <a:tint val="75000"/>
                  </a:prstClr>
                </a:solidFill>
              </a:rPr>
              <a:t>29/04/2020</a:t>
            </a:fld>
            <a:endParaRPr lang="fr-BE">
              <a:solidFill>
                <a:prstClr val="black">
                  <a:tint val="75000"/>
                </a:prstClr>
              </a:solidFill>
            </a:endParaRPr>
          </a:p>
        </p:txBody>
      </p:sp>
      <p:sp>
        <p:nvSpPr>
          <p:cNvPr id="5" name="Footer Placeholder 4"/>
          <p:cNvSpPr>
            <a:spLocks noGrp="1"/>
          </p:cNvSpPr>
          <p:nvPr>
            <p:ph type="ftr" sz="quarter" idx="11"/>
          </p:nvPr>
        </p:nvSpPr>
        <p:spPr/>
        <p:txBody>
          <a:bodyPr/>
          <a:lstStyle/>
          <a:p>
            <a:endParaRPr lang="fr-BE">
              <a:solidFill>
                <a:prstClr val="black">
                  <a:tint val="75000"/>
                </a:prstClr>
              </a:solidFill>
            </a:endParaRPr>
          </a:p>
        </p:txBody>
      </p:sp>
      <p:sp>
        <p:nvSpPr>
          <p:cNvPr id="6" name="Slide Number Placeholder 5"/>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pic>
        <p:nvPicPr>
          <p:cNvPr id="8" name="Picture 2" descr="C:\Users\vanhoutte.n\Pictures\Picture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100392" y="183456"/>
            <a:ext cx="1003106" cy="509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8123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smtClean="0"/>
              <a:t>Click to edit Master title style</a:t>
            </a:r>
            <a:endParaRPr lang="fr-BE"/>
          </a:p>
        </p:txBody>
      </p:sp>
      <p:sp>
        <p:nvSpPr>
          <p:cNvPr id="3" name="Content Placeholder 2"/>
          <p:cNvSpPr>
            <a:spLocks noGrp="1"/>
          </p:cNvSpPr>
          <p:nvPr>
            <p:ph sz="half" idx="1"/>
          </p:nvPr>
        </p:nvSpPr>
        <p:spPr>
          <a:xfrm>
            <a:off x="457200" y="1600200"/>
            <a:ext cx="40386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BE" dirty="0"/>
          </a:p>
        </p:txBody>
      </p:sp>
      <p:sp>
        <p:nvSpPr>
          <p:cNvPr id="4" name="Content Placeholder 3"/>
          <p:cNvSpPr>
            <a:spLocks noGrp="1"/>
          </p:cNvSpPr>
          <p:nvPr>
            <p:ph sz="half" idx="2"/>
          </p:nvPr>
        </p:nvSpPr>
        <p:spPr>
          <a:xfrm>
            <a:off x="4648200" y="1600200"/>
            <a:ext cx="40386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BE" dirty="0"/>
          </a:p>
        </p:txBody>
      </p:sp>
      <p:sp>
        <p:nvSpPr>
          <p:cNvPr id="5" name="Date Placeholder 4"/>
          <p:cNvSpPr>
            <a:spLocks noGrp="1"/>
          </p:cNvSpPr>
          <p:nvPr>
            <p:ph type="dt" sz="half" idx="10"/>
          </p:nvPr>
        </p:nvSpPr>
        <p:spPr/>
        <p:txBody>
          <a:bodyPr/>
          <a:lstStyle/>
          <a:p>
            <a:fld id="{6C29127E-35BD-4C10-A33A-EEC9E34C5919}" type="datetime1">
              <a:rPr lang="fr-BE" smtClean="0">
                <a:solidFill>
                  <a:prstClr val="black">
                    <a:tint val="75000"/>
                  </a:prstClr>
                </a:solidFill>
              </a:rPr>
              <a:t>29/04/2020</a:t>
            </a:fld>
            <a:endParaRPr lang="fr-BE">
              <a:solidFill>
                <a:prstClr val="black">
                  <a:tint val="75000"/>
                </a:prstClr>
              </a:solidFill>
            </a:endParaRPr>
          </a:p>
        </p:txBody>
      </p:sp>
      <p:sp>
        <p:nvSpPr>
          <p:cNvPr id="6" name="Footer Placeholder 5"/>
          <p:cNvSpPr>
            <a:spLocks noGrp="1"/>
          </p:cNvSpPr>
          <p:nvPr>
            <p:ph type="ftr" sz="quarter" idx="11"/>
          </p:nvPr>
        </p:nvSpPr>
        <p:spPr/>
        <p:txBody>
          <a:bodyPr/>
          <a:lstStyle/>
          <a:p>
            <a:endParaRPr lang="fr-BE">
              <a:solidFill>
                <a:prstClr val="black">
                  <a:tint val="75000"/>
                </a:prstClr>
              </a:solidFill>
            </a:endParaRPr>
          </a:p>
        </p:txBody>
      </p:sp>
      <p:sp>
        <p:nvSpPr>
          <p:cNvPr id="7" name="Slide Number Placeholder 6"/>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pic>
        <p:nvPicPr>
          <p:cNvPr id="9" name="Picture 2" descr="C:\Users\vanhoutte.n\Pictures\Picture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100392" y="183456"/>
            <a:ext cx="1003106" cy="509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554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smtClean="0"/>
              <a:t>Click to edit Master title style</a:t>
            </a:r>
            <a:endParaRPr lang="fr-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BE"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7" name="Date Placeholder 6"/>
          <p:cNvSpPr>
            <a:spLocks noGrp="1"/>
          </p:cNvSpPr>
          <p:nvPr>
            <p:ph type="dt" sz="half" idx="10"/>
          </p:nvPr>
        </p:nvSpPr>
        <p:spPr/>
        <p:txBody>
          <a:bodyPr/>
          <a:lstStyle/>
          <a:p>
            <a:fld id="{4618ADD5-2A01-483B-A460-2CA4CFE21A72}" type="datetime1">
              <a:rPr lang="fr-BE" smtClean="0">
                <a:solidFill>
                  <a:prstClr val="black">
                    <a:tint val="75000"/>
                  </a:prstClr>
                </a:solidFill>
              </a:rPr>
              <a:t>29/04/2020</a:t>
            </a:fld>
            <a:endParaRPr lang="fr-BE">
              <a:solidFill>
                <a:prstClr val="black">
                  <a:tint val="75000"/>
                </a:prstClr>
              </a:solidFill>
            </a:endParaRPr>
          </a:p>
        </p:txBody>
      </p:sp>
      <p:sp>
        <p:nvSpPr>
          <p:cNvPr id="8" name="Footer Placeholder 7"/>
          <p:cNvSpPr>
            <a:spLocks noGrp="1"/>
          </p:cNvSpPr>
          <p:nvPr>
            <p:ph type="ftr" sz="quarter" idx="11"/>
          </p:nvPr>
        </p:nvSpPr>
        <p:spPr/>
        <p:txBody>
          <a:bodyPr/>
          <a:lstStyle/>
          <a:p>
            <a:endParaRPr lang="fr-BE">
              <a:solidFill>
                <a:prstClr val="black">
                  <a:tint val="75000"/>
                </a:prstClr>
              </a:solidFill>
            </a:endParaRPr>
          </a:p>
        </p:txBody>
      </p:sp>
      <p:sp>
        <p:nvSpPr>
          <p:cNvPr id="9" name="Slide Number Placeholder 8"/>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pic>
        <p:nvPicPr>
          <p:cNvPr id="11" name="Picture 2" descr="C:\Users\vanhoutte.n\Pictures\Picture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100392" y="183456"/>
            <a:ext cx="1003106" cy="509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9232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fr-BE" dirty="0"/>
          </a:p>
        </p:txBody>
      </p:sp>
      <p:sp>
        <p:nvSpPr>
          <p:cNvPr id="3" name="Date Placeholder 2"/>
          <p:cNvSpPr>
            <a:spLocks noGrp="1"/>
          </p:cNvSpPr>
          <p:nvPr>
            <p:ph type="dt" sz="half" idx="10"/>
          </p:nvPr>
        </p:nvSpPr>
        <p:spPr/>
        <p:txBody>
          <a:bodyPr/>
          <a:lstStyle/>
          <a:p>
            <a:fld id="{2EFB706F-6E24-4675-BC21-6DC142599358}" type="datetime1">
              <a:rPr lang="fr-BE" smtClean="0">
                <a:solidFill>
                  <a:prstClr val="black">
                    <a:tint val="75000"/>
                  </a:prstClr>
                </a:solidFill>
              </a:rPr>
              <a:t>29/04/2020</a:t>
            </a:fld>
            <a:endParaRPr lang="fr-BE">
              <a:solidFill>
                <a:prstClr val="black">
                  <a:tint val="75000"/>
                </a:prstClr>
              </a:solidFill>
            </a:endParaRPr>
          </a:p>
        </p:txBody>
      </p:sp>
      <p:sp>
        <p:nvSpPr>
          <p:cNvPr id="4" name="Footer Placeholder 3"/>
          <p:cNvSpPr>
            <a:spLocks noGrp="1"/>
          </p:cNvSpPr>
          <p:nvPr>
            <p:ph type="ftr" sz="quarter" idx="11"/>
          </p:nvPr>
        </p:nvSpPr>
        <p:spPr/>
        <p:txBody>
          <a:bodyPr/>
          <a:lstStyle/>
          <a:p>
            <a:endParaRPr lang="fr-BE">
              <a:solidFill>
                <a:prstClr val="black">
                  <a:tint val="75000"/>
                </a:prstClr>
              </a:solidFill>
            </a:endParaRPr>
          </a:p>
        </p:txBody>
      </p:sp>
      <p:sp>
        <p:nvSpPr>
          <p:cNvPr id="5" name="Slide Number Placeholder 4"/>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2808191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1C2C5C-BDB8-4CBB-B414-3D136752DAF0}" type="datetime1">
              <a:rPr lang="fr-BE" smtClean="0">
                <a:solidFill>
                  <a:prstClr val="black">
                    <a:tint val="75000"/>
                  </a:prstClr>
                </a:solidFill>
              </a:rPr>
              <a:t>29/04/2020</a:t>
            </a:fld>
            <a:endParaRPr lang="fr-BE">
              <a:solidFill>
                <a:prstClr val="black">
                  <a:tint val="75000"/>
                </a:prstClr>
              </a:solidFill>
            </a:endParaRPr>
          </a:p>
        </p:txBody>
      </p:sp>
      <p:sp>
        <p:nvSpPr>
          <p:cNvPr id="3" name="Footer Placeholder 2"/>
          <p:cNvSpPr>
            <a:spLocks noGrp="1"/>
          </p:cNvSpPr>
          <p:nvPr>
            <p:ph type="ftr" sz="quarter" idx="11"/>
          </p:nvPr>
        </p:nvSpPr>
        <p:spPr/>
        <p:txBody>
          <a:bodyPr/>
          <a:lstStyle/>
          <a:p>
            <a:endParaRPr lang="fr-BE">
              <a:solidFill>
                <a:prstClr val="black">
                  <a:tint val="75000"/>
                </a:prstClr>
              </a:solidFill>
            </a:endParaRPr>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9613341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22A94-AF8A-4108-9D4A-FAA26FC71267}" type="datetime1">
              <a:rPr lang="fr-BE" smtClean="0">
                <a:solidFill>
                  <a:prstClr val="black">
                    <a:tint val="75000"/>
                  </a:prstClr>
                </a:solidFill>
              </a:rPr>
              <a:t>29/04/2020</a:t>
            </a:fld>
            <a:endParaRPr lang="fr-BE">
              <a:solidFill>
                <a:prstClr val="black">
                  <a:tint val="75000"/>
                </a:prstClr>
              </a:solidFill>
            </a:endParaRPr>
          </a:p>
        </p:txBody>
      </p:sp>
      <p:sp>
        <p:nvSpPr>
          <p:cNvPr id="6" name="Footer Placeholder 5"/>
          <p:cNvSpPr>
            <a:spLocks noGrp="1"/>
          </p:cNvSpPr>
          <p:nvPr>
            <p:ph type="ftr" sz="quarter" idx="11"/>
          </p:nvPr>
        </p:nvSpPr>
        <p:spPr/>
        <p:txBody>
          <a:bodyPr/>
          <a:lstStyle/>
          <a:p>
            <a:endParaRPr lang="fr-BE">
              <a:solidFill>
                <a:prstClr val="black">
                  <a:tint val="75000"/>
                </a:prstClr>
              </a:solidFill>
            </a:endParaRPr>
          </a:p>
        </p:txBody>
      </p:sp>
      <p:sp>
        <p:nvSpPr>
          <p:cNvPr id="7" name="Slide Number Placeholder 6"/>
          <p:cNvSpPr>
            <a:spLocks noGrp="1"/>
          </p:cNvSpPr>
          <p:nvPr>
            <p:ph type="sldNum" sz="quarter" idx="12"/>
          </p:nvPr>
        </p:nvSpPr>
        <p:spPr/>
        <p:txBody>
          <a:bodyPr/>
          <a:lstStyle/>
          <a:p>
            <a:fld id="{1E1DB7F0-D1BE-4F98-95B9-25A1567448D1}"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0445952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19672" y="274638"/>
            <a:ext cx="6122854" cy="706090"/>
          </a:xfrm>
          <a:prstGeom prst="rect">
            <a:avLst/>
          </a:prstGeom>
          <a:solidFill>
            <a:srgbClr val="FFFF00"/>
          </a:solidFill>
          <a:ln>
            <a:solidFill>
              <a:schemeClr val="tx1"/>
            </a:solidFill>
          </a:ln>
        </p:spPr>
        <p:txBody>
          <a:bodyPr vert="horz" lIns="91440" tIns="45720" rIns="91440" bIns="45720" rtlCol="0" anchor="ctr">
            <a:normAutofit/>
          </a:bodyPr>
          <a:lstStyle/>
          <a:p>
            <a:r>
              <a:rPr lang="en-US" dirty="0" smtClean="0"/>
              <a:t>Click to edit Master title style</a:t>
            </a:r>
            <a:endParaRPr lang="fr-B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B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EFE73BE4-2F6D-41F1-B3AC-95562707AE1C}" type="datetime1">
              <a:rPr lang="fr-BE" smtClean="0">
                <a:solidFill>
                  <a:prstClr val="black">
                    <a:tint val="75000"/>
                  </a:prstClr>
                </a:solidFill>
                <a:latin typeface="Calibri"/>
              </a:rPr>
              <a:t>29/04/2020</a:t>
            </a:fld>
            <a:endParaRPr lang="fr-BE">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fr-BE">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1E1DB7F0-D1BE-4F98-95B9-25A1567448D1}" type="slidenum">
              <a:rPr lang="fr-BE" smtClean="0">
                <a:solidFill>
                  <a:prstClr val="black">
                    <a:tint val="75000"/>
                  </a:prstClr>
                </a:solidFill>
                <a:latin typeface="Calibri"/>
              </a:rPr>
              <a:pPr fontAlgn="auto">
                <a:spcBef>
                  <a:spcPts val="0"/>
                </a:spcBef>
                <a:spcAft>
                  <a:spcPts val="0"/>
                </a:spcAft>
              </a:pPr>
              <a:t>‹#›</a:t>
            </a:fld>
            <a:endParaRPr lang="fr-BE">
              <a:solidFill>
                <a:prstClr val="black">
                  <a:tint val="75000"/>
                </a:prstClr>
              </a:solidFill>
              <a:latin typeface="Calibri"/>
            </a:endParaRPr>
          </a:p>
        </p:txBody>
      </p:sp>
      <p:pic>
        <p:nvPicPr>
          <p:cNvPr id="7" name="Picture 2" descr="C:\Users\vanhoutte.n\Pictures\Picture1.pn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7742526" y="183456"/>
            <a:ext cx="1428632" cy="725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975381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iming>
    <p:tnLst>
      <p:par>
        <p:cTn id="1" dur="indefinite" restart="never" nodeType="tmRoot"/>
      </p:par>
    </p:tnLst>
  </p:timing>
  <p:hf hdr="0" ftr="0" dt="0"/>
  <p:txStyles>
    <p:titleStyle>
      <a:lvl1pPr algn="ctr" defTabSz="914400" rtl="0" eaLnBrk="1" latinLnBrk="0" hangingPunct="1">
        <a:spcBef>
          <a:spcPct val="0"/>
        </a:spcBef>
        <a:buNone/>
        <a:defRPr sz="3200"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www.emploi.belgique.be/"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www.info-coronavirus.be/" TargetMode="External"/><Relationship Id="rId7" Type="http://schemas.openxmlformats.org/officeDocument/2006/relationships/hyperlink" Target="http://intranet.mil.intra/sites/News/COVID19/Pages/Default.aspx"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www.emploi.belgique.be/" TargetMode="External"/><Relationship Id="rId5" Type="http://schemas.openxmlformats.org/officeDocument/2006/relationships/hyperlink" Target="http://www.coronaviruscovid19.be/" TargetMode="External"/><Relationship Id="rId4" Type="http://schemas.openxmlformats.org/officeDocument/2006/relationships/hyperlink" Target="http://www.centredecrise.b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2179926" y="1993900"/>
            <a:ext cx="5562600" cy="519113"/>
          </a:xfrm>
          <a:prstGeom prst="rect">
            <a:avLst/>
          </a:prstGeom>
          <a:noFill/>
          <a:ln w="9525">
            <a:noFill/>
            <a:miter lim="800000"/>
            <a:headEnd/>
            <a:tailEnd/>
          </a:ln>
        </p:spPr>
        <p:txBody>
          <a:bodyPr>
            <a:spAutoFit/>
          </a:bodyPr>
          <a:lstStyle/>
          <a:p>
            <a:pPr algn="ctr">
              <a:spcBef>
                <a:spcPct val="50000"/>
              </a:spcBef>
            </a:pPr>
            <a:r>
              <a:rPr lang="en-GB" sz="2800" b="1" dirty="0" smtClean="0">
                <a:latin typeface="Arial" panose="020B0604020202020204" pitchFamily="34" charset="0"/>
                <a:cs typeface="Arial" panose="020B0604020202020204" pitchFamily="34" charset="0"/>
              </a:rPr>
              <a:t>Guide </a:t>
            </a:r>
            <a:r>
              <a:rPr lang="en-GB" sz="2800" b="1" dirty="0" err="1" smtClean="0">
                <a:latin typeface="Arial" panose="020B0604020202020204" pitchFamily="34" charset="0"/>
                <a:cs typeface="Arial" panose="020B0604020202020204" pitchFamily="34" charset="0"/>
              </a:rPr>
              <a:t>générique</a:t>
            </a:r>
            <a:r>
              <a:rPr lang="en-GB" sz="2800" b="1" dirty="0" smtClean="0">
                <a:latin typeface="Arial" panose="020B0604020202020204" pitchFamily="34" charset="0"/>
                <a:cs typeface="Arial" panose="020B0604020202020204" pitchFamily="34" charset="0"/>
              </a:rPr>
              <a:t> COVID-19</a:t>
            </a:r>
            <a:endParaRPr lang="en-GB" sz="2800" b="1" dirty="0">
              <a:latin typeface="Arial" panose="020B0604020202020204" pitchFamily="34" charset="0"/>
              <a:cs typeface="Arial" panose="020B0604020202020204" pitchFamily="34" charset="0"/>
            </a:endParaRPr>
          </a:p>
        </p:txBody>
      </p:sp>
      <p:pic>
        <p:nvPicPr>
          <p:cNvPr id="5" name="Picture 2" descr="C:\Users\vanhoutte.n\Pictures\Picture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742526" y="183456"/>
            <a:ext cx="1428632" cy="72526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bwMode="auto">
          <a:xfrm>
            <a:off x="2339752" y="3645024"/>
            <a:ext cx="3744416" cy="288032"/>
          </a:xfrm>
          <a:prstGeom prst="rect">
            <a:avLst/>
          </a:prstGeom>
          <a:noFill/>
          <a:ln w="9525">
            <a:solidFill>
              <a:schemeClr val="tx1"/>
            </a:solidFill>
            <a:miter lim="800000"/>
            <a:headEnd/>
            <a:tailEnd/>
          </a:ln>
          <a:effectLst/>
        </p:spPr>
        <p:txBody>
          <a:bodyPr wrap="square" rtlCol="0" anchor="b" anchorCtr="0">
            <a:spAutoFit/>
          </a:bodyPr>
          <a:lstStyle/>
          <a:p>
            <a:pPr algn="ctr"/>
            <a:r>
              <a:rPr lang="fr-BE" dirty="0" smtClean="0"/>
              <a:t>30 </a:t>
            </a:r>
            <a:r>
              <a:rPr lang="fr-BE" dirty="0" err="1" smtClean="0"/>
              <a:t>Avr</a:t>
            </a:r>
            <a:r>
              <a:rPr lang="fr-BE" dirty="0" smtClean="0"/>
              <a:t> 2020</a:t>
            </a:r>
            <a:endParaRPr lang="en-US" dirty="0"/>
          </a:p>
        </p:txBody>
      </p:sp>
      <p:sp>
        <p:nvSpPr>
          <p:cNvPr id="6" name="Text Box 5"/>
          <p:cNvSpPr txBox="1">
            <a:spLocks noChangeArrowheads="1"/>
          </p:cNvSpPr>
          <p:nvPr/>
        </p:nvSpPr>
        <p:spPr bwMode="auto">
          <a:xfrm>
            <a:off x="2124075" y="2657475"/>
            <a:ext cx="4248150" cy="1477328"/>
          </a:xfrm>
          <a:prstGeom prst="rect">
            <a:avLst/>
          </a:prstGeom>
          <a:noFill/>
          <a:ln w="9525">
            <a:noFill/>
            <a:miter lim="800000"/>
            <a:headEnd/>
            <a:tailEnd/>
          </a:ln>
        </p:spPr>
        <p:txBody>
          <a:bodyPr>
            <a:spAutoFit/>
          </a:bodyPr>
          <a:lstStyle/>
          <a:p>
            <a:pPr algn="ctr">
              <a:spcBef>
                <a:spcPct val="50000"/>
              </a:spcBef>
            </a:pPr>
            <a:r>
              <a:rPr lang="en-GB" sz="3600" b="1" dirty="0" smtClean="0">
                <a:latin typeface="Arial" panose="020B0604020202020204" pitchFamily="34" charset="0"/>
                <a:cs typeface="Arial" panose="020B0604020202020204" pitchFamily="34" charset="0"/>
              </a:rPr>
              <a:t>ACOS STRAT</a:t>
            </a:r>
          </a:p>
          <a:p>
            <a:pPr algn="ctr">
              <a:spcBef>
                <a:spcPct val="50000"/>
              </a:spcBef>
            </a:pPr>
            <a:endParaRPr lang="en-GB" sz="3600" b="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a:t>De la maison au travail</a:t>
            </a:r>
          </a:p>
        </p:txBody>
      </p:sp>
      <p:sp>
        <p:nvSpPr>
          <p:cNvPr id="3" name="Content Placeholder 2"/>
          <p:cNvSpPr>
            <a:spLocks noGrp="1"/>
          </p:cNvSpPr>
          <p:nvPr>
            <p:ph idx="1"/>
          </p:nvPr>
        </p:nvSpPr>
        <p:spPr/>
        <p:txBody>
          <a:bodyPr/>
          <a:lstStyle/>
          <a:p>
            <a:r>
              <a:rPr lang="fr-BE" dirty="0" smtClean="0"/>
              <a:t>Transport (suite)</a:t>
            </a:r>
          </a:p>
          <a:p>
            <a:pPr lvl="1"/>
            <a:r>
              <a:rPr lang="fr-FR" dirty="0"/>
              <a:t>Ceux qui arrivent par les transports en commun (train, tram, bus) suivent les instructions des sociétés de transport</a:t>
            </a:r>
            <a:r>
              <a:rPr lang="fr-FR" dirty="0" smtClean="0"/>
              <a:t>.</a:t>
            </a:r>
          </a:p>
          <a:p>
            <a:pPr lvl="1"/>
            <a:endParaRPr lang="fr-FR" dirty="0"/>
          </a:p>
          <a:p>
            <a:pPr lvl="1"/>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10</a:t>
            </a:fld>
            <a:endParaRPr lang="fr-BE">
              <a:solidFill>
                <a:prstClr val="black">
                  <a:tint val="75000"/>
                </a:prstClr>
              </a:solidFill>
            </a:endParaRPr>
          </a:p>
        </p:txBody>
      </p:sp>
      <p:pic>
        <p:nvPicPr>
          <p:cNvPr id="5" name="Picture 4"/>
          <p:cNvPicPr>
            <a:picLocks noChangeAspect="1"/>
          </p:cNvPicPr>
          <p:nvPr/>
        </p:nvPicPr>
        <p:blipFill>
          <a:blip r:embed="rId2"/>
          <a:stretch>
            <a:fillRect/>
          </a:stretch>
        </p:blipFill>
        <p:spPr>
          <a:xfrm>
            <a:off x="971600" y="3140968"/>
            <a:ext cx="7442204" cy="2770237"/>
          </a:xfrm>
          <a:prstGeom prst="rect">
            <a:avLst/>
          </a:prstGeom>
        </p:spPr>
      </p:pic>
    </p:spTree>
    <p:extLst>
      <p:ext uri="{BB962C8B-B14F-4D97-AF65-F5344CB8AC3E}">
        <p14:creationId xmlns:p14="http://schemas.microsoft.com/office/powerpoint/2010/main" val="518047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A l’arrivée au travail</a:t>
            </a:r>
            <a:endParaRPr lang="fr-BE" sz="3600" dirty="0"/>
          </a:p>
        </p:txBody>
      </p:sp>
      <p:sp>
        <p:nvSpPr>
          <p:cNvPr id="3" name="Content Placeholder 2"/>
          <p:cNvSpPr>
            <a:spLocks noGrp="1"/>
          </p:cNvSpPr>
          <p:nvPr>
            <p:ph idx="1"/>
          </p:nvPr>
        </p:nvSpPr>
        <p:spPr>
          <a:xfrm>
            <a:off x="457200" y="1600200"/>
            <a:ext cx="8229600" cy="4756150"/>
          </a:xfrm>
        </p:spPr>
        <p:txBody>
          <a:bodyPr/>
          <a:lstStyle/>
          <a:p>
            <a:r>
              <a:rPr lang="fr-FR" dirty="0"/>
              <a:t>Examinez les possibilités de répartir le travail dans le temps au cours d'une journée </a:t>
            </a:r>
            <a:r>
              <a:rPr lang="fr-FR" dirty="0" smtClean="0"/>
              <a:t>calendrier.</a:t>
            </a:r>
          </a:p>
          <a:p>
            <a:r>
              <a:rPr lang="fr-FR" dirty="0" smtClean="0"/>
              <a:t>Respectez </a:t>
            </a:r>
            <a:r>
              <a:rPr lang="fr-FR" dirty="0"/>
              <a:t>la distanciation sociale dans toute la mesure du possible et gardez vos distances. </a:t>
            </a:r>
            <a:endParaRPr lang="fr-FR" dirty="0" smtClean="0"/>
          </a:p>
          <a:p>
            <a:r>
              <a:rPr lang="fr-FR" dirty="0"/>
              <a:t>Évitez l'utilisation des ascenseurs. Si cela n'est pas possible, limitez le nombre de personnes utilisant l'ascenseur en même </a:t>
            </a:r>
            <a:r>
              <a:rPr lang="fr-FR" dirty="0" smtClean="0"/>
              <a:t>temps, </a:t>
            </a:r>
            <a:r>
              <a:rPr lang="fr-FR" dirty="0"/>
              <a:t>garder ses distances et se tenir dos à </a:t>
            </a:r>
            <a:r>
              <a:rPr lang="fr-FR" dirty="0" smtClean="0"/>
              <a:t>dos.</a:t>
            </a:r>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11</a:t>
            </a:fld>
            <a:endParaRPr lang="fr-BE">
              <a:solidFill>
                <a:prstClr val="black">
                  <a:tint val="75000"/>
                </a:prstClr>
              </a:solidFill>
            </a:endParaRPr>
          </a:p>
        </p:txBody>
      </p:sp>
      <p:pic>
        <p:nvPicPr>
          <p:cNvPr id="6" name="Picture 5"/>
          <p:cNvPicPr>
            <a:picLocks noChangeAspect="1"/>
          </p:cNvPicPr>
          <p:nvPr/>
        </p:nvPicPr>
        <p:blipFill>
          <a:blip r:embed="rId2"/>
          <a:stretch>
            <a:fillRect/>
          </a:stretch>
        </p:blipFill>
        <p:spPr>
          <a:xfrm>
            <a:off x="3400425" y="4635500"/>
            <a:ext cx="3152775" cy="2085975"/>
          </a:xfrm>
          <a:prstGeom prst="rect">
            <a:avLst/>
          </a:prstGeom>
        </p:spPr>
      </p:pic>
    </p:spTree>
    <p:extLst>
      <p:ext uri="{BB962C8B-B14F-4D97-AF65-F5344CB8AC3E}">
        <p14:creationId xmlns:p14="http://schemas.microsoft.com/office/powerpoint/2010/main" val="904487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a:t>A l’arrivée au travail</a:t>
            </a:r>
          </a:p>
        </p:txBody>
      </p:sp>
      <p:sp>
        <p:nvSpPr>
          <p:cNvPr id="3" name="Content Placeholder 2"/>
          <p:cNvSpPr>
            <a:spLocks noGrp="1"/>
          </p:cNvSpPr>
          <p:nvPr>
            <p:ph idx="1"/>
          </p:nvPr>
        </p:nvSpPr>
        <p:spPr>
          <a:xfrm>
            <a:off x="457200" y="1600200"/>
            <a:ext cx="8229600" cy="4997152"/>
          </a:xfrm>
        </p:spPr>
        <p:txBody>
          <a:bodyPr>
            <a:normAutofit fontScale="92500" lnSpcReduction="10000"/>
          </a:bodyPr>
          <a:lstStyle/>
          <a:p>
            <a:r>
              <a:rPr lang="fr-FR" dirty="0" smtClean="0"/>
              <a:t>Pas </a:t>
            </a:r>
            <a:r>
              <a:rPr lang="fr-FR" dirty="0"/>
              <a:t>de salutations impliquant un contact : il existe de nombreuses alternatives à une poignée de </a:t>
            </a:r>
            <a:r>
              <a:rPr lang="fr-FR" dirty="0" smtClean="0"/>
              <a:t>main.</a:t>
            </a:r>
          </a:p>
          <a:p>
            <a:endParaRPr lang="fr-FR" dirty="0"/>
          </a:p>
          <a:p>
            <a:endParaRPr lang="fr-FR" dirty="0" smtClean="0"/>
          </a:p>
          <a:p>
            <a:endParaRPr lang="fr-FR" dirty="0"/>
          </a:p>
          <a:p>
            <a:endParaRPr lang="fr-FR" dirty="0" smtClean="0"/>
          </a:p>
          <a:p>
            <a:endParaRPr lang="fr-FR" dirty="0"/>
          </a:p>
          <a:p>
            <a:endParaRPr lang="fr-FR" dirty="0" smtClean="0"/>
          </a:p>
          <a:p>
            <a:endParaRPr lang="fr-FR" dirty="0"/>
          </a:p>
          <a:p>
            <a:pPr marL="0" indent="0">
              <a:buNone/>
            </a:pPr>
            <a:endParaRPr lang="fr-FR" dirty="0" smtClean="0"/>
          </a:p>
          <a:p>
            <a:endParaRPr lang="fr-FR" dirty="0" smtClean="0"/>
          </a:p>
          <a:p>
            <a:r>
              <a:rPr lang="fr-FR" dirty="0" smtClean="0"/>
              <a:t>À </a:t>
            </a:r>
            <a:r>
              <a:rPr lang="fr-FR" dirty="0"/>
              <a:t>l'arrivée : lavage des mains avec du savon (liquide) et conformément aux consignes </a:t>
            </a:r>
            <a:r>
              <a:rPr lang="fr-FR" dirty="0" smtClean="0"/>
              <a:t>d'hygiène.</a:t>
            </a:r>
            <a:endParaRPr lang="fr-BE" dirty="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12</a:t>
            </a:fld>
            <a:endParaRPr lang="fr-BE">
              <a:solidFill>
                <a:prstClr val="black">
                  <a:tint val="75000"/>
                </a:prstClr>
              </a:solidFill>
            </a:endParaRPr>
          </a:p>
        </p:txBody>
      </p:sp>
      <p:pic>
        <p:nvPicPr>
          <p:cNvPr id="5" name="Picture 4"/>
          <p:cNvPicPr>
            <a:picLocks noChangeAspect="1"/>
          </p:cNvPicPr>
          <p:nvPr/>
        </p:nvPicPr>
        <p:blipFill>
          <a:blip r:embed="rId2"/>
          <a:stretch>
            <a:fillRect/>
          </a:stretch>
        </p:blipFill>
        <p:spPr>
          <a:xfrm>
            <a:off x="2034364" y="2489535"/>
            <a:ext cx="5075272" cy="2952329"/>
          </a:xfrm>
          <a:prstGeom prst="rect">
            <a:avLst/>
          </a:prstGeom>
        </p:spPr>
      </p:pic>
    </p:spTree>
    <p:extLst>
      <p:ext uri="{BB962C8B-B14F-4D97-AF65-F5344CB8AC3E}">
        <p14:creationId xmlns:p14="http://schemas.microsoft.com/office/powerpoint/2010/main" val="1603532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Pendant le travail</a:t>
            </a:r>
            <a:endParaRPr lang="fr-BE" sz="3600" dirty="0"/>
          </a:p>
        </p:txBody>
      </p:sp>
      <p:sp>
        <p:nvSpPr>
          <p:cNvPr id="3" name="Content Placeholder 2"/>
          <p:cNvSpPr>
            <a:spLocks noGrp="1"/>
          </p:cNvSpPr>
          <p:nvPr>
            <p:ph idx="1"/>
          </p:nvPr>
        </p:nvSpPr>
        <p:spPr>
          <a:xfrm>
            <a:off x="457200" y="1600200"/>
            <a:ext cx="8229600" cy="4997152"/>
          </a:xfrm>
        </p:spPr>
        <p:txBody>
          <a:bodyPr>
            <a:normAutofit/>
          </a:bodyPr>
          <a:lstStyle/>
          <a:p>
            <a:r>
              <a:rPr lang="fr-BE" dirty="0" smtClean="0"/>
              <a:t>Organisation du travail</a:t>
            </a:r>
          </a:p>
          <a:p>
            <a:pPr lvl="1"/>
            <a:r>
              <a:rPr lang="fr-BE" dirty="0" smtClean="0"/>
              <a:t>Organisez </a:t>
            </a:r>
            <a:r>
              <a:rPr lang="fr-BE" dirty="0"/>
              <a:t>le travail de telle sorte que le télétravail soit maximisé pour les fonctions qui le permettent.</a:t>
            </a:r>
          </a:p>
          <a:p>
            <a:pPr lvl="1"/>
            <a:r>
              <a:rPr lang="fr-BE" dirty="0" smtClean="0"/>
              <a:t>Organisez </a:t>
            </a:r>
            <a:r>
              <a:rPr lang="fr-BE" dirty="0"/>
              <a:t>le travail afin que la distanciation sociale soit respectée dans toute la mesure du possible pour les personnes présentes au travail.</a:t>
            </a:r>
          </a:p>
          <a:p>
            <a:pPr lvl="1"/>
            <a:r>
              <a:rPr lang="fr-BE" dirty="0"/>
              <a:t>Créez une distance suffisante entre les postes de </a:t>
            </a:r>
            <a:r>
              <a:rPr lang="fr-BE" dirty="0" smtClean="0"/>
              <a:t>travail. </a:t>
            </a:r>
            <a:endParaRPr lang="fr-BE" dirty="0"/>
          </a:p>
          <a:p>
            <a:pPr lvl="1"/>
            <a:r>
              <a:rPr lang="fr-BE" dirty="0"/>
              <a:t>Limitez autant que possible le nombre de travailleurs travaillant dans une même pièce en même </a:t>
            </a:r>
            <a:r>
              <a:rPr lang="fr-BE" dirty="0" smtClean="0"/>
              <a:t>temps (</a:t>
            </a:r>
            <a:r>
              <a:rPr lang="fr-FR" dirty="0"/>
              <a:t>y compris dans les salles d'impression, les archives, etc. et gardez une distance suffisante pendant </a:t>
            </a:r>
            <a:r>
              <a:rPr lang="fr-FR" dirty="0" smtClean="0"/>
              <a:t>l'attente).</a:t>
            </a:r>
          </a:p>
          <a:p>
            <a:pPr lvl="1"/>
            <a:r>
              <a:rPr lang="fr-FR" dirty="0"/>
              <a:t>N'allez pas dans des pièces où vous ne devez pas être présents ou vous n'avez pas de travail à faire.</a:t>
            </a:r>
            <a:endParaRPr lang="fr-BE" dirty="0"/>
          </a:p>
          <a:p>
            <a:endParaRPr lang="fr-BE" dirty="0"/>
          </a:p>
          <a:p>
            <a:endParaRPr lang="fr-BE" dirty="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13</a:t>
            </a:fld>
            <a:endParaRPr lang="fr-BE">
              <a:solidFill>
                <a:prstClr val="black">
                  <a:tint val="75000"/>
                </a:prstClr>
              </a:solidFill>
            </a:endParaRPr>
          </a:p>
        </p:txBody>
      </p:sp>
    </p:spTree>
    <p:extLst>
      <p:ext uri="{BB962C8B-B14F-4D97-AF65-F5344CB8AC3E}">
        <p14:creationId xmlns:p14="http://schemas.microsoft.com/office/powerpoint/2010/main" val="8558657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a:t>Pendant le travail</a:t>
            </a:r>
          </a:p>
        </p:txBody>
      </p:sp>
      <p:sp>
        <p:nvSpPr>
          <p:cNvPr id="3" name="Content Placeholder 2"/>
          <p:cNvSpPr>
            <a:spLocks noGrp="1"/>
          </p:cNvSpPr>
          <p:nvPr>
            <p:ph idx="1"/>
          </p:nvPr>
        </p:nvSpPr>
        <p:spPr/>
        <p:txBody>
          <a:bodyPr/>
          <a:lstStyle/>
          <a:p>
            <a:r>
              <a:rPr lang="fr-BE" dirty="0" smtClean="0"/>
              <a:t>Equipement de travail</a:t>
            </a:r>
          </a:p>
          <a:p>
            <a:pPr lvl="1"/>
            <a:r>
              <a:rPr lang="fr-FR" dirty="0"/>
              <a:t>Veillez à une bonne hygiène des équipements de travail (outils, smartphones, claviers, </a:t>
            </a:r>
            <a:r>
              <a:rPr lang="fr-FR" dirty="0" smtClean="0"/>
              <a:t>...).</a:t>
            </a:r>
          </a:p>
          <a:p>
            <a:r>
              <a:rPr lang="fr-FR" dirty="0" smtClean="0"/>
              <a:t>Réunions et autres rassemblements</a:t>
            </a:r>
          </a:p>
          <a:p>
            <a:pPr lvl="1"/>
            <a:r>
              <a:rPr lang="fr-FR" dirty="0"/>
              <a:t>Utilisez des alternatives </a:t>
            </a:r>
            <a:r>
              <a:rPr lang="fr-FR" dirty="0" smtClean="0"/>
              <a:t>aux </a:t>
            </a:r>
            <a:r>
              <a:rPr lang="fr-FR" dirty="0"/>
              <a:t>réunions de </a:t>
            </a:r>
            <a:r>
              <a:rPr lang="fr-FR" dirty="0" smtClean="0"/>
              <a:t>travail </a:t>
            </a:r>
            <a:r>
              <a:rPr lang="fr-FR" dirty="0"/>
              <a:t>en utilisant des outils et des moyens de communication numériques</a:t>
            </a:r>
            <a:r>
              <a:rPr lang="fr-FR" dirty="0" smtClean="0"/>
              <a:t>.</a:t>
            </a:r>
          </a:p>
          <a:p>
            <a:pPr lvl="1"/>
            <a:r>
              <a:rPr lang="fr-FR" dirty="0"/>
              <a:t>Si une réunion avec présence physique est quand même nécessaire, appliquez les principes de la distanciation sociale : uniquement les personnes nécessaires </a:t>
            </a:r>
            <a:r>
              <a:rPr lang="fr-FR" dirty="0" smtClean="0"/>
              <a:t>et </a:t>
            </a:r>
            <a:r>
              <a:rPr lang="fr-FR" dirty="0"/>
              <a:t>gardez vos distances.</a:t>
            </a:r>
            <a:endParaRPr lang="fr-BE" sz="1800" dirty="0"/>
          </a:p>
          <a:p>
            <a:pPr marL="0" indent="0">
              <a:buNone/>
            </a:pPr>
            <a:endParaRPr lang="fr-BE" sz="3200"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14</a:t>
            </a:fld>
            <a:endParaRPr lang="fr-BE">
              <a:solidFill>
                <a:prstClr val="black">
                  <a:tint val="75000"/>
                </a:prstClr>
              </a:solidFill>
            </a:endParaRPr>
          </a:p>
        </p:txBody>
      </p:sp>
      <p:pic>
        <p:nvPicPr>
          <p:cNvPr id="6" name="image74.jpeg"/>
          <p:cNvPicPr/>
          <p:nvPr/>
        </p:nvPicPr>
        <p:blipFill>
          <a:blip r:embed="rId2" cstate="print"/>
          <a:stretch>
            <a:fillRect/>
          </a:stretch>
        </p:blipFill>
        <p:spPr>
          <a:xfrm>
            <a:off x="3347864" y="4823420"/>
            <a:ext cx="2952328" cy="1989956"/>
          </a:xfrm>
          <a:prstGeom prst="rect">
            <a:avLst/>
          </a:prstGeom>
        </p:spPr>
      </p:pic>
    </p:spTree>
    <p:extLst>
      <p:ext uri="{BB962C8B-B14F-4D97-AF65-F5344CB8AC3E}">
        <p14:creationId xmlns:p14="http://schemas.microsoft.com/office/powerpoint/2010/main" val="12146580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Installations sanitaires</a:t>
            </a:r>
            <a:endParaRPr lang="fr-BE" sz="3600" dirty="0"/>
          </a:p>
        </p:txBody>
      </p:sp>
      <p:sp>
        <p:nvSpPr>
          <p:cNvPr id="3" name="Content Placeholder 2"/>
          <p:cNvSpPr>
            <a:spLocks noGrp="1"/>
          </p:cNvSpPr>
          <p:nvPr>
            <p:ph idx="1"/>
          </p:nvPr>
        </p:nvSpPr>
        <p:spPr>
          <a:xfrm>
            <a:off x="457200" y="1600200"/>
            <a:ext cx="8229600" cy="4997152"/>
          </a:xfrm>
        </p:spPr>
        <p:txBody>
          <a:bodyPr>
            <a:normAutofit/>
          </a:bodyPr>
          <a:lstStyle/>
          <a:p>
            <a:r>
              <a:rPr lang="fr-FR" dirty="0"/>
              <a:t>Lavez-vous les mains avant et après l'utilisation des toilettes.</a:t>
            </a:r>
            <a:endParaRPr lang="fr-BE" dirty="0"/>
          </a:p>
          <a:p>
            <a:r>
              <a:rPr lang="fr-FR" dirty="0"/>
              <a:t>Respectez la distanciation sociale dans toute la mesure du </a:t>
            </a:r>
            <a:r>
              <a:rPr lang="fr-FR" dirty="0" smtClean="0"/>
              <a:t>possible.</a:t>
            </a:r>
          </a:p>
          <a:p>
            <a:endParaRPr lang="fr-FR" dirty="0"/>
          </a:p>
          <a:p>
            <a:endParaRPr lang="fr-BE" dirty="0" smtClean="0"/>
          </a:p>
          <a:p>
            <a:endParaRPr lang="fr-BE" dirty="0"/>
          </a:p>
          <a:p>
            <a:endParaRPr lang="fr-BE" dirty="0" smtClean="0"/>
          </a:p>
          <a:p>
            <a:endParaRPr lang="fr-BE" dirty="0"/>
          </a:p>
          <a:p>
            <a:endParaRPr lang="fr-BE" dirty="0" smtClean="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15</a:t>
            </a:fld>
            <a:endParaRPr lang="fr-BE">
              <a:solidFill>
                <a:prstClr val="black">
                  <a:tint val="75000"/>
                </a:prstClr>
              </a:solidFill>
            </a:endParaRPr>
          </a:p>
        </p:txBody>
      </p:sp>
      <p:pic>
        <p:nvPicPr>
          <p:cNvPr id="5" name="image82.jpeg"/>
          <p:cNvPicPr/>
          <p:nvPr/>
        </p:nvPicPr>
        <p:blipFill>
          <a:blip r:embed="rId2" cstate="print"/>
          <a:stretch>
            <a:fillRect/>
          </a:stretch>
        </p:blipFill>
        <p:spPr>
          <a:xfrm>
            <a:off x="5076056" y="3501008"/>
            <a:ext cx="3129270" cy="2508027"/>
          </a:xfrm>
          <a:prstGeom prst="rect">
            <a:avLst/>
          </a:prstGeom>
        </p:spPr>
      </p:pic>
    </p:spTree>
    <p:extLst>
      <p:ext uri="{BB962C8B-B14F-4D97-AF65-F5344CB8AC3E}">
        <p14:creationId xmlns:p14="http://schemas.microsoft.com/office/powerpoint/2010/main" val="4031706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Break et pause déjeuner</a:t>
            </a:r>
            <a:endParaRPr lang="fr-BE" sz="3600" dirty="0"/>
          </a:p>
        </p:txBody>
      </p:sp>
      <p:sp>
        <p:nvSpPr>
          <p:cNvPr id="3" name="Content Placeholder 2"/>
          <p:cNvSpPr>
            <a:spLocks noGrp="1"/>
          </p:cNvSpPr>
          <p:nvPr>
            <p:ph idx="1"/>
          </p:nvPr>
        </p:nvSpPr>
        <p:spPr/>
        <p:txBody>
          <a:bodyPr/>
          <a:lstStyle/>
          <a:p>
            <a:r>
              <a:rPr lang="fr-FR" dirty="0"/>
              <a:t>Lavez-vous les mains avant et après la pause/le déjeuner.</a:t>
            </a:r>
            <a:endParaRPr lang="fr-BE" dirty="0"/>
          </a:p>
          <a:p>
            <a:r>
              <a:rPr lang="fr-FR" dirty="0"/>
              <a:t>Étalez les pauses et les heures de déjeuner de manière à ce qu'elles ne coïncident </a:t>
            </a:r>
            <a:r>
              <a:rPr lang="fr-FR" dirty="0" smtClean="0"/>
              <a:t>pas.</a:t>
            </a:r>
          </a:p>
          <a:p>
            <a:r>
              <a:rPr lang="fr-FR" dirty="0"/>
              <a:t>Limitez votre temps dans les salles ou les lieux où des groupes de personnes sont présents.</a:t>
            </a:r>
            <a:endParaRPr lang="fr-BE" dirty="0"/>
          </a:p>
          <a:p>
            <a:r>
              <a:rPr lang="fr-FR" dirty="0"/>
              <a:t>Utilisez de préférence des déjeuners faits maison ou des repas </a:t>
            </a:r>
            <a:r>
              <a:rPr lang="fr-FR" dirty="0" smtClean="0"/>
              <a:t>préemballés.</a:t>
            </a:r>
          </a:p>
          <a:p>
            <a:r>
              <a:rPr lang="fr-FR" dirty="0"/>
              <a:t>Evitez l'utilisation d'argent liquide.</a:t>
            </a:r>
            <a:endParaRPr lang="fr-BE" dirty="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16</a:t>
            </a:fld>
            <a:endParaRPr lang="fr-BE">
              <a:solidFill>
                <a:prstClr val="black">
                  <a:tint val="75000"/>
                </a:prstClr>
              </a:solidFill>
            </a:endParaRPr>
          </a:p>
        </p:txBody>
      </p:sp>
    </p:spTree>
    <p:extLst>
      <p:ext uri="{BB962C8B-B14F-4D97-AF65-F5344CB8AC3E}">
        <p14:creationId xmlns:p14="http://schemas.microsoft.com/office/powerpoint/2010/main" val="19688717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Retour à la maison</a:t>
            </a:r>
            <a:endParaRPr lang="fr-BE" sz="3600" dirty="0"/>
          </a:p>
        </p:txBody>
      </p:sp>
      <p:sp>
        <p:nvSpPr>
          <p:cNvPr id="3" name="Content Placeholder 2"/>
          <p:cNvSpPr>
            <a:spLocks noGrp="1"/>
          </p:cNvSpPr>
          <p:nvPr>
            <p:ph idx="1"/>
          </p:nvPr>
        </p:nvSpPr>
        <p:spPr/>
        <p:txBody>
          <a:bodyPr/>
          <a:lstStyle/>
          <a:p>
            <a:r>
              <a:rPr lang="fr-FR" dirty="0"/>
              <a:t>Lavez-vous les mains avant de partir.</a:t>
            </a:r>
            <a:endParaRPr lang="fr-BE" dirty="0"/>
          </a:p>
          <a:p>
            <a:r>
              <a:rPr lang="fr-FR" dirty="0"/>
              <a:t>Étalez au maximum les heures de départ.</a:t>
            </a:r>
            <a:endParaRPr lang="fr-BE" dirty="0"/>
          </a:p>
          <a:p>
            <a:r>
              <a:rPr lang="fr-FR" dirty="0"/>
              <a:t>Voir « </a:t>
            </a:r>
            <a:r>
              <a:rPr lang="fr-FR" dirty="0" smtClean="0"/>
              <a:t>Transports </a:t>
            </a:r>
            <a:r>
              <a:rPr lang="fr-FR" dirty="0"/>
              <a:t>» dans la section « De la maison au travail ».</a:t>
            </a:r>
            <a:endParaRPr lang="fr-BE" dirty="0"/>
          </a:p>
          <a:p>
            <a:r>
              <a:rPr lang="fr-FR" dirty="0"/>
              <a:t>A l’arrivée à la maison : se laver les mains.</a:t>
            </a:r>
            <a:endParaRPr lang="fr-BE" dirty="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17</a:t>
            </a:fld>
            <a:endParaRPr lang="fr-BE">
              <a:solidFill>
                <a:prstClr val="black">
                  <a:tint val="75000"/>
                </a:prstClr>
              </a:solidFill>
            </a:endParaRPr>
          </a:p>
        </p:txBody>
      </p:sp>
    </p:spTree>
    <p:extLst>
      <p:ext uri="{BB962C8B-B14F-4D97-AF65-F5344CB8AC3E}">
        <p14:creationId xmlns:p14="http://schemas.microsoft.com/office/powerpoint/2010/main" val="1820403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7"/>
            <a:ext cx="6552728" cy="1095375"/>
          </a:xfrm>
        </p:spPr>
        <p:txBody>
          <a:bodyPr>
            <a:normAutofit/>
          </a:bodyPr>
          <a:lstStyle/>
          <a:p>
            <a:r>
              <a:rPr lang="fr-FR" dirty="0"/>
              <a:t>Règles applicables aux personnes externes, telles que les visiteurs</a:t>
            </a:r>
            <a:endParaRPr lang="fr-BE" sz="3600" dirty="0"/>
          </a:p>
        </p:txBody>
      </p:sp>
      <p:sp>
        <p:nvSpPr>
          <p:cNvPr id="3" name="Content Placeholder 2"/>
          <p:cNvSpPr>
            <a:spLocks noGrp="1"/>
          </p:cNvSpPr>
          <p:nvPr>
            <p:ph idx="1"/>
          </p:nvPr>
        </p:nvSpPr>
        <p:spPr>
          <a:xfrm>
            <a:off x="457200" y="1600200"/>
            <a:ext cx="8229600" cy="4925144"/>
          </a:xfrm>
        </p:spPr>
        <p:txBody>
          <a:bodyPr>
            <a:normAutofit lnSpcReduction="10000"/>
          </a:bodyPr>
          <a:lstStyle/>
          <a:p>
            <a:r>
              <a:rPr lang="fr-FR" dirty="0"/>
              <a:t>Limitez le nombre de personnes externes à ce qui est nécessaire.</a:t>
            </a:r>
            <a:endParaRPr lang="fr-BE" dirty="0"/>
          </a:p>
          <a:p>
            <a:r>
              <a:rPr lang="fr-FR" dirty="0"/>
              <a:t>Affichez les règles applicables aux personnes externes à l’endroit où ils </a:t>
            </a:r>
            <a:r>
              <a:rPr lang="fr-FR" dirty="0" smtClean="0"/>
              <a:t>entrent </a:t>
            </a:r>
            <a:r>
              <a:rPr lang="fr-FR" dirty="0"/>
              <a:t>et, si possible, informez-les à </a:t>
            </a:r>
            <a:r>
              <a:rPr lang="fr-FR" dirty="0" smtClean="0"/>
              <a:t>l'avance.</a:t>
            </a:r>
          </a:p>
          <a:p>
            <a:r>
              <a:rPr lang="fr-FR" dirty="0"/>
              <a:t>Étalez les visites de manière à ce qu'il n'y ait pas trop de personnes externes présentes en même </a:t>
            </a:r>
            <a:r>
              <a:rPr lang="fr-FR" dirty="0" smtClean="0"/>
              <a:t>temps.</a:t>
            </a:r>
          </a:p>
          <a:p>
            <a:r>
              <a:rPr lang="fr-FR" dirty="0"/>
              <a:t>Recevez les personnes externes si possible dans une salle séparée et limitez le nombre de personnels présents</a:t>
            </a:r>
            <a:r>
              <a:rPr lang="fr-FR" dirty="0" smtClean="0"/>
              <a:t>.</a:t>
            </a:r>
          </a:p>
          <a:p>
            <a:r>
              <a:rPr lang="fr-FR" dirty="0"/>
              <a:t>Réorganisez l'aménagement de la zone d'accueil/de </a:t>
            </a:r>
            <a:r>
              <a:rPr lang="fr-FR" dirty="0" smtClean="0"/>
              <a:t>réception en </a:t>
            </a:r>
            <a:r>
              <a:rPr lang="fr-FR" dirty="0"/>
              <a:t>prévoyant la possibilité pour les visiteurs de se laver les </a:t>
            </a:r>
            <a:r>
              <a:rPr lang="fr-FR" dirty="0" smtClean="0"/>
              <a:t>mains,</a:t>
            </a:r>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18</a:t>
            </a:fld>
            <a:endParaRPr lang="fr-BE">
              <a:solidFill>
                <a:prstClr val="black">
                  <a:tint val="75000"/>
                </a:prstClr>
              </a:solidFill>
            </a:endParaRPr>
          </a:p>
        </p:txBody>
      </p:sp>
    </p:spTree>
    <p:extLst>
      <p:ext uri="{BB962C8B-B14F-4D97-AF65-F5344CB8AC3E}">
        <p14:creationId xmlns:p14="http://schemas.microsoft.com/office/powerpoint/2010/main" val="21582824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600" dirty="0" smtClean="0"/>
              <a:t>Travailler à domicile</a:t>
            </a:r>
            <a:endParaRPr lang="fr-BE" sz="3600" dirty="0"/>
          </a:p>
        </p:txBody>
      </p:sp>
      <p:sp>
        <p:nvSpPr>
          <p:cNvPr id="3" name="Content Placeholder 2"/>
          <p:cNvSpPr>
            <a:spLocks noGrp="1"/>
          </p:cNvSpPr>
          <p:nvPr>
            <p:ph idx="1"/>
          </p:nvPr>
        </p:nvSpPr>
        <p:spPr/>
        <p:txBody>
          <a:bodyPr/>
          <a:lstStyle/>
          <a:p>
            <a:r>
              <a:rPr lang="fr-FR" dirty="0"/>
              <a:t>Veillez à avoir de bons accords sur les heures de travail, les tâches, la </a:t>
            </a:r>
            <a:r>
              <a:rPr lang="fr-FR" dirty="0" smtClean="0"/>
              <a:t>planification, …</a:t>
            </a:r>
          </a:p>
          <a:p>
            <a:r>
              <a:rPr lang="fr-FR" dirty="0"/>
              <a:t>Fournissez des instructions appropriées pour la communication et les outils de communication.</a:t>
            </a:r>
            <a:endParaRPr lang="fr-BE" dirty="0"/>
          </a:p>
          <a:p>
            <a:r>
              <a:rPr lang="fr-FR" dirty="0"/>
              <a:t>Soulignez l'importance des pauses et évitez que </a:t>
            </a:r>
            <a:r>
              <a:rPr lang="fr-FR" dirty="0" smtClean="0"/>
              <a:t>le Pers </a:t>
            </a:r>
            <a:r>
              <a:rPr lang="fr-FR" dirty="0"/>
              <a:t>ne </a:t>
            </a:r>
            <a:r>
              <a:rPr lang="fr-FR" dirty="0" smtClean="0"/>
              <a:t>fasse </a:t>
            </a:r>
            <a:r>
              <a:rPr lang="fr-FR" dirty="0"/>
              <a:t>trop d'heures de travail en raison d'un faux sens des responsabilités</a:t>
            </a:r>
            <a:r>
              <a:rPr lang="fr-FR" dirty="0" smtClean="0"/>
              <a:t>.</a:t>
            </a:r>
            <a:endParaRPr lang="fr-BE" dirty="0"/>
          </a:p>
          <a:p>
            <a:r>
              <a:rPr lang="fr-FR" dirty="0"/>
              <a:t>Prévoyez </a:t>
            </a:r>
            <a:r>
              <a:rPr lang="fr-FR" dirty="0" smtClean="0"/>
              <a:t>à domicile une </a:t>
            </a:r>
            <a:r>
              <a:rPr lang="fr-FR" dirty="0"/>
              <a:t>installation ergonomique et un bon éclairage, ainsi qu'un poste de travail bien agencé avec une chaise et une table bien ajustées.</a:t>
            </a:r>
            <a:endParaRPr lang="fr-BE" sz="2200" dirty="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19</a:t>
            </a:fld>
            <a:endParaRPr lang="fr-BE">
              <a:solidFill>
                <a:prstClr val="black">
                  <a:tint val="75000"/>
                </a:prstClr>
              </a:solidFill>
            </a:endParaRPr>
          </a:p>
        </p:txBody>
      </p:sp>
    </p:spTree>
    <p:extLst>
      <p:ext uri="{BB962C8B-B14F-4D97-AF65-F5344CB8AC3E}">
        <p14:creationId xmlns:p14="http://schemas.microsoft.com/office/powerpoint/2010/main" val="2703507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Références</a:t>
            </a:r>
            <a:endParaRPr lang="fr-BE" sz="3600" dirty="0"/>
          </a:p>
        </p:txBody>
      </p:sp>
      <p:sp>
        <p:nvSpPr>
          <p:cNvPr id="3" name="Content Placeholder 2"/>
          <p:cNvSpPr>
            <a:spLocks noGrp="1"/>
          </p:cNvSpPr>
          <p:nvPr>
            <p:ph idx="1"/>
          </p:nvPr>
        </p:nvSpPr>
        <p:spPr/>
        <p:txBody>
          <a:bodyPr>
            <a:normAutofit/>
          </a:bodyPr>
          <a:lstStyle/>
          <a:p>
            <a:r>
              <a:rPr lang="fr-BE" sz="2800" dirty="0" smtClean="0"/>
              <a:t>Guide générique pour lutter contre la propagation du COVID-19 au travail (version2020-04-23v1), SPF Emploi, Travail et Concertation sociale </a:t>
            </a:r>
            <a:r>
              <a:rPr lang="fr-FR" u="sng" dirty="0" smtClean="0">
                <a:hlinkClick r:id="rId2"/>
              </a:rPr>
              <a:t>www.emploi.belgique.be</a:t>
            </a:r>
            <a:endParaRPr lang="fr-BE" dirty="0"/>
          </a:p>
          <a:p>
            <a:r>
              <a:rPr lang="fr-BE" sz="2800" dirty="0" smtClean="0"/>
              <a:t>Note </a:t>
            </a:r>
            <a:r>
              <a:rPr lang="fr-BE" sz="2800" dirty="0"/>
              <a:t>DG H&amp;WB </a:t>
            </a:r>
            <a:r>
              <a:rPr lang="nl-BE" sz="2800" dirty="0"/>
              <a:t>COVID-19: Denkkader voor preventieadvies (20-50084668)</a:t>
            </a:r>
          </a:p>
          <a:p>
            <a:r>
              <a:rPr lang="nl-BE" sz="2800" dirty="0"/>
              <a:t>JOPG Corona </a:t>
            </a:r>
            <a:r>
              <a:rPr lang="nl-BE" sz="2800" dirty="0" smtClean="0"/>
              <a:t>du </a:t>
            </a:r>
            <a:r>
              <a:rPr lang="nl-BE" sz="2800" dirty="0"/>
              <a:t>12 Mar 2020</a:t>
            </a:r>
          </a:p>
          <a:p>
            <a:endParaRPr lang="fr-BE" sz="2800" dirty="0"/>
          </a:p>
          <a:p>
            <a:endParaRPr lang="fr-BE" sz="2800" dirty="0" smtClean="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a:t>
            </a:fld>
            <a:endParaRPr lang="fr-BE">
              <a:solidFill>
                <a:prstClr val="black">
                  <a:tint val="75000"/>
                </a:prstClr>
              </a:solidFill>
            </a:endParaRPr>
          </a:p>
        </p:txBody>
      </p:sp>
    </p:spTree>
    <p:extLst>
      <p:ext uri="{BB962C8B-B14F-4D97-AF65-F5344CB8AC3E}">
        <p14:creationId xmlns:p14="http://schemas.microsoft.com/office/powerpoint/2010/main" val="21923459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BE" dirty="0" smtClean="0"/>
              <a:t>Addendum pour la Défense</a:t>
            </a:r>
            <a:endParaRPr lang="fr-BE" dirty="0"/>
          </a:p>
        </p:txBody>
      </p:sp>
      <p:sp>
        <p:nvSpPr>
          <p:cNvPr id="3" name="Subtitle 2"/>
          <p:cNvSpPr>
            <a:spLocks noGrp="1"/>
          </p:cNvSpPr>
          <p:nvPr>
            <p:ph type="subTitle" idx="1"/>
          </p:nvPr>
        </p:nvSpPr>
        <p:spPr/>
        <p:txBody>
          <a:bodyPr/>
          <a:lstStyle/>
          <a:p>
            <a:endParaRPr lang="fr-BE"/>
          </a:p>
        </p:txBody>
      </p:sp>
      <p:sp>
        <p:nvSpPr>
          <p:cNvPr id="4" name="Slide Number Placeholder 3"/>
          <p:cNvSpPr>
            <a:spLocks noGrp="1"/>
          </p:cNvSpPr>
          <p:nvPr>
            <p:ph type="sldNum" sz="quarter" idx="12"/>
          </p:nvPr>
        </p:nvSpPr>
        <p:spPr/>
        <p:txBody>
          <a:bodyPr/>
          <a:lstStyle/>
          <a:p>
            <a:fld id="{E9742924-8845-4AEC-949D-529173C30FF1}" type="slidenum">
              <a:rPr lang="en-US" smtClean="0">
                <a:solidFill>
                  <a:prstClr val="black">
                    <a:tint val="75000"/>
                  </a:prstClr>
                </a:solidFill>
              </a:rPr>
              <a:pPr/>
              <a:t>20</a:t>
            </a:fld>
            <a:endParaRPr lang="en-US">
              <a:solidFill>
                <a:prstClr val="black">
                  <a:tint val="75000"/>
                </a:prstClr>
              </a:solidFill>
            </a:endParaRPr>
          </a:p>
        </p:txBody>
      </p:sp>
    </p:spTree>
    <p:extLst>
      <p:ext uri="{BB962C8B-B14F-4D97-AF65-F5344CB8AC3E}">
        <p14:creationId xmlns:p14="http://schemas.microsoft.com/office/powerpoint/2010/main" val="29558120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Hiérarchie dans la prévention</a:t>
            </a:r>
            <a:endParaRPr lang="fr-BE" sz="3600" dirty="0"/>
          </a:p>
        </p:txBody>
      </p:sp>
      <p:sp>
        <p:nvSpPr>
          <p:cNvPr id="3" name="Content Placeholder 2"/>
          <p:cNvSpPr>
            <a:spLocks noGrp="1"/>
          </p:cNvSpPr>
          <p:nvPr>
            <p:ph idx="1"/>
          </p:nvPr>
        </p:nvSpPr>
        <p:spPr>
          <a:xfrm>
            <a:off x="457200" y="1600200"/>
            <a:ext cx="8229600" cy="4853136"/>
          </a:xfrm>
        </p:spPr>
        <p:txBody>
          <a:bodyPr>
            <a:normAutofit/>
          </a:bodyPr>
          <a:lstStyle/>
          <a:p>
            <a:pPr marL="0" indent="0">
              <a:buNone/>
            </a:pPr>
            <a:r>
              <a:rPr lang="fr-BE" sz="2800" dirty="0" smtClean="0"/>
              <a:t>Hiérarchie dans la prévention</a:t>
            </a:r>
            <a:r>
              <a:rPr lang="fr-BE" dirty="0" smtClean="0"/>
              <a:t> (dans l’ordre de priorité)</a:t>
            </a:r>
          </a:p>
          <a:p>
            <a:pPr marL="0" indent="0">
              <a:buNone/>
            </a:pPr>
            <a:endParaRPr lang="fr-BE" dirty="0" smtClean="0"/>
          </a:p>
          <a:p>
            <a:pPr marL="514350" indent="-457200">
              <a:buFont typeface="+mj-lt"/>
              <a:buAutoNum type="arabicPeriod"/>
            </a:pPr>
            <a:r>
              <a:rPr lang="fr-BE" sz="2800" dirty="0" smtClean="0"/>
              <a:t>Prévenir les risques</a:t>
            </a:r>
          </a:p>
          <a:p>
            <a:pPr marL="514350" indent="-457200">
              <a:buFont typeface="+mj-lt"/>
              <a:buAutoNum type="arabicPeriod"/>
            </a:pPr>
            <a:r>
              <a:rPr lang="fr-BE" sz="2800" dirty="0" smtClean="0"/>
              <a:t>Prévenir les </a:t>
            </a:r>
            <a:r>
              <a:rPr lang="fr-BE" sz="2800" dirty="0" smtClean="0"/>
              <a:t>dommages</a:t>
            </a:r>
            <a:endParaRPr lang="fr-BE" sz="2800" dirty="0" smtClean="0"/>
          </a:p>
          <a:p>
            <a:pPr marL="514350" indent="-457200">
              <a:buFont typeface="+mj-lt"/>
              <a:buAutoNum type="arabicPeriod"/>
            </a:pPr>
            <a:r>
              <a:rPr lang="fr-BE" sz="2800" dirty="0" smtClean="0"/>
              <a:t>Limiter les </a:t>
            </a:r>
            <a:r>
              <a:rPr lang="fr-BE" sz="2800" dirty="0" smtClean="0"/>
              <a:t>dommages</a:t>
            </a:r>
            <a:endParaRPr lang="fr-BE" sz="2800" dirty="0" smtClean="0"/>
          </a:p>
          <a:p>
            <a:pPr marL="914400" lvl="1" indent="-457200">
              <a:buFont typeface="+mj-lt"/>
              <a:buAutoNum type="arabicPeriod"/>
            </a:pPr>
            <a:endParaRPr lang="fr-BE" dirty="0"/>
          </a:p>
          <a:p>
            <a:pPr marL="914400" lvl="1" indent="-457200">
              <a:buFont typeface="+mj-lt"/>
              <a:buAutoNum type="arabicPeriod"/>
            </a:pPr>
            <a:endParaRPr lang="fr-BE" dirty="0" smtClean="0"/>
          </a:p>
          <a:p>
            <a:pPr marL="457200" lvl="1" indent="0">
              <a:buNone/>
            </a:pPr>
            <a:r>
              <a:rPr lang="fr-BE" sz="3200" dirty="0" smtClean="0"/>
              <a:t>Mais pour pouvoir exécuter nos </a:t>
            </a:r>
            <a:r>
              <a:rPr lang="fr-BE" sz="3200" i="1" u="sng" dirty="0" smtClean="0"/>
              <a:t>mission </a:t>
            </a:r>
            <a:r>
              <a:rPr lang="fr-BE" sz="3200" i="1" u="sng" dirty="0"/>
              <a:t>e</a:t>
            </a:r>
            <a:r>
              <a:rPr lang="fr-BE" sz="3200" i="1" u="sng" dirty="0" smtClean="0"/>
              <a:t>ssential </a:t>
            </a:r>
            <a:r>
              <a:rPr lang="fr-BE" sz="3200" i="1" u="sng" dirty="0" err="1" smtClean="0"/>
              <a:t>activities</a:t>
            </a:r>
            <a:r>
              <a:rPr lang="fr-BE" sz="3200" dirty="0" smtClean="0"/>
              <a:t>, nos autorités acceptent les risques.</a:t>
            </a:r>
            <a:endParaRPr lang="fr-BE" sz="3200"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21</a:t>
            </a:fld>
            <a:endParaRPr lang="fr-BE">
              <a:solidFill>
                <a:prstClr val="black">
                  <a:tint val="75000"/>
                </a:prstClr>
              </a:solidFill>
            </a:endParaRPr>
          </a:p>
        </p:txBody>
      </p:sp>
    </p:spTree>
    <p:extLst>
      <p:ext uri="{BB962C8B-B14F-4D97-AF65-F5344CB8AC3E}">
        <p14:creationId xmlns:p14="http://schemas.microsoft.com/office/powerpoint/2010/main" val="33489762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6552728" cy="922114"/>
          </a:xfrm>
        </p:spPr>
        <p:txBody>
          <a:bodyPr>
            <a:normAutofit/>
          </a:bodyPr>
          <a:lstStyle/>
          <a:p>
            <a:r>
              <a:rPr lang="fr-BE" dirty="0" smtClean="0"/>
              <a:t>Mesures préventives - généralités</a:t>
            </a:r>
            <a:endParaRPr lang="fr-BE" dirty="0"/>
          </a:p>
        </p:txBody>
      </p:sp>
      <p:sp>
        <p:nvSpPr>
          <p:cNvPr id="3" name="Content Placeholder 2"/>
          <p:cNvSpPr>
            <a:spLocks noGrp="1"/>
          </p:cNvSpPr>
          <p:nvPr>
            <p:ph idx="1"/>
          </p:nvPr>
        </p:nvSpPr>
        <p:spPr>
          <a:xfrm>
            <a:off x="457200" y="1600200"/>
            <a:ext cx="8579296" cy="5121275"/>
          </a:xfrm>
        </p:spPr>
        <p:txBody>
          <a:bodyPr>
            <a:normAutofit lnSpcReduction="10000"/>
          </a:bodyPr>
          <a:lstStyle/>
          <a:p>
            <a:pPr marL="0" indent="0">
              <a:buNone/>
            </a:pPr>
            <a:r>
              <a:rPr lang="fr-BE" dirty="0" smtClean="0"/>
              <a:t>Les règles générales restent d’application :</a:t>
            </a:r>
          </a:p>
          <a:p>
            <a:r>
              <a:rPr lang="fr-BE" dirty="0" smtClean="0"/>
              <a:t>Travailler à domicile</a:t>
            </a:r>
          </a:p>
          <a:p>
            <a:r>
              <a:rPr lang="fr-BE" dirty="0" smtClean="0"/>
              <a:t>Celui qui est malade reste à la maison</a:t>
            </a:r>
          </a:p>
          <a:p>
            <a:r>
              <a:rPr lang="fr-BE" dirty="0" smtClean="0"/>
              <a:t>Garder ses distances (social </a:t>
            </a:r>
            <a:r>
              <a:rPr lang="fr-BE" dirty="0" err="1" smtClean="0"/>
              <a:t>distancing</a:t>
            </a:r>
            <a:r>
              <a:rPr lang="fr-BE" dirty="0" smtClean="0"/>
              <a:t>)</a:t>
            </a:r>
          </a:p>
          <a:p>
            <a:r>
              <a:rPr lang="fr-BE" dirty="0" smtClean="0"/>
              <a:t>Limiter la présence dans les espaces ou les lieux où des groupes de Pers sont présents</a:t>
            </a:r>
          </a:p>
          <a:p>
            <a:r>
              <a:rPr lang="fr-BE" dirty="0" smtClean="0"/>
              <a:t>Utiliser des alternatives aux regroupements de Pers</a:t>
            </a:r>
          </a:p>
          <a:p>
            <a:r>
              <a:rPr lang="fr-BE" dirty="0" smtClean="0"/>
              <a:t>Pas de salutation avec contact physique</a:t>
            </a:r>
          </a:p>
          <a:p>
            <a:r>
              <a:rPr lang="fr-BE" dirty="0" smtClean="0"/>
              <a:t>Appliquer rigoureusement les règles d’hygiène</a:t>
            </a:r>
          </a:p>
          <a:p>
            <a:endParaRPr lang="fr-BE" dirty="0" smtClean="0"/>
          </a:p>
          <a:p>
            <a:pPr marL="0" indent="0">
              <a:buNone/>
            </a:pPr>
            <a:r>
              <a:rPr lang="fr-BE" dirty="0" smtClean="0"/>
              <a:t>Mais pour l’exécution de nos </a:t>
            </a:r>
            <a:r>
              <a:rPr lang="fr-BE" i="1" dirty="0" smtClean="0"/>
              <a:t>mission essential </a:t>
            </a:r>
            <a:r>
              <a:rPr lang="fr-BE" i="1" dirty="0" err="1" smtClean="0"/>
              <a:t>activities</a:t>
            </a:r>
            <a:r>
              <a:rPr lang="fr-BE" i="1" dirty="0" smtClean="0"/>
              <a:t>, </a:t>
            </a:r>
            <a:r>
              <a:rPr lang="fr-BE" dirty="0" smtClean="0"/>
              <a:t>si ces règles ne peuvent pas être respectées </a:t>
            </a:r>
            <a:r>
              <a:rPr lang="fr-BE" dirty="0" smtClean="0">
                <a:sym typeface="Wingdings" panose="05000000000000000000" pitchFamily="2" charset="2"/>
              </a:rPr>
              <a:t>   (slide suivant)</a:t>
            </a:r>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22</a:t>
            </a:fld>
            <a:endParaRPr lang="fr-BE" dirty="0">
              <a:solidFill>
                <a:prstClr val="black">
                  <a:tint val="75000"/>
                </a:prstClr>
              </a:solidFill>
            </a:endParaRPr>
          </a:p>
        </p:txBody>
      </p:sp>
    </p:spTree>
    <p:extLst>
      <p:ext uri="{BB962C8B-B14F-4D97-AF65-F5344CB8AC3E}">
        <p14:creationId xmlns:p14="http://schemas.microsoft.com/office/powerpoint/2010/main" val="15342377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6552728" cy="1138138"/>
          </a:xfrm>
        </p:spPr>
        <p:txBody>
          <a:bodyPr>
            <a:normAutofit/>
          </a:bodyPr>
          <a:lstStyle/>
          <a:p>
            <a:r>
              <a:rPr lang="fr-BE" dirty="0" smtClean="0"/>
              <a:t>Mesures préventives</a:t>
            </a:r>
            <a:br>
              <a:rPr lang="fr-BE" dirty="0" smtClean="0"/>
            </a:br>
            <a:r>
              <a:rPr lang="fr-BE" i="1" dirty="0" smtClean="0"/>
              <a:t>Mission essential </a:t>
            </a:r>
            <a:r>
              <a:rPr lang="fr-BE" i="1" dirty="0" err="1" smtClean="0"/>
              <a:t>activities</a:t>
            </a:r>
            <a:endParaRPr lang="fr-BE" dirty="0"/>
          </a:p>
        </p:txBody>
      </p:sp>
      <p:sp>
        <p:nvSpPr>
          <p:cNvPr id="3" name="Content Placeholder 2"/>
          <p:cNvSpPr>
            <a:spLocks noGrp="1"/>
          </p:cNvSpPr>
          <p:nvPr>
            <p:ph idx="1"/>
          </p:nvPr>
        </p:nvSpPr>
        <p:spPr>
          <a:xfrm>
            <a:off x="457200" y="1600200"/>
            <a:ext cx="8229600" cy="4756150"/>
          </a:xfrm>
        </p:spPr>
        <p:txBody>
          <a:bodyPr>
            <a:normAutofit/>
          </a:bodyPr>
          <a:lstStyle/>
          <a:p>
            <a:r>
              <a:rPr lang="nl-BE" dirty="0" smtClean="0"/>
              <a:t>Limiter </a:t>
            </a:r>
            <a:r>
              <a:rPr lang="nl-BE" dirty="0" err="1" smtClean="0"/>
              <a:t>le</a:t>
            </a:r>
            <a:r>
              <a:rPr lang="nl-BE" dirty="0" smtClean="0"/>
              <a:t> </a:t>
            </a:r>
            <a:r>
              <a:rPr lang="nl-BE" dirty="0" err="1" smtClean="0"/>
              <a:t>temps</a:t>
            </a:r>
            <a:r>
              <a:rPr lang="nl-BE" dirty="0" smtClean="0"/>
              <a:t> </a:t>
            </a:r>
            <a:r>
              <a:rPr lang="nl-BE" dirty="0" err="1" smtClean="0"/>
              <a:t>d’exposition</a:t>
            </a:r>
            <a:endParaRPr lang="nl-BE" dirty="0" smtClean="0"/>
          </a:p>
          <a:p>
            <a:r>
              <a:rPr lang="nl-BE" dirty="0" err="1" smtClean="0"/>
              <a:t>Utiliser</a:t>
            </a:r>
            <a:r>
              <a:rPr lang="nl-BE" dirty="0" smtClean="0"/>
              <a:t> des </a:t>
            </a:r>
            <a:r>
              <a:rPr lang="nl-BE" dirty="0" err="1" smtClean="0"/>
              <a:t>mesures</a:t>
            </a:r>
            <a:r>
              <a:rPr lang="nl-BE" dirty="0" smtClean="0"/>
              <a:t> de </a:t>
            </a:r>
            <a:r>
              <a:rPr lang="nl-BE" dirty="0" err="1" smtClean="0"/>
              <a:t>protection</a:t>
            </a:r>
            <a:r>
              <a:rPr lang="nl-BE" dirty="0" smtClean="0"/>
              <a:t> </a:t>
            </a:r>
            <a:r>
              <a:rPr lang="nl-BE" dirty="0" err="1" smtClean="0"/>
              <a:t>techniques</a:t>
            </a:r>
            <a:r>
              <a:rPr lang="nl-BE" dirty="0" smtClean="0"/>
              <a:t> à </a:t>
            </a:r>
            <a:r>
              <a:rPr lang="nl-BE" dirty="0" err="1" smtClean="0"/>
              <a:t>l’intérieur</a:t>
            </a:r>
            <a:r>
              <a:rPr lang="nl-BE" dirty="0" smtClean="0"/>
              <a:t> de la </a:t>
            </a:r>
            <a:r>
              <a:rPr lang="nl-BE" i="1" dirty="0" err="1"/>
              <a:t>social</a:t>
            </a:r>
            <a:r>
              <a:rPr lang="nl-BE" i="1" dirty="0"/>
              <a:t> </a:t>
            </a:r>
            <a:r>
              <a:rPr lang="nl-BE" i="1" dirty="0" err="1"/>
              <a:t>distancing</a:t>
            </a:r>
            <a:r>
              <a:rPr lang="nl-BE" i="1" dirty="0"/>
              <a:t> </a:t>
            </a:r>
            <a:r>
              <a:rPr lang="nl-BE" i="1" dirty="0" err="1" smtClean="0"/>
              <a:t>bubble</a:t>
            </a:r>
            <a:r>
              <a:rPr lang="nl-BE" i="1" dirty="0" smtClean="0"/>
              <a:t> :</a:t>
            </a:r>
            <a:endParaRPr lang="nl-BE" dirty="0" smtClean="0"/>
          </a:p>
          <a:p>
            <a:pPr lvl="1"/>
            <a:r>
              <a:rPr lang="fr-BE" dirty="0" smtClean="0"/>
              <a:t>Mesures et Equipements de Protection Collectifs (CPE) (ex: placer un plexiglas entre les travailleurs)</a:t>
            </a:r>
          </a:p>
          <a:p>
            <a:pPr lvl="1"/>
            <a:r>
              <a:rPr lang="nl-BE" dirty="0" err="1" smtClean="0"/>
              <a:t>Mesures</a:t>
            </a:r>
            <a:r>
              <a:rPr lang="nl-BE" dirty="0" smtClean="0"/>
              <a:t> et </a:t>
            </a:r>
            <a:r>
              <a:rPr lang="nl-BE" dirty="0" err="1" smtClean="0"/>
              <a:t>Equipements</a:t>
            </a:r>
            <a:r>
              <a:rPr lang="nl-BE" dirty="0" smtClean="0"/>
              <a:t> de </a:t>
            </a:r>
            <a:r>
              <a:rPr lang="nl-BE" dirty="0" err="1"/>
              <a:t>P</a:t>
            </a:r>
            <a:r>
              <a:rPr lang="nl-BE" dirty="0" err="1" smtClean="0"/>
              <a:t>rotection</a:t>
            </a:r>
            <a:r>
              <a:rPr lang="nl-BE" dirty="0" smtClean="0"/>
              <a:t> </a:t>
            </a:r>
            <a:r>
              <a:rPr lang="nl-BE" dirty="0" err="1" smtClean="0"/>
              <a:t>Individuels</a:t>
            </a:r>
            <a:r>
              <a:rPr lang="nl-BE" dirty="0" smtClean="0"/>
              <a:t> (IPE)</a:t>
            </a:r>
          </a:p>
          <a:p>
            <a:r>
              <a:rPr lang="nl-BE" dirty="0" err="1" smtClean="0"/>
              <a:t>Appliquer</a:t>
            </a:r>
            <a:r>
              <a:rPr lang="nl-BE" dirty="0" smtClean="0"/>
              <a:t> des </a:t>
            </a:r>
            <a:r>
              <a:rPr lang="nl-BE" dirty="0" err="1" smtClean="0"/>
              <a:t>mesures</a:t>
            </a:r>
            <a:r>
              <a:rPr lang="nl-BE" dirty="0" smtClean="0"/>
              <a:t> de </a:t>
            </a:r>
            <a:r>
              <a:rPr lang="nl-BE" dirty="0" err="1" smtClean="0"/>
              <a:t>protection</a:t>
            </a:r>
            <a:r>
              <a:rPr lang="nl-BE" dirty="0" smtClean="0"/>
              <a:t> </a:t>
            </a:r>
            <a:r>
              <a:rPr lang="nl-BE" dirty="0" err="1" smtClean="0"/>
              <a:t>organisationnelles</a:t>
            </a:r>
            <a:r>
              <a:rPr lang="nl-BE" dirty="0" smtClean="0"/>
              <a:t> à </a:t>
            </a:r>
            <a:r>
              <a:rPr lang="nl-BE" dirty="0" err="1" smtClean="0"/>
              <a:t>l’intérieur</a:t>
            </a:r>
            <a:r>
              <a:rPr lang="nl-BE" dirty="0" smtClean="0"/>
              <a:t> du </a:t>
            </a:r>
            <a:r>
              <a:rPr lang="nl-BE" i="1" dirty="0" err="1"/>
              <a:t>social</a:t>
            </a:r>
            <a:r>
              <a:rPr lang="nl-BE" i="1" dirty="0"/>
              <a:t> </a:t>
            </a:r>
            <a:r>
              <a:rPr lang="nl-BE" i="1" dirty="0" err="1"/>
              <a:t>distancing</a:t>
            </a:r>
            <a:r>
              <a:rPr lang="nl-BE" i="1" dirty="0"/>
              <a:t> </a:t>
            </a:r>
            <a:r>
              <a:rPr lang="nl-BE" i="1" dirty="0" err="1" smtClean="0"/>
              <a:t>bubble</a:t>
            </a:r>
            <a:endParaRPr lang="nl-BE" dirty="0" smtClean="0"/>
          </a:p>
          <a:p>
            <a:pPr lvl="2"/>
            <a:r>
              <a:rPr lang="fr-BE" dirty="0" smtClean="0"/>
              <a:t>l’application des CPE et IPE a toujours priorité</a:t>
            </a:r>
            <a:endParaRPr lang="nl-BE" dirty="0" smtClean="0"/>
          </a:p>
          <a:p>
            <a:pPr lvl="2"/>
            <a:r>
              <a:rPr lang="nl-BE" dirty="0"/>
              <a:t>p</a:t>
            </a:r>
            <a:r>
              <a:rPr lang="nl-BE" dirty="0" smtClean="0"/>
              <a:t>as de contact </a:t>
            </a:r>
            <a:r>
              <a:rPr lang="nl-BE" dirty="0" err="1" smtClean="0"/>
              <a:t>entre</a:t>
            </a:r>
            <a:r>
              <a:rPr lang="nl-BE" dirty="0" smtClean="0"/>
              <a:t> les </a:t>
            </a:r>
            <a:r>
              <a:rPr lang="nl-BE" dirty="0" err="1" smtClean="0"/>
              <a:t>mains</a:t>
            </a:r>
            <a:r>
              <a:rPr lang="nl-BE" dirty="0" smtClean="0"/>
              <a:t> et </a:t>
            </a:r>
            <a:r>
              <a:rPr lang="nl-BE" dirty="0" err="1" smtClean="0"/>
              <a:t>le</a:t>
            </a:r>
            <a:r>
              <a:rPr lang="nl-BE" dirty="0" smtClean="0"/>
              <a:t> </a:t>
            </a:r>
            <a:r>
              <a:rPr lang="nl-BE" dirty="0" err="1" smtClean="0"/>
              <a:t>visage</a:t>
            </a:r>
            <a:endParaRPr lang="fr-BE" sz="2400" dirty="0"/>
          </a:p>
          <a:p>
            <a:pPr lvl="2"/>
            <a:r>
              <a:rPr lang="nl-BE" dirty="0"/>
              <a:t>n</a:t>
            </a:r>
            <a:r>
              <a:rPr lang="nl-BE" dirty="0" smtClean="0"/>
              <a:t>e pas </a:t>
            </a:r>
            <a:r>
              <a:rPr lang="nl-BE" dirty="0" err="1" smtClean="0"/>
              <a:t>parler</a:t>
            </a:r>
            <a:r>
              <a:rPr lang="nl-BE" dirty="0" smtClean="0"/>
              <a:t> </a:t>
            </a:r>
            <a:r>
              <a:rPr lang="nl-BE" dirty="0" err="1" smtClean="0"/>
              <a:t>durant</a:t>
            </a:r>
            <a:r>
              <a:rPr lang="nl-BE" dirty="0" smtClean="0"/>
              <a:t> </a:t>
            </a:r>
            <a:r>
              <a:rPr lang="nl-BE" dirty="0" err="1" smtClean="0"/>
              <a:t>l’excécution</a:t>
            </a:r>
            <a:r>
              <a:rPr lang="nl-BE" dirty="0" smtClean="0"/>
              <a:t> du </a:t>
            </a:r>
            <a:r>
              <a:rPr lang="nl-BE" dirty="0" err="1" smtClean="0"/>
              <a:t>travail</a:t>
            </a:r>
            <a:endParaRPr lang="fr-BE" sz="2400" dirty="0"/>
          </a:p>
          <a:p>
            <a:pPr lvl="2"/>
            <a:r>
              <a:rPr lang="fr-BE" dirty="0"/>
              <a:t>i</a:t>
            </a:r>
            <a:r>
              <a:rPr lang="fr-BE" dirty="0" smtClean="0"/>
              <a:t>nspirer et expirer loin du visage des autres</a:t>
            </a:r>
            <a:endParaRPr lang="fr-BE" dirty="0"/>
          </a:p>
          <a:p>
            <a:endParaRPr lang="fr-BE" dirty="0"/>
          </a:p>
          <a:p>
            <a:pPr lvl="1"/>
            <a:endParaRPr lang="fr-BE" dirty="0"/>
          </a:p>
          <a:p>
            <a:endParaRPr lang="nl-BE" dirty="0" smtClean="0"/>
          </a:p>
          <a:p>
            <a:endParaRPr lang="fr-BE" dirty="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23</a:t>
            </a:fld>
            <a:endParaRPr lang="fr-BE">
              <a:solidFill>
                <a:prstClr val="black">
                  <a:tint val="75000"/>
                </a:prstClr>
              </a:solidFill>
            </a:endParaRPr>
          </a:p>
        </p:txBody>
      </p:sp>
    </p:spTree>
    <p:extLst>
      <p:ext uri="{BB962C8B-B14F-4D97-AF65-F5344CB8AC3E}">
        <p14:creationId xmlns:p14="http://schemas.microsoft.com/office/powerpoint/2010/main" val="1245555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BE"/>
          </a:p>
        </p:txBody>
      </p:sp>
      <p:sp>
        <p:nvSpPr>
          <p:cNvPr id="3" name="Content Placeholder 2"/>
          <p:cNvSpPr>
            <a:spLocks noGrp="1"/>
          </p:cNvSpPr>
          <p:nvPr>
            <p:ph idx="1"/>
          </p:nvPr>
        </p:nvSpPr>
        <p:spPr/>
        <p:txBody>
          <a:bodyPr/>
          <a:lstStyle/>
          <a:p>
            <a:r>
              <a:rPr lang="nl-BE" dirty="0" err="1" smtClean="0"/>
              <a:t>Mettre</a:t>
            </a:r>
            <a:r>
              <a:rPr lang="nl-BE" dirty="0" smtClean="0"/>
              <a:t> en quarantaine Mat </a:t>
            </a:r>
            <a:r>
              <a:rPr lang="nl-BE" dirty="0"/>
              <a:t>&amp; </a:t>
            </a:r>
            <a:r>
              <a:rPr lang="nl-BE" dirty="0" err="1" smtClean="0"/>
              <a:t>Eqt</a:t>
            </a:r>
            <a:endParaRPr lang="nl-BE" dirty="0" smtClean="0"/>
          </a:p>
          <a:p>
            <a:r>
              <a:rPr lang="nl-BE" dirty="0" err="1" smtClean="0"/>
              <a:t>Séquestration</a:t>
            </a:r>
            <a:r>
              <a:rPr lang="nl-BE" dirty="0" smtClean="0"/>
              <a:t> </a:t>
            </a:r>
            <a:r>
              <a:rPr lang="nl-BE" dirty="0" err="1" smtClean="0"/>
              <a:t>protective</a:t>
            </a:r>
            <a:endParaRPr lang="nl-BE" dirty="0" smtClean="0"/>
          </a:p>
          <a:p>
            <a:pPr lvl="1"/>
            <a:r>
              <a:rPr lang="fr-BE" dirty="0"/>
              <a:t>p</a:t>
            </a:r>
            <a:r>
              <a:rPr lang="fr-BE" dirty="0" smtClean="0"/>
              <a:t>rotéger du virus un groupe de Pers saines</a:t>
            </a:r>
          </a:p>
          <a:p>
            <a:pPr lvl="1"/>
            <a:r>
              <a:rPr lang="fr-BE" dirty="0"/>
              <a:t>r</a:t>
            </a:r>
            <a:r>
              <a:rPr lang="fr-BE" dirty="0" smtClean="0"/>
              <a:t>ester jour et nuit dans un endroit « sûr » et confiné</a:t>
            </a:r>
            <a:endParaRPr lang="fr-BE" dirty="0"/>
          </a:p>
          <a:p>
            <a:pPr lvl="1"/>
            <a:r>
              <a:rPr lang="fr-BE" dirty="0" smtClean="0"/>
              <a:t>ex : OVG, mission Ops à l’étranger </a:t>
            </a:r>
          </a:p>
          <a:p>
            <a:r>
              <a:rPr lang="fr-BE" dirty="0" smtClean="0"/>
              <a:t>Principe d’isolation</a:t>
            </a:r>
          </a:p>
          <a:p>
            <a:pPr lvl="1"/>
            <a:r>
              <a:rPr lang="fr-BE" dirty="0"/>
              <a:t>é</a:t>
            </a:r>
            <a:r>
              <a:rPr lang="fr-BE" dirty="0" smtClean="0"/>
              <a:t>viter les rotations et les mélanges de Pers entre les équipes</a:t>
            </a:r>
          </a:p>
          <a:p>
            <a:pPr lvl="1"/>
            <a:r>
              <a:rPr lang="fr-BE" dirty="0"/>
              <a:t>c</a:t>
            </a:r>
            <a:r>
              <a:rPr lang="fr-BE" dirty="0" smtClean="0"/>
              <a:t>ompartimenter les lieux de travail ou les faire occuper par </a:t>
            </a:r>
            <a:r>
              <a:rPr lang="fr-BE" dirty="0" smtClean="0"/>
              <a:t>une </a:t>
            </a:r>
            <a:r>
              <a:rPr lang="fr-BE" dirty="0" smtClean="0"/>
              <a:t>seule Pers</a:t>
            </a:r>
          </a:p>
          <a:p>
            <a:pPr lvl="1"/>
            <a:endParaRPr lang="fr-BE" dirty="0" smtClean="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24</a:t>
            </a:fld>
            <a:endParaRPr lang="fr-BE">
              <a:solidFill>
                <a:prstClr val="black">
                  <a:tint val="75000"/>
                </a:prstClr>
              </a:solidFill>
            </a:endParaRPr>
          </a:p>
        </p:txBody>
      </p:sp>
      <p:sp>
        <p:nvSpPr>
          <p:cNvPr id="5" name="Title 1"/>
          <p:cNvSpPr txBox="1">
            <a:spLocks/>
          </p:cNvSpPr>
          <p:nvPr/>
        </p:nvSpPr>
        <p:spPr>
          <a:xfrm>
            <a:off x="1187624" y="274638"/>
            <a:ext cx="6552728" cy="1138138"/>
          </a:xfrm>
          <a:prstGeom prst="rect">
            <a:avLst/>
          </a:prstGeom>
          <a:solidFill>
            <a:srgbClr val="FFFF00"/>
          </a:solidFill>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Arial" panose="020B0604020202020204" pitchFamily="34" charset="0"/>
                <a:ea typeface="+mj-ea"/>
                <a:cs typeface="Arial" panose="020B0604020202020204" pitchFamily="34" charset="0"/>
              </a:defRPr>
            </a:lvl1pPr>
          </a:lstStyle>
          <a:p>
            <a:pPr fontAlgn="auto">
              <a:spcAft>
                <a:spcPts val="0"/>
              </a:spcAft>
            </a:pPr>
            <a:r>
              <a:rPr lang="fr-BE" dirty="0" smtClean="0"/>
              <a:t>Mesures préventives</a:t>
            </a:r>
            <a:br>
              <a:rPr lang="fr-BE" dirty="0" smtClean="0"/>
            </a:br>
            <a:r>
              <a:rPr lang="fr-BE" i="1" dirty="0" smtClean="0"/>
              <a:t>Mission essential </a:t>
            </a:r>
            <a:r>
              <a:rPr lang="fr-BE" i="1" dirty="0" err="1" smtClean="0"/>
              <a:t>activities</a:t>
            </a:r>
            <a:endParaRPr lang="fr-BE" dirty="0"/>
          </a:p>
        </p:txBody>
      </p:sp>
    </p:spTree>
    <p:extLst>
      <p:ext uri="{BB962C8B-B14F-4D97-AF65-F5344CB8AC3E}">
        <p14:creationId xmlns:p14="http://schemas.microsoft.com/office/powerpoint/2010/main" val="42895625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6552728" cy="1210146"/>
          </a:xfrm>
        </p:spPr>
        <p:txBody>
          <a:bodyPr>
            <a:normAutofit fontScale="90000"/>
          </a:bodyPr>
          <a:lstStyle/>
          <a:p>
            <a:r>
              <a:rPr lang="nl-BE" u="sng" dirty="0" err="1" smtClean="0"/>
              <a:t>Utilisation</a:t>
            </a:r>
            <a:r>
              <a:rPr lang="nl-BE" u="sng" dirty="0" smtClean="0"/>
              <a:t> des </a:t>
            </a:r>
            <a:r>
              <a:rPr lang="nl-BE" u="sng" dirty="0" err="1" smtClean="0"/>
              <a:t>moyens</a:t>
            </a:r>
            <a:r>
              <a:rPr lang="nl-BE" u="sng" dirty="0" smtClean="0"/>
              <a:t> de </a:t>
            </a:r>
            <a:r>
              <a:rPr lang="nl-BE" u="sng" dirty="0" err="1" smtClean="0"/>
              <a:t>protection</a:t>
            </a:r>
            <a:r>
              <a:rPr lang="nl-BE" u="sng" dirty="0" smtClean="0"/>
              <a:t> et des </a:t>
            </a:r>
            <a:r>
              <a:rPr lang="nl-BE" u="sng" dirty="0" err="1" smtClean="0"/>
              <a:t>masques</a:t>
            </a:r>
            <a:r>
              <a:rPr lang="nl-BE" u="sng" dirty="0" smtClean="0"/>
              <a:t> </a:t>
            </a:r>
            <a:r>
              <a:rPr lang="nl-BE" u="sng" dirty="0" err="1" smtClean="0"/>
              <a:t>buccaux</a:t>
            </a:r>
            <a:endParaRPr lang="fr-BE" dirty="0"/>
          </a:p>
        </p:txBody>
      </p:sp>
      <p:sp>
        <p:nvSpPr>
          <p:cNvPr id="3" name="Content Placeholder 2"/>
          <p:cNvSpPr>
            <a:spLocks noGrp="1"/>
          </p:cNvSpPr>
          <p:nvPr>
            <p:ph idx="1"/>
          </p:nvPr>
        </p:nvSpPr>
        <p:spPr>
          <a:xfrm>
            <a:off x="457200" y="1600200"/>
            <a:ext cx="8435280" cy="5257800"/>
          </a:xfrm>
        </p:spPr>
        <p:txBody>
          <a:bodyPr>
            <a:normAutofit lnSpcReduction="10000"/>
          </a:bodyPr>
          <a:lstStyle/>
          <a:p>
            <a:r>
              <a:rPr lang="fr-BE" dirty="0" smtClean="0"/>
              <a:t>L’utilisation des </a:t>
            </a:r>
            <a:r>
              <a:rPr lang="fr-BE" u="sng" dirty="0" smtClean="0"/>
              <a:t>CPE a priorité </a:t>
            </a:r>
            <a:r>
              <a:rPr lang="fr-BE" dirty="0" smtClean="0"/>
              <a:t>sur celle des IPE</a:t>
            </a:r>
          </a:p>
          <a:p>
            <a:r>
              <a:rPr lang="fr-BE" dirty="0" smtClean="0"/>
              <a:t>Le port d’un </a:t>
            </a:r>
            <a:r>
              <a:rPr lang="fr-BE" u="sng" dirty="0" smtClean="0"/>
              <a:t>masque buccal </a:t>
            </a:r>
            <a:r>
              <a:rPr lang="fr-BE" dirty="0" smtClean="0"/>
              <a:t>peut être une </a:t>
            </a:r>
            <a:r>
              <a:rPr lang="fr-BE" u="sng" dirty="0" smtClean="0"/>
              <a:t>mesure supplémentaire</a:t>
            </a:r>
            <a:r>
              <a:rPr lang="fr-BE" dirty="0" smtClean="0"/>
              <a:t> même si il ne s’agit pas d’un masque médical</a:t>
            </a:r>
          </a:p>
          <a:p>
            <a:r>
              <a:rPr lang="fr-BE" dirty="0" smtClean="0"/>
              <a:t>Dans le cadre de la pandémie COVID-19, l’utilisation des </a:t>
            </a:r>
            <a:r>
              <a:rPr lang="fr-BE" u="sng" dirty="0" smtClean="0"/>
              <a:t>masques FFP2 et de chirurgicaux </a:t>
            </a:r>
            <a:r>
              <a:rPr lang="fr-BE" dirty="0" smtClean="0"/>
              <a:t>doit être réservé au </a:t>
            </a:r>
            <a:r>
              <a:rPr lang="fr-BE" u="sng" dirty="0" smtClean="0"/>
              <a:t>Pers en fonction dans le secteur des soins de santé</a:t>
            </a:r>
          </a:p>
          <a:p>
            <a:r>
              <a:rPr lang="nl-BE" dirty="0" smtClean="0"/>
              <a:t>Les </a:t>
            </a:r>
            <a:r>
              <a:rPr lang="nl-BE" dirty="0" err="1" smtClean="0"/>
              <a:t>masques</a:t>
            </a:r>
            <a:r>
              <a:rPr lang="nl-BE" dirty="0" smtClean="0"/>
              <a:t> </a:t>
            </a:r>
            <a:r>
              <a:rPr lang="nl-BE" dirty="0" err="1" smtClean="0"/>
              <a:t>buccaux</a:t>
            </a:r>
            <a:r>
              <a:rPr lang="nl-BE" dirty="0" smtClean="0"/>
              <a:t> </a:t>
            </a:r>
            <a:r>
              <a:rPr lang="nl-BE" dirty="0" err="1" smtClean="0"/>
              <a:t>doivent</a:t>
            </a:r>
            <a:r>
              <a:rPr lang="nl-BE" dirty="0" smtClean="0"/>
              <a:t> </a:t>
            </a:r>
            <a:r>
              <a:rPr lang="nl-BE" u="sng" dirty="0" err="1" smtClean="0"/>
              <a:t>être</a:t>
            </a:r>
            <a:r>
              <a:rPr lang="nl-BE" u="sng" dirty="0" smtClean="0"/>
              <a:t> </a:t>
            </a:r>
            <a:r>
              <a:rPr lang="nl-BE" u="sng" dirty="0" err="1" smtClean="0"/>
              <a:t>portés</a:t>
            </a:r>
            <a:r>
              <a:rPr lang="nl-BE" u="sng" dirty="0" smtClean="0"/>
              <a:t> </a:t>
            </a:r>
            <a:r>
              <a:rPr lang="nl-BE" u="sng" dirty="0" err="1" smtClean="0"/>
              <a:t>correctement</a:t>
            </a:r>
            <a:r>
              <a:rPr lang="nl-BE" u="sng" dirty="0" smtClean="0"/>
              <a:t> </a:t>
            </a:r>
            <a:r>
              <a:rPr lang="nl-BE" dirty="0" smtClean="0"/>
              <a:t>pendant </a:t>
            </a:r>
            <a:r>
              <a:rPr lang="nl-BE" dirty="0" err="1" smtClean="0"/>
              <a:t>tout</a:t>
            </a:r>
            <a:r>
              <a:rPr lang="nl-BE" dirty="0" smtClean="0"/>
              <a:t> </a:t>
            </a:r>
            <a:r>
              <a:rPr lang="nl-BE" dirty="0" smtClean="0"/>
              <a:t>leur </a:t>
            </a:r>
            <a:r>
              <a:rPr lang="nl-BE" dirty="0" err="1" smtClean="0"/>
              <a:t>temps</a:t>
            </a:r>
            <a:r>
              <a:rPr lang="nl-BE" dirty="0" smtClean="0"/>
              <a:t> </a:t>
            </a:r>
            <a:r>
              <a:rPr lang="nl-BE" dirty="0" err="1" smtClean="0"/>
              <a:t>d’utilisation</a:t>
            </a:r>
            <a:endParaRPr lang="nl-BE" dirty="0" smtClean="0"/>
          </a:p>
          <a:p>
            <a:r>
              <a:rPr lang="fr-BE" dirty="0" smtClean="0"/>
              <a:t>Les masques buccaux n’ont </a:t>
            </a:r>
            <a:r>
              <a:rPr lang="fr-BE" u="sng" dirty="0" smtClean="0"/>
              <a:t>pas tous la même qualité</a:t>
            </a:r>
            <a:endParaRPr lang="fr-BE" u="sng" dirty="0" smtClean="0"/>
          </a:p>
          <a:p>
            <a:r>
              <a:rPr lang="fr-BE" u="sng" dirty="0" smtClean="0"/>
              <a:t>Si l’approvisionnement </a:t>
            </a:r>
            <a:r>
              <a:rPr lang="fr-BE" dirty="0" smtClean="0"/>
              <a:t>en masques chirurgicaux le permet, ils peuvent être utilisés dans des </a:t>
            </a:r>
            <a:r>
              <a:rPr lang="fr-BE" u="sng" dirty="0" smtClean="0"/>
              <a:t>fonctions essentielles où le </a:t>
            </a:r>
            <a:r>
              <a:rPr lang="fr-BE" i="1" u="sng" dirty="0" smtClean="0"/>
              <a:t>social </a:t>
            </a:r>
            <a:r>
              <a:rPr lang="fr-BE" i="1" u="sng" dirty="0"/>
              <a:t>distance </a:t>
            </a:r>
            <a:r>
              <a:rPr lang="fr-BE" i="1" u="sng" dirty="0" err="1"/>
              <a:t>bubble</a:t>
            </a:r>
            <a:r>
              <a:rPr lang="fr-BE" u="sng" dirty="0"/>
              <a:t> </a:t>
            </a:r>
            <a:r>
              <a:rPr lang="fr-BE" u="sng" dirty="0" smtClean="0"/>
              <a:t>ne peut pas être garanti</a:t>
            </a:r>
            <a:endParaRPr lang="fr-BE" u="sng"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25</a:t>
            </a:fld>
            <a:endParaRPr lang="fr-BE">
              <a:solidFill>
                <a:prstClr val="black">
                  <a:tint val="75000"/>
                </a:prstClr>
              </a:solidFill>
            </a:endParaRPr>
          </a:p>
        </p:txBody>
      </p:sp>
    </p:spTree>
    <p:extLst>
      <p:ext uri="{BB962C8B-B14F-4D97-AF65-F5344CB8AC3E}">
        <p14:creationId xmlns:p14="http://schemas.microsoft.com/office/powerpoint/2010/main" val="31367762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BE" dirty="0"/>
          </a:p>
        </p:txBody>
      </p:sp>
      <p:sp>
        <p:nvSpPr>
          <p:cNvPr id="3" name="Content Placeholder 2"/>
          <p:cNvSpPr>
            <a:spLocks noGrp="1"/>
          </p:cNvSpPr>
          <p:nvPr>
            <p:ph idx="1"/>
          </p:nvPr>
        </p:nvSpPr>
        <p:spPr>
          <a:xfrm>
            <a:off x="457200" y="1600200"/>
            <a:ext cx="8229600" cy="5121275"/>
          </a:xfrm>
        </p:spPr>
        <p:txBody>
          <a:bodyPr>
            <a:normAutofit fontScale="92500"/>
          </a:bodyPr>
          <a:lstStyle/>
          <a:p>
            <a:r>
              <a:rPr lang="fr-BE" dirty="0" smtClean="0"/>
              <a:t>Initialement pas conseillé</a:t>
            </a:r>
            <a:endParaRPr lang="fr-BE" dirty="0" smtClean="0"/>
          </a:p>
          <a:p>
            <a:r>
              <a:rPr lang="fr-BE" dirty="0" smtClean="0"/>
              <a:t>Mais </a:t>
            </a:r>
            <a:r>
              <a:rPr lang="fr-BE" u="sng" dirty="0" smtClean="0"/>
              <a:t>OK</a:t>
            </a:r>
            <a:r>
              <a:rPr lang="fr-BE" dirty="0" smtClean="0"/>
              <a:t> </a:t>
            </a:r>
            <a:r>
              <a:rPr lang="fr-BE" dirty="0" smtClean="0"/>
              <a:t>où les mesures de confinement sont assouplies, quand le </a:t>
            </a:r>
            <a:r>
              <a:rPr lang="fr-BE" i="1" u="sng" dirty="0" smtClean="0"/>
              <a:t>social </a:t>
            </a:r>
            <a:r>
              <a:rPr lang="fr-BE" i="1" u="sng" dirty="0"/>
              <a:t>distance </a:t>
            </a:r>
            <a:r>
              <a:rPr lang="fr-BE" i="1" u="sng" dirty="0" err="1"/>
              <a:t>bubble</a:t>
            </a:r>
            <a:r>
              <a:rPr lang="fr-BE" u="sng" dirty="0"/>
              <a:t> </a:t>
            </a:r>
            <a:r>
              <a:rPr lang="fr-BE" u="sng" dirty="0" smtClean="0"/>
              <a:t>ne peut pas être garanti</a:t>
            </a:r>
            <a:endParaRPr lang="fr-BE" u="sng" dirty="0" smtClean="0"/>
          </a:p>
          <a:p>
            <a:r>
              <a:rPr lang="fr-BE" dirty="0" smtClean="0"/>
              <a:t>Les masques buccaux </a:t>
            </a:r>
            <a:r>
              <a:rPr lang="fr-BE" u="sng" dirty="0" smtClean="0"/>
              <a:t>protègent plus le Pers dans l’environnement du porteur</a:t>
            </a:r>
            <a:r>
              <a:rPr lang="fr-BE" dirty="0" smtClean="0"/>
              <a:t> que le porteur lui-même </a:t>
            </a:r>
            <a:r>
              <a:rPr lang="fr-BE" dirty="0" smtClean="0"/>
              <a:t>!!!</a:t>
            </a:r>
          </a:p>
          <a:p>
            <a:r>
              <a:rPr lang="fr-BE" dirty="0" smtClean="0"/>
              <a:t>Les masque buccaux </a:t>
            </a:r>
            <a:r>
              <a:rPr lang="fr-BE" u="sng" dirty="0" smtClean="0"/>
              <a:t>ne remplacent jamais</a:t>
            </a:r>
            <a:r>
              <a:rPr lang="fr-BE" dirty="0" smtClean="0"/>
              <a:t> les mesures relatives au </a:t>
            </a:r>
            <a:r>
              <a:rPr lang="fr-BE" i="1" u="sng" dirty="0"/>
              <a:t>social </a:t>
            </a:r>
            <a:r>
              <a:rPr lang="fr-BE" i="1" u="sng" dirty="0" err="1"/>
              <a:t>distancing</a:t>
            </a:r>
            <a:r>
              <a:rPr lang="fr-BE" dirty="0"/>
              <a:t>, </a:t>
            </a:r>
            <a:r>
              <a:rPr lang="fr-BE" dirty="0" smtClean="0"/>
              <a:t>à </a:t>
            </a:r>
            <a:r>
              <a:rPr lang="fr-BE" u="sng" dirty="0" smtClean="0"/>
              <a:t>l’hygiène respiratoire </a:t>
            </a:r>
            <a:r>
              <a:rPr lang="fr-BE" dirty="0" smtClean="0"/>
              <a:t>et </a:t>
            </a:r>
            <a:r>
              <a:rPr lang="fr-BE" u="sng" dirty="0" smtClean="0"/>
              <a:t>l’hygiène des mains</a:t>
            </a:r>
            <a:r>
              <a:rPr lang="fr-BE" dirty="0" smtClean="0"/>
              <a:t>, à l’</a:t>
            </a:r>
            <a:r>
              <a:rPr lang="fr-BE" u="sng" dirty="0" smtClean="0"/>
              <a:t>isolation</a:t>
            </a:r>
            <a:r>
              <a:rPr lang="fr-BE" dirty="0" smtClean="0"/>
              <a:t> des Pers avec symptômes</a:t>
            </a:r>
            <a:endParaRPr lang="fr-BE" u="sng" dirty="0" smtClean="0"/>
          </a:p>
          <a:p>
            <a:r>
              <a:rPr lang="fr-BE" dirty="0" smtClean="0"/>
              <a:t>Utiliser correctement et </a:t>
            </a:r>
            <a:r>
              <a:rPr lang="fr-BE" u="sng" dirty="0" smtClean="0"/>
              <a:t>couvrir complètement la bouche et le nez</a:t>
            </a:r>
            <a:endParaRPr lang="fr-BE" u="sng" dirty="0" smtClean="0"/>
          </a:p>
          <a:p>
            <a:r>
              <a:rPr lang="fr-BE" dirty="0" smtClean="0"/>
              <a:t>Les masque buccaux lavables ne peuvent être </a:t>
            </a:r>
            <a:r>
              <a:rPr lang="fr-BE" u="sng" dirty="0" smtClean="0"/>
              <a:t>utilisés que 01 jour</a:t>
            </a:r>
            <a:endParaRPr lang="fr-BE" u="sng" dirty="0" smtClean="0"/>
          </a:p>
          <a:p>
            <a:r>
              <a:rPr lang="fr-BE" dirty="0"/>
              <a:t>L</a:t>
            </a:r>
            <a:r>
              <a:rPr lang="fr-BE" dirty="0" smtClean="0"/>
              <a:t>aver à </a:t>
            </a:r>
            <a:r>
              <a:rPr lang="fr-BE" u="sng" dirty="0" smtClean="0"/>
              <a:t>60° et sécher </a:t>
            </a:r>
            <a:r>
              <a:rPr lang="fr-BE" dirty="0" smtClean="0"/>
              <a:t>complétement</a:t>
            </a:r>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26</a:t>
            </a:fld>
            <a:endParaRPr lang="fr-BE" dirty="0">
              <a:solidFill>
                <a:prstClr val="black">
                  <a:tint val="75000"/>
                </a:prstClr>
              </a:solidFill>
            </a:endParaRPr>
          </a:p>
        </p:txBody>
      </p:sp>
      <p:sp>
        <p:nvSpPr>
          <p:cNvPr id="5" name="Title 1"/>
          <p:cNvSpPr txBox="1">
            <a:spLocks/>
          </p:cNvSpPr>
          <p:nvPr/>
        </p:nvSpPr>
        <p:spPr>
          <a:xfrm>
            <a:off x="1187624" y="274638"/>
            <a:ext cx="6552728" cy="1210146"/>
          </a:xfrm>
          <a:prstGeom prst="rect">
            <a:avLst/>
          </a:prstGeom>
          <a:solidFill>
            <a:srgbClr val="FFFF00"/>
          </a:solidFill>
          <a:ln>
            <a:solidFill>
              <a:schemeClr val="tx1"/>
            </a:solidFill>
          </a:ln>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Arial" panose="020B0604020202020204" pitchFamily="34" charset="0"/>
                <a:ea typeface="+mj-ea"/>
                <a:cs typeface="Arial" panose="020B0604020202020204" pitchFamily="34" charset="0"/>
              </a:defRPr>
            </a:lvl1pPr>
          </a:lstStyle>
          <a:p>
            <a:pPr fontAlgn="auto">
              <a:spcAft>
                <a:spcPts val="0"/>
              </a:spcAft>
            </a:pPr>
            <a:r>
              <a:rPr lang="nl-BE" u="sng" dirty="0" smtClean="0"/>
              <a:t>De </a:t>
            </a:r>
            <a:r>
              <a:rPr lang="nl-BE" u="sng" dirty="0" err="1" smtClean="0"/>
              <a:t>l’utilisation</a:t>
            </a:r>
            <a:r>
              <a:rPr lang="nl-BE" u="sng" dirty="0" smtClean="0"/>
              <a:t> des </a:t>
            </a:r>
            <a:r>
              <a:rPr lang="nl-BE" u="sng" dirty="0" err="1" smtClean="0"/>
              <a:t>masques</a:t>
            </a:r>
            <a:r>
              <a:rPr lang="nl-BE" u="sng" dirty="0" smtClean="0"/>
              <a:t> en </a:t>
            </a:r>
            <a:r>
              <a:rPr lang="nl-BE" u="sng" dirty="0" err="1" smtClean="0"/>
              <a:t>tissu</a:t>
            </a:r>
            <a:endParaRPr lang="fr-BE" dirty="0"/>
          </a:p>
        </p:txBody>
      </p:sp>
    </p:spTree>
    <p:extLst>
      <p:ext uri="{BB962C8B-B14F-4D97-AF65-F5344CB8AC3E}">
        <p14:creationId xmlns:p14="http://schemas.microsoft.com/office/powerpoint/2010/main" val="42841102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Synthèse </a:t>
            </a:r>
            <a:r>
              <a:rPr lang="fr-BE" dirty="0" smtClean="0"/>
              <a:t>(1/2)</a:t>
            </a:r>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27</a:t>
            </a:fld>
            <a:endParaRPr lang="fr-BE">
              <a:solidFill>
                <a:prstClr val="black">
                  <a:tint val="75000"/>
                </a:prstClr>
              </a:solidFill>
            </a:endParaRPr>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1150061771"/>
              </p:ext>
            </p:extLst>
          </p:nvPr>
        </p:nvGraphicFramePr>
        <p:xfrm>
          <a:off x="1043608" y="980725"/>
          <a:ext cx="6912767" cy="5781068"/>
        </p:xfrm>
        <a:graphic>
          <a:graphicData uri="http://schemas.openxmlformats.org/drawingml/2006/table">
            <a:tbl>
              <a:tblPr firstRow="1" firstCol="1" bandRow="1">
                <a:tableStyleId>{5C22544A-7EE6-4342-B048-85BDC9FD1C3A}</a:tableStyleId>
              </a:tblPr>
              <a:tblGrid>
                <a:gridCol w="583006">
                  <a:extLst>
                    <a:ext uri="{9D8B030D-6E8A-4147-A177-3AD203B41FA5}">
                      <a16:colId xmlns:a16="http://schemas.microsoft.com/office/drawing/2014/main" val="3457295677"/>
                    </a:ext>
                  </a:extLst>
                </a:gridCol>
                <a:gridCol w="3861593">
                  <a:extLst>
                    <a:ext uri="{9D8B030D-6E8A-4147-A177-3AD203B41FA5}">
                      <a16:colId xmlns:a16="http://schemas.microsoft.com/office/drawing/2014/main" val="865492411"/>
                    </a:ext>
                  </a:extLst>
                </a:gridCol>
                <a:gridCol w="1471271">
                  <a:extLst>
                    <a:ext uri="{9D8B030D-6E8A-4147-A177-3AD203B41FA5}">
                      <a16:colId xmlns:a16="http://schemas.microsoft.com/office/drawing/2014/main" val="3444768327"/>
                    </a:ext>
                  </a:extLst>
                </a:gridCol>
                <a:gridCol w="996897">
                  <a:extLst>
                    <a:ext uri="{9D8B030D-6E8A-4147-A177-3AD203B41FA5}">
                      <a16:colId xmlns:a16="http://schemas.microsoft.com/office/drawing/2014/main" val="3396279673"/>
                    </a:ext>
                  </a:extLst>
                </a:gridCol>
              </a:tblGrid>
              <a:tr h="191667">
                <a:tc rowSpan="2">
                  <a:txBody>
                    <a:bodyPr/>
                    <a:lstStyle/>
                    <a:p>
                      <a:pPr algn="ctr">
                        <a:spcAft>
                          <a:spcPts val="460"/>
                        </a:spcAft>
                      </a:pPr>
                      <a:r>
                        <a:rPr lang="nl-BE" sz="1300" dirty="0">
                          <a:effectLst/>
                        </a:rPr>
                        <a:t>#</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rowSpan="2">
                  <a:txBody>
                    <a:bodyPr/>
                    <a:lstStyle/>
                    <a:p>
                      <a:pPr algn="ctr">
                        <a:spcAft>
                          <a:spcPts val="0"/>
                        </a:spcAft>
                      </a:pPr>
                      <a:r>
                        <a:rPr lang="nl-BE" sz="1300" dirty="0" err="1" smtClean="0">
                          <a:effectLst/>
                        </a:rPr>
                        <a:t>Description</a:t>
                      </a:r>
                      <a:r>
                        <a:rPr lang="nl-BE" sz="1300" baseline="0" dirty="0" smtClean="0">
                          <a:effectLst/>
                        </a:rPr>
                        <a:t> </a:t>
                      </a:r>
                      <a:r>
                        <a:rPr lang="nl-BE" sz="1300" baseline="0" dirty="0" err="1" smtClean="0">
                          <a:effectLst/>
                        </a:rPr>
                        <a:t>mesure</a:t>
                      </a:r>
                      <a:r>
                        <a:rPr lang="nl-BE" sz="1300" baseline="0" dirty="0" smtClean="0">
                          <a:effectLst/>
                        </a:rPr>
                        <a:t> </a:t>
                      </a:r>
                      <a:r>
                        <a:rPr lang="nl-BE" sz="1300" baseline="0" dirty="0" err="1" smtClean="0">
                          <a:effectLst/>
                        </a:rPr>
                        <a:t>préventive</a:t>
                      </a:r>
                      <a:endParaRPr lang="fr-BE" sz="1300" dirty="0">
                        <a:effectLst/>
                      </a:endParaRPr>
                    </a:p>
                    <a:p>
                      <a:pPr algn="ctr">
                        <a:spcAft>
                          <a:spcPts val="0"/>
                        </a:spcAft>
                      </a:pPr>
                      <a:r>
                        <a:rPr lang="nl-BE" sz="1300" dirty="0">
                          <a:effectLst/>
                        </a:rPr>
                        <a:t> </a:t>
                      </a:r>
                      <a:endParaRPr lang="fr-BE" sz="1300" dirty="0">
                        <a:effectLst/>
                      </a:endParaRPr>
                    </a:p>
                    <a:p>
                      <a:pPr>
                        <a:spcAft>
                          <a:spcPts val="0"/>
                        </a:spcAft>
                      </a:pPr>
                      <a:r>
                        <a:rPr lang="nl-BE" sz="1300" dirty="0">
                          <a:effectLst/>
                        </a:rPr>
                        <a:t> </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gridSpan="2">
                  <a:txBody>
                    <a:bodyPr/>
                    <a:lstStyle/>
                    <a:p>
                      <a:pPr algn="ctr">
                        <a:spcAft>
                          <a:spcPts val="460"/>
                        </a:spcAft>
                      </a:pPr>
                      <a:r>
                        <a:rPr lang="fr-BE" sz="1300" dirty="0" smtClean="0">
                          <a:solidFill>
                            <a:schemeClr val="bg1"/>
                          </a:solidFill>
                          <a:effectLst/>
                          <a:latin typeface="+mn-lt"/>
                          <a:ea typeface="Calibri" panose="020F0502020204030204" pitchFamily="34" charset="0"/>
                        </a:rPr>
                        <a:t>Evaluation</a:t>
                      </a:r>
                      <a:endParaRPr lang="fr-BE" sz="1300" dirty="0">
                        <a:solidFill>
                          <a:schemeClr val="bg1"/>
                        </a:solidFill>
                        <a:effectLst/>
                        <a:latin typeface="+mn-lt"/>
                        <a:ea typeface="Calibri" panose="020F0502020204030204" pitchFamily="34" charset="0"/>
                      </a:endParaRPr>
                    </a:p>
                  </a:txBody>
                  <a:tcPr marL="59727" marR="59727" marT="0" marB="0"/>
                </a:tc>
                <a:tc hMerge="1">
                  <a:txBody>
                    <a:bodyPr/>
                    <a:lstStyle/>
                    <a:p>
                      <a:endParaRPr lang="fr-BE"/>
                    </a:p>
                  </a:txBody>
                  <a:tcPr/>
                </a:tc>
                <a:extLst>
                  <a:ext uri="{0D108BD9-81ED-4DB2-BD59-A6C34878D82A}">
                    <a16:rowId xmlns:a16="http://schemas.microsoft.com/office/drawing/2014/main" val="978504963"/>
                  </a:ext>
                </a:extLst>
              </a:tr>
              <a:tr h="575001">
                <a:tc vMerge="1">
                  <a:txBody>
                    <a:bodyPr/>
                    <a:lstStyle/>
                    <a:p>
                      <a:endParaRPr lang="fr-BE"/>
                    </a:p>
                  </a:txBody>
                  <a:tcPr/>
                </a:tc>
                <a:tc vMerge="1">
                  <a:txBody>
                    <a:bodyPr/>
                    <a:lstStyle/>
                    <a:p>
                      <a:endParaRPr lang="fr-BE"/>
                    </a:p>
                  </a:txBody>
                  <a:tcPr/>
                </a:tc>
                <a:tc>
                  <a:txBody>
                    <a:bodyPr/>
                    <a:lstStyle/>
                    <a:p>
                      <a:pPr algn="ctr">
                        <a:spcAft>
                          <a:spcPts val="0"/>
                        </a:spcAft>
                      </a:pPr>
                      <a:r>
                        <a:rPr lang="nl-BE" sz="1300" dirty="0">
                          <a:effectLst/>
                        </a:rPr>
                        <a:t>Effect </a:t>
                      </a:r>
                      <a:r>
                        <a:rPr lang="nl-BE" sz="1300" dirty="0" err="1" smtClean="0">
                          <a:effectLst/>
                        </a:rPr>
                        <a:t>sur</a:t>
                      </a:r>
                      <a:r>
                        <a:rPr lang="nl-BE" sz="1300" baseline="0" dirty="0" smtClean="0">
                          <a:effectLst/>
                        </a:rPr>
                        <a:t> </a:t>
                      </a:r>
                      <a:r>
                        <a:rPr lang="nl-BE" sz="1300" baseline="0" dirty="0" err="1" smtClean="0">
                          <a:effectLst/>
                        </a:rPr>
                        <a:t>l’organisation</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lgn="ctr">
                        <a:spcAft>
                          <a:spcPts val="460"/>
                        </a:spcAft>
                      </a:pPr>
                      <a:r>
                        <a:rPr lang="nl-BE" sz="1300" dirty="0" err="1" smtClean="0">
                          <a:effectLst/>
                        </a:rPr>
                        <a:t>Effecacité</a:t>
                      </a:r>
                      <a:r>
                        <a:rPr lang="nl-BE" sz="1300" baseline="0" dirty="0" smtClean="0">
                          <a:effectLst/>
                        </a:rPr>
                        <a:t> de la </a:t>
                      </a:r>
                      <a:r>
                        <a:rPr lang="nl-BE" sz="1300" baseline="0" dirty="0" err="1" smtClean="0">
                          <a:effectLst/>
                        </a:rPr>
                        <a:t>mesure</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3230821081"/>
                  </a:ext>
                </a:extLst>
              </a:tr>
              <a:tr h="383334">
                <a:tc>
                  <a:txBody>
                    <a:bodyPr/>
                    <a:lstStyle/>
                    <a:p>
                      <a:pPr algn="ctr">
                        <a:spcAft>
                          <a:spcPts val="460"/>
                        </a:spcAft>
                      </a:pPr>
                      <a:r>
                        <a:rPr lang="nl-BE" sz="1300">
                          <a:effectLst/>
                        </a:rPr>
                        <a:t>1</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0"/>
                        </a:spcAft>
                      </a:pPr>
                      <a:r>
                        <a:rPr lang="nl-BE" sz="1300" dirty="0" err="1" smtClean="0">
                          <a:solidFill>
                            <a:schemeClr val="dk1"/>
                          </a:solidFill>
                          <a:effectLst/>
                          <a:latin typeface="+mn-lt"/>
                          <a:ea typeface="+mn-ea"/>
                        </a:rPr>
                        <a:t>Travail</a:t>
                      </a:r>
                      <a:r>
                        <a:rPr lang="nl-BE" sz="1300" baseline="0" dirty="0" smtClean="0">
                          <a:solidFill>
                            <a:schemeClr val="dk1"/>
                          </a:solidFill>
                          <a:effectLst/>
                          <a:latin typeface="+mn-lt"/>
                          <a:ea typeface="+mn-ea"/>
                        </a:rPr>
                        <a:t> à </a:t>
                      </a:r>
                      <a:r>
                        <a:rPr lang="nl-BE" sz="1300" baseline="0" dirty="0" err="1" smtClean="0">
                          <a:solidFill>
                            <a:schemeClr val="dk1"/>
                          </a:solidFill>
                          <a:effectLst/>
                          <a:latin typeface="+mn-lt"/>
                          <a:ea typeface="+mn-ea"/>
                        </a:rPr>
                        <a:t>domicile</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0"/>
                        </a:spcAft>
                      </a:pPr>
                      <a:r>
                        <a:rPr lang="nl-BE" sz="1300" dirty="0" smtClean="0">
                          <a:effectLst/>
                        </a:rPr>
                        <a:t>Prévention</a:t>
                      </a:r>
                      <a:r>
                        <a:rPr lang="nl-BE" sz="1300" baseline="0" dirty="0" smtClean="0">
                          <a:effectLst/>
                        </a:rPr>
                        <a:t> des </a:t>
                      </a:r>
                      <a:r>
                        <a:rPr lang="nl-BE" sz="1300" baseline="0" dirty="0" err="1" smtClean="0">
                          <a:effectLst/>
                        </a:rPr>
                        <a:t>risques</a:t>
                      </a:r>
                      <a:r>
                        <a:rPr lang="nl-BE" sz="1300" dirty="0" smtClean="0">
                          <a:effectLst/>
                        </a:rPr>
                        <a:t> </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lgn="ctr">
                        <a:spcAft>
                          <a:spcPts val="460"/>
                        </a:spcAft>
                      </a:pPr>
                      <a:r>
                        <a:rPr lang="nl-BE" sz="1300">
                          <a:effectLst/>
                        </a:rPr>
                        <a:t>Highest</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446220206"/>
                  </a:ext>
                </a:extLst>
              </a:tr>
              <a:tr h="383334">
                <a:tc>
                  <a:txBody>
                    <a:bodyPr/>
                    <a:lstStyle/>
                    <a:p>
                      <a:pPr algn="ctr">
                        <a:spcAft>
                          <a:spcPts val="460"/>
                        </a:spcAft>
                      </a:pPr>
                      <a:r>
                        <a:rPr lang="nl-BE" sz="1300">
                          <a:effectLst/>
                        </a:rPr>
                        <a:t>2</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460"/>
                        </a:spcAft>
                      </a:pPr>
                      <a:r>
                        <a:rPr lang="nl-BE" sz="1300" dirty="0" err="1">
                          <a:effectLst/>
                        </a:rPr>
                        <a:t>Social</a:t>
                      </a:r>
                      <a:r>
                        <a:rPr lang="nl-BE" sz="1300" dirty="0">
                          <a:effectLst/>
                        </a:rPr>
                        <a:t> </a:t>
                      </a:r>
                      <a:r>
                        <a:rPr lang="nl-BE" sz="1300" dirty="0" err="1">
                          <a:effectLst/>
                        </a:rPr>
                        <a:t>distancing</a:t>
                      </a:r>
                      <a:r>
                        <a:rPr lang="nl-BE" sz="1300" dirty="0">
                          <a:effectLst/>
                        </a:rPr>
                        <a:t> (≥ 1.5 m)</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300" b="0" i="0" u="none" strike="noStrike" kern="1200" cap="none" spc="0" normalizeH="0" baseline="0" noProof="0" dirty="0" smtClean="0">
                          <a:ln>
                            <a:noFill/>
                          </a:ln>
                          <a:solidFill>
                            <a:prstClr val="black"/>
                          </a:solidFill>
                          <a:effectLst/>
                          <a:uLnTx/>
                          <a:uFillTx/>
                          <a:latin typeface="Calibri"/>
                          <a:ea typeface="+mn-ea"/>
                          <a:cs typeface="+mn-cs"/>
                        </a:rPr>
                        <a:t>Prévention des </a:t>
                      </a:r>
                      <a:r>
                        <a:rPr kumimoji="0" lang="nl-BE" sz="1300" b="0" i="0" u="none" strike="noStrike" kern="1200" cap="none" spc="0" normalizeH="0" baseline="0" noProof="0" dirty="0" err="1" smtClean="0">
                          <a:ln>
                            <a:noFill/>
                          </a:ln>
                          <a:solidFill>
                            <a:prstClr val="black"/>
                          </a:solidFill>
                          <a:effectLst/>
                          <a:uLnTx/>
                          <a:uFillTx/>
                          <a:latin typeface="Calibri"/>
                          <a:ea typeface="+mn-ea"/>
                          <a:cs typeface="+mn-cs"/>
                        </a:rPr>
                        <a:t>risques</a:t>
                      </a:r>
                      <a:r>
                        <a:rPr kumimoji="0" lang="nl-BE" sz="1300" b="0" i="0" u="none" strike="noStrike" kern="1200" cap="none" spc="0" normalizeH="0" baseline="0" noProof="0" dirty="0" smtClean="0">
                          <a:ln>
                            <a:noFill/>
                          </a:ln>
                          <a:solidFill>
                            <a:prstClr val="black"/>
                          </a:solidFill>
                          <a:effectLst/>
                          <a:uLnTx/>
                          <a:uFillTx/>
                          <a:latin typeface="Calibri"/>
                          <a:ea typeface="+mn-ea"/>
                          <a:cs typeface="+mn-cs"/>
                        </a:rPr>
                        <a:t> </a:t>
                      </a:r>
                      <a:endParaRPr kumimoji="0" lang="fr-BE" sz="13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endParaRPr>
                    </a:p>
                  </a:txBody>
                  <a:tcPr marL="59727" marR="59727" marT="0" marB="0"/>
                </a:tc>
                <a:tc>
                  <a:txBody>
                    <a:bodyPr/>
                    <a:lstStyle/>
                    <a:p>
                      <a:pPr algn="ctr">
                        <a:spcAft>
                          <a:spcPts val="460"/>
                        </a:spcAft>
                      </a:pPr>
                      <a:r>
                        <a:rPr lang="nl-BE" sz="1300">
                          <a:effectLst/>
                        </a:rPr>
                        <a:t>Very high</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1281715038"/>
                  </a:ext>
                </a:extLst>
              </a:tr>
              <a:tr h="450626">
                <a:tc>
                  <a:txBody>
                    <a:bodyPr/>
                    <a:lstStyle/>
                    <a:p>
                      <a:pPr algn="ctr">
                        <a:spcAft>
                          <a:spcPts val="460"/>
                        </a:spcAft>
                      </a:pPr>
                      <a:r>
                        <a:rPr lang="nl-BE" sz="1300">
                          <a:effectLst/>
                        </a:rPr>
                        <a:t>3</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460"/>
                        </a:spcAft>
                      </a:pPr>
                      <a:r>
                        <a:rPr lang="nl-BE" sz="1300" dirty="0" smtClean="0">
                          <a:effectLst/>
                        </a:rPr>
                        <a:t>Limiter la </a:t>
                      </a:r>
                      <a:r>
                        <a:rPr lang="nl-BE" sz="1300" dirty="0" err="1" smtClean="0">
                          <a:effectLst/>
                        </a:rPr>
                        <a:t>présence</a:t>
                      </a:r>
                      <a:r>
                        <a:rPr lang="nl-BE" sz="1300" dirty="0" smtClean="0">
                          <a:effectLst/>
                        </a:rPr>
                        <a:t> </a:t>
                      </a:r>
                      <a:r>
                        <a:rPr lang="nl-BE" sz="1300" dirty="0" err="1" smtClean="0">
                          <a:effectLst/>
                        </a:rPr>
                        <a:t>physique</a:t>
                      </a:r>
                      <a:r>
                        <a:rPr lang="nl-BE" sz="1300" dirty="0" smtClean="0">
                          <a:effectLst/>
                        </a:rPr>
                        <a:t> </a:t>
                      </a:r>
                      <a:r>
                        <a:rPr lang="nl-BE" sz="1300" dirty="0" err="1" smtClean="0">
                          <a:effectLst/>
                        </a:rPr>
                        <a:t>aux</a:t>
                      </a:r>
                      <a:r>
                        <a:rPr lang="nl-BE" sz="1300" dirty="0" smtClean="0">
                          <a:effectLst/>
                        </a:rPr>
                        <a:t> </a:t>
                      </a:r>
                      <a:r>
                        <a:rPr lang="nl-BE" sz="1300" dirty="0" err="1" smtClean="0">
                          <a:effectLst/>
                        </a:rPr>
                        <a:t>activités</a:t>
                      </a:r>
                      <a:r>
                        <a:rPr lang="nl-BE" sz="1300" dirty="0" smtClean="0">
                          <a:effectLst/>
                        </a:rPr>
                        <a:t> </a:t>
                      </a:r>
                      <a:r>
                        <a:rPr lang="nl-BE" sz="1300" dirty="0" err="1" smtClean="0">
                          <a:effectLst/>
                        </a:rPr>
                        <a:t>caractérisées</a:t>
                      </a:r>
                      <a:r>
                        <a:rPr lang="nl-BE" sz="1300" baseline="0" dirty="0" smtClean="0">
                          <a:effectLst/>
                        </a:rPr>
                        <a:t> comme</a:t>
                      </a:r>
                      <a:r>
                        <a:rPr lang="nl-BE" sz="1300" dirty="0" smtClean="0">
                          <a:effectLst/>
                        </a:rPr>
                        <a:t> </a:t>
                      </a:r>
                      <a:r>
                        <a:rPr lang="nl-BE" sz="1300" dirty="0">
                          <a:effectLst/>
                        </a:rPr>
                        <a:t>Mission </a:t>
                      </a:r>
                      <a:r>
                        <a:rPr lang="nl-BE" sz="1300" dirty="0" err="1" smtClean="0">
                          <a:effectLst/>
                        </a:rPr>
                        <a:t>Essential</a:t>
                      </a:r>
                      <a:r>
                        <a:rPr lang="nl-BE" sz="1300" baseline="30000" dirty="0" smtClean="0">
                          <a:effectLst/>
                        </a:rPr>
                        <a:t>(*)</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300" b="0" i="0" u="none" strike="noStrike" kern="1200" cap="none" spc="0" normalizeH="0" baseline="0" noProof="0" dirty="0" smtClean="0">
                          <a:ln>
                            <a:noFill/>
                          </a:ln>
                          <a:solidFill>
                            <a:prstClr val="black"/>
                          </a:solidFill>
                          <a:effectLst/>
                          <a:uLnTx/>
                          <a:uFillTx/>
                          <a:latin typeface="Calibri"/>
                          <a:ea typeface="+mn-ea"/>
                          <a:cs typeface="+mn-cs"/>
                        </a:rPr>
                        <a:t>Prévention des </a:t>
                      </a:r>
                      <a:r>
                        <a:rPr kumimoji="0" lang="nl-BE" sz="1300" b="0" i="0" u="none" strike="noStrike" kern="1200" cap="none" spc="0" normalizeH="0" baseline="0" noProof="0" dirty="0" err="1" smtClean="0">
                          <a:ln>
                            <a:noFill/>
                          </a:ln>
                          <a:solidFill>
                            <a:prstClr val="black"/>
                          </a:solidFill>
                          <a:effectLst/>
                          <a:uLnTx/>
                          <a:uFillTx/>
                          <a:latin typeface="Calibri"/>
                          <a:ea typeface="+mn-ea"/>
                          <a:cs typeface="+mn-cs"/>
                        </a:rPr>
                        <a:t>risques</a:t>
                      </a:r>
                      <a:r>
                        <a:rPr kumimoji="0" lang="nl-BE" sz="1300" b="0" i="0" u="none" strike="noStrike" kern="1200" cap="none" spc="0" normalizeH="0" baseline="0" noProof="0" dirty="0" smtClean="0">
                          <a:ln>
                            <a:noFill/>
                          </a:ln>
                          <a:solidFill>
                            <a:prstClr val="black"/>
                          </a:solidFill>
                          <a:effectLst/>
                          <a:uLnTx/>
                          <a:uFillTx/>
                          <a:latin typeface="Calibri"/>
                          <a:ea typeface="+mn-ea"/>
                          <a:cs typeface="+mn-cs"/>
                        </a:rPr>
                        <a:t> </a:t>
                      </a:r>
                      <a:endParaRPr kumimoji="0" lang="fr-BE" sz="13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endParaRPr>
                    </a:p>
                  </a:txBody>
                  <a:tcPr marL="59727" marR="59727" marT="0" marB="0"/>
                </a:tc>
                <a:tc>
                  <a:txBody>
                    <a:bodyPr/>
                    <a:lstStyle/>
                    <a:p>
                      <a:pPr algn="ctr">
                        <a:spcAft>
                          <a:spcPts val="460"/>
                        </a:spcAft>
                      </a:pPr>
                      <a:r>
                        <a:rPr lang="nl-BE" sz="1300" dirty="0" err="1">
                          <a:effectLst/>
                        </a:rPr>
                        <a:t>Very</a:t>
                      </a:r>
                      <a:r>
                        <a:rPr lang="nl-BE" sz="1300" dirty="0">
                          <a:effectLst/>
                        </a:rPr>
                        <a:t> high</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2152108081"/>
                  </a:ext>
                </a:extLst>
              </a:tr>
              <a:tr h="383334">
                <a:tc>
                  <a:txBody>
                    <a:bodyPr/>
                    <a:lstStyle/>
                    <a:p>
                      <a:pPr algn="ctr">
                        <a:spcAft>
                          <a:spcPts val="460"/>
                        </a:spcAft>
                      </a:pPr>
                      <a:r>
                        <a:rPr lang="nl-BE" sz="1300">
                          <a:effectLst/>
                        </a:rPr>
                        <a:t>4</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0"/>
                        </a:spcAft>
                      </a:pPr>
                      <a:r>
                        <a:rPr lang="fr-BE" sz="1300" dirty="0" smtClean="0">
                          <a:effectLst/>
                        </a:rPr>
                        <a:t>Hygiène individuelle</a:t>
                      </a:r>
                      <a:r>
                        <a:rPr lang="fr-BE" sz="1300" baseline="30000" dirty="0" smtClean="0">
                          <a:effectLst/>
                        </a:rPr>
                        <a:t>(*)</a:t>
                      </a:r>
                      <a:endParaRPr lang="fr-BE" sz="1300" dirty="0">
                        <a:effectLst/>
                        <a:latin typeface="Arial" panose="020B0604020202020204" pitchFamily="34" charset="0"/>
                        <a:ea typeface="Times New Roman" panose="02020603050405020304" pitchFamily="18" charset="0"/>
                      </a:endParaRPr>
                    </a:p>
                  </a:txBody>
                  <a:tcPr marL="59727" marR="59727" marT="0" marB="0"/>
                </a:tc>
                <a:tc>
                  <a:txBody>
                    <a:bodyPr/>
                    <a:lstStyle/>
                    <a:p>
                      <a:pPr>
                        <a:spcAft>
                          <a:spcPts val="0"/>
                        </a:spcAft>
                      </a:pPr>
                      <a:r>
                        <a:rPr lang="fr-BE" sz="1300" dirty="0" smtClean="0">
                          <a:effectLst/>
                        </a:rPr>
                        <a:t>Prévention des dommages</a:t>
                      </a:r>
                      <a:endParaRPr lang="fr-BE" sz="1300" dirty="0">
                        <a:effectLst/>
                        <a:latin typeface="Arial" panose="020B0604020202020204" pitchFamily="34" charset="0"/>
                        <a:ea typeface="Times New Roman" panose="02020603050405020304" pitchFamily="18" charset="0"/>
                      </a:endParaRPr>
                    </a:p>
                  </a:txBody>
                  <a:tcPr marL="59727" marR="59727" marT="0" marB="0"/>
                </a:tc>
                <a:tc>
                  <a:txBody>
                    <a:bodyPr/>
                    <a:lstStyle/>
                    <a:p>
                      <a:pPr algn="ctr">
                        <a:spcAft>
                          <a:spcPts val="0"/>
                        </a:spcAft>
                      </a:pPr>
                      <a:r>
                        <a:rPr lang="fr-BE" sz="1300">
                          <a:effectLst/>
                        </a:rPr>
                        <a:t>Very high</a:t>
                      </a:r>
                      <a:endParaRPr lang="fr-BE" sz="1300">
                        <a:effectLst/>
                        <a:latin typeface="Arial" panose="020B0604020202020204" pitchFamily="34" charset="0"/>
                        <a:ea typeface="Times New Roman" panose="02020603050405020304" pitchFamily="18" charset="0"/>
                      </a:endParaRPr>
                    </a:p>
                  </a:txBody>
                  <a:tcPr marL="59727" marR="59727" marT="0" marB="0"/>
                </a:tc>
                <a:extLst>
                  <a:ext uri="{0D108BD9-81ED-4DB2-BD59-A6C34878D82A}">
                    <a16:rowId xmlns:a16="http://schemas.microsoft.com/office/drawing/2014/main" val="3756822201"/>
                  </a:ext>
                </a:extLst>
              </a:tr>
              <a:tr h="383334">
                <a:tc>
                  <a:txBody>
                    <a:bodyPr/>
                    <a:lstStyle/>
                    <a:p>
                      <a:pPr algn="ctr">
                        <a:spcAft>
                          <a:spcPts val="460"/>
                        </a:spcAft>
                      </a:pPr>
                      <a:r>
                        <a:rPr lang="nl-BE" sz="1300">
                          <a:effectLst/>
                        </a:rPr>
                        <a:t>5</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0"/>
                        </a:spcAft>
                      </a:pPr>
                      <a:r>
                        <a:rPr lang="fr-BE" sz="1300" dirty="0" smtClean="0">
                          <a:effectLst/>
                        </a:rPr>
                        <a:t>Nettoyage</a:t>
                      </a:r>
                      <a:r>
                        <a:rPr lang="fr-BE" sz="1300" baseline="0" dirty="0" smtClean="0">
                          <a:effectLst/>
                        </a:rPr>
                        <a:t> fréquent des</a:t>
                      </a:r>
                      <a:r>
                        <a:rPr lang="fr-BE" sz="1300" dirty="0" smtClean="0">
                          <a:effectLst/>
                        </a:rPr>
                        <a:t> </a:t>
                      </a:r>
                      <a:r>
                        <a:rPr lang="fr-BE" sz="1300" dirty="0">
                          <a:effectLst/>
                        </a:rPr>
                        <a:t>Mat &amp; </a:t>
                      </a:r>
                      <a:r>
                        <a:rPr lang="fr-BE" sz="1300" dirty="0" err="1">
                          <a:effectLst/>
                        </a:rPr>
                        <a:t>Eqt</a:t>
                      </a:r>
                      <a:r>
                        <a:rPr lang="fr-BE" sz="1300" baseline="30000" dirty="0">
                          <a:effectLst/>
                        </a:rPr>
                        <a:t>(*)</a:t>
                      </a:r>
                      <a:endParaRPr lang="fr-BE" sz="1300" dirty="0">
                        <a:effectLst/>
                        <a:latin typeface="Arial" panose="020B0604020202020204" pitchFamily="34" charset="0"/>
                        <a:ea typeface="Times New Roman" panose="02020603050405020304" pitchFamily="18" charset="0"/>
                      </a:endParaRPr>
                    </a:p>
                  </a:txBody>
                  <a:tcPr marL="59727" marR="59727"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300" dirty="0" smtClean="0">
                          <a:effectLst/>
                        </a:rPr>
                        <a:t>Prévention des dommages</a:t>
                      </a:r>
                      <a:endParaRPr lang="fr-BE" sz="1300" dirty="0">
                        <a:effectLst/>
                        <a:latin typeface="Arial" panose="020B0604020202020204" pitchFamily="34" charset="0"/>
                        <a:ea typeface="Times New Roman" panose="02020603050405020304" pitchFamily="18" charset="0"/>
                      </a:endParaRPr>
                    </a:p>
                  </a:txBody>
                  <a:tcPr marL="59727" marR="59727" marT="0" marB="0"/>
                </a:tc>
                <a:tc>
                  <a:txBody>
                    <a:bodyPr/>
                    <a:lstStyle/>
                    <a:p>
                      <a:pPr algn="ctr">
                        <a:spcAft>
                          <a:spcPts val="460"/>
                        </a:spcAft>
                      </a:pPr>
                      <a:r>
                        <a:rPr lang="nl-BE" sz="1300">
                          <a:effectLst/>
                        </a:rPr>
                        <a:t>Very high</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4215233042"/>
                  </a:ext>
                </a:extLst>
              </a:tr>
              <a:tr h="734465">
                <a:tc>
                  <a:txBody>
                    <a:bodyPr/>
                    <a:lstStyle/>
                    <a:p>
                      <a:pPr algn="ctr">
                        <a:spcAft>
                          <a:spcPts val="460"/>
                        </a:spcAft>
                      </a:pPr>
                      <a:r>
                        <a:rPr lang="nl-BE" sz="1300">
                          <a:effectLst/>
                        </a:rPr>
                        <a:t>6</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0"/>
                        </a:spcAft>
                      </a:pPr>
                      <a:r>
                        <a:rPr lang="nl-BE" sz="1300" dirty="0" smtClean="0">
                          <a:effectLst/>
                        </a:rPr>
                        <a:t>Placement en quarantaine des </a:t>
                      </a:r>
                      <a:r>
                        <a:rPr lang="nl-BE" sz="1300" dirty="0">
                          <a:effectLst/>
                        </a:rPr>
                        <a:t>Mat &amp; </a:t>
                      </a:r>
                      <a:r>
                        <a:rPr lang="nl-BE" sz="1300" dirty="0" err="1">
                          <a:effectLst/>
                        </a:rPr>
                        <a:t>Eqt</a:t>
                      </a:r>
                      <a:r>
                        <a:rPr lang="nl-BE" sz="1300" dirty="0">
                          <a:effectLst/>
                        </a:rPr>
                        <a:t> </a:t>
                      </a:r>
                      <a:r>
                        <a:rPr lang="nl-BE" sz="1300" dirty="0" err="1" smtClean="0">
                          <a:effectLst/>
                        </a:rPr>
                        <a:t>qui</a:t>
                      </a:r>
                      <a:r>
                        <a:rPr lang="nl-BE" sz="1300" dirty="0" smtClean="0">
                          <a:effectLst/>
                        </a:rPr>
                        <a:t> ne </a:t>
                      </a:r>
                      <a:r>
                        <a:rPr lang="nl-BE" sz="1300" dirty="0" err="1" smtClean="0">
                          <a:effectLst/>
                        </a:rPr>
                        <a:t>peuvent</a:t>
                      </a:r>
                      <a:r>
                        <a:rPr lang="nl-BE" sz="1300" dirty="0" smtClean="0">
                          <a:effectLst/>
                        </a:rPr>
                        <a:t> pas </a:t>
                      </a:r>
                      <a:r>
                        <a:rPr lang="nl-BE" sz="1300" dirty="0" err="1" smtClean="0">
                          <a:effectLst/>
                        </a:rPr>
                        <a:t>être</a:t>
                      </a:r>
                      <a:r>
                        <a:rPr lang="nl-BE" sz="1300" dirty="0" smtClean="0">
                          <a:effectLst/>
                        </a:rPr>
                        <a:t> </a:t>
                      </a:r>
                      <a:r>
                        <a:rPr lang="nl-BE" sz="1300" dirty="0" err="1" smtClean="0">
                          <a:effectLst/>
                        </a:rPr>
                        <a:t>nettoyés</a:t>
                      </a:r>
                      <a:endParaRPr lang="fr-BE" sz="1300" dirty="0">
                        <a:effectLst/>
                        <a:latin typeface="Arial" panose="020B0604020202020204" pitchFamily="34" charset="0"/>
                        <a:ea typeface="Times New Roman" panose="02020603050405020304" pitchFamily="18" charset="0"/>
                      </a:endParaRPr>
                    </a:p>
                  </a:txBody>
                  <a:tcPr marL="59727" marR="59727"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300" b="0" i="0" u="none" strike="noStrike" kern="1200" cap="none" spc="0" normalizeH="0" baseline="0" noProof="0" dirty="0" smtClean="0">
                          <a:ln>
                            <a:noFill/>
                          </a:ln>
                          <a:solidFill>
                            <a:prstClr val="black"/>
                          </a:solidFill>
                          <a:effectLst/>
                          <a:uLnTx/>
                          <a:uFillTx/>
                          <a:latin typeface="+mn-lt"/>
                          <a:ea typeface="+mn-ea"/>
                          <a:cs typeface="+mn-cs"/>
                        </a:rPr>
                        <a:t>Prévention des </a:t>
                      </a:r>
                      <a:r>
                        <a:rPr kumimoji="0" lang="nl-BE" sz="1300" b="0" i="0" u="none" strike="noStrike" kern="1200" cap="none" spc="0" normalizeH="0" baseline="0" noProof="0" dirty="0" err="1" smtClean="0">
                          <a:ln>
                            <a:noFill/>
                          </a:ln>
                          <a:solidFill>
                            <a:prstClr val="black"/>
                          </a:solidFill>
                          <a:effectLst/>
                          <a:uLnTx/>
                          <a:uFillTx/>
                          <a:latin typeface="+mn-lt"/>
                          <a:ea typeface="+mn-ea"/>
                          <a:cs typeface="+mn-cs"/>
                        </a:rPr>
                        <a:t>risques</a:t>
                      </a:r>
                      <a:r>
                        <a:rPr kumimoji="0" lang="nl-BE" sz="1300" b="0" i="0" u="none" strike="noStrike" kern="1200" cap="none" spc="0" normalizeH="0" baseline="0" noProof="0" dirty="0" smtClean="0">
                          <a:ln>
                            <a:noFill/>
                          </a:ln>
                          <a:solidFill>
                            <a:prstClr val="black"/>
                          </a:solidFill>
                          <a:effectLst/>
                          <a:uLnTx/>
                          <a:uFillTx/>
                          <a:latin typeface="+mn-lt"/>
                          <a:ea typeface="+mn-ea"/>
                          <a:cs typeface="+mn-cs"/>
                        </a:rPr>
                        <a:t>, </a:t>
                      </a:r>
                      <a:r>
                        <a:rPr kumimoji="0" lang="nl-BE" sz="1300" b="0" i="0" u="none" strike="noStrike" kern="1200" cap="none" spc="0" normalizeH="0" baseline="0" noProof="0" dirty="0" err="1" smtClean="0">
                          <a:ln>
                            <a:noFill/>
                          </a:ln>
                          <a:solidFill>
                            <a:prstClr val="black"/>
                          </a:solidFill>
                          <a:effectLst/>
                          <a:uLnTx/>
                          <a:uFillTx/>
                          <a:latin typeface="+mn-lt"/>
                          <a:ea typeface="+mn-ea"/>
                          <a:cs typeface="+mn-cs"/>
                        </a:rPr>
                        <a:t>limitation</a:t>
                      </a:r>
                      <a:r>
                        <a:rPr kumimoji="0" lang="nl-BE" sz="1300" b="0" i="0" u="none" strike="noStrike" kern="1200" cap="none" spc="0" normalizeH="0" baseline="0" noProof="0" dirty="0" smtClean="0">
                          <a:ln>
                            <a:noFill/>
                          </a:ln>
                          <a:solidFill>
                            <a:prstClr val="black"/>
                          </a:solidFill>
                          <a:effectLst/>
                          <a:uLnTx/>
                          <a:uFillTx/>
                          <a:latin typeface="+mn-lt"/>
                          <a:ea typeface="+mn-ea"/>
                          <a:cs typeface="+mn-cs"/>
                        </a:rPr>
                        <a:t> des </a:t>
                      </a:r>
                      <a:r>
                        <a:rPr kumimoji="0" lang="nl-BE" sz="1300" b="0" i="0" u="none" strike="noStrike" kern="1200" cap="none" spc="0" normalizeH="0" baseline="0" noProof="0" dirty="0" err="1" smtClean="0">
                          <a:ln>
                            <a:noFill/>
                          </a:ln>
                          <a:solidFill>
                            <a:prstClr val="black"/>
                          </a:solidFill>
                          <a:effectLst/>
                          <a:uLnTx/>
                          <a:uFillTx/>
                          <a:latin typeface="+mn-lt"/>
                          <a:ea typeface="+mn-ea"/>
                          <a:cs typeface="+mn-cs"/>
                        </a:rPr>
                        <a:t>dommages</a:t>
                      </a:r>
                      <a:endParaRPr lang="fr-BE" sz="1300" dirty="0">
                        <a:effectLst/>
                        <a:latin typeface="Arial" panose="020B0604020202020204" pitchFamily="34" charset="0"/>
                        <a:ea typeface="Times New Roman" panose="02020603050405020304" pitchFamily="18" charset="0"/>
                      </a:endParaRPr>
                    </a:p>
                  </a:txBody>
                  <a:tcPr marL="59727" marR="59727" marT="0" marB="0"/>
                </a:tc>
                <a:tc>
                  <a:txBody>
                    <a:bodyPr/>
                    <a:lstStyle/>
                    <a:p>
                      <a:pPr algn="ctr">
                        <a:spcAft>
                          <a:spcPts val="460"/>
                        </a:spcAft>
                      </a:pPr>
                      <a:r>
                        <a:rPr lang="nl-BE" sz="1300" dirty="0" err="1">
                          <a:effectLst/>
                        </a:rPr>
                        <a:t>Very</a:t>
                      </a:r>
                      <a:r>
                        <a:rPr lang="nl-BE" sz="1300" dirty="0">
                          <a:effectLst/>
                        </a:rPr>
                        <a:t> high</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4235572242"/>
                  </a:ext>
                </a:extLst>
              </a:tr>
              <a:tr h="652936">
                <a:tc>
                  <a:txBody>
                    <a:bodyPr/>
                    <a:lstStyle/>
                    <a:p>
                      <a:pPr algn="ctr">
                        <a:spcAft>
                          <a:spcPts val="460"/>
                        </a:spcAft>
                      </a:pPr>
                      <a:r>
                        <a:rPr lang="nl-BE" sz="1300">
                          <a:effectLst/>
                        </a:rPr>
                        <a:t>7</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0"/>
                        </a:spcAft>
                      </a:pPr>
                      <a:r>
                        <a:rPr lang="nl-BE" sz="1300" dirty="0" err="1" smtClean="0">
                          <a:effectLst/>
                          <a:latin typeface="+mn-lt"/>
                          <a:ea typeface="+mn-ea"/>
                        </a:rPr>
                        <a:t>Qui</a:t>
                      </a:r>
                      <a:r>
                        <a:rPr lang="nl-BE" sz="1300" baseline="0" dirty="0" smtClean="0">
                          <a:effectLst/>
                          <a:latin typeface="+mn-lt"/>
                          <a:ea typeface="+mn-ea"/>
                        </a:rPr>
                        <a:t> </a:t>
                      </a:r>
                      <a:r>
                        <a:rPr lang="nl-BE" sz="1300" baseline="0" dirty="0" err="1" smtClean="0">
                          <a:effectLst/>
                          <a:latin typeface="+mn-lt"/>
                          <a:ea typeface="+mn-ea"/>
                        </a:rPr>
                        <a:t>est</a:t>
                      </a:r>
                      <a:r>
                        <a:rPr lang="nl-BE" sz="1300" baseline="0" dirty="0" smtClean="0">
                          <a:effectLst/>
                          <a:latin typeface="+mn-lt"/>
                          <a:ea typeface="+mn-ea"/>
                        </a:rPr>
                        <a:t> </a:t>
                      </a:r>
                      <a:r>
                        <a:rPr lang="nl-BE" sz="1300" baseline="0" dirty="0" err="1" smtClean="0">
                          <a:effectLst/>
                          <a:latin typeface="+mn-lt"/>
                          <a:ea typeface="+mn-ea"/>
                        </a:rPr>
                        <a:t>malade</a:t>
                      </a:r>
                      <a:r>
                        <a:rPr lang="nl-BE" sz="1300" baseline="0" dirty="0" smtClean="0">
                          <a:effectLst/>
                          <a:latin typeface="+mn-lt"/>
                          <a:ea typeface="+mn-ea"/>
                        </a:rPr>
                        <a:t> </a:t>
                      </a:r>
                      <a:r>
                        <a:rPr lang="nl-BE" sz="1300" baseline="0" dirty="0" err="1" smtClean="0">
                          <a:effectLst/>
                          <a:latin typeface="+mn-lt"/>
                          <a:ea typeface="+mn-ea"/>
                        </a:rPr>
                        <a:t>reste</a:t>
                      </a:r>
                      <a:r>
                        <a:rPr lang="nl-BE" sz="1300" baseline="0" dirty="0" smtClean="0">
                          <a:effectLst/>
                          <a:latin typeface="+mn-lt"/>
                          <a:ea typeface="+mn-ea"/>
                        </a:rPr>
                        <a:t> à la maison</a:t>
                      </a:r>
                      <a:endParaRPr lang="fr-BE" sz="1300" dirty="0">
                        <a:effectLst/>
                        <a:latin typeface="Arial" panose="020B0604020202020204" pitchFamily="34" charset="0"/>
                        <a:ea typeface="Times New Roman" panose="02020603050405020304" pitchFamily="18" charset="0"/>
                      </a:endParaRPr>
                    </a:p>
                  </a:txBody>
                  <a:tcPr marL="59727" marR="59727"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300" b="0" i="0" u="none" strike="noStrike" kern="1200" cap="none" spc="0" normalizeH="0" baseline="0" noProof="0" dirty="0" smtClean="0">
                          <a:ln>
                            <a:noFill/>
                          </a:ln>
                          <a:solidFill>
                            <a:prstClr val="black"/>
                          </a:solidFill>
                          <a:effectLst/>
                          <a:uLnTx/>
                          <a:uFillTx/>
                          <a:latin typeface="+mn-lt"/>
                          <a:ea typeface="+mn-ea"/>
                          <a:cs typeface="+mn-cs"/>
                        </a:rPr>
                        <a:t>Prévention des </a:t>
                      </a:r>
                      <a:r>
                        <a:rPr kumimoji="0" lang="nl-BE" sz="1300" b="0" i="0" u="none" strike="noStrike" kern="1200" cap="none" spc="0" normalizeH="0" baseline="0" noProof="0" dirty="0" err="1" smtClean="0">
                          <a:ln>
                            <a:noFill/>
                          </a:ln>
                          <a:solidFill>
                            <a:prstClr val="black"/>
                          </a:solidFill>
                          <a:effectLst/>
                          <a:uLnTx/>
                          <a:uFillTx/>
                          <a:latin typeface="+mn-lt"/>
                          <a:ea typeface="+mn-ea"/>
                          <a:cs typeface="+mn-cs"/>
                        </a:rPr>
                        <a:t>risques</a:t>
                      </a:r>
                      <a:r>
                        <a:rPr kumimoji="0" lang="nl-BE" sz="1300" b="0" i="0" u="none" strike="noStrike" kern="1200" cap="none" spc="0" normalizeH="0" baseline="0" noProof="0" dirty="0" smtClean="0">
                          <a:ln>
                            <a:noFill/>
                          </a:ln>
                          <a:solidFill>
                            <a:prstClr val="black"/>
                          </a:solidFill>
                          <a:effectLst/>
                          <a:uLnTx/>
                          <a:uFillTx/>
                          <a:latin typeface="+mn-lt"/>
                          <a:ea typeface="+mn-ea"/>
                          <a:cs typeface="+mn-cs"/>
                        </a:rPr>
                        <a:t>, </a:t>
                      </a:r>
                      <a:r>
                        <a:rPr kumimoji="0" lang="nl-BE" sz="1300" b="0" i="0" u="none" strike="noStrike" kern="1200" cap="none" spc="0" normalizeH="0" baseline="0" noProof="0" dirty="0" err="1" smtClean="0">
                          <a:ln>
                            <a:noFill/>
                          </a:ln>
                          <a:solidFill>
                            <a:prstClr val="black"/>
                          </a:solidFill>
                          <a:effectLst/>
                          <a:uLnTx/>
                          <a:uFillTx/>
                          <a:latin typeface="+mn-lt"/>
                          <a:ea typeface="+mn-ea"/>
                          <a:cs typeface="+mn-cs"/>
                        </a:rPr>
                        <a:t>limitation</a:t>
                      </a:r>
                      <a:r>
                        <a:rPr kumimoji="0" lang="nl-BE" sz="1300" b="0" i="0" u="none" strike="noStrike" kern="1200" cap="none" spc="0" normalizeH="0" baseline="0" noProof="0" dirty="0" smtClean="0">
                          <a:ln>
                            <a:noFill/>
                          </a:ln>
                          <a:solidFill>
                            <a:prstClr val="black"/>
                          </a:solidFill>
                          <a:effectLst/>
                          <a:uLnTx/>
                          <a:uFillTx/>
                          <a:latin typeface="+mn-lt"/>
                          <a:ea typeface="+mn-ea"/>
                          <a:cs typeface="+mn-cs"/>
                        </a:rPr>
                        <a:t> des </a:t>
                      </a:r>
                      <a:r>
                        <a:rPr kumimoji="0" lang="nl-BE" sz="1300" b="0" i="0" u="none" strike="noStrike" kern="1200" cap="none" spc="0" normalizeH="0" baseline="0" noProof="0" dirty="0" err="1" smtClean="0">
                          <a:ln>
                            <a:noFill/>
                          </a:ln>
                          <a:solidFill>
                            <a:prstClr val="black"/>
                          </a:solidFill>
                          <a:effectLst/>
                          <a:uLnTx/>
                          <a:uFillTx/>
                          <a:latin typeface="+mn-lt"/>
                          <a:ea typeface="+mn-ea"/>
                          <a:cs typeface="+mn-cs"/>
                        </a:rPr>
                        <a:t>dommages</a:t>
                      </a:r>
                      <a:endParaRPr lang="fr-BE" sz="1300" dirty="0">
                        <a:effectLst/>
                        <a:latin typeface="Arial" panose="020B0604020202020204" pitchFamily="34" charset="0"/>
                        <a:ea typeface="Times New Roman" panose="02020603050405020304" pitchFamily="18" charset="0"/>
                      </a:endParaRPr>
                    </a:p>
                  </a:txBody>
                  <a:tcPr marL="59727" marR="59727" marT="0" marB="0"/>
                </a:tc>
                <a:tc>
                  <a:txBody>
                    <a:bodyPr/>
                    <a:lstStyle/>
                    <a:p>
                      <a:pPr algn="ctr">
                        <a:spcAft>
                          <a:spcPts val="460"/>
                        </a:spcAft>
                      </a:pPr>
                      <a:r>
                        <a:rPr lang="nl-BE" sz="1300" dirty="0" err="1">
                          <a:effectLst/>
                        </a:rPr>
                        <a:t>Very</a:t>
                      </a:r>
                      <a:r>
                        <a:rPr lang="nl-BE" sz="1300" dirty="0">
                          <a:effectLst/>
                        </a:rPr>
                        <a:t> high</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422570371"/>
                  </a:ext>
                </a:extLst>
              </a:tr>
              <a:tr h="383334">
                <a:tc>
                  <a:txBody>
                    <a:bodyPr/>
                    <a:lstStyle/>
                    <a:p>
                      <a:pPr algn="ctr">
                        <a:spcAft>
                          <a:spcPts val="460"/>
                        </a:spcAft>
                      </a:pPr>
                      <a:r>
                        <a:rPr lang="nl-BE" sz="1300">
                          <a:effectLst/>
                        </a:rPr>
                        <a:t>8</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460"/>
                        </a:spcAft>
                      </a:pPr>
                      <a:r>
                        <a:rPr lang="nl-BE" sz="1300" baseline="0" dirty="0" smtClean="0">
                          <a:effectLst/>
                        </a:rPr>
                        <a:t>Principe </a:t>
                      </a:r>
                      <a:r>
                        <a:rPr lang="nl-BE" sz="1300" baseline="0" dirty="0" err="1" smtClean="0">
                          <a:effectLst/>
                        </a:rPr>
                        <a:t>d’isolation</a:t>
                      </a:r>
                      <a:r>
                        <a:rPr lang="nl-BE" sz="1300" baseline="30000" dirty="0" smtClean="0">
                          <a:effectLst/>
                        </a:rPr>
                        <a:t>(*)</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300" b="0" i="0" u="none" strike="noStrike" kern="1200" cap="none" spc="0" normalizeH="0" baseline="0" noProof="0" smtClean="0">
                          <a:ln>
                            <a:noFill/>
                          </a:ln>
                          <a:solidFill>
                            <a:prstClr val="black"/>
                          </a:solidFill>
                          <a:effectLst/>
                          <a:uLnTx/>
                          <a:uFillTx/>
                          <a:latin typeface="Calibri"/>
                          <a:ea typeface="+mn-ea"/>
                          <a:cs typeface="+mn-cs"/>
                        </a:rPr>
                        <a:t>Prévention des risques </a:t>
                      </a:r>
                      <a:endParaRPr kumimoji="0" lang="fr-BE" sz="13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endParaRPr>
                    </a:p>
                  </a:txBody>
                  <a:tcPr marL="59727" marR="59727" marT="0" marB="0"/>
                </a:tc>
                <a:tc>
                  <a:txBody>
                    <a:bodyPr/>
                    <a:lstStyle/>
                    <a:p>
                      <a:pPr algn="ctr">
                        <a:spcAft>
                          <a:spcPts val="460"/>
                        </a:spcAft>
                      </a:pPr>
                      <a:r>
                        <a:rPr lang="nl-BE" sz="1300" dirty="0" err="1">
                          <a:effectLst/>
                        </a:rPr>
                        <a:t>Very</a:t>
                      </a:r>
                      <a:r>
                        <a:rPr lang="nl-BE" sz="1300" dirty="0">
                          <a:effectLst/>
                        </a:rPr>
                        <a:t> high</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3239808743"/>
                  </a:ext>
                </a:extLst>
              </a:tr>
              <a:tr h="383334">
                <a:tc>
                  <a:txBody>
                    <a:bodyPr/>
                    <a:lstStyle/>
                    <a:p>
                      <a:pPr algn="ctr">
                        <a:spcAft>
                          <a:spcPts val="460"/>
                        </a:spcAft>
                      </a:pPr>
                      <a:r>
                        <a:rPr lang="nl-BE" sz="1300">
                          <a:effectLst/>
                        </a:rPr>
                        <a:t>9</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460"/>
                        </a:spcAft>
                      </a:pPr>
                      <a:r>
                        <a:rPr lang="nl-BE" sz="1300" baseline="0" dirty="0" err="1" smtClean="0">
                          <a:effectLst/>
                        </a:rPr>
                        <a:t>Moyens</a:t>
                      </a:r>
                      <a:r>
                        <a:rPr lang="nl-BE" sz="1300" baseline="0" dirty="0" smtClean="0">
                          <a:effectLst/>
                        </a:rPr>
                        <a:t> et </a:t>
                      </a:r>
                      <a:r>
                        <a:rPr lang="nl-BE" sz="1300" baseline="0" dirty="0" err="1" smtClean="0">
                          <a:effectLst/>
                        </a:rPr>
                        <a:t>outils</a:t>
                      </a:r>
                      <a:r>
                        <a:rPr lang="nl-BE" sz="1300" baseline="0" dirty="0" smtClean="0">
                          <a:effectLst/>
                        </a:rPr>
                        <a:t> de </a:t>
                      </a:r>
                      <a:r>
                        <a:rPr lang="nl-BE" sz="1300" baseline="0" dirty="0" err="1" smtClean="0">
                          <a:effectLst/>
                        </a:rPr>
                        <a:t>communication</a:t>
                      </a:r>
                      <a:r>
                        <a:rPr lang="nl-BE" sz="1300" baseline="0" dirty="0" smtClean="0">
                          <a:effectLst/>
                        </a:rPr>
                        <a:t> </a:t>
                      </a:r>
                      <a:r>
                        <a:rPr lang="nl-BE" sz="1300" baseline="0" dirty="0" err="1" smtClean="0">
                          <a:effectLst/>
                        </a:rPr>
                        <a:t>digitaux</a:t>
                      </a:r>
                      <a:r>
                        <a:rPr lang="nl-BE" sz="1300" baseline="30000" dirty="0" smtClean="0">
                          <a:effectLst/>
                        </a:rPr>
                        <a:t>(*)</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300" b="0" i="0" u="none" strike="noStrike" kern="1200" cap="none" spc="0" normalizeH="0" baseline="0" noProof="0" smtClean="0">
                          <a:ln>
                            <a:noFill/>
                          </a:ln>
                          <a:solidFill>
                            <a:prstClr val="black"/>
                          </a:solidFill>
                          <a:effectLst/>
                          <a:uLnTx/>
                          <a:uFillTx/>
                          <a:latin typeface="Calibri"/>
                          <a:ea typeface="+mn-ea"/>
                          <a:cs typeface="+mn-cs"/>
                        </a:rPr>
                        <a:t>Prévention des risques </a:t>
                      </a:r>
                      <a:endParaRPr kumimoji="0" lang="fr-BE" sz="13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endParaRPr>
                    </a:p>
                  </a:txBody>
                  <a:tcPr marL="59727" marR="59727" marT="0" marB="0"/>
                </a:tc>
                <a:tc>
                  <a:txBody>
                    <a:bodyPr/>
                    <a:lstStyle/>
                    <a:p>
                      <a:pPr algn="ctr">
                        <a:spcAft>
                          <a:spcPts val="460"/>
                        </a:spcAft>
                      </a:pPr>
                      <a:r>
                        <a:rPr lang="nl-BE" sz="1300" dirty="0" err="1">
                          <a:effectLst/>
                        </a:rPr>
                        <a:t>Very</a:t>
                      </a:r>
                      <a:r>
                        <a:rPr lang="nl-BE" sz="1300" dirty="0">
                          <a:effectLst/>
                        </a:rPr>
                        <a:t> high</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1172589469"/>
                  </a:ext>
                </a:extLst>
              </a:tr>
              <a:tr h="383334">
                <a:tc>
                  <a:txBody>
                    <a:bodyPr/>
                    <a:lstStyle/>
                    <a:p>
                      <a:pPr algn="ctr">
                        <a:spcAft>
                          <a:spcPts val="460"/>
                        </a:spcAft>
                      </a:pPr>
                      <a:r>
                        <a:rPr lang="nl-BE" sz="1300">
                          <a:effectLst/>
                        </a:rPr>
                        <a:t>10</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460"/>
                        </a:spcAft>
                      </a:pPr>
                      <a:r>
                        <a:rPr lang="nl-BE" sz="1300" baseline="0" dirty="0" smtClean="0">
                          <a:effectLst/>
                        </a:rPr>
                        <a:t>Pas de </a:t>
                      </a:r>
                      <a:r>
                        <a:rPr lang="nl-BE" sz="1300" baseline="0" dirty="0" err="1" smtClean="0">
                          <a:effectLst/>
                        </a:rPr>
                        <a:t>salutation</a:t>
                      </a:r>
                      <a:r>
                        <a:rPr lang="nl-BE" sz="1300" baseline="0" dirty="0" smtClean="0">
                          <a:effectLst/>
                        </a:rPr>
                        <a:t> </a:t>
                      </a:r>
                      <a:r>
                        <a:rPr lang="nl-BE" sz="1300" baseline="0" dirty="0" err="1" smtClean="0">
                          <a:effectLst/>
                        </a:rPr>
                        <a:t>avec</a:t>
                      </a:r>
                      <a:r>
                        <a:rPr lang="nl-BE" sz="1300" baseline="0" dirty="0" smtClean="0">
                          <a:effectLst/>
                        </a:rPr>
                        <a:t> contact </a:t>
                      </a:r>
                      <a:r>
                        <a:rPr lang="nl-BE" sz="1300" baseline="0" dirty="0" err="1" smtClean="0">
                          <a:effectLst/>
                        </a:rPr>
                        <a:t>physique</a:t>
                      </a:r>
                      <a:r>
                        <a:rPr lang="nl-BE" sz="1300" baseline="30000" dirty="0" smtClean="0">
                          <a:effectLst/>
                        </a:rPr>
                        <a:t>(*)</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300" b="0" i="0" u="none" strike="noStrike" kern="1200" cap="none" spc="0" normalizeH="0" baseline="0" noProof="0" smtClean="0">
                          <a:ln>
                            <a:noFill/>
                          </a:ln>
                          <a:solidFill>
                            <a:prstClr val="black"/>
                          </a:solidFill>
                          <a:effectLst/>
                          <a:uLnTx/>
                          <a:uFillTx/>
                          <a:latin typeface="Calibri"/>
                          <a:ea typeface="+mn-ea"/>
                          <a:cs typeface="+mn-cs"/>
                        </a:rPr>
                        <a:t>Prévention des risques </a:t>
                      </a:r>
                      <a:endParaRPr kumimoji="0" lang="fr-BE" sz="13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endParaRPr>
                    </a:p>
                  </a:txBody>
                  <a:tcPr marL="59727" marR="59727" marT="0" marB="0"/>
                </a:tc>
                <a:tc>
                  <a:txBody>
                    <a:bodyPr/>
                    <a:lstStyle/>
                    <a:p>
                      <a:pPr algn="ctr">
                        <a:spcAft>
                          <a:spcPts val="460"/>
                        </a:spcAft>
                      </a:pPr>
                      <a:r>
                        <a:rPr lang="nl-BE" sz="1300" dirty="0" err="1">
                          <a:effectLst/>
                        </a:rPr>
                        <a:t>Very</a:t>
                      </a:r>
                      <a:r>
                        <a:rPr lang="nl-BE" sz="1300" dirty="0">
                          <a:effectLst/>
                        </a:rPr>
                        <a:t> high</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3740250675"/>
                  </a:ext>
                </a:extLst>
              </a:tr>
              <a:tr h="383334">
                <a:tc>
                  <a:txBody>
                    <a:bodyPr/>
                    <a:lstStyle/>
                    <a:p>
                      <a:pPr algn="ctr">
                        <a:spcAft>
                          <a:spcPts val="460"/>
                        </a:spcAft>
                      </a:pPr>
                      <a:r>
                        <a:rPr lang="nl-BE" sz="1300">
                          <a:effectLst/>
                        </a:rPr>
                        <a:t>11</a:t>
                      </a:r>
                      <a:endParaRPr lang="fr-BE" sz="130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a:spcAft>
                          <a:spcPts val="460"/>
                        </a:spcAft>
                      </a:pPr>
                      <a:r>
                        <a:rPr lang="nl-BE" sz="1300" dirty="0" err="1" smtClean="0">
                          <a:solidFill>
                            <a:schemeClr val="dk1"/>
                          </a:solidFill>
                          <a:effectLst/>
                          <a:latin typeface="+mn-lt"/>
                          <a:ea typeface="+mn-ea"/>
                        </a:rPr>
                        <a:t>Séquestration</a:t>
                      </a:r>
                      <a:r>
                        <a:rPr lang="nl-BE" sz="1300" baseline="0" dirty="0" smtClean="0">
                          <a:solidFill>
                            <a:schemeClr val="dk1"/>
                          </a:solidFill>
                          <a:effectLst/>
                          <a:latin typeface="+mn-lt"/>
                          <a:ea typeface="+mn-ea"/>
                        </a:rPr>
                        <a:t> protectrice</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300" b="0" i="0" u="none" strike="noStrike" kern="1200" cap="none" spc="0" normalizeH="0" baseline="0" noProof="0" dirty="0" smtClean="0">
                          <a:ln>
                            <a:noFill/>
                          </a:ln>
                          <a:solidFill>
                            <a:prstClr val="black"/>
                          </a:solidFill>
                          <a:effectLst/>
                          <a:uLnTx/>
                          <a:uFillTx/>
                          <a:latin typeface="Calibri"/>
                          <a:ea typeface="+mn-ea"/>
                          <a:cs typeface="+mn-cs"/>
                        </a:rPr>
                        <a:t>Prévention des </a:t>
                      </a:r>
                      <a:r>
                        <a:rPr kumimoji="0" lang="nl-BE" sz="1300" b="0" i="0" u="none" strike="noStrike" kern="1200" cap="none" spc="0" normalizeH="0" baseline="0" noProof="0" dirty="0" err="1" smtClean="0">
                          <a:ln>
                            <a:noFill/>
                          </a:ln>
                          <a:solidFill>
                            <a:prstClr val="black"/>
                          </a:solidFill>
                          <a:effectLst/>
                          <a:uLnTx/>
                          <a:uFillTx/>
                          <a:latin typeface="Calibri"/>
                          <a:ea typeface="+mn-ea"/>
                          <a:cs typeface="+mn-cs"/>
                        </a:rPr>
                        <a:t>risques</a:t>
                      </a:r>
                      <a:r>
                        <a:rPr kumimoji="0" lang="nl-BE" sz="1300" b="0" i="0" u="none" strike="noStrike" kern="1200" cap="none" spc="0" normalizeH="0" baseline="0" noProof="0" dirty="0" smtClean="0">
                          <a:ln>
                            <a:noFill/>
                          </a:ln>
                          <a:solidFill>
                            <a:prstClr val="black"/>
                          </a:solidFill>
                          <a:effectLst/>
                          <a:uLnTx/>
                          <a:uFillTx/>
                          <a:latin typeface="Calibri"/>
                          <a:ea typeface="+mn-ea"/>
                          <a:cs typeface="+mn-cs"/>
                        </a:rPr>
                        <a:t> </a:t>
                      </a:r>
                      <a:endParaRPr kumimoji="0" lang="fr-BE" sz="13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endParaRPr>
                    </a:p>
                  </a:txBody>
                  <a:tcPr marL="59727" marR="59727" marT="0" marB="0"/>
                </a:tc>
                <a:tc>
                  <a:txBody>
                    <a:bodyPr/>
                    <a:lstStyle/>
                    <a:p>
                      <a:pPr algn="ctr">
                        <a:spcAft>
                          <a:spcPts val="460"/>
                        </a:spcAft>
                      </a:pPr>
                      <a:r>
                        <a:rPr lang="nl-BE" sz="1300" dirty="0" err="1">
                          <a:effectLst/>
                        </a:rPr>
                        <a:t>Very</a:t>
                      </a:r>
                      <a:r>
                        <a:rPr lang="nl-BE" sz="1300" dirty="0">
                          <a:effectLst/>
                        </a:rPr>
                        <a:t> high</a:t>
                      </a:r>
                      <a:endParaRPr lang="fr-BE" sz="1300" dirty="0">
                        <a:solidFill>
                          <a:srgbClr val="000000"/>
                        </a:solidFill>
                        <a:effectLst/>
                        <a:latin typeface="Times New Roman" panose="02020603050405020304" pitchFamily="18" charset="0"/>
                        <a:ea typeface="Calibri" panose="020F0502020204030204" pitchFamily="34" charset="0"/>
                      </a:endParaRPr>
                    </a:p>
                  </a:txBody>
                  <a:tcPr marL="59727" marR="59727" marT="0" marB="0"/>
                </a:tc>
                <a:extLst>
                  <a:ext uri="{0D108BD9-81ED-4DB2-BD59-A6C34878D82A}">
                    <a16:rowId xmlns:a16="http://schemas.microsoft.com/office/drawing/2014/main" val="3653351812"/>
                  </a:ext>
                </a:extLst>
              </a:tr>
            </a:tbl>
          </a:graphicData>
        </a:graphic>
      </p:graphicFrame>
    </p:spTree>
    <p:extLst>
      <p:ext uri="{BB962C8B-B14F-4D97-AF65-F5344CB8AC3E}">
        <p14:creationId xmlns:p14="http://schemas.microsoft.com/office/powerpoint/2010/main" val="28611509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Synthèse </a:t>
            </a:r>
            <a:r>
              <a:rPr lang="fr-BE" dirty="0" smtClean="0"/>
              <a:t>(2/2)</a:t>
            </a:r>
            <a:endParaRPr lang="fr-BE"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74361099"/>
              </p:ext>
            </p:extLst>
          </p:nvPr>
        </p:nvGraphicFramePr>
        <p:xfrm>
          <a:off x="971601" y="980731"/>
          <a:ext cx="6984775" cy="5891785"/>
        </p:xfrm>
        <a:graphic>
          <a:graphicData uri="http://schemas.openxmlformats.org/drawingml/2006/table">
            <a:tbl>
              <a:tblPr firstRow="1" firstCol="1" bandRow="1">
                <a:tableStyleId>{5C22544A-7EE6-4342-B048-85BDC9FD1C3A}</a:tableStyleId>
              </a:tblPr>
              <a:tblGrid>
                <a:gridCol w="360039">
                  <a:extLst>
                    <a:ext uri="{9D8B030D-6E8A-4147-A177-3AD203B41FA5}">
                      <a16:colId xmlns:a16="http://schemas.microsoft.com/office/drawing/2014/main" val="416023229"/>
                    </a:ext>
                  </a:extLst>
                </a:gridCol>
                <a:gridCol w="145604">
                  <a:extLst>
                    <a:ext uri="{9D8B030D-6E8A-4147-A177-3AD203B41FA5}">
                      <a16:colId xmlns:a16="http://schemas.microsoft.com/office/drawing/2014/main" val="3393545187"/>
                    </a:ext>
                  </a:extLst>
                </a:gridCol>
                <a:gridCol w="3777661">
                  <a:extLst>
                    <a:ext uri="{9D8B030D-6E8A-4147-A177-3AD203B41FA5}">
                      <a16:colId xmlns:a16="http://schemas.microsoft.com/office/drawing/2014/main" val="2962049408"/>
                    </a:ext>
                  </a:extLst>
                </a:gridCol>
                <a:gridCol w="1610343">
                  <a:extLst>
                    <a:ext uri="{9D8B030D-6E8A-4147-A177-3AD203B41FA5}">
                      <a16:colId xmlns:a16="http://schemas.microsoft.com/office/drawing/2014/main" val="2562940654"/>
                    </a:ext>
                  </a:extLst>
                </a:gridCol>
                <a:gridCol w="1091128">
                  <a:extLst>
                    <a:ext uri="{9D8B030D-6E8A-4147-A177-3AD203B41FA5}">
                      <a16:colId xmlns:a16="http://schemas.microsoft.com/office/drawing/2014/main" val="1400330991"/>
                    </a:ext>
                  </a:extLst>
                </a:gridCol>
              </a:tblGrid>
              <a:tr h="534314">
                <a:tc>
                  <a:txBody>
                    <a:bodyPr/>
                    <a:lstStyle/>
                    <a:p>
                      <a:pPr algn="ctr">
                        <a:spcAft>
                          <a:spcPts val="460"/>
                        </a:spcAft>
                      </a:pPr>
                      <a:r>
                        <a:rPr lang="nl-BE" sz="1300" dirty="0">
                          <a:effectLst/>
                          <a:latin typeface="+mn-lt"/>
                        </a:rPr>
                        <a:t>12</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b="0" dirty="0" err="1" smtClean="0">
                          <a:solidFill>
                            <a:schemeClr val="tx1"/>
                          </a:solidFill>
                          <a:effectLst/>
                          <a:latin typeface="+mn-lt"/>
                        </a:rPr>
                        <a:t>Limitation</a:t>
                      </a:r>
                      <a:r>
                        <a:rPr lang="nl-BE" sz="1300" b="0" baseline="0" dirty="0" smtClean="0">
                          <a:solidFill>
                            <a:schemeClr val="tx1"/>
                          </a:solidFill>
                          <a:effectLst/>
                          <a:latin typeface="+mn-lt"/>
                        </a:rPr>
                        <a:t> de</a:t>
                      </a:r>
                      <a:r>
                        <a:rPr lang="nl-BE" sz="1300" b="0" dirty="0" smtClean="0">
                          <a:solidFill>
                            <a:schemeClr val="tx1"/>
                          </a:solidFill>
                          <a:effectLst/>
                          <a:latin typeface="+mn-lt"/>
                        </a:rPr>
                        <a:t> la </a:t>
                      </a:r>
                      <a:r>
                        <a:rPr lang="nl-BE" sz="1300" b="0" dirty="0" err="1" smtClean="0">
                          <a:solidFill>
                            <a:schemeClr val="tx1"/>
                          </a:solidFill>
                          <a:effectLst/>
                          <a:latin typeface="+mn-lt"/>
                        </a:rPr>
                        <a:t>présence</a:t>
                      </a:r>
                      <a:r>
                        <a:rPr lang="nl-BE" sz="1300" b="0" dirty="0" smtClean="0">
                          <a:solidFill>
                            <a:schemeClr val="tx1"/>
                          </a:solidFill>
                          <a:effectLst/>
                          <a:latin typeface="+mn-lt"/>
                        </a:rPr>
                        <a:t> dans des </a:t>
                      </a:r>
                      <a:r>
                        <a:rPr lang="nl-BE" sz="1300" b="0" dirty="0" err="1" smtClean="0">
                          <a:solidFill>
                            <a:schemeClr val="tx1"/>
                          </a:solidFill>
                          <a:effectLst/>
                          <a:latin typeface="+mn-lt"/>
                        </a:rPr>
                        <a:t>espaces</a:t>
                      </a:r>
                      <a:r>
                        <a:rPr lang="nl-BE" sz="1300" b="0" dirty="0" smtClean="0">
                          <a:solidFill>
                            <a:schemeClr val="tx1"/>
                          </a:solidFill>
                          <a:effectLst/>
                          <a:latin typeface="+mn-lt"/>
                        </a:rPr>
                        <a:t> et </a:t>
                      </a:r>
                      <a:r>
                        <a:rPr lang="nl-BE" sz="1300" b="0" dirty="0" err="1" smtClean="0">
                          <a:solidFill>
                            <a:schemeClr val="tx1"/>
                          </a:solidFill>
                          <a:effectLst/>
                          <a:latin typeface="+mn-lt"/>
                        </a:rPr>
                        <a:t>endroits</a:t>
                      </a:r>
                      <a:r>
                        <a:rPr lang="nl-BE" sz="1300" b="0" dirty="0" smtClean="0">
                          <a:solidFill>
                            <a:schemeClr val="tx1"/>
                          </a:solidFill>
                          <a:effectLst/>
                          <a:latin typeface="+mn-lt"/>
                        </a:rPr>
                        <a:t> </a:t>
                      </a:r>
                      <a:r>
                        <a:rPr lang="nl-BE" sz="1300" b="0" dirty="0" err="1" smtClean="0">
                          <a:solidFill>
                            <a:schemeClr val="tx1"/>
                          </a:solidFill>
                          <a:effectLst/>
                          <a:latin typeface="+mn-lt"/>
                        </a:rPr>
                        <a:t>où</a:t>
                      </a:r>
                      <a:r>
                        <a:rPr lang="nl-BE" sz="1300" b="0" dirty="0" smtClean="0">
                          <a:solidFill>
                            <a:schemeClr val="tx1"/>
                          </a:solidFill>
                          <a:effectLst/>
                          <a:latin typeface="+mn-lt"/>
                        </a:rPr>
                        <a:t> des </a:t>
                      </a:r>
                      <a:r>
                        <a:rPr lang="nl-BE" sz="1300" b="0" dirty="0" err="1" smtClean="0">
                          <a:solidFill>
                            <a:schemeClr val="tx1"/>
                          </a:solidFill>
                          <a:effectLst/>
                          <a:latin typeface="+mn-lt"/>
                        </a:rPr>
                        <a:t>groupes</a:t>
                      </a:r>
                      <a:r>
                        <a:rPr lang="nl-BE" sz="1300" b="0" dirty="0" smtClean="0">
                          <a:solidFill>
                            <a:schemeClr val="tx1"/>
                          </a:solidFill>
                          <a:effectLst/>
                          <a:latin typeface="+mn-lt"/>
                        </a:rPr>
                        <a:t> de Pers </a:t>
                      </a:r>
                      <a:r>
                        <a:rPr lang="nl-BE" sz="1300" b="0" dirty="0" err="1" smtClean="0">
                          <a:solidFill>
                            <a:schemeClr val="tx1"/>
                          </a:solidFill>
                          <a:effectLst/>
                          <a:latin typeface="+mn-lt"/>
                        </a:rPr>
                        <a:t>sont</a:t>
                      </a:r>
                      <a:r>
                        <a:rPr lang="nl-BE" sz="1300" b="0" dirty="0" smtClean="0">
                          <a:solidFill>
                            <a:schemeClr val="tx1"/>
                          </a:solidFill>
                          <a:effectLst/>
                          <a:latin typeface="+mn-lt"/>
                        </a:rPr>
                        <a:t> présents</a:t>
                      </a:r>
                      <a:r>
                        <a:rPr lang="nl-BE" sz="1300" b="0" baseline="30000" dirty="0" smtClean="0">
                          <a:solidFill>
                            <a:schemeClr val="tx1"/>
                          </a:solidFill>
                          <a:effectLst/>
                          <a:latin typeface="+mn-lt"/>
                        </a:rPr>
                        <a:t>(*)</a:t>
                      </a:r>
                      <a:endParaRPr lang="fr-BE" sz="1300" b="0" dirty="0">
                        <a:solidFill>
                          <a:schemeClr val="tx1"/>
                        </a:solidFill>
                        <a:effectLst/>
                        <a:latin typeface="+mn-lt"/>
                        <a:ea typeface="Calibri" panose="020F0502020204030204" pitchFamily="34" charset="0"/>
                      </a:endParaRPr>
                    </a:p>
                  </a:txBody>
                  <a:tcPr marL="56107" marR="56107" marT="0" marB="0">
                    <a:solidFill>
                      <a:schemeClr val="accent1">
                        <a:lumMod val="20000"/>
                        <a:lumOff val="80000"/>
                      </a:schemeClr>
                    </a:solidFill>
                  </a:tcPr>
                </a:tc>
                <a:tc>
                  <a:txBody>
                    <a:bodyPr/>
                    <a:lstStyle/>
                    <a:p>
                      <a:pPr>
                        <a:spcAft>
                          <a:spcPts val="460"/>
                        </a:spcAft>
                      </a:pPr>
                      <a:r>
                        <a:rPr lang="nl-BE" sz="1300" b="0" dirty="0" smtClean="0">
                          <a:solidFill>
                            <a:schemeClr val="tx1"/>
                          </a:solidFill>
                          <a:effectLst/>
                          <a:latin typeface="+mn-lt"/>
                        </a:rPr>
                        <a:t>Prévention des </a:t>
                      </a:r>
                      <a:r>
                        <a:rPr lang="nl-BE" sz="1300" b="0" dirty="0" err="1" smtClean="0">
                          <a:solidFill>
                            <a:schemeClr val="tx1"/>
                          </a:solidFill>
                          <a:effectLst/>
                          <a:latin typeface="+mn-lt"/>
                        </a:rPr>
                        <a:t>risques</a:t>
                      </a:r>
                      <a:endParaRPr lang="fr-BE" sz="1300" b="0" dirty="0">
                        <a:solidFill>
                          <a:schemeClr val="tx1"/>
                        </a:solidFill>
                        <a:effectLst/>
                        <a:latin typeface="+mn-lt"/>
                        <a:ea typeface="Calibri" panose="020F0502020204030204" pitchFamily="34" charset="0"/>
                      </a:endParaRPr>
                    </a:p>
                  </a:txBody>
                  <a:tcPr marL="56107" marR="56107" marT="0" marB="0">
                    <a:solidFill>
                      <a:schemeClr val="accent1">
                        <a:lumMod val="20000"/>
                        <a:lumOff val="80000"/>
                      </a:schemeClr>
                    </a:solidFill>
                  </a:tcPr>
                </a:tc>
                <a:tc>
                  <a:txBody>
                    <a:bodyPr/>
                    <a:lstStyle/>
                    <a:p>
                      <a:pPr algn="ctr">
                        <a:spcAft>
                          <a:spcPts val="460"/>
                        </a:spcAft>
                      </a:pPr>
                      <a:r>
                        <a:rPr lang="nl-BE" sz="1300" b="0" dirty="0">
                          <a:solidFill>
                            <a:schemeClr val="tx1"/>
                          </a:solidFill>
                          <a:effectLst/>
                          <a:latin typeface="+mn-lt"/>
                        </a:rPr>
                        <a:t>High</a:t>
                      </a:r>
                      <a:endParaRPr lang="fr-BE" sz="1300" b="0" dirty="0">
                        <a:solidFill>
                          <a:schemeClr val="tx1"/>
                        </a:solidFill>
                        <a:effectLst/>
                        <a:latin typeface="+mn-lt"/>
                        <a:ea typeface="Calibri" panose="020F0502020204030204" pitchFamily="34" charset="0"/>
                      </a:endParaRPr>
                    </a:p>
                  </a:txBody>
                  <a:tcPr marL="56107" marR="56107" marT="0" marB="0">
                    <a:solidFill>
                      <a:schemeClr val="accent1">
                        <a:lumMod val="20000"/>
                        <a:lumOff val="80000"/>
                      </a:schemeClr>
                    </a:solidFill>
                  </a:tcPr>
                </a:tc>
                <a:extLst>
                  <a:ext uri="{0D108BD9-81ED-4DB2-BD59-A6C34878D82A}">
                    <a16:rowId xmlns:a16="http://schemas.microsoft.com/office/drawing/2014/main" val="3427063049"/>
                  </a:ext>
                </a:extLst>
              </a:tr>
              <a:tr h="356209">
                <a:tc>
                  <a:txBody>
                    <a:bodyPr/>
                    <a:lstStyle/>
                    <a:p>
                      <a:pPr algn="ctr">
                        <a:spcAft>
                          <a:spcPts val="460"/>
                        </a:spcAft>
                      </a:pPr>
                      <a:r>
                        <a:rPr lang="nl-BE" sz="1300" dirty="0">
                          <a:effectLst/>
                          <a:latin typeface="+mn-lt"/>
                        </a:rPr>
                        <a:t>13</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smtClean="0">
                          <a:effectLst/>
                          <a:latin typeface="+mn-lt"/>
                        </a:rPr>
                        <a:t>Briefing</a:t>
                      </a:r>
                      <a:r>
                        <a:rPr lang="nl-BE" sz="1300" baseline="0" dirty="0" smtClean="0">
                          <a:effectLst/>
                          <a:latin typeface="+mn-lt"/>
                        </a:rPr>
                        <a:t> à des </a:t>
                      </a:r>
                      <a:r>
                        <a:rPr lang="nl-BE" sz="1300" baseline="0" dirty="0" err="1" smtClean="0">
                          <a:effectLst/>
                          <a:latin typeface="+mn-lt"/>
                        </a:rPr>
                        <a:t>groupes</a:t>
                      </a:r>
                      <a:r>
                        <a:rPr lang="nl-BE" sz="1300" baseline="0" dirty="0" smtClean="0">
                          <a:effectLst/>
                          <a:latin typeface="+mn-lt"/>
                        </a:rPr>
                        <a:t> </a:t>
                      </a:r>
                      <a:r>
                        <a:rPr lang="nl-BE" sz="1300" baseline="0" dirty="0" err="1" smtClean="0">
                          <a:effectLst/>
                          <a:latin typeface="+mn-lt"/>
                        </a:rPr>
                        <a:t>restreints</a:t>
                      </a:r>
                      <a:r>
                        <a:rPr lang="nl-BE" sz="1300" baseline="30000" dirty="0" smtClean="0">
                          <a:effectLst/>
                          <a:latin typeface="+mn-lt"/>
                        </a:rPr>
                        <a:t>(*)</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fr-BE" sz="1300" dirty="0" smtClean="0">
                          <a:solidFill>
                            <a:srgbClr val="000000"/>
                          </a:solidFill>
                          <a:effectLst/>
                          <a:latin typeface="+mn-lt"/>
                          <a:ea typeface="Calibri" panose="020F0502020204030204" pitchFamily="34" charset="0"/>
                        </a:rPr>
                        <a:t>Prévention des risques</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r>
                        <a:rPr lang="nl-BE" sz="1300" dirty="0">
                          <a:effectLst/>
                          <a:latin typeface="+mn-lt"/>
                        </a:rPr>
                        <a:t>High</a:t>
                      </a:r>
                      <a:endParaRPr lang="fr-BE" sz="1300" dirty="0">
                        <a:solidFill>
                          <a:srgbClr val="000000"/>
                        </a:solidFill>
                        <a:effectLst/>
                        <a:latin typeface="+mn-lt"/>
                        <a:ea typeface="Calibri" panose="020F0502020204030204" pitchFamily="34" charset="0"/>
                      </a:endParaRPr>
                    </a:p>
                  </a:txBody>
                  <a:tcPr marL="56107" marR="56107" marT="0" marB="0"/>
                </a:tc>
                <a:extLst>
                  <a:ext uri="{0D108BD9-81ED-4DB2-BD59-A6C34878D82A}">
                    <a16:rowId xmlns:a16="http://schemas.microsoft.com/office/drawing/2014/main" val="2425513334"/>
                  </a:ext>
                </a:extLst>
              </a:tr>
              <a:tr h="356209">
                <a:tc>
                  <a:txBody>
                    <a:bodyPr/>
                    <a:lstStyle/>
                    <a:p>
                      <a:pPr algn="ctr">
                        <a:spcAft>
                          <a:spcPts val="460"/>
                        </a:spcAft>
                      </a:pPr>
                      <a:r>
                        <a:rPr lang="nl-BE" sz="1300" dirty="0">
                          <a:effectLst/>
                          <a:latin typeface="+mn-lt"/>
                        </a:rPr>
                        <a:t>14</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smtClean="0">
                          <a:effectLst/>
                          <a:latin typeface="+mn-lt"/>
                        </a:rPr>
                        <a:t>CPE (ex. </a:t>
                      </a:r>
                      <a:r>
                        <a:rPr lang="nl-BE" sz="1300" dirty="0">
                          <a:effectLst/>
                          <a:latin typeface="+mn-lt"/>
                        </a:rPr>
                        <a:t>Plexiglas) </a:t>
                      </a:r>
                      <a:r>
                        <a:rPr lang="nl-BE" sz="1300" dirty="0" smtClean="0">
                          <a:effectLst/>
                          <a:latin typeface="+mn-lt"/>
                        </a:rPr>
                        <a:t>à</a:t>
                      </a:r>
                      <a:r>
                        <a:rPr lang="nl-BE" sz="1300" baseline="0" dirty="0" smtClean="0">
                          <a:effectLst/>
                          <a:latin typeface="+mn-lt"/>
                        </a:rPr>
                        <a:t> </a:t>
                      </a:r>
                      <a:r>
                        <a:rPr lang="nl-BE" sz="1300" baseline="0" dirty="0" err="1" smtClean="0">
                          <a:effectLst/>
                          <a:latin typeface="+mn-lt"/>
                        </a:rPr>
                        <a:t>l’intérieur</a:t>
                      </a:r>
                      <a:r>
                        <a:rPr lang="nl-BE" sz="1300" baseline="0" dirty="0" smtClean="0">
                          <a:effectLst/>
                          <a:latin typeface="+mn-lt"/>
                        </a:rPr>
                        <a:t> du</a:t>
                      </a:r>
                      <a:r>
                        <a:rPr lang="nl-BE" sz="1300" dirty="0" smtClean="0">
                          <a:effectLst/>
                          <a:latin typeface="+mn-lt"/>
                        </a:rPr>
                        <a:t> </a:t>
                      </a:r>
                      <a:r>
                        <a:rPr lang="nl-BE" sz="1300" dirty="0" err="1">
                          <a:effectLst/>
                          <a:latin typeface="+mn-lt"/>
                        </a:rPr>
                        <a:t>social</a:t>
                      </a:r>
                      <a:r>
                        <a:rPr lang="nl-BE" sz="1300" dirty="0">
                          <a:effectLst/>
                          <a:latin typeface="+mn-lt"/>
                        </a:rPr>
                        <a:t> </a:t>
                      </a:r>
                      <a:r>
                        <a:rPr lang="nl-BE" sz="1300" dirty="0" err="1">
                          <a:effectLst/>
                          <a:latin typeface="+mn-lt"/>
                        </a:rPr>
                        <a:t>distancing</a:t>
                      </a:r>
                      <a:r>
                        <a:rPr lang="nl-BE" sz="1300" dirty="0">
                          <a:effectLst/>
                          <a:latin typeface="+mn-lt"/>
                        </a:rPr>
                        <a:t> </a:t>
                      </a:r>
                      <a:r>
                        <a:rPr lang="nl-BE" sz="1300" dirty="0" err="1">
                          <a:effectLst/>
                          <a:latin typeface="+mn-lt"/>
                        </a:rPr>
                        <a:t>bubble</a:t>
                      </a:r>
                      <a:r>
                        <a:rPr lang="nl-BE" sz="1300" dirty="0">
                          <a:effectLst/>
                          <a:latin typeface="+mn-lt"/>
                        </a:rPr>
                        <a:t> (&lt;1.5 m)</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smtClean="0">
                          <a:effectLst/>
                          <a:latin typeface="+mn-lt"/>
                        </a:rPr>
                        <a:t>Prévention des </a:t>
                      </a:r>
                      <a:r>
                        <a:rPr lang="nl-BE" sz="1300" dirty="0" err="1" smtClean="0">
                          <a:effectLst/>
                          <a:latin typeface="+mn-lt"/>
                        </a:rPr>
                        <a:t>dommages</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r>
                        <a:rPr lang="nl-BE" sz="1300">
                          <a:effectLst/>
                          <a:latin typeface="+mn-lt"/>
                        </a:rPr>
                        <a:t>High</a:t>
                      </a:r>
                      <a:endParaRPr lang="fr-BE" sz="1300">
                        <a:solidFill>
                          <a:srgbClr val="000000"/>
                        </a:solidFill>
                        <a:effectLst/>
                        <a:latin typeface="+mn-lt"/>
                        <a:ea typeface="Calibri" panose="020F0502020204030204" pitchFamily="34" charset="0"/>
                      </a:endParaRPr>
                    </a:p>
                  </a:txBody>
                  <a:tcPr marL="56107" marR="56107" marT="0" marB="0"/>
                </a:tc>
                <a:extLst>
                  <a:ext uri="{0D108BD9-81ED-4DB2-BD59-A6C34878D82A}">
                    <a16:rowId xmlns:a16="http://schemas.microsoft.com/office/drawing/2014/main" val="3075140585"/>
                  </a:ext>
                </a:extLst>
              </a:tr>
              <a:tr h="513434">
                <a:tc>
                  <a:txBody>
                    <a:bodyPr/>
                    <a:lstStyle/>
                    <a:p>
                      <a:pPr algn="ctr">
                        <a:spcAft>
                          <a:spcPts val="460"/>
                        </a:spcAft>
                      </a:pPr>
                      <a:r>
                        <a:rPr lang="nl-BE" sz="1300">
                          <a:effectLst/>
                          <a:latin typeface="+mn-lt"/>
                        </a:rPr>
                        <a:t>15</a:t>
                      </a:r>
                      <a:endParaRPr lang="fr-BE" sz="130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baseline="0" dirty="0" err="1" smtClean="0">
                          <a:effectLst/>
                          <a:latin typeface="+mn-lt"/>
                        </a:rPr>
                        <a:t>Limitation</a:t>
                      </a:r>
                      <a:r>
                        <a:rPr lang="nl-BE" sz="1300" baseline="0" dirty="0" smtClean="0">
                          <a:effectLst/>
                          <a:latin typeface="+mn-lt"/>
                        </a:rPr>
                        <a:t> des </a:t>
                      </a:r>
                      <a:r>
                        <a:rPr lang="nl-BE" sz="1300" baseline="0" dirty="0" err="1" smtClean="0">
                          <a:effectLst/>
                          <a:latin typeface="+mn-lt"/>
                        </a:rPr>
                        <a:t>voyages</a:t>
                      </a:r>
                      <a:r>
                        <a:rPr lang="nl-BE" sz="1300" baseline="0" dirty="0" smtClean="0">
                          <a:effectLst/>
                          <a:latin typeface="+mn-lt"/>
                        </a:rPr>
                        <a:t> et </a:t>
                      </a:r>
                      <a:r>
                        <a:rPr lang="nl-BE" sz="1300" baseline="0" dirty="0" err="1" smtClean="0">
                          <a:effectLst/>
                          <a:latin typeface="+mn-lt"/>
                        </a:rPr>
                        <a:t>déplacements</a:t>
                      </a:r>
                      <a:r>
                        <a:rPr lang="nl-BE" sz="1300" baseline="30000" dirty="0" smtClean="0">
                          <a:effectLst/>
                          <a:latin typeface="+mn-lt"/>
                        </a:rPr>
                        <a:t>(*)</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smtClean="0">
                          <a:effectLst/>
                          <a:latin typeface="+mn-lt"/>
                        </a:rPr>
                        <a:t>Prévention des </a:t>
                      </a:r>
                      <a:r>
                        <a:rPr lang="nl-BE" sz="1300" dirty="0" err="1" smtClean="0">
                          <a:effectLst/>
                          <a:latin typeface="+mn-lt"/>
                        </a:rPr>
                        <a:t>risques</a:t>
                      </a:r>
                      <a:r>
                        <a:rPr lang="nl-BE" sz="1300" dirty="0" smtClean="0">
                          <a:effectLst/>
                          <a:latin typeface="+mn-lt"/>
                        </a:rPr>
                        <a:t>, </a:t>
                      </a:r>
                      <a:r>
                        <a:rPr lang="nl-BE" sz="1300" dirty="0" err="1" smtClean="0">
                          <a:effectLst/>
                          <a:latin typeface="+mn-lt"/>
                        </a:rPr>
                        <a:t>limitation</a:t>
                      </a:r>
                      <a:r>
                        <a:rPr lang="nl-BE" sz="1300" dirty="0" smtClean="0">
                          <a:effectLst/>
                          <a:latin typeface="+mn-lt"/>
                        </a:rPr>
                        <a:t> des </a:t>
                      </a:r>
                      <a:r>
                        <a:rPr lang="nl-BE" sz="1300" dirty="0" err="1" smtClean="0">
                          <a:effectLst/>
                          <a:latin typeface="+mn-lt"/>
                        </a:rPr>
                        <a:t>dommages</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r>
                        <a:rPr lang="nl-BE" sz="1300">
                          <a:effectLst/>
                          <a:latin typeface="+mn-lt"/>
                        </a:rPr>
                        <a:t>High</a:t>
                      </a:r>
                      <a:endParaRPr lang="fr-BE" sz="1300">
                        <a:solidFill>
                          <a:srgbClr val="000000"/>
                        </a:solidFill>
                        <a:effectLst/>
                        <a:latin typeface="+mn-lt"/>
                        <a:ea typeface="Calibri" panose="020F0502020204030204" pitchFamily="34" charset="0"/>
                      </a:endParaRPr>
                    </a:p>
                  </a:txBody>
                  <a:tcPr marL="56107" marR="56107" marT="0" marB="0"/>
                </a:tc>
                <a:extLst>
                  <a:ext uri="{0D108BD9-81ED-4DB2-BD59-A6C34878D82A}">
                    <a16:rowId xmlns:a16="http://schemas.microsoft.com/office/drawing/2014/main" val="1211362662"/>
                  </a:ext>
                </a:extLst>
              </a:tr>
              <a:tr h="455107">
                <a:tc>
                  <a:txBody>
                    <a:bodyPr/>
                    <a:lstStyle/>
                    <a:p>
                      <a:pPr algn="ctr">
                        <a:spcAft>
                          <a:spcPts val="460"/>
                        </a:spcAft>
                      </a:pPr>
                      <a:r>
                        <a:rPr lang="nl-BE" sz="1300">
                          <a:effectLst/>
                          <a:latin typeface="+mn-lt"/>
                        </a:rPr>
                        <a:t>16</a:t>
                      </a:r>
                      <a:endParaRPr lang="fr-BE" sz="130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err="1" smtClean="0">
                          <a:effectLst/>
                          <a:latin typeface="+mn-lt"/>
                        </a:rPr>
                        <a:t>Limitation</a:t>
                      </a:r>
                      <a:r>
                        <a:rPr lang="nl-BE" sz="1300" dirty="0" smtClean="0">
                          <a:effectLst/>
                          <a:latin typeface="+mn-lt"/>
                        </a:rPr>
                        <a:t> de </a:t>
                      </a:r>
                      <a:r>
                        <a:rPr lang="nl-BE" sz="1300" dirty="0" err="1" smtClean="0">
                          <a:effectLst/>
                          <a:latin typeface="+mn-lt"/>
                        </a:rPr>
                        <a:t>l’exposition</a:t>
                      </a:r>
                      <a:r>
                        <a:rPr lang="nl-BE" sz="1300" dirty="0" smtClean="0">
                          <a:effectLst/>
                          <a:latin typeface="+mn-lt"/>
                        </a:rPr>
                        <a:t> à </a:t>
                      </a:r>
                      <a:r>
                        <a:rPr lang="nl-BE" sz="1300" dirty="0" err="1" smtClean="0">
                          <a:effectLst/>
                          <a:latin typeface="+mn-lt"/>
                        </a:rPr>
                        <a:t>l’intérieur</a:t>
                      </a:r>
                      <a:r>
                        <a:rPr lang="nl-BE" sz="1300" baseline="0" dirty="0" smtClean="0">
                          <a:effectLst/>
                          <a:latin typeface="+mn-lt"/>
                        </a:rPr>
                        <a:t> du</a:t>
                      </a:r>
                      <a:r>
                        <a:rPr lang="nl-BE" sz="1300" dirty="0" smtClean="0">
                          <a:effectLst/>
                          <a:latin typeface="+mn-lt"/>
                        </a:rPr>
                        <a:t> </a:t>
                      </a:r>
                      <a:r>
                        <a:rPr lang="nl-BE" sz="1300" dirty="0" err="1">
                          <a:effectLst/>
                          <a:latin typeface="+mn-lt"/>
                        </a:rPr>
                        <a:t>social</a:t>
                      </a:r>
                      <a:r>
                        <a:rPr lang="nl-BE" sz="1300" dirty="0">
                          <a:effectLst/>
                          <a:latin typeface="+mn-lt"/>
                        </a:rPr>
                        <a:t> </a:t>
                      </a:r>
                      <a:r>
                        <a:rPr lang="nl-BE" sz="1300" dirty="0" err="1">
                          <a:effectLst/>
                          <a:latin typeface="+mn-lt"/>
                        </a:rPr>
                        <a:t>distancing</a:t>
                      </a:r>
                      <a:r>
                        <a:rPr lang="nl-BE" sz="1300" dirty="0">
                          <a:effectLst/>
                          <a:latin typeface="+mn-lt"/>
                        </a:rPr>
                        <a:t> </a:t>
                      </a:r>
                      <a:r>
                        <a:rPr lang="nl-BE" sz="1300" dirty="0" err="1">
                          <a:effectLst/>
                          <a:latin typeface="+mn-lt"/>
                        </a:rPr>
                        <a:t>bubble</a:t>
                      </a:r>
                      <a:r>
                        <a:rPr lang="nl-BE" sz="1300" baseline="30000" dirty="0">
                          <a:effectLst/>
                          <a:latin typeface="+mn-lt"/>
                        </a:rPr>
                        <a:t>(+)</a:t>
                      </a:r>
                      <a:r>
                        <a:rPr lang="nl-BE" sz="1300" dirty="0">
                          <a:effectLst/>
                          <a:latin typeface="+mn-lt"/>
                        </a:rPr>
                        <a:t> </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fr-BE" sz="1300" dirty="0" smtClean="0">
                          <a:solidFill>
                            <a:srgbClr val="000000"/>
                          </a:solidFill>
                          <a:effectLst/>
                          <a:latin typeface="+mn-lt"/>
                          <a:ea typeface="Calibri" panose="020F0502020204030204" pitchFamily="34" charset="0"/>
                        </a:rPr>
                        <a:t>Prévention des risques</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r>
                        <a:rPr lang="nl-BE" sz="1300">
                          <a:effectLst/>
                          <a:latin typeface="+mn-lt"/>
                        </a:rPr>
                        <a:t>Medium to Low</a:t>
                      </a:r>
                      <a:r>
                        <a:rPr lang="nl-BE" sz="1300" baseline="30000">
                          <a:effectLst/>
                          <a:latin typeface="+mn-lt"/>
                        </a:rPr>
                        <a:t>(°)</a:t>
                      </a:r>
                      <a:endParaRPr lang="fr-BE" sz="1300">
                        <a:solidFill>
                          <a:srgbClr val="000000"/>
                        </a:solidFill>
                        <a:effectLst/>
                        <a:latin typeface="+mn-lt"/>
                        <a:ea typeface="Calibri" panose="020F0502020204030204" pitchFamily="34" charset="0"/>
                      </a:endParaRPr>
                    </a:p>
                  </a:txBody>
                  <a:tcPr marL="56107" marR="56107" marT="0" marB="0"/>
                </a:tc>
                <a:extLst>
                  <a:ext uri="{0D108BD9-81ED-4DB2-BD59-A6C34878D82A}">
                    <a16:rowId xmlns:a16="http://schemas.microsoft.com/office/drawing/2014/main" val="4158706560"/>
                  </a:ext>
                </a:extLst>
              </a:tr>
              <a:tr h="356209">
                <a:tc>
                  <a:txBody>
                    <a:bodyPr/>
                    <a:lstStyle/>
                    <a:p>
                      <a:pPr algn="ctr">
                        <a:spcAft>
                          <a:spcPts val="460"/>
                        </a:spcAft>
                      </a:pPr>
                      <a:r>
                        <a:rPr lang="nl-BE" sz="1300">
                          <a:effectLst/>
                          <a:latin typeface="+mn-lt"/>
                        </a:rPr>
                        <a:t>17</a:t>
                      </a:r>
                      <a:endParaRPr lang="fr-BE" sz="130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smtClean="0">
                          <a:effectLst/>
                          <a:latin typeface="+mn-lt"/>
                        </a:rPr>
                        <a:t>IPE</a:t>
                      </a:r>
                      <a:r>
                        <a:rPr lang="nl-BE" sz="1300" baseline="0" dirty="0" smtClean="0">
                          <a:effectLst/>
                          <a:latin typeface="+mn-lt"/>
                        </a:rPr>
                        <a:t> </a:t>
                      </a:r>
                      <a:r>
                        <a:rPr lang="nl-BE" sz="1300" dirty="0" smtClean="0">
                          <a:effectLst/>
                          <a:latin typeface="+mn-lt"/>
                        </a:rPr>
                        <a:t>: </a:t>
                      </a:r>
                      <a:r>
                        <a:rPr lang="nl-BE" sz="1300" dirty="0" err="1" smtClean="0">
                          <a:effectLst/>
                          <a:latin typeface="+mn-lt"/>
                        </a:rPr>
                        <a:t>utilisation</a:t>
                      </a:r>
                      <a:r>
                        <a:rPr lang="nl-BE" sz="1300" baseline="0" dirty="0" smtClean="0">
                          <a:effectLst/>
                          <a:latin typeface="+mn-lt"/>
                        </a:rPr>
                        <a:t> du</a:t>
                      </a:r>
                      <a:r>
                        <a:rPr lang="nl-BE" sz="1300" dirty="0" smtClean="0">
                          <a:effectLst/>
                          <a:latin typeface="+mn-lt"/>
                        </a:rPr>
                        <a:t> </a:t>
                      </a:r>
                      <a:r>
                        <a:rPr lang="nl-BE" sz="1300" dirty="0">
                          <a:effectLst/>
                          <a:latin typeface="+mn-lt"/>
                        </a:rPr>
                        <a:t>FFP2/3 </a:t>
                      </a:r>
                      <a:r>
                        <a:rPr lang="nl-BE" sz="1300" dirty="0" smtClean="0">
                          <a:effectLst/>
                          <a:latin typeface="+mn-lt"/>
                        </a:rPr>
                        <a:t>à</a:t>
                      </a:r>
                      <a:r>
                        <a:rPr lang="nl-BE" sz="1300" baseline="0" dirty="0" smtClean="0">
                          <a:effectLst/>
                          <a:latin typeface="+mn-lt"/>
                        </a:rPr>
                        <a:t> </a:t>
                      </a:r>
                      <a:r>
                        <a:rPr lang="nl-BE" sz="1300" baseline="0" dirty="0" err="1" smtClean="0">
                          <a:effectLst/>
                          <a:latin typeface="+mn-lt"/>
                        </a:rPr>
                        <a:t>l’intérieur</a:t>
                      </a:r>
                      <a:r>
                        <a:rPr lang="nl-BE" sz="1300" dirty="0" smtClean="0">
                          <a:effectLst/>
                          <a:latin typeface="+mn-lt"/>
                        </a:rPr>
                        <a:t> du </a:t>
                      </a:r>
                      <a:r>
                        <a:rPr lang="nl-BE" sz="1300" dirty="0" err="1">
                          <a:effectLst/>
                          <a:latin typeface="+mn-lt"/>
                        </a:rPr>
                        <a:t>social</a:t>
                      </a:r>
                      <a:r>
                        <a:rPr lang="nl-BE" sz="1300" dirty="0">
                          <a:effectLst/>
                          <a:latin typeface="+mn-lt"/>
                        </a:rPr>
                        <a:t> </a:t>
                      </a:r>
                      <a:r>
                        <a:rPr lang="nl-BE" sz="1300" dirty="0" err="1">
                          <a:effectLst/>
                          <a:latin typeface="+mn-lt"/>
                        </a:rPr>
                        <a:t>distancing</a:t>
                      </a:r>
                      <a:r>
                        <a:rPr lang="nl-BE" sz="1300" dirty="0">
                          <a:effectLst/>
                          <a:latin typeface="+mn-lt"/>
                        </a:rPr>
                        <a:t> </a:t>
                      </a:r>
                      <a:r>
                        <a:rPr lang="nl-BE" sz="1300" dirty="0" err="1">
                          <a:effectLst/>
                          <a:latin typeface="+mn-lt"/>
                        </a:rPr>
                        <a:t>bubble</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fr-BE" sz="1300" dirty="0" smtClean="0">
                          <a:solidFill>
                            <a:srgbClr val="000000"/>
                          </a:solidFill>
                          <a:effectLst/>
                          <a:latin typeface="+mn-lt"/>
                          <a:ea typeface="Calibri" panose="020F0502020204030204" pitchFamily="34" charset="0"/>
                        </a:rPr>
                        <a:t>Prévention des dommages</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r>
                        <a:rPr lang="nl-BE" sz="1300">
                          <a:effectLst/>
                          <a:latin typeface="+mn-lt"/>
                        </a:rPr>
                        <a:t>Medium</a:t>
                      </a:r>
                      <a:endParaRPr lang="fr-BE" sz="1300">
                        <a:solidFill>
                          <a:srgbClr val="000000"/>
                        </a:solidFill>
                        <a:effectLst/>
                        <a:latin typeface="+mn-lt"/>
                        <a:ea typeface="Calibri" panose="020F0502020204030204" pitchFamily="34" charset="0"/>
                      </a:endParaRPr>
                    </a:p>
                  </a:txBody>
                  <a:tcPr marL="56107" marR="56107" marT="0" marB="0"/>
                </a:tc>
                <a:extLst>
                  <a:ext uri="{0D108BD9-81ED-4DB2-BD59-A6C34878D82A}">
                    <a16:rowId xmlns:a16="http://schemas.microsoft.com/office/drawing/2014/main" val="315913318"/>
                  </a:ext>
                </a:extLst>
              </a:tr>
              <a:tr h="683880">
                <a:tc>
                  <a:txBody>
                    <a:bodyPr/>
                    <a:lstStyle/>
                    <a:p>
                      <a:pPr algn="ctr">
                        <a:spcAft>
                          <a:spcPts val="460"/>
                        </a:spcAft>
                      </a:pPr>
                      <a:r>
                        <a:rPr lang="nl-BE" sz="1300">
                          <a:effectLst/>
                          <a:latin typeface="+mn-lt"/>
                        </a:rPr>
                        <a:t>18</a:t>
                      </a:r>
                      <a:endParaRPr lang="fr-BE" sz="130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smtClean="0">
                          <a:effectLst/>
                          <a:latin typeface="+mn-lt"/>
                        </a:rPr>
                        <a:t>IPE</a:t>
                      </a:r>
                      <a:r>
                        <a:rPr lang="nl-BE" sz="1300" baseline="0" dirty="0" smtClean="0">
                          <a:effectLst/>
                          <a:latin typeface="+mn-lt"/>
                        </a:rPr>
                        <a:t> </a:t>
                      </a:r>
                      <a:r>
                        <a:rPr lang="nl-BE" sz="1300" dirty="0" smtClean="0">
                          <a:effectLst/>
                          <a:latin typeface="+mn-lt"/>
                        </a:rPr>
                        <a:t>: </a:t>
                      </a:r>
                      <a:r>
                        <a:rPr lang="nl-BE" sz="1300" dirty="0" err="1" smtClean="0">
                          <a:effectLst/>
                          <a:latin typeface="+mn-lt"/>
                        </a:rPr>
                        <a:t>utilisation</a:t>
                      </a:r>
                      <a:r>
                        <a:rPr lang="nl-BE" sz="1300" dirty="0" smtClean="0">
                          <a:effectLst/>
                          <a:latin typeface="+mn-lt"/>
                        </a:rPr>
                        <a:t> du </a:t>
                      </a:r>
                      <a:r>
                        <a:rPr lang="nl-BE" sz="1300" dirty="0" err="1" smtClean="0">
                          <a:effectLst/>
                          <a:latin typeface="+mn-lt"/>
                        </a:rPr>
                        <a:t>masque</a:t>
                      </a:r>
                      <a:r>
                        <a:rPr lang="nl-BE" sz="1300" dirty="0" smtClean="0">
                          <a:effectLst/>
                          <a:latin typeface="+mn-lt"/>
                        </a:rPr>
                        <a:t> </a:t>
                      </a:r>
                      <a:r>
                        <a:rPr lang="nl-BE" sz="1300" dirty="0" err="1" smtClean="0">
                          <a:effectLst/>
                          <a:latin typeface="+mn-lt"/>
                        </a:rPr>
                        <a:t>chirurgical</a:t>
                      </a:r>
                      <a:r>
                        <a:rPr lang="nl-BE" sz="1300" baseline="0" dirty="0" smtClean="0">
                          <a:effectLst/>
                          <a:latin typeface="+mn-lt"/>
                        </a:rPr>
                        <a:t> à </a:t>
                      </a:r>
                      <a:r>
                        <a:rPr lang="nl-BE" sz="1300" baseline="0" dirty="0" err="1" smtClean="0">
                          <a:effectLst/>
                          <a:latin typeface="+mn-lt"/>
                        </a:rPr>
                        <a:t>l’intérieur</a:t>
                      </a:r>
                      <a:r>
                        <a:rPr lang="nl-BE" sz="1300" baseline="0" dirty="0" smtClean="0">
                          <a:effectLst/>
                          <a:latin typeface="+mn-lt"/>
                        </a:rPr>
                        <a:t> du</a:t>
                      </a:r>
                      <a:r>
                        <a:rPr lang="nl-BE" sz="1300" dirty="0" smtClean="0">
                          <a:effectLst/>
                          <a:latin typeface="+mn-lt"/>
                        </a:rPr>
                        <a:t> </a:t>
                      </a:r>
                      <a:r>
                        <a:rPr lang="nl-BE" sz="1300" dirty="0" err="1">
                          <a:effectLst/>
                          <a:latin typeface="+mn-lt"/>
                        </a:rPr>
                        <a:t>social</a:t>
                      </a:r>
                      <a:r>
                        <a:rPr lang="nl-BE" sz="1300" dirty="0">
                          <a:effectLst/>
                          <a:latin typeface="+mn-lt"/>
                        </a:rPr>
                        <a:t> </a:t>
                      </a:r>
                      <a:r>
                        <a:rPr lang="nl-BE" sz="1300" dirty="0" err="1">
                          <a:effectLst/>
                          <a:latin typeface="+mn-lt"/>
                        </a:rPr>
                        <a:t>distancing</a:t>
                      </a:r>
                      <a:r>
                        <a:rPr lang="nl-BE" sz="1300" dirty="0">
                          <a:effectLst/>
                          <a:latin typeface="+mn-lt"/>
                        </a:rPr>
                        <a:t> </a:t>
                      </a:r>
                      <a:r>
                        <a:rPr lang="nl-BE" sz="1300" dirty="0" err="1">
                          <a:effectLst/>
                          <a:latin typeface="+mn-lt"/>
                        </a:rPr>
                        <a:t>bubble</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fr-BE" sz="1300" dirty="0" smtClean="0">
                          <a:solidFill>
                            <a:srgbClr val="000000"/>
                          </a:solidFill>
                          <a:effectLst/>
                          <a:latin typeface="+mn-lt"/>
                          <a:ea typeface="Calibri" panose="020F0502020204030204" pitchFamily="34" charset="0"/>
                        </a:rPr>
                        <a:t>Prévention des dommages, limitation des dommages</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r>
                        <a:rPr lang="nl-BE" sz="1300">
                          <a:effectLst/>
                          <a:latin typeface="+mn-lt"/>
                        </a:rPr>
                        <a:t>Low</a:t>
                      </a:r>
                      <a:endParaRPr lang="fr-BE" sz="1300">
                        <a:solidFill>
                          <a:srgbClr val="000000"/>
                        </a:solidFill>
                        <a:effectLst/>
                        <a:latin typeface="+mn-lt"/>
                        <a:ea typeface="Calibri" panose="020F0502020204030204" pitchFamily="34" charset="0"/>
                      </a:endParaRPr>
                    </a:p>
                  </a:txBody>
                  <a:tcPr marL="56107" marR="56107" marT="0" marB="0"/>
                </a:tc>
                <a:extLst>
                  <a:ext uri="{0D108BD9-81ED-4DB2-BD59-A6C34878D82A}">
                    <a16:rowId xmlns:a16="http://schemas.microsoft.com/office/drawing/2014/main" val="2926329670"/>
                  </a:ext>
                </a:extLst>
              </a:tr>
              <a:tr h="712370">
                <a:tc>
                  <a:txBody>
                    <a:bodyPr/>
                    <a:lstStyle/>
                    <a:p>
                      <a:pPr algn="ctr">
                        <a:spcAft>
                          <a:spcPts val="460"/>
                        </a:spcAft>
                      </a:pPr>
                      <a:r>
                        <a:rPr lang="nl-BE" sz="1300">
                          <a:effectLst/>
                          <a:latin typeface="+mn-lt"/>
                        </a:rPr>
                        <a:t>19</a:t>
                      </a:r>
                      <a:endParaRPr lang="fr-BE" sz="130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en-US" sz="1300" dirty="0" smtClean="0">
                          <a:effectLst/>
                          <a:latin typeface="+mn-lt"/>
                        </a:rPr>
                        <a:t>IPE</a:t>
                      </a:r>
                      <a:r>
                        <a:rPr lang="en-US" sz="1300" baseline="0" dirty="0" smtClean="0">
                          <a:effectLst/>
                          <a:latin typeface="+mn-lt"/>
                        </a:rPr>
                        <a:t> </a:t>
                      </a:r>
                      <a:r>
                        <a:rPr lang="en-US" sz="1300" dirty="0" smtClean="0">
                          <a:effectLst/>
                          <a:latin typeface="+mn-lt"/>
                        </a:rPr>
                        <a:t>: masque DIY </a:t>
                      </a:r>
                      <a:r>
                        <a:rPr lang="en-US" sz="1300" dirty="0">
                          <a:effectLst/>
                          <a:latin typeface="+mn-lt"/>
                        </a:rPr>
                        <a:t>/ </a:t>
                      </a:r>
                      <a:r>
                        <a:rPr lang="en-US" sz="1300" dirty="0" smtClean="0">
                          <a:effectLst/>
                          <a:latin typeface="+mn-lt"/>
                        </a:rPr>
                        <a:t>foulard </a:t>
                      </a:r>
                      <a:r>
                        <a:rPr lang="en-US" sz="1300" dirty="0">
                          <a:effectLst/>
                          <a:latin typeface="+mn-lt"/>
                        </a:rPr>
                        <a:t>/ </a:t>
                      </a:r>
                      <a:r>
                        <a:rPr lang="en-US" sz="1300" dirty="0" smtClean="0">
                          <a:effectLst/>
                          <a:latin typeface="+mn-lt"/>
                        </a:rPr>
                        <a:t>bandana/ buff</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fr-BE" sz="1300" dirty="0" smtClean="0">
                          <a:solidFill>
                            <a:srgbClr val="000000"/>
                          </a:solidFill>
                          <a:effectLst/>
                          <a:latin typeface="+mn-lt"/>
                          <a:ea typeface="Calibri" panose="020F0502020204030204" pitchFamily="34" charset="0"/>
                        </a:rPr>
                        <a:t>Prévention des dommages, limitation des dommages</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r>
                        <a:rPr lang="nl-BE" sz="1300">
                          <a:effectLst/>
                          <a:latin typeface="+mn-lt"/>
                        </a:rPr>
                        <a:t>Lower</a:t>
                      </a:r>
                      <a:endParaRPr lang="fr-BE" sz="1300">
                        <a:solidFill>
                          <a:srgbClr val="000000"/>
                        </a:solidFill>
                        <a:effectLst/>
                        <a:latin typeface="+mn-lt"/>
                        <a:ea typeface="Calibri" panose="020F0502020204030204" pitchFamily="34" charset="0"/>
                      </a:endParaRPr>
                    </a:p>
                  </a:txBody>
                  <a:tcPr marL="56107" marR="56107" marT="0" marB="0"/>
                </a:tc>
                <a:extLst>
                  <a:ext uri="{0D108BD9-81ED-4DB2-BD59-A6C34878D82A}">
                    <a16:rowId xmlns:a16="http://schemas.microsoft.com/office/drawing/2014/main" val="1648621841"/>
                  </a:ext>
                </a:extLst>
              </a:tr>
              <a:tr h="534314">
                <a:tc>
                  <a:txBody>
                    <a:bodyPr/>
                    <a:lstStyle/>
                    <a:p>
                      <a:pPr algn="ctr">
                        <a:spcAft>
                          <a:spcPts val="460"/>
                        </a:spcAft>
                      </a:pPr>
                      <a:r>
                        <a:rPr lang="nl-BE" sz="1300">
                          <a:effectLst/>
                          <a:latin typeface="+mn-lt"/>
                        </a:rPr>
                        <a:t>20</a:t>
                      </a:r>
                      <a:endParaRPr lang="fr-BE" sz="130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smtClean="0">
                          <a:effectLst/>
                          <a:latin typeface="+mn-lt"/>
                        </a:rPr>
                        <a:t>Application de </a:t>
                      </a:r>
                      <a:r>
                        <a:rPr lang="nl-BE" sz="1300" dirty="0" err="1" smtClean="0">
                          <a:effectLst/>
                          <a:latin typeface="+mn-lt"/>
                        </a:rPr>
                        <a:t>mesures</a:t>
                      </a:r>
                      <a:r>
                        <a:rPr lang="nl-BE" sz="1300" dirty="0" smtClean="0">
                          <a:effectLst/>
                          <a:latin typeface="+mn-lt"/>
                        </a:rPr>
                        <a:t> de </a:t>
                      </a:r>
                      <a:r>
                        <a:rPr lang="nl-BE" sz="1300" dirty="0" err="1" smtClean="0">
                          <a:effectLst/>
                          <a:latin typeface="+mn-lt"/>
                        </a:rPr>
                        <a:t>protection</a:t>
                      </a:r>
                      <a:r>
                        <a:rPr lang="nl-BE" sz="1300" dirty="0" smtClean="0">
                          <a:effectLst/>
                          <a:latin typeface="+mn-lt"/>
                        </a:rPr>
                        <a:t> </a:t>
                      </a:r>
                      <a:r>
                        <a:rPr lang="nl-BE" sz="1300" dirty="0" err="1" smtClean="0">
                          <a:effectLst/>
                          <a:latin typeface="+mn-lt"/>
                        </a:rPr>
                        <a:t>organisationnelles</a:t>
                      </a:r>
                      <a:r>
                        <a:rPr lang="nl-BE" sz="1300" dirty="0" smtClean="0">
                          <a:effectLst/>
                          <a:latin typeface="+mn-lt"/>
                        </a:rPr>
                        <a:t> à </a:t>
                      </a:r>
                      <a:r>
                        <a:rPr lang="nl-BE" sz="1300" dirty="0" err="1" smtClean="0">
                          <a:effectLst/>
                          <a:latin typeface="+mn-lt"/>
                        </a:rPr>
                        <a:t>l’intérieur</a:t>
                      </a:r>
                      <a:r>
                        <a:rPr lang="nl-BE" sz="1300" dirty="0" smtClean="0">
                          <a:effectLst/>
                          <a:latin typeface="+mn-lt"/>
                        </a:rPr>
                        <a:t> du </a:t>
                      </a:r>
                      <a:r>
                        <a:rPr lang="nl-BE" sz="1300" dirty="0" err="1">
                          <a:effectLst/>
                          <a:latin typeface="+mn-lt"/>
                        </a:rPr>
                        <a:t>social</a:t>
                      </a:r>
                      <a:r>
                        <a:rPr lang="nl-BE" sz="1300" dirty="0">
                          <a:effectLst/>
                          <a:latin typeface="+mn-lt"/>
                        </a:rPr>
                        <a:t> </a:t>
                      </a:r>
                      <a:r>
                        <a:rPr lang="nl-BE" sz="1300" dirty="0" err="1">
                          <a:effectLst/>
                          <a:latin typeface="+mn-lt"/>
                        </a:rPr>
                        <a:t>distancing</a:t>
                      </a:r>
                      <a:r>
                        <a:rPr lang="nl-BE" sz="1300" dirty="0">
                          <a:effectLst/>
                          <a:latin typeface="+mn-lt"/>
                        </a:rPr>
                        <a:t> </a:t>
                      </a:r>
                      <a:r>
                        <a:rPr lang="nl-BE" sz="1300" dirty="0" err="1">
                          <a:effectLst/>
                          <a:latin typeface="+mn-lt"/>
                        </a:rPr>
                        <a:t>bubble</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smtClean="0">
                          <a:solidFill>
                            <a:schemeClr val="dk1"/>
                          </a:solidFill>
                          <a:effectLst/>
                          <a:latin typeface="+mn-lt"/>
                          <a:ea typeface="+mn-ea"/>
                        </a:rPr>
                        <a:t>Prévention</a:t>
                      </a:r>
                      <a:r>
                        <a:rPr lang="nl-BE" sz="1300" baseline="0" dirty="0" smtClean="0">
                          <a:solidFill>
                            <a:schemeClr val="dk1"/>
                          </a:solidFill>
                          <a:effectLst/>
                          <a:latin typeface="+mn-lt"/>
                          <a:ea typeface="+mn-ea"/>
                        </a:rPr>
                        <a:t> des </a:t>
                      </a:r>
                      <a:r>
                        <a:rPr lang="nl-BE" sz="1300" baseline="0" dirty="0" err="1" smtClean="0">
                          <a:solidFill>
                            <a:schemeClr val="dk1"/>
                          </a:solidFill>
                          <a:effectLst/>
                          <a:latin typeface="+mn-lt"/>
                          <a:ea typeface="+mn-ea"/>
                        </a:rPr>
                        <a:t>dommages</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r>
                        <a:rPr lang="nl-BE" sz="1300">
                          <a:effectLst/>
                          <a:latin typeface="+mn-lt"/>
                        </a:rPr>
                        <a:t>Close to zero</a:t>
                      </a:r>
                      <a:endParaRPr lang="fr-BE" sz="1300">
                        <a:solidFill>
                          <a:srgbClr val="000000"/>
                        </a:solidFill>
                        <a:effectLst/>
                        <a:latin typeface="+mn-lt"/>
                        <a:ea typeface="Calibri" panose="020F0502020204030204" pitchFamily="34" charset="0"/>
                      </a:endParaRPr>
                    </a:p>
                  </a:txBody>
                  <a:tcPr marL="56107" marR="56107" marT="0" marB="0"/>
                </a:tc>
                <a:extLst>
                  <a:ext uri="{0D108BD9-81ED-4DB2-BD59-A6C34878D82A}">
                    <a16:rowId xmlns:a16="http://schemas.microsoft.com/office/drawing/2014/main" val="2344134708"/>
                  </a:ext>
                </a:extLst>
              </a:tr>
              <a:tr h="534314">
                <a:tc>
                  <a:txBody>
                    <a:bodyPr/>
                    <a:lstStyle/>
                    <a:p>
                      <a:pPr algn="ctr">
                        <a:spcAft>
                          <a:spcPts val="460"/>
                        </a:spcAft>
                      </a:pPr>
                      <a:r>
                        <a:rPr lang="nl-BE" sz="1300">
                          <a:effectLst/>
                          <a:latin typeface="+mn-lt"/>
                        </a:rPr>
                        <a:t>21</a:t>
                      </a:r>
                      <a:endParaRPr lang="fr-BE" sz="130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err="1" smtClean="0">
                          <a:effectLst/>
                          <a:latin typeface="+mn-lt"/>
                        </a:rPr>
                        <a:t>Travail</a:t>
                      </a:r>
                      <a:r>
                        <a:rPr lang="nl-BE" sz="1300" dirty="0" smtClean="0">
                          <a:effectLst/>
                          <a:latin typeface="+mn-lt"/>
                        </a:rPr>
                        <a:t> en </a:t>
                      </a:r>
                      <a:r>
                        <a:rPr lang="nl-BE" sz="1300" dirty="0" err="1" smtClean="0">
                          <a:effectLst/>
                          <a:latin typeface="+mn-lt"/>
                        </a:rPr>
                        <a:t>éqquipe</a:t>
                      </a:r>
                      <a:r>
                        <a:rPr lang="nl-BE" sz="1300" dirty="0" smtClean="0">
                          <a:effectLst/>
                          <a:latin typeface="+mn-lt"/>
                        </a:rPr>
                        <a:t> à </a:t>
                      </a:r>
                      <a:r>
                        <a:rPr lang="nl-BE" sz="1300" dirty="0" err="1" smtClean="0">
                          <a:effectLst/>
                          <a:latin typeface="+mn-lt"/>
                        </a:rPr>
                        <a:t>l’intérieur</a:t>
                      </a:r>
                      <a:r>
                        <a:rPr lang="nl-BE" sz="1300" dirty="0" smtClean="0">
                          <a:effectLst/>
                          <a:latin typeface="+mn-lt"/>
                        </a:rPr>
                        <a:t> du </a:t>
                      </a:r>
                      <a:r>
                        <a:rPr lang="nl-BE" sz="1300" dirty="0" err="1">
                          <a:effectLst/>
                          <a:latin typeface="+mn-lt"/>
                        </a:rPr>
                        <a:t>social</a:t>
                      </a:r>
                      <a:r>
                        <a:rPr lang="nl-BE" sz="1300" dirty="0">
                          <a:effectLst/>
                          <a:latin typeface="+mn-lt"/>
                        </a:rPr>
                        <a:t> </a:t>
                      </a:r>
                      <a:r>
                        <a:rPr lang="nl-BE" sz="1300" dirty="0" err="1">
                          <a:effectLst/>
                          <a:latin typeface="+mn-lt"/>
                        </a:rPr>
                        <a:t>distancing</a:t>
                      </a:r>
                      <a:r>
                        <a:rPr lang="nl-BE" sz="1300" dirty="0">
                          <a:effectLst/>
                          <a:latin typeface="+mn-lt"/>
                        </a:rPr>
                        <a:t> </a:t>
                      </a:r>
                      <a:r>
                        <a:rPr lang="nl-BE" sz="1300" dirty="0" err="1">
                          <a:effectLst/>
                          <a:latin typeface="+mn-lt"/>
                        </a:rPr>
                        <a:t>bubble</a:t>
                      </a:r>
                      <a:r>
                        <a:rPr lang="nl-BE" sz="1300" dirty="0">
                          <a:effectLst/>
                          <a:latin typeface="+mn-lt"/>
                        </a:rPr>
                        <a:t> (&lt;1.5 m) </a:t>
                      </a:r>
                      <a:r>
                        <a:rPr lang="nl-BE" sz="1300" dirty="0" smtClean="0">
                          <a:effectLst/>
                          <a:latin typeface="+mn-lt"/>
                        </a:rPr>
                        <a:t>sans </a:t>
                      </a:r>
                      <a:r>
                        <a:rPr lang="nl-BE" sz="1300" dirty="0" err="1" smtClean="0">
                          <a:effectLst/>
                          <a:latin typeface="+mn-lt"/>
                        </a:rPr>
                        <a:t>mesure</a:t>
                      </a:r>
                      <a:r>
                        <a:rPr lang="nl-BE" sz="1300" dirty="0" smtClean="0">
                          <a:effectLst/>
                          <a:latin typeface="+mn-lt"/>
                        </a:rPr>
                        <a:t> de </a:t>
                      </a:r>
                      <a:r>
                        <a:rPr lang="nl-BE" sz="1300" dirty="0" err="1" smtClean="0">
                          <a:effectLst/>
                          <a:latin typeface="+mn-lt"/>
                        </a:rPr>
                        <a:t>protection</a:t>
                      </a:r>
                      <a:r>
                        <a:rPr lang="nl-BE" sz="1300" dirty="0" smtClean="0">
                          <a:effectLst/>
                          <a:latin typeface="+mn-lt"/>
                        </a:rPr>
                        <a:t> </a:t>
                      </a:r>
                      <a:r>
                        <a:rPr lang="nl-BE" sz="1300" dirty="0" err="1" smtClean="0">
                          <a:effectLst/>
                          <a:latin typeface="+mn-lt"/>
                        </a:rPr>
                        <a:t>préventive</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spcAft>
                          <a:spcPts val="460"/>
                        </a:spcAft>
                      </a:pPr>
                      <a:r>
                        <a:rPr lang="nl-BE" sz="1300" dirty="0" smtClean="0">
                          <a:solidFill>
                            <a:schemeClr val="dk1"/>
                          </a:solidFill>
                          <a:effectLst/>
                          <a:latin typeface="+mn-lt"/>
                          <a:ea typeface="+mn-ea"/>
                        </a:rPr>
                        <a:t>Pas</a:t>
                      </a:r>
                      <a:r>
                        <a:rPr lang="nl-BE" sz="1300" baseline="0" dirty="0" smtClean="0">
                          <a:solidFill>
                            <a:schemeClr val="dk1"/>
                          </a:solidFill>
                          <a:effectLst/>
                          <a:latin typeface="+mn-lt"/>
                          <a:ea typeface="+mn-ea"/>
                        </a:rPr>
                        <a:t> </a:t>
                      </a:r>
                      <a:r>
                        <a:rPr lang="nl-BE" sz="1300" baseline="0" dirty="0" err="1" smtClean="0">
                          <a:solidFill>
                            <a:schemeClr val="dk1"/>
                          </a:solidFill>
                          <a:effectLst/>
                          <a:latin typeface="+mn-lt"/>
                          <a:ea typeface="+mn-ea"/>
                        </a:rPr>
                        <a:t>d’application</a:t>
                      </a:r>
                      <a:endParaRPr lang="fr-BE" sz="1300" dirty="0">
                        <a:solidFill>
                          <a:srgbClr val="000000"/>
                        </a:solidFill>
                        <a:effectLst/>
                        <a:latin typeface="+mn-lt"/>
                        <a:ea typeface="Calibri" panose="020F0502020204030204" pitchFamily="34" charset="0"/>
                      </a:endParaRPr>
                    </a:p>
                  </a:txBody>
                  <a:tcPr marL="56107" marR="56107" marT="0" marB="0"/>
                </a:tc>
                <a:tc>
                  <a:txBody>
                    <a:bodyPr/>
                    <a:lstStyle/>
                    <a:p>
                      <a:pPr algn="ctr">
                        <a:spcAft>
                          <a:spcPts val="460"/>
                        </a:spcAft>
                      </a:pPr>
                      <a:r>
                        <a:rPr lang="nl-BE" sz="1300" dirty="0">
                          <a:effectLst/>
                          <a:latin typeface="+mn-lt"/>
                        </a:rPr>
                        <a:t>Zero</a:t>
                      </a:r>
                      <a:endParaRPr lang="fr-BE" sz="1300" dirty="0">
                        <a:solidFill>
                          <a:srgbClr val="000000"/>
                        </a:solidFill>
                        <a:effectLst/>
                        <a:latin typeface="+mn-lt"/>
                        <a:ea typeface="Calibri" panose="020F0502020204030204" pitchFamily="34" charset="0"/>
                      </a:endParaRPr>
                    </a:p>
                  </a:txBody>
                  <a:tcPr marL="56107" marR="56107" marT="0" marB="0"/>
                </a:tc>
                <a:extLst>
                  <a:ext uri="{0D108BD9-81ED-4DB2-BD59-A6C34878D82A}">
                    <a16:rowId xmlns:a16="http://schemas.microsoft.com/office/drawing/2014/main" val="1225993092"/>
                  </a:ext>
                </a:extLst>
              </a:tr>
              <a:tr h="534314">
                <a:tc gridSpan="5">
                  <a:txBody>
                    <a:bodyPr/>
                    <a:lstStyle/>
                    <a:p>
                      <a:pPr>
                        <a:spcAft>
                          <a:spcPts val="0"/>
                        </a:spcAft>
                      </a:pPr>
                      <a:r>
                        <a:rPr lang="nl-BE" sz="1300" dirty="0">
                          <a:effectLst/>
                          <a:latin typeface="+mn-lt"/>
                        </a:rPr>
                        <a:t>(*): </a:t>
                      </a:r>
                      <a:r>
                        <a:rPr lang="nl-BE" sz="1300" dirty="0" smtClean="0">
                          <a:effectLst/>
                          <a:latin typeface="+mn-lt"/>
                        </a:rPr>
                        <a:t>en</a:t>
                      </a:r>
                      <a:r>
                        <a:rPr lang="nl-BE" sz="1300" baseline="0" dirty="0" smtClean="0">
                          <a:effectLst/>
                          <a:latin typeface="+mn-lt"/>
                        </a:rPr>
                        <a:t> </a:t>
                      </a:r>
                      <a:r>
                        <a:rPr lang="nl-BE" sz="1300" baseline="0" dirty="0" err="1" smtClean="0">
                          <a:effectLst/>
                          <a:latin typeface="+mn-lt"/>
                        </a:rPr>
                        <a:t>combinaison</a:t>
                      </a:r>
                      <a:r>
                        <a:rPr lang="nl-BE" sz="1300" baseline="0" dirty="0" smtClean="0">
                          <a:effectLst/>
                          <a:latin typeface="+mn-lt"/>
                        </a:rPr>
                        <a:t> </a:t>
                      </a:r>
                      <a:r>
                        <a:rPr lang="nl-BE" sz="1300" baseline="0" dirty="0" err="1" smtClean="0">
                          <a:effectLst/>
                          <a:latin typeface="+mn-lt"/>
                        </a:rPr>
                        <a:t>avec</a:t>
                      </a:r>
                      <a:r>
                        <a:rPr lang="nl-BE" sz="1300" dirty="0" smtClean="0">
                          <a:effectLst/>
                          <a:latin typeface="+mn-lt"/>
                        </a:rPr>
                        <a:t> </a:t>
                      </a:r>
                      <a:r>
                        <a:rPr lang="nl-BE" sz="1300" dirty="0">
                          <a:effectLst/>
                          <a:latin typeface="+mn-lt"/>
                        </a:rPr>
                        <a:t>#2</a:t>
                      </a:r>
                      <a:endParaRPr lang="fr-BE" sz="1300" dirty="0">
                        <a:effectLst/>
                        <a:latin typeface="+mn-lt"/>
                      </a:endParaRPr>
                    </a:p>
                    <a:p>
                      <a:pPr>
                        <a:spcAft>
                          <a:spcPts val="0"/>
                        </a:spcAft>
                      </a:pPr>
                      <a:r>
                        <a:rPr lang="nl-BE" sz="1300" dirty="0">
                          <a:effectLst/>
                          <a:latin typeface="+mn-lt"/>
                        </a:rPr>
                        <a:t>(°): </a:t>
                      </a:r>
                      <a:r>
                        <a:rPr lang="nl-BE" sz="1300" dirty="0" smtClean="0">
                          <a:effectLst/>
                          <a:latin typeface="+mn-lt"/>
                        </a:rPr>
                        <a:t>en</a:t>
                      </a:r>
                      <a:r>
                        <a:rPr lang="nl-BE" sz="1300" baseline="0" dirty="0" smtClean="0">
                          <a:effectLst/>
                          <a:latin typeface="+mn-lt"/>
                        </a:rPr>
                        <a:t> </a:t>
                      </a:r>
                      <a:r>
                        <a:rPr lang="nl-BE" sz="1300" baseline="0" dirty="0" err="1" smtClean="0">
                          <a:effectLst/>
                          <a:latin typeface="+mn-lt"/>
                        </a:rPr>
                        <a:t>fonction</a:t>
                      </a:r>
                      <a:r>
                        <a:rPr lang="nl-BE" sz="1300" baseline="0" dirty="0" smtClean="0">
                          <a:effectLst/>
                          <a:latin typeface="+mn-lt"/>
                        </a:rPr>
                        <a:t> de </a:t>
                      </a:r>
                      <a:r>
                        <a:rPr lang="nl-BE" sz="1300" baseline="0" dirty="0" err="1" smtClean="0">
                          <a:effectLst/>
                          <a:latin typeface="+mn-lt"/>
                        </a:rPr>
                        <a:t>l’exposition</a:t>
                      </a:r>
                      <a:endParaRPr lang="fr-BE" sz="1300" dirty="0">
                        <a:effectLst/>
                        <a:latin typeface="+mn-lt"/>
                      </a:endParaRPr>
                    </a:p>
                    <a:p>
                      <a:pPr>
                        <a:spcAft>
                          <a:spcPts val="0"/>
                        </a:spcAft>
                      </a:pPr>
                      <a:r>
                        <a:rPr lang="nl-BE" sz="1300" dirty="0">
                          <a:effectLst/>
                          <a:latin typeface="+mn-lt"/>
                        </a:rPr>
                        <a:t>(+): </a:t>
                      </a:r>
                      <a:r>
                        <a:rPr lang="nl-BE" sz="1300" dirty="0" smtClean="0">
                          <a:effectLst/>
                          <a:latin typeface="+mn-lt"/>
                        </a:rPr>
                        <a:t>si</a:t>
                      </a:r>
                      <a:r>
                        <a:rPr lang="nl-BE" sz="1300" baseline="0" dirty="0" smtClean="0">
                          <a:effectLst/>
                          <a:latin typeface="+mn-lt"/>
                        </a:rPr>
                        <a:t> </a:t>
                      </a:r>
                      <a:r>
                        <a:rPr lang="nl-BE" sz="1300" baseline="0" dirty="0" err="1" smtClean="0">
                          <a:effectLst/>
                          <a:latin typeface="+mn-lt"/>
                        </a:rPr>
                        <a:t>utilisation</a:t>
                      </a:r>
                      <a:r>
                        <a:rPr lang="nl-BE" sz="1300" baseline="0" dirty="0" smtClean="0">
                          <a:effectLst/>
                          <a:latin typeface="+mn-lt"/>
                        </a:rPr>
                        <a:t> des IPE</a:t>
                      </a:r>
                      <a:endParaRPr lang="fr-BE" sz="1300" dirty="0">
                        <a:solidFill>
                          <a:srgbClr val="000000"/>
                        </a:solidFill>
                        <a:effectLst/>
                        <a:latin typeface="+mn-lt"/>
                        <a:ea typeface="Calibri" panose="020F0502020204030204" pitchFamily="34" charset="0"/>
                      </a:endParaRPr>
                    </a:p>
                  </a:txBody>
                  <a:tcPr marL="56107" marR="56107" marT="0" marB="0"/>
                </a:tc>
                <a:tc hMerge="1">
                  <a:txBody>
                    <a:bodyPr/>
                    <a:lstStyle/>
                    <a:p>
                      <a:endParaRPr lang="fr-BE"/>
                    </a:p>
                  </a:txBody>
                  <a:tcPr/>
                </a:tc>
                <a:tc hMerge="1">
                  <a:txBody>
                    <a:bodyPr/>
                    <a:lstStyle/>
                    <a:p>
                      <a:endParaRPr lang="fr-BE"/>
                    </a:p>
                  </a:txBody>
                  <a:tcPr/>
                </a:tc>
                <a:tc hMerge="1">
                  <a:txBody>
                    <a:bodyPr/>
                    <a:lstStyle/>
                    <a:p>
                      <a:endParaRPr lang="fr-BE"/>
                    </a:p>
                  </a:txBody>
                  <a:tcPr/>
                </a:tc>
                <a:tc hMerge="1">
                  <a:txBody>
                    <a:bodyPr/>
                    <a:lstStyle/>
                    <a:p>
                      <a:endParaRPr lang="fr-BE"/>
                    </a:p>
                  </a:txBody>
                  <a:tcPr/>
                </a:tc>
                <a:extLst>
                  <a:ext uri="{0D108BD9-81ED-4DB2-BD59-A6C34878D82A}">
                    <a16:rowId xmlns:a16="http://schemas.microsoft.com/office/drawing/2014/main" val="1181161074"/>
                  </a:ext>
                </a:extLst>
              </a:tr>
            </a:tbl>
          </a:graphicData>
        </a:graphic>
      </p:graphicFrame>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28</a:t>
            </a:fld>
            <a:endParaRPr lang="fr-BE">
              <a:solidFill>
                <a:prstClr val="black">
                  <a:tint val="75000"/>
                </a:prstClr>
              </a:solidFill>
            </a:endParaRPr>
          </a:p>
        </p:txBody>
      </p:sp>
    </p:spTree>
    <p:extLst>
      <p:ext uri="{BB962C8B-B14F-4D97-AF65-F5344CB8AC3E}">
        <p14:creationId xmlns:p14="http://schemas.microsoft.com/office/powerpoint/2010/main" val="6040950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Liens utiles</a:t>
            </a:r>
            <a:endParaRPr lang="fr-BE" sz="3600" dirty="0"/>
          </a:p>
        </p:txBody>
      </p:sp>
      <p:sp>
        <p:nvSpPr>
          <p:cNvPr id="3" name="Content Placeholder 2"/>
          <p:cNvSpPr>
            <a:spLocks noGrp="1"/>
          </p:cNvSpPr>
          <p:nvPr>
            <p:ph idx="1"/>
          </p:nvPr>
        </p:nvSpPr>
        <p:spPr/>
        <p:txBody>
          <a:bodyPr/>
          <a:lstStyle/>
          <a:p>
            <a:r>
              <a:rPr lang="fr-FR" u="sng" dirty="0">
                <a:hlinkClick r:id="rId3"/>
              </a:rPr>
              <a:t>www.info-coronavirus.be</a:t>
            </a:r>
            <a:r>
              <a:rPr lang="fr-FR" dirty="0"/>
              <a:t> </a:t>
            </a:r>
            <a:endParaRPr lang="fr-FR" dirty="0" smtClean="0"/>
          </a:p>
          <a:p>
            <a:r>
              <a:rPr lang="fr-FR" u="sng" dirty="0" smtClean="0">
                <a:hlinkClick r:id="rId4"/>
              </a:rPr>
              <a:t>www.centredecrise.be</a:t>
            </a:r>
            <a:r>
              <a:rPr lang="fr-FR" dirty="0" smtClean="0"/>
              <a:t> </a:t>
            </a:r>
          </a:p>
          <a:p>
            <a:r>
              <a:rPr lang="fr-FR" u="sng" dirty="0" smtClean="0">
                <a:hlinkClick r:id="rId5"/>
              </a:rPr>
              <a:t>www.coronaviruscovid19.be</a:t>
            </a:r>
            <a:r>
              <a:rPr lang="fr-FR" dirty="0" smtClean="0"/>
              <a:t> </a:t>
            </a:r>
          </a:p>
          <a:p>
            <a:r>
              <a:rPr lang="fr-FR" u="sng" dirty="0" smtClean="0">
                <a:hlinkClick r:id="rId6"/>
              </a:rPr>
              <a:t>www.emploi.belgique.be</a:t>
            </a:r>
            <a:r>
              <a:rPr lang="fr-FR" dirty="0"/>
              <a:t> </a:t>
            </a:r>
            <a:endParaRPr lang="fr-BE" dirty="0"/>
          </a:p>
          <a:p>
            <a:r>
              <a:rPr lang="fr-FR" dirty="0"/>
              <a:t>Vous trouverez d'autres liens utiles sur le site du SPF Emploi, Travail et Concertation </a:t>
            </a:r>
            <a:r>
              <a:rPr lang="fr-FR" dirty="0" smtClean="0"/>
              <a:t>sociale</a:t>
            </a:r>
          </a:p>
          <a:p>
            <a:r>
              <a:rPr lang="fr-BE" dirty="0">
                <a:hlinkClick r:id="rId7"/>
              </a:rPr>
              <a:t>http://</a:t>
            </a:r>
            <a:r>
              <a:rPr lang="fr-BE" dirty="0" smtClean="0">
                <a:hlinkClick r:id="rId7"/>
              </a:rPr>
              <a:t>intranet.mil.intra/sites/News/COVID19/Pages/Default.aspx</a:t>
            </a:r>
            <a:endParaRPr lang="fr-BE" dirty="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29</a:t>
            </a:fld>
            <a:endParaRPr lang="fr-BE">
              <a:solidFill>
                <a:prstClr val="black">
                  <a:tint val="75000"/>
                </a:prstClr>
              </a:solidFill>
            </a:endParaRPr>
          </a:p>
        </p:txBody>
      </p:sp>
    </p:spTree>
    <p:extLst>
      <p:ext uri="{BB962C8B-B14F-4D97-AF65-F5344CB8AC3E}">
        <p14:creationId xmlns:p14="http://schemas.microsoft.com/office/powerpoint/2010/main" val="3888325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Objectif</a:t>
            </a:r>
            <a:endParaRPr lang="fr-BE" sz="3600" dirty="0"/>
          </a:p>
        </p:txBody>
      </p:sp>
      <p:sp>
        <p:nvSpPr>
          <p:cNvPr id="3" name="Content Placeholder 2"/>
          <p:cNvSpPr>
            <a:spLocks noGrp="1"/>
          </p:cNvSpPr>
          <p:nvPr>
            <p:ph idx="1"/>
          </p:nvPr>
        </p:nvSpPr>
        <p:spPr/>
        <p:txBody>
          <a:bodyPr>
            <a:normAutofit/>
          </a:bodyPr>
          <a:lstStyle/>
          <a:p>
            <a:r>
              <a:rPr lang="fr-FR" sz="2800" dirty="0"/>
              <a:t>Ce guide fournit des directives aux secteurs et aux employeurs qui ont dû suspendre (partiellement) leurs activités, en vue de se préparer à une reprise sûre de leurs activités. </a:t>
            </a:r>
            <a:endParaRPr lang="fr-FR" sz="2800" dirty="0" smtClean="0"/>
          </a:p>
          <a:p>
            <a:r>
              <a:rPr lang="fr-FR" sz="2800" dirty="0" smtClean="0"/>
              <a:t>Ce guide reprend les directives qui sont d’application au sein de la Défense en général et aussi au sein d’ACOS STRAT</a:t>
            </a:r>
            <a:endParaRPr lang="fr-BE" sz="2800"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3</a:t>
            </a:fld>
            <a:endParaRPr lang="fr-BE">
              <a:solidFill>
                <a:prstClr val="black">
                  <a:tint val="75000"/>
                </a:prstClr>
              </a:solidFill>
            </a:endParaRPr>
          </a:p>
        </p:txBody>
      </p:sp>
    </p:spTree>
    <p:extLst>
      <p:ext uri="{BB962C8B-B14F-4D97-AF65-F5344CB8AC3E}">
        <p14:creationId xmlns:p14="http://schemas.microsoft.com/office/powerpoint/2010/main" val="1517992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6552728" cy="1138138"/>
          </a:xfrm>
        </p:spPr>
        <p:txBody>
          <a:bodyPr>
            <a:normAutofit/>
          </a:bodyPr>
          <a:lstStyle/>
          <a:p>
            <a:r>
              <a:rPr lang="fr-BE" dirty="0" smtClean="0"/>
              <a:t>Directives </a:t>
            </a:r>
            <a:r>
              <a:rPr lang="fr-BE" dirty="0" smtClean="0"/>
              <a:t>organisationnelles pour </a:t>
            </a:r>
            <a:r>
              <a:rPr lang="fr-BE" dirty="0" smtClean="0"/>
              <a:t>ACOS STRAT</a:t>
            </a:r>
            <a:endParaRPr lang="fr-BE" dirty="0"/>
          </a:p>
        </p:txBody>
      </p:sp>
      <p:sp>
        <p:nvSpPr>
          <p:cNvPr id="3" name="Content Placeholder 2"/>
          <p:cNvSpPr>
            <a:spLocks noGrp="1"/>
          </p:cNvSpPr>
          <p:nvPr>
            <p:ph idx="1"/>
          </p:nvPr>
        </p:nvSpPr>
        <p:spPr>
          <a:xfrm>
            <a:off x="457200" y="1600200"/>
            <a:ext cx="8229600" cy="5121275"/>
          </a:xfrm>
        </p:spPr>
        <p:txBody>
          <a:bodyPr>
            <a:normAutofit fontScale="92500"/>
          </a:bodyPr>
          <a:lstStyle/>
          <a:p>
            <a:r>
              <a:rPr lang="fr-BE" dirty="0" smtClean="0"/>
              <a:t>Rien n’est </a:t>
            </a:r>
            <a:r>
              <a:rPr lang="fr-BE" i="1" dirty="0" smtClean="0"/>
              <a:t>mission essential </a:t>
            </a:r>
            <a:r>
              <a:rPr lang="fr-BE" dirty="0" smtClean="0"/>
              <a:t>à moins que sur proposition d’un collaborateur, le </a:t>
            </a:r>
            <a:r>
              <a:rPr lang="fr-BE" dirty="0" err="1" smtClean="0"/>
              <a:t>Comd</a:t>
            </a:r>
            <a:r>
              <a:rPr lang="fr-BE" dirty="0" smtClean="0"/>
              <a:t> </a:t>
            </a:r>
            <a:r>
              <a:rPr lang="fr-BE" dirty="0" err="1" smtClean="0"/>
              <a:t>Div</a:t>
            </a:r>
            <a:r>
              <a:rPr lang="fr-BE" dirty="0" smtClean="0"/>
              <a:t> respectif ou équivalent en ait décidé autrement</a:t>
            </a:r>
          </a:p>
          <a:p>
            <a:r>
              <a:rPr lang="fr-BE" dirty="0" smtClean="0"/>
              <a:t>Les visites (</a:t>
            </a:r>
            <a:r>
              <a:rPr lang="fr-BE" dirty="0" err="1" smtClean="0"/>
              <a:t>JST’s</a:t>
            </a:r>
            <a:r>
              <a:rPr lang="fr-BE" dirty="0" smtClean="0"/>
              <a:t>, </a:t>
            </a:r>
            <a:r>
              <a:rPr lang="fr-BE" dirty="0" err="1" smtClean="0"/>
              <a:t>COMIX’s</a:t>
            </a:r>
            <a:r>
              <a:rPr lang="fr-BE" dirty="0" smtClean="0"/>
              <a:t>, meetings Nat &amp; </a:t>
            </a:r>
            <a:r>
              <a:rPr lang="fr-BE" dirty="0" err="1" smtClean="0"/>
              <a:t>Int’l</a:t>
            </a:r>
            <a:r>
              <a:rPr lang="fr-BE" dirty="0" smtClean="0"/>
              <a:t>, ..) au QRE ou en dehors sont sans exception poliment annulées</a:t>
            </a:r>
          </a:p>
          <a:p>
            <a:r>
              <a:rPr lang="fr-BE" dirty="0" smtClean="0"/>
              <a:t>Celui qui ne doit pas être présent au QRE travaille à domicile, via VPN, avec Tel et sans mettre son out-of-office</a:t>
            </a:r>
          </a:p>
          <a:p>
            <a:r>
              <a:rPr lang="fr-BE" dirty="0" smtClean="0"/>
              <a:t>Tous les voyages de service en BEL ou à l’étranger sont reportés ou annulés</a:t>
            </a:r>
          </a:p>
          <a:p>
            <a:r>
              <a:rPr lang="fr-BE" dirty="0" smtClean="0"/>
              <a:t>Toutes les réunions se tiennent à distance (via Skype)</a:t>
            </a:r>
          </a:p>
          <a:p>
            <a:r>
              <a:rPr lang="fr-BE" dirty="0" smtClean="0"/>
              <a:t>Une permanence de 01 Pers est assurée à Info-</a:t>
            </a:r>
            <a:r>
              <a:rPr lang="fr-BE" dirty="0" err="1" smtClean="0"/>
              <a:t>gate</a:t>
            </a:r>
            <a:r>
              <a:rPr lang="fr-BE" dirty="0" smtClean="0"/>
              <a:t> et les </a:t>
            </a:r>
            <a:r>
              <a:rPr lang="fr-BE" dirty="0" err="1" smtClean="0"/>
              <a:t>Div</a:t>
            </a:r>
            <a:r>
              <a:rPr lang="fr-BE" dirty="0" smtClean="0"/>
              <a:t> veillent à ce que les réseaux classifiés soient régulièrement consultés </a:t>
            </a:r>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4</a:t>
            </a:fld>
            <a:endParaRPr lang="fr-BE">
              <a:solidFill>
                <a:prstClr val="black">
                  <a:tint val="75000"/>
                </a:prstClr>
              </a:solidFill>
            </a:endParaRPr>
          </a:p>
        </p:txBody>
      </p:sp>
    </p:spTree>
    <p:extLst>
      <p:ext uri="{BB962C8B-B14F-4D97-AF65-F5344CB8AC3E}">
        <p14:creationId xmlns:p14="http://schemas.microsoft.com/office/powerpoint/2010/main" val="3502745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Mesures générales</a:t>
            </a:r>
            <a:endParaRPr lang="fr-BE" sz="3600"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5</a:t>
            </a:fld>
            <a:endParaRPr lang="fr-BE">
              <a:solidFill>
                <a:prstClr val="black">
                  <a:tint val="75000"/>
                </a:prstClr>
              </a:solidFill>
            </a:endParaRPr>
          </a:p>
        </p:txBody>
      </p:sp>
      <p:pic>
        <p:nvPicPr>
          <p:cNvPr id="6" name="Picture 5"/>
          <p:cNvPicPr>
            <a:picLocks noChangeAspect="1"/>
          </p:cNvPicPr>
          <p:nvPr/>
        </p:nvPicPr>
        <p:blipFill>
          <a:blip r:embed="rId2"/>
          <a:stretch>
            <a:fillRect/>
          </a:stretch>
        </p:blipFill>
        <p:spPr>
          <a:xfrm>
            <a:off x="6156176" y="2176289"/>
            <a:ext cx="2354957" cy="2127058"/>
          </a:xfrm>
          <a:prstGeom prst="rect">
            <a:avLst/>
          </a:prstGeom>
        </p:spPr>
      </p:pic>
      <p:pic>
        <p:nvPicPr>
          <p:cNvPr id="7" name="image124.jpeg"/>
          <p:cNvPicPr/>
          <p:nvPr/>
        </p:nvPicPr>
        <p:blipFill>
          <a:blip r:embed="rId3" cstate="print"/>
          <a:stretch>
            <a:fillRect/>
          </a:stretch>
        </p:blipFill>
        <p:spPr>
          <a:xfrm>
            <a:off x="914643" y="1600200"/>
            <a:ext cx="4784090" cy="4784090"/>
          </a:xfrm>
          <a:prstGeom prst="rect">
            <a:avLst/>
          </a:prstGeom>
        </p:spPr>
      </p:pic>
    </p:spTree>
    <p:extLst>
      <p:ext uri="{BB962C8B-B14F-4D97-AF65-F5344CB8AC3E}">
        <p14:creationId xmlns:p14="http://schemas.microsoft.com/office/powerpoint/2010/main" val="2323221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Mesures d’hygiène</a:t>
            </a:r>
            <a:endParaRPr lang="fr-BE" sz="3600" dirty="0"/>
          </a:p>
        </p:txBody>
      </p:sp>
      <p:sp>
        <p:nvSpPr>
          <p:cNvPr id="3" name="Content Placeholder 2"/>
          <p:cNvSpPr>
            <a:spLocks noGrp="1"/>
          </p:cNvSpPr>
          <p:nvPr>
            <p:ph idx="1"/>
          </p:nvPr>
        </p:nvSpPr>
        <p:spPr>
          <a:xfrm>
            <a:off x="457200" y="1600200"/>
            <a:ext cx="8229600" cy="5121275"/>
          </a:xfrm>
        </p:spPr>
        <p:txBody>
          <a:bodyPr>
            <a:normAutofit/>
          </a:bodyPr>
          <a:lstStyle/>
          <a:p>
            <a:r>
              <a:rPr lang="fr-BE" dirty="0" smtClean="0"/>
              <a:t>Hygiène des mains et hygiène respiratoire</a:t>
            </a:r>
          </a:p>
          <a:p>
            <a:pPr lvl="1"/>
            <a:r>
              <a:rPr lang="fr-FR" dirty="0"/>
              <a:t>Lavez-vous les mains régulièrement, avec de l'eau et du savon </a:t>
            </a:r>
            <a:r>
              <a:rPr lang="fr-FR" dirty="0" smtClean="0"/>
              <a:t>liquide et séchez-les (lingettes en papier) ou désinfectez-les.</a:t>
            </a:r>
          </a:p>
          <a:p>
            <a:pPr lvl="1"/>
            <a:endParaRPr lang="fr-FR" dirty="0"/>
          </a:p>
          <a:p>
            <a:pPr lvl="1"/>
            <a:endParaRPr lang="fr-FR" dirty="0" smtClean="0"/>
          </a:p>
          <a:p>
            <a:pPr lvl="1"/>
            <a:endParaRPr lang="fr-FR" dirty="0"/>
          </a:p>
          <a:p>
            <a:pPr lvl="1"/>
            <a:endParaRPr lang="fr-FR" dirty="0" smtClean="0"/>
          </a:p>
          <a:p>
            <a:pPr lvl="1"/>
            <a:endParaRPr lang="fr-FR" dirty="0"/>
          </a:p>
          <a:p>
            <a:pPr lvl="1"/>
            <a:endParaRPr lang="fr-FR" dirty="0" smtClean="0"/>
          </a:p>
          <a:p>
            <a:pPr lvl="1"/>
            <a:r>
              <a:rPr lang="fr-FR" dirty="0" smtClean="0"/>
              <a:t>Évitez </a:t>
            </a:r>
            <a:r>
              <a:rPr lang="fr-FR" dirty="0"/>
              <a:t>tout contact avec des objets ou des surfaces utilisés ou touchés par d'autres personnes et lavez-vous les mains régulièrement et soigneusement après tout contact avec des surfaces et des emballages touchés par de nombreuses </a:t>
            </a:r>
            <a:r>
              <a:rPr lang="fr-FR" dirty="0" smtClean="0"/>
              <a:t>personnes.</a:t>
            </a:r>
            <a:endParaRPr lang="fr-BE" dirty="0"/>
          </a:p>
          <a:p>
            <a:pPr lvl="1"/>
            <a:endParaRPr lang="fr-FR" dirty="0" smtClean="0"/>
          </a:p>
          <a:p>
            <a:pPr lvl="1"/>
            <a:endParaRPr lang="fr-FR" dirty="0" smtClean="0"/>
          </a:p>
          <a:p>
            <a:pPr lvl="1"/>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6</a:t>
            </a:fld>
            <a:endParaRPr lang="fr-BE">
              <a:solidFill>
                <a:prstClr val="black">
                  <a:tint val="75000"/>
                </a:prstClr>
              </a:solidFill>
            </a:endParaRPr>
          </a:p>
        </p:txBody>
      </p:sp>
      <p:pic>
        <p:nvPicPr>
          <p:cNvPr id="5" name="Picture 4"/>
          <p:cNvPicPr>
            <a:picLocks noChangeAspect="1"/>
          </p:cNvPicPr>
          <p:nvPr/>
        </p:nvPicPr>
        <p:blipFill>
          <a:blip r:embed="rId2"/>
          <a:stretch>
            <a:fillRect/>
          </a:stretch>
        </p:blipFill>
        <p:spPr>
          <a:xfrm>
            <a:off x="2267744" y="2824956"/>
            <a:ext cx="5067300" cy="2076450"/>
          </a:xfrm>
          <a:prstGeom prst="rect">
            <a:avLst/>
          </a:prstGeom>
        </p:spPr>
      </p:pic>
    </p:spTree>
    <p:extLst>
      <p:ext uri="{BB962C8B-B14F-4D97-AF65-F5344CB8AC3E}">
        <p14:creationId xmlns:p14="http://schemas.microsoft.com/office/powerpoint/2010/main" val="2521324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a:t>Mesures d’hygiène</a:t>
            </a:r>
          </a:p>
        </p:txBody>
      </p:sp>
      <p:sp>
        <p:nvSpPr>
          <p:cNvPr id="3" name="Content Placeholder 2"/>
          <p:cNvSpPr>
            <a:spLocks noGrp="1"/>
          </p:cNvSpPr>
          <p:nvPr>
            <p:ph idx="1"/>
          </p:nvPr>
        </p:nvSpPr>
        <p:spPr>
          <a:xfrm>
            <a:off x="457200" y="1600200"/>
            <a:ext cx="8229600" cy="4853136"/>
          </a:xfrm>
        </p:spPr>
        <p:txBody>
          <a:bodyPr>
            <a:normAutofit/>
          </a:bodyPr>
          <a:lstStyle/>
          <a:p>
            <a:r>
              <a:rPr lang="fr-BE" dirty="0"/>
              <a:t>Hygiène des mains et hygiène </a:t>
            </a:r>
            <a:r>
              <a:rPr lang="fr-BE" dirty="0" smtClean="0"/>
              <a:t>respiratoire (suite)</a:t>
            </a:r>
          </a:p>
          <a:p>
            <a:pPr lvl="1"/>
            <a:r>
              <a:rPr lang="fr-FR" dirty="0" smtClean="0"/>
              <a:t>Toussez </a:t>
            </a:r>
            <a:r>
              <a:rPr lang="fr-FR" dirty="0"/>
              <a:t>ou </a:t>
            </a:r>
            <a:r>
              <a:rPr lang="fr-FR" dirty="0" smtClean="0"/>
              <a:t>d'éternuez </a:t>
            </a:r>
            <a:r>
              <a:rPr lang="fr-FR" dirty="0"/>
              <a:t>dans un mouchoir ou le </a:t>
            </a:r>
            <a:r>
              <a:rPr lang="fr-FR" dirty="0" smtClean="0"/>
              <a:t>coude, et </a:t>
            </a:r>
            <a:r>
              <a:rPr lang="fr-FR" dirty="0"/>
              <a:t>jetez immédiatement les mouchoirs utilisés</a:t>
            </a:r>
            <a:r>
              <a:rPr lang="fr-FR" dirty="0" smtClean="0"/>
              <a:t>.</a:t>
            </a:r>
          </a:p>
          <a:p>
            <a:pPr lvl="1"/>
            <a:endParaRPr lang="fr-FR" dirty="0"/>
          </a:p>
          <a:p>
            <a:pPr lvl="1"/>
            <a:endParaRPr lang="fr-FR" dirty="0" smtClean="0"/>
          </a:p>
          <a:p>
            <a:pPr lvl="1"/>
            <a:endParaRPr lang="fr-FR" dirty="0"/>
          </a:p>
          <a:p>
            <a:pPr lvl="1"/>
            <a:endParaRPr lang="fr-FR" dirty="0" smtClean="0"/>
          </a:p>
          <a:p>
            <a:pPr lvl="1"/>
            <a:endParaRPr lang="fr-FR" dirty="0"/>
          </a:p>
          <a:p>
            <a:pPr lvl="1"/>
            <a:endParaRPr lang="fr-FR" dirty="0" smtClean="0"/>
          </a:p>
          <a:p>
            <a:pPr lvl="1"/>
            <a:endParaRPr lang="fr-FR" dirty="0"/>
          </a:p>
          <a:p>
            <a:pPr lvl="1"/>
            <a:r>
              <a:rPr lang="fr-FR" dirty="0" smtClean="0"/>
              <a:t>Faites </a:t>
            </a:r>
            <a:r>
              <a:rPr lang="fr-FR" dirty="0"/>
              <a:t>également attention à l'hygiène et au nettoyage des smartphones, des </a:t>
            </a:r>
            <a:r>
              <a:rPr lang="fr-FR" dirty="0" smtClean="0"/>
              <a:t>claviers, des </a:t>
            </a:r>
            <a:r>
              <a:rPr lang="fr-FR" dirty="0"/>
              <a:t>souris </a:t>
            </a:r>
            <a:r>
              <a:rPr lang="fr-FR" dirty="0" smtClean="0"/>
              <a:t>d’ordinateur, </a:t>
            </a:r>
            <a:r>
              <a:rPr lang="fr-FR" dirty="0"/>
              <a:t>des écrans de contrôle des </a:t>
            </a:r>
            <a:r>
              <a:rPr lang="fr-FR" dirty="0" smtClean="0"/>
              <a:t>imprimantes. </a:t>
            </a:r>
            <a:endParaRPr lang="fr-BE" dirty="0"/>
          </a:p>
          <a:p>
            <a:pPr lvl="1"/>
            <a:endParaRPr lang="fr-FR" dirty="0" smtClean="0"/>
          </a:p>
          <a:p>
            <a:pPr lvl="1"/>
            <a:endParaRPr lang="fr-BE" dirty="0"/>
          </a:p>
          <a:p>
            <a:pPr lvl="1"/>
            <a:endParaRPr lang="fr-BE" dirty="0"/>
          </a:p>
          <a:p>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7</a:t>
            </a:fld>
            <a:endParaRPr lang="fr-BE">
              <a:solidFill>
                <a:prstClr val="black">
                  <a:tint val="75000"/>
                </a:prstClr>
              </a:solidFill>
            </a:endParaRPr>
          </a:p>
        </p:txBody>
      </p:sp>
      <p:pic>
        <p:nvPicPr>
          <p:cNvPr id="6" name="Picture 5"/>
          <p:cNvPicPr>
            <a:picLocks noChangeAspect="1"/>
          </p:cNvPicPr>
          <p:nvPr/>
        </p:nvPicPr>
        <p:blipFill>
          <a:blip r:embed="rId2"/>
          <a:stretch>
            <a:fillRect/>
          </a:stretch>
        </p:blipFill>
        <p:spPr>
          <a:xfrm>
            <a:off x="1166490" y="2882106"/>
            <a:ext cx="6772275" cy="1962150"/>
          </a:xfrm>
          <a:prstGeom prst="rect">
            <a:avLst/>
          </a:prstGeom>
        </p:spPr>
      </p:pic>
    </p:spTree>
    <p:extLst>
      <p:ext uri="{BB962C8B-B14F-4D97-AF65-F5344CB8AC3E}">
        <p14:creationId xmlns:p14="http://schemas.microsoft.com/office/powerpoint/2010/main" val="795699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a:t>Mesures d’hygiène</a:t>
            </a:r>
          </a:p>
        </p:txBody>
      </p:sp>
      <p:sp>
        <p:nvSpPr>
          <p:cNvPr id="3" name="Content Placeholder 2"/>
          <p:cNvSpPr>
            <a:spLocks noGrp="1"/>
          </p:cNvSpPr>
          <p:nvPr>
            <p:ph idx="1"/>
          </p:nvPr>
        </p:nvSpPr>
        <p:spPr>
          <a:xfrm>
            <a:off x="457200" y="1600200"/>
            <a:ext cx="8435280" cy="4525963"/>
          </a:xfrm>
        </p:spPr>
        <p:txBody>
          <a:bodyPr/>
          <a:lstStyle/>
          <a:p>
            <a:r>
              <a:rPr lang="fr-BE" dirty="0"/>
              <a:t>Hygiène des mains et hygiène respiratoire (suite)</a:t>
            </a:r>
          </a:p>
          <a:p>
            <a:pPr lvl="1"/>
            <a:r>
              <a:rPr lang="fr-BE" dirty="0" smtClean="0"/>
              <a:t>Masques buccaux</a:t>
            </a:r>
          </a:p>
          <a:p>
            <a:pPr lvl="2"/>
            <a:r>
              <a:rPr lang="fr-FR" dirty="0"/>
              <a:t>Dans les situations où le 1,5 mètre ne peut être respecté et après épuisement des mesures d'organisation et des équipements de protection collective, le port de masques buccaux peut certainement être une </a:t>
            </a:r>
            <a:r>
              <a:rPr lang="fr-FR" u="sng" dirty="0"/>
              <a:t>mesure </a:t>
            </a:r>
            <a:r>
              <a:rPr lang="fr-FR" u="sng" dirty="0" smtClean="0"/>
              <a:t>complémentaire.</a:t>
            </a:r>
          </a:p>
          <a:p>
            <a:pPr lvl="2"/>
            <a:r>
              <a:rPr lang="fr-FR" dirty="0"/>
              <a:t>Les masques buccaux forment une barrière physique contre les éclaboussures ou les grosses </a:t>
            </a:r>
            <a:r>
              <a:rPr lang="fr-FR" dirty="0" smtClean="0"/>
              <a:t>gouttelettes.</a:t>
            </a:r>
            <a:endParaRPr lang="fr-BE" sz="1600" dirty="0"/>
          </a:p>
          <a:p>
            <a:pPr lvl="2"/>
            <a:r>
              <a:rPr lang="fr-FR" dirty="0"/>
              <a:t>Ces types de masques </a:t>
            </a:r>
            <a:r>
              <a:rPr lang="fr-FR" u="sng" dirty="0" smtClean="0"/>
              <a:t>NE </a:t>
            </a:r>
            <a:r>
              <a:rPr lang="fr-FR" u="sng" dirty="0"/>
              <a:t>sont </a:t>
            </a:r>
            <a:r>
              <a:rPr lang="fr-FR" u="sng" dirty="0" smtClean="0"/>
              <a:t>PAS </a:t>
            </a:r>
            <a:r>
              <a:rPr lang="fr-FR" u="sng" dirty="0"/>
              <a:t>des équipements de protection </a:t>
            </a:r>
            <a:r>
              <a:rPr lang="fr-FR" u="sng" dirty="0" smtClean="0"/>
              <a:t>individuelle</a:t>
            </a:r>
            <a:r>
              <a:rPr lang="fr-FR" dirty="0" smtClean="0"/>
              <a:t>. Ils </a:t>
            </a:r>
            <a:r>
              <a:rPr lang="fr-FR" dirty="0"/>
              <a:t>ne s'adaptent généralement pas parfaitement au visage et le matériau ne filtre pas les petites particules.</a:t>
            </a:r>
            <a:endParaRPr lang="fr-BE" sz="1600" dirty="0"/>
          </a:p>
          <a:p>
            <a:pPr lvl="2"/>
            <a:endParaRPr lang="fr-FR" u="sng" dirty="0" smtClean="0"/>
          </a:p>
          <a:p>
            <a:pPr lvl="2"/>
            <a:endParaRPr lang="fr-BE" u="sng"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8</a:t>
            </a:fld>
            <a:endParaRPr lang="fr-BE">
              <a:solidFill>
                <a:prstClr val="black">
                  <a:tint val="75000"/>
                </a:prstClr>
              </a:solidFill>
            </a:endParaRPr>
          </a:p>
        </p:txBody>
      </p:sp>
    </p:spTree>
    <p:extLst>
      <p:ext uri="{BB962C8B-B14F-4D97-AF65-F5344CB8AC3E}">
        <p14:creationId xmlns:p14="http://schemas.microsoft.com/office/powerpoint/2010/main" val="355953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3600" dirty="0" smtClean="0"/>
              <a:t>De la maison au travail</a:t>
            </a:r>
            <a:endParaRPr lang="fr-BE" sz="3600" dirty="0"/>
          </a:p>
        </p:txBody>
      </p:sp>
      <p:sp>
        <p:nvSpPr>
          <p:cNvPr id="3" name="Content Placeholder 2"/>
          <p:cNvSpPr>
            <a:spLocks noGrp="1"/>
          </p:cNvSpPr>
          <p:nvPr>
            <p:ph idx="1"/>
          </p:nvPr>
        </p:nvSpPr>
        <p:spPr>
          <a:xfrm>
            <a:off x="457200" y="1600200"/>
            <a:ext cx="8435280" cy="4525963"/>
          </a:xfrm>
        </p:spPr>
        <p:txBody>
          <a:bodyPr>
            <a:normAutofit/>
          </a:bodyPr>
          <a:lstStyle/>
          <a:p>
            <a:r>
              <a:rPr lang="fr-BE" dirty="0" smtClean="0"/>
              <a:t>Avant de partir</a:t>
            </a:r>
          </a:p>
          <a:p>
            <a:pPr lvl="1"/>
            <a:r>
              <a:rPr lang="fr-FR" dirty="0"/>
              <a:t>Celui ou celle qui se sent malade reste à la maison et informe </a:t>
            </a:r>
            <a:r>
              <a:rPr lang="fr-FR" dirty="0" smtClean="0"/>
              <a:t>ACOS STRAT </a:t>
            </a:r>
            <a:r>
              <a:rPr lang="fr-FR" dirty="0"/>
              <a:t>selon les règles applicables </a:t>
            </a:r>
            <a:r>
              <a:rPr lang="fr-FR" dirty="0" smtClean="0"/>
              <a:t>à la Défense.</a:t>
            </a:r>
            <a:r>
              <a:rPr lang="fr-FR" dirty="0"/>
              <a:t> </a:t>
            </a:r>
            <a:endParaRPr lang="fr-BE" dirty="0"/>
          </a:p>
          <a:p>
            <a:pPr lvl="1"/>
            <a:r>
              <a:rPr lang="fr-FR" dirty="0"/>
              <a:t>Lavez-vous les mains avant de quitter votre domicile.</a:t>
            </a:r>
            <a:endParaRPr lang="fr-BE" sz="1800" dirty="0"/>
          </a:p>
          <a:p>
            <a:r>
              <a:rPr lang="fr-BE" dirty="0" smtClean="0"/>
              <a:t>Transport</a:t>
            </a:r>
          </a:p>
          <a:p>
            <a:pPr lvl="1"/>
            <a:r>
              <a:rPr lang="fr-FR" dirty="0"/>
              <a:t>Si vous venez au travail à vélo, en trottinette électrique ou à pied, gardez une distance suffisante ; de préférence, n'utilisez pas de vélos partagés, de trottinettes électriques partagées, etc.</a:t>
            </a:r>
            <a:endParaRPr lang="fr-BE" dirty="0"/>
          </a:p>
          <a:p>
            <a:pPr lvl="1"/>
            <a:r>
              <a:rPr lang="fr-FR" dirty="0"/>
              <a:t>Ceux qui ne viennent pas seuls en voiture respectent une distance minimale de 1,5 mètre entre chaque personne pendant le transport</a:t>
            </a:r>
            <a:r>
              <a:rPr lang="fr-FR" dirty="0" smtClean="0"/>
              <a:t>.</a:t>
            </a:r>
          </a:p>
          <a:p>
            <a:pPr lvl="1"/>
            <a:r>
              <a:rPr lang="fr-FR" dirty="0"/>
              <a:t>Il est recommandé d'aérer et de nettoyer régulièrement la </a:t>
            </a:r>
            <a:r>
              <a:rPr lang="fr-FR" dirty="0" smtClean="0"/>
              <a:t>voiture.</a:t>
            </a:r>
            <a:endParaRPr lang="fr-BE" dirty="0"/>
          </a:p>
        </p:txBody>
      </p:sp>
      <p:sp>
        <p:nvSpPr>
          <p:cNvPr id="4" name="Slide Number Placeholder 3"/>
          <p:cNvSpPr>
            <a:spLocks noGrp="1"/>
          </p:cNvSpPr>
          <p:nvPr>
            <p:ph type="sldNum" sz="quarter" idx="12"/>
          </p:nvPr>
        </p:nvSpPr>
        <p:spPr/>
        <p:txBody>
          <a:bodyPr/>
          <a:lstStyle/>
          <a:p>
            <a:fld id="{1E1DB7F0-D1BE-4F98-95B9-25A1567448D1}" type="slidenum">
              <a:rPr lang="fr-BE" smtClean="0">
                <a:solidFill>
                  <a:prstClr val="black">
                    <a:tint val="75000"/>
                  </a:prstClr>
                </a:solidFill>
              </a:rPr>
              <a:pPr/>
              <a:t>9</a:t>
            </a:fld>
            <a:endParaRPr lang="fr-BE">
              <a:solidFill>
                <a:prstClr val="black">
                  <a:tint val="75000"/>
                </a:prstClr>
              </a:solidFill>
            </a:endParaRPr>
          </a:p>
        </p:txBody>
      </p:sp>
    </p:spTree>
    <p:extLst>
      <p:ext uri="{BB962C8B-B14F-4D97-AF65-F5344CB8AC3E}">
        <p14:creationId xmlns:p14="http://schemas.microsoft.com/office/powerpoint/2010/main" val="303290704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solidFill>
          <a:srgbClr val="CCFF99"/>
        </a:solidFill>
        <a:ln w="9525">
          <a:solidFill>
            <a:schemeClr val="tx1"/>
          </a:solidFill>
          <a:miter lim="800000"/>
          <a:headEnd/>
          <a:tailEnd/>
        </a:ln>
        <a:effectLst/>
      </a:spPr>
      <a:bodyPr wrap="none" anchor="b" anchorCtr="0"/>
      <a:lstStyle>
        <a:defPPr>
          <a:defRPr dirty="0"/>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P1. Template powerpoint presentatie Acos Strat</Template>
  <TotalTime>11726</TotalTime>
  <Words>2123</Words>
  <Application>Microsoft Office PowerPoint</Application>
  <PresentationFormat>On-screen Show (4:3)</PresentationFormat>
  <Paragraphs>309</Paragraphs>
  <Slides>29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Times New Roman</vt:lpstr>
      <vt:lpstr>Wingdings</vt:lpstr>
      <vt:lpstr>1_Office Theme</vt:lpstr>
      <vt:lpstr>PowerPoint Presentation</vt:lpstr>
      <vt:lpstr>Références</vt:lpstr>
      <vt:lpstr>Objectif</vt:lpstr>
      <vt:lpstr>Directives organisationnelles pour ACOS STRAT</vt:lpstr>
      <vt:lpstr>Mesures générales</vt:lpstr>
      <vt:lpstr>Mesures d’hygiène</vt:lpstr>
      <vt:lpstr>Mesures d’hygiène</vt:lpstr>
      <vt:lpstr>Mesures d’hygiène</vt:lpstr>
      <vt:lpstr>De la maison au travail</vt:lpstr>
      <vt:lpstr>De la maison au travail</vt:lpstr>
      <vt:lpstr>A l’arrivée au travail</vt:lpstr>
      <vt:lpstr>A l’arrivée au travail</vt:lpstr>
      <vt:lpstr>Pendant le travail</vt:lpstr>
      <vt:lpstr>Pendant le travail</vt:lpstr>
      <vt:lpstr>Installations sanitaires</vt:lpstr>
      <vt:lpstr>Break et pause déjeuner</vt:lpstr>
      <vt:lpstr>Retour à la maison</vt:lpstr>
      <vt:lpstr>Règles applicables aux personnes externes, telles que les visiteurs</vt:lpstr>
      <vt:lpstr>Travailler à domicile</vt:lpstr>
      <vt:lpstr>Addendum pour la Défense</vt:lpstr>
      <vt:lpstr>Hiérarchie dans la prévention</vt:lpstr>
      <vt:lpstr>Mesures préventives - généralités</vt:lpstr>
      <vt:lpstr>Mesures préventives Mission essential activities</vt:lpstr>
      <vt:lpstr>PowerPoint Presentation</vt:lpstr>
      <vt:lpstr>Utilisation des moyens de protection et des masques buccaux</vt:lpstr>
      <vt:lpstr>PowerPoint Presentation</vt:lpstr>
      <vt:lpstr>Synthèse (1/2)</vt:lpstr>
      <vt:lpstr>Synthèse (2/2)</vt:lpstr>
      <vt:lpstr>Liens utiles</vt:lpstr>
    </vt:vector>
  </TitlesOfParts>
  <Company>IDCN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marotte.e</dc:creator>
  <cp:lastModifiedBy>Jacques-Houssa Vincent</cp:lastModifiedBy>
  <cp:revision>284</cp:revision>
  <cp:lastPrinted>2015-09-14T09:56:39Z</cp:lastPrinted>
  <dcterms:created xsi:type="dcterms:W3CDTF">2010-07-01T10:08:27Z</dcterms:created>
  <dcterms:modified xsi:type="dcterms:W3CDTF">2020-04-29T20:33:03Z</dcterms:modified>
</cp:coreProperties>
</file>