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notesMasterIdLst>
    <p:notesMasterId r:id="rId38"/>
  </p:notesMasterIdLst>
  <p:sldIdLst>
    <p:sldId id="292" r:id="rId5"/>
    <p:sldId id="333" r:id="rId6"/>
    <p:sldId id="344" r:id="rId7"/>
    <p:sldId id="326" r:id="rId8"/>
    <p:sldId id="327" r:id="rId9"/>
    <p:sldId id="370" r:id="rId10"/>
    <p:sldId id="371" r:id="rId11"/>
    <p:sldId id="328" r:id="rId12"/>
    <p:sldId id="347" r:id="rId13"/>
    <p:sldId id="348" r:id="rId14"/>
    <p:sldId id="349" r:id="rId15"/>
    <p:sldId id="350" r:id="rId16"/>
    <p:sldId id="351" r:id="rId17"/>
    <p:sldId id="352" r:id="rId18"/>
    <p:sldId id="372" r:id="rId19"/>
    <p:sldId id="353" r:id="rId20"/>
    <p:sldId id="354" r:id="rId21"/>
    <p:sldId id="355" r:id="rId22"/>
    <p:sldId id="356" r:id="rId23"/>
    <p:sldId id="357" r:id="rId24"/>
    <p:sldId id="358" r:id="rId25"/>
    <p:sldId id="359" r:id="rId26"/>
    <p:sldId id="360" r:id="rId27"/>
    <p:sldId id="361" r:id="rId28"/>
    <p:sldId id="362" r:id="rId29"/>
    <p:sldId id="342" r:id="rId30"/>
    <p:sldId id="363" r:id="rId31"/>
    <p:sldId id="364" r:id="rId32"/>
    <p:sldId id="365" r:id="rId33"/>
    <p:sldId id="366" r:id="rId34"/>
    <p:sldId id="367" r:id="rId35"/>
    <p:sldId id="368" r:id="rId36"/>
    <p:sldId id="288"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DB7A1"/>
    <a:srgbClr val="99CCFF"/>
    <a:srgbClr val="0086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88" autoAdjust="0"/>
    <p:restoredTop sz="94570" autoAdjust="0"/>
  </p:normalViewPr>
  <p:slideViewPr>
    <p:cSldViewPr>
      <p:cViewPr varScale="1">
        <p:scale>
          <a:sx n="69" d="100"/>
          <a:sy n="69" d="100"/>
        </p:scale>
        <p:origin x="1416" y="6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9384"/>
    </p:cViewPr>
  </p:sorterViewPr>
  <p:notesViewPr>
    <p:cSldViewPr>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32752A40-7A87-43AA-9D06-99C51CD4599D}" type="slidenum">
              <a:rPr lang="en-US"/>
              <a:pPr>
                <a:defRPr/>
              </a:pPr>
              <a:t>‹#›</a:t>
            </a:fld>
            <a:endParaRPr lang="en-US"/>
          </a:p>
        </p:txBody>
      </p:sp>
    </p:spTree>
    <p:extLst>
      <p:ext uri="{BB962C8B-B14F-4D97-AF65-F5344CB8AC3E}">
        <p14:creationId xmlns:p14="http://schemas.microsoft.com/office/powerpoint/2010/main" val="32477870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p:spPr>
        <p:txBody>
          <a:bodyPr/>
          <a:lstStyle/>
          <a:p>
            <a:endParaRPr lang="fr-FR"/>
          </a:p>
        </p:txBody>
      </p:sp>
      <p:sp>
        <p:nvSpPr>
          <p:cNvPr id="2253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D5EA263-A53A-48B1-B5C2-528FFA9CB3E4}" type="slidenum">
              <a:rPr lang="en-US" smtClean="0"/>
              <a:pPr eaLnBrk="1" hangingPunct="1"/>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171450" indent="-171450">
              <a:buFontTx/>
              <a:buChar char="-"/>
              <a:defRPr/>
            </a:pPr>
            <a:r>
              <a:rPr lang="nl-BE" dirty="0" smtClean="0"/>
              <a:t>Alle werkplaatsen identificeren en officialiseren (DGMR C&amp;I I/D/L)</a:t>
            </a:r>
          </a:p>
          <a:p>
            <a:pPr marL="171450" indent="-171450">
              <a:buFontTx/>
              <a:buChar char="-"/>
              <a:defRPr/>
            </a:pPr>
            <a:r>
              <a:rPr lang="nl-BE" dirty="0" smtClean="0"/>
              <a:t>- POC: </a:t>
            </a:r>
            <a:r>
              <a:rPr lang="nl-BE" dirty="0" err="1" smtClean="0"/>
              <a:t>AdjtChef</a:t>
            </a:r>
            <a:r>
              <a:rPr lang="nl-BE" dirty="0" smtClean="0"/>
              <a:t> VUEGEN E. </a:t>
            </a:r>
          </a:p>
          <a:p>
            <a:pPr marL="171450" indent="-171450">
              <a:buFontTx/>
              <a:buChar char="-"/>
              <a:defRPr/>
            </a:pPr>
            <a:endParaRPr lang="nl-BE" dirty="0" smtClean="0"/>
          </a:p>
          <a:p>
            <a:pPr>
              <a:defRPr/>
            </a:pPr>
            <a:r>
              <a:rPr lang="nl-BE" b="1" dirty="0" smtClean="0"/>
              <a:t>DEFINITIES VAN DE TERMEN </a:t>
            </a:r>
            <a:endParaRPr lang="nl-BE" dirty="0" smtClean="0"/>
          </a:p>
          <a:p>
            <a:pPr>
              <a:defRPr/>
            </a:pPr>
            <a:r>
              <a:rPr lang="nl-BE" b="1" dirty="0" smtClean="0"/>
              <a:t>a. Arbeidsmiddelen </a:t>
            </a:r>
            <a:endParaRPr lang="nl-BE" dirty="0" smtClean="0"/>
          </a:p>
          <a:p>
            <a:pPr>
              <a:defRPr/>
            </a:pPr>
            <a:r>
              <a:rPr lang="nl-BE" dirty="0" smtClean="0"/>
              <a:t>Alle gereedschappen, machines, apparaten en installaties die op de werkplek worden gebruikt. </a:t>
            </a:r>
          </a:p>
          <a:p>
            <a:pPr>
              <a:defRPr/>
            </a:pPr>
            <a:r>
              <a:rPr lang="nl-BE" b="1" dirty="0" smtClean="0"/>
              <a:t>b. Werkpost </a:t>
            </a:r>
            <a:endParaRPr lang="nl-BE" dirty="0" smtClean="0"/>
          </a:p>
          <a:p>
            <a:pPr>
              <a:defRPr/>
            </a:pPr>
            <a:r>
              <a:rPr lang="nl-BE" dirty="0" smtClean="0"/>
              <a:t>De plaats waar u werkt, het apparaat of alle arbeidsmiddelen waarmee u werkt alsook de directe werkomgeving. </a:t>
            </a:r>
          </a:p>
          <a:p>
            <a:pPr>
              <a:defRPr/>
            </a:pPr>
            <a:r>
              <a:rPr lang="nl-BE" b="1" dirty="0" smtClean="0"/>
              <a:t>c. Werkplaats </a:t>
            </a:r>
            <a:endParaRPr lang="nl-BE" dirty="0" smtClean="0"/>
          </a:p>
          <a:p>
            <a:pPr>
              <a:defRPr/>
            </a:pPr>
            <a:r>
              <a:rPr lang="nl-BE" dirty="0" smtClean="0"/>
              <a:t>Een werkplaats wordt gedefinieerd als elke werkplek met werkposten binnen gebouwen waartoe de werknemers bij de uitvoering van hun taken toegang hebben. </a:t>
            </a:r>
          </a:p>
          <a:p>
            <a:pPr>
              <a:defRPr/>
            </a:pPr>
            <a:r>
              <a:rPr lang="nl-BE" b="1" dirty="0" smtClean="0"/>
              <a:t>d. Houtwerkplaats </a:t>
            </a:r>
            <a:endParaRPr lang="nl-BE" dirty="0" smtClean="0"/>
          </a:p>
          <a:p>
            <a:pPr>
              <a:defRPr/>
            </a:pPr>
            <a:r>
              <a:rPr lang="nl-BE" dirty="0" smtClean="0"/>
              <a:t>Een houtwerkplaats (schrijnwerkerij) is een werkplaats waar gewerkt wordt aan het produceren (of herstellen) van houten onderdelen door deze te vormen en te assembleren. </a:t>
            </a:r>
          </a:p>
          <a:p>
            <a:pPr>
              <a:defRPr/>
            </a:pPr>
            <a:r>
              <a:rPr lang="nl-BE" dirty="0" smtClean="0"/>
              <a:t>Een zagerij wordt beschouwd als een houtwerkplaats. </a:t>
            </a:r>
          </a:p>
          <a:p>
            <a:pPr>
              <a:defRPr/>
            </a:pPr>
            <a:r>
              <a:rPr lang="nl-BE" b="1" dirty="0" smtClean="0"/>
              <a:t>e. Metaalwerkplaats </a:t>
            </a:r>
            <a:endParaRPr lang="nl-BE" dirty="0" smtClean="0"/>
          </a:p>
          <a:p>
            <a:pPr>
              <a:defRPr/>
            </a:pPr>
            <a:r>
              <a:rPr lang="nl-BE" dirty="0" smtClean="0"/>
              <a:t>Een metaalwerkplaats is een werkplaats waar gewerkt wordt aan het vormen, vervaardigen of herstellen van metalen onderdelen. De metaalwerkplaatsen omvatten smederijen, laswerkplaatsen en werkplaatsen voor gereedschapswerktuigen en plaatwerk. </a:t>
            </a:r>
          </a:p>
          <a:p>
            <a:pPr>
              <a:defRPr/>
            </a:pPr>
            <a:r>
              <a:rPr lang="nl-BE" b="1" dirty="0" smtClean="0"/>
              <a:t>f. Composietwerkplaats </a:t>
            </a:r>
            <a:endParaRPr lang="nl-BE" dirty="0" smtClean="0"/>
          </a:p>
          <a:p>
            <a:pPr>
              <a:defRPr/>
            </a:pPr>
            <a:r>
              <a:rPr lang="nl-BE" dirty="0" smtClean="0"/>
              <a:t>Een composietwerkplaats is een werkplaats waar gewerkt wordt aan het vervaardigen (of herstellen) van composietmateriaal met behulp van harsachtige en vezelige materialen. </a:t>
            </a:r>
          </a:p>
          <a:p>
            <a:pPr>
              <a:defRPr/>
            </a:pPr>
            <a:r>
              <a:rPr lang="nl-BE" b="1" dirty="0" smtClean="0"/>
              <a:t>g. Verfwerkplaats </a:t>
            </a:r>
            <a:endParaRPr lang="nl-BE" dirty="0" smtClean="0"/>
          </a:p>
          <a:p>
            <a:pPr>
              <a:defRPr/>
            </a:pPr>
            <a:r>
              <a:rPr lang="nl-BE" dirty="0" smtClean="0"/>
              <a:t>Een spuiterij is een open of gesloten ruimte (cabine) waarin werkzaamheden die nodig zijn voor oppervlaktebehandelingen aan apparatuur worden uitgevoerd en die uitgerust is met een circulatie van verwarmde of onverwarmde lucht die bestemd is voor de behandeling van de ontstane verontreinigende stoffen. </a:t>
            </a:r>
          </a:p>
          <a:p>
            <a:pPr>
              <a:defRPr/>
            </a:pPr>
            <a:r>
              <a:rPr lang="nl-BE" b="1" dirty="0" smtClean="0"/>
              <a:t>h. Zandstraalwerkplaats </a:t>
            </a:r>
            <a:endParaRPr lang="nl-BE" dirty="0" smtClean="0"/>
          </a:p>
          <a:p>
            <a:pPr>
              <a:defRPr/>
            </a:pPr>
            <a:r>
              <a:rPr lang="nl-BE" dirty="0" smtClean="0"/>
              <a:t>Een zandstraalwerkplaats is een gesloten ruimte (cabine) waarin voornamelijk wordt gewerkt aan het strippen, reinigen en gladstralen van elk oppervlak met behulp van een schuurmiddel dat met hoge snelheid wordt gespoten om daarna een coating aan te kunnen brengen. Deze afgesloten ruimte is uitgerust met een luchtcirculatiesysteem voor de behandeling van de gegenereerde verontreinigende stoffen. </a:t>
            </a:r>
          </a:p>
          <a:p>
            <a:pPr>
              <a:defRPr/>
            </a:pPr>
            <a:r>
              <a:rPr lang="nl-BE" b="1" dirty="0" smtClean="0"/>
              <a:t>i. Werkplaats met specifieke risico's </a:t>
            </a:r>
            <a:endParaRPr lang="nl-BE" dirty="0" smtClean="0"/>
          </a:p>
          <a:p>
            <a:pPr>
              <a:defRPr/>
            </a:pPr>
            <a:r>
              <a:rPr lang="nl-BE" dirty="0" smtClean="0"/>
              <a:t>De vermelde werkplaatsen van punten 2.d tot en met 2.h worden momenteel als werkplaats met specifieke risico's beschouwd. </a:t>
            </a:r>
            <a:br>
              <a:rPr lang="nl-BE" dirty="0" smtClean="0"/>
            </a:br>
            <a:endParaRPr lang="nl-BE" dirty="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AA44DD7-696D-40AF-B2A6-A6BB86777977}" type="slidenum">
              <a:rPr lang="nl-BE" altLang="fr-FR" smtClean="0"/>
              <a:pPr/>
              <a:t>29</a:t>
            </a:fld>
            <a:endParaRPr lang="nl-BE" altLang="fr-FR" smtClean="0"/>
          </a:p>
        </p:txBody>
      </p:sp>
    </p:spTree>
    <p:extLst>
      <p:ext uri="{BB962C8B-B14F-4D97-AF65-F5344CB8AC3E}">
        <p14:creationId xmlns:p14="http://schemas.microsoft.com/office/powerpoint/2010/main" val="9419281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BE" altLang="fr-FR"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E504756-B6E6-4DBE-A09F-4C0D75CA9005}" type="slidenum">
              <a:rPr lang="nl-BE" altLang="fr-FR" smtClean="0"/>
              <a:pPr/>
              <a:t>30</a:t>
            </a:fld>
            <a:endParaRPr lang="nl-BE" altLang="fr-FR" smtClean="0"/>
          </a:p>
        </p:txBody>
      </p:sp>
    </p:spTree>
    <p:extLst>
      <p:ext uri="{BB962C8B-B14F-4D97-AF65-F5344CB8AC3E}">
        <p14:creationId xmlns:p14="http://schemas.microsoft.com/office/powerpoint/2010/main" val="945204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BE" altLang="nl-BE"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0C23A2-1794-4647-82E3-A8A95C47C064}" type="slidenum">
              <a:rPr lang="nl-BE" altLang="nl-BE" smtClean="0"/>
              <a:pPr/>
              <a:t>31</a:t>
            </a:fld>
            <a:endParaRPr lang="nl-BE" altLang="nl-BE" smtClean="0"/>
          </a:p>
        </p:txBody>
      </p:sp>
    </p:spTree>
    <p:extLst>
      <p:ext uri="{BB962C8B-B14F-4D97-AF65-F5344CB8AC3E}">
        <p14:creationId xmlns:p14="http://schemas.microsoft.com/office/powerpoint/2010/main" val="38643466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b="1" dirty="0" smtClean="0"/>
              <a:t>Marc </a:t>
            </a:r>
            <a:r>
              <a:rPr lang="nl-BE" b="1" dirty="0" err="1" smtClean="0"/>
              <a:t>Smekers</a:t>
            </a:r>
            <a:r>
              <a:rPr lang="nl-BE" b="1" dirty="0" smtClean="0"/>
              <a:t>: Deuren </a:t>
            </a:r>
          </a:p>
          <a:p>
            <a:r>
              <a:rPr lang="nl-BE" dirty="0" err="1" smtClean="0"/>
              <a:t>Ijzel</a:t>
            </a:r>
            <a:r>
              <a:rPr lang="nl-BE" dirty="0" smtClean="0"/>
              <a:t>: Er zijn gele boxen voorzien voor de Ingangen van de eenheden. </a:t>
            </a:r>
          </a:p>
          <a:p>
            <a:r>
              <a:rPr lang="nl-BE" dirty="0" smtClean="0"/>
              <a:t>Er is nog een permanentie tem maart </a:t>
            </a:r>
          </a:p>
          <a:p>
            <a:endParaRPr lang="nl-BE" dirty="0"/>
          </a:p>
          <a:p>
            <a:r>
              <a:rPr lang="nl-BE" dirty="0" smtClean="0"/>
              <a:t>CGPM: Kunnen er persoonlijke gsm </a:t>
            </a:r>
            <a:r>
              <a:rPr lang="nl-BE" dirty="0" err="1" smtClean="0"/>
              <a:t>nr</a:t>
            </a:r>
            <a:r>
              <a:rPr lang="nl-BE" dirty="0" smtClean="0"/>
              <a:t> gekoppeld worden aan de Uniform nummers? Zodat er altijd iemand bereikbaar is bij nood. </a:t>
            </a:r>
          </a:p>
          <a:p>
            <a:endParaRPr lang="nl-BE" dirty="0"/>
          </a:p>
          <a:p>
            <a:r>
              <a:rPr lang="nl-BE" dirty="0" smtClean="0"/>
              <a:t>CGPM: Wat in geval van stroom pannes? </a:t>
            </a:r>
          </a:p>
          <a:p>
            <a:endParaRPr lang="nl-BE" dirty="0"/>
          </a:p>
        </p:txBody>
      </p:sp>
      <p:sp>
        <p:nvSpPr>
          <p:cNvPr id="4" name="Slide Number Placeholder 3"/>
          <p:cNvSpPr>
            <a:spLocks noGrp="1"/>
          </p:cNvSpPr>
          <p:nvPr>
            <p:ph type="sldNum" sz="quarter" idx="10"/>
          </p:nvPr>
        </p:nvSpPr>
        <p:spPr/>
        <p:txBody>
          <a:bodyPr/>
          <a:lstStyle/>
          <a:p>
            <a:pPr>
              <a:defRPr/>
            </a:pPr>
            <a:fld id="{32752A40-7A87-43AA-9D06-99C51CD4599D}" type="slidenum">
              <a:rPr lang="en-US" smtClean="0"/>
              <a:pPr>
                <a:defRPr/>
              </a:pPr>
              <a:t>33</a:t>
            </a:fld>
            <a:endParaRPr lang="en-US"/>
          </a:p>
        </p:txBody>
      </p:sp>
    </p:spTree>
    <p:extLst>
      <p:ext uri="{BB962C8B-B14F-4D97-AF65-F5344CB8AC3E}">
        <p14:creationId xmlns:p14="http://schemas.microsoft.com/office/powerpoint/2010/main" val="2730477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b="1" dirty="0" smtClean="0">
                <a:solidFill>
                  <a:srgbClr val="FF0000"/>
                </a:solidFill>
              </a:rPr>
              <a:t>Zal de komende dagen klaar zijn</a:t>
            </a:r>
          </a:p>
          <a:p>
            <a:r>
              <a:rPr lang="nl-BE" b="1" dirty="0" smtClean="0">
                <a:solidFill>
                  <a:srgbClr val="FF0000"/>
                </a:solidFill>
              </a:rPr>
              <a:t>Geen opmerking </a:t>
            </a:r>
          </a:p>
          <a:p>
            <a:endParaRPr lang="nl-BE" dirty="0"/>
          </a:p>
        </p:txBody>
      </p:sp>
      <p:sp>
        <p:nvSpPr>
          <p:cNvPr id="4" name="Slide Number Placeholder 3"/>
          <p:cNvSpPr>
            <a:spLocks noGrp="1"/>
          </p:cNvSpPr>
          <p:nvPr>
            <p:ph type="sldNum" sz="quarter" idx="10"/>
          </p:nvPr>
        </p:nvSpPr>
        <p:spPr/>
        <p:txBody>
          <a:bodyPr/>
          <a:lstStyle/>
          <a:p>
            <a:pPr>
              <a:defRPr/>
            </a:pPr>
            <a:fld id="{32752A40-7A87-43AA-9D06-99C51CD4599D}" type="slidenum">
              <a:rPr lang="en-US" smtClean="0"/>
              <a:pPr>
                <a:defRPr/>
              </a:pPr>
              <a:t>3</a:t>
            </a:fld>
            <a:endParaRPr lang="en-US"/>
          </a:p>
        </p:txBody>
      </p:sp>
    </p:spTree>
    <p:extLst>
      <p:ext uri="{BB962C8B-B14F-4D97-AF65-F5344CB8AC3E}">
        <p14:creationId xmlns:p14="http://schemas.microsoft.com/office/powerpoint/2010/main" val="2394301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BE" b="1" dirty="0" smtClean="0">
                <a:solidFill>
                  <a:srgbClr val="FF0000"/>
                </a:solidFill>
              </a:rPr>
              <a:t>Alles in lopende zaken tegen eind maart klaar, aanvraag timers is gelanceerd voorzien voor Dec</a:t>
            </a:r>
          </a:p>
          <a:p>
            <a:endParaRPr lang="nl-BE" dirty="0"/>
          </a:p>
        </p:txBody>
      </p:sp>
      <p:sp>
        <p:nvSpPr>
          <p:cNvPr id="4" name="Slide Number Placeholder 3"/>
          <p:cNvSpPr>
            <a:spLocks noGrp="1"/>
          </p:cNvSpPr>
          <p:nvPr>
            <p:ph type="sldNum" sz="quarter" idx="10"/>
          </p:nvPr>
        </p:nvSpPr>
        <p:spPr/>
        <p:txBody>
          <a:bodyPr/>
          <a:lstStyle/>
          <a:p>
            <a:pPr>
              <a:defRPr/>
            </a:pPr>
            <a:fld id="{32752A40-7A87-43AA-9D06-99C51CD4599D}" type="slidenum">
              <a:rPr lang="en-US" smtClean="0"/>
              <a:pPr>
                <a:defRPr/>
              </a:pPr>
              <a:t>4</a:t>
            </a:fld>
            <a:endParaRPr lang="en-US"/>
          </a:p>
        </p:txBody>
      </p:sp>
    </p:spTree>
    <p:extLst>
      <p:ext uri="{BB962C8B-B14F-4D97-AF65-F5344CB8AC3E}">
        <p14:creationId xmlns:p14="http://schemas.microsoft.com/office/powerpoint/2010/main" val="3829156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BE" dirty="0" smtClean="0"/>
              <a:t>Afgesloten! Aanvraag fietsstalling ACOS IS blok</a:t>
            </a:r>
            <a:r>
              <a:rPr lang="nl-BE" baseline="0" dirty="0" smtClean="0"/>
              <a:t> 13 – Kant van blok 12 </a:t>
            </a:r>
            <a:r>
              <a:rPr lang="nl-BE" dirty="0" err="1" smtClean="0"/>
              <a:t>Sitrip</a:t>
            </a:r>
            <a:endParaRPr lang="nl-BE" dirty="0" smtClean="0"/>
          </a:p>
          <a:p>
            <a:endParaRPr lang="nl-BE" dirty="0"/>
          </a:p>
        </p:txBody>
      </p:sp>
      <p:sp>
        <p:nvSpPr>
          <p:cNvPr id="4" name="Slide Number Placeholder 3"/>
          <p:cNvSpPr>
            <a:spLocks noGrp="1"/>
          </p:cNvSpPr>
          <p:nvPr>
            <p:ph type="sldNum" sz="quarter" idx="10"/>
          </p:nvPr>
        </p:nvSpPr>
        <p:spPr/>
        <p:txBody>
          <a:bodyPr/>
          <a:lstStyle/>
          <a:p>
            <a:pPr>
              <a:defRPr/>
            </a:pPr>
            <a:fld id="{32752A40-7A87-43AA-9D06-99C51CD4599D}" type="slidenum">
              <a:rPr lang="en-US" smtClean="0"/>
              <a:pPr>
                <a:defRPr/>
              </a:pPr>
              <a:t>5</a:t>
            </a:fld>
            <a:endParaRPr lang="en-US"/>
          </a:p>
        </p:txBody>
      </p:sp>
    </p:spTree>
    <p:extLst>
      <p:ext uri="{BB962C8B-B14F-4D97-AF65-F5344CB8AC3E}">
        <p14:creationId xmlns:p14="http://schemas.microsoft.com/office/powerpoint/2010/main" val="2266708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Plan</a:t>
            </a:r>
            <a:r>
              <a:rPr lang="nl-BE" baseline="0" dirty="0" smtClean="0"/>
              <a:t> is voorgesteld: </a:t>
            </a:r>
            <a:endParaRPr lang="nl-BE" dirty="0"/>
          </a:p>
        </p:txBody>
      </p:sp>
      <p:sp>
        <p:nvSpPr>
          <p:cNvPr id="4" name="Slide Number Placeholder 3"/>
          <p:cNvSpPr>
            <a:spLocks noGrp="1"/>
          </p:cNvSpPr>
          <p:nvPr>
            <p:ph type="sldNum" sz="quarter" idx="10"/>
          </p:nvPr>
        </p:nvSpPr>
        <p:spPr/>
        <p:txBody>
          <a:bodyPr/>
          <a:lstStyle/>
          <a:p>
            <a:pPr>
              <a:defRPr/>
            </a:pPr>
            <a:fld id="{32752A40-7A87-43AA-9D06-99C51CD4599D}" type="slidenum">
              <a:rPr lang="en-US" smtClean="0"/>
              <a:pPr>
                <a:defRPr/>
              </a:pPr>
              <a:t>8</a:t>
            </a:fld>
            <a:endParaRPr lang="en-US"/>
          </a:p>
        </p:txBody>
      </p:sp>
    </p:spTree>
    <p:extLst>
      <p:ext uri="{BB962C8B-B14F-4D97-AF65-F5344CB8AC3E}">
        <p14:creationId xmlns:p14="http://schemas.microsoft.com/office/powerpoint/2010/main" val="1174478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Punt blijft open tot het einde </a:t>
            </a:r>
            <a:endParaRPr lang="nl-BE" dirty="0"/>
          </a:p>
        </p:txBody>
      </p:sp>
      <p:sp>
        <p:nvSpPr>
          <p:cNvPr id="4" name="Slide Number Placeholder 3"/>
          <p:cNvSpPr>
            <a:spLocks noGrp="1"/>
          </p:cNvSpPr>
          <p:nvPr>
            <p:ph type="sldNum" sz="quarter" idx="10"/>
          </p:nvPr>
        </p:nvSpPr>
        <p:spPr/>
        <p:txBody>
          <a:bodyPr/>
          <a:lstStyle/>
          <a:p>
            <a:pPr>
              <a:defRPr/>
            </a:pPr>
            <a:fld id="{32752A40-7A87-43AA-9D06-99C51CD4599D}" type="slidenum">
              <a:rPr lang="en-US" smtClean="0"/>
              <a:pPr>
                <a:defRPr/>
              </a:pPr>
              <a:t>15</a:t>
            </a:fld>
            <a:endParaRPr lang="en-US"/>
          </a:p>
        </p:txBody>
      </p:sp>
    </p:spTree>
    <p:extLst>
      <p:ext uri="{BB962C8B-B14F-4D97-AF65-F5344CB8AC3E}">
        <p14:creationId xmlns:p14="http://schemas.microsoft.com/office/powerpoint/2010/main" val="2539290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VSOA:</a:t>
            </a:r>
            <a:r>
              <a:rPr lang="nl-BE" baseline="0" dirty="0" smtClean="0"/>
              <a:t> Piraten douchen, welke douchen zijn piraten douchen? </a:t>
            </a:r>
          </a:p>
          <a:p>
            <a:r>
              <a:rPr lang="nl-BE" baseline="0" dirty="0" smtClean="0"/>
              <a:t>Er zijn rondgangen voorzien, bv blok 1 COMOPSLAND en MRMP er zijn douches voorzien die aanschouwd worden, het is niet evident dat fietsers in een andere blok moeten gaan douchen, </a:t>
            </a:r>
          </a:p>
          <a:p>
            <a:r>
              <a:rPr lang="nl-BE" baseline="0" dirty="0" smtClean="0"/>
              <a:t>De Piraten Douches moeten maximaal geregulariseerd  worden, MAJ doet de opvolging en zo lang de </a:t>
            </a:r>
            <a:r>
              <a:rPr lang="nl-BE" baseline="0" dirty="0" err="1" smtClean="0"/>
              <a:t>duoches</a:t>
            </a:r>
            <a:r>
              <a:rPr lang="nl-BE" baseline="0" dirty="0" smtClean="0"/>
              <a:t> conform zijn en zich in een redelijke staat bevinden zodat ze in het contract van </a:t>
            </a:r>
            <a:r>
              <a:rPr lang="nl-BE" baseline="0" dirty="0" err="1" smtClean="0"/>
              <a:t>Violia</a:t>
            </a:r>
            <a:r>
              <a:rPr lang="nl-BE" baseline="0" dirty="0" smtClean="0"/>
              <a:t> worden opgenomen. </a:t>
            </a:r>
          </a:p>
          <a:p>
            <a:r>
              <a:rPr lang="nl-BE" baseline="0" dirty="0" smtClean="0"/>
              <a:t>Controle lijst wordt voorzien op de BOC.</a:t>
            </a:r>
          </a:p>
          <a:p>
            <a:r>
              <a:rPr lang="nl-BE" baseline="0" dirty="0" smtClean="0"/>
              <a:t>CGMP: Hoe zit het met de cleaning van het sanitair, is alles in het contract voorzien om de piraten douchen ook te kuisen. Contracten van de kuisfirma worden bekeken.  </a:t>
            </a:r>
          </a:p>
          <a:p>
            <a:endParaRPr lang="nl-BE" dirty="0"/>
          </a:p>
        </p:txBody>
      </p:sp>
      <p:sp>
        <p:nvSpPr>
          <p:cNvPr id="4" name="Slide Number Placeholder 3"/>
          <p:cNvSpPr>
            <a:spLocks noGrp="1"/>
          </p:cNvSpPr>
          <p:nvPr>
            <p:ph type="sldNum" sz="quarter" idx="10"/>
          </p:nvPr>
        </p:nvSpPr>
        <p:spPr/>
        <p:txBody>
          <a:bodyPr/>
          <a:lstStyle/>
          <a:p>
            <a:pPr>
              <a:defRPr/>
            </a:pPr>
            <a:fld id="{32752A40-7A87-43AA-9D06-99C51CD4599D}" type="slidenum">
              <a:rPr lang="en-US" smtClean="0"/>
              <a:pPr>
                <a:defRPr/>
              </a:pPr>
              <a:t>16</a:t>
            </a:fld>
            <a:endParaRPr lang="en-US"/>
          </a:p>
        </p:txBody>
      </p:sp>
    </p:spTree>
    <p:extLst>
      <p:ext uri="{BB962C8B-B14F-4D97-AF65-F5344CB8AC3E}">
        <p14:creationId xmlns:p14="http://schemas.microsoft.com/office/powerpoint/2010/main" val="3544496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VSOA: blok 5,</a:t>
            </a:r>
            <a:r>
              <a:rPr lang="nl-BE" baseline="0" dirty="0" smtClean="0"/>
              <a:t> vloer is te blinkend men elkaar zien, er is een Risico An gemaakt. In Handen van de baas van CC infra. </a:t>
            </a:r>
          </a:p>
          <a:p>
            <a:r>
              <a:rPr lang="nl-BE" baseline="0" dirty="0" smtClean="0"/>
              <a:t>CGPM: Blok 4, moet een rondgang gebeuren voor een analyse van het probleem. </a:t>
            </a:r>
          </a:p>
          <a:p>
            <a:endParaRPr lang="nl-BE" dirty="0"/>
          </a:p>
        </p:txBody>
      </p:sp>
      <p:sp>
        <p:nvSpPr>
          <p:cNvPr id="4" name="Slide Number Placeholder 3"/>
          <p:cNvSpPr>
            <a:spLocks noGrp="1"/>
          </p:cNvSpPr>
          <p:nvPr>
            <p:ph type="sldNum" sz="quarter" idx="10"/>
          </p:nvPr>
        </p:nvSpPr>
        <p:spPr/>
        <p:txBody>
          <a:bodyPr/>
          <a:lstStyle/>
          <a:p>
            <a:pPr>
              <a:defRPr/>
            </a:pPr>
            <a:fld id="{32752A40-7A87-43AA-9D06-99C51CD4599D}" type="slidenum">
              <a:rPr lang="en-US" smtClean="0"/>
              <a:pPr>
                <a:defRPr/>
              </a:pPr>
              <a:t>26</a:t>
            </a:fld>
            <a:endParaRPr lang="en-US"/>
          </a:p>
        </p:txBody>
      </p:sp>
    </p:spTree>
    <p:extLst>
      <p:ext uri="{BB962C8B-B14F-4D97-AF65-F5344CB8AC3E}">
        <p14:creationId xmlns:p14="http://schemas.microsoft.com/office/powerpoint/2010/main" val="384350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BE" altLang="nl-BE" smtClean="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ED39C48-D4E6-4F51-921F-0E0059D0B021}" type="slidenum">
              <a:rPr lang="nl-BE" altLang="nl-BE" smtClean="0"/>
              <a:pPr/>
              <a:t>27</a:t>
            </a:fld>
            <a:endParaRPr lang="nl-BE" altLang="nl-BE" smtClean="0"/>
          </a:p>
        </p:txBody>
      </p:sp>
    </p:spTree>
    <p:extLst>
      <p:ext uri="{BB962C8B-B14F-4D97-AF65-F5344CB8AC3E}">
        <p14:creationId xmlns:p14="http://schemas.microsoft.com/office/powerpoint/2010/main" val="2168772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lvl1pPr>
              <a:defRPr/>
            </a:lvl1pPr>
          </a:lstStyle>
          <a:p>
            <a:pPr>
              <a:defRPr/>
            </a:pPr>
            <a:endParaRPr lang="fr-FR"/>
          </a:p>
        </p:txBody>
      </p:sp>
      <p:sp>
        <p:nvSpPr>
          <p:cNvPr id="5" name="Rectangle 4"/>
          <p:cNvSpPr>
            <a:spLocks noGrp="1" noChangeArrowheads="1"/>
          </p:cNvSpPr>
          <p:nvPr>
            <p:ph type="dt" sz="half" idx="11"/>
          </p:nvPr>
        </p:nvSpPr>
        <p:spPr/>
        <p:txBody>
          <a:bodyPr/>
          <a:lstStyle>
            <a:lvl1pPr>
              <a:defRPr/>
            </a:lvl1pPr>
          </a:lstStyle>
          <a:p>
            <a:pPr>
              <a:defRPr/>
            </a:pPr>
            <a:endParaRPr lang="fr-FR"/>
          </a:p>
        </p:txBody>
      </p:sp>
      <p:sp>
        <p:nvSpPr>
          <p:cNvPr id="6" name="Rectangle 5"/>
          <p:cNvSpPr>
            <a:spLocks noGrp="1" noChangeArrowheads="1"/>
          </p:cNvSpPr>
          <p:nvPr>
            <p:ph type="ftr" sz="quarter" idx="12"/>
          </p:nvPr>
        </p:nvSpPr>
        <p:spPr/>
        <p:txBody>
          <a:bodyPr/>
          <a:lstStyle>
            <a:lvl1pPr>
              <a:defRPr/>
            </a:lvl1pPr>
          </a:lstStyle>
          <a:p>
            <a:pPr>
              <a:defRPr/>
            </a:pPr>
            <a:endParaRPr lang="fr-FR"/>
          </a:p>
        </p:txBody>
      </p:sp>
      <p:sp>
        <p:nvSpPr>
          <p:cNvPr id="7" name="Rectangle 6"/>
          <p:cNvSpPr>
            <a:spLocks noGrp="1" noChangeArrowheads="1"/>
          </p:cNvSpPr>
          <p:nvPr>
            <p:ph type="sldNum" sz="quarter" idx="13"/>
          </p:nvPr>
        </p:nvSpPr>
        <p:spPr/>
        <p:txBody>
          <a:bodyPr/>
          <a:lstStyle>
            <a:lvl1pPr>
              <a:defRPr/>
            </a:lvl1pPr>
          </a:lstStyle>
          <a:p>
            <a:pPr>
              <a:defRPr/>
            </a:pPr>
            <a:fld id="{D53C829B-3250-48CB-9966-7E8A76933997}" type="slidenum">
              <a:rPr lang="fr-FR"/>
              <a:pPr>
                <a:defRPr/>
              </a:pPr>
              <a:t>‹#›</a:t>
            </a:fld>
            <a:endParaRPr lang="fr-FR"/>
          </a:p>
        </p:txBody>
      </p:sp>
      <p:sp>
        <p:nvSpPr>
          <p:cNvPr id="8" name="Rectangle 6"/>
          <p:cNvSpPr>
            <a:spLocks noGrp="1" noChangeArrowheads="1"/>
          </p:cNvSpPr>
          <p:nvPr>
            <p:ph type="sldNum" sz="quarter" idx="14"/>
          </p:nvPr>
        </p:nvSpPr>
        <p:spPr/>
        <p:txBody>
          <a:bodyPr/>
          <a:lstStyle>
            <a:lvl1pPr>
              <a:defRPr/>
            </a:lvl1pPr>
          </a:lstStyle>
          <a:p>
            <a:pPr>
              <a:defRPr/>
            </a:pPr>
            <a:fld id="{8F43239C-EC9F-4007-980E-BFF81659889B}" type="slidenum">
              <a:rPr lang="fr-FR"/>
              <a:pPr>
                <a:defRPr/>
              </a:pPr>
              <a:t>‹#›</a:t>
            </a:fld>
            <a:endParaRPr lang="fr-FR"/>
          </a:p>
        </p:txBody>
      </p:sp>
    </p:spTree>
    <p:extLst>
      <p:ext uri="{BB962C8B-B14F-4D97-AF65-F5344CB8AC3E}">
        <p14:creationId xmlns:p14="http://schemas.microsoft.com/office/powerpoint/2010/main" val="30543012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endParaRPr lang="fr-FR"/>
          </a:p>
        </p:txBody>
      </p:sp>
      <p:sp>
        <p:nvSpPr>
          <p:cNvPr id="5" name="Rectangle 4"/>
          <p:cNvSpPr>
            <a:spLocks noGrp="1" noChangeArrowheads="1"/>
          </p:cNvSpPr>
          <p:nvPr>
            <p:ph type="dt" sz="half" idx="11"/>
          </p:nvPr>
        </p:nvSpPr>
        <p:spPr/>
        <p:txBody>
          <a:bodyPr/>
          <a:lstStyle>
            <a:lvl1pPr>
              <a:defRPr/>
            </a:lvl1pPr>
          </a:lstStyle>
          <a:p>
            <a:pPr>
              <a:defRPr/>
            </a:pPr>
            <a:endParaRPr lang="fr-FR"/>
          </a:p>
        </p:txBody>
      </p:sp>
      <p:sp>
        <p:nvSpPr>
          <p:cNvPr id="6" name="Rectangle 5"/>
          <p:cNvSpPr>
            <a:spLocks noGrp="1" noChangeArrowheads="1"/>
          </p:cNvSpPr>
          <p:nvPr>
            <p:ph type="ftr" sz="quarter" idx="12"/>
          </p:nvPr>
        </p:nvSpPr>
        <p:spPr/>
        <p:txBody>
          <a:bodyPr/>
          <a:lstStyle>
            <a:lvl1pPr>
              <a:defRPr/>
            </a:lvl1pPr>
          </a:lstStyle>
          <a:p>
            <a:pPr>
              <a:defRPr/>
            </a:pPr>
            <a:endParaRPr lang="fr-FR"/>
          </a:p>
        </p:txBody>
      </p:sp>
      <p:sp>
        <p:nvSpPr>
          <p:cNvPr id="7" name="Rectangle 6"/>
          <p:cNvSpPr>
            <a:spLocks noGrp="1" noChangeArrowheads="1"/>
          </p:cNvSpPr>
          <p:nvPr>
            <p:ph type="sldNum" sz="quarter" idx="13"/>
          </p:nvPr>
        </p:nvSpPr>
        <p:spPr/>
        <p:txBody>
          <a:bodyPr/>
          <a:lstStyle>
            <a:lvl1pPr>
              <a:defRPr/>
            </a:lvl1pPr>
          </a:lstStyle>
          <a:p>
            <a:pPr>
              <a:defRPr/>
            </a:pPr>
            <a:fld id="{AA8188A2-0DB0-4F84-8E26-EDB7FECC35E5}" type="slidenum">
              <a:rPr lang="fr-FR"/>
              <a:pPr>
                <a:defRPr/>
              </a:pPr>
              <a:t>‹#›</a:t>
            </a:fld>
            <a:endParaRPr lang="fr-FR"/>
          </a:p>
        </p:txBody>
      </p:sp>
      <p:sp>
        <p:nvSpPr>
          <p:cNvPr id="8" name="Rectangle 6"/>
          <p:cNvSpPr>
            <a:spLocks noGrp="1" noChangeArrowheads="1"/>
          </p:cNvSpPr>
          <p:nvPr>
            <p:ph type="sldNum" sz="quarter" idx="14"/>
          </p:nvPr>
        </p:nvSpPr>
        <p:spPr/>
        <p:txBody>
          <a:bodyPr/>
          <a:lstStyle>
            <a:lvl1pPr>
              <a:defRPr/>
            </a:lvl1pPr>
          </a:lstStyle>
          <a:p>
            <a:pPr>
              <a:defRPr/>
            </a:pPr>
            <a:fld id="{1E33B6CD-EDC3-4116-B9A0-3809C0B63A3C}" type="slidenum">
              <a:rPr lang="fr-FR"/>
              <a:pPr>
                <a:defRPr/>
              </a:pPr>
              <a:t>‹#›</a:t>
            </a:fld>
            <a:endParaRPr lang="fr-FR"/>
          </a:p>
        </p:txBody>
      </p:sp>
    </p:spTree>
    <p:extLst>
      <p:ext uri="{BB962C8B-B14F-4D97-AF65-F5344CB8AC3E}">
        <p14:creationId xmlns:p14="http://schemas.microsoft.com/office/powerpoint/2010/main" val="3131974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274638"/>
            <a:ext cx="2058988" cy="5808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29325" cy="5808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endParaRPr lang="fr-FR"/>
          </a:p>
        </p:txBody>
      </p:sp>
      <p:sp>
        <p:nvSpPr>
          <p:cNvPr id="5" name="Rectangle 4"/>
          <p:cNvSpPr>
            <a:spLocks noGrp="1" noChangeArrowheads="1"/>
          </p:cNvSpPr>
          <p:nvPr>
            <p:ph type="dt" sz="half" idx="11"/>
          </p:nvPr>
        </p:nvSpPr>
        <p:spPr/>
        <p:txBody>
          <a:bodyPr/>
          <a:lstStyle>
            <a:lvl1pPr>
              <a:defRPr/>
            </a:lvl1pPr>
          </a:lstStyle>
          <a:p>
            <a:pPr>
              <a:defRPr/>
            </a:pPr>
            <a:endParaRPr lang="fr-FR"/>
          </a:p>
        </p:txBody>
      </p:sp>
      <p:sp>
        <p:nvSpPr>
          <p:cNvPr id="6" name="Rectangle 5"/>
          <p:cNvSpPr>
            <a:spLocks noGrp="1" noChangeArrowheads="1"/>
          </p:cNvSpPr>
          <p:nvPr>
            <p:ph type="ftr" sz="quarter" idx="12"/>
          </p:nvPr>
        </p:nvSpPr>
        <p:spPr/>
        <p:txBody>
          <a:bodyPr/>
          <a:lstStyle>
            <a:lvl1pPr>
              <a:defRPr/>
            </a:lvl1pPr>
          </a:lstStyle>
          <a:p>
            <a:pPr>
              <a:defRPr/>
            </a:pPr>
            <a:endParaRPr lang="fr-FR"/>
          </a:p>
        </p:txBody>
      </p:sp>
      <p:sp>
        <p:nvSpPr>
          <p:cNvPr id="7" name="Rectangle 6"/>
          <p:cNvSpPr>
            <a:spLocks noGrp="1" noChangeArrowheads="1"/>
          </p:cNvSpPr>
          <p:nvPr>
            <p:ph type="sldNum" sz="quarter" idx="13"/>
          </p:nvPr>
        </p:nvSpPr>
        <p:spPr/>
        <p:txBody>
          <a:bodyPr/>
          <a:lstStyle>
            <a:lvl1pPr>
              <a:defRPr/>
            </a:lvl1pPr>
          </a:lstStyle>
          <a:p>
            <a:pPr>
              <a:defRPr/>
            </a:pPr>
            <a:fld id="{81BC4654-2991-440E-95DB-4E058EDD46C8}" type="slidenum">
              <a:rPr lang="fr-FR"/>
              <a:pPr>
                <a:defRPr/>
              </a:pPr>
              <a:t>‹#›</a:t>
            </a:fld>
            <a:endParaRPr lang="fr-FR"/>
          </a:p>
        </p:txBody>
      </p:sp>
      <p:sp>
        <p:nvSpPr>
          <p:cNvPr id="8" name="Rectangle 6"/>
          <p:cNvSpPr>
            <a:spLocks noGrp="1" noChangeArrowheads="1"/>
          </p:cNvSpPr>
          <p:nvPr>
            <p:ph type="sldNum" sz="quarter" idx="14"/>
          </p:nvPr>
        </p:nvSpPr>
        <p:spPr/>
        <p:txBody>
          <a:bodyPr/>
          <a:lstStyle>
            <a:lvl1pPr>
              <a:defRPr/>
            </a:lvl1pPr>
          </a:lstStyle>
          <a:p>
            <a:pPr>
              <a:defRPr/>
            </a:pPr>
            <a:fld id="{F14FC15D-829A-450F-B4D9-7D5933462152}" type="slidenum">
              <a:rPr lang="fr-FR"/>
              <a:pPr>
                <a:defRPr/>
              </a:pPr>
              <a:t>‹#›</a:t>
            </a:fld>
            <a:endParaRPr lang="fr-FR"/>
          </a:p>
        </p:txBody>
      </p:sp>
    </p:spTree>
    <p:extLst>
      <p:ext uri="{BB962C8B-B14F-4D97-AF65-F5344CB8AC3E}">
        <p14:creationId xmlns:p14="http://schemas.microsoft.com/office/powerpoint/2010/main" val="769087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endParaRPr lang="fr-FR"/>
          </a:p>
        </p:txBody>
      </p:sp>
      <p:sp>
        <p:nvSpPr>
          <p:cNvPr id="5" name="Rectangle 4"/>
          <p:cNvSpPr>
            <a:spLocks noGrp="1" noChangeArrowheads="1"/>
          </p:cNvSpPr>
          <p:nvPr>
            <p:ph type="dt" sz="half" idx="11"/>
          </p:nvPr>
        </p:nvSpPr>
        <p:spPr/>
        <p:txBody>
          <a:bodyPr/>
          <a:lstStyle>
            <a:lvl1pPr>
              <a:defRPr/>
            </a:lvl1pPr>
          </a:lstStyle>
          <a:p>
            <a:pPr>
              <a:defRPr/>
            </a:pPr>
            <a:endParaRPr lang="fr-FR"/>
          </a:p>
        </p:txBody>
      </p:sp>
      <p:sp>
        <p:nvSpPr>
          <p:cNvPr id="6" name="Rectangle 5"/>
          <p:cNvSpPr>
            <a:spLocks noGrp="1" noChangeArrowheads="1"/>
          </p:cNvSpPr>
          <p:nvPr>
            <p:ph type="ftr" sz="quarter" idx="12"/>
          </p:nvPr>
        </p:nvSpPr>
        <p:spPr/>
        <p:txBody>
          <a:bodyPr/>
          <a:lstStyle>
            <a:lvl1pPr>
              <a:defRPr/>
            </a:lvl1pPr>
          </a:lstStyle>
          <a:p>
            <a:pPr>
              <a:defRPr/>
            </a:pPr>
            <a:endParaRPr lang="fr-FR"/>
          </a:p>
        </p:txBody>
      </p:sp>
      <p:sp>
        <p:nvSpPr>
          <p:cNvPr id="7" name="Rectangle 6"/>
          <p:cNvSpPr>
            <a:spLocks noGrp="1" noChangeArrowheads="1"/>
          </p:cNvSpPr>
          <p:nvPr>
            <p:ph type="sldNum" sz="quarter" idx="13"/>
          </p:nvPr>
        </p:nvSpPr>
        <p:spPr/>
        <p:txBody>
          <a:bodyPr/>
          <a:lstStyle>
            <a:lvl1pPr>
              <a:defRPr/>
            </a:lvl1pPr>
          </a:lstStyle>
          <a:p>
            <a:pPr>
              <a:defRPr/>
            </a:pPr>
            <a:fld id="{9E8C6B84-70AD-44BB-9FCA-DB7B9590662E}" type="slidenum">
              <a:rPr lang="fr-FR"/>
              <a:pPr>
                <a:defRPr/>
              </a:pPr>
              <a:t>‹#›</a:t>
            </a:fld>
            <a:endParaRPr lang="fr-FR"/>
          </a:p>
        </p:txBody>
      </p:sp>
      <p:sp>
        <p:nvSpPr>
          <p:cNvPr id="8" name="Rectangle 6"/>
          <p:cNvSpPr>
            <a:spLocks noGrp="1" noChangeArrowheads="1"/>
          </p:cNvSpPr>
          <p:nvPr>
            <p:ph type="sldNum" sz="quarter" idx="14"/>
          </p:nvPr>
        </p:nvSpPr>
        <p:spPr/>
        <p:txBody>
          <a:bodyPr/>
          <a:lstStyle>
            <a:lvl1pPr>
              <a:defRPr/>
            </a:lvl1pPr>
          </a:lstStyle>
          <a:p>
            <a:pPr>
              <a:defRPr/>
            </a:pPr>
            <a:fld id="{455D85C8-5866-4B09-AA3E-9419CB3633A7}" type="slidenum">
              <a:rPr lang="fr-FR"/>
              <a:pPr>
                <a:defRPr/>
              </a:pPr>
              <a:t>‹#›</a:t>
            </a:fld>
            <a:endParaRPr lang="fr-FR"/>
          </a:p>
        </p:txBody>
      </p:sp>
    </p:spTree>
    <p:extLst>
      <p:ext uri="{BB962C8B-B14F-4D97-AF65-F5344CB8AC3E}">
        <p14:creationId xmlns:p14="http://schemas.microsoft.com/office/powerpoint/2010/main" val="3724358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fr-FR"/>
          </a:p>
        </p:txBody>
      </p:sp>
      <p:sp>
        <p:nvSpPr>
          <p:cNvPr id="5" name="Rectangle 4"/>
          <p:cNvSpPr>
            <a:spLocks noGrp="1" noChangeArrowheads="1"/>
          </p:cNvSpPr>
          <p:nvPr>
            <p:ph type="dt" sz="half" idx="11"/>
          </p:nvPr>
        </p:nvSpPr>
        <p:spPr/>
        <p:txBody>
          <a:bodyPr/>
          <a:lstStyle>
            <a:lvl1pPr>
              <a:defRPr/>
            </a:lvl1pPr>
          </a:lstStyle>
          <a:p>
            <a:pPr>
              <a:defRPr/>
            </a:pPr>
            <a:endParaRPr lang="fr-FR"/>
          </a:p>
        </p:txBody>
      </p:sp>
      <p:sp>
        <p:nvSpPr>
          <p:cNvPr id="6" name="Rectangle 5"/>
          <p:cNvSpPr>
            <a:spLocks noGrp="1" noChangeArrowheads="1"/>
          </p:cNvSpPr>
          <p:nvPr>
            <p:ph type="ftr" sz="quarter" idx="12"/>
          </p:nvPr>
        </p:nvSpPr>
        <p:spPr/>
        <p:txBody>
          <a:bodyPr/>
          <a:lstStyle>
            <a:lvl1pPr>
              <a:defRPr/>
            </a:lvl1pPr>
          </a:lstStyle>
          <a:p>
            <a:pPr>
              <a:defRPr/>
            </a:pPr>
            <a:endParaRPr lang="fr-FR"/>
          </a:p>
        </p:txBody>
      </p:sp>
      <p:sp>
        <p:nvSpPr>
          <p:cNvPr id="7" name="Rectangle 6"/>
          <p:cNvSpPr>
            <a:spLocks noGrp="1" noChangeArrowheads="1"/>
          </p:cNvSpPr>
          <p:nvPr>
            <p:ph type="sldNum" sz="quarter" idx="13"/>
          </p:nvPr>
        </p:nvSpPr>
        <p:spPr/>
        <p:txBody>
          <a:bodyPr/>
          <a:lstStyle>
            <a:lvl1pPr>
              <a:defRPr/>
            </a:lvl1pPr>
          </a:lstStyle>
          <a:p>
            <a:pPr>
              <a:defRPr/>
            </a:pPr>
            <a:fld id="{E9E6890F-E894-48D2-B949-51D7196E65F3}" type="slidenum">
              <a:rPr lang="fr-FR"/>
              <a:pPr>
                <a:defRPr/>
              </a:pPr>
              <a:t>‹#›</a:t>
            </a:fld>
            <a:endParaRPr lang="fr-FR"/>
          </a:p>
        </p:txBody>
      </p:sp>
      <p:sp>
        <p:nvSpPr>
          <p:cNvPr id="8" name="Rectangle 6"/>
          <p:cNvSpPr>
            <a:spLocks noGrp="1" noChangeArrowheads="1"/>
          </p:cNvSpPr>
          <p:nvPr>
            <p:ph type="sldNum" sz="quarter" idx="14"/>
          </p:nvPr>
        </p:nvSpPr>
        <p:spPr/>
        <p:txBody>
          <a:bodyPr/>
          <a:lstStyle>
            <a:lvl1pPr>
              <a:defRPr/>
            </a:lvl1pPr>
          </a:lstStyle>
          <a:p>
            <a:pPr>
              <a:defRPr/>
            </a:pPr>
            <a:fld id="{FF9AD6EF-3C18-419C-9BDD-7AAFFBFC4B96}" type="slidenum">
              <a:rPr lang="fr-FR"/>
              <a:pPr>
                <a:defRPr/>
              </a:pPr>
              <a:t>‹#›</a:t>
            </a:fld>
            <a:endParaRPr lang="fr-FR"/>
          </a:p>
        </p:txBody>
      </p:sp>
    </p:spTree>
    <p:extLst>
      <p:ext uri="{BB962C8B-B14F-4D97-AF65-F5344CB8AC3E}">
        <p14:creationId xmlns:p14="http://schemas.microsoft.com/office/powerpoint/2010/main" val="2578212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68313" y="15573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9313" y="15573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a:defRPr/>
            </a:lvl1pPr>
          </a:lstStyle>
          <a:p>
            <a:pPr>
              <a:defRPr/>
            </a:pPr>
            <a:endParaRPr lang="fr-FR"/>
          </a:p>
        </p:txBody>
      </p:sp>
      <p:sp>
        <p:nvSpPr>
          <p:cNvPr id="6" name="Rectangle 4"/>
          <p:cNvSpPr>
            <a:spLocks noGrp="1" noChangeArrowheads="1"/>
          </p:cNvSpPr>
          <p:nvPr>
            <p:ph type="dt" sz="half" idx="11"/>
          </p:nvPr>
        </p:nvSpPr>
        <p:spPr/>
        <p:txBody>
          <a:bodyPr/>
          <a:lstStyle>
            <a:lvl1pPr>
              <a:defRPr/>
            </a:lvl1pPr>
          </a:lstStyle>
          <a:p>
            <a:pPr>
              <a:defRPr/>
            </a:pPr>
            <a:endParaRPr lang="fr-FR"/>
          </a:p>
        </p:txBody>
      </p:sp>
      <p:sp>
        <p:nvSpPr>
          <p:cNvPr id="7" name="Rectangle 5"/>
          <p:cNvSpPr>
            <a:spLocks noGrp="1" noChangeArrowheads="1"/>
          </p:cNvSpPr>
          <p:nvPr>
            <p:ph type="ftr" sz="quarter" idx="12"/>
          </p:nvPr>
        </p:nvSpPr>
        <p:spPr/>
        <p:txBody>
          <a:bodyPr/>
          <a:lstStyle>
            <a:lvl1pPr>
              <a:defRPr/>
            </a:lvl1pPr>
          </a:lstStyle>
          <a:p>
            <a:pPr>
              <a:defRPr/>
            </a:pPr>
            <a:endParaRPr lang="fr-FR"/>
          </a:p>
        </p:txBody>
      </p:sp>
      <p:sp>
        <p:nvSpPr>
          <p:cNvPr id="8" name="Rectangle 6"/>
          <p:cNvSpPr>
            <a:spLocks noGrp="1" noChangeArrowheads="1"/>
          </p:cNvSpPr>
          <p:nvPr>
            <p:ph type="sldNum" sz="quarter" idx="13"/>
          </p:nvPr>
        </p:nvSpPr>
        <p:spPr/>
        <p:txBody>
          <a:bodyPr/>
          <a:lstStyle>
            <a:lvl1pPr>
              <a:defRPr/>
            </a:lvl1pPr>
          </a:lstStyle>
          <a:p>
            <a:pPr>
              <a:defRPr/>
            </a:pPr>
            <a:fld id="{01A7EA6F-8E28-42C8-9B8D-63B577C04D8E}" type="slidenum">
              <a:rPr lang="fr-FR"/>
              <a:pPr>
                <a:defRPr/>
              </a:pPr>
              <a:t>‹#›</a:t>
            </a:fld>
            <a:endParaRPr lang="fr-FR"/>
          </a:p>
        </p:txBody>
      </p:sp>
      <p:sp>
        <p:nvSpPr>
          <p:cNvPr id="9" name="Rectangle 6"/>
          <p:cNvSpPr>
            <a:spLocks noGrp="1" noChangeArrowheads="1"/>
          </p:cNvSpPr>
          <p:nvPr>
            <p:ph type="sldNum" sz="quarter" idx="14"/>
          </p:nvPr>
        </p:nvSpPr>
        <p:spPr/>
        <p:txBody>
          <a:bodyPr/>
          <a:lstStyle>
            <a:lvl1pPr>
              <a:defRPr/>
            </a:lvl1pPr>
          </a:lstStyle>
          <a:p>
            <a:pPr>
              <a:defRPr/>
            </a:pPr>
            <a:fld id="{76E90CB2-2FF8-4CB2-BFEE-3F1FFCA874AE}" type="slidenum">
              <a:rPr lang="fr-FR"/>
              <a:pPr>
                <a:defRPr/>
              </a:pPr>
              <a:t>‹#›</a:t>
            </a:fld>
            <a:endParaRPr lang="fr-FR"/>
          </a:p>
        </p:txBody>
      </p:sp>
    </p:spTree>
    <p:extLst>
      <p:ext uri="{BB962C8B-B14F-4D97-AF65-F5344CB8AC3E}">
        <p14:creationId xmlns:p14="http://schemas.microsoft.com/office/powerpoint/2010/main" val="2882608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lvl1pPr>
              <a:defRPr/>
            </a:lvl1pPr>
          </a:lstStyle>
          <a:p>
            <a:pPr>
              <a:defRPr/>
            </a:pPr>
            <a:endParaRPr lang="fr-FR"/>
          </a:p>
        </p:txBody>
      </p:sp>
      <p:sp>
        <p:nvSpPr>
          <p:cNvPr id="8" name="Rectangle 4"/>
          <p:cNvSpPr>
            <a:spLocks noGrp="1" noChangeArrowheads="1"/>
          </p:cNvSpPr>
          <p:nvPr>
            <p:ph type="dt" sz="half" idx="11"/>
          </p:nvPr>
        </p:nvSpPr>
        <p:spPr/>
        <p:txBody>
          <a:bodyPr/>
          <a:lstStyle>
            <a:lvl1pPr>
              <a:defRPr/>
            </a:lvl1pPr>
          </a:lstStyle>
          <a:p>
            <a:pPr>
              <a:defRPr/>
            </a:pPr>
            <a:endParaRPr lang="fr-FR"/>
          </a:p>
        </p:txBody>
      </p:sp>
      <p:sp>
        <p:nvSpPr>
          <p:cNvPr id="9" name="Rectangle 5"/>
          <p:cNvSpPr>
            <a:spLocks noGrp="1" noChangeArrowheads="1"/>
          </p:cNvSpPr>
          <p:nvPr>
            <p:ph type="ftr" sz="quarter" idx="12"/>
          </p:nvPr>
        </p:nvSpPr>
        <p:spPr/>
        <p:txBody>
          <a:bodyPr/>
          <a:lstStyle>
            <a:lvl1pPr>
              <a:defRPr/>
            </a:lvl1pPr>
          </a:lstStyle>
          <a:p>
            <a:pPr>
              <a:defRPr/>
            </a:pPr>
            <a:endParaRPr lang="fr-FR"/>
          </a:p>
        </p:txBody>
      </p:sp>
      <p:sp>
        <p:nvSpPr>
          <p:cNvPr id="10" name="Rectangle 6"/>
          <p:cNvSpPr>
            <a:spLocks noGrp="1" noChangeArrowheads="1"/>
          </p:cNvSpPr>
          <p:nvPr>
            <p:ph type="sldNum" sz="quarter" idx="13"/>
          </p:nvPr>
        </p:nvSpPr>
        <p:spPr/>
        <p:txBody>
          <a:bodyPr/>
          <a:lstStyle>
            <a:lvl1pPr>
              <a:defRPr/>
            </a:lvl1pPr>
          </a:lstStyle>
          <a:p>
            <a:pPr>
              <a:defRPr/>
            </a:pPr>
            <a:fld id="{2D545487-F5E8-4A01-9AA6-818C118A1BA8}" type="slidenum">
              <a:rPr lang="fr-FR"/>
              <a:pPr>
                <a:defRPr/>
              </a:pPr>
              <a:t>‹#›</a:t>
            </a:fld>
            <a:endParaRPr lang="fr-FR"/>
          </a:p>
        </p:txBody>
      </p:sp>
      <p:sp>
        <p:nvSpPr>
          <p:cNvPr id="11" name="Rectangle 6"/>
          <p:cNvSpPr>
            <a:spLocks noGrp="1" noChangeArrowheads="1"/>
          </p:cNvSpPr>
          <p:nvPr>
            <p:ph type="sldNum" sz="quarter" idx="14"/>
          </p:nvPr>
        </p:nvSpPr>
        <p:spPr/>
        <p:txBody>
          <a:bodyPr/>
          <a:lstStyle>
            <a:lvl1pPr>
              <a:defRPr/>
            </a:lvl1pPr>
          </a:lstStyle>
          <a:p>
            <a:pPr>
              <a:defRPr/>
            </a:pPr>
            <a:fld id="{3C22AAAD-8B4A-4068-B3F2-4BD2B0A7DBBB}" type="slidenum">
              <a:rPr lang="fr-FR"/>
              <a:pPr>
                <a:defRPr/>
              </a:pPr>
              <a:t>‹#›</a:t>
            </a:fld>
            <a:endParaRPr lang="fr-FR"/>
          </a:p>
        </p:txBody>
      </p:sp>
    </p:spTree>
    <p:extLst>
      <p:ext uri="{BB962C8B-B14F-4D97-AF65-F5344CB8AC3E}">
        <p14:creationId xmlns:p14="http://schemas.microsoft.com/office/powerpoint/2010/main" val="255052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a:defRPr/>
            </a:lvl1pPr>
          </a:lstStyle>
          <a:p>
            <a:pPr>
              <a:defRPr/>
            </a:pPr>
            <a:endParaRPr lang="fr-FR"/>
          </a:p>
        </p:txBody>
      </p:sp>
      <p:sp>
        <p:nvSpPr>
          <p:cNvPr id="4" name="Rectangle 4"/>
          <p:cNvSpPr>
            <a:spLocks noGrp="1" noChangeArrowheads="1"/>
          </p:cNvSpPr>
          <p:nvPr>
            <p:ph type="dt" sz="half" idx="11"/>
          </p:nvPr>
        </p:nvSpPr>
        <p:spPr/>
        <p:txBody>
          <a:bodyPr/>
          <a:lstStyle>
            <a:lvl1pPr>
              <a:defRPr/>
            </a:lvl1pPr>
          </a:lstStyle>
          <a:p>
            <a:pPr>
              <a:defRPr/>
            </a:pPr>
            <a:endParaRPr lang="fr-FR"/>
          </a:p>
        </p:txBody>
      </p:sp>
      <p:sp>
        <p:nvSpPr>
          <p:cNvPr id="5" name="Rectangle 5"/>
          <p:cNvSpPr>
            <a:spLocks noGrp="1" noChangeArrowheads="1"/>
          </p:cNvSpPr>
          <p:nvPr>
            <p:ph type="ftr" sz="quarter" idx="12"/>
          </p:nvPr>
        </p:nvSpPr>
        <p:spPr/>
        <p:txBody>
          <a:bodyPr/>
          <a:lstStyle>
            <a:lvl1pPr>
              <a:defRPr/>
            </a:lvl1pPr>
          </a:lstStyle>
          <a:p>
            <a:pPr>
              <a:defRPr/>
            </a:pPr>
            <a:endParaRPr lang="fr-FR"/>
          </a:p>
        </p:txBody>
      </p:sp>
      <p:sp>
        <p:nvSpPr>
          <p:cNvPr id="6" name="Rectangle 6"/>
          <p:cNvSpPr>
            <a:spLocks noGrp="1" noChangeArrowheads="1"/>
          </p:cNvSpPr>
          <p:nvPr>
            <p:ph type="sldNum" sz="quarter" idx="13"/>
          </p:nvPr>
        </p:nvSpPr>
        <p:spPr/>
        <p:txBody>
          <a:bodyPr/>
          <a:lstStyle>
            <a:lvl1pPr>
              <a:defRPr/>
            </a:lvl1pPr>
          </a:lstStyle>
          <a:p>
            <a:pPr>
              <a:defRPr/>
            </a:pPr>
            <a:fld id="{F0AA90E3-6210-457E-9374-2EE3418907AD}" type="slidenum">
              <a:rPr lang="fr-FR"/>
              <a:pPr>
                <a:defRPr/>
              </a:pPr>
              <a:t>‹#›</a:t>
            </a:fld>
            <a:endParaRPr lang="fr-FR"/>
          </a:p>
        </p:txBody>
      </p:sp>
      <p:sp>
        <p:nvSpPr>
          <p:cNvPr id="7" name="Rectangle 6"/>
          <p:cNvSpPr>
            <a:spLocks noGrp="1" noChangeArrowheads="1"/>
          </p:cNvSpPr>
          <p:nvPr>
            <p:ph type="sldNum" sz="quarter" idx="14"/>
          </p:nvPr>
        </p:nvSpPr>
        <p:spPr/>
        <p:txBody>
          <a:bodyPr/>
          <a:lstStyle>
            <a:lvl1pPr>
              <a:defRPr/>
            </a:lvl1pPr>
          </a:lstStyle>
          <a:p>
            <a:pPr>
              <a:defRPr/>
            </a:pPr>
            <a:fld id="{AC509028-609F-4C14-B646-8C4DD30A1505}" type="slidenum">
              <a:rPr lang="fr-FR"/>
              <a:pPr>
                <a:defRPr/>
              </a:pPr>
              <a:t>‹#›</a:t>
            </a:fld>
            <a:endParaRPr lang="fr-FR"/>
          </a:p>
        </p:txBody>
      </p:sp>
    </p:spTree>
    <p:extLst>
      <p:ext uri="{BB962C8B-B14F-4D97-AF65-F5344CB8AC3E}">
        <p14:creationId xmlns:p14="http://schemas.microsoft.com/office/powerpoint/2010/main" val="3085026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fr-FR"/>
          </a:p>
        </p:txBody>
      </p:sp>
      <p:sp>
        <p:nvSpPr>
          <p:cNvPr id="3" name="Rectangle 4"/>
          <p:cNvSpPr>
            <a:spLocks noGrp="1" noChangeArrowheads="1"/>
          </p:cNvSpPr>
          <p:nvPr>
            <p:ph type="dt" sz="half" idx="11"/>
          </p:nvPr>
        </p:nvSpPr>
        <p:spPr/>
        <p:txBody>
          <a:bodyPr/>
          <a:lstStyle>
            <a:lvl1pPr>
              <a:defRPr/>
            </a:lvl1pPr>
          </a:lstStyle>
          <a:p>
            <a:pPr>
              <a:defRPr/>
            </a:pPr>
            <a:endParaRPr lang="fr-FR"/>
          </a:p>
        </p:txBody>
      </p:sp>
      <p:sp>
        <p:nvSpPr>
          <p:cNvPr id="4" name="Rectangle 5"/>
          <p:cNvSpPr>
            <a:spLocks noGrp="1" noChangeArrowheads="1"/>
          </p:cNvSpPr>
          <p:nvPr>
            <p:ph type="ftr" sz="quarter" idx="12"/>
          </p:nvPr>
        </p:nvSpPr>
        <p:spPr/>
        <p:txBody>
          <a:bodyPr/>
          <a:lstStyle>
            <a:lvl1pPr>
              <a:defRPr/>
            </a:lvl1pPr>
          </a:lstStyle>
          <a:p>
            <a:pPr>
              <a:defRPr/>
            </a:pPr>
            <a:endParaRPr lang="fr-FR"/>
          </a:p>
        </p:txBody>
      </p:sp>
      <p:sp>
        <p:nvSpPr>
          <p:cNvPr id="5" name="Rectangle 6"/>
          <p:cNvSpPr>
            <a:spLocks noGrp="1" noChangeArrowheads="1"/>
          </p:cNvSpPr>
          <p:nvPr>
            <p:ph type="sldNum" sz="quarter" idx="13"/>
          </p:nvPr>
        </p:nvSpPr>
        <p:spPr/>
        <p:txBody>
          <a:bodyPr/>
          <a:lstStyle>
            <a:lvl1pPr>
              <a:defRPr/>
            </a:lvl1pPr>
          </a:lstStyle>
          <a:p>
            <a:pPr>
              <a:defRPr/>
            </a:pPr>
            <a:fld id="{43662D3D-D241-47BA-9513-F07C41D7EEB2}" type="slidenum">
              <a:rPr lang="fr-FR"/>
              <a:pPr>
                <a:defRPr/>
              </a:pPr>
              <a:t>‹#›</a:t>
            </a:fld>
            <a:endParaRPr lang="fr-FR"/>
          </a:p>
        </p:txBody>
      </p:sp>
      <p:sp>
        <p:nvSpPr>
          <p:cNvPr id="6" name="Rectangle 6"/>
          <p:cNvSpPr>
            <a:spLocks noGrp="1" noChangeArrowheads="1"/>
          </p:cNvSpPr>
          <p:nvPr>
            <p:ph type="sldNum" sz="quarter" idx="14"/>
          </p:nvPr>
        </p:nvSpPr>
        <p:spPr/>
        <p:txBody>
          <a:bodyPr/>
          <a:lstStyle>
            <a:lvl1pPr>
              <a:defRPr/>
            </a:lvl1pPr>
          </a:lstStyle>
          <a:p>
            <a:pPr>
              <a:defRPr/>
            </a:pPr>
            <a:fld id="{C7D4F81C-7151-4F11-8BA5-1D1DD3D4C100}" type="slidenum">
              <a:rPr lang="fr-FR"/>
              <a:pPr>
                <a:defRPr/>
              </a:pPr>
              <a:t>‹#›</a:t>
            </a:fld>
            <a:endParaRPr lang="fr-FR"/>
          </a:p>
        </p:txBody>
      </p:sp>
    </p:spTree>
    <p:extLst>
      <p:ext uri="{BB962C8B-B14F-4D97-AF65-F5344CB8AC3E}">
        <p14:creationId xmlns:p14="http://schemas.microsoft.com/office/powerpoint/2010/main" val="3315964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fr-FR"/>
          </a:p>
        </p:txBody>
      </p:sp>
      <p:sp>
        <p:nvSpPr>
          <p:cNvPr id="6" name="Rectangle 4"/>
          <p:cNvSpPr>
            <a:spLocks noGrp="1" noChangeArrowheads="1"/>
          </p:cNvSpPr>
          <p:nvPr>
            <p:ph type="dt" sz="half" idx="11"/>
          </p:nvPr>
        </p:nvSpPr>
        <p:spPr/>
        <p:txBody>
          <a:bodyPr/>
          <a:lstStyle>
            <a:lvl1pPr>
              <a:defRPr/>
            </a:lvl1pPr>
          </a:lstStyle>
          <a:p>
            <a:pPr>
              <a:defRPr/>
            </a:pPr>
            <a:endParaRPr lang="fr-FR"/>
          </a:p>
        </p:txBody>
      </p:sp>
      <p:sp>
        <p:nvSpPr>
          <p:cNvPr id="7" name="Rectangle 5"/>
          <p:cNvSpPr>
            <a:spLocks noGrp="1" noChangeArrowheads="1"/>
          </p:cNvSpPr>
          <p:nvPr>
            <p:ph type="ftr" sz="quarter" idx="12"/>
          </p:nvPr>
        </p:nvSpPr>
        <p:spPr/>
        <p:txBody>
          <a:bodyPr/>
          <a:lstStyle>
            <a:lvl1pPr>
              <a:defRPr/>
            </a:lvl1pPr>
          </a:lstStyle>
          <a:p>
            <a:pPr>
              <a:defRPr/>
            </a:pPr>
            <a:endParaRPr lang="fr-FR"/>
          </a:p>
        </p:txBody>
      </p:sp>
      <p:sp>
        <p:nvSpPr>
          <p:cNvPr id="8" name="Rectangle 6"/>
          <p:cNvSpPr>
            <a:spLocks noGrp="1" noChangeArrowheads="1"/>
          </p:cNvSpPr>
          <p:nvPr>
            <p:ph type="sldNum" sz="quarter" idx="13"/>
          </p:nvPr>
        </p:nvSpPr>
        <p:spPr/>
        <p:txBody>
          <a:bodyPr/>
          <a:lstStyle>
            <a:lvl1pPr>
              <a:defRPr/>
            </a:lvl1pPr>
          </a:lstStyle>
          <a:p>
            <a:pPr>
              <a:defRPr/>
            </a:pPr>
            <a:fld id="{20E19C17-8730-422B-880A-EFD5E156C985}" type="slidenum">
              <a:rPr lang="fr-FR"/>
              <a:pPr>
                <a:defRPr/>
              </a:pPr>
              <a:t>‹#›</a:t>
            </a:fld>
            <a:endParaRPr lang="fr-FR"/>
          </a:p>
        </p:txBody>
      </p:sp>
      <p:sp>
        <p:nvSpPr>
          <p:cNvPr id="9" name="Rectangle 6"/>
          <p:cNvSpPr>
            <a:spLocks noGrp="1" noChangeArrowheads="1"/>
          </p:cNvSpPr>
          <p:nvPr>
            <p:ph type="sldNum" sz="quarter" idx="14"/>
          </p:nvPr>
        </p:nvSpPr>
        <p:spPr/>
        <p:txBody>
          <a:bodyPr/>
          <a:lstStyle>
            <a:lvl1pPr>
              <a:defRPr/>
            </a:lvl1pPr>
          </a:lstStyle>
          <a:p>
            <a:pPr>
              <a:defRPr/>
            </a:pPr>
            <a:fld id="{337491CD-72E4-4E09-A7C5-C7D7B590C771}" type="slidenum">
              <a:rPr lang="fr-FR"/>
              <a:pPr>
                <a:defRPr/>
              </a:pPr>
              <a:t>‹#›</a:t>
            </a:fld>
            <a:endParaRPr lang="fr-FR"/>
          </a:p>
        </p:txBody>
      </p:sp>
    </p:spTree>
    <p:extLst>
      <p:ext uri="{BB962C8B-B14F-4D97-AF65-F5344CB8AC3E}">
        <p14:creationId xmlns:p14="http://schemas.microsoft.com/office/powerpoint/2010/main" val="479573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fr-FR"/>
          </a:p>
        </p:txBody>
      </p:sp>
      <p:sp>
        <p:nvSpPr>
          <p:cNvPr id="6" name="Rectangle 4"/>
          <p:cNvSpPr>
            <a:spLocks noGrp="1" noChangeArrowheads="1"/>
          </p:cNvSpPr>
          <p:nvPr>
            <p:ph type="dt" sz="half" idx="11"/>
          </p:nvPr>
        </p:nvSpPr>
        <p:spPr/>
        <p:txBody>
          <a:bodyPr/>
          <a:lstStyle>
            <a:lvl1pPr>
              <a:defRPr/>
            </a:lvl1pPr>
          </a:lstStyle>
          <a:p>
            <a:pPr>
              <a:defRPr/>
            </a:pPr>
            <a:endParaRPr lang="fr-FR"/>
          </a:p>
        </p:txBody>
      </p:sp>
      <p:sp>
        <p:nvSpPr>
          <p:cNvPr id="7" name="Rectangle 5"/>
          <p:cNvSpPr>
            <a:spLocks noGrp="1" noChangeArrowheads="1"/>
          </p:cNvSpPr>
          <p:nvPr>
            <p:ph type="ftr" sz="quarter" idx="12"/>
          </p:nvPr>
        </p:nvSpPr>
        <p:spPr/>
        <p:txBody>
          <a:bodyPr/>
          <a:lstStyle>
            <a:lvl1pPr>
              <a:defRPr/>
            </a:lvl1pPr>
          </a:lstStyle>
          <a:p>
            <a:pPr>
              <a:defRPr/>
            </a:pPr>
            <a:endParaRPr lang="fr-FR"/>
          </a:p>
        </p:txBody>
      </p:sp>
      <p:sp>
        <p:nvSpPr>
          <p:cNvPr id="8" name="Rectangle 6"/>
          <p:cNvSpPr>
            <a:spLocks noGrp="1" noChangeArrowheads="1"/>
          </p:cNvSpPr>
          <p:nvPr>
            <p:ph type="sldNum" sz="quarter" idx="13"/>
          </p:nvPr>
        </p:nvSpPr>
        <p:spPr/>
        <p:txBody>
          <a:bodyPr/>
          <a:lstStyle>
            <a:lvl1pPr>
              <a:defRPr/>
            </a:lvl1pPr>
          </a:lstStyle>
          <a:p>
            <a:pPr>
              <a:defRPr/>
            </a:pPr>
            <a:fld id="{67705622-B718-481B-BC75-705FCECD56D5}" type="slidenum">
              <a:rPr lang="fr-FR"/>
              <a:pPr>
                <a:defRPr/>
              </a:pPr>
              <a:t>‹#›</a:t>
            </a:fld>
            <a:endParaRPr lang="fr-FR"/>
          </a:p>
        </p:txBody>
      </p:sp>
      <p:sp>
        <p:nvSpPr>
          <p:cNvPr id="9" name="Rectangle 6"/>
          <p:cNvSpPr>
            <a:spLocks noGrp="1" noChangeArrowheads="1"/>
          </p:cNvSpPr>
          <p:nvPr>
            <p:ph type="sldNum" sz="quarter" idx="14"/>
          </p:nvPr>
        </p:nvSpPr>
        <p:spPr/>
        <p:txBody>
          <a:bodyPr/>
          <a:lstStyle>
            <a:lvl1pPr>
              <a:defRPr/>
            </a:lvl1pPr>
          </a:lstStyle>
          <a:p>
            <a:pPr>
              <a:defRPr/>
            </a:pPr>
            <a:fld id="{CB54599B-D78A-4989-9800-7A3A561B0622}" type="slidenum">
              <a:rPr lang="fr-FR"/>
              <a:pPr>
                <a:defRPr/>
              </a:pPr>
              <a:t>‹#›</a:t>
            </a:fld>
            <a:endParaRPr lang="fr-FR"/>
          </a:p>
        </p:txBody>
      </p:sp>
    </p:spTree>
    <p:extLst>
      <p:ext uri="{BB962C8B-B14F-4D97-AF65-F5344CB8AC3E}">
        <p14:creationId xmlns:p14="http://schemas.microsoft.com/office/powerpoint/2010/main" val="1783223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8" desc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body" idx="1"/>
          </p:nvPr>
        </p:nvSpPr>
        <p:spPr bwMode="auto">
          <a:xfrm>
            <a:off x="468313" y="15573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Click to edit Master text styles</a:t>
            </a:r>
          </a:p>
          <a:p>
            <a:pPr lvl="1"/>
            <a:r>
              <a:rPr lang="fr-FR"/>
              <a:t>Second level</a:t>
            </a:r>
          </a:p>
          <a:p>
            <a:pPr lvl="2"/>
            <a:r>
              <a:rPr lang="fr-FR"/>
              <a:t>Third level</a:t>
            </a:r>
          </a:p>
          <a:p>
            <a:pPr lvl="3"/>
            <a:r>
              <a:rPr lang="fr-FR"/>
              <a:t>Fourth level</a:t>
            </a:r>
          </a:p>
          <a:p>
            <a:pPr lvl="4"/>
            <a:r>
              <a:rPr lang="fr-FR"/>
              <a:t>Fifth level</a:t>
            </a:r>
          </a:p>
        </p:txBody>
      </p:sp>
      <p:grpSp>
        <p:nvGrpSpPr>
          <p:cNvPr id="2052" name="Group 9"/>
          <p:cNvGrpSpPr>
            <a:grpSpLocks/>
          </p:cNvGrpSpPr>
          <p:nvPr userDrawn="1"/>
        </p:nvGrpSpPr>
        <p:grpSpPr bwMode="auto">
          <a:xfrm>
            <a:off x="8243888" y="6092825"/>
            <a:ext cx="609600" cy="533400"/>
            <a:chOff x="5184" y="3840"/>
            <a:chExt cx="384" cy="336"/>
          </a:xfrm>
        </p:grpSpPr>
        <p:sp>
          <p:nvSpPr>
            <p:cNvPr id="2062" name="Rectangle 10"/>
            <p:cNvSpPr>
              <a:spLocks noChangeArrowheads="1"/>
            </p:cNvSpPr>
            <p:nvPr/>
          </p:nvSpPr>
          <p:spPr bwMode="auto">
            <a:xfrm>
              <a:off x="5184" y="3840"/>
              <a:ext cx="384" cy="336"/>
            </a:xfrm>
            <a:prstGeom prst="rect">
              <a:avLst/>
            </a:prstGeom>
            <a:gradFill rotWithShape="0">
              <a:gsLst>
                <a:gs pos="0">
                  <a:srgbClr val="C8CDCD"/>
                </a:gs>
                <a:gs pos="100000">
                  <a:srgbClr val="B2B9B9"/>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grpSp>
          <p:nvGrpSpPr>
            <p:cNvPr id="2063" name="Group 11"/>
            <p:cNvGrpSpPr>
              <a:grpSpLocks/>
            </p:cNvGrpSpPr>
            <p:nvPr/>
          </p:nvGrpSpPr>
          <p:grpSpPr bwMode="auto">
            <a:xfrm>
              <a:off x="5184" y="3872"/>
              <a:ext cx="384" cy="259"/>
              <a:chOff x="1988" y="3834"/>
              <a:chExt cx="3408" cy="2296"/>
            </a:xfrm>
          </p:grpSpPr>
          <p:sp>
            <p:nvSpPr>
              <p:cNvPr id="2064" name="Oval 12"/>
              <p:cNvSpPr>
                <a:spLocks noChangeArrowheads="1"/>
              </p:cNvSpPr>
              <p:nvPr/>
            </p:nvSpPr>
            <p:spPr bwMode="auto">
              <a:xfrm>
                <a:off x="4118" y="4827"/>
                <a:ext cx="852" cy="567"/>
              </a:xfrm>
              <a:prstGeom prst="ellipse">
                <a:avLst/>
              </a:prstGeom>
              <a:solidFill>
                <a:srgbClr val="FF0000"/>
              </a:solidFill>
              <a:ln w="9525">
                <a:solidFill>
                  <a:srgbClr val="000000"/>
                </a:solidFill>
                <a:round/>
                <a:headEnd/>
                <a:tailEnd/>
              </a:ln>
            </p:spPr>
            <p:txBody>
              <a:bodyPr/>
              <a:lstStyle/>
              <a:p>
                <a:endParaRPr lang="fr-FR">
                  <a:solidFill>
                    <a:srgbClr val="000000"/>
                  </a:solidFill>
                </a:endParaRPr>
              </a:p>
            </p:txBody>
          </p:sp>
          <p:sp>
            <p:nvSpPr>
              <p:cNvPr id="2065" name="Freeform 13"/>
              <p:cNvSpPr>
                <a:spLocks/>
              </p:cNvSpPr>
              <p:nvPr/>
            </p:nvSpPr>
            <p:spPr bwMode="auto">
              <a:xfrm>
                <a:off x="2556" y="4517"/>
                <a:ext cx="1464" cy="1613"/>
              </a:xfrm>
              <a:custGeom>
                <a:avLst/>
                <a:gdLst>
                  <a:gd name="T0" fmla="*/ 424 w 1467"/>
                  <a:gd name="T1" fmla="*/ 24 h 1610"/>
                  <a:gd name="T2" fmla="*/ 566 w 1467"/>
                  <a:gd name="T3" fmla="*/ 24 h 1610"/>
                  <a:gd name="T4" fmla="*/ 848 w 1467"/>
                  <a:gd name="T5" fmla="*/ 24 h 1610"/>
                  <a:gd name="T6" fmla="*/ 1132 w 1467"/>
                  <a:gd name="T7" fmla="*/ 166 h 1610"/>
                  <a:gd name="T8" fmla="*/ 1414 w 1467"/>
                  <a:gd name="T9" fmla="*/ 594 h 1610"/>
                  <a:gd name="T10" fmla="*/ 1414 w 1467"/>
                  <a:gd name="T11" fmla="*/ 1022 h 1610"/>
                  <a:gd name="T12" fmla="*/ 1132 w 1467"/>
                  <a:gd name="T13" fmla="*/ 1450 h 1610"/>
                  <a:gd name="T14" fmla="*/ 708 w 1467"/>
                  <a:gd name="T15" fmla="*/ 1592 h 1610"/>
                  <a:gd name="T16" fmla="*/ 282 w 1467"/>
                  <a:gd name="T17" fmla="*/ 1592 h 1610"/>
                  <a:gd name="T18" fmla="*/ 0 w 1467"/>
                  <a:gd name="T19" fmla="*/ 1450 h 16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67" h="1610">
                    <a:moveTo>
                      <a:pt x="426" y="24"/>
                    </a:moveTo>
                    <a:cubicBezTo>
                      <a:pt x="461" y="24"/>
                      <a:pt x="497" y="24"/>
                      <a:pt x="568" y="24"/>
                    </a:cubicBezTo>
                    <a:cubicBezTo>
                      <a:pt x="639" y="24"/>
                      <a:pt x="757" y="0"/>
                      <a:pt x="852" y="24"/>
                    </a:cubicBezTo>
                    <a:cubicBezTo>
                      <a:pt x="947" y="48"/>
                      <a:pt x="1041" y="71"/>
                      <a:pt x="1136" y="166"/>
                    </a:cubicBezTo>
                    <a:cubicBezTo>
                      <a:pt x="1231" y="261"/>
                      <a:pt x="1373" y="450"/>
                      <a:pt x="1420" y="592"/>
                    </a:cubicBezTo>
                    <a:cubicBezTo>
                      <a:pt x="1467" y="734"/>
                      <a:pt x="1467" y="876"/>
                      <a:pt x="1420" y="1018"/>
                    </a:cubicBezTo>
                    <a:cubicBezTo>
                      <a:pt x="1373" y="1160"/>
                      <a:pt x="1254" y="1349"/>
                      <a:pt x="1136" y="1444"/>
                    </a:cubicBezTo>
                    <a:cubicBezTo>
                      <a:pt x="1018" y="1539"/>
                      <a:pt x="852" y="1562"/>
                      <a:pt x="710" y="1586"/>
                    </a:cubicBezTo>
                    <a:cubicBezTo>
                      <a:pt x="568" y="1610"/>
                      <a:pt x="402" y="1610"/>
                      <a:pt x="284" y="1586"/>
                    </a:cubicBezTo>
                    <a:cubicBezTo>
                      <a:pt x="166" y="1562"/>
                      <a:pt x="47" y="1468"/>
                      <a:pt x="0" y="1444"/>
                    </a:cubicBezTo>
                  </a:path>
                </a:pathLst>
              </a:custGeom>
              <a:solidFill>
                <a:srgbClr val="000000"/>
              </a:solidFill>
              <a:ln w="9525">
                <a:solidFill>
                  <a:srgbClr val="000000"/>
                </a:solidFill>
                <a:round/>
                <a:headEnd/>
                <a:tailEnd/>
              </a:ln>
            </p:spPr>
            <p:txBody>
              <a:bodyPr/>
              <a:lstStyle/>
              <a:p>
                <a:endParaRPr lang="fr-BE"/>
              </a:p>
            </p:txBody>
          </p:sp>
          <p:sp>
            <p:nvSpPr>
              <p:cNvPr id="2066" name="Freeform 14"/>
              <p:cNvSpPr>
                <a:spLocks/>
              </p:cNvSpPr>
              <p:nvPr/>
            </p:nvSpPr>
            <p:spPr bwMode="auto">
              <a:xfrm>
                <a:off x="2698" y="4827"/>
                <a:ext cx="950" cy="993"/>
              </a:xfrm>
              <a:custGeom>
                <a:avLst/>
                <a:gdLst>
                  <a:gd name="T0" fmla="*/ 179 w 1467"/>
                  <a:gd name="T1" fmla="*/ 9 h 1610"/>
                  <a:gd name="T2" fmla="*/ 238 w 1467"/>
                  <a:gd name="T3" fmla="*/ 9 h 1610"/>
                  <a:gd name="T4" fmla="*/ 357 w 1467"/>
                  <a:gd name="T5" fmla="*/ 9 h 1610"/>
                  <a:gd name="T6" fmla="*/ 477 w 1467"/>
                  <a:gd name="T7" fmla="*/ 63 h 1610"/>
                  <a:gd name="T8" fmla="*/ 596 w 1467"/>
                  <a:gd name="T9" fmla="*/ 225 h 1610"/>
                  <a:gd name="T10" fmla="*/ 596 w 1467"/>
                  <a:gd name="T11" fmla="*/ 387 h 1610"/>
                  <a:gd name="T12" fmla="*/ 477 w 1467"/>
                  <a:gd name="T13" fmla="*/ 550 h 1610"/>
                  <a:gd name="T14" fmla="*/ 298 w 1467"/>
                  <a:gd name="T15" fmla="*/ 603 h 1610"/>
                  <a:gd name="T16" fmla="*/ 119 w 1467"/>
                  <a:gd name="T17" fmla="*/ 603 h 1610"/>
                  <a:gd name="T18" fmla="*/ 0 w 1467"/>
                  <a:gd name="T19" fmla="*/ 550 h 16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67" h="1610">
                    <a:moveTo>
                      <a:pt x="426" y="24"/>
                    </a:moveTo>
                    <a:cubicBezTo>
                      <a:pt x="461" y="24"/>
                      <a:pt x="497" y="24"/>
                      <a:pt x="568" y="24"/>
                    </a:cubicBezTo>
                    <a:cubicBezTo>
                      <a:pt x="639" y="24"/>
                      <a:pt x="757" y="0"/>
                      <a:pt x="852" y="24"/>
                    </a:cubicBezTo>
                    <a:cubicBezTo>
                      <a:pt x="947" y="48"/>
                      <a:pt x="1041" y="71"/>
                      <a:pt x="1136" y="166"/>
                    </a:cubicBezTo>
                    <a:cubicBezTo>
                      <a:pt x="1231" y="261"/>
                      <a:pt x="1373" y="450"/>
                      <a:pt x="1420" y="592"/>
                    </a:cubicBezTo>
                    <a:cubicBezTo>
                      <a:pt x="1467" y="734"/>
                      <a:pt x="1467" y="876"/>
                      <a:pt x="1420" y="1018"/>
                    </a:cubicBezTo>
                    <a:cubicBezTo>
                      <a:pt x="1373" y="1160"/>
                      <a:pt x="1254" y="1349"/>
                      <a:pt x="1136" y="1444"/>
                    </a:cubicBezTo>
                    <a:cubicBezTo>
                      <a:pt x="1018" y="1539"/>
                      <a:pt x="852" y="1562"/>
                      <a:pt x="710" y="1586"/>
                    </a:cubicBezTo>
                    <a:cubicBezTo>
                      <a:pt x="568" y="1610"/>
                      <a:pt x="402" y="1610"/>
                      <a:pt x="284" y="1586"/>
                    </a:cubicBezTo>
                    <a:cubicBezTo>
                      <a:pt x="166" y="1562"/>
                      <a:pt x="47" y="1468"/>
                      <a:pt x="0" y="1444"/>
                    </a:cubicBezTo>
                  </a:path>
                </a:pathLst>
              </a:custGeom>
              <a:solidFill>
                <a:srgbClr val="FFFF00"/>
              </a:solidFill>
              <a:ln w="9525">
                <a:solidFill>
                  <a:srgbClr val="000000"/>
                </a:solidFill>
                <a:round/>
                <a:headEnd/>
                <a:tailEnd/>
              </a:ln>
            </p:spPr>
            <p:txBody>
              <a:bodyPr/>
              <a:lstStyle/>
              <a:p>
                <a:endParaRPr lang="fr-BE"/>
              </a:p>
            </p:txBody>
          </p:sp>
          <p:sp>
            <p:nvSpPr>
              <p:cNvPr id="2067" name="Rectangle 15"/>
              <p:cNvSpPr>
                <a:spLocks noChangeArrowheads="1"/>
              </p:cNvSpPr>
              <p:nvPr/>
            </p:nvSpPr>
            <p:spPr bwMode="auto">
              <a:xfrm>
                <a:off x="2556" y="3834"/>
                <a:ext cx="426" cy="2128"/>
              </a:xfrm>
              <a:prstGeom prst="rect">
                <a:avLst/>
              </a:prstGeom>
              <a:solidFill>
                <a:srgbClr val="000000"/>
              </a:solidFill>
              <a:ln w="9525">
                <a:solidFill>
                  <a:srgbClr val="000000"/>
                </a:solidFill>
                <a:miter lim="800000"/>
                <a:headEnd/>
                <a:tailEnd/>
              </a:ln>
            </p:spPr>
            <p:txBody>
              <a:bodyPr/>
              <a:lstStyle/>
              <a:p>
                <a:endParaRPr lang="fr-FR">
                  <a:solidFill>
                    <a:srgbClr val="000000"/>
                  </a:solidFill>
                </a:endParaRPr>
              </a:p>
            </p:txBody>
          </p:sp>
          <p:sp>
            <p:nvSpPr>
              <p:cNvPr id="2068" name="Freeform 16"/>
              <p:cNvSpPr>
                <a:spLocks/>
              </p:cNvSpPr>
              <p:nvPr/>
            </p:nvSpPr>
            <p:spPr bwMode="auto">
              <a:xfrm>
                <a:off x="3834" y="4543"/>
                <a:ext cx="1464" cy="993"/>
              </a:xfrm>
              <a:custGeom>
                <a:avLst/>
                <a:gdLst>
                  <a:gd name="T0" fmla="*/ 1414 w 1467"/>
                  <a:gd name="T1" fmla="*/ 992 h 994"/>
                  <a:gd name="T2" fmla="*/ 1414 w 1467"/>
                  <a:gd name="T3" fmla="*/ 566 h 994"/>
                  <a:gd name="T4" fmla="*/ 1132 w 1467"/>
                  <a:gd name="T5" fmla="*/ 142 h 994"/>
                  <a:gd name="T6" fmla="*/ 708 w 1467"/>
                  <a:gd name="T7" fmla="*/ 0 h 994"/>
                  <a:gd name="T8" fmla="*/ 282 w 1467"/>
                  <a:gd name="T9" fmla="*/ 142 h 994"/>
                  <a:gd name="T10" fmla="*/ 0 w 1467"/>
                  <a:gd name="T11" fmla="*/ 566 h 99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67" h="994">
                    <a:moveTo>
                      <a:pt x="1420" y="994"/>
                    </a:moveTo>
                    <a:cubicBezTo>
                      <a:pt x="1443" y="852"/>
                      <a:pt x="1467" y="710"/>
                      <a:pt x="1420" y="568"/>
                    </a:cubicBezTo>
                    <a:cubicBezTo>
                      <a:pt x="1373" y="426"/>
                      <a:pt x="1254" y="237"/>
                      <a:pt x="1136" y="142"/>
                    </a:cubicBezTo>
                    <a:cubicBezTo>
                      <a:pt x="1018" y="47"/>
                      <a:pt x="852" y="0"/>
                      <a:pt x="710" y="0"/>
                    </a:cubicBezTo>
                    <a:cubicBezTo>
                      <a:pt x="568" y="0"/>
                      <a:pt x="402" y="47"/>
                      <a:pt x="284" y="142"/>
                    </a:cubicBezTo>
                    <a:cubicBezTo>
                      <a:pt x="166" y="237"/>
                      <a:pt x="83" y="402"/>
                      <a:pt x="0" y="568"/>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2069" name="Freeform 17"/>
              <p:cNvSpPr>
                <a:spLocks/>
              </p:cNvSpPr>
              <p:nvPr/>
            </p:nvSpPr>
            <p:spPr bwMode="auto">
              <a:xfrm>
                <a:off x="4118" y="4827"/>
                <a:ext cx="852" cy="576"/>
              </a:xfrm>
              <a:custGeom>
                <a:avLst/>
                <a:gdLst>
                  <a:gd name="T0" fmla="*/ 479 w 1467"/>
                  <a:gd name="T1" fmla="*/ 334 h 994"/>
                  <a:gd name="T2" fmla="*/ 479 w 1467"/>
                  <a:gd name="T3" fmla="*/ 191 h 994"/>
                  <a:gd name="T4" fmla="*/ 383 w 1467"/>
                  <a:gd name="T5" fmla="*/ 48 h 994"/>
                  <a:gd name="T6" fmla="*/ 239 w 1467"/>
                  <a:gd name="T7" fmla="*/ 0 h 994"/>
                  <a:gd name="T8" fmla="*/ 96 w 1467"/>
                  <a:gd name="T9" fmla="*/ 48 h 994"/>
                  <a:gd name="T10" fmla="*/ 0 w 1467"/>
                  <a:gd name="T11" fmla="*/ 191 h 99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67" h="994">
                    <a:moveTo>
                      <a:pt x="1420" y="994"/>
                    </a:moveTo>
                    <a:cubicBezTo>
                      <a:pt x="1443" y="852"/>
                      <a:pt x="1467" y="710"/>
                      <a:pt x="1420" y="568"/>
                    </a:cubicBezTo>
                    <a:cubicBezTo>
                      <a:pt x="1373" y="426"/>
                      <a:pt x="1254" y="237"/>
                      <a:pt x="1136" y="142"/>
                    </a:cubicBezTo>
                    <a:cubicBezTo>
                      <a:pt x="1018" y="47"/>
                      <a:pt x="852" y="0"/>
                      <a:pt x="710" y="0"/>
                    </a:cubicBezTo>
                    <a:cubicBezTo>
                      <a:pt x="568" y="0"/>
                      <a:pt x="402" y="47"/>
                      <a:pt x="284" y="142"/>
                    </a:cubicBezTo>
                    <a:cubicBezTo>
                      <a:pt x="166" y="237"/>
                      <a:pt x="83" y="402"/>
                      <a:pt x="0" y="568"/>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BE"/>
              </a:p>
            </p:txBody>
          </p:sp>
          <p:sp>
            <p:nvSpPr>
              <p:cNvPr id="2070" name="Rectangle 18"/>
              <p:cNvSpPr>
                <a:spLocks noChangeArrowheads="1"/>
              </p:cNvSpPr>
              <p:nvPr/>
            </p:nvSpPr>
            <p:spPr bwMode="auto">
              <a:xfrm>
                <a:off x="3976" y="5252"/>
                <a:ext cx="1278" cy="284"/>
              </a:xfrm>
              <a:prstGeom prst="rect">
                <a:avLst/>
              </a:prstGeom>
              <a:solidFill>
                <a:srgbClr val="000000"/>
              </a:solidFill>
              <a:ln w="9525">
                <a:solidFill>
                  <a:srgbClr val="000000"/>
                </a:solidFill>
                <a:miter lim="800000"/>
                <a:headEnd/>
                <a:tailEnd/>
              </a:ln>
            </p:spPr>
            <p:txBody>
              <a:bodyPr/>
              <a:lstStyle/>
              <a:p>
                <a:endParaRPr lang="fr-FR">
                  <a:solidFill>
                    <a:srgbClr val="000000"/>
                  </a:solidFill>
                </a:endParaRPr>
              </a:p>
            </p:txBody>
          </p:sp>
          <p:sp>
            <p:nvSpPr>
              <p:cNvPr id="2071" name="AutoShape 19"/>
              <p:cNvSpPr>
                <a:spLocks noChangeArrowheads="1"/>
              </p:cNvSpPr>
              <p:nvPr/>
            </p:nvSpPr>
            <p:spPr bwMode="auto">
              <a:xfrm rot="224087">
                <a:off x="3834" y="4543"/>
                <a:ext cx="1420" cy="1277"/>
              </a:xfrm>
              <a:custGeom>
                <a:avLst/>
                <a:gdLst>
                  <a:gd name="T0" fmla="*/ 3 w 21600"/>
                  <a:gd name="T1" fmla="*/ 0 h 21600"/>
                  <a:gd name="T2" fmla="*/ 1 w 21600"/>
                  <a:gd name="T3" fmla="*/ 3 h 21600"/>
                  <a:gd name="T4" fmla="*/ 3 w 21600"/>
                  <a:gd name="T5" fmla="*/ 1 h 21600"/>
                  <a:gd name="T6" fmla="*/ 5 w 21600"/>
                  <a:gd name="T7" fmla="*/ 3 h 21600"/>
                  <a:gd name="T8" fmla="*/ 0 60000 65536"/>
                  <a:gd name="T9" fmla="*/ 0 60000 65536"/>
                  <a:gd name="T10" fmla="*/ 0 60000 65536"/>
                  <a:gd name="T11" fmla="*/ 0 60000 65536"/>
                  <a:gd name="T12" fmla="*/ 0 w 21600"/>
                  <a:gd name="T13" fmla="*/ 0 h 21600"/>
                  <a:gd name="T14" fmla="*/ 21600 w 21600"/>
                  <a:gd name="T15" fmla="*/ 10453 h 21600"/>
                </a:gdLst>
                <a:ahLst/>
                <a:cxnLst>
                  <a:cxn ang="T8">
                    <a:pos x="T0" y="T1"/>
                  </a:cxn>
                  <a:cxn ang="T9">
                    <a:pos x="T2" y="T3"/>
                  </a:cxn>
                  <a:cxn ang="T10">
                    <a:pos x="T4" y="T5"/>
                  </a:cxn>
                  <a:cxn ang="T11">
                    <a:pos x="T6" y="T7"/>
                  </a:cxn>
                </a:cxnLst>
                <a:rect l="T12" t="T13" r="T14" b="T15"/>
                <a:pathLst>
                  <a:path w="21600" h="21600">
                    <a:moveTo>
                      <a:pt x="6057" y="11938"/>
                    </a:moveTo>
                    <a:cubicBezTo>
                      <a:pt x="5968" y="11565"/>
                      <a:pt x="5923" y="11183"/>
                      <a:pt x="5923" y="10800"/>
                    </a:cubicBezTo>
                    <a:cubicBezTo>
                      <a:pt x="5923" y="8106"/>
                      <a:pt x="8106" y="5923"/>
                      <a:pt x="10800" y="5923"/>
                    </a:cubicBezTo>
                    <a:cubicBezTo>
                      <a:pt x="13493" y="5923"/>
                      <a:pt x="15677" y="8106"/>
                      <a:pt x="15677" y="10800"/>
                    </a:cubicBezTo>
                    <a:cubicBezTo>
                      <a:pt x="15677" y="11183"/>
                      <a:pt x="15631" y="11565"/>
                      <a:pt x="15542" y="11938"/>
                    </a:cubicBezTo>
                    <a:lnTo>
                      <a:pt x="21301" y="13321"/>
                    </a:lnTo>
                    <a:cubicBezTo>
                      <a:pt x="21499" y="12495"/>
                      <a:pt x="21600" y="11649"/>
                      <a:pt x="21600" y="10800"/>
                    </a:cubicBezTo>
                    <a:cubicBezTo>
                      <a:pt x="21600" y="4835"/>
                      <a:pt x="16764" y="0"/>
                      <a:pt x="10800" y="0"/>
                    </a:cubicBezTo>
                    <a:cubicBezTo>
                      <a:pt x="4835" y="0"/>
                      <a:pt x="0" y="4835"/>
                      <a:pt x="0" y="10800"/>
                    </a:cubicBezTo>
                    <a:cubicBezTo>
                      <a:pt x="-1" y="11649"/>
                      <a:pt x="100" y="12495"/>
                      <a:pt x="298" y="13321"/>
                    </a:cubicBezTo>
                    <a:lnTo>
                      <a:pt x="6057" y="11938"/>
                    </a:lnTo>
                    <a:close/>
                  </a:path>
                </a:pathLst>
              </a:custGeom>
              <a:solidFill>
                <a:srgbClr val="000000"/>
              </a:solidFill>
              <a:ln w="9525">
                <a:solidFill>
                  <a:srgbClr val="000000"/>
                </a:solidFill>
                <a:miter lim="800000"/>
                <a:headEnd/>
                <a:tailEnd/>
              </a:ln>
            </p:spPr>
            <p:txBody>
              <a:bodyPr/>
              <a:lstStyle/>
              <a:p>
                <a:endParaRPr lang="fr-BE"/>
              </a:p>
            </p:txBody>
          </p:sp>
          <p:sp>
            <p:nvSpPr>
              <p:cNvPr id="2072" name="AutoShape 20"/>
              <p:cNvSpPr>
                <a:spLocks noChangeArrowheads="1"/>
              </p:cNvSpPr>
              <p:nvPr/>
            </p:nvSpPr>
            <p:spPr bwMode="auto">
              <a:xfrm rot="-8671117">
                <a:off x="3834" y="4543"/>
                <a:ext cx="1562" cy="1560"/>
              </a:xfrm>
              <a:custGeom>
                <a:avLst/>
                <a:gdLst>
                  <a:gd name="T0" fmla="*/ 4 w 21600"/>
                  <a:gd name="T1" fmla="*/ 0 h 21600"/>
                  <a:gd name="T2" fmla="*/ 1 w 21600"/>
                  <a:gd name="T3" fmla="*/ 3 h 21600"/>
                  <a:gd name="T4" fmla="*/ 4 w 21600"/>
                  <a:gd name="T5" fmla="*/ 2 h 21600"/>
                  <a:gd name="T6" fmla="*/ 7 w 21600"/>
                  <a:gd name="T7" fmla="*/ 3 h 21600"/>
                  <a:gd name="T8" fmla="*/ 0 60000 65536"/>
                  <a:gd name="T9" fmla="*/ 0 60000 65536"/>
                  <a:gd name="T10" fmla="*/ 0 60000 65536"/>
                  <a:gd name="T11" fmla="*/ 0 60000 65536"/>
                  <a:gd name="T12" fmla="*/ 0 w 21600"/>
                  <a:gd name="T13" fmla="*/ 0 h 21600"/>
                  <a:gd name="T14" fmla="*/ 21600 w 21600"/>
                  <a:gd name="T15" fmla="*/ 10717 h 21600"/>
                </a:gdLst>
                <a:ahLst/>
                <a:cxnLst>
                  <a:cxn ang="T8">
                    <a:pos x="T0" y="T1"/>
                  </a:cxn>
                  <a:cxn ang="T9">
                    <a:pos x="T2" y="T3"/>
                  </a:cxn>
                  <a:cxn ang="T10">
                    <a:pos x="T4" y="T5"/>
                  </a:cxn>
                  <a:cxn ang="T11">
                    <a:pos x="T6" y="T7"/>
                  </a:cxn>
                </a:cxnLst>
                <a:rect l="T12" t="T13" r="T14" b="T15"/>
                <a:pathLst>
                  <a:path w="21600" h="21600">
                    <a:moveTo>
                      <a:pt x="4659" y="9046"/>
                    </a:moveTo>
                    <a:cubicBezTo>
                      <a:pt x="5442" y="6304"/>
                      <a:pt x="7948" y="4413"/>
                      <a:pt x="10800" y="4414"/>
                    </a:cubicBezTo>
                    <a:cubicBezTo>
                      <a:pt x="13651" y="4414"/>
                      <a:pt x="16157" y="6304"/>
                      <a:pt x="16940" y="9046"/>
                    </a:cubicBezTo>
                    <a:lnTo>
                      <a:pt x="21184" y="7833"/>
                    </a:lnTo>
                    <a:cubicBezTo>
                      <a:pt x="19860" y="3197"/>
                      <a:pt x="15622" y="-1"/>
                      <a:pt x="10799" y="0"/>
                    </a:cubicBezTo>
                    <a:cubicBezTo>
                      <a:pt x="5977" y="0"/>
                      <a:pt x="1739" y="3197"/>
                      <a:pt x="415" y="7833"/>
                    </a:cubicBezTo>
                    <a:lnTo>
                      <a:pt x="4659" y="9046"/>
                    </a:lnTo>
                    <a:close/>
                  </a:path>
                </a:pathLst>
              </a:custGeom>
              <a:solidFill>
                <a:srgbClr val="000000"/>
              </a:solidFill>
              <a:ln w="9525">
                <a:solidFill>
                  <a:srgbClr val="000000"/>
                </a:solidFill>
                <a:miter lim="800000"/>
                <a:headEnd/>
                <a:tailEnd/>
              </a:ln>
            </p:spPr>
            <p:txBody>
              <a:bodyPr/>
              <a:lstStyle/>
              <a:p>
                <a:endParaRPr lang="fr-BE"/>
              </a:p>
            </p:txBody>
          </p:sp>
          <p:sp>
            <p:nvSpPr>
              <p:cNvPr id="2073" name="Oval 21"/>
              <p:cNvSpPr>
                <a:spLocks noChangeArrowheads="1"/>
              </p:cNvSpPr>
              <p:nvPr/>
            </p:nvSpPr>
            <p:spPr bwMode="auto">
              <a:xfrm>
                <a:off x="1988" y="5678"/>
                <a:ext cx="426" cy="426"/>
              </a:xfrm>
              <a:prstGeom prst="ellipse">
                <a:avLst/>
              </a:prstGeom>
              <a:solidFill>
                <a:srgbClr val="000000"/>
              </a:solidFill>
              <a:ln w="9525">
                <a:solidFill>
                  <a:srgbClr val="000000"/>
                </a:solidFill>
                <a:round/>
                <a:headEnd/>
                <a:tailEnd/>
              </a:ln>
            </p:spPr>
            <p:txBody>
              <a:bodyPr/>
              <a:lstStyle/>
              <a:p>
                <a:endParaRPr lang="fr-FR">
                  <a:solidFill>
                    <a:srgbClr val="000000"/>
                  </a:solidFill>
                </a:endParaRPr>
              </a:p>
            </p:txBody>
          </p:sp>
        </p:grpSp>
      </p:grpSp>
      <p:sp>
        <p:nvSpPr>
          <p:cNvPr id="2053" name="Rectangle 22"/>
          <p:cNvSpPr>
            <a:spLocks noChangeArrowheads="1"/>
          </p:cNvSpPr>
          <p:nvPr userDrawn="1"/>
        </p:nvSpPr>
        <p:spPr bwMode="auto">
          <a:xfrm>
            <a:off x="0" y="0"/>
            <a:ext cx="990600" cy="1371600"/>
          </a:xfrm>
          <a:prstGeom prst="rect">
            <a:avLst/>
          </a:prstGeom>
          <a:solidFill>
            <a:srgbClr val="C8CDC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000000"/>
              </a:solidFill>
            </a:endParaRPr>
          </a:p>
        </p:txBody>
      </p:sp>
      <p:pic>
        <p:nvPicPr>
          <p:cNvPr id="2054" name="Picture 29" descr="KKE"/>
          <p:cNvPicPr>
            <a:picLocks noChangeAspect="1" noChangeArrowheads="1"/>
          </p:cNvPicPr>
          <p:nvPr userDrawn="1"/>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16913" y="188913"/>
            <a:ext cx="642937"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t>Click to edit Master title style</a:t>
            </a:r>
          </a:p>
        </p:txBody>
      </p:sp>
      <p:sp>
        <p:nvSpPr>
          <p:cNvPr id="3"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defRPr>
            </a:lvl1pPr>
          </a:lstStyle>
          <a:p>
            <a:pPr>
              <a:defRPr/>
            </a:pPr>
            <a:endParaRPr lang="fr-FR"/>
          </a:p>
        </p:txBody>
      </p:sp>
      <p:sp>
        <p:nvSpPr>
          <p:cNvPr id="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rgbClr val="000000"/>
                </a:solidFill>
              </a:defRPr>
            </a:lvl1pPr>
          </a:lstStyle>
          <a:p>
            <a:pPr>
              <a:defRPr/>
            </a:pPr>
            <a:endParaRPr lang="fr-F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defRPr>
            </a:lvl1pPr>
          </a:lstStyle>
          <a:p>
            <a:pPr>
              <a:defRPr/>
            </a:pPr>
            <a:endParaRPr lang="fr-FR"/>
          </a:p>
        </p:txBody>
      </p:sp>
      <p:sp>
        <p:nvSpPr>
          <p:cNvPr id="5"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defRPr>
            </a:lvl1pPr>
          </a:lstStyle>
          <a:p>
            <a:pPr>
              <a:defRPr/>
            </a:pPr>
            <a:fld id="{44F29BAB-36D0-4DDF-97B8-F600CB96B6A9}" type="slidenum">
              <a:rPr lang="fr-FR"/>
              <a:pPr>
                <a:defRPr/>
              </a:pPr>
              <a:t>‹#›</a:t>
            </a:fld>
            <a:endParaRPr lang="fr-FR"/>
          </a:p>
        </p:txBody>
      </p:sp>
      <p:sp>
        <p:nvSpPr>
          <p:cNvPr id="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rgbClr val="000000"/>
                </a:solidFill>
              </a:defRPr>
            </a:lvl1pPr>
          </a:lstStyle>
          <a:p>
            <a:pPr>
              <a:defRPr/>
            </a:pPr>
            <a:fld id="{F57A8665-11EA-46C8-AC2D-1F2BC737DD63}" type="slidenum">
              <a:rPr lang="fr-FR"/>
              <a:pPr>
                <a:defRPr/>
              </a:pPr>
              <a:t>‹#›</a:t>
            </a:fld>
            <a:endParaRPr lang="fr-FR"/>
          </a:p>
        </p:txBody>
      </p:sp>
      <p:pic>
        <p:nvPicPr>
          <p:cNvPr id="2061" name="Picture 30" descr="Logo Def VM Fr&amp;NL"/>
          <p:cNvPicPr>
            <a:picLocks noChangeAspect="1" noChangeArrowheads="1"/>
          </p:cNvPicPr>
          <p:nvPr userDrawn="1"/>
        </p:nvPicPr>
        <p:blipFill>
          <a:blip r:embed="rId15"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79388" y="115888"/>
            <a:ext cx="671512"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txStyles>
    <p:titleStyle>
      <a:lvl1pPr algn="ctr" rtl="0" eaLnBrk="0" fontAlgn="base" hangingPunct="0">
        <a:spcBef>
          <a:spcPct val="0"/>
        </a:spcBef>
        <a:spcAft>
          <a:spcPct val="0"/>
        </a:spcAft>
        <a:defRPr sz="4400">
          <a:solidFill>
            <a:srgbClr val="FF0000"/>
          </a:solidFill>
          <a:latin typeface="+mj-lt"/>
          <a:ea typeface="+mj-ea"/>
          <a:cs typeface="+mj-cs"/>
        </a:defRPr>
      </a:lvl1pPr>
      <a:lvl2pPr algn="ctr" rtl="0" eaLnBrk="0" fontAlgn="base" hangingPunct="0">
        <a:spcBef>
          <a:spcPct val="0"/>
        </a:spcBef>
        <a:spcAft>
          <a:spcPct val="0"/>
        </a:spcAft>
        <a:defRPr sz="4400">
          <a:solidFill>
            <a:srgbClr val="FF0000"/>
          </a:solidFill>
          <a:latin typeface="Arial" charset="0"/>
        </a:defRPr>
      </a:lvl2pPr>
      <a:lvl3pPr algn="ctr" rtl="0" eaLnBrk="0" fontAlgn="base" hangingPunct="0">
        <a:spcBef>
          <a:spcPct val="0"/>
        </a:spcBef>
        <a:spcAft>
          <a:spcPct val="0"/>
        </a:spcAft>
        <a:defRPr sz="4400">
          <a:solidFill>
            <a:srgbClr val="FF0000"/>
          </a:solidFill>
          <a:latin typeface="Arial" charset="0"/>
        </a:defRPr>
      </a:lvl3pPr>
      <a:lvl4pPr algn="ctr" rtl="0" eaLnBrk="0" fontAlgn="base" hangingPunct="0">
        <a:spcBef>
          <a:spcPct val="0"/>
        </a:spcBef>
        <a:spcAft>
          <a:spcPct val="0"/>
        </a:spcAft>
        <a:defRPr sz="4400">
          <a:solidFill>
            <a:srgbClr val="FF0000"/>
          </a:solidFill>
          <a:latin typeface="Arial" charset="0"/>
        </a:defRPr>
      </a:lvl4pPr>
      <a:lvl5pPr algn="ctr" rtl="0" eaLnBrk="0" fontAlgn="base" hangingPunct="0">
        <a:spcBef>
          <a:spcPct val="0"/>
        </a:spcBef>
        <a:spcAft>
          <a:spcPct val="0"/>
        </a:spcAft>
        <a:defRPr sz="4400">
          <a:solidFill>
            <a:srgbClr val="FF0000"/>
          </a:solidFill>
          <a:latin typeface="Arial" charset="0"/>
        </a:defRPr>
      </a:lvl5pPr>
      <a:lvl6pPr marL="457200" algn="ctr" rtl="0" fontAlgn="base">
        <a:spcBef>
          <a:spcPct val="0"/>
        </a:spcBef>
        <a:spcAft>
          <a:spcPct val="0"/>
        </a:spcAft>
        <a:defRPr sz="4400">
          <a:solidFill>
            <a:srgbClr val="FF0000"/>
          </a:solidFill>
          <a:latin typeface="Arial" charset="0"/>
        </a:defRPr>
      </a:lvl6pPr>
      <a:lvl7pPr marL="914400" algn="ctr" rtl="0" fontAlgn="base">
        <a:spcBef>
          <a:spcPct val="0"/>
        </a:spcBef>
        <a:spcAft>
          <a:spcPct val="0"/>
        </a:spcAft>
        <a:defRPr sz="4400">
          <a:solidFill>
            <a:srgbClr val="FF0000"/>
          </a:solidFill>
          <a:latin typeface="Arial" charset="0"/>
        </a:defRPr>
      </a:lvl7pPr>
      <a:lvl8pPr marL="1371600" algn="ctr" rtl="0" fontAlgn="base">
        <a:spcBef>
          <a:spcPct val="0"/>
        </a:spcBef>
        <a:spcAft>
          <a:spcPct val="0"/>
        </a:spcAft>
        <a:defRPr sz="4400">
          <a:solidFill>
            <a:srgbClr val="FF0000"/>
          </a:solidFill>
          <a:latin typeface="Arial" charset="0"/>
        </a:defRPr>
      </a:lvl8pPr>
      <a:lvl9pPr marL="1828800" algn="ctr" rtl="0" fontAlgn="base">
        <a:spcBef>
          <a:spcPct val="0"/>
        </a:spcBef>
        <a:spcAft>
          <a:spcPct val="0"/>
        </a:spcAft>
        <a:defRPr sz="4400">
          <a:solidFill>
            <a:srgbClr val="FF0000"/>
          </a:solidFill>
          <a:latin typeface="Arial" charset="0"/>
        </a:defRPr>
      </a:lvl9pPr>
    </p:titleStyle>
    <p:bodyStyle>
      <a:lvl1pPr marL="342900" indent="-342900" algn="l" rtl="0" eaLnBrk="0" fontAlgn="base" hangingPunct="0">
        <a:spcBef>
          <a:spcPct val="20000"/>
        </a:spcBef>
        <a:spcAft>
          <a:spcPct val="0"/>
        </a:spcAft>
        <a:buChar char="•"/>
        <a:defRPr sz="3200">
          <a:solidFill>
            <a:srgbClr val="0000FF"/>
          </a:solidFill>
          <a:latin typeface="+mn-lt"/>
          <a:ea typeface="+mn-ea"/>
          <a:cs typeface="+mn-cs"/>
        </a:defRPr>
      </a:lvl1pPr>
      <a:lvl2pPr marL="742950" indent="-285750" algn="l" rtl="0" eaLnBrk="0" fontAlgn="base" hangingPunct="0">
        <a:spcBef>
          <a:spcPct val="20000"/>
        </a:spcBef>
        <a:spcAft>
          <a:spcPct val="0"/>
        </a:spcAft>
        <a:buChar char="–"/>
        <a:defRPr sz="2800">
          <a:solidFill>
            <a:srgbClr val="009900"/>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 Id="rId4" Type="http://schemas.openxmlformats.org/officeDocument/2006/relationships/image" Target="../media/image30.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intranet.mil.intra/sites/EDir/DGMR/Publications/DGMR-SPS-DSINFR-IDXX-002_N_E001_R000.PDF"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hyperlink" Target="http://intranet.mil.intra/sites/Mat/Infra/MRCI/3DLog/514%20Workshop%20Inventory/Inventaire%20ateliers%20reconnus%20-%20Inventaris%20erkende%20werkplaatsen.xlsx" TargetMode="External"/><Relationship Id="rId5" Type="http://schemas.openxmlformats.org/officeDocument/2006/relationships/hyperlink" Target="http://intranet.mil.intra/sites/Mat/Infra/MRCI/3DLog/514%20Workshop%20Inventory/Inventaire%20Maint%20reconnus%20-%20Inventaris%20erkende%20Maint.xlsx" TargetMode="External"/><Relationship Id="rId4" Type="http://schemas.openxmlformats.org/officeDocument/2006/relationships/hyperlink" Target="http://intranet.mil.intra/sites/Mat/Infra/MRCI/3DLog/Pages/Ateliers.asp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units.mil.intra/sites/DGHWB/SIPPT_IDPBW_Risk_Management/pagesHtml/2013-12-31_PGP/medias/nl/11-MR-01_nl.pdf"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hyperlink" Target="http://units.mil.intra/sites/29BnLog/PreventieBn/PRIORITAIRE_WERKPOSTEN_RISICOPOSTEN/20180807_BU_18-50038561-Machine%20veiligheid.docx" TargetMode="External"/><Relationship Id="rId4" Type="http://schemas.openxmlformats.org/officeDocument/2006/relationships/hyperlink" Target="http://units.mil.intra/sites/DGHWB/SIPPT_IDPBW_Risk_Management/pagesHtml/2017-12-31_PGP/media/fr/11-MR-01_fr.pdf"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units.mil.intra/sites/DGHWB/SIPPT_IDPBW_Risk_Management/LDPBW_SLPPT8/Templates/Checklist%20werkplaatsdossier.xls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http://units.mil.intra/sites/DGHWB/SIPPT_IDPBW_Risk_Management/LDPBW_SLPPT8/Templates/Checklist%20werkplaatsdossier.xlsx"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endParaRPr lang="en-US" dirty="0"/>
          </a:p>
        </p:txBody>
      </p:sp>
      <p:grpSp>
        <p:nvGrpSpPr>
          <p:cNvPr id="2" name="Group 1"/>
          <p:cNvGrpSpPr/>
          <p:nvPr/>
        </p:nvGrpSpPr>
        <p:grpSpPr>
          <a:xfrm>
            <a:off x="389731" y="1700808"/>
            <a:ext cx="8534400" cy="2906713"/>
            <a:chOff x="341313" y="1666875"/>
            <a:chExt cx="8534400" cy="2906713"/>
          </a:xfrm>
        </p:grpSpPr>
        <p:grpSp>
          <p:nvGrpSpPr>
            <p:cNvPr id="15367" name="Group 5"/>
            <p:cNvGrpSpPr>
              <a:grpSpLocks/>
            </p:cNvGrpSpPr>
            <p:nvPr/>
          </p:nvGrpSpPr>
          <p:grpSpPr bwMode="auto">
            <a:xfrm>
              <a:off x="341313" y="1666875"/>
              <a:ext cx="8534400" cy="2906713"/>
              <a:chOff x="768" y="1392"/>
              <a:chExt cx="4368" cy="1488"/>
            </a:xfrm>
          </p:grpSpPr>
          <p:sp>
            <p:nvSpPr>
              <p:cNvPr id="16" name="AutoShape 6"/>
              <p:cNvSpPr>
                <a:spLocks noChangeArrowheads="1"/>
              </p:cNvSpPr>
              <p:nvPr/>
            </p:nvSpPr>
            <p:spPr bwMode="auto">
              <a:xfrm>
                <a:off x="768" y="1392"/>
                <a:ext cx="4368" cy="1488"/>
              </a:xfrm>
              <a:prstGeom prst="roundRect">
                <a:avLst>
                  <a:gd name="adj" fmla="val 9343"/>
                </a:avLst>
              </a:prstGeom>
              <a:solidFill>
                <a:srgbClr val="FFFFFF"/>
              </a:solidFill>
              <a:ln w="9525">
                <a:no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17" name="AutoShape 7"/>
              <p:cNvSpPr>
                <a:spLocks noChangeArrowheads="1"/>
              </p:cNvSpPr>
              <p:nvPr/>
            </p:nvSpPr>
            <p:spPr bwMode="auto">
              <a:xfrm>
                <a:off x="864" y="1488"/>
                <a:ext cx="4176" cy="1296"/>
              </a:xfrm>
              <a:prstGeom prst="roundRect">
                <a:avLst>
                  <a:gd name="adj" fmla="val 7639"/>
                </a:avLst>
              </a:prstGeom>
              <a:solidFill>
                <a:srgbClr val="FFFFFF"/>
              </a:solid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grpSp>
        <p:sp>
          <p:nvSpPr>
            <p:cNvPr id="7" name="Line 8"/>
            <p:cNvSpPr>
              <a:spLocks noChangeShapeType="1"/>
            </p:cNvSpPr>
            <p:nvPr/>
          </p:nvSpPr>
          <p:spPr bwMode="auto">
            <a:xfrm>
              <a:off x="1747838" y="1854200"/>
              <a:ext cx="0" cy="2532063"/>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8" name="Line 9"/>
            <p:cNvSpPr>
              <a:spLocks noChangeShapeType="1"/>
            </p:cNvSpPr>
            <p:nvPr/>
          </p:nvSpPr>
          <p:spPr bwMode="auto">
            <a:xfrm>
              <a:off x="1747838" y="2873375"/>
              <a:ext cx="6940550" cy="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9" name="Line 10"/>
            <p:cNvSpPr>
              <a:spLocks noChangeShapeType="1"/>
            </p:cNvSpPr>
            <p:nvPr/>
          </p:nvSpPr>
          <p:spPr bwMode="auto">
            <a:xfrm>
              <a:off x="6913563" y="2830513"/>
              <a:ext cx="0" cy="1512888"/>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10" name="Line 11"/>
            <p:cNvSpPr>
              <a:spLocks noChangeShapeType="1"/>
            </p:cNvSpPr>
            <p:nvPr/>
          </p:nvSpPr>
          <p:spPr bwMode="auto">
            <a:xfrm flipV="1">
              <a:off x="528638" y="3911600"/>
              <a:ext cx="6384925" cy="635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13" name="Text Box 19"/>
            <p:cNvSpPr txBox="1">
              <a:spLocks noChangeArrowheads="1"/>
            </p:cNvSpPr>
            <p:nvPr/>
          </p:nvSpPr>
          <p:spPr bwMode="auto">
            <a:xfrm>
              <a:off x="1871663" y="3983038"/>
              <a:ext cx="5041900" cy="396875"/>
            </a:xfrm>
            <a:prstGeom prst="rect">
              <a:avLst/>
            </a:prstGeom>
            <a:noFill/>
            <a:ln w="9525">
              <a:noFill/>
              <a:miter lim="800000"/>
              <a:headEnd/>
              <a:tailEnd/>
            </a:ln>
          </p:spPr>
          <p:txBody>
            <a:bodyPr>
              <a:spAutoFit/>
            </a:bodyPr>
            <a:lstStyle/>
            <a:p>
              <a:pPr algn="ctr" fontAlgn="auto">
                <a:spcBef>
                  <a:spcPct val="50000"/>
                </a:spcBef>
                <a:spcAft>
                  <a:spcPts val="0"/>
                </a:spcAft>
                <a:defRPr/>
              </a:pPr>
              <a:r>
                <a:rPr lang="fr-BE" sz="2000" b="1" kern="0" dirty="0">
                  <a:solidFill>
                    <a:srgbClr val="000000"/>
                  </a:solidFill>
                  <a:latin typeface="Courier New" pitchFamily="49" charset="0"/>
                </a:rPr>
                <a:t> </a:t>
              </a:r>
              <a:r>
                <a:rPr lang="fr-BE" sz="2000" b="1" kern="0" dirty="0" smtClean="0">
                  <a:solidFill>
                    <a:srgbClr val="000000"/>
                  </a:solidFill>
                  <a:latin typeface="Courier New" pitchFamily="49" charset="0"/>
                </a:rPr>
                <a:t>05 Jun 19</a:t>
              </a:r>
              <a:endParaRPr lang="en-US" sz="2000" b="1" kern="0" dirty="0">
                <a:solidFill>
                  <a:srgbClr val="000000"/>
                </a:solidFill>
                <a:latin typeface="Courier New" pitchFamily="49" charset="0"/>
              </a:endParaRPr>
            </a:p>
          </p:txBody>
        </p:sp>
        <p:pic>
          <p:nvPicPr>
            <p:cNvPr id="15376" name="Picture 29" descr="Logo Def VM Fr&amp;NL"/>
            <p:cNvPicPr>
              <a:picLocks noChangeAspect="1" noChangeArrowheads="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576263" y="1966913"/>
              <a:ext cx="11176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Picture 7" descr="DGMR logo 090611"/>
          <p:cNvPicPr>
            <a:picLocks noChangeAspect="1" noChangeArrowheads="1"/>
          </p:cNvPicPr>
          <p:nvPr/>
        </p:nvPicPr>
        <p:blipFill>
          <a:blip r:embed="rId4"/>
          <a:srcRect/>
          <a:stretch>
            <a:fillRect/>
          </a:stretch>
        </p:blipFill>
        <p:spPr bwMode="auto">
          <a:xfrm>
            <a:off x="7236296" y="3022600"/>
            <a:ext cx="1244600" cy="1244600"/>
          </a:xfrm>
          <a:prstGeom prst="rect">
            <a:avLst/>
          </a:prstGeom>
          <a:noFill/>
          <a:ln w="9525">
            <a:noFill/>
            <a:miter lim="800000"/>
            <a:headEnd/>
            <a:tailEnd/>
          </a:ln>
        </p:spPr>
      </p:pic>
      <p:sp>
        <p:nvSpPr>
          <p:cNvPr id="3" name="TextBox 2"/>
          <p:cNvSpPr txBox="1"/>
          <p:nvPr/>
        </p:nvSpPr>
        <p:spPr>
          <a:xfrm>
            <a:off x="1819572" y="3185696"/>
            <a:ext cx="5158581" cy="461665"/>
          </a:xfrm>
          <a:prstGeom prst="rect">
            <a:avLst/>
          </a:prstGeom>
          <a:noFill/>
        </p:spPr>
        <p:txBody>
          <a:bodyPr wrap="square" rtlCol="0">
            <a:spAutoFit/>
          </a:bodyPr>
          <a:lstStyle/>
          <a:p>
            <a:pPr algn="ctr"/>
            <a:r>
              <a:rPr lang="fr-BE" sz="2400" b="1" dirty="0" smtClean="0"/>
              <a:t>CCB – BOC / 08</a:t>
            </a:r>
            <a:endParaRPr lang="fr-BE" sz="2400" b="1" dirty="0"/>
          </a:p>
        </p:txBody>
      </p:sp>
      <p:sp>
        <p:nvSpPr>
          <p:cNvPr id="4" name="TextBox 3"/>
          <p:cNvSpPr txBox="1"/>
          <p:nvPr/>
        </p:nvSpPr>
        <p:spPr>
          <a:xfrm>
            <a:off x="1907704" y="2073042"/>
            <a:ext cx="6768752" cy="707886"/>
          </a:xfrm>
          <a:prstGeom prst="rect">
            <a:avLst/>
          </a:prstGeom>
          <a:noFill/>
        </p:spPr>
        <p:txBody>
          <a:bodyPr wrap="square" rtlCol="0">
            <a:spAutoFit/>
          </a:bodyPr>
          <a:lstStyle/>
          <a:p>
            <a:pPr algn="ctr"/>
            <a:r>
              <a:rPr lang="fr-BE" sz="2000" dirty="0" smtClean="0"/>
              <a:t>Réunion technique</a:t>
            </a:r>
          </a:p>
          <a:p>
            <a:pPr algn="ctr"/>
            <a:r>
              <a:rPr lang="fr-BE" sz="2000" dirty="0" err="1" smtClean="0"/>
              <a:t>Technische</a:t>
            </a:r>
            <a:r>
              <a:rPr lang="fr-BE" sz="2000" dirty="0" smtClean="0"/>
              <a:t> </a:t>
            </a:r>
            <a:r>
              <a:rPr lang="fr-BE" sz="2000" dirty="0" err="1" smtClean="0"/>
              <a:t>vergadering</a:t>
            </a:r>
            <a:endParaRPr lang="fr-BE" sz="2000" dirty="0"/>
          </a:p>
        </p:txBody>
      </p:sp>
    </p:spTree>
    <p:extLst>
      <p:ext uri="{BB962C8B-B14F-4D97-AF65-F5344CB8AC3E}">
        <p14:creationId xmlns:p14="http://schemas.microsoft.com/office/powerpoint/2010/main" val="31412990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3600" u="sng" dirty="0" smtClean="0"/>
              <a:t>verkeersveiligheid</a:t>
            </a:r>
            <a:r>
              <a:rPr lang="nl-BE" sz="3600" u="sng" dirty="0"/>
              <a:t> </a:t>
            </a:r>
            <a:r>
              <a:rPr lang="nl-BE" sz="3600" u="sng" dirty="0" smtClean="0"/>
              <a:t>-</a:t>
            </a:r>
            <a:r>
              <a:rPr lang="nl-BE" sz="3600" u="sng" dirty="0" err="1" smtClean="0"/>
              <a:t>sécurité</a:t>
            </a:r>
            <a:r>
              <a:rPr lang="nl-BE" sz="3600" u="sng" dirty="0" smtClean="0"/>
              <a:t> routier</a:t>
            </a:r>
            <a:endParaRPr lang="nl-BE" sz="3600" u="sng" dirty="0"/>
          </a:p>
        </p:txBody>
      </p:sp>
      <p:sp>
        <p:nvSpPr>
          <p:cNvPr id="3" name="Content Placeholder 2"/>
          <p:cNvSpPr>
            <a:spLocks noGrp="1"/>
          </p:cNvSpPr>
          <p:nvPr>
            <p:ph idx="1"/>
          </p:nvPr>
        </p:nvSpPr>
        <p:spPr>
          <a:xfrm>
            <a:off x="0" y="1417638"/>
            <a:ext cx="9036496" cy="5323730"/>
          </a:xfrm>
        </p:spPr>
        <p:txBody>
          <a:bodyPr/>
          <a:lstStyle/>
          <a:p>
            <a:r>
              <a:rPr lang="nl-BE" dirty="0" smtClean="0"/>
              <a:t>MARQUAGE DE SOL– WEGMARKERINGEN</a:t>
            </a:r>
            <a:endParaRPr lang="nl-BE" dirty="0" smtClean="0">
              <a:sym typeface="Wingdings" panose="05000000000000000000" pitchFamily="2" charset="2"/>
            </a:endParaRPr>
          </a:p>
          <a:p>
            <a:pPr marL="0" indent="0">
              <a:buNone/>
            </a:pPr>
            <a:r>
              <a:rPr lang="nl-BE" sz="2400" dirty="0" smtClean="0">
                <a:sym typeface="Wingdings" panose="05000000000000000000" pitchFamily="2" charset="2"/>
              </a:rPr>
              <a:t>    - plan ok  INFRA date TBD</a:t>
            </a:r>
          </a:p>
          <a:p>
            <a:pPr marL="0" indent="0">
              <a:buNone/>
            </a:pPr>
            <a:endParaRPr lang="nl-BE" sz="2000" dirty="0" smtClean="0">
              <a:sym typeface="Wingdings" panose="05000000000000000000" pitchFamily="2" charset="2"/>
            </a:endParaRPr>
          </a:p>
          <a:p>
            <a:r>
              <a:rPr lang="nl-BE" dirty="0" smtClean="0">
                <a:sym typeface="Wingdings" panose="05000000000000000000" pitchFamily="2" charset="2"/>
              </a:rPr>
              <a:t>VERKEERSBORDEN- PANNEAU</a:t>
            </a:r>
            <a:endParaRPr lang="nl-BE" sz="2400" dirty="0">
              <a:sym typeface="Wingdings" panose="05000000000000000000" pitchFamily="2" charset="2"/>
            </a:endParaRPr>
          </a:p>
          <a:p>
            <a:pPr marL="0" indent="0">
              <a:buNone/>
            </a:pPr>
            <a:r>
              <a:rPr lang="nl-BE" sz="2400" dirty="0" smtClean="0">
                <a:sym typeface="Wingdings" panose="05000000000000000000" pitchFamily="2" charset="2"/>
              </a:rPr>
              <a:t>    - installatie na wegenwerken / </a:t>
            </a:r>
            <a:r>
              <a:rPr lang="nl-BE" sz="2400" dirty="0" err="1" smtClean="0">
                <a:sym typeface="Wingdings" panose="05000000000000000000" pitchFamily="2" charset="2"/>
              </a:rPr>
              <a:t>aprés</a:t>
            </a:r>
            <a:r>
              <a:rPr lang="nl-BE" sz="2400" dirty="0" smtClean="0">
                <a:sym typeface="Wingdings" panose="05000000000000000000" pitchFamily="2" charset="2"/>
              </a:rPr>
              <a:t> </a:t>
            </a:r>
            <a:r>
              <a:rPr lang="nl-BE" sz="2400" dirty="0" err="1" smtClean="0">
                <a:sym typeface="Wingdings" panose="05000000000000000000" pitchFamily="2" charset="2"/>
              </a:rPr>
              <a:t>travaux</a:t>
            </a:r>
            <a:r>
              <a:rPr lang="nl-BE" sz="2400" dirty="0" smtClean="0">
                <a:sym typeface="Wingdings" panose="05000000000000000000" pitchFamily="2" charset="2"/>
              </a:rPr>
              <a:t> routiers </a:t>
            </a:r>
          </a:p>
          <a:p>
            <a:pPr marL="0" indent="0">
              <a:buNone/>
            </a:pPr>
            <a:r>
              <a:rPr lang="nl-BE" sz="2400" dirty="0">
                <a:sym typeface="Wingdings" panose="05000000000000000000" pitchFamily="2" charset="2"/>
              </a:rPr>
              <a:t> </a:t>
            </a:r>
            <a:r>
              <a:rPr lang="nl-BE" sz="2400" dirty="0" smtClean="0">
                <a:sym typeface="Wingdings" panose="05000000000000000000" pitchFamily="2" charset="2"/>
              </a:rPr>
              <a:t>     </a:t>
            </a:r>
            <a:endParaRPr lang="nl-BE" sz="2000" dirty="0">
              <a:sym typeface="Wingdings" panose="05000000000000000000" pitchFamily="2" charset="2"/>
            </a:endParaRPr>
          </a:p>
          <a:p>
            <a:pPr marL="0" indent="0">
              <a:buNone/>
            </a:pPr>
            <a:endParaRPr lang="nl-BE" sz="2800" dirty="0" smtClean="0">
              <a:sym typeface="Wingdings" panose="05000000000000000000" pitchFamily="2" charset="2"/>
            </a:endParaRPr>
          </a:p>
          <a:p>
            <a:pPr marL="0" indent="0">
              <a:buNone/>
            </a:pPr>
            <a:endParaRPr lang="nl-BE" sz="2800" dirty="0" smtClean="0">
              <a:sym typeface="Wingdings" panose="05000000000000000000" pitchFamily="2" charset="2"/>
            </a:endParaRPr>
          </a:p>
          <a:p>
            <a:pPr marL="0" indent="0">
              <a:buNone/>
            </a:pPr>
            <a:endParaRPr lang="nl-BE" dirty="0" smtClean="0">
              <a:sym typeface="Wingdings" panose="05000000000000000000" pitchFamily="2" charset="2"/>
            </a:endParaRPr>
          </a:p>
          <a:p>
            <a:pPr>
              <a:buFont typeface="Wingdings" panose="05000000000000000000" pitchFamily="2" charset="2"/>
              <a:buChar char="§"/>
            </a:pPr>
            <a:endParaRPr lang="nl-BE" dirty="0" smtClean="0">
              <a:sym typeface="Wingdings" panose="05000000000000000000" pitchFamily="2" charset="2"/>
            </a:endParaRPr>
          </a:p>
          <a:p>
            <a:pPr marL="0" indent="0">
              <a:buNone/>
            </a:pPr>
            <a:endParaRPr lang="nl-BE" dirty="0"/>
          </a:p>
        </p:txBody>
      </p:sp>
    </p:spTree>
    <p:extLst>
      <p:ext uri="{BB962C8B-B14F-4D97-AF65-F5344CB8AC3E}">
        <p14:creationId xmlns:p14="http://schemas.microsoft.com/office/powerpoint/2010/main" val="2260819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3600" u="sng" dirty="0" smtClean="0"/>
              <a:t>PARKINGS</a:t>
            </a:r>
            <a:endParaRPr lang="nl-BE" sz="3600" u="sng"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nl-BE" dirty="0" smtClean="0"/>
              <a:t>HYBRIDE (</a:t>
            </a:r>
            <a:r>
              <a:rPr lang="nl-BE" dirty="0" err="1" smtClean="0"/>
              <a:t>bornes</a:t>
            </a:r>
            <a:r>
              <a:rPr lang="nl-BE" dirty="0" smtClean="0"/>
              <a:t> /laadpalen)</a:t>
            </a:r>
          </a:p>
          <a:p>
            <a:pPr>
              <a:buFont typeface="Wingdings" panose="05000000000000000000" pitchFamily="2" charset="2"/>
              <a:buChar char="§"/>
            </a:pPr>
            <a:r>
              <a:rPr lang="nl-BE" dirty="0" smtClean="0"/>
              <a:t>MOINS REDUITE/BEPERKTE MOBILITEIT</a:t>
            </a:r>
          </a:p>
          <a:p>
            <a:pPr>
              <a:buFont typeface="Wingdings" panose="05000000000000000000" pitchFamily="2" charset="2"/>
              <a:buChar char="§"/>
            </a:pPr>
            <a:r>
              <a:rPr lang="nl-BE" dirty="0" smtClean="0"/>
              <a:t>LAADKAAI / QUAI DE-CHARGEMENT (*)</a:t>
            </a:r>
          </a:p>
          <a:p>
            <a:pPr>
              <a:buFont typeface="Wingdings" panose="05000000000000000000" pitchFamily="2" charset="2"/>
              <a:buChar char="§"/>
            </a:pPr>
            <a:r>
              <a:rPr lang="nl-BE" dirty="0" smtClean="0"/>
              <a:t>NEW CONCEPT UTB</a:t>
            </a:r>
            <a:endParaRPr lang="nl-BE" dirty="0"/>
          </a:p>
        </p:txBody>
      </p:sp>
    </p:spTree>
    <p:extLst>
      <p:ext uri="{BB962C8B-B14F-4D97-AF65-F5344CB8AC3E}">
        <p14:creationId xmlns:p14="http://schemas.microsoft.com/office/powerpoint/2010/main" val="26422090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3600" u="sng" dirty="0" smtClean="0"/>
              <a:t>BORNES /LAADPALEN</a:t>
            </a:r>
            <a:endParaRPr lang="nl-BE" sz="3600" u="sng" dirty="0"/>
          </a:p>
        </p:txBody>
      </p:sp>
      <p:sp>
        <p:nvSpPr>
          <p:cNvPr id="3" name="Content Placeholder 2"/>
          <p:cNvSpPr>
            <a:spLocks noGrp="1"/>
          </p:cNvSpPr>
          <p:nvPr>
            <p:ph idx="1"/>
          </p:nvPr>
        </p:nvSpPr>
        <p:spPr/>
        <p:txBody>
          <a:bodyPr/>
          <a:lstStyle/>
          <a:p>
            <a:endParaRPr lang="nl-BE" dirty="0"/>
          </a:p>
        </p:txBody>
      </p:sp>
      <p:pic>
        <p:nvPicPr>
          <p:cNvPr id="1026" name="Picture 2"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8760"/>
            <a:ext cx="9144000" cy="564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40584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2638"/>
            <a:ext cx="8229600" cy="635000"/>
          </a:xfrm>
        </p:spPr>
        <p:txBody>
          <a:bodyPr/>
          <a:lstStyle/>
          <a:p>
            <a:r>
              <a:rPr lang="nl-BE" sz="3600" u="sng" dirty="0" smtClean="0"/>
              <a:t>MOBILITE REDUITE/ BEPERKTE MOBILITEIT</a:t>
            </a:r>
            <a:r>
              <a:rPr lang="nl-BE" sz="3600" dirty="0" smtClean="0"/>
              <a:t/>
            </a:r>
            <a:br>
              <a:rPr lang="nl-BE" sz="3600" dirty="0" smtClean="0"/>
            </a:br>
            <a:endParaRPr lang="nl-BE" sz="3600" dirty="0"/>
          </a:p>
        </p:txBody>
      </p:sp>
      <p:sp>
        <p:nvSpPr>
          <p:cNvPr id="3" name="Content Placeholder 2"/>
          <p:cNvSpPr>
            <a:spLocks noGrp="1"/>
          </p:cNvSpPr>
          <p:nvPr>
            <p:ph idx="1"/>
          </p:nvPr>
        </p:nvSpPr>
        <p:spPr/>
        <p:txBody>
          <a:bodyPr/>
          <a:lstStyle/>
          <a:p>
            <a:r>
              <a:rPr lang="nl-BE" dirty="0" smtClean="0"/>
              <a:t>Blok 13 : </a:t>
            </a:r>
            <a:r>
              <a:rPr lang="nl-BE" dirty="0" err="1" smtClean="0"/>
              <a:t>places</a:t>
            </a:r>
            <a:r>
              <a:rPr lang="nl-BE" dirty="0" smtClean="0"/>
              <a:t> on plus/ meer plaatsen</a:t>
            </a:r>
            <a:endParaRPr lang="nl-BE"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2132856"/>
            <a:ext cx="6248400" cy="4725144"/>
          </a:xfrm>
          <a:prstGeom prst="rect">
            <a:avLst/>
          </a:prstGeom>
        </p:spPr>
      </p:pic>
    </p:spTree>
    <p:extLst>
      <p:ext uri="{BB962C8B-B14F-4D97-AF65-F5344CB8AC3E}">
        <p14:creationId xmlns:p14="http://schemas.microsoft.com/office/powerpoint/2010/main" val="33270492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3600" u="sng" dirty="0" smtClean="0"/>
              <a:t>NEW CONCEPT UTB</a:t>
            </a:r>
            <a:endParaRPr lang="nl-BE" sz="3600" u="sng" dirty="0"/>
          </a:p>
        </p:txBody>
      </p:sp>
      <p:pic>
        <p:nvPicPr>
          <p:cNvPr id="4" name="Content Placeholder 3"/>
          <p:cNvPicPr>
            <a:picLocks noGrp="1" noChangeAspect="1"/>
          </p:cNvPicPr>
          <p:nvPr>
            <p:ph idx="1"/>
          </p:nvPr>
        </p:nvPicPr>
        <p:blipFill>
          <a:blip r:embed="rId2"/>
          <a:stretch>
            <a:fillRect/>
          </a:stretch>
        </p:blipFill>
        <p:spPr>
          <a:xfrm>
            <a:off x="107504" y="1417638"/>
            <a:ext cx="8928991" cy="4599581"/>
          </a:xfrm>
          <a:prstGeom prst="rect">
            <a:avLst/>
          </a:prstGeom>
        </p:spPr>
      </p:pic>
    </p:spTree>
    <p:extLst>
      <p:ext uri="{BB962C8B-B14F-4D97-AF65-F5344CB8AC3E}">
        <p14:creationId xmlns:p14="http://schemas.microsoft.com/office/powerpoint/2010/main" val="35412897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6. </a:t>
            </a:r>
            <a:r>
              <a:rPr lang="fr-BE" dirty="0" err="1" smtClean="0"/>
              <a:t>Tvx</a:t>
            </a:r>
            <a:r>
              <a:rPr lang="fr-BE" dirty="0" smtClean="0"/>
              <a:t> </a:t>
            </a:r>
            <a:r>
              <a:rPr lang="fr-BE" dirty="0"/>
              <a:t>Bloc Nr </a:t>
            </a:r>
            <a:r>
              <a:rPr lang="fr-BE" dirty="0" smtClean="0"/>
              <a:t>7</a:t>
            </a:r>
            <a:endParaRPr lang="fr-BE" dirty="0"/>
          </a:p>
        </p:txBody>
      </p:sp>
      <p:sp>
        <p:nvSpPr>
          <p:cNvPr id="3" name="Content Placeholder 2"/>
          <p:cNvSpPr>
            <a:spLocks noGrp="1"/>
          </p:cNvSpPr>
          <p:nvPr>
            <p:ph idx="1"/>
          </p:nvPr>
        </p:nvSpPr>
        <p:spPr>
          <a:xfrm>
            <a:off x="323528" y="1233029"/>
            <a:ext cx="8712968" cy="4823990"/>
          </a:xfrm>
        </p:spPr>
        <p:txBody>
          <a:bodyPr/>
          <a:lstStyle/>
          <a:p>
            <a:pPr marL="514350" indent="-514350">
              <a:buFont typeface="+mj-lt"/>
              <a:buAutoNum type="arabicPeriod"/>
            </a:pPr>
            <a:r>
              <a:rPr lang="fr-BE" sz="2000" dirty="0" smtClean="0"/>
              <a:t>Contrat: </a:t>
            </a:r>
          </a:p>
          <a:p>
            <a:pPr marL="514350" indent="-514350">
              <a:buFont typeface="+mj-lt"/>
              <a:buAutoNum type="arabicPeriod"/>
            </a:pPr>
            <a:r>
              <a:rPr lang="fr-BE" sz="2000" dirty="0" smtClean="0"/>
              <a:t>BUT</a:t>
            </a:r>
            <a:r>
              <a:rPr lang="fr-BE" sz="2000" dirty="0"/>
              <a:t>: Rénovation c</a:t>
            </a:r>
            <a:r>
              <a:rPr lang="fr-BE" sz="2000" dirty="0" smtClean="0"/>
              <a:t>hambres (20+20 EA)</a:t>
            </a:r>
            <a:endParaRPr lang="fr-BE" sz="2000" dirty="0"/>
          </a:p>
          <a:p>
            <a:pPr marL="514350" indent="-514350">
              <a:buFont typeface="+mj-lt"/>
              <a:buAutoNum type="arabicPeriod"/>
            </a:pPr>
            <a:r>
              <a:rPr lang="fr-BE" sz="2000" dirty="0" smtClean="0"/>
              <a:t> </a:t>
            </a:r>
          </a:p>
          <a:p>
            <a:pPr marL="514350" indent="-514350">
              <a:buFont typeface="+mj-lt"/>
              <a:buAutoNum type="arabicPeriod"/>
            </a:pPr>
            <a:endParaRPr lang="fr-BE" sz="2000" dirty="0" smtClean="0"/>
          </a:p>
          <a:p>
            <a:pPr marL="514350" indent="-514350">
              <a:buFont typeface="+mj-lt"/>
              <a:buAutoNum type="arabicPeriod"/>
            </a:pPr>
            <a:endParaRPr lang="fr-BE" sz="2000" dirty="0"/>
          </a:p>
          <a:p>
            <a:pPr marL="514350" indent="-514350">
              <a:buFont typeface="+mj-lt"/>
              <a:buAutoNum type="arabicPeriod"/>
            </a:pPr>
            <a:endParaRPr lang="fr-BE" sz="2000" dirty="0" smtClean="0"/>
          </a:p>
          <a:p>
            <a:pPr marL="514350" indent="-514350">
              <a:buFont typeface="+mj-lt"/>
              <a:buAutoNum type="arabicPeriod"/>
            </a:pPr>
            <a:r>
              <a:rPr lang="fr-BE" sz="2000" dirty="0" smtClean="0"/>
              <a:t>DTG: </a:t>
            </a:r>
            <a:r>
              <a:rPr lang="fr-BE" sz="2000" dirty="0" err="1" smtClean="0"/>
              <a:t>Fev</a:t>
            </a:r>
            <a:r>
              <a:rPr lang="fr-BE" sz="2000" dirty="0" smtClean="0"/>
              <a:t> 19 – </a:t>
            </a:r>
            <a:r>
              <a:rPr lang="fr-BE" sz="2000" dirty="0" err="1" smtClean="0"/>
              <a:t>Nov</a:t>
            </a:r>
            <a:r>
              <a:rPr lang="fr-BE" sz="2000" dirty="0" smtClean="0"/>
              <a:t> 19</a:t>
            </a:r>
          </a:p>
          <a:p>
            <a:pPr marL="514350" indent="-514350">
              <a:buFont typeface="+mj-lt"/>
              <a:buAutoNum type="arabicPeriod"/>
            </a:pPr>
            <a:r>
              <a:rPr lang="fr-BE" sz="2000" dirty="0" smtClean="0"/>
              <a:t>POC</a:t>
            </a:r>
            <a:r>
              <a:rPr lang="fr-BE" sz="2000" dirty="0"/>
              <a:t>: </a:t>
            </a:r>
            <a:r>
              <a:rPr lang="fr-BE" sz="2000" dirty="0" smtClean="0"/>
              <a:t>MARCHAL Stéphane (2</a:t>
            </a:r>
            <a:r>
              <a:rPr lang="fr-BE" sz="2000" baseline="30000" dirty="0" smtClean="0"/>
              <a:t>e</a:t>
            </a:r>
            <a:r>
              <a:rPr lang="fr-BE" sz="2000" dirty="0" smtClean="0"/>
              <a:t> </a:t>
            </a:r>
            <a:r>
              <a:rPr lang="fr-BE" sz="2000" dirty="0" err="1" smtClean="0"/>
              <a:t>Ech</a:t>
            </a:r>
            <a:r>
              <a:rPr lang="fr-BE" sz="2000" dirty="0" smtClean="0"/>
              <a:t> Infra)</a:t>
            </a:r>
            <a:endParaRPr lang="fr-BE" sz="2000" dirty="0"/>
          </a:p>
          <a:p>
            <a:pPr marL="514350" indent="-514350">
              <a:buFont typeface="+mj-lt"/>
              <a:buAutoNum type="arabicPeriod"/>
            </a:pPr>
            <a:r>
              <a:rPr lang="fr-BE" sz="2000" dirty="0" smtClean="0"/>
              <a:t>Firme: LAURENTY </a:t>
            </a:r>
            <a:endParaRPr lang="fr-BE" sz="2000" dirty="0"/>
          </a:p>
          <a:p>
            <a:pPr marL="514350" indent="-514350">
              <a:buFont typeface="+mj-lt"/>
              <a:buAutoNum type="arabicPeriod"/>
            </a:pPr>
            <a:r>
              <a:rPr lang="fr-BE" sz="2000" dirty="0" err="1"/>
              <a:t>Bfg</a:t>
            </a:r>
            <a:r>
              <a:rPr lang="fr-BE" sz="2000" dirty="0"/>
              <a:t> </a:t>
            </a:r>
            <a:r>
              <a:rPr lang="fr-BE" sz="2000" dirty="0" smtClean="0"/>
              <a:t>sécurité: </a:t>
            </a:r>
            <a:r>
              <a:rPr lang="fr-BE" sz="2000" dirty="0" err="1" smtClean="0"/>
              <a:t>done</a:t>
            </a:r>
            <a:r>
              <a:rPr lang="fr-BE" sz="2000" dirty="0" smtClean="0"/>
              <a:t> </a:t>
            </a:r>
            <a:r>
              <a:rPr lang="fr-BE" dirty="0" smtClean="0"/>
              <a:t>√</a:t>
            </a:r>
            <a:endParaRPr lang="fr-BE" sz="2000" dirty="0"/>
          </a:p>
          <a:p>
            <a:pPr marL="514350" indent="-514350">
              <a:buFont typeface="+mj-lt"/>
              <a:buAutoNum type="arabicPeriod"/>
            </a:pPr>
            <a:r>
              <a:rPr lang="fr-BE" sz="2000" dirty="0" smtClean="0"/>
              <a:t>Planning: 3 chambres par mois</a:t>
            </a:r>
          </a:p>
          <a:p>
            <a:pPr marL="514350" indent="-514350">
              <a:buFont typeface="+mj-lt"/>
              <a:buAutoNum type="arabicPeriod"/>
            </a:pPr>
            <a:r>
              <a:rPr lang="fr-BE" sz="2000" dirty="0" smtClean="0"/>
              <a:t>Incidences </a:t>
            </a:r>
            <a:r>
              <a:rPr lang="fr-BE" sz="2000" dirty="0"/>
              <a:t>+ Mesures de </a:t>
            </a:r>
            <a:r>
              <a:rPr lang="fr-BE" sz="2000" dirty="0" err="1" smtClean="0"/>
              <a:t>Coord</a:t>
            </a:r>
            <a:endParaRPr lang="fr-BE" sz="2000" dirty="0" smtClean="0"/>
          </a:p>
          <a:p>
            <a:pPr marL="914400" lvl="1" indent="-514350">
              <a:buFont typeface="+mj-lt"/>
              <a:buAutoNum type="alphaLcPeriod"/>
            </a:pPr>
            <a:r>
              <a:rPr lang="fr-BE" sz="1600" dirty="0" smtClean="0">
                <a:solidFill>
                  <a:schemeClr val="accent2">
                    <a:lumMod val="50000"/>
                  </a:schemeClr>
                </a:solidFill>
              </a:rPr>
              <a:t>Note d’exécution à établir (</a:t>
            </a:r>
            <a:r>
              <a:rPr lang="fr-BE" sz="1600" dirty="0" err="1" smtClean="0">
                <a:solidFill>
                  <a:schemeClr val="accent2">
                    <a:lumMod val="50000"/>
                  </a:schemeClr>
                </a:solidFill>
              </a:rPr>
              <a:t>FacMgt</a:t>
            </a:r>
            <a:r>
              <a:rPr lang="fr-BE" sz="1600" dirty="0" smtClean="0">
                <a:solidFill>
                  <a:schemeClr val="accent2">
                    <a:lumMod val="50000"/>
                  </a:schemeClr>
                </a:solidFill>
              </a:rPr>
              <a:t>) - OK</a:t>
            </a:r>
          </a:p>
          <a:p>
            <a:pPr marL="914400" lvl="1" indent="-514350">
              <a:buFont typeface="+mj-lt"/>
              <a:buAutoNum type="alphaLcPeriod"/>
            </a:pPr>
            <a:r>
              <a:rPr lang="fr-BE" sz="1600" dirty="0" smtClean="0">
                <a:solidFill>
                  <a:schemeClr val="accent2">
                    <a:lumMod val="50000"/>
                  </a:schemeClr>
                </a:solidFill>
              </a:rPr>
              <a:t>Suivi d’exécution – Réunion mensuelle (02 Mai 19) </a:t>
            </a:r>
            <a:r>
              <a:rPr lang="fr-BE" sz="1600" strike="dblStrike" dirty="0" smtClean="0">
                <a:solidFill>
                  <a:srgbClr val="FF0000"/>
                </a:solidFill>
              </a:rPr>
              <a:t>LAURENTY</a:t>
            </a:r>
          </a:p>
          <a:p>
            <a:pPr marL="914400" lvl="1" indent="-514350">
              <a:buFont typeface="+mj-lt"/>
              <a:buAutoNum type="alphaLcPeriod"/>
            </a:pPr>
            <a:r>
              <a:rPr lang="fr-BE" sz="1600" dirty="0" smtClean="0">
                <a:solidFill>
                  <a:schemeClr val="accent2">
                    <a:lumMod val="50000"/>
                  </a:schemeClr>
                </a:solidFill>
              </a:rPr>
              <a:t>Etat des lieux à établir par locataire – en cours</a:t>
            </a:r>
            <a:endParaRPr lang="fr-BE" sz="1600" dirty="0">
              <a:solidFill>
                <a:schemeClr val="accent2">
                  <a:lumMod val="50000"/>
                </a:schemeClr>
              </a:solidFill>
            </a:endParaRPr>
          </a:p>
        </p:txBody>
      </p:sp>
      <p:pic>
        <p:nvPicPr>
          <p:cNvPr id="6" name="Picture 5"/>
          <p:cNvPicPr>
            <a:picLocks noChangeAspect="1"/>
          </p:cNvPicPr>
          <p:nvPr/>
        </p:nvPicPr>
        <p:blipFill>
          <a:blip r:embed="rId3"/>
          <a:stretch>
            <a:fillRect/>
          </a:stretch>
        </p:blipFill>
        <p:spPr>
          <a:xfrm>
            <a:off x="908733" y="2132856"/>
            <a:ext cx="7542557" cy="1224136"/>
          </a:xfrm>
          <a:prstGeom prst="rect">
            <a:avLst/>
          </a:prstGeom>
        </p:spPr>
      </p:pic>
      <p:sp>
        <p:nvSpPr>
          <p:cNvPr id="5" name="TextBox 4"/>
          <p:cNvSpPr txBox="1"/>
          <p:nvPr/>
        </p:nvSpPr>
        <p:spPr>
          <a:xfrm>
            <a:off x="7298369" y="6111688"/>
            <a:ext cx="1845631" cy="584775"/>
          </a:xfrm>
          <a:prstGeom prst="rect">
            <a:avLst/>
          </a:prstGeom>
          <a:solidFill>
            <a:schemeClr val="accent2"/>
          </a:solidFill>
        </p:spPr>
        <p:txBody>
          <a:bodyPr wrap="square" rtlCol="0">
            <a:spAutoFit/>
          </a:bodyPr>
          <a:lstStyle/>
          <a:p>
            <a:pPr algn="ctr"/>
            <a:r>
              <a:rPr lang="fr-BE" sz="3200" b="1" dirty="0" smtClean="0">
                <a:solidFill>
                  <a:srgbClr val="FFFF00"/>
                </a:solidFill>
              </a:rPr>
              <a:t>28/40</a:t>
            </a:r>
            <a:endParaRPr lang="fr-BE" sz="3200" b="1" dirty="0">
              <a:solidFill>
                <a:srgbClr val="FFFF00"/>
              </a:solidFill>
            </a:endParaRPr>
          </a:p>
        </p:txBody>
      </p:sp>
      <p:sp>
        <p:nvSpPr>
          <p:cNvPr id="7" name="Rectangle 6"/>
          <p:cNvSpPr/>
          <p:nvPr/>
        </p:nvSpPr>
        <p:spPr>
          <a:xfrm>
            <a:off x="9396536" y="2479829"/>
            <a:ext cx="1932023" cy="1754326"/>
          </a:xfrm>
          <a:prstGeom prst="rect">
            <a:avLst/>
          </a:prstGeom>
          <a:solidFill>
            <a:srgbClr val="FFFF00"/>
          </a:solidFill>
        </p:spPr>
        <p:txBody>
          <a:bodyPr wrap="square" lIns="91440" tIns="45720" rIns="91440" bIns="45720">
            <a:spAutoFit/>
          </a:bodyPr>
          <a:lstStyle/>
          <a:p>
            <a:pPr algn="ctr"/>
            <a:r>
              <a:rPr lang="en-US" sz="5400" b="1" cap="none" spc="0" dirty="0" err="1" smtClean="0">
                <a:ln w="12700">
                  <a:solidFill>
                    <a:schemeClr val="accent1"/>
                  </a:solidFill>
                  <a:prstDash val="solid"/>
                </a:ln>
                <a:solidFill>
                  <a:srgbClr val="FF0000"/>
                </a:solidFill>
                <a:effectLst>
                  <a:outerShdw dist="38100" dir="2640000" algn="bl" rotWithShape="0">
                    <a:schemeClr val="accent1"/>
                  </a:outerShdw>
                </a:effectLst>
              </a:rPr>
              <a:t>FacMgt</a:t>
            </a:r>
            <a:endParaRPr lang="en-US" sz="5400" b="1" cap="none" spc="0" dirty="0">
              <a:ln w="12700">
                <a:solidFill>
                  <a:schemeClr val="accent1"/>
                </a:solidFill>
                <a:prstDash val="solid"/>
              </a:ln>
              <a:solidFill>
                <a:srgbClr val="FF0000"/>
              </a:solidFill>
              <a:effectLst>
                <a:outerShdw dist="38100" dir="2640000" algn="bl" rotWithShape="0">
                  <a:schemeClr val="accent1"/>
                </a:outerShdw>
              </a:effectLst>
            </a:endParaRPr>
          </a:p>
        </p:txBody>
      </p:sp>
      <p:pic>
        <p:nvPicPr>
          <p:cNvPr id="9" name="Picture 8"/>
          <p:cNvPicPr>
            <a:picLocks noChangeAspect="1"/>
          </p:cNvPicPr>
          <p:nvPr/>
        </p:nvPicPr>
        <p:blipFill>
          <a:blip r:embed="rId4"/>
          <a:stretch>
            <a:fillRect/>
          </a:stretch>
        </p:blipFill>
        <p:spPr>
          <a:xfrm>
            <a:off x="7133395" y="1182601"/>
            <a:ext cx="2010605" cy="4874418"/>
          </a:xfrm>
          <a:prstGeom prst="rect">
            <a:avLst/>
          </a:prstGeom>
          <a:ln>
            <a:solidFill>
              <a:schemeClr val="tx1"/>
            </a:solidFill>
          </a:ln>
        </p:spPr>
      </p:pic>
    </p:spTree>
    <p:extLst>
      <p:ext uri="{BB962C8B-B14F-4D97-AF65-F5344CB8AC3E}">
        <p14:creationId xmlns:p14="http://schemas.microsoft.com/office/powerpoint/2010/main" val="24490441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74638"/>
            <a:ext cx="7344816" cy="1143000"/>
          </a:xfr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fr-BE" sz="3600" b="1" dirty="0" smtClean="0"/>
              <a:t>8. QRE </a:t>
            </a:r>
            <a:r>
              <a:rPr lang="fr-BE" sz="3600" b="1" dirty="0"/>
              <a:t>– Douches - KKE</a:t>
            </a:r>
          </a:p>
        </p:txBody>
      </p:sp>
      <p:sp>
        <p:nvSpPr>
          <p:cNvPr id="6" name="Rectangle 5"/>
          <p:cNvSpPr/>
          <p:nvPr/>
        </p:nvSpPr>
        <p:spPr>
          <a:xfrm>
            <a:off x="0" y="6457890"/>
            <a:ext cx="1907704" cy="400110"/>
          </a:xfrm>
          <a:prstGeom prst="rect">
            <a:avLst/>
          </a:prstGeom>
          <a:solidFill>
            <a:srgbClr val="FFFF00"/>
          </a:solidFill>
        </p:spPr>
        <p:txBody>
          <a:bodyPr wrap="square" lIns="91440" tIns="45720" rIns="91440" bIns="45720">
            <a:spAutoFit/>
          </a:bodyPr>
          <a:lstStyle/>
          <a:p>
            <a:pPr algn="ctr"/>
            <a:r>
              <a:rPr lang="en-US" sz="2000" b="1" cap="none" spc="0" dirty="0" smtClean="0">
                <a:ln w="12700">
                  <a:solidFill>
                    <a:schemeClr val="accent1"/>
                  </a:solidFill>
                  <a:prstDash val="solid"/>
                </a:ln>
                <a:solidFill>
                  <a:srgbClr val="FF0000"/>
                </a:solidFill>
                <a:effectLst>
                  <a:outerShdw dist="38100" dir="2640000" algn="bl" rotWithShape="0">
                    <a:schemeClr val="accent1"/>
                  </a:outerShdw>
                </a:effectLst>
              </a:rPr>
              <a:t>Infra</a:t>
            </a:r>
            <a:endParaRPr lang="en-US" sz="2000" b="1" cap="none" spc="0"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3" name="Content Placeholder 2"/>
          <p:cNvSpPr>
            <a:spLocks noGrp="1"/>
          </p:cNvSpPr>
          <p:nvPr>
            <p:ph idx="1"/>
          </p:nvPr>
        </p:nvSpPr>
        <p:spPr/>
        <p:txBody>
          <a:bodyPr/>
          <a:lstStyle/>
          <a:p>
            <a:pPr marL="0" lvl="0" indent="0" algn="ctr">
              <a:lnSpc>
                <a:spcPct val="115000"/>
              </a:lnSpc>
              <a:spcAft>
                <a:spcPts val="0"/>
              </a:spcAft>
              <a:buNone/>
            </a:pPr>
            <a:r>
              <a:rPr lang="fr-BE" sz="2400" b="1" u="sng" dirty="0" smtClean="0">
                <a:solidFill>
                  <a:srgbClr val="1F497D"/>
                </a:solidFill>
                <a:latin typeface="Calibri" panose="020F0502020204030204" pitchFamily="34" charset="0"/>
                <a:ea typeface="Calibri" panose="020F0502020204030204" pitchFamily="34" charset="0"/>
              </a:rPr>
              <a:t>Plan d’action</a:t>
            </a:r>
          </a:p>
          <a:p>
            <a:pPr lvl="0">
              <a:lnSpc>
                <a:spcPct val="115000"/>
              </a:lnSpc>
              <a:spcAft>
                <a:spcPts val="0"/>
              </a:spcAft>
              <a:buFont typeface="+mj-lt"/>
              <a:buAutoNum type="arabicPeriod"/>
            </a:pPr>
            <a:r>
              <a:rPr lang="fr-BE" sz="2400" dirty="0" smtClean="0">
                <a:solidFill>
                  <a:srgbClr val="1F497D"/>
                </a:solidFill>
                <a:latin typeface="Calibri" panose="020F0502020204030204" pitchFamily="34" charset="0"/>
                <a:ea typeface="Calibri" panose="020F0502020204030204" pitchFamily="34" charset="0"/>
              </a:rPr>
              <a:t>Inventaire </a:t>
            </a:r>
            <a:r>
              <a:rPr lang="fr-BE" sz="2400" dirty="0" err="1" smtClean="0">
                <a:solidFill>
                  <a:srgbClr val="1F497D"/>
                </a:solidFill>
                <a:latin typeface="Calibri" panose="020F0502020204030204" pitchFamily="34" charset="0"/>
                <a:ea typeface="Calibri" panose="020F0502020204030204" pitchFamily="34" charset="0"/>
              </a:rPr>
              <a:t>Qu</a:t>
            </a:r>
            <a:r>
              <a:rPr lang="fr-BE" sz="2400" dirty="0" smtClean="0">
                <a:solidFill>
                  <a:srgbClr val="1F497D"/>
                </a:solidFill>
                <a:latin typeface="Calibri" panose="020F0502020204030204" pitchFamily="34" charset="0"/>
                <a:ea typeface="Calibri" panose="020F0502020204030204" pitchFamily="34" charset="0"/>
              </a:rPr>
              <a:t>.</a:t>
            </a:r>
            <a:endParaRPr lang="fr-BE" sz="2400" dirty="0">
              <a:latin typeface="Calibri" panose="020F0502020204030204" pitchFamily="34" charset="0"/>
              <a:ea typeface="Calibri" panose="020F0502020204030204" pitchFamily="34" charset="0"/>
            </a:endParaRPr>
          </a:p>
          <a:p>
            <a:pPr lvl="0">
              <a:lnSpc>
                <a:spcPct val="115000"/>
              </a:lnSpc>
              <a:spcAft>
                <a:spcPts val="0"/>
              </a:spcAft>
              <a:buFont typeface="+mj-lt"/>
              <a:buAutoNum type="arabicPeriod"/>
            </a:pPr>
            <a:r>
              <a:rPr lang="fr-BE" sz="2400" dirty="0" err="1" smtClean="0">
                <a:solidFill>
                  <a:srgbClr val="1F497D"/>
                </a:solidFill>
                <a:latin typeface="Calibri" panose="020F0502020204030204" pitchFamily="34" charset="0"/>
                <a:ea typeface="Calibri" panose="020F0502020204030204" pitchFamily="34" charset="0"/>
              </a:rPr>
              <a:t>Ctl</a:t>
            </a:r>
            <a:r>
              <a:rPr lang="fr-BE" sz="2400" dirty="0" smtClean="0">
                <a:solidFill>
                  <a:srgbClr val="1F497D"/>
                </a:solidFill>
                <a:latin typeface="Calibri" panose="020F0502020204030204" pitchFamily="34" charset="0"/>
                <a:ea typeface="Calibri" panose="020F0502020204030204" pitchFamily="34" charset="0"/>
              </a:rPr>
              <a:t> </a:t>
            </a:r>
            <a:r>
              <a:rPr lang="fr-BE" sz="2400" dirty="0">
                <a:solidFill>
                  <a:srgbClr val="1F497D"/>
                </a:solidFill>
                <a:latin typeface="Calibri" panose="020F0502020204030204" pitchFamily="34" charset="0"/>
                <a:ea typeface="Calibri" panose="020F0502020204030204" pitchFamily="34" charset="0"/>
              </a:rPr>
              <a:t>de l’opérationnalité </a:t>
            </a:r>
            <a:r>
              <a:rPr lang="fr-BE" sz="2400" dirty="0" smtClean="0">
                <a:solidFill>
                  <a:srgbClr val="1F497D"/>
                </a:solidFill>
                <a:latin typeface="Calibri" panose="020F0502020204030204" pitchFamily="34" charset="0"/>
                <a:ea typeface="Calibri" panose="020F0502020204030204" pitchFamily="34" charset="0"/>
              </a:rPr>
              <a:t>par </a:t>
            </a:r>
            <a:r>
              <a:rPr lang="fr-BE" sz="2400" dirty="0">
                <a:solidFill>
                  <a:srgbClr val="1F497D"/>
                </a:solidFill>
                <a:latin typeface="Calibri" panose="020F0502020204030204" pitchFamily="34" charset="0"/>
                <a:ea typeface="Calibri" panose="020F0502020204030204" pitchFamily="34" charset="0"/>
              </a:rPr>
              <a:t>l’intermédiaire des POC </a:t>
            </a:r>
            <a:r>
              <a:rPr lang="fr-BE" sz="2400" dirty="0" smtClean="0">
                <a:solidFill>
                  <a:srgbClr val="1F497D"/>
                </a:solidFill>
                <a:latin typeface="Calibri" panose="020F0502020204030204" pitchFamily="34" charset="0"/>
                <a:ea typeface="Calibri" panose="020F0502020204030204" pitchFamily="34" charset="0"/>
              </a:rPr>
              <a:t>Infra.</a:t>
            </a:r>
            <a:endParaRPr lang="fr-BE" sz="2400" dirty="0">
              <a:latin typeface="Calibri" panose="020F0502020204030204" pitchFamily="34" charset="0"/>
              <a:ea typeface="Calibri" panose="020F0502020204030204" pitchFamily="34" charset="0"/>
            </a:endParaRPr>
          </a:p>
          <a:p>
            <a:pPr lvl="0">
              <a:lnSpc>
                <a:spcPct val="115000"/>
              </a:lnSpc>
              <a:spcAft>
                <a:spcPts val="0"/>
              </a:spcAft>
              <a:buFont typeface="+mj-lt"/>
              <a:buAutoNum type="arabicPeriod"/>
            </a:pPr>
            <a:r>
              <a:rPr lang="fr-BE" sz="2400" dirty="0">
                <a:solidFill>
                  <a:srgbClr val="1F497D"/>
                </a:solidFill>
                <a:latin typeface="Calibri" panose="020F0502020204030204" pitchFamily="34" charset="0"/>
                <a:ea typeface="Calibri" panose="020F0502020204030204" pitchFamily="34" charset="0"/>
              </a:rPr>
              <a:t>Les réparations seront effectuées par le 2</a:t>
            </a:r>
            <a:r>
              <a:rPr lang="fr-BE" sz="2400" baseline="30000" dirty="0">
                <a:solidFill>
                  <a:srgbClr val="1F497D"/>
                </a:solidFill>
                <a:latin typeface="Calibri" panose="020F0502020204030204" pitchFamily="34" charset="0"/>
                <a:ea typeface="Calibri" panose="020F0502020204030204" pitchFamily="34" charset="0"/>
              </a:rPr>
              <a:t>e</a:t>
            </a:r>
            <a:r>
              <a:rPr lang="fr-BE" sz="2400" dirty="0">
                <a:solidFill>
                  <a:srgbClr val="1F497D"/>
                </a:solidFill>
                <a:latin typeface="Calibri" panose="020F0502020204030204" pitchFamily="34" charset="0"/>
                <a:ea typeface="Calibri" panose="020F0502020204030204" pitchFamily="34" charset="0"/>
              </a:rPr>
              <a:t> </a:t>
            </a:r>
            <a:r>
              <a:rPr lang="fr-BE" sz="2400" dirty="0" err="1">
                <a:solidFill>
                  <a:srgbClr val="1F497D"/>
                </a:solidFill>
                <a:latin typeface="Calibri" panose="020F0502020204030204" pitchFamily="34" charset="0"/>
                <a:ea typeface="Calibri" panose="020F0502020204030204" pitchFamily="34" charset="0"/>
              </a:rPr>
              <a:t>Ech</a:t>
            </a:r>
            <a:r>
              <a:rPr lang="fr-BE" sz="2400" dirty="0">
                <a:solidFill>
                  <a:srgbClr val="1F497D"/>
                </a:solidFill>
                <a:latin typeface="Calibri" panose="020F0502020204030204" pitchFamily="34" charset="0"/>
                <a:ea typeface="Calibri" panose="020F0502020204030204" pitchFamily="34" charset="0"/>
              </a:rPr>
              <a:t>.</a:t>
            </a:r>
            <a:endParaRPr lang="fr-BE" sz="2400" dirty="0">
              <a:latin typeface="Calibri" panose="020F0502020204030204" pitchFamily="34" charset="0"/>
              <a:ea typeface="Calibri" panose="020F0502020204030204" pitchFamily="34" charset="0"/>
            </a:endParaRPr>
          </a:p>
          <a:p>
            <a:pPr lvl="0">
              <a:lnSpc>
                <a:spcPct val="115000"/>
              </a:lnSpc>
              <a:spcAft>
                <a:spcPts val="0"/>
              </a:spcAft>
              <a:buFont typeface="+mj-lt"/>
              <a:buAutoNum type="arabicPeriod"/>
            </a:pPr>
            <a:r>
              <a:rPr lang="fr-BE" sz="2400" dirty="0" err="1" smtClean="0">
                <a:solidFill>
                  <a:srgbClr val="1F497D"/>
                </a:solidFill>
                <a:latin typeface="Calibri" panose="020F0502020204030204" pitchFamily="34" charset="0"/>
                <a:ea typeface="Calibri" panose="020F0502020204030204" pitchFamily="34" charset="0"/>
              </a:rPr>
              <a:t>Ctl</a:t>
            </a:r>
            <a:r>
              <a:rPr lang="fr-BE" sz="2400" dirty="0" smtClean="0">
                <a:solidFill>
                  <a:srgbClr val="1F497D"/>
                </a:solidFill>
                <a:latin typeface="Calibri" panose="020F0502020204030204" pitchFamily="34" charset="0"/>
                <a:ea typeface="Calibri" panose="020F0502020204030204" pitchFamily="34" charset="0"/>
              </a:rPr>
              <a:t> </a:t>
            </a:r>
            <a:r>
              <a:rPr lang="fr-BE" sz="2400" dirty="0">
                <a:solidFill>
                  <a:srgbClr val="1F497D"/>
                </a:solidFill>
                <a:latin typeface="Calibri" panose="020F0502020204030204" pitchFamily="34" charset="0"/>
                <a:ea typeface="Calibri" panose="020F0502020204030204" pitchFamily="34" charset="0"/>
              </a:rPr>
              <a:t>légionellose sera effectué par VEOLIA (devis en cours d’élaboration). Par la suite un plan légionellose sera établi..</a:t>
            </a:r>
            <a:endParaRPr lang="fr-BE" sz="2400" dirty="0">
              <a:latin typeface="Calibri" panose="020F0502020204030204" pitchFamily="34" charset="0"/>
              <a:ea typeface="Calibri" panose="020F0502020204030204" pitchFamily="34" charset="0"/>
            </a:endParaRPr>
          </a:p>
          <a:p>
            <a:pPr lvl="0">
              <a:lnSpc>
                <a:spcPct val="115000"/>
              </a:lnSpc>
              <a:spcAft>
                <a:spcPts val="0"/>
              </a:spcAft>
              <a:buFont typeface="+mj-lt"/>
              <a:buAutoNum type="arabicPeriod"/>
            </a:pPr>
            <a:r>
              <a:rPr lang="fr-BE" sz="2400" dirty="0">
                <a:solidFill>
                  <a:srgbClr val="1F497D"/>
                </a:solidFill>
                <a:latin typeface="Calibri" panose="020F0502020204030204" pitchFamily="34" charset="0"/>
                <a:ea typeface="Calibri" panose="020F0502020204030204" pitchFamily="34" charset="0"/>
              </a:rPr>
              <a:t>Le petit Mat sera mis en place. </a:t>
            </a:r>
            <a:endParaRPr lang="fr-BE" sz="2400" dirty="0">
              <a:latin typeface="Calibri" panose="020F0502020204030204" pitchFamily="34" charset="0"/>
              <a:ea typeface="Calibri" panose="020F0502020204030204" pitchFamily="34" charset="0"/>
            </a:endParaRPr>
          </a:p>
          <a:p>
            <a:pPr lvl="0">
              <a:lnSpc>
                <a:spcPct val="115000"/>
              </a:lnSpc>
              <a:spcAft>
                <a:spcPts val="0"/>
              </a:spcAft>
              <a:buFont typeface="+mj-lt"/>
              <a:buAutoNum type="arabicPeriod"/>
            </a:pPr>
            <a:r>
              <a:rPr lang="fr-BE" sz="2400" dirty="0">
                <a:solidFill>
                  <a:srgbClr val="1F497D"/>
                </a:solidFill>
                <a:latin typeface="Calibri" panose="020F0502020204030204" pitchFamily="34" charset="0"/>
                <a:ea typeface="Calibri" panose="020F0502020204030204" pitchFamily="34" charset="0"/>
              </a:rPr>
              <a:t>Le plan de nettoyage sera adapté.</a:t>
            </a:r>
            <a:endParaRPr lang="fr-BE" sz="2400" dirty="0">
              <a:latin typeface="Calibri" panose="020F0502020204030204" pitchFamily="34" charset="0"/>
              <a:ea typeface="Calibri" panose="020F0502020204030204" pitchFamily="34" charset="0"/>
            </a:endParaRPr>
          </a:p>
          <a:p>
            <a:endParaRPr lang="fr-BE" dirty="0"/>
          </a:p>
        </p:txBody>
      </p:sp>
    </p:spTree>
    <p:extLst>
      <p:ext uri="{BB962C8B-B14F-4D97-AF65-F5344CB8AC3E}">
        <p14:creationId xmlns:p14="http://schemas.microsoft.com/office/powerpoint/2010/main" val="3959707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2484438" y="1981200"/>
            <a:ext cx="556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nl-BE" altLang="fr-FR" sz="2400"/>
              <a:t>Situation Douche</a:t>
            </a:r>
            <a:endParaRPr lang="en-GB" altLang="nl-BE" sz="2400" b="1">
              <a:latin typeface="Courier New" panose="02070309020205020404" pitchFamily="49" charset="0"/>
            </a:endParaRPr>
          </a:p>
        </p:txBody>
      </p:sp>
      <p:sp>
        <p:nvSpPr>
          <p:cNvPr id="2051" name="Text Box 5"/>
          <p:cNvSpPr txBox="1">
            <a:spLocks noChangeArrowheads="1"/>
          </p:cNvSpPr>
          <p:nvPr/>
        </p:nvSpPr>
        <p:spPr bwMode="auto">
          <a:xfrm>
            <a:off x="2209800" y="2708275"/>
            <a:ext cx="411480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BE" altLang="fr-FR" sz="1600"/>
              <a:t>Blok 4D</a:t>
            </a:r>
          </a:p>
        </p:txBody>
      </p:sp>
      <p:sp>
        <p:nvSpPr>
          <p:cNvPr id="2052" name="Text Box 6"/>
          <p:cNvSpPr txBox="1">
            <a:spLocks noChangeArrowheads="1"/>
          </p:cNvSpPr>
          <p:nvPr/>
        </p:nvSpPr>
        <p:spPr bwMode="auto">
          <a:xfrm>
            <a:off x="2133600" y="3657600"/>
            <a:ext cx="4267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nl-BE" altLang="nl-BE" sz="1600">
                <a:latin typeface="Courier New" panose="02070309020205020404" pitchFamily="49" charset="0"/>
              </a:rPr>
              <a:t>29/05/2019</a:t>
            </a:r>
            <a:endParaRPr lang="en-GB" altLang="nl-BE" sz="1600">
              <a:latin typeface="Courier New" panose="02070309020205020404" pitchFamily="49" charset="0"/>
            </a:endParaRPr>
          </a:p>
        </p:txBody>
      </p:sp>
    </p:spTree>
    <p:extLst>
      <p:ext uri="{BB962C8B-B14F-4D97-AF65-F5344CB8AC3E}">
        <p14:creationId xmlns:p14="http://schemas.microsoft.com/office/powerpoint/2010/main" val="765098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nl-BE" altLang="nl-BE" smtClean="0"/>
              <a:t>Locatie</a:t>
            </a:r>
          </a:p>
        </p:txBody>
      </p:sp>
      <p:sp>
        <p:nvSpPr>
          <p:cNvPr id="3075" name="Rectangle 3"/>
          <p:cNvSpPr>
            <a:spLocks noGrp="1" noChangeArrowheads="1"/>
          </p:cNvSpPr>
          <p:nvPr>
            <p:ph type="body" idx="1"/>
          </p:nvPr>
        </p:nvSpPr>
        <p:spPr/>
        <p:txBody>
          <a:bodyPr/>
          <a:lstStyle/>
          <a:p>
            <a:pPr eaLnBrk="1" hangingPunct="1"/>
            <a:r>
              <a:rPr lang="nl-BE" altLang="nl-BE" smtClean="0"/>
              <a:t>Blok 4D beschikt over 2 douchecabines, 1 voor mannelijk personeel en 1 voor vrouwelijk personeel</a:t>
            </a:r>
          </a:p>
          <a:p>
            <a:pPr eaLnBrk="1" hangingPunct="1"/>
            <a:r>
              <a:rPr lang="nl-BE" altLang="nl-BE" smtClean="0"/>
              <a:t>Deze 2 cabines bevinden zich tegenover lokaal 4D0.47</a:t>
            </a:r>
          </a:p>
          <a:p>
            <a:pPr eaLnBrk="1" hangingPunct="1"/>
            <a:endParaRPr lang="nl-BE" altLang="nl-BE" smtClean="0"/>
          </a:p>
        </p:txBody>
      </p:sp>
    </p:spTree>
    <p:extLst>
      <p:ext uri="{BB962C8B-B14F-4D97-AF65-F5344CB8AC3E}">
        <p14:creationId xmlns:p14="http://schemas.microsoft.com/office/powerpoint/2010/main" val="25143641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nl-BE" altLang="nl-BE" smtClean="0"/>
              <a:t>Materiaal nodig om Ops te zijn</a:t>
            </a:r>
          </a:p>
        </p:txBody>
      </p:sp>
      <p:sp>
        <p:nvSpPr>
          <p:cNvPr id="4099" name="Rectangle 5"/>
          <p:cNvSpPr>
            <a:spLocks noGrp="1" noChangeArrowheads="1"/>
          </p:cNvSpPr>
          <p:nvPr>
            <p:ph type="body" sz="half" idx="1"/>
          </p:nvPr>
        </p:nvSpPr>
        <p:spPr>
          <a:xfrm>
            <a:off x="457200" y="1600200"/>
            <a:ext cx="7570788" cy="4525963"/>
          </a:xfrm>
        </p:spPr>
        <p:txBody>
          <a:bodyPr/>
          <a:lstStyle/>
          <a:p>
            <a:pPr eaLnBrk="1" hangingPunct="1"/>
            <a:r>
              <a:rPr lang="nl-BE" altLang="nl-BE" sz="2800" smtClean="0"/>
              <a:t>2 veiligheidsgroepen (1 per boiler) welke besteld gingen worden na BOC van maart 2019</a:t>
            </a:r>
          </a:p>
          <a:p>
            <a:pPr eaLnBrk="1" hangingPunct="1"/>
            <a:r>
              <a:rPr lang="nl-BE" altLang="nl-BE" sz="2800" smtClean="0"/>
              <a:t>2 douchegordijnen</a:t>
            </a:r>
          </a:p>
          <a:p>
            <a:pPr eaLnBrk="1" hangingPunct="1"/>
            <a:r>
              <a:rPr lang="nl-BE" altLang="nl-BE" sz="2800" smtClean="0"/>
              <a:t>1 doucheslang + kop</a:t>
            </a:r>
          </a:p>
          <a:p>
            <a:pPr eaLnBrk="1" hangingPunct="1"/>
            <a:r>
              <a:rPr lang="nl-BE" altLang="nl-BE" sz="2800" smtClean="0"/>
              <a:t>2 antislipmatten voor in de douche</a:t>
            </a:r>
          </a:p>
          <a:p>
            <a:pPr eaLnBrk="1" hangingPunct="1"/>
            <a:r>
              <a:rPr lang="nl-BE" altLang="nl-BE" sz="2800" smtClean="0"/>
              <a:t>2 zwarte rubberen ringmatten om voor de douchebak te leggen</a:t>
            </a:r>
          </a:p>
        </p:txBody>
      </p:sp>
    </p:spTree>
    <p:extLst>
      <p:ext uri="{BB962C8B-B14F-4D97-AF65-F5344CB8AC3E}">
        <p14:creationId xmlns:p14="http://schemas.microsoft.com/office/powerpoint/2010/main" val="1845352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88640"/>
            <a:ext cx="7200800" cy="1143000"/>
          </a:xfrm>
          <a:solidFill>
            <a:schemeClr val="bg1">
              <a:lumMod val="85000"/>
            </a:schemeClr>
          </a:solidFill>
        </p:spPr>
        <p:txBody>
          <a:bodyPr/>
          <a:lstStyle/>
          <a:p>
            <a:r>
              <a:rPr lang="fr-BE" sz="3600" b="1" dirty="0" smtClean="0"/>
              <a:t>Ordre du jour</a:t>
            </a:r>
            <a:br>
              <a:rPr lang="fr-BE" sz="3600" b="1" dirty="0" smtClean="0"/>
            </a:br>
            <a:r>
              <a:rPr lang="fr-BE" sz="3600" b="1" dirty="0" err="1" smtClean="0"/>
              <a:t>Dagorder</a:t>
            </a:r>
            <a:endParaRPr lang="fr-BE" sz="3600" b="1" dirty="0"/>
          </a:p>
        </p:txBody>
      </p:sp>
      <p:sp>
        <p:nvSpPr>
          <p:cNvPr id="4" name="TextBox 3"/>
          <p:cNvSpPr txBox="1"/>
          <p:nvPr/>
        </p:nvSpPr>
        <p:spPr>
          <a:xfrm>
            <a:off x="169168" y="2420888"/>
            <a:ext cx="4402832" cy="2862322"/>
          </a:xfrm>
          <a:prstGeom prst="rect">
            <a:avLst/>
          </a:prstGeom>
          <a:solidFill>
            <a:schemeClr val="bg1">
              <a:lumMod val="85000"/>
            </a:schemeClr>
          </a:solidFill>
        </p:spPr>
        <p:txBody>
          <a:bodyPr wrap="square" rtlCol="0">
            <a:spAutoFit/>
          </a:bodyPr>
          <a:lstStyle/>
          <a:p>
            <a:pPr marL="342900" indent="-342900">
              <a:buFont typeface="+mj-lt"/>
              <a:buAutoNum type="arabicPeriod"/>
            </a:pPr>
            <a:r>
              <a:rPr lang="nl-NL" dirty="0" smtClean="0"/>
              <a:t>Ventilatiesysteem PHD-DG </a:t>
            </a:r>
            <a:r>
              <a:rPr lang="nl-NL" dirty="0" err="1" smtClean="0"/>
              <a:t>StratCom</a:t>
            </a:r>
            <a:endParaRPr lang="nl-NL" dirty="0"/>
          </a:p>
          <a:p>
            <a:pPr marL="342900" indent="-342900">
              <a:buFont typeface="+mj-lt"/>
              <a:buAutoNum type="arabicPeriod"/>
            </a:pPr>
            <a:r>
              <a:rPr lang="nl-NL" dirty="0" smtClean="0"/>
              <a:t>Verlichting </a:t>
            </a:r>
            <a:r>
              <a:rPr lang="nl-NL" dirty="0"/>
              <a:t>Kwartier</a:t>
            </a:r>
          </a:p>
          <a:p>
            <a:pPr marL="342900" indent="-342900">
              <a:buFont typeface="+mj-lt"/>
              <a:buAutoNum type="arabicPeriod"/>
            </a:pPr>
            <a:r>
              <a:rPr lang="nl-NL" dirty="0" smtClean="0"/>
              <a:t>Verlichting </a:t>
            </a:r>
            <a:r>
              <a:rPr lang="nl-NL" dirty="0"/>
              <a:t>fietsen- en motorstallingen</a:t>
            </a:r>
          </a:p>
          <a:p>
            <a:pPr marL="342900" indent="-342900">
              <a:buFont typeface="+mj-lt"/>
              <a:buAutoNum type="arabicPeriod"/>
            </a:pPr>
            <a:r>
              <a:rPr lang="nl-NL" dirty="0" smtClean="0"/>
              <a:t>Verkeersplan</a:t>
            </a:r>
            <a:endParaRPr lang="nl-NL" dirty="0"/>
          </a:p>
          <a:p>
            <a:pPr marL="342900" indent="-342900">
              <a:buFont typeface="+mj-lt"/>
              <a:buAutoNum type="arabicPeriod"/>
            </a:pPr>
            <a:r>
              <a:rPr lang="nl-NL" dirty="0" smtClean="0"/>
              <a:t>Bestrijding </a:t>
            </a:r>
            <a:r>
              <a:rPr lang="nl-NL" dirty="0"/>
              <a:t>van schadelijke dieren</a:t>
            </a:r>
          </a:p>
          <a:p>
            <a:pPr marL="342900" indent="-342900">
              <a:buFont typeface="+mj-lt"/>
              <a:buAutoNum type="arabicPeriod"/>
            </a:pPr>
            <a:r>
              <a:rPr lang="nl-NL" dirty="0" smtClean="0"/>
              <a:t>Werken </a:t>
            </a:r>
            <a:r>
              <a:rPr lang="nl-NL" dirty="0"/>
              <a:t>in de logementsblokken</a:t>
            </a:r>
          </a:p>
          <a:p>
            <a:pPr marL="342900" indent="-342900">
              <a:buFont typeface="+mj-lt"/>
              <a:buAutoNum type="arabicPeriod"/>
            </a:pPr>
            <a:r>
              <a:rPr lang="nl-NL" dirty="0" smtClean="0"/>
              <a:t>Renovatie Pk moto-fiets (4B-C</a:t>
            </a:r>
            <a:r>
              <a:rPr lang="nl-NL" dirty="0"/>
              <a:t>) </a:t>
            </a:r>
          </a:p>
          <a:p>
            <a:pPr marL="342900" indent="-342900">
              <a:buFont typeface="+mj-lt"/>
              <a:buAutoNum type="arabicPeriod"/>
            </a:pPr>
            <a:r>
              <a:rPr lang="nl-NL" dirty="0" smtClean="0"/>
              <a:t>Sanitaire </a:t>
            </a:r>
            <a:r>
              <a:rPr lang="nl-NL" dirty="0"/>
              <a:t>well </a:t>
            </a:r>
            <a:r>
              <a:rPr lang="nl-NL" dirty="0" err="1"/>
              <a:t>being</a:t>
            </a:r>
            <a:r>
              <a:rPr lang="nl-NL" dirty="0"/>
              <a:t> Plan </a:t>
            </a:r>
          </a:p>
          <a:p>
            <a:pPr marL="342900" indent="-342900">
              <a:buFont typeface="+mj-lt"/>
              <a:buAutoNum type="arabicPeriod"/>
            </a:pPr>
            <a:r>
              <a:rPr lang="nl-NL" dirty="0" smtClean="0"/>
              <a:t>Renovatie </a:t>
            </a:r>
            <a:r>
              <a:rPr lang="nl-NL" dirty="0"/>
              <a:t>van de kleedkamers Blok </a:t>
            </a:r>
            <a:r>
              <a:rPr lang="nl-NL" dirty="0" smtClean="0"/>
              <a:t>8</a:t>
            </a:r>
          </a:p>
          <a:p>
            <a:pPr marL="342900" indent="-342900">
              <a:buFont typeface="+mj-lt"/>
              <a:buAutoNum type="arabicPeriod"/>
            </a:pPr>
            <a:r>
              <a:rPr lang="nl-NL" dirty="0" smtClean="0"/>
              <a:t>Tour de </a:t>
            </a:r>
            <a:r>
              <a:rPr lang="nl-NL" dirty="0" err="1" smtClean="0"/>
              <a:t>table</a:t>
            </a:r>
            <a:endParaRPr lang="nl-NL" dirty="0"/>
          </a:p>
        </p:txBody>
      </p:sp>
      <p:sp>
        <p:nvSpPr>
          <p:cNvPr id="5" name="TextBox 4"/>
          <p:cNvSpPr txBox="1"/>
          <p:nvPr/>
        </p:nvSpPr>
        <p:spPr>
          <a:xfrm>
            <a:off x="4716016" y="2420888"/>
            <a:ext cx="4427984" cy="3139321"/>
          </a:xfrm>
          <a:prstGeom prst="rect">
            <a:avLst/>
          </a:prstGeom>
          <a:solidFill>
            <a:schemeClr val="bg1"/>
          </a:solidFill>
        </p:spPr>
        <p:txBody>
          <a:bodyPr wrap="square" rtlCol="0">
            <a:spAutoFit/>
          </a:bodyPr>
          <a:lstStyle/>
          <a:p>
            <a:pPr marL="342900" indent="-342900">
              <a:buFont typeface="+mj-lt"/>
              <a:buAutoNum type="arabicPeriod"/>
            </a:pPr>
            <a:r>
              <a:rPr lang="fr-BE" dirty="0" smtClean="0"/>
              <a:t>Système ventilation PHD-</a:t>
            </a:r>
            <a:r>
              <a:rPr lang="fr-BE" sz="1600" dirty="0" smtClean="0"/>
              <a:t>DG </a:t>
            </a:r>
            <a:r>
              <a:rPr lang="fr-BE" sz="1600" dirty="0" err="1" smtClean="0"/>
              <a:t>StratCom</a:t>
            </a:r>
            <a:endParaRPr lang="fr-BE" sz="1600" dirty="0"/>
          </a:p>
          <a:p>
            <a:pPr marL="342900" indent="-342900">
              <a:buFont typeface="+mj-lt"/>
              <a:buAutoNum type="arabicPeriod"/>
            </a:pPr>
            <a:r>
              <a:rPr lang="fr-BE" dirty="0" smtClean="0"/>
              <a:t>Eclairage </a:t>
            </a:r>
            <a:r>
              <a:rPr lang="fr-BE" dirty="0"/>
              <a:t>Quartier</a:t>
            </a:r>
          </a:p>
          <a:p>
            <a:pPr marL="342900" indent="-342900">
              <a:buFont typeface="+mj-lt"/>
              <a:buAutoNum type="arabicPeriod"/>
            </a:pPr>
            <a:r>
              <a:rPr lang="fr-BE" dirty="0" smtClean="0"/>
              <a:t>Eclairage </a:t>
            </a:r>
            <a:r>
              <a:rPr lang="fr-BE" dirty="0"/>
              <a:t>des abris vélos &amp; motos</a:t>
            </a:r>
          </a:p>
          <a:p>
            <a:pPr marL="342900" indent="-342900">
              <a:buFont typeface="+mj-lt"/>
              <a:buAutoNum type="arabicPeriod"/>
            </a:pPr>
            <a:r>
              <a:rPr lang="fr-BE" dirty="0" smtClean="0"/>
              <a:t>Plan </a:t>
            </a:r>
            <a:r>
              <a:rPr lang="fr-BE" dirty="0"/>
              <a:t>de circulation</a:t>
            </a:r>
          </a:p>
          <a:p>
            <a:pPr marL="342900" indent="-342900">
              <a:buFont typeface="+mj-lt"/>
              <a:buAutoNum type="arabicPeriod"/>
            </a:pPr>
            <a:r>
              <a:rPr lang="fr-BE" dirty="0" smtClean="0"/>
              <a:t>Lutte </a:t>
            </a:r>
            <a:r>
              <a:rPr lang="fr-BE" dirty="0"/>
              <a:t>contre les nuisibles</a:t>
            </a:r>
          </a:p>
          <a:p>
            <a:pPr marL="342900" indent="-342900">
              <a:buFont typeface="+mj-lt"/>
              <a:buAutoNum type="arabicPeriod"/>
            </a:pPr>
            <a:r>
              <a:rPr lang="fr-BE" dirty="0" smtClean="0"/>
              <a:t>Travaux </a:t>
            </a:r>
            <a:r>
              <a:rPr lang="fr-BE" dirty="0"/>
              <a:t>dans les blocs logement</a:t>
            </a:r>
          </a:p>
          <a:p>
            <a:pPr marL="342900" indent="-342900">
              <a:buFont typeface="+mj-lt"/>
              <a:buAutoNum type="arabicPeriod"/>
            </a:pPr>
            <a:r>
              <a:rPr lang="fr-BE" dirty="0" smtClean="0"/>
              <a:t>Rénovation Pk moto-vélo (4B-C) </a:t>
            </a:r>
            <a:endParaRPr lang="fr-BE" dirty="0"/>
          </a:p>
          <a:p>
            <a:pPr marL="342900" indent="-342900">
              <a:buFont typeface="+mj-lt"/>
              <a:buAutoNum type="arabicPeriod"/>
            </a:pPr>
            <a:r>
              <a:rPr lang="fr-BE" dirty="0" smtClean="0"/>
              <a:t>Plan </a:t>
            </a:r>
            <a:r>
              <a:rPr lang="fr-BE" dirty="0" err="1"/>
              <a:t>well</a:t>
            </a:r>
            <a:r>
              <a:rPr lang="fr-BE" dirty="0"/>
              <a:t> </a:t>
            </a:r>
            <a:r>
              <a:rPr lang="fr-BE" dirty="0" err="1"/>
              <a:t>being</a:t>
            </a:r>
            <a:r>
              <a:rPr lang="fr-BE" dirty="0"/>
              <a:t> sanitaire </a:t>
            </a:r>
          </a:p>
          <a:p>
            <a:pPr marL="342900" indent="-342900">
              <a:buFont typeface="+mj-lt"/>
              <a:buAutoNum type="arabicPeriod"/>
            </a:pPr>
            <a:r>
              <a:rPr lang="fr-BE" dirty="0" smtClean="0"/>
              <a:t>Rénovation </a:t>
            </a:r>
            <a:r>
              <a:rPr lang="fr-BE" dirty="0"/>
              <a:t>des vestiaires au bloc 8 </a:t>
            </a:r>
            <a:endParaRPr lang="fr-BE" dirty="0" smtClean="0"/>
          </a:p>
          <a:p>
            <a:pPr marL="342900" indent="-342900">
              <a:buFont typeface="+mj-lt"/>
              <a:buAutoNum type="arabicPeriod"/>
            </a:pPr>
            <a:r>
              <a:rPr lang="fr-BE" dirty="0" smtClean="0"/>
              <a:t>Fiche At</a:t>
            </a:r>
          </a:p>
          <a:p>
            <a:pPr marL="342900" indent="-342900">
              <a:buFont typeface="+mj-lt"/>
              <a:buAutoNum type="arabicPeriod"/>
            </a:pPr>
            <a:r>
              <a:rPr lang="fr-BE" dirty="0" smtClean="0"/>
              <a:t>Tour de table</a:t>
            </a:r>
            <a:endParaRPr lang="fr-BE" dirty="0"/>
          </a:p>
        </p:txBody>
      </p:sp>
    </p:spTree>
    <p:extLst>
      <p:ext uri="{BB962C8B-B14F-4D97-AF65-F5344CB8AC3E}">
        <p14:creationId xmlns:p14="http://schemas.microsoft.com/office/powerpoint/2010/main" val="37682188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nl-BE" altLang="nl-BE" smtClean="0"/>
              <a:t>Indien mogelijk bijkomende gewenste actie:</a:t>
            </a:r>
            <a:endParaRPr lang="nl-BE" altLang="fr-FR" smtClean="0"/>
          </a:p>
        </p:txBody>
      </p:sp>
      <p:sp>
        <p:nvSpPr>
          <p:cNvPr id="5123" name="Content Placeholder 2"/>
          <p:cNvSpPr>
            <a:spLocks noGrp="1"/>
          </p:cNvSpPr>
          <p:nvPr>
            <p:ph sz="half" idx="1"/>
          </p:nvPr>
        </p:nvSpPr>
        <p:spPr>
          <a:xfrm>
            <a:off x="457200" y="1600200"/>
            <a:ext cx="8147050" cy="4525963"/>
          </a:xfrm>
        </p:spPr>
        <p:txBody>
          <a:bodyPr/>
          <a:lstStyle/>
          <a:p>
            <a:pPr eaLnBrk="1" hangingPunct="1"/>
            <a:r>
              <a:rPr lang="nl-BE" altLang="nl-BE" smtClean="0"/>
              <a:t>Opnieuw silicone aanbrengen rond de douchebakken na weghalen oude silicone waar duidelijke aanwezigheid van schimmel is</a:t>
            </a:r>
          </a:p>
          <a:p>
            <a:pPr eaLnBrk="1" hangingPunct="1"/>
            <a:endParaRPr lang="nl-BE" altLang="fr-FR" smtClean="0"/>
          </a:p>
        </p:txBody>
      </p:sp>
    </p:spTree>
    <p:extLst>
      <p:ext uri="{BB962C8B-B14F-4D97-AF65-F5344CB8AC3E}">
        <p14:creationId xmlns:p14="http://schemas.microsoft.com/office/powerpoint/2010/main" val="1570662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nl-BE" altLang="fr-FR" smtClean="0"/>
              <a:t>Foto’s</a:t>
            </a:r>
          </a:p>
        </p:txBody>
      </p:sp>
      <p:pic>
        <p:nvPicPr>
          <p:cNvPr id="6147"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435600" y="1700213"/>
            <a:ext cx="3395663" cy="4525962"/>
          </a:xfrm>
        </p:spPr>
      </p:pic>
      <p:pic>
        <p:nvPicPr>
          <p:cNvPr id="6148"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700213"/>
            <a:ext cx="3394075"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72633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nl-BE" altLang="fr-FR" smtClean="0"/>
              <a:t>Foto’s cabine heren</a:t>
            </a:r>
          </a:p>
        </p:txBody>
      </p:sp>
      <p:pic>
        <p:nvPicPr>
          <p:cNvPr id="7171"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525" y="2852738"/>
            <a:ext cx="2787650" cy="371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87675" y="2852738"/>
            <a:ext cx="2787650" cy="371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84875" y="2835275"/>
            <a:ext cx="2787650" cy="371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82901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nl-BE" altLang="fr-FR" smtClean="0"/>
              <a:t>Foto’s cabine heren</a:t>
            </a:r>
          </a:p>
        </p:txBody>
      </p:sp>
      <p:pic>
        <p:nvPicPr>
          <p:cNvPr id="8195"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2476500"/>
            <a:ext cx="2808288"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28975" y="2476500"/>
            <a:ext cx="2787650" cy="371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27763" y="2476500"/>
            <a:ext cx="2792412" cy="372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84320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nl-BE" altLang="fr-FR" smtClean="0"/>
              <a:t>Foto’s cabine dames</a:t>
            </a:r>
          </a:p>
        </p:txBody>
      </p:sp>
      <p:pic>
        <p:nvPicPr>
          <p:cNvPr id="9219"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7038" y="1557338"/>
            <a:ext cx="3824287" cy="509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557338"/>
            <a:ext cx="3813175"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0966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nl-BE" altLang="fr-FR" smtClean="0"/>
              <a:t>Foto’s cabine dames</a:t>
            </a:r>
          </a:p>
        </p:txBody>
      </p:sp>
      <p:pic>
        <p:nvPicPr>
          <p:cNvPr id="10243"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924175"/>
            <a:ext cx="2941638"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95625" y="2924175"/>
            <a:ext cx="2952750"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91250" y="2914650"/>
            <a:ext cx="2951163"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9200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74638"/>
            <a:ext cx="7200800" cy="1143000"/>
          </a:xfr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fr-BE" sz="3600" b="1" dirty="0" smtClean="0"/>
              <a:t>9. </a:t>
            </a:r>
            <a:r>
              <a:rPr lang="fr-BE" sz="3600" b="1" dirty="0" err="1" smtClean="0"/>
              <a:t>Tvx</a:t>
            </a:r>
            <a:r>
              <a:rPr lang="fr-BE" sz="3600" b="1" dirty="0" smtClean="0"/>
              <a:t> </a:t>
            </a:r>
            <a:r>
              <a:rPr lang="fr-BE" sz="3600" b="1" dirty="0"/>
              <a:t>Bloc Nr </a:t>
            </a:r>
            <a:r>
              <a:rPr lang="fr-BE" sz="3600" b="1" dirty="0" smtClean="0"/>
              <a:t>8</a:t>
            </a:r>
            <a:endParaRPr lang="fr-BE" sz="3600" b="1" dirty="0"/>
          </a:p>
        </p:txBody>
      </p:sp>
      <p:sp>
        <p:nvSpPr>
          <p:cNvPr id="3" name="Content Placeholder 2"/>
          <p:cNvSpPr>
            <a:spLocks noGrp="1"/>
          </p:cNvSpPr>
          <p:nvPr>
            <p:ph idx="1"/>
          </p:nvPr>
        </p:nvSpPr>
        <p:spPr>
          <a:xfrm>
            <a:off x="323528" y="1628800"/>
            <a:ext cx="8712968" cy="4823990"/>
          </a:xfrm>
          <a:solidFill>
            <a:schemeClr val="bg1">
              <a:lumMod val="95000"/>
            </a:schemeClr>
          </a:solidFill>
        </p:spPr>
        <p:txBody>
          <a:bodyPr/>
          <a:lstStyle/>
          <a:p>
            <a:pPr marL="0" indent="0">
              <a:buNone/>
            </a:pPr>
            <a:r>
              <a:rPr lang="fr-BE" sz="2000" dirty="0" err="1" smtClean="0"/>
              <a:t>Ref</a:t>
            </a:r>
            <a:r>
              <a:rPr lang="fr-BE" sz="2000" dirty="0" smtClean="0"/>
              <a:t>:		</a:t>
            </a:r>
            <a:endParaRPr lang="fr-BE" sz="2000" dirty="0" smtClean="0">
              <a:solidFill>
                <a:schemeClr val="bg1">
                  <a:lumMod val="50000"/>
                </a:schemeClr>
              </a:solidFill>
            </a:endParaRPr>
          </a:p>
          <a:p>
            <a:pPr marL="514350" indent="-514350">
              <a:buFont typeface="+mj-lt"/>
              <a:buAutoNum type="arabicPeriod"/>
            </a:pPr>
            <a:r>
              <a:rPr lang="fr-BE" sz="2000" dirty="0" smtClean="0"/>
              <a:t>BUT: Rénovation sanitaire</a:t>
            </a:r>
          </a:p>
          <a:p>
            <a:pPr marL="514350" indent="-514350">
              <a:buFont typeface="+mj-lt"/>
              <a:buAutoNum type="arabicPeriod"/>
            </a:pPr>
            <a:r>
              <a:rPr lang="fr-BE" sz="2000" dirty="0"/>
              <a:t> </a:t>
            </a:r>
            <a:r>
              <a:rPr lang="fr-BE" sz="2000" dirty="0" smtClean="0"/>
              <a:t>	</a:t>
            </a:r>
            <a:endParaRPr lang="fr-BE" sz="2000" dirty="0"/>
          </a:p>
          <a:p>
            <a:pPr marL="514350" indent="-514350">
              <a:buFont typeface="+mj-lt"/>
              <a:buAutoNum type="arabicPeriod"/>
            </a:pPr>
            <a:endParaRPr lang="fr-BE" sz="2000" dirty="0" smtClean="0"/>
          </a:p>
          <a:p>
            <a:pPr marL="514350" indent="-514350">
              <a:buFont typeface="+mj-lt"/>
              <a:buAutoNum type="arabicPeriod"/>
            </a:pPr>
            <a:endParaRPr lang="fr-BE" sz="2000" dirty="0" smtClean="0"/>
          </a:p>
          <a:p>
            <a:pPr marL="514350" indent="-514350">
              <a:buFont typeface="+mj-lt"/>
              <a:buAutoNum type="arabicPeriod"/>
            </a:pPr>
            <a:r>
              <a:rPr lang="fr-BE" sz="2000" dirty="0" smtClean="0"/>
              <a:t>DTG:	</a:t>
            </a:r>
          </a:p>
          <a:p>
            <a:pPr marL="514350" indent="-514350">
              <a:buFont typeface="+mj-lt"/>
              <a:buAutoNum type="arabicPeriod"/>
            </a:pPr>
            <a:r>
              <a:rPr lang="fr-BE" sz="2000" dirty="0" smtClean="0"/>
              <a:t>POC:	</a:t>
            </a:r>
            <a:r>
              <a:rPr lang="fr-BE" sz="2000" dirty="0" err="1">
                <a:solidFill>
                  <a:schemeClr val="tx1"/>
                </a:solidFill>
              </a:rPr>
              <a:t>Appeltans</a:t>
            </a:r>
            <a:r>
              <a:rPr lang="fr-BE" sz="2000" dirty="0">
                <a:solidFill>
                  <a:schemeClr val="tx1"/>
                </a:solidFill>
              </a:rPr>
              <a:t> Ruth </a:t>
            </a:r>
            <a:endParaRPr lang="fr-BE" sz="2000" dirty="0" smtClean="0">
              <a:solidFill>
                <a:schemeClr val="tx1"/>
              </a:solidFill>
            </a:endParaRPr>
          </a:p>
          <a:p>
            <a:pPr marL="514350" indent="-514350">
              <a:buFont typeface="+mj-lt"/>
              <a:buAutoNum type="arabicPeriod"/>
            </a:pPr>
            <a:r>
              <a:rPr lang="fr-BE" sz="2000" dirty="0" smtClean="0"/>
              <a:t>Firme:	</a:t>
            </a:r>
          </a:p>
          <a:p>
            <a:pPr marL="514350" indent="-514350">
              <a:buFont typeface="+mj-lt"/>
              <a:buAutoNum type="arabicPeriod"/>
            </a:pPr>
            <a:r>
              <a:rPr lang="fr-BE" sz="2000" dirty="0" err="1" smtClean="0"/>
              <a:t>Bfg</a:t>
            </a:r>
            <a:r>
              <a:rPr lang="fr-BE" sz="2000" dirty="0" smtClean="0"/>
              <a:t> sécurité:</a:t>
            </a:r>
            <a:endParaRPr lang="fr-BE" sz="2000" dirty="0"/>
          </a:p>
          <a:p>
            <a:pPr marL="514350" indent="-514350">
              <a:buFont typeface="+mj-lt"/>
              <a:buAutoNum type="arabicPeriod"/>
            </a:pPr>
            <a:r>
              <a:rPr lang="fr-BE" sz="2000" dirty="0"/>
              <a:t>Incidences + Mesures de </a:t>
            </a:r>
            <a:r>
              <a:rPr lang="fr-BE" sz="2000" dirty="0" err="1" smtClean="0"/>
              <a:t>Coord</a:t>
            </a:r>
            <a:r>
              <a:rPr lang="fr-BE" sz="2000" dirty="0" smtClean="0"/>
              <a:t>:</a:t>
            </a:r>
          </a:p>
          <a:p>
            <a:pPr marL="514350" indent="-514350">
              <a:buFont typeface="+mj-lt"/>
              <a:buAutoNum type="arabicPeriod"/>
            </a:pPr>
            <a:r>
              <a:rPr lang="fr-BE" sz="2000" dirty="0" smtClean="0"/>
              <a:t>PV:	</a:t>
            </a:r>
            <a:endParaRPr lang="fr-BE" sz="2000" dirty="0" smtClean="0">
              <a:solidFill>
                <a:schemeClr val="bg1">
                  <a:lumMod val="50000"/>
                </a:schemeClr>
              </a:solidFill>
            </a:endParaRPr>
          </a:p>
        </p:txBody>
      </p:sp>
      <p:graphicFrame>
        <p:nvGraphicFramePr>
          <p:cNvPr id="4" name="Table 3"/>
          <p:cNvGraphicFramePr>
            <a:graphicFrameLocks noGrp="1"/>
          </p:cNvGraphicFramePr>
          <p:nvPr>
            <p:extLst/>
          </p:nvPr>
        </p:nvGraphicFramePr>
        <p:xfrm>
          <a:off x="905239" y="2492896"/>
          <a:ext cx="7195152" cy="942975"/>
        </p:xfrm>
        <a:graphic>
          <a:graphicData uri="http://schemas.openxmlformats.org/drawingml/2006/table">
            <a:tbl>
              <a:tblPr/>
              <a:tblGrid>
                <a:gridCol w="1199192">
                  <a:extLst>
                    <a:ext uri="{9D8B030D-6E8A-4147-A177-3AD203B41FA5}">
                      <a16:colId xmlns:a16="http://schemas.microsoft.com/office/drawing/2014/main" val="4033659107"/>
                    </a:ext>
                  </a:extLst>
                </a:gridCol>
                <a:gridCol w="1199192">
                  <a:extLst>
                    <a:ext uri="{9D8B030D-6E8A-4147-A177-3AD203B41FA5}">
                      <a16:colId xmlns:a16="http://schemas.microsoft.com/office/drawing/2014/main" val="3178224192"/>
                    </a:ext>
                  </a:extLst>
                </a:gridCol>
                <a:gridCol w="1199192">
                  <a:extLst>
                    <a:ext uri="{9D8B030D-6E8A-4147-A177-3AD203B41FA5}">
                      <a16:colId xmlns:a16="http://schemas.microsoft.com/office/drawing/2014/main" val="1106484269"/>
                    </a:ext>
                  </a:extLst>
                </a:gridCol>
                <a:gridCol w="1199192">
                  <a:extLst>
                    <a:ext uri="{9D8B030D-6E8A-4147-A177-3AD203B41FA5}">
                      <a16:colId xmlns:a16="http://schemas.microsoft.com/office/drawing/2014/main" val="636670956"/>
                    </a:ext>
                  </a:extLst>
                </a:gridCol>
                <a:gridCol w="1199192">
                  <a:extLst>
                    <a:ext uri="{9D8B030D-6E8A-4147-A177-3AD203B41FA5}">
                      <a16:colId xmlns:a16="http://schemas.microsoft.com/office/drawing/2014/main" val="2879440988"/>
                    </a:ext>
                  </a:extLst>
                </a:gridCol>
                <a:gridCol w="1199192">
                  <a:extLst>
                    <a:ext uri="{9D8B030D-6E8A-4147-A177-3AD203B41FA5}">
                      <a16:colId xmlns:a16="http://schemas.microsoft.com/office/drawing/2014/main" val="32773999"/>
                    </a:ext>
                  </a:extLst>
                </a:gridCol>
              </a:tblGrid>
              <a:tr h="283310">
                <a:tc gridSpan="6">
                  <a:txBody>
                    <a:bodyPr/>
                    <a:lstStyle/>
                    <a:p>
                      <a:pPr algn="ctr" fontAlgn="b"/>
                      <a:r>
                        <a:rPr lang="fr-BE" sz="2000" b="1" i="0" u="none" strike="noStrike">
                          <a:solidFill>
                            <a:srgbClr val="FFFF00"/>
                          </a:solidFill>
                          <a:effectLst/>
                          <a:latin typeface="Calibri" panose="020F0502020204030204" pitchFamily="34" charset="0"/>
                        </a:rPr>
                        <a:t>SACO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hMerge="1">
                  <a:txBody>
                    <a:bodyPr/>
                    <a:lstStyle/>
                    <a:p>
                      <a:endParaRPr lang="fr-BE"/>
                    </a:p>
                  </a:txBody>
                  <a:tcPr/>
                </a:tc>
                <a:tc hMerge="1">
                  <a:txBody>
                    <a:bodyPr/>
                    <a:lstStyle/>
                    <a:p>
                      <a:endParaRPr lang="fr-BE"/>
                    </a:p>
                  </a:txBody>
                  <a:tcPr/>
                </a:tc>
                <a:tc hMerge="1">
                  <a:txBody>
                    <a:bodyPr/>
                    <a:lstStyle/>
                    <a:p>
                      <a:endParaRPr lang="fr-BE"/>
                    </a:p>
                  </a:txBody>
                  <a:tcPr/>
                </a:tc>
                <a:tc hMerge="1">
                  <a:txBody>
                    <a:bodyPr/>
                    <a:lstStyle/>
                    <a:p>
                      <a:endParaRPr lang="fr-BE"/>
                    </a:p>
                  </a:txBody>
                  <a:tcPr/>
                </a:tc>
                <a:tc hMerge="1">
                  <a:txBody>
                    <a:bodyPr/>
                    <a:lstStyle/>
                    <a:p>
                      <a:endParaRPr lang="fr-BE"/>
                    </a:p>
                  </a:txBody>
                  <a:tcPr/>
                </a:tc>
                <a:extLst>
                  <a:ext uri="{0D108BD9-81ED-4DB2-BD59-A6C34878D82A}">
                    <a16:rowId xmlns:a16="http://schemas.microsoft.com/office/drawing/2014/main" val="164894647"/>
                  </a:ext>
                </a:extLst>
              </a:tr>
              <a:tr h="283310">
                <a:tc>
                  <a:txBody>
                    <a:bodyPr/>
                    <a:lstStyle/>
                    <a:p>
                      <a:pPr algn="ctr" fontAlgn="b"/>
                      <a:r>
                        <a:rPr lang="fr-BE" sz="2000" b="1" i="0" u="none" strike="noStrike">
                          <a:solidFill>
                            <a:srgbClr val="000000"/>
                          </a:solidFill>
                          <a:effectLst/>
                          <a:latin typeface="Calibri" panose="020F0502020204030204" pitchFamily="34" charset="0"/>
                        </a:rPr>
                        <a:t>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fr-BE" sz="2000" b="1"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fr-BE" sz="2000" b="1"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fr-BE" sz="2000" b="1"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fr-BE" sz="2000" b="1"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fr-BE" sz="2000" b="1"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674064053"/>
                  </a:ext>
                </a:extLst>
              </a:tr>
              <a:tr h="297476">
                <a:tc>
                  <a:txBody>
                    <a:bodyPr/>
                    <a:lstStyle/>
                    <a:p>
                      <a:pPr algn="l" fontAlgn="b"/>
                      <a:r>
                        <a:rPr lang="fr-BE" sz="20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fr-BE" sz="2000" b="0" i="0" u="none" strike="noStrike" dirty="0">
                          <a:solidFill>
                            <a:srgbClr val="000000"/>
                          </a:solidFill>
                          <a:effectLst/>
                          <a:latin typeface="Calibri" panose="020F0502020204030204" pitchFamily="34" charset="0"/>
                        </a:rPr>
                        <a:t> </a:t>
                      </a:r>
                      <a:r>
                        <a:rPr lang="fr-BE" sz="2000" b="1" i="0" u="none" strike="noStrike" dirty="0" smtClean="0">
                          <a:solidFill>
                            <a:srgbClr val="000000"/>
                          </a:solidFill>
                          <a:effectLst/>
                          <a:latin typeface="Calibri" panose="020F0502020204030204" pitchFamily="34" charset="0"/>
                        </a:rPr>
                        <a:t>24 </a:t>
                      </a:r>
                      <a:r>
                        <a:rPr lang="fr-BE" sz="2000" b="1" i="0" u="none" strike="noStrike" dirty="0" err="1" smtClean="0">
                          <a:solidFill>
                            <a:srgbClr val="000000"/>
                          </a:solidFill>
                          <a:effectLst/>
                          <a:latin typeface="Calibri" panose="020F0502020204030204" pitchFamily="34" charset="0"/>
                        </a:rPr>
                        <a:t>Avr</a:t>
                      </a:r>
                      <a:r>
                        <a:rPr lang="fr-BE" sz="2000" b="1" i="0" u="none" strike="noStrike" dirty="0" smtClean="0">
                          <a:solidFill>
                            <a:srgbClr val="000000"/>
                          </a:solidFill>
                          <a:effectLst/>
                          <a:latin typeface="Calibri" panose="020F0502020204030204" pitchFamily="34" charset="0"/>
                        </a:rPr>
                        <a:t> 19</a:t>
                      </a:r>
                      <a:endParaRPr lang="fr-BE" sz="20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fr-BE" sz="20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fr-BE" sz="20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fr-BE" sz="20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fr-BE" sz="20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71772561"/>
                  </a:ext>
                </a:extLst>
              </a:tr>
            </a:tbl>
          </a:graphicData>
        </a:graphic>
      </p:graphicFrame>
      <p:sp>
        <p:nvSpPr>
          <p:cNvPr id="6" name="Rectangle 5"/>
          <p:cNvSpPr/>
          <p:nvPr/>
        </p:nvSpPr>
        <p:spPr>
          <a:xfrm>
            <a:off x="2555776" y="4653136"/>
            <a:ext cx="4380296" cy="923330"/>
          </a:xfrm>
          <a:prstGeom prst="rect">
            <a:avLst/>
          </a:prstGeom>
          <a:solidFill>
            <a:srgbClr val="FFFF00"/>
          </a:solidFill>
        </p:spPr>
        <p:txBody>
          <a:bodyPr wrap="square" lIns="91440" tIns="45720" rIns="91440" bIns="45720">
            <a:spAutoFit/>
          </a:bodyPr>
          <a:lstStyle/>
          <a:p>
            <a:pPr algn="ctr"/>
            <a:r>
              <a:rPr lang="en-US" sz="5400" b="1" cap="none" spc="0" dirty="0" smtClean="0">
                <a:ln w="12700">
                  <a:solidFill>
                    <a:schemeClr val="accent1"/>
                  </a:solidFill>
                  <a:prstDash val="solid"/>
                </a:ln>
                <a:solidFill>
                  <a:srgbClr val="FF0000"/>
                </a:solidFill>
                <a:effectLst>
                  <a:outerShdw dist="38100" dir="2640000" algn="bl" rotWithShape="0">
                    <a:schemeClr val="accent1"/>
                  </a:outerShdw>
                </a:effectLst>
              </a:rPr>
              <a:t>Fin 2019</a:t>
            </a:r>
            <a:endParaRPr lang="en-US" sz="5400" b="1" cap="none" spc="0" dirty="0">
              <a:ln w="12700">
                <a:solidFill>
                  <a:schemeClr val="accent1"/>
                </a:solidFill>
                <a:prstDash val="solid"/>
              </a:ln>
              <a:solidFill>
                <a:srgbClr val="FF0000"/>
              </a:solidFill>
              <a:effectLst>
                <a:outerShdw dist="38100" dir="2640000" algn="bl" rotWithShape="0">
                  <a:schemeClr val="accent1"/>
                </a:outerShdw>
              </a:effectLst>
            </a:endParaRPr>
          </a:p>
        </p:txBody>
      </p:sp>
    </p:spTree>
    <p:extLst>
      <p:ext uri="{BB962C8B-B14F-4D97-AF65-F5344CB8AC3E}">
        <p14:creationId xmlns:p14="http://schemas.microsoft.com/office/powerpoint/2010/main" val="780396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2133600" y="1905000"/>
            <a:ext cx="55626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nl-BE" sz="2400" b="1">
                <a:latin typeface="Courier New" panose="02070309020205020404" pitchFamily="49" charset="0"/>
              </a:rPr>
              <a:t>Erkende werkplaatsen en werkplaatsdossier.</a:t>
            </a:r>
          </a:p>
        </p:txBody>
      </p:sp>
      <p:sp>
        <p:nvSpPr>
          <p:cNvPr id="5123" name="Text Box 5"/>
          <p:cNvSpPr txBox="1">
            <a:spLocks noChangeArrowheads="1"/>
          </p:cNvSpPr>
          <p:nvPr/>
        </p:nvSpPr>
        <p:spPr bwMode="auto">
          <a:xfrm>
            <a:off x="2209800" y="2809875"/>
            <a:ext cx="4114800"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GB" altLang="nl-BE" sz="3600">
                <a:latin typeface="Courier New" panose="02070309020205020404" pitchFamily="49" charset="0"/>
              </a:rPr>
              <a:t>LDPBW 8</a:t>
            </a:r>
            <a:endParaRPr lang="en-GB" altLang="nl-BE" sz="3600">
              <a:latin typeface="Courier New" panose="02070309020205020404" pitchFamily="49" charset="0"/>
              <a:sym typeface="Wingdings" panose="05000000000000000000" pitchFamily="2" charset="2"/>
            </a:endParaRPr>
          </a:p>
        </p:txBody>
      </p:sp>
      <p:sp>
        <p:nvSpPr>
          <p:cNvPr id="5124" name="Text Box 6"/>
          <p:cNvSpPr txBox="1">
            <a:spLocks noChangeArrowheads="1"/>
          </p:cNvSpPr>
          <p:nvPr/>
        </p:nvSpPr>
        <p:spPr bwMode="auto">
          <a:xfrm>
            <a:off x="2133600" y="3657600"/>
            <a:ext cx="4267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nl-BE" altLang="nl-BE" sz="1600">
                <a:latin typeface="Courier New" panose="02070309020205020404" pitchFamily="49" charset="0"/>
              </a:rPr>
              <a:t>05 Jun 2019</a:t>
            </a:r>
            <a:endParaRPr lang="en-GB" altLang="nl-BE" sz="1600">
              <a:latin typeface="Courier New" panose="02070309020205020404" pitchFamily="49" charset="0"/>
            </a:endParaRPr>
          </a:p>
        </p:txBody>
      </p:sp>
      <p:pic>
        <p:nvPicPr>
          <p:cNvPr id="5125"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35750" y="2789238"/>
            <a:ext cx="1036638"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899592" y="274638"/>
            <a:ext cx="7200800" cy="1143000"/>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rgbClr val="FF0000"/>
                </a:solidFill>
                <a:latin typeface="+mj-lt"/>
                <a:ea typeface="+mj-ea"/>
                <a:cs typeface="+mj-cs"/>
              </a:defRPr>
            </a:lvl1pPr>
            <a:lvl2pPr algn="ctr" rtl="0" eaLnBrk="0" fontAlgn="base" hangingPunct="0">
              <a:spcBef>
                <a:spcPct val="0"/>
              </a:spcBef>
              <a:spcAft>
                <a:spcPct val="0"/>
              </a:spcAft>
              <a:defRPr sz="4400">
                <a:solidFill>
                  <a:srgbClr val="FF0000"/>
                </a:solidFill>
                <a:latin typeface="Arial" charset="0"/>
              </a:defRPr>
            </a:lvl2pPr>
            <a:lvl3pPr algn="ctr" rtl="0" eaLnBrk="0" fontAlgn="base" hangingPunct="0">
              <a:spcBef>
                <a:spcPct val="0"/>
              </a:spcBef>
              <a:spcAft>
                <a:spcPct val="0"/>
              </a:spcAft>
              <a:defRPr sz="4400">
                <a:solidFill>
                  <a:srgbClr val="FF0000"/>
                </a:solidFill>
                <a:latin typeface="Arial" charset="0"/>
              </a:defRPr>
            </a:lvl3pPr>
            <a:lvl4pPr algn="ctr" rtl="0" eaLnBrk="0" fontAlgn="base" hangingPunct="0">
              <a:spcBef>
                <a:spcPct val="0"/>
              </a:spcBef>
              <a:spcAft>
                <a:spcPct val="0"/>
              </a:spcAft>
              <a:defRPr sz="4400">
                <a:solidFill>
                  <a:srgbClr val="FF0000"/>
                </a:solidFill>
                <a:latin typeface="Arial" charset="0"/>
              </a:defRPr>
            </a:lvl4pPr>
            <a:lvl5pPr algn="ctr" rtl="0" eaLnBrk="0" fontAlgn="base" hangingPunct="0">
              <a:spcBef>
                <a:spcPct val="0"/>
              </a:spcBef>
              <a:spcAft>
                <a:spcPct val="0"/>
              </a:spcAft>
              <a:defRPr sz="4400">
                <a:solidFill>
                  <a:srgbClr val="FF0000"/>
                </a:solidFill>
                <a:latin typeface="Arial" charset="0"/>
              </a:defRPr>
            </a:lvl5pPr>
            <a:lvl6pPr marL="457200" algn="ctr" rtl="0" fontAlgn="base">
              <a:spcBef>
                <a:spcPct val="0"/>
              </a:spcBef>
              <a:spcAft>
                <a:spcPct val="0"/>
              </a:spcAft>
              <a:defRPr sz="4400">
                <a:solidFill>
                  <a:srgbClr val="FF0000"/>
                </a:solidFill>
                <a:latin typeface="Arial" charset="0"/>
              </a:defRPr>
            </a:lvl6pPr>
            <a:lvl7pPr marL="914400" algn="ctr" rtl="0" fontAlgn="base">
              <a:spcBef>
                <a:spcPct val="0"/>
              </a:spcBef>
              <a:spcAft>
                <a:spcPct val="0"/>
              </a:spcAft>
              <a:defRPr sz="4400">
                <a:solidFill>
                  <a:srgbClr val="FF0000"/>
                </a:solidFill>
                <a:latin typeface="Arial" charset="0"/>
              </a:defRPr>
            </a:lvl7pPr>
            <a:lvl8pPr marL="1371600" algn="ctr" rtl="0" fontAlgn="base">
              <a:spcBef>
                <a:spcPct val="0"/>
              </a:spcBef>
              <a:spcAft>
                <a:spcPct val="0"/>
              </a:spcAft>
              <a:defRPr sz="4400">
                <a:solidFill>
                  <a:srgbClr val="FF0000"/>
                </a:solidFill>
                <a:latin typeface="Arial" charset="0"/>
              </a:defRPr>
            </a:lvl8pPr>
            <a:lvl9pPr marL="1828800" algn="ctr" rtl="0" fontAlgn="base">
              <a:spcBef>
                <a:spcPct val="0"/>
              </a:spcBef>
              <a:spcAft>
                <a:spcPct val="0"/>
              </a:spcAft>
              <a:defRPr sz="4400">
                <a:solidFill>
                  <a:srgbClr val="FF0000"/>
                </a:solidFill>
                <a:latin typeface="Arial" charset="0"/>
              </a:defRPr>
            </a:lvl9pPr>
          </a:lstStyle>
          <a:p>
            <a:r>
              <a:rPr lang="fr-BE" sz="3600" b="1" kern="0" smtClean="0"/>
              <a:t>10. Fiche At</a:t>
            </a:r>
            <a:endParaRPr lang="fr-BE" sz="3600" b="1" kern="0" dirty="0"/>
          </a:p>
        </p:txBody>
      </p:sp>
    </p:spTree>
    <p:extLst>
      <p:ext uri="{BB962C8B-B14F-4D97-AF65-F5344CB8AC3E}">
        <p14:creationId xmlns:p14="http://schemas.microsoft.com/office/powerpoint/2010/main" val="16759301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1116013" y="620713"/>
            <a:ext cx="68405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nl-BE" altLang="fr-FR" sz="2800">
                <a:latin typeface="Cooper Black" panose="0208090404030B020404" pitchFamily="18" charset="0"/>
              </a:rPr>
              <a:t>Werkplaatsen in het kwartier Koningin Elisabeth</a:t>
            </a:r>
          </a:p>
        </p:txBody>
      </p:sp>
      <p:sp>
        <p:nvSpPr>
          <p:cNvPr id="7171" name="TextBox 3"/>
          <p:cNvSpPr txBox="1">
            <a:spLocks noChangeArrowheads="1"/>
          </p:cNvSpPr>
          <p:nvPr/>
        </p:nvSpPr>
        <p:spPr bwMode="auto">
          <a:xfrm>
            <a:off x="5076825" y="5983288"/>
            <a:ext cx="33115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buFont typeface="Wingdings" panose="05000000000000000000" pitchFamily="2" charset="2"/>
              <a:buChar char="v"/>
            </a:pPr>
            <a:r>
              <a:rPr lang="nl-BE" altLang="fr-FR">
                <a:solidFill>
                  <a:srgbClr val="FF0000"/>
                </a:solidFill>
                <a:latin typeface="Cooper Black" panose="0208090404030B020404" pitchFamily="18" charset="0"/>
              </a:rPr>
              <a:t>Garage (blok 26) </a:t>
            </a:r>
            <a:br>
              <a:rPr lang="nl-BE" altLang="fr-FR">
                <a:solidFill>
                  <a:srgbClr val="FF0000"/>
                </a:solidFill>
                <a:latin typeface="Cooper Black" panose="0208090404030B020404" pitchFamily="18" charset="0"/>
              </a:rPr>
            </a:br>
            <a:r>
              <a:rPr lang="nl-BE" altLang="fr-FR">
                <a:solidFill>
                  <a:srgbClr val="FF0000"/>
                </a:solidFill>
                <a:latin typeface="Cooper Black" panose="0208090404030B020404" pitchFamily="18" charset="0"/>
              </a:rPr>
              <a:t>ACOS IS.</a:t>
            </a:r>
          </a:p>
        </p:txBody>
      </p:sp>
      <p:pic>
        <p:nvPicPr>
          <p:cNvPr id="7172" name="Picture 7"/>
          <p:cNvPicPr>
            <a:picLocks noChangeAspect="1"/>
          </p:cNvPicPr>
          <p:nvPr/>
        </p:nvPicPr>
        <p:blipFill>
          <a:blip r:embed="rId2">
            <a:extLst>
              <a:ext uri="{28A0092B-C50C-407E-A947-70E740481C1C}">
                <a14:useLocalDpi xmlns:a14="http://schemas.microsoft.com/office/drawing/2010/main" val="0"/>
              </a:ext>
            </a:extLst>
          </a:blip>
          <a:srcRect l="47255" t="16660" r="6239" b="4115"/>
          <a:stretch>
            <a:fillRect/>
          </a:stretch>
        </p:blipFill>
        <p:spPr bwMode="auto">
          <a:xfrm>
            <a:off x="268288" y="1631950"/>
            <a:ext cx="8558212" cy="437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TextBox 8"/>
          <p:cNvSpPr txBox="1">
            <a:spLocks noChangeArrowheads="1"/>
          </p:cNvSpPr>
          <p:nvPr/>
        </p:nvSpPr>
        <p:spPr bwMode="auto">
          <a:xfrm>
            <a:off x="238125" y="5983288"/>
            <a:ext cx="29511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buFont typeface="Wingdings" panose="05000000000000000000" pitchFamily="2" charset="2"/>
              <a:buChar char="v"/>
            </a:pPr>
            <a:r>
              <a:rPr lang="nl-BE" altLang="fr-FR">
                <a:solidFill>
                  <a:srgbClr val="FF0000"/>
                </a:solidFill>
                <a:latin typeface="Cooper Black" panose="0208090404030B020404" pitchFamily="18" charset="0"/>
              </a:rPr>
              <a:t>Drukkerij (blok 17) </a:t>
            </a:r>
            <a:br>
              <a:rPr lang="nl-BE" altLang="fr-FR">
                <a:solidFill>
                  <a:srgbClr val="FF0000"/>
                </a:solidFill>
                <a:latin typeface="Cooper Black" panose="0208090404030B020404" pitchFamily="18" charset="0"/>
              </a:rPr>
            </a:br>
            <a:r>
              <a:rPr lang="nl-BE" altLang="fr-FR">
                <a:solidFill>
                  <a:srgbClr val="FF0000"/>
                </a:solidFill>
                <a:latin typeface="Cooper Black" panose="0208090404030B020404" pitchFamily="18" charset="0"/>
              </a:rPr>
              <a:t>DG Str COM.</a:t>
            </a:r>
          </a:p>
        </p:txBody>
      </p:sp>
      <p:sp>
        <p:nvSpPr>
          <p:cNvPr id="10" name="Right Arrow 9"/>
          <p:cNvSpPr/>
          <p:nvPr/>
        </p:nvSpPr>
        <p:spPr>
          <a:xfrm rot="18484988">
            <a:off x="1743870" y="5431631"/>
            <a:ext cx="1008062" cy="288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BE"/>
          </a:p>
        </p:txBody>
      </p:sp>
      <p:sp>
        <p:nvSpPr>
          <p:cNvPr id="11" name="Right Arrow 10"/>
          <p:cNvSpPr/>
          <p:nvPr/>
        </p:nvSpPr>
        <p:spPr>
          <a:xfrm rot="15989580">
            <a:off x="4902994" y="4175919"/>
            <a:ext cx="3176587" cy="288925"/>
          </a:xfrm>
          <a:prstGeom prst="rightArrow">
            <a:avLst>
              <a:gd name="adj1" fmla="val 50000"/>
              <a:gd name="adj2" fmla="val 4505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BE"/>
          </a:p>
        </p:txBody>
      </p:sp>
    </p:spTree>
    <p:extLst>
      <p:ext uri="{BB962C8B-B14F-4D97-AF65-F5344CB8AC3E}">
        <p14:creationId xmlns:p14="http://schemas.microsoft.com/office/powerpoint/2010/main" val="11486136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1116013" y="620713"/>
            <a:ext cx="68405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nl-BE" altLang="fr-FR" sz="2800">
                <a:latin typeface="Cooper Black" panose="0208090404030B020404" pitchFamily="18" charset="0"/>
              </a:rPr>
              <a:t>Refertes</a:t>
            </a:r>
          </a:p>
        </p:txBody>
      </p:sp>
      <p:sp>
        <p:nvSpPr>
          <p:cNvPr id="4" name="TextBox 3"/>
          <p:cNvSpPr txBox="1"/>
          <p:nvPr/>
        </p:nvSpPr>
        <p:spPr>
          <a:xfrm>
            <a:off x="1258888" y="1268413"/>
            <a:ext cx="7705725" cy="5356225"/>
          </a:xfrm>
          <a:prstGeom prst="rect">
            <a:avLst/>
          </a:prstGeom>
          <a:noFill/>
        </p:spPr>
        <p:txBody>
          <a:bodyPr>
            <a:spAutoFit/>
          </a:bodyPr>
          <a:lstStyle/>
          <a:p>
            <a:pPr marL="342900" indent="-342900">
              <a:buFont typeface="+mj-lt"/>
              <a:buAutoNum type="arabicPeriod"/>
              <a:defRPr/>
            </a:pPr>
            <a:r>
              <a:rPr lang="nl-BE" dirty="0">
                <a:hlinkClick r:id="rId3"/>
              </a:rPr>
              <a:t>DGMR-SPS-DSINFR-IDXX-002</a:t>
            </a:r>
            <a:r>
              <a:rPr lang="nl-BE" dirty="0"/>
              <a:t> (DGMR C&amp;I I/D/L)</a:t>
            </a:r>
            <a:br>
              <a:rPr lang="nl-BE" dirty="0"/>
            </a:br>
            <a:r>
              <a:rPr lang="nl-BE" dirty="0"/>
              <a:t>Werkplaatsen met bijzondere risico’s: Werkplaatsdossier</a:t>
            </a:r>
          </a:p>
          <a:p>
            <a:pPr marL="342900" indent="-342900">
              <a:buFont typeface="+mj-lt"/>
              <a:buAutoNum type="arabicPeriod"/>
              <a:defRPr/>
            </a:pPr>
            <a:endParaRPr lang="nl-BE" dirty="0"/>
          </a:p>
          <a:p>
            <a:pPr marL="361950" algn="just">
              <a:defRPr/>
            </a:pPr>
            <a:r>
              <a:rPr lang="nl-BE" dirty="0"/>
              <a:t>Het doel van deze richtlijn is om de verantwoordelijke autoriteit (Korps </a:t>
            </a:r>
            <a:r>
              <a:rPr lang="nl-BE" dirty="0" err="1"/>
              <a:t>Comd</a:t>
            </a:r>
            <a:r>
              <a:rPr lang="nl-BE" dirty="0"/>
              <a:t> en/of </a:t>
            </a:r>
            <a:r>
              <a:rPr lang="nl-BE" dirty="0" err="1"/>
              <a:t>Kw</a:t>
            </a:r>
            <a:r>
              <a:rPr lang="nl-BE" dirty="0"/>
              <a:t> </a:t>
            </a:r>
            <a:r>
              <a:rPr lang="nl-BE" dirty="0" err="1"/>
              <a:t>Comd</a:t>
            </a:r>
            <a:r>
              <a:rPr lang="nl-BE" dirty="0"/>
              <a:t>) een praktische gids te verschaffen die alle aandachtspunten bevat die nodig zijn om een werkplaatsdossier op te stellen in het kader van het risicobeheer van een werkplaats met bijzondere risico's. Samengevat bestaat dit dossier uit drie delen : algemeenheden (= identificatie van de werkplaats), welzijn op het werk (= risicoanalyse), milieu (= analyse van milieuaspecten). </a:t>
            </a:r>
          </a:p>
          <a:p>
            <a:pPr marL="361950" algn="just">
              <a:defRPr/>
            </a:pPr>
            <a:endParaRPr lang="nl-BE" dirty="0"/>
          </a:p>
          <a:p>
            <a:pPr marL="361950" indent="-361950" algn="just">
              <a:buFont typeface="+mj-lt"/>
              <a:buAutoNum type="arabicPeriod" startAt="2"/>
              <a:defRPr/>
            </a:pPr>
            <a:r>
              <a:rPr lang="nl-BE" dirty="0">
                <a:hlinkClick r:id="rId4"/>
              </a:rPr>
              <a:t>Erkende werkplaatsen</a:t>
            </a:r>
            <a:endParaRPr lang="nl-BE" dirty="0"/>
          </a:p>
          <a:p>
            <a:pPr lvl="1" algn="just">
              <a:defRPr/>
            </a:pPr>
            <a:r>
              <a:rPr lang="nl-BE" dirty="0"/>
              <a:t> </a:t>
            </a:r>
          </a:p>
          <a:p>
            <a:pPr marL="819150" lvl="1" indent="-361950">
              <a:buFont typeface="+mj-lt"/>
              <a:buAutoNum type="alphaLcParenR"/>
              <a:defRPr/>
            </a:pPr>
            <a:r>
              <a:rPr lang="nl-BE" dirty="0">
                <a:hlinkClick r:id="rId5"/>
              </a:rPr>
              <a:t>Lijst erkende </a:t>
            </a:r>
            <a:r>
              <a:rPr lang="nl-BE" dirty="0" err="1">
                <a:hlinkClick r:id="rId5"/>
              </a:rPr>
              <a:t>Maint</a:t>
            </a:r>
            <a:r>
              <a:rPr lang="nl-BE" dirty="0"/>
              <a:t/>
            </a:r>
            <a:br>
              <a:rPr lang="nl-BE" dirty="0"/>
            </a:br>
            <a:r>
              <a:rPr lang="nl-BE" dirty="0"/>
              <a:t>- </a:t>
            </a:r>
            <a:r>
              <a:rPr lang="nl-BE" dirty="0" err="1"/>
              <a:t>Maint</a:t>
            </a:r>
            <a:r>
              <a:rPr lang="nl-BE" dirty="0"/>
              <a:t> </a:t>
            </a:r>
            <a:r>
              <a:rPr lang="nl-BE" dirty="0" err="1"/>
              <a:t>Fed</a:t>
            </a:r>
            <a:r>
              <a:rPr lang="nl-BE" dirty="0"/>
              <a:t> Politie (blok 22), asset: IM21006C001 </a:t>
            </a:r>
            <a:br>
              <a:rPr lang="nl-BE" dirty="0"/>
            </a:br>
            <a:r>
              <a:rPr lang="nl-BE" dirty="0"/>
              <a:t>- </a:t>
            </a:r>
            <a:r>
              <a:rPr lang="nl-BE" dirty="0" err="1"/>
              <a:t>Maint</a:t>
            </a:r>
            <a:r>
              <a:rPr lang="nl-BE" dirty="0"/>
              <a:t> ACOS IS (blok 26), asset: IM21006C002 </a:t>
            </a:r>
            <a:br>
              <a:rPr lang="nl-BE" dirty="0"/>
            </a:br>
            <a:endParaRPr lang="nl-BE" dirty="0"/>
          </a:p>
          <a:p>
            <a:pPr marL="819150" lvl="1" indent="-361950">
              <a:buFont typeface="+mj-lt"/>
              <a:buAutoNum type="alphaLcParenR"/>
              <a:defRPr/>
            </a:pPr>
            <a:r>
              <a:rPr lang="nl-BE" dirty="0">
                <a:hlinkClick r:id="rId6"/>
              </a:rPr>
              <a:t>Lijst Erkende werkplaatsen</a:t>
            </a:r>
            <a:r>
              <a:rPr lang="nl-BE" dirty="0"/>
              <a:t> </a:t>
            </a:r>
            <a:r>
              <a:rPr lang="nl-BE" sz="1000" dirty="0"/>
              <a:t>(hout, composiet, metaal, verf, zandstraal, drukkerij)</a:t>
            </a:r>
            <a:r>
              <a:rPr lang="nl-BE" dirty="0"/>
              <a:t/>
            </a:r>
            <a:br>
              <a:rPr lang="nl-BE" dirty="0"/>
            </a:br>
            <a:r>
              <a:rPr lang="nl-BE" dirty="0"/>
              <a:t>- Drukkerij PHD = niet erkend????</a:t>
            </a:r>
            <a:endParaRPr lang="nl-BE" sz="1000" dirty="0"/>
          </a:p>
        </p:txBody>
      </p:sp>
    </p:spTree>
    <p:extLst>
      <p:ext uri="{BB962C8B-B14F-4D97-AF65-F5344CB8AC3E}">
        <p14:creationId xmlns:p14="http://schemas.microsoft.com/office/powerpoint/2010/main" val="3591886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16632"/>
            <a:ext cx="7335675" cy="1143000"/>
          </a:xfr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fr-BE" sz="3600" b="1" dirty="0" smtClean="0"/>
              <a:t>1. </a:t>
            </a:r>
            <a:r>
              <a:rPr lang="fr-BE" sz="3600" b="1" dirty="0" err="1" smtClean="0"/>
              <a:t>Ventilatie</a:t>
            </a:r>
            <a:r>
              <a:rPr lang="fr-BE" sz="3600" b="1" dirty="0" smtClean="0"/>
              <a:t>/Ventilation</a:t>
            </a:r>
            <a:r>
              <a:rPr lang="fr-BE" sz="3600" b="1" dirty="0"/>
              <a:t/>
            </a:r>
            <a:br>
              <a:rPr lang="fr-BE" sz="3600" b="1" dirty="0"/>
            </a:br>
            <a:r>
              <a:rPr lang="fr-BE" sz="3600" b="1" dirty="0"/>
              <a:t>PHD DG </a:t>
            </a:r>
            <a:r>
              <a:rPr lang="fr-BE" sz="3600" b="1" dirty="0" err="1"/>
              <a:t>Strat</a:t>
            </a:r>
            <a:r>
              <a:rPr lang="fr-BE" sz="3600" b="1" dirty="0"/>
              <a:t> Com</a:t>
            </a:r>
          </a:p>
        </p:txBody>
      </p:sp>
      <p:sp>
        <p:nvSpPr>
          <p:cNvPr id="3" name="Content Placeholder 2"/>
          <p:cNvSpPr>
            <a:spLocks noGrp="1"/>
          </p:cNvSpPr>
          <p:nvPr>
            <p:ph idx="1"/>
          </p:nvPr>
        </p:nvSpPr>
        <p:spPr>
          <a:xfrm>
            <a:off x="611560" y="2348880"/>
            <a:ext cx="7992888" cy="2952328"/>
          </a:xfrm>
        </p:spPr>
        <p:txBody>
          <a:bodyPr/>
          <a:lstStyle/>
          <a:p>
            <a:pPr marL="514350" indent="-514350">
              <a:buFont typeface="+mj-lt"/>
              <a:buAutoNum type="arabicPeriod"/>
            </a:pPr>
            <a:r>
              <a:rPr lang="fr-BE" sz="2000" dirty="0" smtClean="0"/>
              <a:t>Contrat: </a:t>
            </a:r>
          </a:p>
          <a:p>
            <a:pPr marL="514350" indent="-514350">
              <a:buFont typeface="+mj-lt"/>
              <a:buAutoNum type="arabicPeriod"/>
            </a:pPr>
            <a:r>
              <a:rPr lang="fr-BE" sz="2000" dirty="0" smtClean="0"/>
              <a:t>BUT:</a:t>
            </a:r>
            <a:endParaRPr lang="fr-BE" sz="2000" dirty="0"/>
          </a:p>
          <a:p>
            <a:pPr marL="514350" indent="-514350">
              <a:buFont typeface="+mj-lt"/>
              <a:buAutoNum type="arabicPeriod"/>
            </a:pPr>
            <a:r>
              <a:rPr lang="fr-BE" sz="2000" dirty="0" smtClean="0"/>
              <a:t>DTG: </a:t>
            </a:r>
            <a:r>
              <a:rPr lang="fr-BE" sz="2000" dirty="0" err="1" smtClean="0"/>
              <a:t>Fev</a:t>
            </a:r>
            <a:r>
              <a:rPr lang="fr-BE" sz="2000" dirty="0" smtClean="0"/>
              <a:t> 19</a:t>
            </a:r>
          </a:p>
          <a:p>
            <a:pPr marL="514350" indent="-514350">
              <a:buFont typeface="+mj-lt"/>
              <a:buAutoNum type="arabicPeriod"/>
            </a:pPr>
            <a:r>
              <a:rPr lang="fr-BE" sz="2000" dirty="0" smtClean="0"/>
              <a:t>Firme: VEOLIA</a:t>
            </a:r>
            <a:endParaRPr lang="fr-BE" sz="2000" dirty="0"/>
          </a:p>
          <a:p>
            <a:pPr marL="514350" indent="-514350">
              <a:buFont typeface="+mj-lt"/>
              <a:buAutoNum type="arabicPeriod"/>
            </a:pPr>
            <a:r>
              <a:rPr lang="fr-BE" sz="2000" dirty="0" smtClean="0"/>
              <a:t>Remarque:</a:t>
            </a:r>
          </a:p>
          <a:p>
            <a:pPr marL="914400" lvl="1" indent="-514350">
              <a:buFont typeface="+mj-lt"/>
              <a:buAutoNum type="alphaLcPeriod"/>
            </a:pPr>
            <a:r>
              <a:rPr lang="fr-BE" sz="1600" dirty="0" smtClean="0">
                <a:solidFill>
                  <a:schemeClr val="accent2">
                    <a:lumMod val="50000"/>
                  </a:schemeClr>
                </a:solidFill>
              </a:rPr>
              <a:t>Mise en service à effectuer</a:t>
            </a:r>
          </a:p>
          <a:p>
            <a:pPr marL="1314450" lvl="2" indent="-514350">
              <a:buFont typeface="+mj-lt"/>
              <a:buAutoNum type="romanLcPeriod"/>
            </a:pPr>
            <a:r>
              <a:rPr lang="fr-BE" sz="1200" dirty="0" smtClean="0">
                <a:solidFill>
                  <a:schemeClr val="accent2">
                    <a:lumMod val="50000"/>
                  </a:schemeClr>
                </a:solidFill>
              </a:rPr>
              <a:t>Mode d’emploi N/F à recevoir</a:t>
            </a:r>
          </a:p>
          <a:p>
            <a:pPr marL="1314450" lvl="2" indent="-514350">
              <a:buFont typeface="+mj-lt"/>
              <a:buAutoNum type="romanLcPeriod"/>
            </a:pPr>
            <a:r>
              <a:rPr lang="fr-BE" sz="1200" dirty="0" smtClean="0">
                <a:solidFill>
                  <a:schemeClr val="accent2">
                    <a:lumMod val="50000"/>
                  </a:schemeClr>
                </a:solidFill>
              </a:rPr>
              <a:t>Certificat CE à recevoir</a:t>
            </a:r>
          </a:p>
          <a:p>
            <a:pPr marL="914400" lvl="1" indent="-514350">
              <a:buFont typeface="+mj-lt"/>
              <a:buAutoNum type="alphaLcPeriod"/>
            </a:pPr>
            <a:r>
              <a:rPr lang="fr-BE" sz="1600" dirty="0" smtClean="0">
                <a:solidFill>
                  <a:schemeClr val="accent2">
                    <a:lumMod val="50000"/>
                  </a:schemeClr>
                </a:solidFill>
              </a:rPr>
              <a:t>Plafond à remettre : en ordre</a:t>
            </a:r>
          </a:p>
          <a:p>
            <a:pPr marL="914400" lvl="1" indent="-514350">
              <a:buFont typeface="+mj-lt"/>
              <a:buAutoNum type="alphaLcPeriod"/>
            </a:pPr>
            <a:r>
              <a:rPr lang="fr-BE" sz="1600" dirty="0" smtClean="0">
                <a:solidFill>
                  <a:schemeClr val="accent2">
                    <a:lumMod val="50000"/>
                  </a:schemeClr>
                </a:solidFill>
              </a:rPr>
              <a:t>Alarme incendie à replacer</a:t>
            </a:r>
            <a:endParaRPr lang="fr-BE" sz="1600" dirty="0">
              <a:solidFill>
                <a:schemeClr val="accent2">
                  <a:lumMod val="50000"/>
                </a:schemeClr>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4356398" y="2060427"/>
            <a:ext cx="5181195" cy="3885896"/>
          </a:xfrm>
          <a:prstGeom prst="rect">
            <a:avLst/>
          </a:prstGeom>
        </p:spPr>
      </p:pic>
      <p:sp>
        <p:nvSpPr>
          <p:cNvPr id="4" name="TextBox 3"/>
          <p:cNvSpPr txBox="1"/>
          <p:nvPr/>
        </p:nvSpPr>
        <p:spPr>
          <a:xfrm>
            <a:off x="395536" y="1508055"/>
            <a:ext cx="3744416" cy="646331"/>
          </a:xfrm>
          <a:prstGeom prst="rect">
            <a:avLst/>
          </a:prstGeom>
          <a:noFill/>
        </p:spPr>
        <p:txBody>
          <a:bodyPr wrap="square" rtlCol="0">
            <a:spAutoFit/>
          </a:bodyPr>
          <a:lstStyle/>
          <a:p>
            <a:r>
              <a:rPr lang="nl-BE" b="1" dirty="0" smtClean="0">
                <a:solidFill>
                  <a:srgbClr val="FF0000"/>
                </a:solidFill>
              </a:rPr>
              <a:t>Zal de komende dagen klaar zijn</a:t>
            </a:r>
          </a:p>
          <a:p>
            <a:r>
              <a:rPr lang="nl-BE" b="1" dirty="0" smtClean="0">
                <a:solidFill>
                  <a:srgbClr val="FF0000"/>
                </a:solidFill>
              </a:rPr>
              <a:t>Geen opmerking </a:t>
            </a:r>
            <a:endParaRPr lang="nl-BE" b="1" dirty="0">
              <a:solidFill>
                <a:srgbClr val="FF0000"/>
              </a:solidFill>
            </a:endParaRPr>
          </a:p>
        </p:txBody>
      </p:sp>
      <p:sp>
        <p:nvSpPr>
          <p:cNvPr id="5" name="Rectangle 4"/>
          <p:cNvSpPr/>
          <p:nvPr/>
        </p:nvSpPr>
        <p:spPr>
          <a:xfrm>
            <a:off x="0" y="6457890"/>
            <a:ext cx="1907704" cy="400110"/>
          </a:xfrm>
          <a:prstGeom prst="rect">
            <a:avLst/>
          </a:prstGeom>
          <a:solidFill>
            <a:srgbClr val="FFFF00"/>
          </a:solidFill>
        </p:spPr>
        <p:txBody>
          <a:bodyPr wrap="square" lIns="91440" tIns="45720" rIns="91440" bIns="45720">
            <a:spAutoFit/>
          </a:bodyPr>
          <a:lstStyle/>
          <a:p>
            <a:pPr algn="ctr"/>
            <a:r>
              <a:rPr lang="en-US" sz="2000" b="1" cap="none" spc="0" dirty="0" smtClean="0">
                <a:ln w="12700">
                  <a:solidFill>
                    <a:schemeClr val="accent1"/>
                  </a:solidFill>
                  <a:prstDash val="solid"/>
                </a:ln>
                <a:solidFill>
                  <a:srgbClr val="FF0000"/>
                </a:solidFill>
                <a:effectLst>
                  <a:outerShdw dist="38100" dir="2640000" algn="bl" rotWithShape="0">
                    <a:schemeClr val="accent1"/>
                  </a:outerShdw>
                </a:effectLst>
              </a:rPr>
              <a:t>Infra</a:t>
            </a:r>
            <a:endParaRPr lang="en-US" sz="2000" b="1" cap="none" spc="0" dirty="0">
              <a:ln w="12700">
                <a:solidFill>
                  <a:schemeClr val="accent1"/>
                </a:solidFill>
                <a:prstDash val="solid"/>
              </a:ln>
              <a:solidFill>
                <a:srgbClr val="FF0000"/>
              </a:solidFill>
              <a:effectLst>
                <a:outerShdw dist="38100" dir="2640000" algn="bl" rotWithShape="0">
                  <a:schemeClr val="accent1"/>
                </a:outerShdw>
              </a:effectLst>
            </a:endParaRPr>
          </a:p>
        </p:txBody>
      </p:sp>
    </p:spTree>
    <p:extLst>
      <p:ext uri="{BB962C8B-B14F-4D97-AF65-F5344CB8AC3E}">
        <p14:creationId xmlns:p14="http://schemas.microsoft.com/office/powerpoint/2010/main" val="6060302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7"/>
          <p:cNvSpPr txBox="1">
            <a:spLocks noChangeArrowheads="1"/>
          </p:cNvSpPr>
          <p:nvPr/>
        </p:nvSpPr>
        <p:spPr bwMode="auto">
          <a:xfrm>
            <a:off x="1116013" y="620713"/>
            <a:ext cx="68405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nl-BE" altLang="fr-FR" sz="2800">
                <a:latin typeface="Cooper Black" panose="0208090404030B020404" pitchFamily="18" charset="0"/>
              </a:rPr>
              <a:t>Refertes</a:t>
            </a:r>
          </a:p>
        </p:txBody>
      </p:sp>
      <p:sp>
        <p:nvSpPr>
          <p:cNvPr id="10243" name="TextBox 28"/>
          <p:cNvSpPr txBox="1">
            <a:spLocks noChangeArrowheads="1"/>
          </p:cNvSpPr>
          <p:nvPr/>
        </p:nvSpPr>
        <p:spPr bwMode="auto">
          <a:xfrm>
            <a:off x="1258888" y="1268413"/>
            <a:ext cx="7705725"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buFont typeface="Arial" panose="020B0604020202020204" pitchFamily="34" charset="0"/>
              <a:buAutoNum type="arabicPeriod" startAt="3"/>
            </a:pPr>
            <a:r>
              <a:rPr lang="nl-BE" altLang="fr-FR"/>
              <a:t>GPP (Globaal preventieplan) / JAP (Jaaractieplan)</a:t>
            </a:r>
            <a:br>
              <a:rPr lang="nl-BE" altLang="fr-FR"/>
            </a:br>
            <a:r>
              <a:rPr lang="nl-BE" altLang="fr-FR"/>
              <a:t/>
            </a:r>
            <a:br>
              <a:rPr lang="nl-BE" altLang="fr-FR"/>
            </a:br>
            <a:r>
              <a:rPr lang="nl-BE" altLang="fr-FR">
                <a:hlinkClick r:id="rId3"/>
              </a:rPr>
              <a:t>11-MR-01 – Werkplaatsen met bijzondere risico’s</a:t>
            </a:r>
            <a:r>
              <a:rPr lang="nl-BE" altLang="fr-FR"/>
              <a:t>.</a:t>
            </a:r>
            <a:br>
              <a:rPr lang="nl-BE" altLang="fr-FR"/>
            </a:br>
            <a:r>
              <a:rPr lang="nl-BE" altLang="fr-FR"/>
              <a:t/>
            </a:r>
            <a:br>
              <a:rPr lang="nl-BE" altLang="fr-FR"/>
            </a:br>
            <a:r>
              <a:rPr lang="nl-BE" altLang="fr-FR">
                <a:hlinkClick r:id="rId4"/>
              </a:rPr>
              <a:t>11-MR-01 - </a:t>
            </a:r>
            <a:r>
              <a:rPr lang="fr-FR" altLang="fr-FR">
                <a:hlinkClick r:id="rId4"/>
              </a:rPr>
              <a:t>Ateliers avec des risques spécifiques</a:t>
            </a:r>
            <a:r>
              <a:rPr lang="fr-FR" altLang="fr-FR"/>
              <a:t>.</a:t>
            </a:r>
            <a:br>
              <a:rPr lang="fr-FR" altLang="fr-FR"/>
            </a:br>
            <a:endParaRPr lang="fr-FR" altLang="fr-FR"/>
          </a:p>
          <a:p>
            <a:pPr>
              <a:buFont typeface="Arial" panose="020B0604020202020204" pitchFamily="34" charset="0"/>
              <a:buAutoNum type="arabicPeriod" startAt="3"/>
            </a:pPr>
            <a:r>
              <a:rPr lang="fr-FR" altLang="fr-FR"/>
              <a:t>Nota 17-50040480 van 22 Jun 17.</a:t>
            </a:r>
            <a:br>
              <a:rPr lang="fr-FR" altLang="fr-FR"/>
            </a:br>
            <a:r>
              <a:rPr lang="fr-FR" altLang="fr-FR"/>
              <a:t/>
            </a:r>
            <a:br>
              <a:rPr lang="fr-FR" altLang="fr-FR"/>
            </a:br>
            <a:r>
              <a:rPr lang="fr-FR" altLang="fr-FR">
                <a:hlinkClick r:id="rId5"/>
              </a:rPr>
              <a:t>Inventaris van de werkplaatsen met bijzondere risico’s</a:t>
            </a:r>
            <a:r>
              <a:rPr lang="fr-FR" altLang="fr-FR"/>
              <a:t> </a:t>
            </a:r>
            <a:r>
              <a:rPr lang="fr-FR" altLang="fr-FR" sz="1200"/>
              <a:t>(NL+FR).</a:t>
            </a:r>
            <a:r>
              <a:rPr lang="fr-FR" altLang="fr-FR"/>
              <a:t/>
            </a:r>
            <a:br>
              <a:rPr lang="fr-FR" altLang="fr-FR"/>
            </a:br>
            <a:r>
              <a:rPr lang="fr-FR" altLang="fr-FR"/>
              <a:t/>
            </a:r>
            <a:br>
              <a:rPr lang="fr-FR" altLang="fr-FR"/>
            </a:br>
            <a:endParaRPr lang="nl-BE" altLang="fr-FR" sz="1000"/>
          </a:p>
        </p:txBody>
      </p:sp>
    </p:spTree>
    <p:extLst>
      <p:ext uri="{BB962C8B-B14F-4D97-AF65-F5344CB8AC3E}">
        <p14:creationId xmlns:p14="http://schemas.microsoft.com/office/powerpoint/2010/main" val="15548110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6"/>
          <p:cNvSpPr txBox="1">
            <a:spLocks noChangeArrowheads="1"/>
          </p:cNvSpPr>
          <p:nvPr/>
        </p:nvSpPr>
        <p:spPr bwMode="auto">
          <a:xfrm>
            <a:off x="1116013" y="620713"/>
            <a:ext cx="68405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nl-BE" altLang="fr-FR" sz="2800">
                <a:latin typeface="Cooper Black" panose="0208090404030B020404" pitchFamily="18" charset="0"/>
              </a:rPr>
              <a:t>Huidige situatie.</a:t>
            </a:r>
          </a:p>
        </p:txBody>
      </p:sp>
      <p:sp>
        <p:nvSpPr>
          <p:cNvPr id="12291" name="TextBox 7"/>
          <p:cNvSpPr txBox="1">
            <a:spLocks noChangeArrowheads="1"/>
          </p:cNvSpPr>
          <p:nvPr/>
        </p:nvSpPr>
        <p:spPr bwMode="auto">
          <a:xfrm>
            <a:off x="1403350" y="1550988"/>
            <a:ext cx="6048375"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buFont typeface="Arial" panose="020B0604020202020204" pitchFamily="34" charset="0"/>
              <a:buAutoNum type="arabicPeriod"/>
            </a:pPr>
            <a:r>
              <a:rPr lang="nl-BE" altLang="fr-FR"/>
              <a:t>Er werd op 29 Mei 19 een mail verstuurd naar DG Str COM en ACOS IS met de vraag naar een werkplaatsdossier conform de richtlijn DGMR-SPS-DSINFR-IDXX, Werkplaatsen met bijzondere risico’s: Werkplaatsdossier.</a:t>
            </a:r>
            <a:br>
              <a:rPr lang="nl-BE" altLang="fr-FR"/>
            </a:br>
            <a:endParaRPr lang="nl-BE" altLang="fr-FR"/>
          </a:p>
          <a:p>
            <a:pPr>
              <a:buFont typeface="Arial" panose="020B0604020202020204" pitchFamily="34" charset="0"/>
              <a:buAutoNum type="arabicPeriod"/>
            </a:pPr>
            <a:r>
              <a:rPr lang="nl-BE" altLang="fr-FR"/>
              <a:t>Vermoedelijk geen werkplaatsdossier conform de nieuwe richtlijn.</a:t>
            </a:r>
            <a:br>
              <a:rPr lang="nl-BE" altLang="fr-FR"/>
            </a:br>
            <a:endParaRPr lang="nl-BE" altLang="fr-FR"/>
          </a:p>
          <a:p>
            <a:pPr>
              <a:buFont typeface="Arial" panose="020B0604020202020204" pitchFamily="34" charset="0"/>
              <a:buAutoNum type="arabicPeriod"/>
            </a:pPr>
            <a:r>
              <a:rPr lang="nl-BE" altLang="fr-FR"/>
              <a:t>Er werd een </a:t>
            </a:r>
            <a:r>
              <a:rPr lang="nl-BE" altLang="fr-FR">
                <a:hlinkClick r:id="rId3"/>
              </a:rPr>
              <a:t>checklist</a:t>
            </a:r>
            <a:r>
              <a:rPr lang="nl-BE" altLang="fr-FR"/>
              <a:t> betreffende de inhoud opgemaakt en zal overgemaakt worden aan de eenheden. </a:t>
            </a:r>
            <a:br>
              <a:rPr lang="nl-BE" altLang="fr-FR"/>
            </a:br>
            <a:endParaRPr lang="nl-BE" altLang="fr-FR"/>
          </a:p>
          <a:p>
            <a:pPr>
              <a:buFont typeface="Arial" panose="020B0604020202020204" pitchFamily="34" charset="0"/>
              <a:buAutoNum type="arabicPeriod"/>
            </a:pPr>
            <a:r>
              <a:rPr lang="nl-BE" altLang="fr-FR"/>
              <a:t>DG Str COM zal voor de opmaak van het dossier rekening houden met de nieuwe geplande structuur van de drukkerij. </a:t>
            </a:r>
          </a:p>
        </p:txBody>
      </p:sp>
    </p:spTree>
    <p:extLst>
      <p:ext uri="{BB962C8B-B14F-4D97-AF65-F5344CB8AC3E}">
        <p14:creationId xmlns:p14="http://schemas.microsoft.com/office/powerpoint/2010/main" val="8943344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1"/>
          <p:cNvSpPr txBox="1">
            <a:spLocks noChangeArrowheads="1"/>
          </p:cNvSpPr>
          <p:nvPr/>
        </p:nvSpPr>
        <p:spPr bwMode="auto">
          <a:xfrm>
            <a:off x="1116013" y="620713"/>
            <a:ext cx="68405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nl-BE" altLang="fr-FR" sz="2800">
                <a:latin typeface="Cooper Black" panose="0208090404030B020404" pitchFamily="18" charset="0"/>
              </a:rPr>
              <a:t>Te ondernemen acties.</a:t>
            </a:r>
          </a:p>
        </p:txBody>
      </p:sp>
      <p:sp>
        <p:nvSpPr>
          <p:cNvPr id="14339" name="TextBox 2"/>
          <p:cNvSpPr txBox="1">
            <a:spLocks noChangeArrowheads="1"/>
          </p:cNvSpPr>
          <p:nvPr/>
        </p:nvSpPr>
        <p:spPr bwMode="auto">
          <a:xfrm>
            <a:off x="1331913" y="2205038"/>
            <a:ext cx="6840537"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buFont typeface="Arial" panose="020B0604020202020204" pitchFamily="34" charset="0"/>
              <a:buAutoNum type="arabicPeriod"/>
            </a:pPr>
            <a:r>
              <a:rPr lang="nl-BE" altLang="fr-FR"/>
              <a:t>Controle werkplaatsen binnen dit kwartier.</a:t>
            </a:r>
            <a:br>
              <a:rPr lang="nl-BE" altLang="fr-FR"/>
            </a:br>
            <a:endParaRPr lang="nl-BE" altLang="fr-FR"/>
          </a:p>
          <a:p>
            <a:pPr>
              <a:buFont typeface="Arial" panose="020B0604020202020204" pitchFamily="34" charset="0"/>
              <a:buAutoNum type="arabicPeriod"/>
            </a:pPr>
            <a:r>
              <a:rPr lang="nl-BE" altLang="fr-FR"/>
              <a:t>Niet erkende werkplaatsen laten erkennen of sluiten.</a:t>
            </a:r>
            <a:br>
              <a:rPr lang="nl-BE" altLang="fr-FR"/>
            </a:br>
            <a:endParaRPr lang="nl-BE" altLang="fr-FR"/>
          </a:p>
          <a:p>
            <a:pPr>
              <a:buFont typeface="Arial" panose="020B0604020202020204" pitchFamily="34" charset="0"/>
              <a:buAutoNum type="arabicPeriod"/>
            </a:pPr>
            <a:r>
              <a:rPr lang="nl-BE" altLang="fr-FR"/>
              <a:t>Controle voorziene documenten werkplaatsdossier</a:t>
            </a:r>
            <a:br>
              <a:rPr lang="nl-BE" altLang="fr-FR"/>
            </a:br>
            <a:r>
              <a:rPr lang="nl-BE" altLang="fr-FR"/>
              <a:t/>
            </a:r>
            <a:br>
              <a:rPr lang="nl-BE" altLang="fr-FR"/>
            </a:br>
            <a:r>
              <a:rPr lang="nl-BE" altLang="fr-FR">
                <a:hlinkClick r:id="rId2"/>
              </a:rPr>
              <a:t>Checklist</a:t>
            </a:r>
            <a:r>
              <a:rPr lang="nl-BE" altLang="fr-FR"/>
              <a:t>.</a:t>
            </a:r>
            <a:br>
              <a:rPr lang="nl-BE" altLang="fr-FR"/>
            </a:br>
            <a:endParaRPr lang="nl-BE" altLang="fr-FR"/>
          </a:p>
          <a:p>
            <a:pPr>
              <a:buFont typeface="Arial" panose="020B0604020202020204" pitchFamily="34" charset="0"/>
              <a:buAutoNum type="arabicPeriod"/>
            </a:pPr>
            <a:r>
              <a:rPr lang="nl-BE" altLang="fr-FR"/>
              <a:t>Opmaak actieplan (opnemen in LPP) voor opmaak en vervolledigen van werkplaatsdossier. </a:t>
            </a:r>
          </a:p>
        </p:txBody>
      </p:sp>
    </p:spTree>
    <p:extLst>
      <p:ext uri="{BB962C8B-B14F-4D97-AF65-F5344CB8AC3E}">
        <p14:creationId xmlns:p14="http://schemas.microsoft.com/office/powerpoint/2010/main" val="21001515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txBox="1">
            <a:spLocks noChangeArrowheads="1"/>
          </p:cNvSpPr>
          <p:nvPr/>
        </p:nvSpPr>
        <p:spPr bwMode="auto">
          <a:xfrm>
            <a:off x="1116013" y="260350"/>
            <a:ext cx="7056437" cy="792163"/>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800" dirty="0">
                <a:solidFill>
                  <a:srgbClr val="FF0000"/>
                </a:solidFill>
              </a:rPr>
              <a:t/>
            </a:r>
            <a:br>
              <a:rPr lang="en-US" sz="2800" dirty="0">
                <a:solidFill>
                  <a:srgbClr val="FF0000"/>
                </a:solidFill>
              </a:rPr>
            </a:br>
            <a:r>
              <a:rPr lang="en-US" sz="2800" dirty="0">
                <a:solidFill>
                  <a:srgbClr val="FF0000"/>
                </a:solidFill>
              </a:rPr>
              <a:t/>
            </a:r>
            <a:br>
              <a:rPr lang="en-US" sz="2800" dirty="0">
                <a:solidFill>
                  <a:srgbClr val="FF0000"/>
                </a:solidFill>
              </a:rPr>
            </a:br>
            <a:r>
              <a:rPr lang="en-US" sz="2800" dirty="0" smtClean="0">
                <a:solidFill>
                  <a:srgbClr val="FF0000"/>
                </a:solidFill>
              </a:rPr>
              <a:t>VRAGEN / QUESTIONS</a:t>
            </a:r>
            <a:r>
              <a:rPr lang="en-US" sz="2800" dirty="0">
                <a:solidFill>
                  <a:srgbClr val="FF0000"/>
                </a:solidFill>
              </a:rPr>
              <a:t/>
            </a:r>
            <a:br>
              <a:rPr lang="en-US" sz="2800" dirty="0">
                <a:solidFill>
                  <a:srgbClr val="FF0000"/>
                </a:solidFill>
              </a:rPr>
            </a:br>
            <a:r>
              <a:rPr lang="en-US" sz="2800" dirty="0">
                <a:solidFill>
                  <a:srgbClr val="FF0000"/>
                </a:solidFill>
              </a:rPr>
              <a:t/>
            </a:r>
            <a:br>
              <a:rPr lang="en-US" sz="2800" dirty="0">
                <a:solidFill>
                  <a:srgbClr val="FF0000"/>
                </a:solidFill>
              </a:rPr>
            </a:br>
            <a:endParaRPr lang="en-US" sz="2800" dirty="0">
              <a:solidFill>
                <a:srgbClr val="FF0000"/>
              </a:solidFill>
            </a:endParaRPr>
          </a:p>
        </p:txBody>
      </p:sp>
      <p:sp>
        <p:nvSpPr>
          <p:cNvPr id="36867" name="Title 2"/>
          <p:cNvSpPr>
            <a:spLocks noGrp="1"/>
          </p:cNvSpPr>
          <p:nvPr>
            <p:ph type="ctrTitle"/>
          </p:nvPr>
        </p:nvSpPr>
        <p:spPr>
          <a:xfrm>
            <a:off x="611188" y="2781300"/>
            <a:ext cx="7772400" cy="1470025"/>
          </a:xfrm>
        </p:spPr>
        <p:txBody>
          <a:bodyPr/>
          <a:lstStyle/>
          <a:p>
            <a:r>
              <a:rPr lang="fr-BE" sz="20000">
                <a:solidFill>
                  <a:srgbClr val="0070C0"/>
                </a:solidFill>
              </a:rPr>
              <a:t>?</a:t>
            </a:r>
          </a:p>
        </p:txBody>
      </p:sp>
    </p:spTree>
    <p:extLst>
      <p:ext uri="{BB962C8B-B14F-4D97-AF65-F5344CB8AC3E}">
        <p14:creationId xmlns:p14="http://schemas.microsoft.com/office/powerpoint/2010/main" val="2291384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16632"/>
            <a:ext cx="7335675" cy="1143000"/>
          </a:xfr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fr-BE" sz="3600" b="1" dirty="0" smtClean="0"/>
              <a:t>2. Eclairage </a:t>
            </a:r>
            <a:r>
              <a:rPr lang="fr-BE" sz="3600" b="1" dirty="0" err="1" smtClean="0"/>
              <a:t>Qu</a:t>
            </a:r>
            <a:r>
              <a:rPr lang="fr-BE" sz="3600" b="1" dirty="0" smtClean="0"/>
              <a:t/>
            </a:r>
            <a:br>
              <a:rPr lang="fr-BE" sz="3600" b="1" dirty="0" smtClean="0"/>
            </a:br>
            <a:r>
              <a:rPr lang="fr-BE" sz="3600" b="1" dirty="0" err="1" smtClean="0"/>
              <a:t>Verlichting</a:t>
            </a:r>
            <a:r>
              <a:rPr lang="fr-BE" sz="3600" b="1" dirty="0" smtClean="0"/>
              <a:t> </a:t>
            </a:r>
            <a:r>
              <a:rPr lang="fr-BE" sz="3600" b="1" dirty="0" err="1" smtClean="0"/>
              <a:t>Kw</a:t>
            </a:r>
            <a:endParaRPr lang="fr-BE" sz="3600" b="1" dirty="0"/>
          </a:p>
        </p:txBody>
      </p:sp>
      <p:pic>
        <p:nvPicPr>
          <p:cNvPr id="4" name="Content Placeholder 3"/>
          <p:cNvPicPr>
            <a:picLocks noGrp="1" noChangeAspect="1"/>
          </p:cNvPicPr>
          <p:nvPr>
            <p:ph idx="1"/>
          </p:nvPr>
        </p:nvPicPr>
        <p:blipFill>
          <a:blip r:embed="rId3"/>
          <a:stretch>
            <a:fillRect/>
          </a:stretch>
        </p:blipFill>
        <p:spPr>
          <a:xfrm>
            <a:off x="899592" y="1412776"/>
            <a:ext cx="7349379" cy="5196764"/>
          </a:xfrm>
          <a:prstGeom prst="rect">
            <a:avLst/>
          </a:prstGeom>
        </p:spPr>
      </p:pic>
      <p:sp>
        <p:nvSpPr>
          <p:cNvPr id="5" name="Explosion 2 4"/>
          <p:cNvSpPr/>
          <p:nvPr/>
        </p:nvSpPr>
        <p:spPr>
          <a:xfrm>
            <a:off x="2271136" y="2692271"/>
            <a:ext cx="720080" cy="648072"/>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6" name="Explosion 2 5"/>
          <p:cNvSpPr/>
          <p:nvPr/>
        </p:nvSpPr>
        <p:spPr>
          <a:xfrm>
            <a:off x="3131840" y="3016307"/>
            <a:ext cx="868659" cy="828836"/>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7" name="Explosion 2 6"/>
          <p:cNvSpPr/>
          <p:nvPr/>
        </p:nvSpPr>
        <p:spPr>
          <a:xfrm>
            <a:off x="7597425" y="3042975"/>
            <a:ext cx="637842" cy="594735"/>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pic>
        <p:nvPicPr>
          <p:cNvPr id="8" name="Picture 7"/>
          <p:cNvPicPr>
            <a:picLocks noChangeAspect="1"/>
          </p:cNvPicPr>
          <p:nvPr/>
        </p:nvPicPr>
        <p:blipFill>
          <a:blip r:embed="rId4"/>
          <a:stretch>
            <a:fillRect/>
          </a:stretch>
        </p:blipFill>
        <p:spPr>
          <a:xfrm>
            <a:off x="2051720" y="3540283"/>
            <a:ext cx="957155" cy="816935"/>
          </a:xfrm>
          <a:prstGeom prst="rect">
            <a:avLst/>
          </a:prstGeom>
        </p:spPr>
      </p:pic>
      <p:sp>
        <p:nvSpPr>
          <p:cNvPr id="11" name="Rectangle 10"/>
          <p:cNvSpPr/>
          <p:nvPr/>
        </p:nvSpPr>
        <p:spPr>
          <a:xfrm>
            <a:off x="0" y="6457890"/>
            <a:ext cx="1907704" cy="400110"/>
          </a:xfrm>
          <a:prstGeom prst="rect">
            <a:avLst/>
          </a:prstGeom>
          <a:solidFill>
            <a:srgbClr val="FFFF00"/>
          </a:solidFill>
        </p:spPr>
        <p:txBody>
          <a:bodyPr wrap="square" lIns="91440" tIns="45720" rIns="91440" bIns="45720">
            <a:spAutoFit/>
          </a:bodyPr>
          <a:lstStyle/>
          <a:p>
            <a:pPr algn="ctr"/>
            <a:r>
              <a:rPr lang="en-US" sz="2000" b="1" cap="none" spc="0" dirty="0" smtClean="0">
                <a:ln w="12700">
                  <a:solidFill>
                    <a:schemeClr val="accent1"/>
                  </a:solidFill>
                  <a:prstDash val="solid"/>
                </a:ln>
                <a:solidFill>
                  <a:srgbClr val="FF0000"/>
                </a:solidFill>
                <a:effectLst>
                  <a:outerShdw dist="38100" dir="2640000" algn="bl" rotWithShape="0">
                    <a:schemeClr val="accent1"/>
                  </a:outerShdw>
                </a:effectLst>
              </a:rPr>
              <a:t>Infra</a:t>
            </a:r>
            <a:endParaRPr lang="en-US" sz="2000" b="1" cap="none" spc="0" dirty="0">
              <a:ln w="12700">
                <a:solidFill>
                  <a:schemeClr val="accent1"/>
                </a:solidFill>
                <a:prstDash val="solid"/>
              </a:ln>
              <a:solidFill>
                <a:srgbClr val="FF0000"/>
              </a:solidFill>
              <a:effectLst>
                <a:outerShdw dist="38100" dir="2640000" algn="bl" rotWithShape="0">
                  <a:schemeClr val="accent1"/>
                </a:outerShdw>
              </a:effectLst>
            </a:endParaRPr>
          </a:p>
        </p:txBody>
      </p:sp>
    </p:spTree>
    <p:extLst>
      <p:ext uri="{BB962C8B-B14F-4D97-AF65-F5344CB8AC3E}">
        <p14:creationId xmlns:p14="http://schemas.microsoft.com/office/powerpoint/2010/main" val="26458024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899592" y="1484784"/>
            <a:ext cx="7346317" cy="5194242"/>
          </a:xfrm>
          <a:prstGeom prst="rect">
            <a:avLst/>
          </a:prstGeom>
        </p:spPr>
      </p:pic>
      <p:sp>
        <p:nvSpPr>
          <p:cNvPr id="2" name="Title 1"/>
          <p:cNvSpPr>
            <a:spLocks noGrp="1"/>
          </p:cNvSpPr>
          <p:nvPr>
            <p:ph type="title"/>
          </p:nvPr>
        </p:nvSpPr>
        <p:spPr>
          <a:xfrm>
            <a:off x="899592" y="116632"/>
            <a:ext cx="7848872" cy="1143000"/>
          </a:xfr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fr-BE" sz="3600" b="1" dirty="0" smtClean="0"/>
              <a:t>3. </a:t>
            </a:r>
            <a:r>
              <a:rPr lang="fr-BE" sz="3600" b="1" dirty="0" err="1" smtClean="0"/>
              <a:t>Verlichting</a:t>
            </a:r>
            <a:r>
              <a:rPr lang="fr-BE" sz="3600" b="1" dirty="0" smtClean="0"/>
              <a:t> </a:t>
            </a:r>
            <a:r>
              <a:rPr lang="fr-BE" sz="3600" b="1" dirty="0" err="1" smtClean="0"/>
              <a:t>Fiets</a:t>
            </a:r>
            <a:r>
              <a:rPr lang="fr-BE" sz="3600" b="1" dirty="0" smtClean="0"/>
              <a:t>/</a:t>
            </a:r>
            <a:r>
              <a:rPr lang="fr-BE" sz="3600" b="1" dirty="0" err="1" smtClean="0"/>
              <a:t>motorstallingen</a:t>
            </a:r>
            <a:r>
              <a:rPr lang="fr-BE" sz="3600" b="1" dirty="0" smtClean="0"/>
              <a:t> </a:t>
            </a:r>
            <a:r>
              <a:rPr lang="fr-BE" sz="3600" b="1" dirty="0"/>
              <a:t/>
            </a:r>
            <a:br>
              <a:rPr lang="fr-BE" sz="3600" b="1" dirty="0"/>
            </a:br>
            <a:r>
              <a:rPr lang="fr-BE" sz="3600" b="1" dirty="0" smtClean="0"/>
              <a:t>Eclairage abris vélos/motos</a:t>
            </a:r>
            <a:endParaRPr lang="fr-BE" sz="3600" b="1" dirty="0"/>
          </a:p>
        </p:txBody>
      </p:sp>
      <p:sp>
        <p:nvSpPr>
          <p:cNvPr id="7" name="TextBox 6"/>
          <p:cNvSpPr txBox="1"/>
          <p:nvPr/>
        </p:nvSpPr>
        <p:spPr>
          <a:xfrm>
            <a:off x="899592" y="2996952"/>
            <a:ext cx="7346317" cy="1477328"/>
          </a:xfrm>
          <a:prstGeom prst="rect">
            <a:avLst/>
          </a:prstGeom>
          <a:solidFill>
            <a:srgbClr val="00B050"/>
          </a:solidFill>
        </p:spPr>
        <p:txBody>
          <a:bodyPr wrap="square" rtlCol="0">
            <a:spAutoFit/>
          </a:bodyPr>
          <a:lstStyle/>
          <a:p>
            <a:pPr algn="ctr"/>
            <a:r>
              <a:rPr lang="fr-BE" dirty="0" err="1" smtClean="0">
                <a:solidFill>
                  <a:srgbClr val="FFFF00"/>
                </a:solidFill>
              </a:rPr>
              <a:t>Aantal</a:t>
            </a:r>
            <a:r>
              <a:rPr lang="fr-BE" dirty="0" smtClean="0">
                <a:solidFill>
                  <a:srgbClr val="FFFF00"/>
                </a:solidFill>
              </a:rPr>
              <a:t> </a:t>
            </a:r>
            <a:r>
              <a:rPr lang="fr-BE" dirty="0" err="1" smtClean="0">
                <a:solidFill>
                  <a:srgbClr val="FFFF00"/>
                </a:solidFill>
              </a:rPr>
              <a:t>stallingen</a:t>
            </a:r>
            <a:r>
              <a:rPr lang="fr-BE" dirty="0" smtClean="0">
                <a:solidFill>
                  <a:srgbClr val="FFFF00"/>
                </a:solidFill>
              </a:rPr>
              <a:t> – 24 - Nombre d’abris</a:t>
            </a:r>
          </a:p>
          <a:p>
            <a:pPr algn="ctr"/>
            <a:r>
              <a:rPr lang="fr-BE" dirty="0" err="1" smtClean="0">
                <a:solidFill>
                  <a:srgbClr val="FFFF00"/>
                </a:solidFill>
              </a:rPr>
              <a:t>Nieuwe</a:t>
            </a:r>
            <a:r>
              <a:rPr lang="fr-BE" dirty="0" smtClean="0">
                <a:solidFill>
                  <a:srgbClr val="FFFF00"/>
                </a:solidFill>
              </a:rPr>
              <a:t> </a:t>
            </a:r>
            <a:r>
              <a:rPr lang="fr-BE" dirty="0" err="1" smtClean="0">
                <a:solidFill>
                  <a:srgbClr val="FFFF00"/>
                </a:solidFill>
              </a:rPr>
              <a:t>aanvragen</a:t>
            </a:r>
            <a:r>
              <a:rPr lang="fr-BE" dirty="0" smtClean="0">
                <a:solidFill>
                  <a:srgbClr val="FFFF00"/>
                </a:solidFill>
              </a:rPr>
              <a:t> – 7 - Nouvelles demandes</a:t>
            </a:r>
          </a:p>
          <a:p>
            <a:pPr algn="ctr"/>
            <a:r>
              <a:rPr lang="fr-BE" dirty="0" smtClean="0">
                <a:solidFill>
                  <a:srgbClr val="FFFF00"/>
                </a:solidFill>
              </a:rPr>
              <a:t>Blocs 1, 4B-C, 4C-D, 5 &amp; 6</a:t>
            </a:r>
          </a:p>
          <a:p>
            <a:pPr algn="ctr"/>
            <a:r>
              <a:rPr lang="fr-BE" dirty="0" smtClean="0">
                <a:solidFill>
                  <a:srgbClr val="FFFF00"/>
                </a:solidFill>
              </a:rPr>
              <a:t>2019 – 7</a:t>
            </a:r>
          </a:p>
          <a:p>
            <a:pPr algn="ctr"/>
            <a:r>
              <a:rPr lang="fr-BE" dirty="0" smtClean="0">
                <a:solidFill>
                  <a:srgbClr val="FFFF00"/>
                </a:solidFill>
              </a:rPr>
              <a:t>2020 – ‘2’ </a:t>
            </a:r>
            <a:endParaRPr lang="fr-BE" dirty="0">
              <a:solidFill>
                <a:srgbClr val="FFFF00"/>
              </a:solidFill>
            </a:endParaRPr>
          </a:p>
        </p:txBody>
      </p:sp>
      <p:sp>
        <p:nvSpPr>
          <p:cNvPr id="6" name="Rectangle 5"/>
          <p:cNvSpPr/>
          <p:nvPr/>
        </p:nvSpPr>
        <p:spPr>
          <a:xfrm>
            <a:off x="9324528" y="1981290"/>
            <a:ext cx="1656184" cy="1754326"/>
          </a:xfrm>
          <a:prstGeom prst="rect">
            <a:avLst/>
          </a:prstGeom>
          <a:solidFill>
            <a:srgbClr val="FFFF00"/>
          </a:solidFill>
        </p:spPr>
        <p:txBody>
          <a:bodyPr wrap="square" lIns="91440" tIns="45720" rIns="91440" bIns="45720">
            <a:spAutoFit/>
          </a:bodyPr>
          <a:lstStyle/>
          <a:p>
            <a:pPr algn="ctr"/>
            <a:r>
              <a:rPr lang="en-US" sz="5400" b="1" cap="none" spc="0" dirty="0" err="1" smtClean="0">
                <a:ln w="12700">
                  <a:solidFill>
                    <a:schemeClr val="accent1"/>
                  </a:solidFill>
                  <a:prstDash val="solid"/>
                </a:ln>
                <a:solidFill>
                  <a:srgbClr val="FF0000"/>
                </a:solidFill>
                <a:effectLst>
                  <a:outerShdw dist="38100" dir="2640000" algn="bl" rotWithShape="0">
                    <a:schemeClr val="accent1"/>
                  </a:outerShdw>
                </a:effectLst>
              </a:rPr>
              <a:t>FacMgt</a:t>
            </a:r>
            <a:endParaRPr lang="en-US" sz="5400" b="1" cap="none" spc="0" dirty="0">
              <a:ln w="12700">
                <a:solidFill>
                  <a:schemeClr val="accent1"/>
                </a:solidFill>
                <a:prstDash val="solid"/>
              </a:ln>
              <a:solidFill>
                <a:srgbClr val="FF0000"/>
              </a:solidFill>
              <a:effectLst>
                <a:outerShdw dist="38100" dir="2640000" algn="bl" rotWithShape="0">
                  <a:schemeClr val="accent1"/>
                </a:outerShdw>
              </a:effectLst>
            </a:endParaRPr>
          </a:p>
        </p:txBody>
      </p:sp>
    </p:spTree>
    <p:extLst>
      <p:ext uri="{BB962C8B-B14F-4D97-AF65-F5344CB8AC3E}">
        <p14:creationId xmlns:p14="http://schemas.microsoft.com/office/powerpoint/2010/main" val="8823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71600" y="404664"/>
            <a:ext cx="7223754" cy="5922416"/>
          </a:xfrm>
          <a:prstGeom prst="rect">
            <a:avLst/>
          </a:prstGeom>
        </p:spPr>
      </p:pic>
    </p:spTree>
    <p:extLst>
      <p:ext uri="{BB962C8B-B14F-4D97-AF65-F5344CB8AC3E}">
        <p14:creationId xmlns:p14="http://schemas.microsoft.com/office/powerpoint/2010/main" val="13721454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833562"/>
            <a:ext cx="9144000" cy="3190875"/>
          </a:xfrm>
          <a:prstGeom prst="rect">
            <a:avLst/>
          </a:prstGeom>
        </p:spPr>
      </p:pic>
    </p:spTree>
    <p:extLst>
      <p:ext uri="{BB962C8B-B14F-4D97-AF65-F5344CB8AC3E}">
        <p14:creationId xmlns:p14="http://schemas.microsoft.com/office/powerpoint/2010/main" val="6356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16632"/>
            <a:ext cx="7335675" cy="1143000"/>
          </a:xfr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fr-BE" sz="3600" b="1" dirty="0" smtClean="0"/>
              <a:t>4. Plan de circulation </a:t>
            </a:r>
            <a:r>
              <a:rPr lang="fr-BE" sz="3600" b="1" dirty="0" err="1" smtClean="0"/>
              <a:t>Qu</a:t>
            </a:r>
            <a:r>
              <a:rPr lang="fr-BE" sz="3600" b="1" dirty="0" smtClean="0"/>
              <a:t> </a:t>
            </a:r>
            <a:r>
              <a:rPr lang="fr-BE" sz="3600" b="1" dirty="0" err="1" smtClean="0"/>
              <a:t>Verkeersplan</a:t>
            </a:r>
            <a:r>
              <a:rPr lang="fr-BE" sz="3600" b="1" dirty="0" smtClean="0"/>
              <a:t> </a:t>
            </a:r>
            <a:r>
              <a:rPr lang="fr-BE" sz="3600" b="1" dirty="0" err="1" smtClean="0"/>
              <a:t>Kw</a:t>
            </a:r>
            <a:endParaRPr lang="fr-BE" sz="3600" b="1" dirty="0"/>
          </a:p>
        </p:txBody>
      </p:sp>
      <p:pic>
        <p:nvPicPr>
          <p:cNvPr id="4" name="Content Placeholder 3"/>
          <p:cNvPicPr>
            <a:picLocks noGrp="1" noChangeAspect="1"/>
          </p:cNvPicPr>
          <p:nvPr>
            <p:ph idx="1"/>
          </p:nvPr>
        </p:nvPicPr>
        <p:blipFill>
          <a:blip r:embed="rId3"/>
          <a:stretch>
            <a:fillRect/>
          </a:stretch>
        </p:blipFill>
        <p:spPr>
          <a:xfrm>
            <a:off x="899592" y="1412776"/>
            <a:ext cx="7349379" cy="5196764"/>
          </a:xfrm>
          <a:prstGeom prst="rect">
            <a:avLst/>
          </a:prstGeom>
        </p:spPr>
      </p:pic>
      <p:sp>
        <p:nvSpPr>
          <p:cNvPr id="3" name="TextBox 2"/>
          <p:cNvSpPr txBox="1"/>
          <p:nvPr/>
        </p:nvSpPr>
        <p:spPr>
          <a:xfrm>
            <a:off x="899592" y="2924944"/>
            <a:ext cx="7335675" cy="1754326"/>
          </a:xfrm>
          <a:prstGeom prst="rect">
            <a:avLst/>
          </a:prstGeom>
          <a:solidFill>
            <a:srgbClr val="00B050"/>
          </a:solidFill>
        </p:spPr>
        <p:txBody>
          <a:bodyPr wrap="square" rtlCol="0">
            <a:spAutoFit/>
          </a:bodyPr>
          <a:lstStyle>
            <a:defPPr>
              <a:defRPr lang="en-US"/>
            </a:defPPr>
            <a:lvl1pPr algn="ctr">
              <a:defRPr>
                <a:solidFill>
                  <a:srgbClr val="FFFF00"/>
                </a:solidFill>
              </a:defRPr>
            </a:lvl1pPr>
          </a:lstStyle>
          <a:p>
            <a:r>
              <a:rPr lang="fr-BE" dirty="0"/>
              <a:t>IPS Plan – 2019 – MEO Plan</a:t>
            </a:r>
          </a:p>
          <a:p>
            <a:r>
              <a:rPr lang="fr-BE" dirty="0" err="1" smtClean="0"/>
              <a:t>Voorgesteld</a:t>
            </a:r>
            <a:r>
              <a:rPr lang="fr-BE" dirty="0" smtClean="0"/>
              <a:t> &amp; </a:t>
            </a:r>
            <a:r>
              <a:rPr lang="fr-BE" dirty="0" err="1" smtClean="0"/>
              <a:t>goedgekeurd</a:t>
            </a:r>
            <a:r>
              <a:rPr lang="fr-BE" dirty="0" smtClean="0"/>
              <a:t> </a:t>
            </a:r>
            <a:r>
              <a:rPr lang="fr-BE" dirty="0"/>
              <a:t>– </a:t>
            </a:r>
            <a:r>
              <a:rPr lang="fr-BE" dirty="0" smtClean="0"/>
              <a:t>Présenté &amp; approuvé</a:t>
            </a:r>
            <a:endParaRPr lang="fr-BE" dirty="0"/>
          </a:p>
          <a:p>
            <a:r>
              <a:rPr lang="fr-BE" dirty="0" err="1"/>
              <a:t>Asphaltering</a:t>
            </a:r>
            <a:r>
              <a:rPr lang="fr-BE" dirty="0"/>
              <a:t> - Asphaltage</a:t>
            </a:r>
          </a:p>
          <a:p>
            <a:r>
              <a:rPr lang="fr-BE" dirty="0" err="1"/>
              <a:t>Marquering</a:t>
            </a:r>
            <a:r>
              <a:rPr lang="fr-BE" dirty="0"/>
              <a:t> - Marquage</a:t>
            </a:r>
          </a:p>
          <a:p>
            <a:r>
              <a:rPr lang="fr-BE" dirty="0"/>
              <a:t>IPS </a:t>
            </a:r>
            <a:r>
              <a:rPr lang="fr-BE" dirty="0" err="1"/>
              <a:t>siganlisatie</a:t>
            </a:r>
            <a:r>
              <a:rPr lang="fr-BE" dirty="0"/>
              <a:t> </a:t>
            </a:r>
            <a:r>
              <a:rPr lang="fr-BE" dirty="0" err="1"/>
              <a:t>panelen</a:t>
            </a:r>
            <a:r>
              <a:rPr lang="fr-BE" dirty="0"/>
              <a:t> – </a:t>
            </a:r>
            <a:r>
              <a:rPr lang="fr-BE" dirty="0" err="1"/>
              <a:t>MeP</a:t>
            </a:r>
            <a:r>
              <a:rPr lang="fr-BE" dirty="0"/>
              <a:t> panneaux de signalisation</a:t>
            </a:r>
          </a:p>
          <a:p>
            <a:endParaRPr lang="fr-BE" dirty="0"/>
          </a:p>
        </p:txBody>
      </p:sp>
    </p:spTree>
    <p:extLst>
      <p:ext uri="{BB962C8B-B14F-4D97-AF65-F5344CB8AC3E}">
        <p14:creationId xmlns:p14="http://schemas.microsoft.com/office/powerpoint/2010/main" val="4461563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3600" u="sng" dirty="0" smtClean="0"/>
              <a:t>verkeersveiligheid</a:t>
            </a:r>
            <a:r>
              <a:rPr lang="nl-BE" sz="3600" u="sng" dirty="0"/>
              <a:t> </a:t>
            </a:r>
            <a:r>
              <a:rPr lang="nl-BE" sz="3600" u="sng" dirty="0" smtClean="0"/>
              <a:t>-</a:t>
            </a:r>
            <a:r>
              <a:rPr lang="nl-BE" sz="3600" u="sng" dirty="0" err="1" smtClean="0"/>
              <a:t>sécurité</a:t>
            </a:r>
            <a:r>
              <a:rPr lang="nl-BE" sz="3600" u="sng" dirty="0" smtClean="0"/>
              <a:t> routier</a:t>
            </a:r>
            <a:endParaRPr lang="nl-BE" sz="3600" u="sng" dirty="0"/>
          </a:p>
        </p:txBody>
      </p:sp>
      <p:sp>
        <p:nvSpPr>
          <p:cNvPr id="3" name="Content Placeholder 2"/>
          <p:cNvSpPr>
            <a:spLocks noGrp="1"/>
          </p:cNvSpPr>
          <p:nvPr>
            <p:ph idx="1"/>
          </p:nvPr>
        </p:nvSpPr>
        <p:spPr>
          <a:xfrm>
            <a:off x="468312" y="1557338"/>
            <a:ext cx="8496175" cy="5184030"/>
          </a:xfrm>
        </p:spPr>
        <p:txBody>
          <a:bodyPr/>
          <a:lstStyle/>
          <a:p>
            <a:r>
              <a:rPr lang="nl-BE" dirty="0" smtClean="0"/>
              <a:t>VERLICHTING / ECLAIRAGE</a:t>
            </a:r>
          </a:p>
          <a:p>
            <a:pPr marL="0" indent="0">
              <a:buNone/>
            </a:pPr>
            <a:r>
              <a:rPr lang="nl-BE" sz="2000" dirty="0"/>
              <a:t> </a:t>
            </a:r>
            <a:r>
              <a:rPr lang="nl-BE" sz="2000" dirty="0" smtClean="0"/>
              <a:t>    - </a:t>
            </a:r>
            <a:r>
              <a:rPr lang="nl-BE" sz="2400" dirty="0" smtClean="0"/>
              <a:t>controle 26 mei</a:t>
            </a:r>
            <a:r>
              <a:rPr lang="nl-BE" sz="2400" dirty="0" smtClean="0">
                <a:sym typeface="Wingdings" panose="05000000000000000000" pitchFamily="2" charset="2"/>
              </a:rPr>
              <a:t> ok</a:t>
            </a:r>
          </a:p>
          <a:p>
            <a:pPr marL="0" indent="0">
              <a:buNone/>
            </a:pPr>
            <a:r>
              <a:rPr lang="nl-BE" sz="2400" dirty="0" smtClean="0">
                <a:sym typeface="Wingdings" panose="05000000000000000000" pitchFamily="2" charset="2"/>
              </a:rPr>
              <a:t>    - </a:t>
            </a:r>
            <a:r>
              <a:rPr lang="nl-BE" sz="2400" dirty="0" err="1" smtClean="0">
                <a:sym typeface="Wingdings" panose="05000000000000000000" pitchFamily="2" charset="2"/>
              </a:rPr>
              <a:t>Wflog</a:t>
            </a:r>
            <a:r>
              <a:rPr lang="nl-BE" sz="2400" dirty="0" smtClean="0">
                <a:sym typeface="Wingdings" panose="05000000000000000000" pitchFamily="2" charset="2"/>
              </a:rPr>
              <a:t> “timers” (research</a:t>
            </a:r>
            <a:r>
              <a:rPr lang="nl-BE" sz="2000" dirty="0" smtClean="0">
                <a:sym typeface="Wingdings" panose="05000000000000000000" pitchFamily="2" charset="2"/>
              </a:rPr>
              <a:t>)</a:t>
            </a:r>
          </a:p>
          <a:p>
            <a:pPr marL="0" indent="0">
              <a:buNone/>
            </a:pPr>
            <a:endParaRPr lang="nl-BE" sz="2000" dirty="0" smtClean="0">
              <a:sym typeface="Wingdings" panose="05000000000000000000" pitchFamily="2" charset="2"/>
            </a:endParaRPr>
          </a:p>
          <a:p>
            <a:r>
              <a:rPr lang="nl-BE" dirty="0" smtClean="0">
                <a:sym typeface="Wingdings" panose="05000000000000000000" pitchFamily="2" charset="2"/>
              </a:rPr>
              <a:t>CONTROLE SNELHEID/VITESSE</a:t>
            </a:r>
          </a:p>
          <a:p>
            <a:pPr marL="0" indent="0">
              <a:buNone/>
            </a:pPr>
            <a:r>
              <a:rPr lang="nl-BE" sz="2400" b="1" dirty="0">
                <a:sym typeface="Wingdings" panose="05000000000000000000" pitchFamily="2" charset="2"/>
              </a:rPr>
              <a:t> </a:t>
            </a:r>
            <a:r>
              <a:rPr lang="nl-BE" sz="2400" b="1" dirty="0" smtClean="0">
                <a:sym typeface="Wingdings" panose="05000000000000000000" pitchFamily="2" charset="2"/>
              </a:rPr>
              <a:t>   -  </a:t>
            </a:r>
            <a:r>
              <a:rPr lang="nl-BE" sz="2400" dirty="0" smtClean="0">
                <a:sym typeface="Wingdings" panose="05000000000000000000" pitchFamily="2" charset="2"/>
              </a:rPr>
              <a:t>Groep Mp</a:t>
            </a:r>
          </a:p>
          <a:p>
            <a:pPr marL="0" indent="0">
              <a:buNone/>
            </a:pPr>
            <a:r>
              <a:rPr lang="nl-BE" sz="2400" dirty="0">
                <a:sym typeface="Wingdings" panose="05000000000000000000" pitchFamily="2" charset="2"/>
              </a:rPr>
              <a:t> </a:t>
            </a:r>
            <a:r>
              <a:rPr lang="nl-BE" sz="2400" dirty="0" smtClean="0">
                <a:sym typeface="Wingdings" panose="05000000000000000000" pitchFamily="2" charset="2"/>
              </a:rPr>
              <a:t>   - sensibilisatie </a:t>
            </a:r>
          </a:p>
          <a:p>
            <a:pPr marL="0" indent="0">
              <a:buNone/>
            </a:pPr>
            <a:r>
              <a:rPr lang="nl-BE" sz="2400" dirty="0">
                <a:sym typeface="Wingdings" panose="05000000000000000000" pitchFamily="2" charset="2"/>
              </a:rPr>
              <a:t> </a:t>
            </a:r>
            <a:r>
              <a:rPr lang="nl-BE" sz="2400" dirty="0" smtClean="0">
                <a:sym typeface="Wingdings" panose="05000000000000000000" pitchFamily="2" charset="2"/>
              </a:rPr>
              <a:t>     </a:t>
            </a:r>
            <a:endParaRPr lang="nl-BE" sz="2000" dirty="0">
              <a:sym typeface="Wingdings" panose="05000000000000000000" pitchFamily="2" charset="2"/>
            </a:endParaRPr>
          </a:p>
          <a:p>
            <a:pPr marL="0" indent="0">
              <a:buNone/>
            </a:pPr>
            <a:endParaRPr lang="nl-BE" sz="2800" dirty="0" smtClean="0">
              <a:sym typeface="Wingdings" panose="05000000000000000000" pitchFamily="2" charset="2"/>
            </a:endParaRPr>
          </a:p>
          <a:p>
            <a:pPr marL="0" indent="0">
              <a:buNone/>
            </a:pPr>
            <a:endParaRPr lang="nl-BE" sz="2800" dirty="0" smtClean="0">
              <a:sym typeface="Wingdings" panose="05000000000000000000" pitchFamily="2" charset="2"/>
            </a:endParaRPr>
          </a:p>
          <a:p>
            <a:pPr marL="0" indent="0">
              <a:buNone/>
            </a:pPr>
            <a:endParaRPr lang="nl-BE" dirty="0" smtClean="0">
              <a:sym typeface="Wingdings" panose="05000000000000000000" pitchFamily="2" charset="2"/>
            </a:endParaRPr>
          </a:p>
          <a:p>
            <a:pPr>
              <a:buFont typeface="Wingdings" panose="05000000000000000000" pitchFamily="2" charset="2"/>
              <a:buChar char="§"/>
            </a:pPr>
            <a:endParaRPr lang="nl-BE" dirty="0" smtClean="0">
              <a:sym typeface="Wingdings" panose="05000000000000000000" pitchFamily="2" charset="2"/>
            </a:endParaRPr>
          </a:p>
          <a:p>
            <a:pPr marL="0" indent="0">
              <a:buNone/>
            </a:pPr>
            <a:endParaRPr lang="nl-BE"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2625" y="4782269"/>
            <a:ext cx="2619375" cy="1743075"/>
          </a:xfrm>
          <a:prstGeom prst="rect">
            <a:avLst/>
          </a:prstGeom>
        </p:spPr>
      </p:pic>
    </p:spTree>
    <p:extLst>
      <p:ext uri="{BB962C8B-B14F-4D97-AF65-F5344CB8AC3E}">
        <p14:creationId xmlns:p14="http://schemas.microsoft.com/office/powerpoint/2010/main" val="281136803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82133F9F4FA53498578A6E29355254E" ma:contentTypeVersion="0" ma:contentTypeDescription="Create a new document." ma:contentTypeScope="" ma:versionID="12c17b52c040a85b68787a2b75306009">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A6AA33-AC56-4FE7-8100-1E618A3C9ACC}">
  <ds:schemaRefs>
    <ds:schemaRef ds:uri="http://schemas.microsoft.com/sharepoint/v3/contenttype/forms"/>
  </ds:schemaRefs>
</ds:datastoreItem>
</file>

<file path=customXml/itemProps2.xml><?xml version="1.0" encoding="utf-8"?>
<ds:datastoreItem xmlns:ds="http://schemas.openxmlformats.org/officeDocument/2006/customXml" ds:itemID="{72DF7753-D02C-44BF-AF39-88E24BEFC861}">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FB0B1CFC-D321-4C62-ACE5-6F133C1631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6162</TotalTime>
  <Words>1309</Words>
  <Application>Microsoft Office PowerPoint</Application>
  <PresentationFormat>On-screen Show (4:3)</PresentationFormat>
  <Paragraphs>245</Paragraphs>
  <Slides>33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Cooper Black</vt:lpstr>
      <vt:lpstr>Courier New</vt:lpstr>
      <vt:lpstr>Wingdings</vt:lpstr>
      <vt:lpstr>Default Design</vt:lpstr>
      <vt:lpstr>PowerPoint Presentation</vt:lpstr>
      <vt:lpstr>Ordre du jour Dagorder</vt:lpstr>
      <vt:lpstr>1. Ventilatie/Ventilation PHD DG Strat Com</vt:lpstr>
      <vt:lpstr>2. Eclairage Qu Verlichting Kw</vt:lpstr>
      <vt:lpstr>3. Verlichting Fiets/motorstallingen  Eclairage abris vélos/motos</vt:lpstr>
      <vt:lpstr>PowerPoint Presentation</vt:lpstr>
      <vt:lpstr>PowerPoint Presentation</vt:lpstr>
      <vt:lpstr>4. Plan de circulation Qu Verkeersplan Kw</vt:lpstr>
      <vt:lpstr>verkeersveiligheid -sécurité routier</vt:lpstr>
      <vt:lpstr>verkeersveiligheid -sécurité routier</vt:lpstr>
      <vt:lpstr>PARKINGS</vt:lpstr>
      <vt:lpstr>BORNES /LAADPALEN</vt:lpstr>
      <vt:lpstr>MOBILITE REDUITE/ BEPERKTE MOBILITEIT </vt:lpstr>
      <vt:lpstr>NEW CONCEPT UTB</vt:lpstr>
      <vt:lpstr>6. Tvx Bloc Nr 7</vt:lpstr>
      <vt:lpstr>8. QRE – Douches - KKE</vt:lpstr>
      <vt:lpstr>PowerPoint Presentation</vt:lpstr>
      <vt:lpstr>Locatie</vt:lpstr>
      <vt:lpstr>Materiaal nodig om Ops te zijn</vt:lpstr>
      <vt:lpstr>Indien mogelijk bijkomende gewenste actie:</vt:lpstr>
      <vt:lpstr>Foto’s</vt:lpstr>
      <vt:lpstr>Foto’s cabine heren</vt:lpstr>
      <vt:lpstr>Foto’s cabine heren</vt:lpstr>
      <vt:lpstr>Foto’s cabine dames</vt:lpstr>
      <vt:lpstr>Foto’s cabine dames</vt:lpstr>
      <vt:lpstr>9. Tvx Bloc Nr 8</vt:lpstr>
      <vt:lpstr>PowerPoint Presentation</vt:lpstr>
      <vt:lpstr>PowerPoint Presentation</vt:lpstr>
      <vt:lpstr>PowerPoint Presentation</vt:lpstr>
      <vt:lpstr>PowerPoint Presentation</vt:lpstr>
      <vt:lpstr>PowerPoint Presentation</vt:lpstr>
      <vt:lpstr>PowerPoint Presentation</vt:lpstr>
      <vt:lpstr>?</vt:lpstr>
    </vt:vector>
  </TitlesOfParts>
  <Company>IDCN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Bohemian RSOM</dc:title>
  <dc:creator>Evrard Benjamin</dc:creator>
  <cp:lastModifiedBy>Neukelmance Thierry</cp:lastModifiedBy>
  <cp:revision>214</cp:revision>
  <dcterms:created xsi:type="dcterms:W3CDTF">2010-02-17T07:13:19Z</dcterms:created>
  <dcterms:modified xsi:type="dcterms:W3CDTF">2019-07-25T09:49:38Z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0x010100A82133F9F4FA53498578A6E29355254E</vt:lpwstr>
  </property>
</Properties>
</file>