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5" r:id="rId2"/>
    <p:sldId id="276" r:id="rId3"/>
    <p:sldId id="299" r:id="rId4"/>
    <p:sldId id="300" r:id="rId5"/>
    <p:sldId id="306" r:id="rId6"/>
    <p:sldId id="308" r:id="rId7"/>
    <p:sldId id="321" r:id="rId8"/>
    <p:sldId id="333" r:id="rId9"/>
    <p:sldId id="334" r:id="rId10"/>
    <p:sldId id="316" r:id="rId11"/>
    <p:sldId id="317" r:id="rId12"/>
    <p:sldId id="330" r:id="rId13"/>
    <p:sldId id="319" r:id="rId14"/>
    <p:sldId id="335" r:id="rId15"/>
    <p:sldId id="332" r:id="rId16"/>
    <p:sldId id="336" r:id="rId17"/>
    <p:sldId id="337" r:id="rId18"/>
    <p:sldId id="273" r:id="rId19"/>
    <p:sldId id="338" r:id="rId20"/>
    <p:sldId id="339" r:id="rId21"/>
    <p:sldId id="340" r:id="rId22"/>
    <p:sldId id="341" r:id="rId23"/>
    <p:sldId id="342" r:id="rId24"/>
    <p:sldId id="343" r:id="rId25"/>
    <p:sldId id="344" r:id="rId2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080"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43A8B23-B4AD-41F9-8EE5-DE1F30C9EA07}" type="datetimeFigureOut">
              <a:rPr lang="en-US" smtClean="0"/>
              <a:t>3/18/2019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FC3B9FD-4F43-49B1-A8F9-FB16951C7D6B}" type="slidenum">
              <a:rPr lang="en-US" smtClean="0"/>
              <a:t>‹#›</a:t>
            </a:fld>
            <a:endParaRPr lang="en-US"/>
          </a:p>
        </p:txBody>
      </p:sp>
    </p:spTree>
    <p:extLst>
      <p:ext uri="{BB962C8B-B14F-4D97-AF65-F5344CB8AC3E}">
        <p14:creationId xmlns:p14="http://schemas.microsoft.com/office/powerpoint/2010/main" val="919074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C3B9FD-4F43-49B1-A8F9-FB16951C7D6B}" type="slidenum">
              <a:rPr lang="en-US" smtClean="0"/>
              <a:t>2</a:t>
            </a:fld>
            <a:endParaRPr lang="en-US" dirty="0"/>
          </a:p>
        </p:txBody>
      </p:sp>
    </p:spTree>
    <p:extLst>
      <p:ext uri="{BB962C8B-B14F-4D97-AF65-F5344CB8AC3E}">
        <p14:creationId xmlns:p14="http://schemas.microsoft.com/office/powerpoint/2010/main" val="2616156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Oranje bol = nog niet afgewerkt</a:t>
            </a:r>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3</a:t>
            </a:fld>
            <a:endParaRPr lang="en-US"/>
          </a:p>
        </p:txBody>
      </p:sp>
    </p:spTree>
    <p:extLst>
      <p:ext uri="{BB962C8B-B14F-4D97-AF65-F5344CB8AC3E}">
        <p14:creationId xmlns:p14="http://schemas.microsoft.com/office/powerpoint/2010/main" val="2440079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Oranje bol = nog niet afgewerkt</a:t>
            </a:r>
          </a:p>
          <a:p>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4</a:t>
            </a:fld>
            <a:endParaRPr lang="en-US"/>
          </a:p>
        </p:txBody>
      </p:sp>
    </p:spTree>
    <p:extLst>
      <p:ext uri="{BB962C8B-B14F-4D97-AF65-F5344CB8AC3E}">
        <p14:creationId xmlns:p14="http://schemas.microsoft.com/office/powerpoint/2010/main" val="3596188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Oranje bol = nog niet afgewerkt</a:t>
            </a:r>
          </a:p>
          <a:p>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6</a:t>
            </a:fld>
            <a:endParaRPr lang="en-US"/>
          </a:p>
        </p:txBody>
      </p:sp>
    </p:spTree>
    <p:extLst>
      <p:ext uri="{BB962C8B-B14F-4D97-AF65-F5344CB8AC3E}">
        <p14:creationId xmlns:p14="http://schemas.microsoft.com/office/powerpoint/2010/main" val="1676440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Oranje bol = nog niet afgewerkt</a:t>
            </a:r>
          </a:p>
          <a:p>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7</a:t>
            </a:fld>
            <a:endParaRPr lang="en-US"/>
          </a:p>
        </p:txBody>
      </p:sp>
    </p:spTree>
    <p:extLst>
      <p:ext uri="{BB962C8B-B14F-4D97-AF65-F5344CB8AC3E}">
        <p14:creationId xmlns:p14="http://schemas.microsoft.com/office/powerpoint/2010/main" val="2962266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Oranje bol = nog niet afgewerkt</a:t>
            </a:r>
          </a:p>
          <a:p>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8</a:t>
            </a:fld>
            <a:endParaRPr lang="en-US"/>
          </a:p>
        </p:txBody>
      </p:sp>
    </p:spTree>
    <p:extLst>
      <p:ext uri="{BB962C8B-B14F-4D97-AF65-F5344CB8AC3E}">
        <p14:creationId xmlns:p14="http://schemas.microsoft.com/office/powerpoint/2010/main" val="2867604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Oranje bol = nog niet afgewerkt</a:t>
            </a:r>
          </a:p>
          <a:p>
            <a:endParaRPr lang="nl-BE" dirty="0"/>
          </a:p>
        </p:txBody>
      </p:sp>
      <p:sp>
        <p:nvSpPr>
          <p:cNvPr id="4" name="Slide Number Placeholder 3"/>
          <p:cNvSpPr>
            <a:spLocks noGrp="1"/>
          </p:cNvSpPr>
          <p:nvPr>
            <p:ph type="sldNum" sz="quarter" idx="10"/>
          </p:nvPr>
        </p:nvSpPr>
        <p:spPr/>
        <p:txBody>
          <a:bodyPr/>
          <a:lstStyle/>
          <a:p>
            <a:fld id="{FFC3B9FD-4F43-49B1-A8F9-FB16951C7D6B}" type="slidenum">
              <a:rPr lang="en-US" smtClean="0"/>
              <a:t>9</a:t>
            </a:fld>
            <a:endParaRPr lang="en-US"/>
          </a:p>
        </p:txBody>
      </p:sp>
    </p:spTree>
    <p:extLst>
      <p:ext uri="{BB962C8B-B14F-4D97-AF65-F5344CB8AC3E}">
        <p14:creationId xmlns:p14="http://schemas.microsoft.com/office/powerpoint/2010/main" val="256053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079610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0450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861063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65414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CDB195-873D-4A25-8191-64CBABB9D8EC}" type="datetimeFigureOut">
              <a:rPr lang="en-US" smtClean="0"/>
              <a:t>3/18/2019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152899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CDB195-873D-4A25-8191-64CBABB9D8EC}" type="datetimeFigureOut">
              <a:rPr lang="en-US" smtClean="0"/>
              <a:t>3/18/2019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55228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CDB195-873D-4A25-8191-64CBABB9D8EC}" type="datetimeFigureOut">
              <a:rPr lang="en-US" smtClean="0"/>
              <a:t>3/18/2019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663713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CDB195-873D-4A25-8191-64CBABB9D8EC}" type="datetimeFigureOut">
              <a:rPr lang="en-US" smtClean="0"/>
              <a:t>3/18/2019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135807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CDB195-873D-4A25-8191-64CBABB9D8EC}" type="datetimeFigureOut">
              <a:rPr lang="en-US" smtClean="0"/>
              <a:t>3/18/2019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73285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3/18/2019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03925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3/18/2019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681734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DB195-873D-4A25-8191-64CBABB9D8EC}" type="datetimeFigureOut">
              <a:rPr lang="en-US" smtClean="0"/>
              <a:t>3/18/2019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6B3386-D255-49DF-87BD-42851614C7F5}" type="slidenum">
              <a:rPr lang="en-US" smtClean="0"/>
              <a:t>‹#›</a:t>
            </a:fld>
            <a:endParaRPr lang="en-US"/>
          </a:p>
        </p:txBody>
      </p:sp>
    </p:spTree>
    <p:extLst>
      <p:ext uri="{BB962C8B-B14F-4D97-AF65-F5344CB8AC3E}">
        <p14:creationId xmlns:p14="http://schemas.microsoft.com/office/powerpoint/2010/main" val="352932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units.mil.intra/sites/DGHWB/SIPPT_IDPBW_Risk_Management/documentWB/FR_Enquete-Accident-a-velo_-_Des-accidents-sur-le-chemin-domicile-travail.docx" TargetMode="External"/><Relationship Id="rId3" Type="http://schemas.openxmlformats.org/officeDocument/2006/relationships/hyperlink" Target="http://units.mil.intra/sites/DGHWB/SIPPT_IDPBW_Risk_Management/documentWB/NL_Enquete-Met-de-fiets_-_Woon-Werkongevallen.docx" TargetMode="External"/><Relationship Id="rId7" Type="http://schemas.openxmlformats.org/officeDocument/2006/relationships/hyperlink" Target="http://units.mil.intra/sites/DGHWB/SIPPT_IDPBW_Risk_Management/documentWB/FR_Enquete-Accident-a-pied_-_Des-accidents-sur-le-chemin-domicile-travail.docx" TargetMode="External"/><Relationship Id="rId12" Type="http://schemas.openxmlformats.org/officeDocument/2006/relationships/slide" Target="slide19.xml"/><Relationship Id="rId2" Type="http://schemas.openxmlformats.org/officeDocument/2006/relationships/hyperlink" Target="http://units.mil.intra/sites/DGHWB/SIPPT_IDPBW_Risk_Management/documentWB/NL_Enquete-Te-Voet_-_Woon-Werkongevallen.docx" TargetMode="External"/><Relationship Id="rId1" Type="http://schemas.openxmlformats.org/officeDocument/2006/relationships/slideLayout" Target="../slideLayouts/slideLayout2.xml"/><Relationship Id="rId6" Type="http://schemas.openxmlformats.org/officeDocument/2006/relationships/hyperlink" Target="http://units.mil.intra/sites/DGHWB/SIPPT_IDPBW_Risk_Management/documentWB/NL_Enquete-Met-openbaar-vervoer_-_Woon-Werkongevallen.docx" TargetMode="External"/><Relationship Id="rId11" Type="http://schemas.openxmlformats.org/officeDocument/2006/relationships/hyperlink" Target="http://units.mil.intra/sites/DGHWB/SIPPT_IDPBW_Risk_Management/documentWB/FR_Enquete-Accident-avec-le-transport-public_-_Des-accidents-sur-le-chemin-domicile-travail.docx" TargetMode="External"/><Relationship Id="rId5" Type="http://schemas.openxmlformats.org/officeDocument/2006/relationships/hyperlink" Target="http://units.mil.intra/sites/DGHWB/SIPPT_IDPBW_Risk_Management/documentWB/NL_Enquete-Met_wagen_-_Woon-Werkongevallen.docx" TargetMode="External"/><Relationship Id="rId10" Type="http://schemas.openxmlformats.org/officeDocument/2006/relationships/hyperlink" Target="http://units.mil.intra/sites/DGHWB/SIPPT_IDPBW_Risk_Management/documentWB/FR_Enquete-Accident-en-voiture_-_Des-Accidents-sur-le-chemin-domicile-travail.docx" TargetMode="External"/><Relationship Id="rId4" Type="http://schemas.openxmlformats.org/officeDocument/2006/relationships/hyperlink" Target="http://units.mil.intra/sites/DGHWB/SIPPT_IDPBW_Risk_Management/documentWB/NL_Enquete-Met-motor_-_Woon-Werkongevallen.docx" TargetMode="External"/><Relationship Id="rId9" Type="http://schemas.openxmlformats.org/officeDocument/2006/relationships/hyperlink" Target="http://units.mil.intra/sites/DGHWB/SIPPT_IDPBW_Risk_Management/documentWB/FR_Enquete-Accident-avec-moto_-_Des-accidents-sur-le-chemin-domicile-travail.docx"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3072" y="548680"/>
            <a:ext cx="7772400" cy="3386807"/>
          </a:xfrm>
        </p:spPr>
        <p:txBody>
          <a:bodyPr>
            <a:normAutofit/>
          </a:bodyPr>
          <a:lstStyle/>
          <a:p>
            <a:r>
              <a:rPr lang="nl-BE" sz="6000" dirty="0" smtClean="0"/>
              <a:t>Gemelde</a:t>
            </a:r>
            <a:br>
              <a:rPr lang="nl-BE" sz="6000" dirty="0" smtClean="0"/>
            </a:br>
            <a:r>
              <a:rPr lang="nl-BE" sz="6000" dirty="0" smtClean="0"/>
              <a:t>incidenten/ongevallen</a:t>
            </a:r>
            <a:r>
              <a:rPr lang="nl-BE" sz="6000" dirty="0"/>
              <a:t/>
            </a:r>
            <a:br>
              <a:rPr lang="nl-BE" sz="6000" dirty="0"/>
            </a:br>
            <a:r>
              <a:rPr lang="nl-BE" sz="6000" dirty="0" smtClean="0"/>
              <a:t>4</a:t>
            </a:r>
            <a:r>
              <a:rPr lang="nl-BE" sz="6000" baseline="30000" dirty="0" smtClean="0"/>
              <a:t>de</a:t>
            </a:r>
            <a:r>
              <a:rPr lang="nl-BE" sz="6000" dirty="0" smtClean="0"/>
              <a:t> Trim 2018</a:t>
            </a:r>
            <a:endParaRPr lang="en-US" sz="6000" dirty="0"/>
          </a:p>
        </p:txBody>
      </p:sp>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personalinjurysolicitors.org/wp-content/uploads/workplace_accident.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912" y="3356992"/>
            <a:ext cx="1813882"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241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a:bodyPr>
          <a:lstStyle/>
          <a:p>
            <a:pPr lvl="2"/>
            <a:r>
              <a:rPr lang="nl-BE" dirty="0" smtClean="0"/>
              <a:t>CC Infra </a:t>
            </a:r>
            <a:r>
              <a:rPr lang="nl-BE" dirty="0" smtClean="0"/>
              <a:t>(Nr. </a:t>
            </a:r>
            <a:r>
              <a:rPr lang="nl-BE" dirty="0" smtClean="0"/>
              <a:t>8-2018-17182). </a:t>
            </a:r>
            <a:r>
              <a:rPr lang="nl-BE" dirty="0" smtClean="0"/>
              <a:t/>
            </a:r>
            <a:br>
              <a:rPr lang="nl-BE" dirty="0" smtClean="0"/>
            </a:br>
            <a:r>
              <a:rPr lang="nl-BE" sz="800" dirty="0" smtClean="0"/>
              <a:t/>
            </a:r>
            <a:br>
              <a:rPr lang="nl-BE" sz="800" dirty="0" smtClean="0"/>
            </a:br>
            <a:r>
              <a:rPr lang="nl-BE" dirty="0" smtClean="0"/>
              <a:t>Gevallen op weg naar huis.</a:t>
            </a:r>
            <a:endParaRPr lang="nl-BE" dirty="0" smtClean="0"/>
          </a:p>
          <a:p>
            <a:pPr lvl="3"/>
            <a:r>
              <a:rPr lang="nl-BE" dirty="0" smtClean="0"/>
              <a:t>AGR: </a:t>
            </a:r>
            <a:r>
              <a:rPr lang="nl-BE" dirty="0" smtClean="0"/>
              <a:t>90</a:t>
            </a:r>
            <a:endParaRPr lang="nl-BE" dirty="0" smtClean="0"/>
          </a:p>
          <a:p>
            <a:pPr lvl="3"/>
            <a:r>
              <a:rPr lang="nl-BE" dirty="0" smtClean="0"/>
              <a:t>Letsel: </a:t>
            </a:r>
            <a:r>
              <a:rPr lang="nl-BE" dirty="0" smtClean="0"/>
              <a:t>Gebroken pols. </a:t>
            </a:r>
            <a:endParaRPr lang="nl-BE" dirty="0" smtClean="0"/>
          </a:p>
          <a:p>
            <a:pPr lvl="3"/>
            <a:r>
              <a:rPr lang="nl-BE" dirty="0" smtClean="0"/>
              <a:t>Preventiemaatregel:</a:t>
            </a:r>
            <a:br>
              <a:rPr lang="nl-BE" dirty="0" smtClean="0"/>
            </a:br>
            <a:r>
              <a:rPr lang="nl-BE" dirty="0" smtClean="0"/>
              <a:t>Geen specifieke maatregel.</a:t>
            </a:r>
            <a:endParaRPr lang="nl-BE" dirty="0" smtClean="0"/>
          </a:p>
          <a:p>
            <a:pPr lvl="3"/>
            <a:endParaRPr lang="nl-BE" sz="800" dirty="0"/>
          </a:p>
          <a:p>
            <a:pPr lvl="2"/>
            <a:r>
              <a:rPr lang="nl-BE" dirty="0" smtClean="0"/>
              <a:t>COMOPSLAND </a:t>
            </a:r>
            <a:r>
              <a:rPr lang="nl-BE" dirty="0" smtClean="0"/>
              <a:t>(Nr. </a:t>
            </a:r>
            <a:r>
              <a:rPr lang="nl-BE" dirty="0" smtClean="0"/>
              <a:t>8-2018-16250).</a:t>
            </a:r>
            <a:r>
              <a:rPr lang="nl-BE" dirty="0" smtClean="0"/>
              <a:t/>
            </a:r>
            <a:br>
              <a:rPr lang="nl-BE" dirty="0" smtClean="0"/>
            </a:br>
            <a:r>
              <a:rPr lang="nl-BE" sz="800" dirty="0" smtClean="0"/>
              <a:t/>
            </a:r>
            <a:br>
              <a:rPr lang="nl-BE" sz="800" dirty="0" smtClean="0"/>
            </a:br>
            <a:r>
              <a:rPr lang="nl-BE" dirty="0" smtClean="0"/>
              <a:t>Ongeval met de motorfiets op weg naar huis.</a:t>
            </a:r>
            <a:endParaRPr lang="nl-BE" dirty="0" smtClean="0"/>
          </a:p>
          <a:p>
            <a:pPr lvl="3"/>
            <a:r>
              <a:rPr lang="nl-BE" dirty="0" smtClean="0"/>
              <a:t>AGR: 0</a:t>
            </a:r>
          </a:p>
          <a:p>
            <a:pPr lvl="3"/>
            <a:r>
              <a:rPr lang="nl-BE" dirty="0" smtClean="0"/>
              <a:t>Letsel: </a:t>
            </a:r>
            <a:r>
              <a:rPr lang="nl-BE" dirty="0" smtClean="0"/>
              <a:t>Geen, enkel materiële schade.</a:t>
            </a:r>
            <a:endParaRPr lang="nl-BE" dirty="0" smtClean="0"/>
          </a:p>
          <a:p>
            <a:pPr lvl="3"/>
            <a:r>
              <a:rPr lang="nl-BE" dirty="0" smtClean="0"/>
              <a:t>Preventiemaatregel: </a:t>
            </a:r>
            <a:br>
              <a:rPr lang="nl-BE" dirty="0" smtClean="0"/>
            </a:br>
            <a:r>
              <a:rPr lang="nl-BE" dirty="0" smtClean="0"/>
              <a:t>Geen specifieke maatregel.</a:t>
            </a:r>
            <a:endParaRPr lang="nl-BE" dirty="0" smtClean="0"/>
          </a:p>
          <a:p>
            <a:pPr lvl="3"/>
            <a:endParaRPr lang="nl-BE"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61841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lnSpcReduction="10000"/>
          </a:bodyPr>
          <a:lstStyle/>
          <a:p>
            <a:pPr lvl="2"/>
            <a:r>
              <a:rPr lang="nl-BE" dirty="0" smtClean="0"/>
              <a:t>DG Jur </a:t>
            </a:r>
            <a:r>
              <a:rPr lang="nl-BE" dirty="0" smtClean="0"/>
              <a:t>(Nr. </a:t>
            </a:r>
            <a:r>
              <a:rPr lang="nl-BE" dirty="0" smtClean="0"/>
              <a:t>8-2018-16557). </a:t>
            </a:r>
            <a:r>
              <a:rPr lang="nl-BE" dirty="0" smtClean="0"/>
              <a:t/>
            </a:r>
            <a:br>
              <a:rPr lang="nl-BE" dirty="0" smtClean="0"/>
            </a:br>
            <a:r>
              <a:rPr lang="nl-BE" sz="800" dirty="0" smtClean="0"/>
              <a:t/>
            </a:r>
            <a:br>
              <a:rPr lang="nl-BE" sz="800" dirty="0" smtClean="0"/>
            </a:br>
            <a:r>
              <a:rPr lang="nl-BE" dirty="0" smtClean="0"/>
              <a:t>Betrokkene werd in een file achteraan aangereden.</a:t>
            </a:r>
            <a:endParaRPr lang="nl-BE" dirty="0" smtClean="0"/>
          </a:p>
          <a:p>
            <a:pPr lvl="3"/>
            <a:r>
              <a:rPr lang="nl-BE" dirty="0" smtClean="0"/>
              <a:t>AGR: </a:t>
            </a:r>
            <a:r>
              <a:rPr lang="nl-BE" dirty="0" smtClean="0"/>
              <a:t>11</a:t>
            </a:r>
            <a:endParaRPr lang="nl-BE" dirty="0" smtClean="0"/>
          </a:p>
          <a:p>
            <a:pPr lvl="3"/>
            <a:r>
              <a:rPr lang="nl-BE" dirty="0" smtClean="0"/>
              <a:t>Letsel: </a:t>
            </a:r>
            <a:r>
              <a:rPr lang="nl-BE" dirty="0" smtClean="0"/>
              <a:t>Hoofdpijn, pijn aan hals, schouders, R-arm en knie.</a:t>
            </a:r>
            <a:endParaRPr lang="nl-BE" dirty="0" smtClean="0"/>
          </a:p>
          <a:p>
            <a:pPr lvl="3"/>
            <a:r>
              <a:rPr lang="nl-BE" dirty="0" smtClean="0"/>
              <a:t>Preventiemaatregel:</a:t>
            </a:r>
            <a:br>
              <a:rPr lang="nl-BE" dirty="0" smtClean="0"/>
            </a:br>
            <a:r>
              <a:rPr lang="nl-BE" dirty="0" smtClean="0"/>
              <a:t>Geen specifieke maatregel.</a:t>
            </a:r>
            <a:endParaRPr lang="nl-BE" dirty="0" smtClean="0"/>
          </a:p>
          <a:p>
            <a:pPr lvl="3"/>
            <a:endParaRPr lang="nl-BE" dirty="0"/>
          </a:p>
          <a:p>
            <a:pPr lvl="2"/>
            <a:r>
              <a:rPr lang="nl-BE" dirty="0" smtClean="0"/>
              <a:t>DG Jur </a:t>
            </a:r>
            <a:r>
              <a:rPr lang="nl-BE" dirty="0" smtClean="0"/>
              <a:t>(Nr. </a:t>
            </a:r>
            <a:r>
              <a:rPr lang="nl-BE" dirty="0" smtClean="0"/>
              <a:t>8-2018-16901)</a:t>
            </a:r>
            <a:r>
              <a:rPr lang="nl-BE" dirty="0" smtClean="0"/>
              <a:t/>
            </a:r>
            <a:br>
              <a:rPr lang="nl-BE" dirty="0" smtClean="0"/>
            </a:br>
            <a:r>
              <a:rPr lang="nl-BE" dirty="0" smtClean="0"/>
              <a:t/>
            </a:r>
            <a:br>
              <a:rPr lang="nl-BE" dirty="0" smtClean="0"/>
            </a:br>
            <a:r>
              <a:rPr lang="nl-BE" dirty="0" smtClean="0"/>
              <a:t>Op een bus het evenwicht verloren toen de bus plots remde en weer vertrok.</a:t>
            </a:r>
            <a:endParaRPr lang="nl-BE" dirty="0" smtClean="0"/>
          </a:p>
          <a:p>
            <a:pPr lvl="3"/>
            <a:r>
              <a:rPr lang="nl-BE" dirty="0" smtClean="0"/>
              <a:t>AGR: 0</a:t>
            </a:r>
          </a:p>
          <a:p>
            <a:pPr lvl="3"/>
            <a:r>
              <a:rPr lang="nl-BE" dirty="0" smtClean="0"/>
              <a:t>Letsel: </a:t>
            </a:r>
            <a:r>
              <a:rPr lang="nl-BE" dirty="0" smtClean="0"/>
              <a:t>Arm verdraaid</a:t>
            </a:r>
            <a:endParaRPr lang="nl-BE" dirty="0" smtClean="0"/>
          </a:p>
          <a:p>
            <a:pPr lvl="3"/>
            <a:r>
              <a:rPr lang="nl-BE" dirty="0" smtClean="0"/>
              <a:t>Preventiemaatregel:</a:t>
            </a:r>
            <a:br>
              <a:rPr lang="nl-BE" dirty="0" smtClean="0"/>
            </a:br>
            <a:r>
              <a:rPr lang="nl-BE" dirty="0" smtClean="0"/>
              <a:t>Geen specifieke maatregel.</a:t>
            </a:r>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1095165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lnSpcReduction="10000"/>
          </a:bodyPr>
          <a:lstStyle/>
          <a:p>
            <a:pPr lvl="2"/>
            <a:r>
              <a:rPr lang="nl-BE" dirty="0" smtClean="0"/>
              <a:t>DG MR </a:t>
            </a:r>
            <a:r>
              <a:rPr lang="nl-BE" dirty="0" smtClean="0"/>
              <a:t>(Nr. </a:t>
            </a:r>
            <a:r>
              <a:rPr lang="nl-BE" dirty="0" smtClean="0"/>
              <a:t>8-2018-16687). </a:t>
            </a:r>
            <a:r>
              <a:rPr lang="nl-BE" dirty="0" smtClean="0"/>
              <a:t/>
            </a:r>
            <a:br>
              <a:rPr lang="nl-BE" dirty="0" smtClean="0"/>
            </a:br>
            <a:r>
              <a:rPr lang="nl-BE" sz="800" dirty="0" smtClean="0"/>
              <a:t/>
            </a:r>
            <a:br>
              <a:rPr lang="nl-BE" sz="800" dirty="0" smtClean="0"/>
            </a:br>
            <a:r>
              <a:rPr lang="nl-BE" dirty="0" smtClean="0"/>
              <a:t>Meerdere vuistslagen gekregen nadat betrokkene een jonge man had aangesproken op zijn gedrag en attitude.</a:t>
            </a:r>
            <a:endParaRPr lang="nl-BE" dirty="0" smtClean="0"/>
          </a:p>
          <a:p>
            <a:pPr lvl="3"/>
            <a:r>
              <a:rPr lang="nl-BE" dirty="0" smtClean="0"/>
              <a:t>AGR: </a:t>
            </a:r>
            <a:r>
              <a:rPr lang="nl-BE" dirty="0" smtClean="0"/>
              <a:t>7</a:t>
            </a:r>
            <a:endParaRPr lang="nl-BE" dirty="0" smtClean="0"/>
          </a:p>
          <a:p>
            <a:pPr lvl="3"/>
            <a:r>
              <a:rPr lang="nl-BE" dirty="0" smtClean="0"/>
              <a:t>Letsel: </a:t>
            </a:r>
            <a:r>
              <a:rPr lang="nl-BE" dirty="0" smtClean="0"/>
              <a:t>Open wonde boven </a:t>
            </a:r>
            <a:r>
              <a:rPr lang="nl-BE" dirty="0" err="1" smtClean="0"/>
              <a:t>L-oog</a:t>
            </a:r>
            <a:r>
              <a:rPr lang="nl-BE" dirty="0" smtClean="0"/>
              <a:t>.</a:t>
            </a:r>
            <a:endParaRPr lang="nl-BE" dirty="0" smtClean="0"/>
          </a:p>
          <a:p>
            <a:pPr lvl="3"/>
            <a:r>
              <a:rPr lang="nl-BE" dirty="0" smtClean="0"/>
              <a:t>Preventiemaatregel:</a:t>
            </a:r>
            <a:br>
              <a:rPr lang="nl-BE" dirty="0" smtClean="0"/>
            </a:br>
            <a:r>
              <a:rPr lang="nl-BE" dirty="0" smtClean="0"/>
              <a:t>Geen specifieke maatregel.</a:t>
            </a:r>
            <a:endParaRPr lang="nl-BE" dirty="0" smtClean="0"/>
          </a:p>
          <a:p>
            <a:pPr lvl="3"/>
            <a:endParaRPr lang="nl-BE" dirty="0"/>
          </a:p>
          <a:p>
            <a:pPr lvl="2"/>
            <a:r>
              <a:rPr lang="nl-BE" dirty="0" smtClean="0"/>
              <a:t>DG MR C&amp;I </a:t>
            </a:r>
            <a:r>
              <a:rPr lang="nl-BE" dirty="0" smtClean="0"/>
              <a:t>(Nr. </a:t>
            </a:r>
            <a:r>
              <a:rPr lang="nl-BE" dirty="0" smtClean="0"/>
              <a:t>8-2018-16278)</a:t>
            </a:r>
            <a:r>
              <a:rPr lang="nl-BE" dirty="0" smtClean="0"/>
              <a:t/>
            </a:r>
            <a:br>
              <a:rPr lang="nl-BE" dirty="0" smtClean="0"/>
            </a:br>
            <a:r>
              <a:rPr lang="nl-BE" dirty="0" smtClean="0"/>
              <a:t/>
            </a:r>
            <a:br>
              <a:rPr lang="nl-BE" dirty="0" smtClean="0"/>
            </a:br>
            <a:r>
              <a:rPr lang="nl-BE" dirty="0" smtClean="0"/>
              <a:t>Door onverwacht maneuver van een auto is betrokkene tegen het voertuig aangereden en ten val gekomen.</a:t>
            </a:r>
            <a:endParaRPr lang="nl-BE" dirty="0" smtClean="0"/>
          </a:p>
          <a:p>
            <a:pPr lvl="3"/>
            <a:r>
              <a:rPr lang="nl-BE" dirty="0" smtClean="0"/>
              <a:t>AGR: 0</a:t>
            </a:r>
          </a:p>
          <a:p>
            <a:pPr lvl="3"/>
            <a:r>
              <a:rPr lang="nl-BE" dirty="0" smtClean="0"/>
              <a:t>Letsel: </a:t>
            </a:r>
            <a:r>
              <a:rPr lang="nl-BE" dirty="0" smtClean="0"/>
              <a:t>Kneuzingen.</a:t>
            </a:r>
            <a:endParaRPr lang="nl-BE" dirty="0" smtClean="0"/>
          </a:p>
          <a:p>
            <a:pPr lvl="3"/>
            <a:r>
              <a:rPr lang="nl-BE" dirty="0" smtClean="0"/>
              <a:t>Preventiemaatregel:</a:t>
            </a:r>
            <a:br>
              <a:rPr lang="nl-BE" dirty="0" smtClean="0"/>
            </a:br>
            <a:r>
              <a:rPr lang="nl-BE" dirty="0" smtClean="0"/>
              <a:t>Geen specifieke maatregel.</a:t>
            </a:r>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2382726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268760"/>
            <a:ext cx="8507288" cy="4608512"/>
          </a:xfrm>
        </p:spPr>
        <p:txBody>
          <a:bodyPr>
            <a:normAutofit/>
          </a:bodyPr>
          <a:lstStyle/>
          <a:p>
            <a:pPr lvl="3"/>
            <a:endParaRPr lang="nl-BE" sz="800" dirty="0"/>
          </a:p>
          <a:p>
            <a:pPr marL="625475" lvl="2" indent="-263525"/>
            <a:r>
              <a:rPr lang="nl-BE" dirty="0" smtClean="0"/>
              <a:t>DG MR C&amp;I </a:t>
            </a:r>
            <a:r>
              <a:rPr lang="nl-BE" dirty="0" smtClean="0"/>
              <a:t>(Nr. </a:t>
            </a:r>
            <a:r>
              <a:rPr lang="nl-BE" dirty="0" smtClean="0"/>
              <a:t>8-2018-16618).</a:t>
            </a:r>
            <a:r>
              <a:rPr lang="nl-BE" dirty="0" smtClean="0"/>
              <a:t/>
            </a:r>
            <a:br>
              <a:rPr lang="nl-BE" dirty="0" smtClean="0"/>
            </a:br>
            <a:r>
              <a:rPr lang="nl-BE" dirty="0" smtClean="0"/>
              <a:t/>
            </a:r>
            <a:br>
              <a:rPr lang="nl-BE" dirty="0" smtClean="0"/>
            </a:br>
            <a:r>
              <a:rPr lang="nl-BE" sz="2000" dirty="0"/>
              <a:t>Op het rondpunt, op het voorziene fietspad, stak betrokkene zijn arm uit om aan te tonen dat hij een straat ging dwarsen. Op dat moment werd betrokkene aangereden en in de struiken geslingerd. De begroeiing heeft de val gebroken waardoor de reisweg verder gezet kon worden</a:t>
            </a:r>
            <a:r>
              <a:rPr lang="nl-BE" sz="2000" dirty="0" smtClean="0"/>
              <a:t>.</a:t>
            </a:r>
            <a:endParaRPr lang="nl-BE" sz="2000" dirty="0" smtClean="0"/>
          </a:p>
          <a:p>
            <a:pPr lvl="3"/>
            <a:r>
              <a:rPr lang="nl-BE" dirty="0" smtClean="0"/>
              <a:t>AGR: 0</a:t>
            </a:r>
          </a:p>
          <a:p>
            <a:pPr lvl="3"/>
            <a:r>
              <a:rPr lang="nl-BE" dirty="0" smtClean="0"/>
              <a:t>Schade</a:t>
            </a:r>
            <a:r>
              <a:rPr lang="nl-BE" dirty="0" smtClean="0"/>
              <a:t>: </a:t>
            </a:r>
            <a:r>
              <a:rPr lang="nl-BE" dirty="0" smtClean="0"/>
              <a:t>Pijn aan Li been, -heup en rug.</a:t>
            </a:r>
            <a:endParaRPr lang="nl-BE" dirty="0" smtClean="0"/>
          </a:p>
          <a:p>
            <a:pPr lvl="3"/>
            <a:r>
              <a:rPr lang="nl-BE" dirty="0" smtClean="0"/>
              <a:t>Preventiemaatregel: </a:t>
            </a:r>
            <a:br>
              <a:rPr lang="nl-BE" dirty="0" smtClean="0"/>
            </a:br>
            <a:r>
              <a:rPr lang="nl-BE" dirty="0" smtClean="0"/>
              <a:t>Specifieke maatregel.</a:t>
            </a:r>
            <a:br>
              <a:rPr lang="nl-BE" dirty="0" smtClean="0"/>
            </a:br>
            <a:endParaRPr lang="nl-BE"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363706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a:effectLst>
                  <a:outerShdw blurRad="38100" dist="38100" dir="2700000" algn="tl">
                    <a:srgbClr val="000000">
                      <a:alpha val="43137"/>
                    </a:srgbClr>
                  </a:outerShdw>
                </a:effectLst>
              </a:rPr>
              <a:t>Arbeidswegongevallen.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70902" y="764704"/>
            <a:ext cx="8507288" cy="5544615"/>
          </a:xfrm>
        </p:spPr>
        <p:txBody>
          <a:bodyPr>
            <a:normAutofit/>
          </a:bodyPr>
          <a:lstStyle/>
          <a:p>
            <a:pPr lvl="3"/>
            <a:endParaRPr lang="nl-BE" sz="800" dirty="0"/>
          </a:p>
          <a:p>
            <a:pPr marL="625475" lvl="2" indent="-263525"/>
            <a:r>
              <a:rPr lang="nl-BE" dirty="0"/>
              <a:t>DG MR </a:t>
            </a:r>
            <a:r>
              <a:rPr lang="nl-BE" dirty="0" err="1"/>
              <a:t>Sys</a:t>
            </a:r>
            <a:r>
              <a:rPr lang="nl-BE" dirty="0"/>
              <a:t> (Nr. 8-2018-16650)</a:t>
            </a:r>
            <a:br>
              <a:rPr lang="nl-BE" dirty="0"/>
            </a:br>
            <a:r>
              <a:rPr lang="nl-BE" dirty="0" smtClean="0"/>
              <a:t/>
            </a:r>
            <a:br>
              <a:rPr lang="nl-BE" dirty="0" smtClean="0"/>
            </a:br>
            <a:r>
              <a:rPr lang="nl-BE" sz="2000" dirty="0"/>
              <a:t>Op weg naar huis reed betrokkene met het voorwiel van zijn fiets in een greppel waardoor deze wegsloeg en hij tegen de borduur van het trottoir terecht </a:t>
            </a:r>
            <a:r>
              <a:rPr lang="nl-BE" sz="2000" dirty="0" smtClean="0"/>
              <a:t>kwam. </a:t>
            </a:r>
          </a:p>
          <a:p>
            <a:pPr marL="1082675" lvl="3" indent="-263525"/>
            <a:r>
              <a:rPr lang="nl-BE" dirty="0" smtClean="0"/>
              <a:t>AGR: 0</a:t>
            </a:r>
          </a:p>
          <a:p>
            <a:pPr marL="1077913" lvl="3" indent="-271463"/>
            <a:r>
              <a:rPr lang="nl-BE" dirty="0" smtClean="0"/>
              <a:t>Schade</a:t>
            </a:r>
            <a:r>
              <a:rPr lang="nl-BE" dirty="0" smtClean="0"/>
              <a:t>: </a:t>
            </a:r>
            <a:r>
              <a:rPr lang="nl-BE" dirty="0" smtClean="0"/>
              <a:t>Multiple ribfracturen.</a:t>
            </a:r>
            <a:endParaRPr lang="nl-BE" dirty="0" smtClean="0"/>
          </a:p>
          <a:p>
            <a:pPr marL="1077913" lvl="3" indent="-271463"/>
            <a:r>
              <a:rPr lang="nl-BE" dirty="0" smtClean="0"/>
              <a:t>Preventiemaatregel: </a:t>
            </a:r>
            <a:br>
              <a:rPr lang="nl-BE" dirty="0" smtClean="0"/>
            </a:br>
            <a:r>
              <a:rPr lang="nl-BE" dirty="0" smtClean="0"/>
              <a:t>Geen specifieke maatregel.</a:t>
            </a:r>
            <a:r>
              <a:rPr lang="nl-BE" sz="1600" dirty="0" smtClean="0"/>
              <a:t/>
            </a:r>
            <a:br>
              <a:rPr lang="nl-BE" sz="1600" dirty="0" smtClean="0"/>
            </a:br>
            <a:endParaRPr lang="nl-BE" sz="1600"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2970232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706090"/>
          </a:xfrm>
        </p:spPr>
        <p:txBody>
          <a:bodyPr>
            <a:normAutofit fontScale="90000"/>
          </a:bodyPr>
          <a:lstStyle/>
          <a:p>
            <a:r>
              <a:rPr lang="nl-BE" u="sng" dirty="0" smtClean="0">
                <a:effectLst>
                  <a:outerShdw blurRad="38100" dist="38100" dir="2700000" algn="tl">
                    <a:srgbClr val="000000">
                      <a:alpha val="43137"/>
                    </a:srgbClr>
                  </a:outerShdw>
                </a:effectLst>
              </a:rPr>
              <a:t>Verkeersongeval.</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24744"/>
            <a:ext cx="8507288" cy="5544615"/>
          </a:xfrm>
        </p:spPr>
        <p:txBody>
          <a:bodyPr>
            <a:normAutofit/>
          </a:bodyPr>
          <a:lstStyle/>
          <a:p>
            <a:pPr lvl="3"/>
            <a:endParaRPr lang="nl-BE" sz="800" dirty="0"/>
          </a:p>
          <a:p>
            <a:pPr lvl="2"/>
            <a:r>
              <a:rPr lang="nl-BE" dirty="0" smtClean="0"/>
              <a:t>DG </a:t>
            </a:r>
            <a:r>
              <a:rPr lang="nl-BE" dirty="0" err="1" smtClean="0"/>
              <a:t>Str</a:t>
            </a:r>
            <a:r>
              <a:rPr lang="nl-BE" dirty="0" smtClean="0"/>
              <a:t> COM (Nr</a:t>
            </a:r>
            <a:r>
              <a:rPr lang="nl-BE" dirty="0" smtClean="0"/>
              <a:t>. </a:t>
            </a:r>
            <a:r>
              <a:rPr lang="nl-BE" dirty="0" smtClean="0"/>
              <a:t>8-2018-16284).</a:t>
            </a:r>
            <a:r>
              <a:rPr lang="nl-BE" dirty="0" smtClean="0"/>
              <a:t/>
            </a:r>
            <a:br>
              <a:rPr lang="nl-BE" dirty="0" smtClean="0"/>
            </a:br>
            <a:r>
              <a:rPr lang="nl-BE" dirty="0" smtClean="0"/>
              <a:t/>
            </a:r>
            <a:br>
              <a:rPr lang="nl-BE" dirty="0" smtClean="0"/>
            </a:br>
            <a:r>
              <a:rPr lang="nl-BE" sz="2400" dirty="0" smtClean="0"/>
              <a:t>Tijdens het achteruitrijden heeft betrokkene een betonnen paaltje geraakt met de achterbumper.</a:t>
            </a:r>
            <a:endParaRPr lang="nl-BE" dirty="0"/>
          </a:p>
          <a:p>
            <a:pPr lvl="3"/>
            <a:r>
              <a:rPr lang="nl-BE" dirty="0" smtClean="0"/>
              <a:t>Schade: </a:t>
            </a:r>
            <a:r>
              <a:rPr lang="nl-BE" dirty="0" smtClean="0"/>
              <a:t>Beschadigde achterbumper en krassen in de carrosserie aan de linkerzijde van het voertuig.</a:t>
            </a:r>
            <a:endParaRPr lang="nl-BE" dirty="0" smtClean="0"/>
          </a:p>
          <a:p>
            <a:pPr lvl="3"/>
            <a:r>
              <a:rPr lang="nl-BE" dirty="0" smtClean="0"/>
              <a:t>Preventiemaatregel</a:t>
            </a:r>
            <a:r>
              <a:rPr lang="nl-BE" dirty="0"/>
              <a:t>: </a:t>
            </a:r>
            <a:br>
              <a:rPr lang="nl-BE" dirty="0"/>
            </a:br>
            <a:r>
              <a:rPr lang="nl-BE" dirty="0" smtClean="0"/>
              <a:t>Meer aandacht besteden aan de omgeving bij het achteruitrijden met een voertuig.</a:t>
            </a:r>
            <a:endParaRPr lang="nl-BE" dirty="0"/>
          </a:p>
          <a:p>
            <a:pPr lvl="2"/>
            <a:endParaRPr lang="nl-BE" sz="2000" dirty="0" smtClean="0"/>
          </a:p>
          <a:p>
            <a:pPr lvl="4"/>
            <a:endParaRPr lang="nl-BE" dirty="0"/>
          </a:p>
          <a:p>
            <a:pPr lvl="3"/>
            <a:endParaRPr lang="nl-BE" dirty="0" smtClean="0"/>
          </a:p>
          <a:p>
            <a:pPr lvl="4"/>
            <a:endParaRPr lang="nl-BE" sz="800" dirty="0"/>
          </a:p>
          <a:p>
            <a:pPr lvl="2"/>
            <a:endParaRPr lang="nl-BE" dirty="0" smtClean="0"/>
          </a:p>
        </p:txBody>
      </p:sp>
    </p:spTree>
    <p:extLst>
      <p:ext uri="{BB962C8B-B14F-4D97-AF65-F5344CB8AC3E}">
        <p14:creationId xmlns:p14="http://schemas.microsoft.com/office/powerpoint/2010/main" val="37868423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b="1" dirty="0" smtClean="0">
                <a:solidFill>
                  <a:srgbClr val="FF0000"/>
                </a:solidFill>
                <a:latin typeface="Arial Black" panose="020B0A04020102020204" pitchFamily="34" charset="0"/>
              </a:rPr>
              <a:t>NIEUW.</a:t>
            </a:r>
            <a:endParaRPr lang="nl-BE" b="1" dirty="0">
              <a:solidFill>
                <a:srgbClr val="FF0000"/>
              </a:solidFill>
              <a:latin typeface="Arial Black" panose="020B0A04020102020204" pitchFamily="34" charset="0"/>
            </a:endParaRPr>
          </a:p>
        </p:txBody>
      </p:sp>
      <p:sp>
        <p:nvSpPr>
          <p:cNvPr id="3" name="Content Placeholder 2"/>
          <p:cNvSpPr>
            <a:spLocks noGrp="1"/>
          </p:cNvSpPr>
          <p:nvPr>
            <p:ph idx="1"/>
          </p:nvPr>
        </p:nvSpPr>
        <p:spPr>
          <a:xfrm>
            <a:off x="323528" y="1600200"/>
            <a:ext cx="8640960" cy="4525963"/>
          </a:xfrm>
        </p:spPr>
        <p:txBody>
          <a:bodyPr>
            <a:normAutofit fontScale="92500" lnSpcReduction="10000"/>
          </a:bodyPr>
          <a:lstStyle/>
          <a:p>
            <a:pPr algn="just"/>
            <a:r>
              <a:rPr lang="nl-BE" dirty="0"/>
              <a:t>Checklist ongevallen op de </a:t>
            </a:r>
            <a:r>
              <a:rPr lang="nl-BE" dirty="0" smtClean="0"/>
              <a:t>arbeidsweg.</a:t>
            </a:r>
          </a:p>
          <a:p>
            <a:pPr algn="just"/>
            <a:endParaRPr lang="nl-BE" dirty="0" smtClean="0"/>
          </a:p>
          <a:p>
            <a:pPr lvl="1" algn="just"/>
            <a:r>
              <a:rPr lang="nl-BE" dirty="0" smtClean="0"/>
              <a:t>Om in de toekomst de ongevallen op de arbeidsweg te verminderen zal vanaf 1 Jan 2019 de LDPBW bij ieder arbeidswegongeval een enquêteformulier overmaken aan het SO en de </a:t>
            </a:r>
            <a:r>
              <a:rPr lang="nl-BE" dirty="0" err="1" smtClean="0"/>
              <a:t>AsPrev</a:t>
            </a:r>
            <a:r>
              <a:rPr lang="nl-BE" dirty="0" smtClean="0"/>
              <a:t> van de eenheid.  Het SO dient dit formulier volledig in te vullen en terug over te maken aan de LDPBW. Deze zal op zijn beurt het formulier overmaken aan de IDPBW die deze informatie zal gebruiken voor een globale analyse betreffende deze ongevallen. </a:t>
            </a:r>
            <a:endParaRPr lang="nl-BE" dirty="0"/>
          </a:p>
        </p:txBody>
      </p:sp>
    </p:spTree>
    <p:extLst>
      <p:ext uri="{BB962C8B-B14F-4D97-AF65-F5344CB8AC3E}">
        <p14:creationId xmlns:p14="http://schemas.microsoft.com/office/powerpoint/2010/main" val="611233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 enquêteformulieren</a:t>
            </a:r>
            <a:endParaRPr lang="nl-BE" dirty="0"/>
          </a:p>
        </p:txBody>
      </p:sp>
      <p:sp>
        <p:nvSpPr>
          <p:cNvPr id="3" name="Content Placeholder 2"/>
          <p:cNvSpPr>
            <a:spLocks noGrp="1"/>
          </p:cNvSpPr>
          <p:nvPr>
            <p:ph idx="1"/>
          </p:nvPr>
        </p:nvSpPr>
        <p:spPr>
          <a:xfrm>
            <a:off x="457200" y="1600201"/>
            <a:ext cx="8229600" cy="2116832"/>
          </a:xfrm>
        </p:spPr>
        <p:txBody>
          <a:bodyPr>
            <a:normAutofit fontScale="85000" lnSpcReduction="20000"/>
          </a:bodyPr>
          <a:lstStyle/>
          <a:p>
            <a:r>
              <a:rPr lang="nl-BE" dirty="0">
                <a:hlinkClick r:id="rId2" action="ppaction://hlinkfile"/>
              </a:rPr>
              <a:t>Enquête ongeval te voet</a:t>
            </a:r>
            <a:endParaRPr lang="nl-BE" dirty="0"/>
          </a:p>
          <a:p>
            <a:r>
              <a:rPr lang="nl-BE" dirty="0">
                <a:hlinkClick r:id="rId3" action="ppaction://hlinkfile"/>
              </a:rPr>
              <a:t>Enquête ongeval met de fiets</a:t>
            </a:r>
            <a:endParaRPr lang="nl-BE" dirty="0"/>
          </a:p>
          <a:p>
            <a:r>
              <a:rPr lang="nl-BE" dirty="0">
                <a:hlinkClick r:id="rId4" action="ppaction://hlinkfile"/>
              </a:rPr>
              <a:t>Enquête ongeval met de motor</a:t>
            </a:r>
            <a:endParaRPr lang="nl-BE" dirty="0"/>
          </a:p>
          <a:p>
            <a:r>
              <a:rPr lang="nl-BE" dirty="0">
                <a:hlinkClick r:id="rId5" action="ppaction://hlinkfile"/>
              </a:rPr>
              <a:t>Enquête ongeval met de wagen</a:t>
            </a:r>
            <a:endParaRPr lang="nl-BE" dirty="0"/>
          </a:p>
          <a:p>
            <a:r>
              <a:rPr lang="nl-BE" dirty="0">
                <a:hlinkClick r:id="rId6" action="ppaction://hlinkfile"/>
              </a:rPr>
              <a:t>Enquête ongeval met het openbaar vervoer</a:t>
            </a:r>
            <a:endParaRPr lang="nl-BE" dirty="0"/>
          </a:p>
          <a:p>
            <a:pPr marL="0" indent="0">
              <a:buNone/>
            </a:pPr>
            <a:endParaRPr lang="fr-FR" dirty="0"/>
          </a:p>
          <a:p>
            <a:endParaRPr lang="nl-BE" dirty="0"/>
          </a:p>
        </p:txBody>
      </p:sp>
      <p:sp>
        <p:nvSpPr>
          <p:cNvPr id="4" name="Content Placeholder 2"/>
          <p:cNvSpPr txBox="1">
            <a:spLocks/>
          </p:cNvSpPr>
          <p:nvPr/>
        </p:nvSpPr>
        <p:spPr>
          <a:xfrm>
            <a:off x="490896" y="4077072"/>
            <a:ext cx="8229600" cy="211683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dirty="0">
                <a:hlinkClick r:id="rId7" action="ppaction://hlinkfile"/>
              </a:rPr>
              <a:t>Enquête incident à pied</a:t>
            </a:r>
            <a:endParaRPr lang="fr-FR" dirty="0"/>
          </a:p>
          <a:p>
            <a:r>
              <a:rPr lang="fr-FR" dirty="0">
                <a:hlinkClick r:id="rId8" action="ppaction://hlinkfile"/>
              </a:rPr>
              <a:t>Enquête incident à vélo</a:t>
            </a:r>
            <a:endParaRPr lang="fr-FR" dirty="0"/>
          </a:p>
          <a:p>
            <a:r>
              <a:rPr lang="fr-FR" dirty="0">
                <a:hlinkClick r:id="rId9" action="ppaction://hlinkfile"/>
              </a:rPr>
              <a:t>Enquête incident à moto</a:t>
            </a:r>
            <a:endParaRPr lang="fr-FR" dirty="0"/>
          </a:p>
          <a:p>
            <a:r>
              <a:rPr lang="fr-FR" dirty="0">
                <a:hlinkClick r:id="rId10" action="ppaction://hlinkfile"/>
              </a:rPr>
              <a:t>Enquête incident en voiture</a:t>
            </a:r>
            <a:endParaRPr lang="fr-FR" dirty="0"/>
          </a:p>
          <a:p>
            <a:r>
              <a:rPr lang="fr-FR" dirty="0">
                <a:hlinkClick r:id="rId11" action="ppaction://hlinkfile"/>
              </a:rPr>
              <a:t>Enquête incident en transport en commun</a:t>
            </a:r>
            <a:endParaRPr lang="fr-FR" dirty="0"/>
          </a:p>
          <a:p>
            <a:endParaRPr lang="nl-BE" dirty="0" smtClean="0"/>
          </a:p>
          <a:p>
            <a:pPr marL="0" indent="0">
              <a:buFont typeface="Arial" panose="020B0604020202020204" pitchFamily="34" charset="0"/>
              <a:buNone/>
            </a:pPr>
            <a:endParaRPr lang="fr-FR" dirty="0" smtClean="0"/>
          </a:p>
          <a:p>
            <a:endParaRPr lang="nl-BE" dirty="0"/>
          </a:p>
        </p:txBody>
      </p:sp>
      <p:sp>
        <p:nvSpPr>
          <p:cNvPr id="5" name="Action Button: Information 4">
            <a:hlinkClick r:id="rId12" action="ppaction://hlinksldjump" highlightClick="1"/>
          </p:cNvPr>
          <p:cNvSpPr/>
          <p:nvPr/>
        </p:nvSpPr>
        <p:spPr>
          <a:xfrm>
            <a:off x="7668344" y="5949280"/>
            <a:ext cx="648072" cy="576064"/>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045988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www.gsmloket.nl/Uploaded/questions.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94625" y="1643380"/>
            <a:ext cx="6403944" cy="434141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81546" y="4869160"/>
            <a:ext cx="8208912" cy="1754326"/>
          </a:xfrm>
          <a:prstGeom prst="rect">
            <a:avLst/>
          </a:prstGeom>
          <a:noFill/>
        </p:spPr>
        <p:txBody>
          <a:bodyPr wrap="square" lIns="91440" tIns="45720" rIns="91440" bIns="45720">
            <a:spAutoFit/>
          </a:bodyPr>
          <a:lstStyle/>
          <a:p>
            <a:pPr algn="ctr"/>
            <a:r>
              <a:rPr lang="en-US" sz="5400" b="1" cap="none" spc="0"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Checklijsten</a:t>
            </a: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r>
              <a:rPr lang="en-US" sz="5400" b="1" cap="none" spc="0"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ongevallen</a:t>
            </a: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5400" b="1" cap="none" spc="0"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woonwerkverkeer</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194339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nl-BE" sz="3600" dirty="0"/>
              <a:t>O</a:t>
            </a:r>
            <a:r>
              <a:rPr lang="nl-BE" sz="3600" dirty="0" smtClean="0"/>
              <a:t>ngevallen </a:t>
            </a:r>
            <a:r>
              <a:rPr lang="nl-BE" sz="3600" dirty="0"/>
              <a:t>op weg naar en van het werk</a:t>
            </a:r>
            <a:endParaRPr lang="nl-BE" sz="3600" dirty="0"/>
          </a:p>
        </p:txBody>
      </p:sp>
      <p:graphicFrame>
        <p:nvGraphicFramePr>
          <p:cNvPr id="6" name="Table 5"/>
          <p:cNvGraphicFramePr>
            <a:graphicFrameLocks noGrp="1"/>
          </p:cNvGraphicFramePr>
          <p:nvPr>
            <p:extLst>
              <p:ext uri="{D42A27DB-BD31-4B8C-83A1-F6EECF244321}">
                <p14:modId xmlns:p14="http://schemas.microsoft.com/office/powerpoint/2010/main" val="2257472940"/>
              </p:ext>
            </p:extLst>
          </p:nvPr>
        </p:nvGraphicFramePr>
        <p:xfrm>
          <a:off x="359531" y="764704"/>
          <a:ext cx="8424938" cy="5947792"/>
        </p:xfrm>
        <a:graphic>
          <a:graphicData uri="http://schemas.openxmlformats.org/drawingml/2006/table">
            <a:tbl>
              <a:tblPr firstRow="1" firstCol="1" bandRow="1">
                <a:tableStyleId>{5C22544A-7EE6-4342-B048-85BDC9FD1C3A}</a:tableStyleId>
              </a:tblPr>
              <a:tblGrid>
                <a:gridCol w="2647133">
                  <a:extLst>
                    <a:ext uri="{9D8B030D-6E8A-4147-A177-3AD203B41FA5}">
                      <a16:colId xmlns:a16="http://schemas.microsoft.com/office/drawing/2014/main" val="1802325198"/>
                    </a:ext>
                  </a:extLst>
                </a:gridCol>
                <a:gridCol w="3153698">
                  <a:extLst>
                    <a:ext uri="{9D8B030D-6E8A-4147-A177-3AD203B41FA5}">
                      <a16:colId xmlns:a16="http://schemas.microsoft.com/office/drawing/2014/main" val="1336951020"/>
                    </a:ext>
                  </a:extLst>
                </a:gridCol>
                <a:gridCol w="2624107">
                  <a:extLst>
                    <a:ext uri="{9D8B030D-6E8A-4147-A177-3AD203B41FA5}">
                      <a16:colId xmlns:a16="http://schemas.microsoft.com/office/drawing/2014/main" val="1589485613"/>
                    </a:ext>
                  </a:extLst>
                </a:gridCol>
              </a:tblGrid>
              <a:tr h="432048">
                <a:tc>
                  <a:txBody>
                    <a:bodyPr/>
                    <a:lstStyle/>
                    <a:p>
                      <a:pPr>
                        <a:lnSpc>
                          <a:spcPct val="115000"/>
                        </a:lnSpc>
                        <a:spcAft>
                          <a:spcPts val="1000"/>
                        </a:spcAft>
                      </a:pPr>
                      <a:r>
                        <a:rPr lang="nl-BE" sz="1000" dirty="0">
                          <a:effectLst/>
                        </a:rPr>
                        <a:t>Datum/uur ongeval :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nl-BE" sz="1000">
                          <a:effectLst/>
                        </a:rPr>
                        <a:t>…./…./…. om ….u….</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Invullen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8720539"/>
                  </a:ext>
                </a:extLst>
              </a:tr>
              <a:tr h="505065">
                <a:tc>
                  <a:txBody>
                    <a:bodyPr/>
                    <a:lstStyle/>
                    <a:p>
                      <a:pPr>
                        <a:lnSpc>
                          <a:spcPct val="115000"/>
                        </a:lnSpc>
                        <a:spcAft>
                          <a:spcPts val="1000"/>
                        </a:spcAft>
                      </a:pPr>
                      <a:r>
                        <a:rPr lang="nl-BE" sz="1000">
                          <a:effectLst/>
                        </a:rPr>
                        <a:t>Plaats van het ongeval : (locatie/adres)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t>
                      </a:r>
                      <a:br>
                        <a:rPr lang="nl-BE" sz="1000">
                          <a:effectLst/>
                        </a:rPr>
                      </a:br>
                      <a:r>
                        <a:rPr lang="nl-BE" sz="1000">
                          <a:effectLst/>
                        </a:rPr>
                        <a: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Invullen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989103"/>
                  </a:ext>
                </a:extLst>
              </a:tr>
              <a:tr h="765232">
                <a:tc>
                  <a:txBody>
                    <a:bodyPr/>
                    <a:lstStyle/>
                    <a:p>
                      <a:pPr>
                        <a:lnSpc>
                          <a:spcPct val="115000"/>
                        </a:lnSpc>
                        <a:spcAft>
                          <a:spcPts val="1000"/>
                        </a:spcAft>
                      </a:pPr>
                      <a:r>
                        <a:rPr lang="nl-BE" sz="1000">
                          <a:effectLst/>
                        </a:rPr>
                        <a:t>Uw geslacht:</a:t>
                      </a:r>
                      <a:endParaRPr lang="nl-BE" sz="1100">
                        <a:effectLst/>
                      </a:endParaRPr>
                    </a:p>
                    <a:p>
                      <a:pPr>
                        <a:lnSpc>
                          <a:spcPct val="115000"/>
                        </a:lnSpc>
                        <a:spcAft>
                          <a:spcPts val="1000"/>
                        </a:spcAft>
                      </a:pPr>
                      <a:r>
                        <a:rPr lang="nl-BE" sz="1000">
                          <a:effectLst/>
                        </a:rPr>
                        <a:t>Leeftijd</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Man</a:t>
                      </a:r>
                      <a:br>
                        <a:rPr lang="nl-BE" sz="1000">
                          <a:effectLst/>
                        </a:rPr>
                      </a:br>
                      <a:r>
                        <a:rPr lang="nl-BE" sz="1000">
                          <a:effectLst/>
                        </a:rPr>
                        <a:t>□ Vrouw</a:t>
                      </a:r>
                      <a:br>
                        <a:rPr lang="nl-BE" sz="1000">
                          <a:effectLst/>
                        </a:rPr>
                      </a:br>
                      <a:r>
                        <a:rPr lang="nl-BE" sz="1000">
                          <a:effectLst/>
                        </a:rPr>
                        <a:t>□ Leeftijd: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en invullen wat past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1355810"/>
                  </a:ext>
                </a:extLst>
              </a:tr>
              <a:tr h="701321">
                <a:tc>
                  <a:txBody>
                    <a:bodyPr/>
                    <a:lstStyle/>
                    <a:p>
                      <a:pPr>
                        <a:spcAft>
                          <a:spcPts val="0"/>
                        </a:spcAft>
                      </a:pPr>
                      <a:r>
                        <a:rPr lang="nl-BE" sz="1000">
                          <a:effectLst/>
                        </a:rPr>
                        <a:t>Uw eenheid en kwartier</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BE" sz="1000">
                          <a:effectLst/>
                        </a:rPr>
                        <a:t>……………………………………………..</a:t>
                      </a:r>
                      <a:br>
                        <a:rPr lang="nl-BE" sz="1000">
                          <a:effectLst/>
                        </a:rPr>
                      </a:br>
                      <a:r>
                        <a:rPr lang="nl-BE" sz="1000">
                          <a:effectLst/>
                        </a:rPr>
                        <a:t>……………………………………………..</a:t>
                      </a:r>
                      <a:endParaRPr lang="nl-BE" sz="1100">
                        <a:effectLst/>
                      </a:endParaRPr>
                    </a:p>
                    <a:p>
                      <a:pPr>
                        <a:spcAft>
                          <a:spcPts val="0"/>
                        </a:spcAft>
                      </a:pPr>
                      <a:r>
                        <a:rPr lang="nl-BE" sz="11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Invullen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5868251"/>
                  </a:ext>
                </a:extLst>
              </a:tr>
              <a:tr h="1244280">
                <a:tc>
                  <a:txBody>
                    <a:bodyPr/>
                    <a:lstStyle/>
                    <a:p>
                      <a:pPr>
                        <a:spcAft>
                          <a:spcPts val="0"/>
                        </a:spcAft>
                      </a:pPr>
                      <a:r>
                        <a:rPr lang="nl-BE" sz="1000">
                          <a:effectLst/>
                        </a:rPr>
                        <a:t>Te voet</a:t>
                      </a:r>
                      <a:endParaRPr lang="nl-BE" sz="1100">
                        <a:effectLst/>
                      </a:endParaRPr>
                    </a:p>
                    <a:p>
                      <a:pPr>
                        <a:spcAft>
                          <a:spcPts val="0"/>
                        </a:spcAft>
                      </a:pPr>
                      <a:r>
                        <a:rPr lang="nl-BE" sz="1000">
                          <a:effectLst/>
                        </a:rPr>
                        <a:t>Fiets</a:t>
                      </a:r>
                      <a:endParaRPr lang="nl-BE" sz="1100">
                        <a:effectLst/>
                      </a:endParaRPr>
                    </a:p>
                    <a:p>
                      <a:pPr>
                        <a:spcAft>
                          <a:spcPts val="0"/>
                        </a:spcAft>
                      </a:pPr>
                      <a:r>
                        <a:rPr lang="nl-BE" sz="1000">
                          <a:effectLst/>
                        </a:rPr>
                        <a:t>Moto</a:t>
                      </a:r>
                      <a:endParaRPr lang="nl-BE" sz="1100">
                        <a:effectLst/>
                      </a:endParaRPr>
                    </a:p>
                    <a:p>
                      <a:pPr>
                        <a:spcAft>
                          <a:spcPts val="0"/>
                        </a:spcAft>
                      </a:pPr>
                      <a:r>
                        <a:rPr lang="nl-BE" sz="1000">
                          <a:effectLst/>
                        </a:rPr>
                        <a:t>Wagen</a:t>
                      </a:r>
                      <a:endParaRPr lang="nl-BE" sz="1100">
                        <a:effectLst/>
                      </a:endParaRPr>
                    </a:p>
                    <a:p>
                      <a:pPr>
                        <a:spcAft>
                          <a:spcPts val="0"/>
                        </a:spcAft>
                      </a:pPr>
                      <a:r>
                        <a:rPr lang="nl-BE" sz="1000">
                          <a:effectLst/>
                        </a:rPr>
                        <a:t>Openbaar vervoer</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BE" sz="1100">
                          <a:effectLst/>
                        </a:rPr>
                        <a:t>□</a:t>
                      </a:r>
                    </a:p>
                    <a:p>
                      <a:pPr>
                        <a:spcAft>
                          <a:spcPts val="0"/>
                        </a:spcAft>
                      </a:pPr>
                      <a:r>
                        <a:rPr lang="nl-BE" sz="1100">
                          <a:effectLst/>
                        </a:rPr>
                        <a:t>□</a:t>
                      </a:r>
                    </a:p>
                    <a:p>
                      <a:pPr>
                        <a:spcAft>
                          <a:spcPts val="0"/>
                        </a:spcAft>
                      </a:pPr>
                      <a:r>
                        <a:rPr lang="nl-BE" sz="1100">
                          <a:effectLst/>
                        </a:rPr>
                        <a:t>□</a:t>
                      </a:r>
                    </a:p>
                    <a:p>
                      <a:pPr>
                        <a:spcAft>
                          <a:spcPts val="0"/>
                        </a:spcAft>
                      </a:pPr>
                      <a:r>
                        <a:rPr lang="nl-BE" sz="1100">
                          <a:effectLst/>
                        </a:rPr>
                        <a:t>□</a:t>
                      </a:r>
                    </a:p>
                    <a:p>
                      <a:pPr>
                        <a:spcAft>
                          <a:spcPts val="0"/>
                        </a:spcAft>
                      </a:pPr>
                      <a:r>
                        <a:rPr lang="nl-BE" sz="1100">
                          <a:effectLst/>
                        </a:rPr>
                        <a: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6275481"/>
                  </a:ext>
                </a:extLst>
              </a:tr>
              <a:tr h="2299846">
                <a:tc>
                  <a:txBody>
                    <a:bodyPr/>
                    <a:lstStyle/>
                    <a:p>
                      <a:pPr>
                        <a:lnSpc>
                          <a:spcPct val="115000"/>
                        </a:lnSpc>
                        <a:spcAft>
                          <a:spcPts val="1000"/>
                        </a:spcAft>
                      </a:pPr>
                      <a:r>
                        <a:rPr lang="nl-BE" sz="1000">
                          <a:effectLst/>
                        </a:rPr>
                        <a:t>Geef een korte beschrijving van het ongeval</a:t>
                      </a:r>
                      <a:endParaRPr lang="nl-BE" sz="1100">
                        <a:effectLst/>
                      </a:endParaRPr>
                    </a:p>
                    <a:p>
                      <a:pPr>
                        <a:lnSpc>
                          <a:spcPct val="115000"/>
                        </a:lnSpc>
                        <a:spcAft>
                          <a:spcPts val="1000"/>
                        </a:spcAft>
                      </a:pPr>
                      <a:r>
                        <a:rPr lang="nl-BE" sz="1000">
                          <a:effectLst/>
                        </a:rPr>
                        <a:t> </a:t>
                      </a:r>
                      <a:endParaRPr lang="nl-BE" sz="1100">
                        <a:effectLst/>
                      </a:endParaRPr>
                    </a:p>
                    <a:p>
                      <a:pPr>
                        <a:lnSpc>
                          <a:spcPct val="115000"/>
                        </a:lnSpc>
                        <a:spcAft>
                          <a:spcPts val="1000"/>
                        </a:spcAft>
                      </a:pPr>
                      <a:r>
                        <a:rPr lang="nl-BE" sz="1000">
                          <a:effectLst/>
                        </a:rPr>
                        <a:t> </a:t>
                      </a:r>
                      <a:endParaRPr lang="nl-BE" sz="1100">
                        <a:effectLst/>
                      </a:endParaRPr>
                    </a:p>
                    <a:p>
                      <a:pPr>
                        <a:lnSpc>
                          <a:spcPct val="115000"/>
                        </a:lnSpc>
                        <a:spcAft>
                          <a:spcPts val="1000"/>
                        </a:spcAft>
                      </a:pPr>
                      <a:r>
                        <a:rPr lang="nl-BE" sz="1000">
                          <a:effectLst/>
                        </a:rPr>
                        <a:t> </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Geef een beschrijving (vallen, uitglijden, slippen, aangereden,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12044271"/>
                  </a:ext>
                </a:extLst>
              </a:tr>
            </a:tbl>
          </a:graphicData>
        </a:graphic>
      </p:graphicFrame>
    </p:spTree>
    <p:extLst>
      <p:ext uri="{BB962C8B-B14F-4D97-AF65-F5344CB8AC3E}">
        <p14:creationId xmlns:p14="http://schemas.microsoft.com/office/powerpoint/2010/main" val="3547839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Totaal: 13 gemelde incidenten</a:t>
            </a:r>
            <a:endParaRPr lang="en-US" dirty="0"/>
          </a:p>
        </p:txBody>
      </p:sp>
      <p:sp>
        <p:nvSpPr>
          <p:cNvPr id="3" name="Content Placeholder 2"/>
          <p:cNvSpPr>
            <a:spLocks noGrp="1"/>
          </p:cNvSpPr>
          <p:nvPr>
            <p:ph idx="1"/>
          </p:nvPr>
        </p:nvSpPr>
        <p:spPr>
          <a:xfrm>
            <a:off x="1979712" y="1844824"/>
            <a:ext cx="6984776" cy="4281339"/>
          </a:xfrm>
        </p:spPr>
        <p:txBody>
          <a:bodyPr>
            <a:normAutofit/>
          </a:bodyPr>
          <a:lstStyle/>
          <a:p>
            <a:pPr>
              <a:tabLst>
                <a:tab pos="4483100" algn="l"/>
              </a:tabLst>
            </a:pPr>
            <a:r>
              <a:rPr lang="nl-BE" dirty="0" smtClean="0"/>
              <a:t>Arbeidsongevallen:	07</a:t>
            </a:r>
          </a:p>
          <a:p>
            <a:pPr>
              <a:tabLst>
                <a:tab pos="4483100" algn="l"/>
              </a:tabLst>
            </a:pPr>
            <a:r>
              <a:rPr lang="nl-BE" dirty="0" smtClean="0"/>
              <a:t>Arbeidswegongevallen:	09</a:t>
            </a:r>
          </a:p>
          <a:p>
            <a:pPr>
              <a:tabLst>
                <a:tab pos="4483100" algn="l"/>
              </a:tabLst>
            </a:pPr>
            <a:r>
              <a:rPr lang="nl-BE" dirty="0" smtClean="0"/>
              <a:t>Verkeersongeval:	01	</a:t>
            </a:r>
          </a:p>
        </p:txBody>
      </p:sp>
    </p:spTree>
    <p:extLst>
      <p:ext uri="{BB962C8B-B14F-4D97-AF65-F5344CB8AC3E}">
        <p14:creationId xmlns:p14="http://schemas.microsoft.com/office/powerpoint/2010/main" val="39341926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04953991"/>
              </p:ext>
            </p:extLst>
          </p:nvPr>
        </p:nvGraphicFramePr>
        <p:xfrm>
          <a:off x="323528" y="404664"/>
          <a:ext cx="8496944" cy="6192688"/>
        </p:xfrm>
        <a:graphic>
          <a:graphicData uri="http://schemas.openxmlformats.org/drawingml/2006/table">
            <a:tbl>
              <a:tblPr firstRow="1" firstCol="1" bandRow="1">
                <a:tableStyleId>{5C22544A-7EE6-4342-B048-85BDC9FD1C3A}</a:tableStyleId>
              </a:tblPr>
              <a:tblGrid>
                <a:gridCol w="2669757">
                  <a:extLst>
                    <a:ext uri="{9D8B030D-6E8A-4147-A177-3AD203B41FA5}">
                      <a16:colId xmlns:a16="http://schemas.microsoft.com/office/drawing/2014/main" val="556051798"/>
                    </a:ext>
                  </a:extLst>
                </a:gridCol>
                <a:gridCol w="3180652">
                  <a:extLst>
                    <a:ext uri="{9D8B030D-6E8A-4147-A177-3AD203B41FA5}">
                      <a16:colId xmlns:a16="http://schemas.microsoft.com/office/drawing/2014/main" val="2855475402"/>
                    </a:ext>
                  </a:extLst>
                </a:gridCol>
                <a:gridCol w="2646535">
                  <a:extLst>
                    <a:ext uri="{9D8B030D-6E8A-4147-A177-3AD203B41FA5}">
                      <a16:colId xmlns:a16="http://schemas.microsoft.com/office/drawing/2014/main" val="2787040409"/>
                    </a:ext>
                  </a:extLst>
                </a:gridCol>
              </a:tblGrid>
              <a:tr h="1405911">
                <a:tc>
                  <a:txBody>
                    <a:bodyPr/>
                    <a:lstStyle/>
                    <a:p>
                      <a:pPr>
                        <a:lnSpc>
                          <a:spcPct val="115000"/>
                        </a:lnSpc>
                        <a:spcAft>
                          <a:spcPts val="1000"/>
                        </a:spcAft>
                      </a:pPr>
                      <a:r>
                        <a:rPr lang="nl-BE" sz="1000">
                          <a:effectLst/>
                        </a:rPr>
                        <a:t>Hoe ernstig was het letsel dat u bij het ongeval opliep:</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Geen lichamelijk letsel</a:t>
                      </a:r>
                      <a:br>
                        <a:rPr lang="nl-BE" sz="1000">
                          <a:effectLst/>
                        </a:rPr>
                      </a:br>
                      <a:r>
                        <a:rPr lang="nl-BE" sz="1000">
                          <a:effectLst/>
                        </a:rPr>
                        <a:t>□ Licht (schaafwonden/blauwe plekken/kneuzingen)</a:t>
                      </a:r>
                      <a:br>
                        <a:rPr lang="nl-BE" sz="1000">
                          <a:effectLst/>
                        </a:rPr>
                      </a:br>
                      <a:r>
                        <a:rPr lang="nl-BE" sz="1000">
                          <a:effectLst/>
                        </a:rPr>
                        <a:t>□ Medium (verstuikingen/...)</a:t>
                      </a:r>
                      <a:br>
                        <a:rPr lang="nl-BE" sz="1000">
                          <a:effectLst/>
                        </a:rPr>
                      </a:br>
                      <a:r>
                        <a:rPr lang="nl-BE" sz="1000">
                          <a:effectLst/>
                        </a:rPr>
                        <a:t>□ Ernstig (meer dan 1 dag AGR)</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2577571"/>
                  </a:ext>
                </a:extLst>
              </a:tr>
              <a:tr h="1974955">
                <a:tc>
                  <a:txBody>
                    <a:bodyPr/>
                    <a:lstStyle/>
                    <a:p>
                      <a:pPr>
                        <a:lnSpc>
                          <a:spcPct val="115000"/>
                        </a:lnSpc>
                        <a:spcAft>
                          <a:spcPts val="1000"/>
                        </a:spcAft>
                      </a:pPr>
                      <a:r>
                        <a:rPr lang="nl-BE" sz="1000">
                          <a:effectLst/>
                        </a:rPr>
                        <a:t>Werd u medisch behandeld voor uw letsel (meerdere antwoorden mogelijk)</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Consultatie van een dokter zonder behandeling</a:t>
                      </a:r>
                      <a:br>
                        <a:rPr lang="nl-BE" sz="1000">
                          <a:effectLst/>
                        </a:rPr>
                      </a:br>
                      <a:r>
                        <a:rPr lang="nl-BE" sz="1000">
                          <a:effectLst/>
                        </a:rPr>
                        <a:t>□ Behandeling door een dokter</a:t>
                      </a:r>
                      <a:br>
                        <a:rPr lang="nl-BE" sz="1000">
                          <a:effectLst/>
                        </a:rPr>
                      </a:br>
                      <a:r>
                        <a:rPr lang="nl-BE" sz="1000">
                          <a:effectLst/>
                        </a:rPr>
                        <a:t>□ Opname in het ziekenhuis van minder dan 24 uur</a:t>
                      </a:r>
                      <a:br>
                        <a:rPr lang="nl-BE" sz="1000">
                          <a:effectLst/>
                        </a:rPr>
                      </a:br>
                      <a:r>
                        <a:rPr lang="nl-BE" sz="1000">
                          <a:effectLst/>
                        </a:rPr>
                        <a:t>□ Opname in het ziekenhuis van meer dan 24 uur</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3941646"/>
                  </a:ext>
                </a:extLst>
              </a:tr>
              <a:tr h="2259478">
                <a:tc>
                  <a:txBody>
                    <a:bodyPr/>
                    <a:lstStyle/>
                    <a:p>
                      <a:pPr>
                        <a:lnSpc>
                          <a:spcPct val="115000"/>
                        </a:lnSpc>
                        <a:spcAft>
                          <a:spcPts val="1000"/>
                        </a:spcAft>
                      </a:pPr>
                      <a:r>
                        <a:rPr lang="nl-BE" sz="1000">
                          <a:effectLst/>
                        </a:rPr>
                        <a:t>Kwam de politie ter plaatse op de plaats van het ongeval?</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De politie werd niet ingelicht over het ongeval</a:t>
                      </a:r>
                      <a:br>
                        <a:rPr lang="nl-BE" sz="1000">
                          <a:effectLst/>
                        </a:rPr>
                      </a:br>
                      <a:r>
                        <a:rPr lang="nl-BE" sz="1000">
                          <a:effectLst/>
                        </a:rPr>
                        <a:t>□ Politie kwam ter plaatse zonder proces verbaal op te stellen</a:t>
                      </a:r>
                      <a:br>
                        <a:rPr lang="nl-BE" sz="1000">
                          <a:effectLst/>
                        </a:rPr>
                      </a:br>
                      <a:r>
                        <a:rPr lang="nl-BE" sz="1000">
                          <a:effectLst/>
                        </a:rPr>
                        <a:t>□ Politie kwam ter plaatse en er werd een proces verbaal opgesteld</a:t>
                      </a:r>
                      <a:br>
                        <a:rPr lang="nl-BE" sz="1000">
                          <a:effectLst/>
                        </a:rPr>
                      </a:br>
                      <a:r>
                        <a:rPr lang="nl-BE" sz="1000">
                          <a:effectLst/>
                        </a:rPr>
                        <a:t>□ Ik of een andere partij heeft na het ongeval aangifte gedaan bij de politie</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27505242"/>
                  </a:ext>
                </a:extLst>
              </a:tr>
              <a:tr h="552344">
                <a:tc>
                  <a:txBody>
                    <a:bodyPr/>
                    <a:lstStyle/>
                    <a:p>
                      <a:pPr>
                        <a:lnSpc>
                          <a:spcPct val="115000"/>
                        </a:lnSpc>
                        <a:spcAft>
                          <a:spcPts val="1000"/>
                        </a:spcAft>
                      </a:pPr>
                      <a:r>
                        <a:rPr lang="nl-BE" sz="1000">
                          <a:effectLst/>
                        </a:rPr>
                        <a:t>Ongeval met derde of enkelvoudig?</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Met derde</a:t>
                      </a:r>
                      <a:br>
                        <a:rPr lang="nl-BE" sz="1000">
                          <a:effectLst/>
                        </a:rPr>
                      </a:br>
                      <a:r>
                        <a:rPr lang="nl-BE" sz="1000">
                          <a:effectLst/>
                        </a:rPr>
                        <a:t>□ Enkelvoudig (zonder derde betrokken)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Aanduiden wat past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3766144"/>
                  </a:ext>
                </a:extLst>
              </a:tr>
            </a:tbl>
          </a:graphicData>
        </a:graphic>
      </p:graphicFrame>
    </p:spTree>
    <p:extLst>
      <p:ext uri="{BB962C8B-B14F-4D97-AF65-F5344CB8AC3E}">
        <p14:creationId xmlns:p14="http://schemas.microsoft.com/office/powerpoint/2010/main" val="2438163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93593993"/>
              </p:ext>
            </p:extLst>
          </p:nvPr>
        </p:nvGraphicFramePr>
        <p:xfrm>
          <a:off x="323528" y="620688"/>
          <a:ext cx="8424936" cy="5472608"/>
        </p:xfrm>
        <a:graphic>
          <a:graphicData uri="http://schemas.openxmlformats.org/drawingml/2006/table">
            <a:tbl>
              <a:tblPr firstRow="1" firstCol="1" bandRow="1">
                <a:tableStyleId>{5C22544A-7EE6-4342-B048-85BDC9FD1C3A}</a:tableStyleId>
              </a:tblPr>
              <a:tblGrid>
                <a:gridCol w="2647132">
                  <a:extLst>
                    <a:ext uri="{9D8B030D-6E8A-4147-A177-3AD203B41FA5}">
                      <a16:colId xmlns:a16="http://schemas.microsoft.com/office/drawing/2014/main" val="3028271184"/>
                    </a:ext>
                  </a:extLst>
                </a:gridCol>
                <a:gridCol w="3153697">
                  <a:extLst>
                    <a:ext uri="{9D8B030D-6E8A-4147-A177-3AD203B41FA5}">
                      <a16:colId xmlns:a16="http://schemas.microsoft.com/office/drawing/2014/main" val="1017166922"/>
                    </a:ext>
                  </a:extLst>
                </a:gridCol>
                <a:gridCol w="2624107">
                  <a:extLst>
                    <a:ext uri="{9D8B030D-6E8A-4147-A177-3AD203B41FA5}">
                      <a16:colId xmlns:a16="http://schemas.microsoft.com/office/drawing/2014/main" val="2009691823"/>
                    </a:ext>
                  </a:extLst>
                </a:gridCol>
              </a:tblGrid>
              <a:tr h="2386403">
                <a:tc>
                  <a:txBody>
                    <a:bodyPr/>
                    <a:lstStyle/>
                    <a:p>
                      <a:pPr>
                        <a:lnSpc>
                          <a:spcPct val="115000"/>
                        </a:lnSpc>
                        <a:spcAft>
                          <a:spcPts val="1000"/>
                        </a:spcAft>
                      </a:pPr>
                      <a:r>
                        <a:rPr lang="nl-BE" sz="1000">
                          <a:effectLst/>
                        </a:rPr>
                        <a:t>Indien met derde:</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Derde was een:</a:t>
                      </a:r>
                      <a:br>
                        <a:rPr lang="nl-BE" sz="1000">
                          <a:effectLst/>
                        </a:rPr>
                      </a:br>
                      <a:r>
                        <a:rPr lang="nl-BE" sz="1000">
                          <a:effectLst/>
                        </a:rPr>
                        <a:t>□ Auto</a:t>
                      </a:r>
                      <a:br>
                        <a:rPr lang="nl-BE" sz="1000">
                          <a:effectLst/>
                        </a:rPr>
                      </a:br>
                      <a:r>
                        <a:rPr lang="nl-BE" sz="1000">
                          <a:effectLst/>
                        </a:rPr>
                        <a:t>□ Bestelwagen/vrachtwagen</a:t>
                      </a:r>
                      <a:br>
                        <a:rPr lang="nl-BE" sz="1000">
                          <a:effectLst/>
                        </a:rPr>
                      </a:br>
                      <a:r>
                        <a:rPr lang="nl-BE" sz="1000">
                          <a:effectLst/>
                        </a:rPr>
                        <a:t>□ Fiets</a:t>
                      </a:r>
                      <a:br>
                        <a:rPr lang="nl-BE" sz="1000">
                          <a:effectLst/>
                        </a:rPr>
                      </a:br>
                      <a:r>
                        <a:rPr lang="nl-BE" sz="1000">
                          <a:effectLst/>
                        </a:rPr>
                        <a:t>□ Bromfiets/motorfiets</a:t>
                      </a:r>
                      <a:br>
                        <a:rPr lang="nl-BE" sz="1000">
                          <a:effectLst/>
                        </a:rPr>
                      </a:br>
                      <a:r>
                        <a:rPr lang="nl-BE" sz="1000">
                          <a:effectLst/>
                        </a:rPr>
                        <a:t>□ Voetganger</a:t>
                      </a:r>
                      <a:br>
                        <a:rPr lang="nl-BE" sz="1000">
                          <a:effectLst/>
                        </a:rPr>
                      </a:br>
                      <a:r>
                        <a:rPr lang="nl-BE" sz="1000">
                          <a:effectLst/>
                        </a:rPr>
                        <a:t>□ Andere :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1231760"/>
                  </a:ext>
                </a:extLst>
              </a:tr>
              <a:tr h="2042605">
                <a:tc>
                  <a:txBody>
                    <a:bodyPr/>
                    <a:lstStyle/>
                    <a:p>
                      <a:pPr>
                        <a:lnSpc>
                          <a:spcPct val="115000"/>
                        </a:lnSpc>
                        <a:spcAft>
                          <a:spcPts val="1000"/>
                        </a:spcAft>
                      </a:pPr>
                      <a:r>
                        <a:rPr lang="nl-BE" sz="1000">
                          <a:effectLst/>
                        </a:rPr>
                        <a:t>Wegdek:</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Wegdek in goede staat</a:t>
                      </a:r>
                      <a:br>
                        <a:rPr lang="nl-BE" sz="1000">
                          <a:effectLst/>
                        </a:rPr>
                      </a:br>
                      <a:r>
                        <a:rPr lang="nl-BE" sz="1000">
                          <a:effectLst/>
                        </a:rPr>
                        <a:t>□ Wegdek in slechte staat</a:t>
                      </a:r>
                      <a:br>
                        <a:rPr lang="nl-BE" sz="1000">
                          <a:effectLst/>
                        </a:rPr>
                      </a:br>
                      <a:r>
                        <a:rPr lang="nl-BE" sz="1000">
                          <a:effectLst/>
                        </a:rPr>
                        <a:t>□ Andere opmerkingen (obstakels zoals putten, kiezel, modder,gevallen bladeren…): ……………………………………………</a:t>
                      </a:r>
                      <a:br>
                        <a:rPr lang="nl-BE" sz="1000">
                          <a:effectLst/>
                        </a:rPr>
                      </a:br>
                      <a:r>
                        <a:rPr lang="nl-BE" sz="1000">
                          <a:effectLst/>
                        </a:rPr>
                        <a: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0469063"/>
                  </a:ext>
                </a:extLst>
              </a:tr>
              <a:tr h="1043600">
                <a:tc>
                  <a:txBody>
                    <a:bodyPr/>
                    <a:lstStyle/>
                    <a:p>
                      <a:pPr>
                        <a:lnSpc>
                          <a:spcPct val="115000"/>
                        </a:lnSpc>
                        <a:spcAft>
                          <a:spcPts val="1000"/>
                        </a:spcAft>
                      </a:pPr>
                      <a:r>
                        <a:rPr lang="nl-BE" sz="1000">
                          <a:effectLst/>
                        </a:rPr>
                        <a:t>Waren er wegwerkzaamheden op het moment en plaats van het ongeval?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Ja</a:t>
                      </a:r>
                      <a:br>
                        <a:rPr lang="nl-BE" sz="1000">
                          <a:effectLst/>
                        </a:rPr>
                      </a:br>
                      <a:r>
                        <a:rPr lang="nl-BE" sz="1000">
                          <a:effectLst/>
                        </a:rPr>
                        <a:t>□ Neen</a:t>
                      </a:r>
                      <a:br>
                        <a:rPr lang="nl-BE" sz="1000">
                          <a:effectLst/>
                        </a:rPr>
                      </a:b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Beschrijf indien mogelijk: ……………………………………………</a:t>
                      </a:r>
                      <a:br>
                        <a:rPr lang="nl-BE" sz="1000" dirty="0">
                          <a:effectLst/>
                        </a:rPr>
                      </a:br>
                      <a:r>
                        <a:rPr lang="nl-BE" sz="1000" dirty="0">
                          <a:effectLst/>
                        </a:rPr>
                        <a: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946774"/>
                  </a:ext>
                </a:extLst>
              </a:tr>
            </a:tbl>
          </a:graphicData>
        </a:graphic>
      </p:graphicFrame>
    </p:spTree>
    <p:extLst>
      <p:ext uri="{BB962C8B-B14F-4D97-AF65-F5344CB8AC3E}">
        <p14:creationId xmlns:p14="http://schemas.microsoft.com/office/powerpoint/2010/main" val="1413909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81535461"/>
              </p:ext>
            </p:extLst>
          </p:nvPr>
        </p:nvGraphicFramePr>
        <p:xfrm>
          <a:off x="323528" y="476672"/>
          <a:ext cx="8424936" cy="6048672"/>
        </p:xfrm>
        <a:graphic>
          <a:graphicData uri="http://schemas.openxmlformats.org/drawingml/2006/table">
            <a:tbl>
              <a:tblPr firstRow="1" firstCol="1" bandRow="1">
                <a:tableStyleId>{5C22544A-7EE6-4342-B048-85BDC9FD1C3A}</a:tableStyleId>
              </a:tblPr>
              <a:tblGrid>
                <a:gridCol w="2647132">
                  <a:extLst>
                    <a:ext uri="{9D8B030D-6E8A-4147-A177-3AD203B41FA5}">
                      <a16:colId xmlns:a16="http://schemas.microsoft.com/office/drawing/2014/main" val="2013132042"/>
                    </a:ext>
                  </a:extLst>
                </a:gridCol>
                <a:gridCol w="3153697">
                  <a:extLst>
                    <a:ext uri="{9D8B030D-6E8A-4147-A177-3AD203B41FA5}">
                      <a16:colId xmlns:a16="http://schemas.microsoft.com/office/drawing/2014/main" val="2075895893"/>
                    </a:ext>
                  </a:extLst>
                </a:gridCol>
                <a:gridCol w="2624107">
                  <a:extLst>
                    <a:ext uri="{9D8B030D-6E8A-4147-A177-3AD203B41FA5}">
                      <a16:colId xmlns:a16="http://schemas.microsoft.com/office/drawing/2014/main" val="2698232867"/>
                    </a:ext>
                  </a:extLst>
                </a:gridCol>
              </a:tblGrid>
              <a:tr h="4118234">
                <a:tc>
                  <a:txBody>
                    <a:bodyPr/>
                    <a:lstStyle/>
                    <a:p>
                      <a:pPr>
                        <a:lnSpc>
                          <a:spcPct val="115000"/>
                        </a:lnSpc>
                        <a:spcAft>
                          <a:spcPts val="1000"/>
                        </a:spcAft>
                      </a:pPr>
                      <a:r>
                        <a:rPr lang="nl-BE" sz="1000">
                          <a:effectLst/>
                        </a:rPr>
                        <a:t>Beschrijving verkeerssituatie: (fietspad/bewegwijzering/…)</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Straat met autoverkeer</a:t>
                      </a:r>
                      <a:br>
                        <a:rPr lang="nl-BE" sz="1000">
                          <a:effectLst/>
                        </a:rPr>
                      </a:br>
                      <a:r>
                        <a:rPr lang="nl-BE" sz="1000">
                          <a:effectLst/>
                        </a:rPr>
                        <a:t>□ Straat met rijstroken</a:t>
                      </a:r>
                      <a:br>
                        <a:rPr lang="nl-BE" sz="1000">
                          <a:effectLst/>
                        </a:rPr>
                      </a:br>
                      <a:r>
                        <a:rPr lang="nl-BE" sz="1000">
                          <a:effectLst/>
                        </a:rPr>
                        <a:t>□ Straat zonder autoverkeer</a:t>
                      </a:r>
                      <a:br>
                        <a:rPr lang="nl-BE" sz="1000">
                          <a:effectLst/>
                        </a:rPr>
                      </a:br>
                      <a:r>
                        <a:rPr lang="nl-BE" sz="1000">
                          <a:effectLst/>
                        </a:rPr>
                        <a:t>□ Bebouwde kom</a:t>
                      </a:r>
                      <a:br>
                        <a:rPr lang="nl-BE" sz="1000">
                          <a:effectLst/>
                        </a:rPr>
                      </a:br>
                      <a:r>
                        <a:rPr lang="nl-BE" sz="1000">
                          <a:effectLst/>
                        </a:rPr>
                        <a:t>□ Buiten bebouwde kom</a:t>
                      </a:r>
                      <a:br>
                        <a:rPr lang="nl-BE" sz="1000">
                          <a:effectLst/>
                        </a:rPr>
                      </a:br>
                      <a:r>
                        <a:rPr lang="nl-BE" sz="1000">
                          <a:effectLst/>
                        </a:rPr>
                        <a:t>□ Fietspad op straat</a:t>
                      </a:r>
                      <a:br>
                        <a:rPr lang="nl-BE" sz="1000">
                          <a:effectLst/>
                        </a:rPr>
                      </a:br>
                      <a:r>
                        <a:rPr lang="nl-BE" sz="1000">
                          <a:effectLst/>
                        </a:rPr>
                        <a:t>□ Vrijliggend fietspad</a:t>
                      </a:r>
                      <a:br>
                        <a:rPr lang="nl-BE" sz="1000">
                          <a:effectLst/>
                        </a:rPr>
                      </a:br>
                      <a:r>
                        <a:rPr lang="nl-BE" sz="1000">
                          <a:effectLst/>
                        </a:rPr>
                        <a:t>□ Geen voetpad</a:t>
                      </a:r>
                      <a:br>
                        <a:rPr lang="nl-BE" sz="1000">
                          <a:effectLst/>
                        </a:rPr>
                      </a:br>
                      <a:r>
                        <a:rPr lang="nl-BE" sz="1000">
                          <a:effectLst/>
                        </a:rPr>
                        <a:t>□ Vrijliggend voetpad</a:t>
                      </a:r>
                      <a:br>
                        <a:rPr lang="nl-BE" sz="1000">
                          <a:effectLst/>
                        </a:rPr>
                      </a:br>
                      <a:r>
                        <a:rPr lang="nl-BE" sz="1000">
                          <a:effectLst/>
                        </a:rPr>
                        <a:t>□ Voetpad met fietsstrook</a:t>
                      </a:r>
                      <a:br>
                        <a:rPr lang="nl-BE" sz="1000">
                          <a:effectLst/>
                        </a:rPr>
                      </a:br>
                      <a:r>
                        <a:rPr lang="nl-BE" sz="1000">
                          <a:effectLst/>
                        </a:rPr>
                        <a:t>□ Fiets-en wandelstrook</a:t>
                      </a:r>
                      <a:br>
                        <a:rPr lang="nl-BE" sz="1000">
                          <a:effectLst/>
                        </a:rPr>
                      </a:br>
                      <a:r>
                        <a:rPr lang="nl-BE" sz="1000">
                          <a:effectLst/>
                        </a:rPr>
                        <a:t>□ Signalisatie openbaar vervoer</a:t>
                      </a:r>
                      <a:br>
                        <a:rPr lang="nl-BE" sz="1000">
                          <a:effectLst/>
                        </a:rPr>
                      </a:br>
                      <a:r>
                        <a:rPr lang="nl-BE" sz="1000">
                          <a:effectLst/>
                        </a:rPr>
                        <a:t>□ Bewegwijzering snelheid</a:t>
                      </a:r>
                      <a:br>
                        <a:rPr lang="nl-BE" sz="1000">
                          <a:effectLst/>
                        </a:rPr>
                      </a:br>
                      <a:r>
                        <a:rPr lang="nl-BE" sz="1000">
                          <a:effectLst/>
                        </a:rPr>
                        <a:t>□ Zeebrapad aanwezig</a:t>
                      </a:r>
                      <a:br>
                        <a:rPr lang="nl-BE" sz="1000">
                          <a:effectLst/>
                        </a:rPr>
                      </a:br>
                      <a:r>
                        <a:rPr lang="nl-BE" sz="1000">
                          <a:effectLst/>
                        </a:rPr>
                        <a:t>□ Bewegwijzering snelheid</a:t>
                      </a:r>
                      <a:br>
                        <a:rPr lang="nl-BE" sz="1000">
                          <a:effectLst/>
                        </a:rPr>
                      </a:br>
                      <a:r>
                        <a:rPr lang="nl-BE" sz="1000">
                          <a:effectLst/>
                        </a:rPr>
                        <a:t>□ Fietsweg onduidelijk aangegeven</a:t>
                      </a:r>
                      <a:br>
                        <a:rPr lang="nl-BE" sz="1000">
                          <a:effectLst/>
                        </a:rPr>
                      </a:br>
                      <a:r>
                        <a:rPr lang="nl-BE" sz="1000">
                          <a:effectLst/>
                        </a:rPr>
                        <a:t>□ Andere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3464881"/>
                  </a:ext>
                </a:extLst>
              </a:tr>
              <a:tr h="1930438">
                <a:tc>
                  <a:txBody>
                    <a:bodyPr/>
                    <a:lstStyle/>
                    <a:p>
                      <a:pPr>
                        <a:lnSpc>
                          <a:spcPct val="115000"/>
                        </a:lnSpc>
                        <a:spcAft>
                          <a:spcPts val="1000"/>
                        </a:spcAft>
                      </a:pPr>
                      <a:r>
                        <a:rPr lang="nl-BE" sz="1000">
                          <a:effectLst/>
                        </a:rPr>
                        <a:t>Verkeerssituatie op de plaats van het ongeval :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Rechte weg</a:t>
                      </a:r>
                      <a:br>
                        <a:rPr lang="nl-BE" sz="1000">
                          <a:effectLst/>
                        </a:rPr>
                      </a:br>
                      <a:r>
                        <a:rPr lang="nl-BE" sz="1000">
                          <a:effectLst/>
                        </a:rPr>
                        <a:t>□ Bocht</a:t>
                      </a:r>
                      <a:br>
                        <a:rPr lang="nl-BE" sz="1000">
                          <a:effectLst/>
                        </a:rPr>
                      </a:br>
                      <a:r>
                        <a:rPr lang="nl-BE" sz="1000">
                          <a:effectLst/>
                        </a:rPr>
                        <a:t>□ Helling</a:t>
                      </a:r>
                      <a:br>
                        <a:rPr lang="nl-BE" sz="1000">
                          <a:effectLst/>
                        </a:rPr>
                      </a:br>
                      <a:r>
                        <a:rPr lang="nl-BE" sz="1000">
                          <a:effectLst/>
                        </a:rPr>
                        <a:t>□ Rotonde</a:t>
                      </a:r>
                      <a:br>
                        <a:rPr lang="nl-BE" sz="1000">
                          <a:effectLst/>
                        </a:rPr>
                      </a:br>
                      <a:r>
                        <a:rPr lang="nl-BE" sz="1000">
                          <a:effectLst/>
                        </a:rPr>
                        <a:t>□ Kruispunt met verkeerslichten</a:t>
                      </a:r>
                      <a:br>
                        <a:rPr lang="nl-BE" sz="1000">
                          <a:effectLst/>
                        </a:rPr>
                      </a:br>
                      <a:r>
                        <a:rPr lang="nl-BE" sz="1000">
                          <a:effectLst/>
                        </a:rPr>
                        <a:t>□ Kruispunt zonder verkeerslichten</a:t>
                      </a:r>
                      <a:br>
                        <a:rPr lang="nl-BE" sz="1000">
                          <a:effectLst/>
                        </a:rPr>
                      </a:br>
                      <a:r>
                        <a:rPr lang="nl-BE" sz="1000">
                          <a:effectLst/>
                        </a:rPr>
                        <a:t>□ In/uitrit publieke parking</a:t>
                      </a:r>
                      <a:br>
                        <a:rPr lang="nl-BE" sz="1000">
                          <a:effectLst/>
                        </a:rPr>
                      </a:br>
                      <a:r>
                        <a:rPr lang="nl-BE" sz="1000">
                          <a:effectLst/>
                        </a:rPr>
                        <a:t>□ In/uitrit private parking</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Aanduiden wat past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7067791"/>
                  </a:ext>
                </a:extLst>
              </a:tr>
            </a:tbl>
          </a:graphicData>
        </a:graphic>
      </p:graphicFrame>
    </p:spTree>
    <p:extLst>
      <p:ext uri="{BB962C8B-B14F-4D97-AF65-F5344CB8AC3E}">
        <p14:creationId xmlns:p14="http://schemas.microsoft.com/office/powerpoint/2010/main" val="2032136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38947249"/>
              </p:ext>
            </p:extLst>
          </p:nvPr>
        </p:nvGraphicFramePr>
        <p:xfrm>
          <a:off x="395536" y="332656"/>
          <a:ext cx="8352928" cy="6192688"/>
        </p:xfrm>
        <a:graphic>
          <a:graphicData uri="http://schemas.openxmlformats.org/drawingml/2006/table">
            <a:tbl>
              <a:tblPr firstRow="1" firstCol="1" bandRow="1">
                <a:tableStyleId>{5C22544A-7EE6-4342-B048-85BDC9FD1C3A}</a:tableStyleId>
              </a:tblPr>
              <a:tblGrid>
                <a:gridCol w="2624507">
                  <a:extLst>
                    <a:ext uri="{9D8B030D-6E8A-4147-A177-3AD203B41FA5}">
                      <a16:colId xmlns:a16="http://schemas.microsoft.com/office/drawing/2014/main" val="1076594694"/>
                    </a:ext>
                  </a:extLst>
                </a:gridCol>
                <a:gridCol w="3126743">
                  <a:extLst>
                    <a:ext uri="{9D8B030D-6E8A-4147-A177-3AD203B41FA5}">
                      <a16:colId xmlns:a16="http://schemas.microsoft.com/office/drawing/2014/main" val="2713014635"/>
                    </a:ext>
                  </a:extLst>
                </a:gridCol>
                <a:gridCol w="2601678">
                  <a:extLst>
                    <a:ext uri="{9D8B030D-6E8A-4147-A177-3AD203B41FA5}">
                      <a16:colId xmlns:a16="http://schemas.microsoft.com/office/drawing/2014/main" val="3528472197"/>
                    </a:ext>
                  </a:extLst>
                </a:gridCol>
              </a:tblGrid>
              <a:tr h="1990487">
                <a:tc>
                  <a:txBody>
                    <a:bodyPr/>
                    <a:lstStyle/>
                    <a:p>
                      <a:pPr>
                        <a:lnSpc>
                          <a:spcPct val="115000"/>
                        </a:lnSpc>
                        <a:spcAft>
                          <a:spcPts val="1000"/>
                        </a:spcAft>
                      </a:pPr>
                      <a:r>
                        <a:rPr lang="nl-BE" sz="1000">
                          <a:effectLst/>
                        </a:rPr>
                        <a:t>Specifieke weersomstandigheden? (regen, sneeuw, rijm, ijsplekken, wind)</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Schemer</a:t>
                      </a:r>
                      <a:br>
                        <a:rPr lang="nl-BE" sz="1000">
                          <a:effectLst/>
                        </a:rPr>
                      </a:br>
                      <a:r>
                        <a:rPr lang="nl-BE" sz="1000">
                          <a:effectLst/>
                        </a:rPr>
                        <a:t>□ Nacht</a:t>
                      </a:r>
                      <a:br>
                        <a:rPr lang="nl-BE" sz="1000">
                          <a:effectLst/>
                        </a:rPr>
                      </a:br>
                      <a:r>
                        <a:rPr lang="nl-BE" sz="1000">
                          <a:effectLst/>
                        </a:rPr>
                        <a:t>□ Mist</a:t>
                      </a:r>
                      <a:br>
                        <a:rPr lang="nl-BE" sz="1000">
                          <a:effectLst/>
                        </a:rPr>
                      </a:br>
                      <a:r>
                        <a:rPr lang="nl-BE" sz="1000">
                          <a:effectLst/>
                        </a:rPr>
                        <a:t>□ Felle zonneschijn</a:t>
                      </a:r>
                      <a:br>
                        <a:rPr lang="nl-BE" sz="1000">
                          <a:effectLst/>
                        </a:rPr>
                      </a:br>
                      <a:r>
                        <a:rPr lang="nl-BE" sz="1000">
                          <a:effectLst/>
                        </a:rPr>
                        <a:t>□ Ijzel/rijm/ijs</a:t>
                      </a:r>
                      <a:br>
                        <a:rPr lang="nl-BE" sz="1000">
                          <a:effectLst/>
                        </a:rPr>
                      </a:br>
                      <a:r>
                        <a:rPr lang="nl-BE" sz="1000">
                          <a:effectLst/>
                        </a:rPr>
                        <a:t>□ Wind</a:t>
                      </a:r>
                      <a:br>
                        <a:rPr lang="nl-BE" sz="1000">
                          <a:effectLst/>
                        </a:rPr>
                      </a:br>
                      <a:r>
                        <a:rPr lang="nl-BE" sz="1000">
                          <a:effectLst/>
                        </a:rPr>
                        <a:t>□ Regen</a:t>
                      </a:r>
                      <a:br>
                        <a:rPr lang="nl-BE" sz="1000">
                          <a:effectLst/>
                        </a:rPr>
                      </a:br>
                      <a:r>
                        <a:rPr lang="nl-BE" sz="1000">
                          <a:effectLst/>
                        </a:rPr>
                        <a:t>□ Sneeuw</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47743951"/>
                  </a:ext>
                </a:extLst>
              </a:tr>
              <a:tr h="737238">
                <a:tc>
                  <a:txBody>
                    <a:bodyPr/>
                    <a:lstStyle/>
                    <a:p>
                      <a:pPr>
                        <a:lnSpc>
                          <a:spcPct val="115000"/>
                        </a:lnSpc>
                        <a:spcAft>
                          <a:spcPts val="1000"/>
                        </a:spcAft>
                      </a:pPr>
                      <a:r>
                        <a:rPr lang="nl-BE" sz="1000">
                          <a:effectLst/>
                        </a:rPr>
                        <a:t>Op moment van ongeval was u?</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Alleen</a:t>
                      </a:r>
                      <a:br>
                        <a:rPr lang="nl-BE" sz="1000">
                          <a:effectLst/>
                        </a:rPr>
                      </a:br>
                      <a:r>
                        <a:rPr lang="nl-BE" sz="1000">
                          <a:effectLst/>
                        </a:rPr>
                        <a:t>□ Met twee</a:t>
                      </a:r>
                      <a:br>
                        <a:rPr lang="nl-BE" sz="1000">
                          <a:effectLst/>
                        </a:rPr>
                      </a:br>
                      <a:r>
                        <a:rPr lang="nl-BE" sz="1000">
                          <a:effectLst/>
                        </a:rPr>
                        <a:t>□ In groep</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8751794"/>
                  </a:ext>
                </a:extLst>
              </a:tr>
              <a:tr h="486587">
                <a:tc>
                  <a:txBody>
                    <a:bodyPr/>
                    <a:lstStyle/>
                    <a:p>
                      <a:pPr>
                        <a:lnSpc>
                          <a:spcPct val="115000"/>
                        </a:lnSpc>
                        <a:spcAft>
                          <a:spcPts val="1000"/>
                        </a:spcAft>
                      </a:pPr>
                      <a:r>
                        <a:rPr lang="nl-BE" sz="1000">
                          <a:effectLst/>
                        </a:rPr>
                        <a:t>Het ongeval gebeurde op de heenweg of terugweg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Onderweg naar het werk</a:t>
                      </a:r>
                      <a:br>
                        <a:rPr lang="nl-BE" sz="1000">
                          <a:effectLst/>
                        </a:rPr>
                      </a:br>
                      <a:r>
                        <a:rPr lang="nl-BE" sz="1000">
                          <a:effectLst/>
                        </a:rPr>
                        <a:t>□ Onderweg naar huis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74752166"/>
                  </a:ext>
                </a:extLst>
              </a:tr>
              <a:tr h="1489188">
                <a:tc>
                  <a:txBody>
                    <a:bodyPr/>
                    <a:lstStyle/>
                    <a:p>
                      <a:pPr>
                        <a:lnSpc>
                          <a:spcPct val="115000"/>
                        </a:lnSpc>
                        <a:spcAft>
                          <a:spcPts val="1000"/>
                        </a:spcAft>
                      </a:pPr>
                      <a:r>
                        <a:rPr lang="nl-BE" sz="1000">
                          <a:effectLst/>
                        </a:rPr>
                        <a:t>Op hoeveel km </a:t>
                      </a:r>
                      <a:r>
                        <a:rPr lang="nl-BE" sz="1000" u="sng">
                          <a:effectLst/>
                        </a:rPr>
                        <a:t>afstand van thuis</a:t>
                      </a:r>
                      <a:r>
                        <a:rPr lang="nl-BE" sz="1000">
                          <a:effectLst/>
                        </a:rPr>
                        <a:t> gebeurde het ongeval?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&lt;100m</a:t>
                      </a:r>
                      <a:br>
                        <a:rPr lang="nl-BE" sz="1000">
                          <a:effectLst/>
                        </a:rPr>
                      </a:br>
                      <a:r>
                        <a:rPr lang="nl-BE" sz="1000">
                          <a:effectLst/>
                        </a:rPr>
                        <a:t>□ &lt;1km</a:t>
                      </a:r>
                      <a:br>
                        <a:rPr lang="nl-BE" sz="1000">
                          <a:effectLst/>
                        </a:rPr>
                      </a:br>
                      <a:r>
                        <a:rPr lang="nl-BE" sz="1000">
                          <a:effectLst/>
                        </a:rPr>
                        <a:t>□ &lt;2km</a:t>
                      </a:r>
                      <a:br>
                        <a:rPr lang="nl-BE" sz="1000">
                          <a:effectLst/>
                        </a:rPr>
                      </a:br>
                      <a:r>
                        <a:rPr lang="nl-BE" sz="1000">
                          <a:effectLst/>
                        </a:rPr>
                        <a:t>□ &lt;5km</a:t>
                      </a:r>
                      <a:br>
                        <a:rPr lang="nl-BE" sz="1000">
                          <a:effectLst/>
                        </a:rPr>
                      </a:br>
                      <a:r>
                        <a:rPr lang="nl-BE" sz="1000">
                          <a:effectLst/>
                        </a:rPr>
                        <a:t>□ &lt;10km</a:t>
                      </a:r>
                      <a:br>
                        <a:rPr lang="nl-BE" sz="1000">
                          <a:effectLst/>
                        </a:rPr>
                      </a:br>
                      <a:r>
                        <a:rPr lang="nl-BE" sz="1000">
                          <a:effectLst/>
                        </a:rPr>
                        <a:t>□ &gt;10km</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Geef een inschatting.</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9096621"/>
                  </a:ext>
                </a:extLst>
              </a:tr>
              <a:tr h="1489188">
                <a:tc>
                  <a:txBody>
                    <a:bodyPr/>
                    <a:lstStyle/>
                    <a:p>
                      <a:pPr>
                        <a:lnSpc>
                          <a:spcPct val="115000"/>
                        </a:lnSpc>
                        <a:spcAft>
                          <a:spcPts val="1000"/>
                        </a:spcAft>
                      </a:pPr>
                      <a:r>
                        <a:rPr lang="nl-BE" sz="1000">
                          <a:effectLst/>
                        </a:rPr>
                        <a:t>Op hoeveel km </a:t>
                      </a:r>
                      <a:r>
                        <a:rPr lang="nl-BE" sz="1000" u="sng">
                          <a:effectLst/>
                        </a:rPr>
                        <a:t>afstand van het werk</a:t>
                      </a:r>
                      <a:r>
                        <a:rPr lang="nl-BE" sz="1000">
                          <a:effectLst/>
                        </a:rPr>
                        <a:t> gebeurde het ongeval?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&lt;100m</a:t>
                      </a:r>
                      <a:br>
                        <a:rPr lang="nl-BE" sz="1000">
                          <a:effectLst/>
                        </a:rPr>
                      </a:br>
                      <a:r>
                        <a:rPr lang="nl-BE" sz="1000">
                          <a:effectLst/>
                        </a:rPr>
                        <a:t>□ &lt;1km</a:t>
                      </a:r>
                      <a:br>
                        <a:rPr lang="nl-BE" sz="1000">
                          <a:effectLst/>
                        </a:rPr>
                      </a:br>
                      <a:r>
                        <a:rPr lang="nl-BE" sz="1000">
                          <a:effectLst/>
                        </a:rPr>
                        <a:t>□ &lt;2km</a:t>
                      </a:r>
                      <a:br>
                        <a:rPr lang="nl-BE" sz="1000">
                          <a:effectLst/>
                        </a:rPr>
                      </a:br>
                      <a:r>
                        <a:rPr lang="nl-BE" sz="1000">
                          <a:effectLst/>
                        </a:rPr>
                        <a:t>□ &lt;5km</a:t>
                      </a:r>
                      <a:br>
                        <a:rPr lang="nl-BE" sz="1000">
                          <a:effectLst/>
                        </a:rPr>
                      </a:br>
                      <a:r>
                        <a:rPr lang="nl-BE" sz="1000">
                          <a:effectLst/>
                        </a:rPr>
                        <a:t>□ &lt;10km</a:t>
                      </a:r>
                      <a:br>
                        <a:rPr lang="nl-BE" sz="1000">
                          <a:effectLst/>
                        </a:rPr>
                      </a:br>
                      <a:r>
                        <a:rPr lang="nl-BE" sz="1000">
                          <a:effectLst/>
                        </a:rPr>
                        <a:t>□ &gt; 10km</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Geef een inschatting.</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1817388"/>
                  </a:ext>
                </a:extLst>
              </a:tr>
            </a:tbl>
          </a:graphicData>
        </a:graphic>
      </p:graphicFrame>
    </p:spTree>
    <p:extLst>
      <p:ext uri="{BB962C8B-B14F-4D97-AF65-F5344CB8AC3E}">
        <p14:creationId xmlns:p14="http://schemas.microsoft.com/office/powerpoint/2010/main" val="3594283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57579181"/>
              </p:ext>
            </p:extLst>
          </p:nvPr>
        </p:nvGraphicFramePr>
        <p:xfrm>
          <a:off x="251520" y="332657"/>
          <a:ext cx="8496944" cy="6192686"/>
        </p:xfrm>
        <a:graphic>
          <a:graphicData uri="http://schemas.openxmlformats.org/drawingml/2006/table">
            <a:tbl>
              <a:tblPr firstRow="1" firstCol="1" bandRow="1">
                <a:tableStyleId>{5C22544A-7EE6-4342-B048-85BDC9FD1C3A}</a:tableStyleId>
              </a:tblPr>
              <a:tblGrid>
                <a:gridCol w="2669757">
                  <a:extLst>
                    <a:ext uri="{9D8B030D-6E8A-4147-A177-3AD203B41FA5}">
                      <a16:colId xmlns:a16="http://schemas.microsoft.com/office/drawing/2014/main" val="3292610275"/>
                    </a:ext>
                  </a:extLst>
                </a:gridCol>
                <a:gridCol w="3180652">
                  <a:extLst>
                    <a:ext uri="{9D8B030D-6E8A-4147-A177-3AD203B41FA5}">
                      <a16:colId xmlns:a16="http://schemas.microsoft.com/office/drawing/2014/main" val="2920947674"/>
                    </a:ext>
                  </a:extLst>
                </a:gridCol>
                <a:gridCol w="2646535">
                  <a:extLst>
                    <a:ext uri="{9D8B030D-6E8A-4147-A177-3AD203B41FA5}">
                      <a16:colId xmlns:a16="http://schemas.microsoft.com/office/drawing/2014/main" val="1370133800"/>
                    </a:ext>
                  </a:extLst>
                </a:gridCol>
              </a:tblGrid>
              <a:tr h="1377477">
                <a:tc>
                  <a:txBody>
                    <a:bodyPr/>
                    <a:lstStyle/>
                    <a:p>
                      <a:pPr>
                        <a:lnSpc>
                          <a:spcPct val="115000"/>
                        </a:lnSpc>
                        <a:spcAft>
                          <a:spcPts val="1000"/>
                        </a:spcAft>
                      </a:pPr>
                      <a:r>
                        <a:rPr lang="nl-BE" sz="1000">
                          <a:effectLst/>
                        </a:rPr>
                        <a:t>Het openbaar vervoermiddel?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Trein</a:t>
                      </a:r>
                      <a:br>
                        <a:rPr lang="nl-BE" sz="1000">
                          <a:effectLst/>
                        </a:rPr>
                      </a:br>
                      <a:r>
                        <a:rPr lang="nl-BE" sz="1000">
                          <a:effectLst/>
                        </a:rPr>
                        <a:t>□ Tram</a:t>
                      </a:r>
                      <a:br>
                        <a:rPr lang="nl-BE" sz="1000">
                          <a:effectLst/>
                        </a:rPr>
                      </a:br>
                      <a:r>
                        <a:rPr lang="nl-BE" sz="1000">
                          <a:effectLst/>
                        </a:rPr>
                        <a:t>□ Bus</a:t>
                      </a:r>
                      <a:br>
                        <a:rPr lang="nl-BE" sz="1000">
                          <a:effectLst/>
                        </a:rPr>
                      </a:br>
                      <a:r>
                        <a:rPr lang="nl-BE" sz="1000">
                          <a:effectLst/>
                        </a:rPr>
                        <a:t>□ Metro</a:t>
                      </a:r>
                      <a:br>
                        <a:rPr lang="nl-BE" sz="1000">
                          <a:effectLst/>
                        </a:rPr>
                      </a:br>
                      <a:r>
                        <a:rPr lang="nl-BE" sz="1000">
                          <a:effectLst/>
                        </a:rPr>
                        <a:t>□ Andere: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71016826"/>
                  </a:ext>
                </a:extLst>
              </a:tr>
              <a:tr h="541173">
                <a:tc>
                  <a:txBody>
                    <a:bodyPr/>
                    <a:lstStyle/>
                    <a:p>
                      <a:pPr>
                        <a:lnSpc>
                          <a:spcPct val="115000"/>
                        </a:lnSpc>
                        <a:spcAft>
                          <a:spcPts val="1000"/>
                        </a:spcAft>
                      </a:pPr>
                      <a:r>
                        <a:rPr lang="nl-BE" sz="1000">
                          <a:effectLst/>
                        </a:rPr>
                        <a:t>Gebeurde het ongeval binnen of buiten het openbaar vervoermiddel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Binnen</a:t>
                      </a:r>
                      <a:br>
                        <a:rPr lang="nl-BE" sz="1000">
                          <a:effectLst/>
                        </a:rPr>
                      </a:br>
                      <a:r>
                        <a:rPr lang="nl-BE" sz="1000">
                          <a:effectLst/>
                        </a:rPr>
                        <a:t>□ Buiten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3273472"/>
                  </a:ext>
                </a:extLst>
              </a:tr>
              <a:tr h="2137018">
                <a:tc>
                  <a:txBody>
                    <a:bodyPr/>
                    <a:lstStyle/>
                    <a:p>
                      <a:pPr>
                        <a:lnSpc>
                          <a:spcPct val="115000"/>
                        </a:lnSpc>
                        <a:spcAft>
                          <a:spcPts val="1000"/>
                        </a:spcAft>
                      </a:pPr>
                      <a:r>
                        <a:rPr lang="nl-BE" sz="1000">
                          <a:effectLst/>
                        </a:rPr>
                        <a:t>Indien binnen: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Zat U neder</a:t>
                      </a:r>
                      <a:br>
                        <a:rPr lang="nl-BE" sz="1000">
                          <a:effectLst/>
                        </a:rPr>
                      </a:br>
                      <a:r>
                        <a:rPr lang="nl-BE" sz="1000">
                          <a:effectLst/>
                        </a:rPr>
                        <a:t>□ Stond U recht</a:t>
                      </a:r>
                      <a:br>
                        <a:rPr lang="nl-BE" sz="1000">
                          <a:effectLst/>
                        </a:rPr>
                      </a:br>
                      <a:r>
                        <a:rPr lang="nl-BE" sz="1000">
                          <a:effectLst/>
                        </a:rPr>
                        <a:t>□ Gevallen</a:t>
                      </a:r>
                      <a:br>
                        <a:rPr lang="nl-BE" sz="1000">
                          <a:effectLst/>
                        </a:rPr>
                      </a:br>
                      <a:r>
                        <a:rPr lang="nl-BE" sz="1000">
                          <a:effectLst/>
                        </a:rPr>
                        <a:t>□ Uitgegleden</a:t>
                      </a:r>
                      <a:br>
                        <a:rPr lang="nl-BE" sz="1000">
                          <a:effectLst/>
                        </a:rPr>
                      </a:br>
                      <a:r>
                        <a:rPr lang="nl-BE" sz="1000">
                          <a:effectLst/>
                        </a:rPr>
                        <a:t>□ Geduwd</a:t>
                      </a:r>
                      <a:br>
                        <a:rPr lang="nl-BE" sz="1000">
                          <a:effectLst/>
                        </a:rPr>
                      </a:br>
                      <a:r>
                        <a:rPr lang="nl-BE" sz="1000">
                          <a:effectLst/>
                        </a:rPr>
                        <a:t>□ Andere: ……………………………..</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8169645"/>
                  </a:ext>
                </a:extLst>
              </a:tr>
              <a:tr h="2137018">
                <a:tc>
                  <a:txBody>
                    <a:bodyPr/>
                    <a:lstStyle/>
                    <a:p>
                      <a:pPr>
                        <a:lnSpc>
                          <a:spcPct val="115000"/>
                        </a:lnSpc>
                        <a:spcAft>
                          <a:spcPts val="1000"/>
                        </a:spcAft>
                      </a:pPr>
                      <a:r>
                        <a:rPr lang="nl-BE" sz="1000">
                          <a:effectLst/>
                        </a:rPr>
                        <a:t>Indien buiten: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Bij het instappen</a:t>
                      </a:r>
                      <a:br>
                        <a:rPr lang="nl-BE" sz="1000">
                          <a:effectLst/>
                        </a:rPr>
                      </a:br>
                      <a:r>
                        <a:rPr lang="nl-BE" sz="1000">
                          <a:effectLst/>
                        </a:rPr>
                        <a:t>□ Bij het uitstappen</a:t>
                      </a:r>
                      <a:br>
                        <a:rPr lang="nl-BE" sz="1000">
                          <a:effectLst/>
                        </a:rPr>
                      </a:br>
                      <a:r>
                        <a:rPr lang="nl-BE" sz="1000">
                          <a:effectLst/>
                        </a:rPr>
                        <a:t>□ Gevallen</a:t>
                      </a:r>
                      <a:br>
                        <a:rPr lang="nl-BE" sz="1000">
                          <a:effectLst/>
                        </a:rPr>
                      </a:br>
                      <a:r>
                        <a:rPr lang="nl-BE" sz="1000">
                          <a:effectLst/>
                        </a:rPr>
                        <a:t>□ Uitgegleden</a:t>
                      </a:r>
                      <a:br>
                        <a:rPr lang="nl-BE" sz="1000">
                          <a:effectLst/>
                        </a:rPr>
                      </a:br>
                      <a:r>
                        <a:rPr lang="nl-BE" sz="1000">
                          <a:effectLst/>
                        </a:rPr>
                        <a:t>□ Geduwd</a:t>
                      </a:r>
                      <a:br>
                        <a:rPr lang="nl-BE" sz="1000">
                          <a:effectLst/>
                        </a:rPr>
                      </a:br>
                      <a:r>
                        <a:rPr lang="nl-BE" sz="1000">
                          <a:effectLst/>
                        </a:rPr>
                        <a:t>□ Andere: ……………………………..</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Aanduiden wat past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790437"/>
                  </a:ext>
                </a:extLst>
              </a:tr>
            </a:tbl>
          </a:graphicData>
        </a:graphic>
      </p:graphicFrame>
    </p:spTree>
    <p:extLst>
      <p:ext uri="{BB962C8B-B14F-4D97-AF65-F5344CB8AC3E}">
        <p14:creationId xmlns:p14="http://schemas.microsoft.com/office/powerpoint/2010/main" val="1192009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05735184"/>
              </p:ext>
            </p:extLst>
          </p:nvPr>
        </p:nvGraphicFramePr>
        <p:xfrm>
          <a:off x="251520" y="404664"/>
          <a:ext cx="8640959" cy="5688631"/>
        </p:xfrm>
        <a:graphic>
          <a:graphicData uri="http://schemas.openxmlformats.org/drawingml/2006/table">
            <a:tbl>
              <a:tblPr firstRow="1" firstCol="1" bandRow="1">
                <a:tableStyleId>{5C22544A-7EE6-4342-B048-85BDC9FD1C3A}</a:tableStyleId>
              </a:tblPr>
              <a:tblGrid>
                <a:gridCol w="2715007">
                  <a:extLst>
                    <a:ext uri="{9D8B030D-6E8A-4147-A177-3AD203B41FA5}">
                      <a16:colId xmlns:a16="http://schemas.microsoft.com/office/drawing/2014/main" val="4075519544"/>
                    </a:ext>
                  </a:extLst>
                </a:gridCol>
                <a:gridCol w="3234561">
                  <a:extLst>
                    <a:ext uri="{9D8B030D-6E8A-4147-A177-3AD203B41FA5}">
                      <a16:colId xmlns:a16="http://schemas.microsoft.com/office/drawing/2014/main" val="1838557226"/>
                    </a:ext>
                  </a:extLst>
                </a:gridCol>
                <a:gridCol w="2691391">
                  <a:extLst>
                    <a:ext uri="{9D8B030D-6E8A-4147-A177-3AD203B41FA5}">
                      <a16:colId xmlns:a16="http://schemas.microsoft.com/office/drawing/2014/main" val="2363033646"/>
                    </a:ext>
                  </a:extLst>
                </a:gridCol>
              </a:tblGrid>
              <a:tr h="2428313">
                <a:tc>
                  <a:txBody>
                    <a:bodyPr/>
                    <a:lstStyle/>
                    <a:p>
                      <a:pPr>
                        <a:lnSpc>
                          <a:spcPct val="115000"/>
                        </a:lnSpc>
                        <a:spcAft>
                          <a:spcPts val="1000"/>
                        </a:spcAft>
                      </a:pPr>
                      <a:r>
                        <a:rPr lang="nl-BE" sz="1000">
                          <a:effectLst/>
                        </a:rPr>
                        <a:t>Op moment van het ongeval</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Uw beide handen waren vrij</a:t>
                      </a:r>
                      <a:br>
                        <a:rPr lang="nl-BE" sz="1000">
                          <a:effectLst/>
                        </a:rPr>
                      </a:br>
                      <a:r>
                        <a:rPr lang="nl-BE" sz="1000">
                          <a:effectLst/>
                        </a:rPr>
                        <a:t>□ Eén van beide handen was vrij</a:t>
                      </a:r>
                      <a:br>
                        <a:rPr lang="nl-BE" sz="1000">
                          <a:effectLst/>
                        </a:rPr>
                      </a:br>
                      <a:r>
                        <a:rPr lang="nl-BE" sz="1000">
                          <a:effectLst/>
                        </a:rPr>
                        <a:t>□ Geen enkele hand was vrij</a:t>
                      </a:r>
                      <a:br>
                        <a:rPr lang="nl-BE" sz="1000">
                          <a:effectLst/>
                        </a:rPr>
                      </a:br>
                      <a:r>
                        <a:rPr lang="nl-BE" sz="1000">
                          <a:effectLst/>
                        </a:rPr>
                        <a:t>□ Beschrijf uw schoeisel: ………………………..</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 en beschrijf</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44885273"/>
                  </a:ext>
                </a:extLst>
              </a:tr>
              <a:tr h="2117747">
                <a:tc>
                  <a:txBody>
                    <a:bodyPr/>
                    <a:lstStyle/>
                    <a:p>
                      <a:pPr>
                        <a:lnSpc>
                          <a:spcPct val="115000"/>
                        </a:lnSpc>
                        <a:spcAft>
                          <a:spcPts val="1000"/>
                        </a:spcAft>
                      </a:pPr>
                      <a:r>
                        <a:rPr lang="nl-BE" sz="1000">
                          <a:effectLst/>
                        </a:rPr>
                        <a:t>Hoe vaak gebruikt u het openbaar vervoer als transportmiddel van en naar het werk?</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 Dagelijks (minimum 4d/wk)</a:t>
                      </a:r>
                      <a:br>
                        <a:rPr lang="nl-BE" sz="1000">
                          <a:effectLst/>
                        </a:rPr>
                      </a:br>
                      <a:r>
                        <a:rPr lang="nl-BE" sz="1000">
                          <a:effectLst/>
                        </a:rPr>
                        <a:t>□ Enkele dagen per week (tot en met 3d/wk)</a:t>
                      </a:r>
                      <a:br>
                        <a:rPr lang="nl-BE" sz="1000">
                          <a:effectLst/>
                        </a:rPr>
                      </a:br>
                      <a:r>
                        <a:rPr lang="nl-BE" sz="1000">
                          <a:effectLst/>
                        </a:rPr>
                        <a:t>□ Enkele dagen per maand (tot 5 d/mnd)</a:t>
                      </a:r>
                      <a:br>
                        <a:rPr lang="nl-BE" sz="1000">
                          <a:effectLst/>
                        </a:rPr>
                      </a:br>
                      <a:r>
                        <a:rPr lang="nl-BE" sz="1000">
                          <a:effectLst/>
                        </a:rPr>
                        <a:t>□ Enkele dagen per jaar (tot 20 d/jr)</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Aanduiden wat past</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2229117"/>
                  </a:ext>
                </a:extLst>
              </a:tr>
              <a:tr h="1142571">
                <a:tc>
                  <a:txBody>
                    <a:bodyPr/>
                    <a:lstStyle/>
                    <a:p>
                      <a:pPr>
                        <a:lnSpc>
                          <a:spcPct val="115000"/>
                        </a:lnSpc>
                        <a:spcAft>
                          <a:spcPts val="1000"/>
                        </a:spcAft>
                      </a:pPr>
                      <a:r>
                        <a:rPr lang="nl-BE" sz="1000">
                          <a:effectLst/>
                        </a:rPr>
                        <a:t>Andere bijkomende inlichtingen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a:effectLst/>
                        </a:rPr>
                        <a:t>……………………………………………………………...</a:t>
                      </a:r>
                      <a:endParaRPr lang="nl-BE" sz="1100">
                        <a:effectLst/>
                      </a:endParaRPr>
                    </a:p>
                    <a:p>
                      <a:pPr>
                        <a:lnSpc>
                          <a:spcPct val="115000"/>
                        </a:lnSpc>
                        <a:spcAft>
                          <a:spcPts val="1000"/>
                        </a:spcAft>
                      </a:pPr>
                      <a:r>
                        <a:rPr lang="nl-BE" sz="1000">
                          <a:effectLst/>
                        </a:rPr>
                        <a:t> </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nl-BE" sz="1000" dirty="0">
                          <a:effectLst/>
                        </a:rPr>
                        <a:t>Beschrijf</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54004591"/>
                  </a:ext>
                </a:extLst>
              </a:tr>
            </a:tbl>
          </a:graphicData>
        </a:graphic>
      </p:graphicFrame>
      <p:sp>
        <p:nvSpPr>
          <p:cNvPr id="5" name="Action Button: Return 4">
            <a:hlinkClick r:id="rId2" action="ppaction://hlinksldjump" highlightClick="1"/>
          </p:cNvPr>
          <p:cNvSpPr/>
          <p:nvPr/>
        </p:nvSpPr>
        <p:spPr>
          <a:xfrm>
            <a:off x="7812360" y="6093295"/>
            <a:ext cx="576064" cy="576065"/>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154442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ACOS IS (Nr. 8-18-16767).</a:t>
            </a:r>
            <a:br>
              <a:rPr lang="nl-BE" dirty="0" smtClean="0"/>
            </a:br>
            <a:r>
              <a:rPr lang="nl-BE" dirty="0" smtClean="0"/>
              <a:t>Verkeerd neergekomen tijdens hindernispiste.</a:t>
            </a:r>
            <a:endParaRPr lang="nl-BE" dirty="0"/>
          </a:p>
          <a:p>
            <a:pPr lvl="2"/>
            <a:r>
              <a:rPr lang="nl-BE" dirty="0" smtClean="0"/>
              <a:t>AGR: 0 dagen</a:t>
            </a:r>
          </a:p>
          <a:p>
            <a:pPr lvl="2"/>
            <a:r>
              <a:rPr lang="nl-BE" dirty="0" smtClean="0"/>
              <a:t>Letsel: Pijn aan knie.</a:t>
            </a:r>
          </a:p>
          <a:p>
            <a:pPr lvl="2"/>
            <a:r>
              <a:rPr lang="nl-BE" dirty="0" smtClean="0"/>
              <a:t>Preventiemaatregel:</a:t>
            </a:r>
            <a:br>
              <a:rPr lang="nl-BE" dirty="0" smtClean="0"/>
            </a:br>
            <a:r>
              <a:rPr lang="nl-BE" dirty="0" smtClean="0"/>
              <a:t>- Aandachtig blijven.</a:t>
            </a:r>
            <a:endParaRPr lang="nl-BE" dirty="0" smtClean="0">
              <a:solidFill>
                <a:schemeClr val="accent6">
                  <a:lumMod val="50000"/>
                </a:schemeClr>
              </a:solidFill>
            </a:endParaRPr>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811072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ACOS IS (Nr. 8-18-16765).</a:t>
            </a:r>
            <a:br>
              <a:rPr lang="nl-BE" dirty="0" smtClean="0"/>
            </a:br>
            <a:r>
              <a:rPr lang="nl-BE" dirty="0" smtClean="0"/>
              <a:t>Laserstraal in het oog gekregen van een 5.7 wapen van een militair op OVG.</a:t>
            </a:r>
            <a:endParaRPr lang="nl-BE" dirty="0"/>
          </a:p>
          <a:p>
            <a:pPr lvl="2"/>
            <a:r>
              <a:rPr lang="nl-BE" dirty="0" smtClean="0"/>
              <a:t>AGR: </a:t>
            </a:r>
            <a:r>
              <a:rPr lang="nl-BE" dirty="0"/>
              <a:t>0</a:t>
            </a:r>
            <a:r>
              <a:rPr lang="nl-BE" dirty="0" smtClean="0"/>
              <a:t> dagen</a:t>
            </a:r>
          </a:p>
          <a:p>
            <a:pPr lvl="2"/>
            <a:r>
              <a:rPr lang="nl-BE" dirty="0" smtClean="0"/>
              <a:t>Letsel: Irritatie rechter oog.</a:t>
            </a:r>
          </a:p>
          <a:p>
            <a:pPr lvl="2"/>
            <a:r>
              <a:rPr lang="nl-BE" dirty="0" smtClean="0"/>
              <a:t>Preventiemaatregel:</a:t>
            </a:r>
            <a:br>
              <a:rPr lang="nl-BE" dirty="0" smtClean="0"/>
            </a:br>
            <a:r>
              <a:rPr lang="nl-BE" dirty="0" smtClean="0"/>
              <a:t>- Meer aandacht besteden bij het gebruik van wapens</a:t>
            </a:r>
            <a:br>
              <a:rPr lang="nl-BE" dirty="0" smtClean="0"/>
            </a:br>
            <a:r>
              <a:rPr lang="nl-BE" dirty="0" smtClean="0"/>
              <a:t>   met laser.</a:t>
            </a:r>
          </a:p>
          <a:p>
            <a:pPr lvl="2"/>
            <a:endParaRPr lang="nl-BE" dirty="0"/>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931327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ACOS IS (Nr. 8-2018-1616558).</a:t>
            </a:r>
            <a:br>
              <a:rPr lang="nl-BE" dirty="0" smtClean="0"/>
            </a:br>
            <a:r>
              <a:rPr lang="nl-BE" dirty="0" smtClean="0"/>
              <a:t>Gestruikeld over een tafel in de gang omdat er geen licht was en de tafel dicht bij de schakelaar stond.</a:t>
            </a:r>
            <a:endParaRPr lang="nl-BE" dirty="0"/>
          </a:p>
          <a:p>
            <a:pPr lvl="2"/>
            <a:r>
              <a:rPr lang="nl-BE" dirty="0" smtClean="0"/>
              <a:t>AGR: 2 dagen</a:t>
            </a:r>
          </a:p>
          <a:p>
            <a:pPr lvl="2"/>
            <a:r>
              <a:rPr lang="nl-BE" dirty="0" smtClean="0"/>
              <a:t>Letsel: Contusie ribben.</a:t>
            </a:r>
          </a:p>
          <a:p>
            <a:pPr lvl="2"/>
            <a:r>
              <a:rPr lang="nl-BE" dirty="0" smtClean="0"/>
              <a:t>Preventiemaatregel:</a:t>
            </a:r>
            <a:br>
              <a:rPr lang="nl-BE" dirty="0" smtClean="0"/>
            </a:br>
            <a:r>
              <a:rPr lang="nl-BE" dirty="0" smtClean="0"/>
              <a:t>- Verwijderen van objecten in de gang.</a:t>
            </a:r>
            <a:br>
              <a:rPr lang="nl-BE" dirty="0" smtClean="0"/>
            </a:br>
            <a:r>
              <a:rPr lang="nl-BE" dirty="0" smtClean="0"/>
              <a:t>   De gang is een vluchtweg en dient ten allen tijde vrij</a:t>
            </a:r>
            <a:br>
              <a:rPr lang="nl-BE" dirty="0" smtClean="0"/>
            </a:br>
            <a:r>
              <a:rPr lang="nl-BE" dirty="0" smtClean="0"/>
              <a:t>   van obstakels te zijn. </a:t>
            </a:r>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493968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err="1" smtClean="0"/>
              <a:t>Bn</a:t>
            </a:r>
            <a:r>
              <a:rPr lang="nl-BE" dirty="0" smtClean="0"/>
              <a:t> HK </a:t>
            </a:r>
            <a:r>
              <a:rPr lang="nl-BE" dirty="0" err="1" smtClean="0"/>
              <a:t>Def</a:t>
            </a:r>
            <a:r>
              <a:rPr lang="nl-BE" dirty="0" smtClean="0"/>
              <a:t> St KKE(Nr. 8-2018-16241).</a:t>
            </a:r>
            <a:br>
              <a:rPr lang="nl-BE" dirty="0" smtClean="0"/>
            </a:br>
            <a:r>
              <a:rPr lang="nl-BE" dirty="0" smtClean="0"/>
              <a:t>Betrokkene heeft zijn hand gekneld tussen een kar, die hij manipuleerde, en de muur.</a:t>
            </a:r>
            <a:endParaRPr lang="nl-BE" dirty="0"/>
          </a:p>
          <a:p>
            <a:pPr lvl="2"/>
            <a:r>
              <a:rPr lang="nl-BE" dirty="0"/>
              <a:t>AGR: 0</a:t>
            </a:r>
            <a:r>
              <a:rPr lang="nl-BE" dirty="0" smtClean="0"/>
              <a:t> </a:t>
            </a:r>
            <a:r>
              <a:rPr lang="nl-BE" dirty="0"/>
              <a:t>dagen</a:t>
            </a:r>
            <a:endParaRPr lang="en-US" dirty="0"/>
          </a:p>
          <a:p>
            <a:pPr lvl="2"/>
            <a:r>
              <a:rPr lang="nl-BE" dirty="0"/>
              <a:t>Letsel: </a:t>
            </a:r>
            <a:r>
              <a:rPr lang="nl-BE" dirty="0" smtClean="0"/>
              <a:t>Kneuzing hand.</a:t>
            </a:r>
            <a:endParaRPr lang="en-US" dirty="0"/>
          </a:p>
          <a:p>
            <a:pPr lvl="2"/>
            <a:r>
              <a:rPr lang="nl-BE" dirty="0"/>
              <a:t>Preventiemaatregel:</a:t>
            </a:r>
            <a:br>
              <a:rPr lang="nl-BE" dirty="0"/>
            </a:br>
            <a:r>
              <a:rPr lang="nl-BE" dirty="0" smtClean="0"/>
              <a:t>- Geen specifieke maatregel</a:t>
            </a:r>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269144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err="1" smtClean="0"/>
              <a:t>Bn</a:t>
            </a:r>
            <a:r>
              <a:rPr lang="nl-BE" dirty="0" smtClean="0"/>
              <a:t> HK </a:t>
            </a:r>
            <a:r>
              <a:rPr lang="nl-BE" dirty="0" err="1" smtClean="0"/>
              <a:t>Def</a:t>
            </a:r>
            <a:r>
              <a:rPr lang="nl-BE" dirty="0" smtClean="0"/>
              <a:t> St KKE, TSS Infra (Nr. 8-2018-16247).</a:t>
            </a:r>
            <a:br>
              <a:rPr lang="nl-BE" dirty="0" smtClean="0"/>
            </a:br>
            <a:r>
              <a:rPr lang="nl-BE" dirty="0" smtClean="0"/>
              <a:t>Tijdens het ontstoppen van de douches is er bijtend product in het gezicht van betrokkene gespat. Betrokkene droeg een veiligheidsbril.</a:t>
            </a:r>
            <a:endParaRPr lang="nl-BE" dirty="0"/>
          </a:p>
          <a:p>
            <a:pPr lvl="2"/>
            <a:r>
              <a:rPr lang="nl-BE" dirty="0"/>
              <a:t>AGR: </a:t>
            </a:r>
            <a:r>
              <a:rPr lang="nl-BE" dirty="0" smtClean="0"/>
              <a:t>2 </a:t>
            </a:r>
            <a:r>
              <a:rPr lang="nl-BE" dirty="0"/>
              <a:t>dagen</a:t>
            </a:r>
            <a:endParaRPr lang="en-US" dirty="0"/>
          </a:p>
          <a:p>
            <a:pPr lvl="2"/>
            <a:r>
              <a:rPr lang="nl-BE" dirty="0"/>
              <a:t>Letsel: </a:t>
            </a:r>
            <a:r>
              <a:rPr lang="nl-BE" dirty="0" smtClean="0"/>
              <a:t>Lichte brandwonde.</a:t>
            </a:r>
            <a:endParaRPr lang="en-US" dirty="0"/>
          </a:p>
          <a:p>
            <a:pPr lvl="2"/>
            <a:r>
              <a:rPr lang="nl-BE" dirty="0"/>
              <a:t>Preventiemaatregel:</a:t>
            </a:r>
            <a:br>
              <a:rPr lang="nl-BE" dirty="0"/>
            </a:br>
            <a:r>
              <a:rPr lang="nl-BE" dirty="0" smtClean="0"/>
              <a:t>- Aandacht besteden bij het gebruik van gevaarlijke</a:t>
            </a:r>
            <a:br>
              <a:rPr lang="nl-BE" dirty="0" smtClean="0"/>
            </a:br>
            <a:r>
              <a:rPr lang="nl-BE" dirty="0" smtClean="0"/>
              <a:t>  producten en VIK lezen alvorens het </a:t>
            </a:r>
            <a:r>
              <a:rPr lang="nl-BE" dirty="0" err="1" smtClean="0"/>
              <a:t>Prod</a:t>
            </a:r>
            <a:r>
              <a:rPr lang="nl-BE" dirty="0" smtClean="0"/>
              <a:t> te gebruiken.</a:t>
            </a:r>
          </a:p>
          <a:p>
            <a:pPr lvl="2"/>
            <a:endParaRPr lang="nl-BE" dirty="0"/>
          </a:p>
          <a:p>
            <a:pPr marL="914400" lvl="2" indent="0">
              <a:buNone/>
            </a:pPr>
            <a:endParaRPr lang="nl-BE" dirty="0" smtClean="0"/>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4140568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Arbeidsongevallen.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err="1" smtClean="0"/>
              <a:t>Bn</a:t>
            </a:r>
            <a:r>
              <a:rPr lang="nl-BE" dirty="0" smtClean="0"/>
              <a:t> HK </a:t>
            </a:r>
            <a:r>
              <a:rPr lang="nl-BE" dirty="0" err="1" smtClean="0"/>
              <a:t>Def</a:t>
            </a:r>
            <a:r>
              <a:rPr lang="nl-BE" dirty="0" smtClean="0"/>
              <a:t> St KKE (Nr. 8-2018-16556).</a:t>
            </a:r>
            <a:br>
              <a:rPr lang="nl-BE" dirty="0" smtClean="0"/>
            </a:br>
            <a:r>
              <a:rPr lang="nl-BE" dirty="0" smtClean="0"/>
              <a:t>Betrokkene is op een gladde trap uitgegleden.</a:t>
            </a:r>
            <a:br>
              <a:rPr lang="nl-BE" dirty="0" smtClean="0"/>
            </a:br>
            <a:r>
              <a:rPr lang="nl-BE" dirty="0" smtClean="0"/>
              <a:t>Betrokkene droeg veiligheidsschoenen.</a:t>
            </a:r>
            <a:endParaRPr lang="nl-BE" dirty="0"/>
          </a:p>
          <a:p>
            <a:pPr lvl="2"/>
            <a:r>
              <a:rPr lang="nl-BE" dirty="0"/>
              <a:t>AGR: 0</a:t>
            </a:r>
            <a:r>
              <a:rPr lang="nl-BE" dirty="0" smtClean="0"/>
              <a:t> </a:t>
            </a:r>
            <a:r>
              <a:rPr lang="nl-BE" dirty="0"/>
              <a:t>dagen</a:t>
            </a:r>
            <a:endParaRPr lang="en-US" dirty="0"/>
          </a:p>
          <a:p>
            <a:pPr lvl="2"/>
            <a:r>
              <a:rPr lang="nl-BE" dirty="0"/>
              <a:t>Letsel: </a:t>
            </a:r>
            <a:r>
              <a:rPr lang="nl-BE" dirty="0" smtClean="0"/>
              <a:t>Contusie L knie.</a:t>
            </a:r>
            <a:endParaRPr lang="en-US" dirty="0"/>
          </a:p>
          <a:p>
            <a:pPr lvl="2"/>
            <a:r>
              <a:rPr lang="nl-BE" dirty="0"/>
              <a:t>Preventiemaatregel:</a:t>
            </a:r>
            <a:br>
              <a:rPr lang="nl-BE" dirty="0"/>
            </a:br>
            <a:r>
              <a:rPr lang="nl-BE" dirty="0" smtClean="0"/>
              <a:t>- Aandachtig blijven op </a:t>
            </a:r>
            <a:r>
              <a:rPr lang="nl-BE" smtClean="0"/>
              <a:t>gladde trappen.</a:t>
            </a:r>
            <a:endParaRPr lang="nl-BE" dirty="0" smtClean="0"/>
          </a:p>
          <a:p>
            <a:pPr lvl="2"/>
            <a:endParaRPr lang="nl-BE" dirty="0"/>
          </a:p>
          <a:p>
            <a:pPr marL="914400" lvl="2" indent="0">
              <a:buNone/>
            </a:pPr>
            <a:endParaRPr lang="nl-BE" dirty="0" smtClean="0"/>
          </a:p>
        </p:txBody>
      </p:sp>
      <p:sp>
        <p:nvSpPr>
          <p:cNvPr id="4" name="Oval 3"/>
          <p:cNvSpPr/>
          <p:nvPr/>
        </p:nvSpPr>
        <p:spPr>
          <a:xfrm>
            <a:off x="1331640" y="5517232"/>
            <a:ext cx="432048" cy="4320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4273200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effectLst>
                  <a:outerShdw blurRad="38100" dist="38100" dir="2700000" algn="tl">
                    <a:srgbClr val="000000">
                      <a:alpha val="43137"/>
                    </a:srgbClr>
                  </a:outerShdw>
                </a:effectLst>
              </a:rPr>
              <a:t>Arbeidsongeval tijdens Ops.</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68761"/>
            <a:ext cx="8507288" cy="4536504"/>
          </a:xfrm>
        </p:spPr>
        <p:txBody>
          <a:bodyPr>
            <a:normAutofit/>
          </a:bodyPr>
          <a:lstStyle/>
          <a:p>
            <a:endParaRPr lang="nl-BE" dirty="0" smtClean="0"/>
          </a:p>
          <a:p>
            <a:pPr lvl="1"/>
            <a:r>
              <a:rPr lang="nl-BE" dirty="0" smtClean="0"/>
              <a:t>DGMR MP </a:t>
            </a:r>
            <a:r>
              <a:rPr lang="nl-BE" dirty="0" smtClean="0"/>
              <a:t>(Nr. </a:t>
            </a:r>
            <a:r>
              <a:rPr lang="nl-BE" dirty="0" smtClean="0"/>
              <a:t>8-2018-16483).</a:t>
            </a:r>
            <a:r>
              <a:rPr lang="nl-BE" dirty="0" smtClean="0"/>
              <a:t/>
            </a:r>
            <a:br>
              <a:rPr lang="nl-BE" dirty="0" smtClean="0"/>
            </a:br>
            <a:r>
              <a:rPr lang="nl-BE" dirty="0" smtClean="0"/>
              <a:t>Bij het verlaten van een helikopter, tijdens een MEDEVAC, kreeg betrokkene pijn aan zijn rechter knie.</a:t>
            </a:r>
            <a:endParaRPr lang="nl-BE" dirty="0"/>
          </a:p>
          <a:p>
            <a:pPr lvl="2"/>
            <a:r>
              <a:rPr lang="nl-BE" dirty="0"/>
              <a:t>AGR: 0</a:t>
            </a:r>
            <a:r>
              <a:rPr lang="nl-BE" dirty="0" smtClean="0"/>
              <a:t> </a:t>
            </a:r>
            <a:r>
              <a:rPr lang="nl-BE" dirty="0"/>
              <a:t>dagen</a:t>
            </a:r>
            <a:endParaRPr lang="en-US" dirty="0"/>
          </a:p>
          <a:p>
            <a:pPr lvl="2"/>
            <a:r>
              <a:rPr lang="nl-BE" dirty="0"/>
              <a:t>Letsel: </a:t>
            </a:r>
            <a:r>
              <a:rPr lang="nl-BE" dirty="0"/>
              <a:t>?</a:t>
            </a:r>
            <a:r>
              <a:rPr lang="nl-BE" dirty="0" smtClean="0"/>
              <a:t>.</a:t>
            </a:r>
            <a:endParaRPr lang="en-US" dirty="0"/>
          </a:p>
          <a:p>
            <a:pPr lvl="2"/>
            <a:r>
              <a:rPr lang="nl-BE" dirty="0"/>
              <a:t>Preventiemaatregel:</a:t>
            </a:r>
            <a:br>
              <a:rPr lang="nl-BE" dirty="0"/>
            </a:br>
            <a:r>
              <a:rPr lang="nl-BE" dirty="0" smtClean="0"/>
              <a:t>- </a:t>
            </a:r>
            <a:r>
              <a:rPr lang="nl-BE" dirty="0" smtClean="0"/>
              <a:t>Geen specifieke maatregel. </a:t>
            </a:r>
            <a:endParaRPr lang="nl-BE" dirty="0" smtClean="0"/>
          </a:p>
          <a:p>
            <a:pPr lvl="2"/>
            <a:endParaRPr lang="nl-BE" dirty="0"/>
          </a:p>
          <a:p>
            <a:pPr marL="914400" lvl="2" indent="0">
              <a:buNone/>
            </a:pPr>
            <a:endParaRPr lang="nl-BE" dirty="0" smtClean="0"/>
          </a:p>
        </p:txBody>
      </p:sp>
    </p:spTree>
    <p:extLst>
      <p:ext uri="{BB962C8B-B14F-4D97-AF65-F5344CB8AC3E}">
        <p14:creationId xmlns:p14="http://schemas.microsoft.com/office/powerpoint/2010/main" val="1549921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3585</TotalTime>
  <Words>712</Words>
  <Application>Microsoft Office PowerPoint</Application>
  <PresentationFormat>On-screen Show (4:3)</PresentationFormat>
  <Paragraphs>240</Paragraphs>
  <Slides>25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Black</vt:lpstr>
      <vt:lpstr>Calibri</vt:lpstr>
      <vt:lpstr>Times New Roman</vt:lpstr>
      <vt:lpstr>Office Theme</vt:lpstr>
      <vt:lpstr>Gemelde incidenten/ongevallen 4de Trim 2018</vt:lpstr>
      <vt:lpstr>Totaal: 13 gemelde incidenten</vt:lpstr>
      <vt:lpstr>Arbeidsongevallen.</vt:lpstr>
      <vt:lpstr>Arbeidsongevallen.</vt:lpstr>
      <vt:lpstr>Arbeidsongevallen.</vt:lpstr>
      <vt:lpstr>Arbeidsongevallen.</vt:lpstr>
      <vt:lpstr>Arbeidsongevallen.</vt:lpstr>
      <vt:lpstr>Arbeidsongevallen.</vt:lpstr>
      <vt:lpstr>Arbeidsongeval tijdens Ops.</vt:lpstr>
      <vt:lpstr>Arbeidswegongevallen.</vt:lpstr>
      <vt:lpstr>Arbeidswegongevallen.</vt:lpstr>
      <vt:lpstr>Arbeidswegongevallen.</vt:lpstr>
      <vt:lpstr>Arbeidswegongevallen.</vt:lpstr>
      <vt:lpstr>Arbeidswegongevallen.</vt:lpstr>
      <vt:lpstr>Verkeersongeval.</vt:lpstr>
      <vt:lpstr>NIEUW.</vt:lpstr>
      <vt:lpstr>De enquêteformulieren</vt:lpstr>
      <vt:lpstr>PowerPoint Presentation</vt:lpstr>
      <vt:lpstr>Ongevallen op weg naar en van het werk</vt:lpstr>
      <vt:lpstr>PowerPoint Presentation</vt:lpstr>
      <vt:lpstr>PowerPoint Presentation</vt:lpstr>
      <vt:lpstr>PowerPoint Presentation</vt:lpstr>
      <vt:lpstr>PowerPoint Presentation</vt:lpstr>
      <vt:lpstr>PowerPoint Presentation</vt:lpstr>
      <vt:lpstr>PowerPoint Presentation</vt:lpstr>
    </vt:vector>
  </TitlesOfParts>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Applicatie ongevallen/incidenten</dc:title>
  <dc:creator>Choubane Housene</dc:creator>
  <cp:lastModifiedBy>Choubane Housene</cp:lastModifiedBy>
  <cp:revision>202</cp:revision>
  <cp:lastPrinted>2017-08-29T07:27:34Z</cp:lastPrinted>
  <dcterms:created xsi:type="dcterms:W3CDTF">2014-09-15T09:56:03Z</dcterms:created>
  <dcterms:modified xsi:type="dcterms:W3CDTF">2019-03-18T08:56:43Z</dcterms:modified>
</cp:coreProperties>
</file>