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5" r:id="rId2"/>
    <p:sldId id="276" r:id="rId3"/>
    <p:sldId id="299" r:id="rId4"/>
    <p:sldId id="300" r:id="rId5"/>
    <p:sldId id="306" r:id="rId6"/>
    <p:sldId id="308" r:id="rId7"/>
    <p:sldId id="321" r:id="rId8"/>
    <p:sldId id="322" r:id="rId9"/>
    <p:sldId id="316" r:id="rId10"/>
    <p:sldId id="317" r:id="rId11"/>
    <p:sldId id="319" r:id="rId12"/>
    <p:sldId id="273" r:id="rId13"/>
    <p:sldId id="323" r:id="rId14"/>
    <p:sldId id="324" r:id="rId15"/>
    <p:sldId id="325" r:id="rId16"/>
    <p:sldId id="326" r:id="rId17"/>
    <p:sldId id="327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idcn.mil.intra\UnitData\ACOSWB\EVZ\SLPPT08\LDPBW08-SLPPT08\Arbeidsongevallen\Lijst%20arbeidsongevallen%20LDPBW-08_2017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idcn.mil.intra\UnitData\ACOSWB\EVZ\SLPPT08\LDPBW08-SLPPT08\Arbeidsongevallen\Lijst%20arbeidsongevallen%20LDPBW-08_2017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cn.mil.intra\UnitData\ACOSWB\EVZ\SLPPT08\LDPBW08-SLPPT08\Arbeidsongevallen\Lijst%20arbeidsongevallen%20LDPBW-08_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cn.mil.intra\UnitData\ACOSWB\EVZ\SLPPT08\LDPBW08-SLPPT08\Arbeidsongevallen\Lijst%20arbeidsongevallen%20LDPBW-08_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Arbeidsongeval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Sheet1!$B$4:$B$29</c:f>
              <c:numCache>
                <c:formatCode>0</c:formatCode>
                <c:ptCount val="26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9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1</c:v>
                </c:pt>
                <c:pt idx="14">
                  <c:v>0</c:v>
                </c:pt>
                <c:pt idx="15">
                  <c:v>6</c:v>
                </c:pt>
                <c:pt idx="16">
                  <c:v>0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Arbeidswegongeval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Sheet1!$C$4:$C$29</c:f>
              <c:numCache>
                <c:formatCode>0</c:formatCode>
                <c:ptCount val="26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8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Schadeongeval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Sheet1!$D$4:$D$29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Sheet1!$E$3</c:f>
              <c:strCache>
                <c:ptCount val="1"/>
                <c:pt idx="0">
                  <c:v>Verkeersongeval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Sheet1!$E$4:$E$29</c:f>
              <c:numCache>
                <c:formatCode>0</c:formatCode>
                <c:ptCount val="26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Sheet1!$F$3</c:f>
              <c:strCache>
                <c:ptCount val="1"/>
                <c:pt idx="0">
                  <c:v>medisch incident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Sheet1!$F$4:$F$29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Sheet1!$G$3</c:f>
              <c:strCache>
                <c:ptCount val="1"/>
                <c:pt idx="0">
                  <c:v>Bijna 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Sheet1!$G$4:$G$29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572352"/>
        <c:axId val="35578240"/>
      </c:barChart>
      <c:catAx>
        <c:axId val="35572352"/>
        <c:scaling>
          <c:orientation val="minMax"/>
        </c:scaling>
        <c:delete val="0"/>
        <c:axPos val="b"/>
        <c:majorTickMark val="out"/>
        <c:minorTickMark val="none"/>
        <c:tickLblPos val="nextTo"/>
        <c:crossAx val="35578240"/>
        <c:crosses val="autoZero"/>
        <c:auto val="1"/>
        <c:lblAlgn val="ctr"/>
        <c:lblOffset val="100"/>
        <c:noMultiLvlLbl val="0"/>
      </c:catAx>
      <c:valAx>
        <c:axId val="3557824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35572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AO met vrijstelling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Sheet1!$H$4:$H$29</c:f>
              <c:numCache>
                <c:formatCode>0</c:formatCode>
                <c:ptCount val="26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Sheet1!$I$3</c:f>
              <c:strCache>
                <c:ptCount val="1"/>
                <c:pt idx="0">
                  <c:v>AO zonder vrijstelling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Sheet1!$I$4:$I$29</c:f>
              <c:numCache>
                <c:formatCode>0</c:formatCode>
                <c:ptCount val="26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Sheet1!$J$3</c:f>
              <c:strCache>
                <c:ptCount val="1"/>
                <c:pt idx="0">
                  <c:v>Ernstig AO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Sheet1!$J$4:$J$29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Sheet1!$K$3</c:f>
              <c:strCache>
                <c:ptCount val="1"/>
                <c:pt idx="0">
                  <c:v>Zeer Ernstig AO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Sheet1!$K$4:$K$29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55840"/>
        <c:axId val="48757760"/>
      </c:barChart>
      <c:catAx>
        <c:axId val="48755840"/>
        <c:scaling>
          <c:orientation val="minMax"/>
        </c:scaling>
        <c:delete val="0"/>
        <c:axPos val="b"/>
        <c:majorTickMark val="out"/>
        <c:minorTickMark val="none"/>
        <c:tickLblPos val="nextTo"/>
        <c:crossAx val="48757760"/>
        <c:crosses val="autoZero"/>
        <c:auto val="1"/>
        <c:lblAlgn val="ctr"/>
        <c:lblOffset val="100"/>
        <c:noMultiLvlLbl val="0"/>
      </c:catAx>
      <c:valAx>
        <c:axId val="4875776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487558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406641668260248E-2"/>
          <c:y val="1.8423022898018858E-2"/>
          <c:w val="0.76619307342750698"/>
          <c:h val="0.79158981243583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Sheet1!$U$3</c:f>
              <c:strCache>
                <c:ptCount val="1"/>
                <c:pt idx="0">
                  <c:v>Opsongeval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Sheet1!$U$4:$U$29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Sheet1!$V$3</c:f>
              <c:strCache>
                <c:ptCount val="1"/>
                <c:pt idx="0">
                  <c:v>Oef Nationaal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Sheet1!$V$4:$V$29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Sheet1!$W$3</c:f>
              <c:strCache>
                <c:ptCount val="1"/>
                <c:pt idx="0">
                  <c:v>Oef Internationaal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Sheet1!$W$4:$W$29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Sheet1!$X$3</c:f>
              <c:strCache>
                <c:ptCount val="1"/>
                <c:pt idx="0">
                  <c:v>Pre-deployment training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Sheet1!$X$4:$X$29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Sheet1!$Y$3</c:f>
              <c:strCache>
                <c:ptCount val="1"/>
                <c:pt idx="0">
                  <c:v>Tijdens cursus</c:v>
                </c:pt>
              </c:strCache>
            </c:strRef>
          </c:tx>
          <c:invertIfNegative val="0"/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Sheet1!$Y$4:$Y$29</c:f>
              <c:numCache>
                <c:formatCode>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Sheet1!$Z$3</c:f>
              <c:strCache>
                <c:ptCount val="1"/>
                <c:pt idx="0">
                  <c:v>Dagelijks werk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Sheet1!$Z$4:$Z$29</c:f>
              <c:numCache>
                <c:formatCode>0</c:formatCode>
                <c:ptCount val="26"/>
                <c:pt idx="0">
                  <c:v>7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12</c:v>
                </c:pt>
                <c:pt idx="6">
                  <c:v>6</c:v>
                </c:pt>
                <c:pt idx="7">
                  <c:v>0</c:v>
                </c:pt>
                <c:pt idx="8">
                  <c:v>3</c:v>
                </c:pt>
                <c:pt idx="9">
                  <c:v>0</c:v>
                </c:pt>
                <c:pt idx="10">
                  <c:v>0</c:v>
                </c:pt>
                <c:pt idx="11">
                  <c:v>3</c:v>
                </c:pt>
                <c:pt idx="12">
                  <c:v>5</c:v>
                </c:pt>
                <c:pt idx="13">
                  <c:v>3</c:v>
                </c:pt>
                <c:pt idx="14">
                  <c:v>1</c:v>
                </c:pt>
                <c:pt idx="15">
                  <c:v>14</c:v>
                </c:pt>
                <c:pt idx="16">
                  <c:v>0</c:v>
                </c:pt>
                <c:pt idx="17">
                  <c:v>7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966848"/>
        <c:axId val="115958528"/>
      </c:barChart>
      <c:catAx>
        <c:axId val="89966848"/>
        <c:scaling>
          <c:orientation val="minMax"/>
        </c:scaling>
        <c:delete val="0"/>
        <c:axPos val="b"/>
        <c:majorTickMark val="out"/>
        <c:minorTickMark val="none"/>
        <c:tickLblPos val="nextTo"/>
        <c:crossAx val="115958528"/>
        <c:crosses val="autoZero"/>
        <c:auto val="1"/>
        <c:lblAlgn val="ctr"/>
        <c:lblOffset val="100"/>
        <c:noMultiLvlLbl val="0"/>
      </c:catAx>
      <c:valAx>
        <c:axId val="11595852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89966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Sheet1!$L$3</c:f>
              <c:strCache>
                <c:ptCount val="1"/>
                <c:pt idx="0">
                  <c:v>Aantal dagen vrijstelling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Sheet1!$A$4:$A$29</c:f>
              <c:strCache>
                <c:ptCount val="26"/>
                <c:pt idx="0">
                  <c:v>ACOS IS</c:v>
                </c:pt>
                <c:pt idx="1">
                  <c:v>ACOS O&amp;T</c:v>
                </c:pt>
                <c:pt idx="2">
                  <c:v>ACOS STRAT</c:v>
                </c:pt>
                <c:pt idx="3">
                  <c:v>ACOS WB</c:v>
                </c:pt>
                <c:pt idx="4">
                  <c:v>AIG Def</c:v>
                </c:pt>
                <c:pt idx="5">
                  <c:v>Bn HK Def St KKE</c:v>
                </c:pt>
                <c:pt idx="6">
                  <c:v>CC Infra</c:v>
                </c:pt>
                <c:pt idx="7">
                  <c:v>CIDMAT</c:v>
                </c:pt>
                <c:pt idx="8">
                  <c:v>COMOPSAIR</c:v>
                </c:pt>
                <c:pt idx="9">
                  <c:v>COMOPSLAND</c:v>
                </c:pt>
                <c:pt idx="10">
                  <c:v>COMOPSMED</c:v>
                </c:pt>
                <c:pt idx="11">
                  <c:v>DG BF</c:v>
                </c:pt>
                <c:pt idx="12">
                  <c:v>DG COM</c:v>
                </c:pt>
                <c:pt idx="13">
                  <c:v>DGHR</c:v>
                </c:pt>
                <c:pt idx="14">
                  <c:v>DG JM</c:v>
                </c:pt>
                <c:pt idx="15">
                  <c:v>DG MR</c:v>
                </c:pt>
                <c:pt idx="16">
                  <c:v>IAD</c:v>
                </c:pt>
                <c:pt idx="17">
                  <c:v>MP Gp</c:v>
                </c:pt>
                <c:pt idx="18">
                  <c:v>UB Def EVERE</c:v>
                </c:pt>
                <c:pt idx="19">
                  <c:v>KAB CHOD</c:v>
                </c:pt>
                <c:pt idx="20">
                  <c:v>UTB Det EVERE</c:v>
                </c:pt>
                <c:pt idx="21">
                  <c:v>CND-Club Elisabeth</c:v>
                </c:pt>
                <c:pt idx="22">
                  <c:v>COMOPSNAV Det EVERE</c:v>
                </c:pt>
                <c:pt idx="23">
                  <c:v>FINABEL</c:v>
                </c:pt>
                <c:pt idx="24">
                  <c:v>HR A-E/N Archieven</c:v>
                </c:pt>
                <c:pt idx="25">
                  <c:v>CC V&amp;C Ops C-Geo</c:v>
                </c:pt>
              </c:strCache>
            </c:strRef>
          </c:cat>
          <c:val>
            <c:numRef>
              <c:f>Sheet1!$L$4:$L$29</c:f>
              <c:numCache>
                <c:formatCode>General</c:formatCode>
                <c:ptCount val="26"/>
                <c:pt idx="0">
                  <c:v>36</c:v>
                </c:pt>
                <c:pt idx="1">
                  <c:v>13</c:v>
                </c:pt>
                <c:pt idx="2">
                  <c:v>0</c:v>
                </c:pt>
                <c:pt idx="3">
                  <c:v>45</c:v>
                </c:pt>
                <c:pt idx="4">
                  <c:v>0</c:v>
                </c:pt>
                <c:pt idx="5">
                  <c:v>25</c:v>
                </c:pt>
                <c:pt idx="6">
                  <c:v>11</c:v>
                </c:pt>
                <c:pt idx="7">
                  <c:v>0</c:v>
                </c:pt>
                <c:pt idx="8">
                  <c:v>4</c:v>
                </c:pt>
                <c:pt idx="9">
                  <c:v>0</c:v>
                </c:pt>
                <c:pt idx="10">
                  <c:v>0</c:v>
                </c:pt>
                <c:pt idx="11">
                  <c:v>28</c:v>
                </c:pt>
                <c:pt idx="12">
                  <c:v>52</c:v>
                </c:pt>
                <c:pt idx="13">
                  <c:v>3</c:v>
                </c:pt>
                <c:pt idx="14">
                  <c:v>0</c:v>
                </c:pt>
                <c:pt idx="15">
                  <c:v>115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03680"/>
        <c:axId val="51130752"/>
      </c:barChart>
      <c:catAx>
        <c:axId val="38103680"/>
        <c:scaling>
          <c:orientation val="minMax"/>
        </c:scaling>
        <c:delete val="0"/>
        <c:axPos val="b"/>
        <c:majorTickMark val="out"/>
        <c:minorTickMark val="none"/>
        <c:tickLblPos val="nextTo"/>
        <c:crossAx val="51130752"/>
        <c:crosses val="autoZero"/>
        <c:auto val="1"/>
        <c:lblAlgn val="ctr"/>
        <c:lblOffset val="100"/>
        <c:noMultiLvlLbl val="0"/>
      </c:catAx>
      <c:valAx>
        <c:axId val="51130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103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0.00133</cdr:x>
      <cdr:y>0.02761</cdr:y>
    </cdr:from>
    <cdr:to>
      <cdr:x>0.99933</cdr:x>
      <cdr:y>0.10225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370" y="166997"/>
          <a:ext cx="9265227" cy="451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800" b="1" dirty="0"/>
            <a:t>Type </a:t>
          </a:r>
          <a:r>
            <a:rPr lang="en-US" sz="1800" b="1" dirty="0" err="1" smtClean="0"/>
            <a:t>ongeval</a:t>
          </a:r>
          <a:endParaRPr lang="en-US" sz="18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0.002</cdr:x>
      <cdr:y>0.02658</cdr:y>
    </cdr:from>
    <cdr:to>
      <cdr:x>0.99933</cdr:x>
      <cdr:y>0.15951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555" y="160812"/>
          <a:ext cx="9259042" cy="8040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800" b="1" dirty="0"/>
            <a:t>Type AO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A8B23-B4AD-41F9-8EE5-DE1F30C9EA07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B9FD-4F43-49B1-A8F9-FB16951C7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7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Andere</a:t>
            </a:r>
            <a:r>
              <a:rPr lang="nl-BE" baseline="0" dirty="0" smtClean="0"/>
              <a:t> = sprong/val helikopterpiloot tijden demonstratie op 03/Sep/2017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3B9FD-4F43-49B1-A8F9-FB16951C7D6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15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1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0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6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4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9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2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1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5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DB195-873D-4A25-8191-64CBABB9D8EC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2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072" y="548680"/>
            <a:ext cx="7772400" cy="3386807"/>
          </a:xfrm>
        </p:spPr>
        <p:txBody>
          <a:bodyPr>
            <a:normAutofit/>
          </a:bodyPr>
          <a:lstStyle/>
          <a:p>
            <a:r>
              <a:rPr lang="nl-BE" sz="6000" dirty="0" smtClean="0"/>
              <a:t>Gemelde</a:t>
            </a:r>
            <a:br>
              <a:rPr lang="nl-BE" sz="6000" dirty="0" smtClean="0"/>
            </a:br>
            <a:r>
              <a:rPr lang="nl-BE" sz="6000" dirty="0" smtClean="0"/>
              <a:t>incidenten/ongevallen</a:t>
            </a:r>
            <a:r>
              <a:rPr lang="nl-BE" sz="6000" dirty="0"/>
              <a:t/>
            </a:r>
            <a:br>
              <a:rPr lang="nl-BE" sz="6000" dirty="0"/>
            </a:br>
            <a:r>
              <a:rPr lang="nl-BE" sz="6000" dirty="0" smtClean="0"/>
              <a:t>1</a:t>
            </a:r>
            <a:r>
              <a:rPr lang="nl-BE" sz="6000" baseline="30000" dirty="0" smtClean="0"/>
              <a:t>ste</a:t>
            </a:r>
            <a:r>
              <a:rPr lang="nl-BE" sz="6000" dirty="0" smtClean="0"/>
              <a:t> Trim 2018</a:t>
            </a:r>
            <a:endParaRPr lang="en-US" sz="6000" dirty="0"/>
          </a:p>
        </p:txBody>
      </p:sp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ersonalinjurysolicitors.org/wp-content/uploads/workplace_acciden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56992"/>
            <a:ext cx="18138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 fontScale="92500" lnSpcReduction="10000"/>
          </a:bodyPr>
          <a:lstStyle/>
          <a:p>
            <a:pPr lvl="2"/>
            <a:r>
              <a:rPr lang="nl-BE" dirty="0" smtClean="0"/>
              <a:t>CC Infra(Nr. 8-2018-14905). 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Op de arbeidsweg werd het SO op de ring rond Brussel achteraan aangereden door een vrachtwagen.</a:t>
            </a:r>
          </a:p>
          <a:p>
            <a:pPr lvl="3"/>
            <a:r>
              <a:rPr lang="nl-BE" dirty="0" smtClean="0"/>
              <a:t>AGR: 0</a:t>
            </a:r>
          </a:p>
          <a:p>
            <a:pPr lvl="3"/>
            <a:r>
              <a:rPr lang="nl-BE" dirty="0" smtClean="0"/>
              <a:t>Letsel: Spierpijn en pijn linker pols.</a:t>
            </a:r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Geen specifieke maatregel.</a:t>
            </a:r>
          </a:p>
          <a:p>
            <a:pPr lvl="3"/>
            <a:endParaRPr lang="nl-BE" dirty="0"/>
          </a:p>
          <a:p>
            <a:pPr lvl="2"/>
            <a:r>
              <a:rPr lang="nl-BE" dirty="0" smtClean="0"/>
              <a:t>COMOPSLAND (Nr. 8-2018-15296)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Op de arbeidsweg naar huis is het SO met zijn fiets op een </a:t>
            </a:r>
            <a:r>
              <a:rPr lang="nl-BE" dirty="0" err="1" smtClean="0"/>
              <a:t>rijmplek</a:t>
            </a:r>
            <a:r>
              <a:rPr lang="nl-BE" dirty="0" smtClean="0"/>
              <a:t> uitgegleden en ten val gekomen</a:t>
            </a:r>
          </a:p>
          <a:p>
            <a:pPr lvl="3"/>
            <a:r>
              <a:rPr lang="nl-BE" dirty="0" smtClean="0"/>
              <a:t>AGR: 5</a:t>
            </a:r>
          </a:p>
          <a:p>
            <a:pPr lvl="3"/>
            <a:r>
              <a:rPr lang="nl-BE" dirty="0" smtClean="0"/>
              <a:t>Letsel: Snijwonde bovenlip en fractuur duim</a:t>
            </a:r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 en rijgedrag aanpassen aan de omstandigheden.</a:t>
            </a:r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0951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Verkeersongeval.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/>
          </a:bodyPr>
          <a:lstStyle/>
          <a:p>
            <a:pPr lvl="3"/>
            <a:endParaRPr lang="nl-BE" sz="800" dirty="0"/>
          </a:p>
          <a:p>
            <a:pPr lvl="2"/>
            <a:r>
              <a:rPr lang="nl-BE" dirty="0" smtClean="0"/>
              <a:t>MP </a:t>
            </a:r>
            <a:r>
              <a:rPr lang="nl-BE" dirty="0" err="1" smtClean="0"/>
              <a:t>Gp</a:t>
            </a:r>
            <a:r>
              <a:rPr lang="nl-BE" dirty="0" smtClean="0"/>
              <a:t> (Nr. 8-2018-15292).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sz="2000" dirty="0" smtClean="0"/>
              <a:t>Bij het inhalen van een </a:t>
            </a:r>
            <a:r>
              <a:rPr lang="nl-BE" sz="2000" dirty="0" err="1" smtClean="0"/>
              <a:t>Vtg</a:t>
            </a:r>
            <a:r>
              <a:rPr lang="nl-BE" sz="2000" dirty="0" smtClean="0"/>
              <a:t> tijdens een escorte heeft de bestuurder met het blauwe licht van zijn motor de achteruitkijkspiegel van een tegenkomend voertuig beschadigd. Dit kwam doordat het te escorteren voertuig plots uitweek.</a:t>
            </a:r>
          </a:p>
          <a:p>
            <a:pPr lvl="3"/>
            <a:r>
              <a:rPr lang="nl-BE" dirty="0" smtClean="0"/>
              <a:t>Schade: Beschermkap en glas van de spiegel (tegenliggend voertuig) beschadigd.</a:t>
            </a:r>
          </a:p>
          <a:p>
            <a:pPr lvl="3"/>
            <a:r>
              <a:rPr lang="nl-BE" dirty="0" smtClean="0"/>
              <a:t>Preventiemaatregel: </a:t>
            </a:r>
            <a:br>
              <a:rPr lang="nl-BE" dirty="0" smtClean="0"/>
            </a:br>
            <a:r>
              <a:rPr lang="nl-BE" dirty="0" smtClean="0"/>
              <a:t>Aandachtig blijven en rekening houden met mogelijke uitwijkmanoeuvres van andere voertuigen</a:t>
            </a:r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3637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gsmloket.nl/Uploaded/questio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25" y="1643380"/>
            <a:ext cx="6403944" cy="434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Statistieken incidenten &amp; ongevallen 2017</a:t>
            </a:r>
            <a:endParaRPr lang="en-US" dirty="0"/>
          </a:p>
        </p:txBody>
      </p:sp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290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382217"/>
              </p:ext>
            </p:extLst>
          </p:nvPr>
        </p:nvGraphicFramePr>
        <p:xfrm>
          <a:off x="251520" y="260648"/>
          <a:ext cx="8659752" cy="627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940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42124" y="291567"/>
          <a:ext cx="8659752" cy="627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874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161430"/>
              </p:ext>
            </p:extLst>
          </p:nvPr>
        </p:nvGraphicFramePr>
        <p:xfrm>
          <a:off x="242124" y="291567"/>
          <a:ext cx="8659752" cy="627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253685" y="116632"/>
            <a:ext cx="8636630" cy="834118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 err="1" smtClean="0"/>
              <a:t>Situatie</a:t>
            </a:r>
            <a:r>
              <a:rPr lang="en-US" sz="1800" b="1" dirty="0" smtClean="0"/>
              <a:t> incident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658602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42124" y="291567"/>
          <a:ext cx="8659752" cy="627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837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Totaal: 11 gemelde incidenten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844824"/>
            <a:ext cx="6984776" cy="4281339"/>
          </a:xfrm>
        </p:spPr>
        <p:txBody>
          <a:bodyPr>
            <a:normAutofit/>
          </a:bodyPr>
          <a:lstStyle/>
          <a:p>
            <a:pPr>
              <a:tabLst>
                <a:tab pos="4483100" algn="l"/>
              </a:tabLst>
            </a:pPr>
            <a:r>
              <a:rPr lang="nl-BE" dirty="0" smtClean="0"/>
              <a:t>Arbeidsongevallen:	06</a:t>
            </a:r>
          </a:p>
          <a:p>
            <a:pPr>
              <a:tabLst>
                <a:tab pos="4483100" algn="l"/>
              </a:tabLst>
            </a:pPr>
            <a:r>
              <a:rPr lang="nl-BE" dirty="0" smtClean="0"/>
              <a:t>Arbeidswegongevallen:	04</a:t>
            </a:r>
          </a:p>
          <a:p>
            <a:pPr>
              <a:tabLst>
                <a:tab pos="4483100" algn="l"/>
              </a:tabLst>
            </a:pPr>
            <a:r>
              <a:rPr lang="nl-BE" dirty="0" smtClean="0"/>
              <a:t>Verkeersongeval:	01	</a:t>
            </a:r>
          </a:p>
        </p:txBody>
      </p:sp>
    </p:spTree>
    <p:extLst>
      <p:ext uri="{BB962C8B-B14F-4D97-AF65-F5344CB8AC3E}">
        <p14:creationId xmlns:p14="http://schemas.microsoft.com/office/powerpoint/2010/main" val="39341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 (Nr. 8-18-15238).</a:t>
            </a:r>
            <a:br>
              <a:rPr lang="nl-BE" dirty="0" smtClean="0"/>
            </a:br>
            <a:r>
              <a:rPr lang="nl-BE" dirty="0" smtClean="0"/>
              <a:t>SO is van een ladder geschoven en heeft hierbij zijn rechter voet ontwricht.</a:t>
            </a:r>
            <a:endParaRPr lang="nl-BE" dirty="0"/>
          </a:p>
          <a:p>
            <a:pPr lvl="2"/>
            <a:r>
              <a:rPr lang="nl-BE" dirty="0" smtClean="0"/>
              <a:t>AGR: 10 dagen</a:t>
            </a:r>
          </a:p>
          <a:p>
            <a:pPr lvl="2"/>
            <a:r>
              <a:rPr lang="nl-BE" dirty="0" smtClean="0"/>
              <a:t>Letsel: Verstuiking rechter voet.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Aandachtig blijven.</a:t>
            </a:r>
            <a:r>
              <a:rPr lang="nl-B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nl-BE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nl-BE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 lnSpcReduction="10000"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 – Mess 4100(Nr. 8-18-15246).</a:t>
            </a:r>
            <a:br>
              <a:rPr lang="nl-BE" dirty="0" smtClean="0"/>
            </a:br>
            <a:r>
              <a:rPr lang="nl-BE" dirty="0" smtClean="0"/>
              <a:t>SO is met zijn linker hand gekneld geraakt tussen een vuilbak en een container.</a:t>
            </a:r>
            <a:endParaRPr lang="nl-BE" dirty="0"/>
          </a:p>
          <a:p>
            <a:pPr lvl="2"/>
            <a:r>
              <a:rPr lang="nl-BE" dirty="0" smtClean="0"/>
              <a:t>AGR: 69 dagen</a:t>
            </a:r>
          </a:p>
          <a:p>
            <a:pPr lvl="2"/>
            <a:r>
              <a:rPr lang="nl-BE" dirty="0" smtClean="0"/>
              <a:t>Letsel: Barst onderste beentje ringvinger linker hand.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Aandachtig blijven.</a:t>
            </a:r>
          </a:p>
          <a:p>
            <a:pPr lvl="2"/>
            <a:endParaRPr lang="nl-BE" dirty="0"/>
          </a:p>
          <a:p>
            <a:pPr marL="914400" lvl="2" indent="0">
              <a:buNone/>
            </a:pPr>
            <a:r>
              <a:rPr lang="nl-BE" sz="2000" i="1" dirty="0" smtClean="0"/>
              <a:t>Er werd een mail verstuurd naar het SO met de vraag om meer informatie.</a:t>
            </a:r>
            <a:endParaRPr lang="nl-BE" sz="2000" i="1" dirty="0"/>
          </a:p>
        </p:txBody>
      </p:sp>
    </p:spTree>
    <p:extLst>
      <p:ext uri="{BB962C8B-B14F-4D97-AF65-F5344CB8AC3E}">
        <p14:creationId xmlns:p14="http://schemas.microsoft.com/office/powerpoint/2010/main" val="29313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ACOS O &amp; </a:t>
            </a:r>
            <a:r>
              <a:rPr lang="nl-BE" dirty="0" err="1" smtClean="0"/>
              <a:t>Trg</a:t>
            </a:r>
            <a:r>
              <a:rPr lang="nl-BE" dirty="0" smtClean="0"/>
              <a:t> (Nr. 8-2018-15293).</a:t>
            </a:r>
            <a:br>
              <a:rPr lang="nl-BE" dirty="0" smtClean="0"/>
            </a:br>
            <a:r>
              <a:rPr lang="nl-BE" dirty="0" smtClean="0"/>
              <a:t>Bij het omkleden heeft het SO zich aan iets scherps gestoten (kast) met een kleine snijwonde tot gevolg.</a:t>
            </a:r>
            <a:endParaRPr lang="nl-BE" dirty="0"/>
          </a:p>
          <a:p>
            <a:pPr lvl="2"/>
            <a:r>
              <a:rPr lang="nl-BE" dirty="0" smtClean="0"/>
              <a:t>AGR: 5 dagen</a:t>
            </a:r>
          </a:p>
          <a:p>
            <a:pPr lvl="2"/>
            <a:r>
              <a:rPr lang="nl-BE" dirty="0" smtClean="0"/>
              <a:t>Letsel: Snijwonde rechter middenvinger, ter hoogte middelste gewricht.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Kast vervangen door een kast zonder beschadiging en/of scherpe kanten. </a:t>
            </a:r>
          </a:p>
        </p:txBody>
      </p:sp>
    </p:spTree>
    <p:extLst>
      <p:ext uri="{BB962C8B-B14F-4D97-AF65-F5344CB8AC3E}">
        <p14:creationId xmlns:p14="http://schemas.microsoft.com/office/powerpoint/2010/main" val="4939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ACOS IS (Nr. 8-2018-14995).</a:t>
            </a:r>
            <a:br>
              <a:rPr lang="nl-BE" dirty="0" smtClean="0"/>
            </a:br>
            <a:r>
              <a:rPr lang="nl-BE" dirty="0" smtClean="0"/>
              <a:t>Doordat het SO werd afgeleid, iemand riep hem, plaatste hij zijn voet niet goed op de borduur waardoor hij zijn voet omsloeg.</a:t>
            </a:r>
            <a:endParaRPr lang="nl-BE" dirty="0"/>
          </a:p>
          <a:p>
            <a:pPr lvl="2"/>
            <a:r>
              <a:rPr lang="nl-BE" dirty="0"/>
              <a:t>AGR: 0 dagen</a:t>
            </a:r>
            <a:endParaRPr lang="en-US" dirty="0"/>
          </a:p>
          <a:p>
            <a:pPr lvl="2"/>
            <a:r>
              <a:rPr lang="nl-BE" dirty="0"/>
              <a:t>Letsel: </a:t>
            </a:r>
            <a:r>
              <a:rPr lang="nl-BE" dirty="0" smtClean="0"/>
              <a:t>Distorsie en zwelling rechter enkel.</a:t>
            </a:r>
            <a:endParaRPr lang="en-US" dirty="0"/>
          </a:p>
          <a:p>
            <a:pPr lvl="2"/>
            <a:r>
              <a:rPr lang="nl-BE" dirty="0"/>
              <a:t>Preventiemaatregel:</a:t>
            </a:r>
            <a:br>
              <a:rPr lang="nl-BE" dirty="0"/>
            </a:br>
            <a:r>
              <a:rPr lang="nl-BE" dirty="0" smtClean="0"/>
              <a:t>- Aandachtig blijven.</a:t>
            </a:r>
          </a:p>
        </p:txBody>
      </p:sp>
    </p:spTree>
    <p:extLst>
      <p:ext uri="{BB962C8B-B14F-4D97-AF65-F5344CB8AC3E}">
        <p14:creationId xmlns:p14="http://schemas.microsoft.com/office/powerpoint/2010/main" val="12691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 lnSpcReduction="10000"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DG MR </a:t>
            </a:r>
            <a:r>
              <a:rPr lang="nl-BE" dirty="0" err="1" smtClean="0"/>
              <a:t>Sys</a:t>
            </a:r>
            <a:r>
              <a:rPr lang="nl-BE" dirty="0" smtClean="0"/>
              <a:t> (Nr. 8-2018-15283).</a:t>
            </a:r>
            <a:br>
              <a:rPr lang="nl-BE" dirty="0" smtClean="0"/>
            </a:br>
            <a:r>
              <a:rPr lang="nl-BE" dirty="0" smtClean="0"/>
              <a:t>Op de arbeidsweg in het kwartier is het achterwiel van het slachtoffer geslipt waardoor betrokkene ten val kwam.</a:t>
            </a:r>
            <a:endParaRPr lang="nl-BE" dirty="0"/>
          </a:p>
          <a:p>
            <a:pPr lvl="2"/>
            <a:r>
              <a:rPr lang="nl-BE" dirty="0"/>
              <a:t>AGR: 0 dagen</a:t>
            </a:r>
            <a:endParaRPr lang="en-US" dirty="0"/>
          </a:p>
          <a:p>
            <a:pPr lvl="2"/>
            <a:r>
              <a:rPr lang="nl-BE" dirty="0"/>
              <a:t>Letsel: </a:t>
            </a:r>
            <a:r>
              <a:rPr lang="nl-BE" dirty="0" smtClean="0"/>
              <a:t>Contusie bovenste lidmaat links.</a:t>
            </a:r>
            <a:endParaRPr lang="en-US" dirty="0"/>
          </a:p>
          <a:p>
            <a:pPr lvl="2"/>
            <a:r>
              <a:rPr lang="nl-BE" dirty="0"/>
              <a:t>Preventiemaatregel:</a:t>
            </a:r>
            <a:br>
              <a:rPr lang="nl-BE" dirty="0"/>
            </a:br>
            <a:r>
              <a:rPr lang="nl-BE" dirty="0" smtClean="0"/>
              <a:t>- Snelheid aanpassen aan de omstandigheden.</a:t>
            </a:r>
          </a:p>
          <a:p>
            <a:pPr lvl="2"/>
            <a:endParaRPr lang="nl-BE" dirty="0"/>
          </a:p>
          <a:p>
            <a:pPr marL="914400" lvl="2" indent="0">
              <a:buNone/>
            </a:pPr>
            <a:r>
              <a:rPr lang="nl-BE" i="1" dirty="0"/>
              <a:t>Arbeidswegongeval binnen het kwartier</a:t>
            </a:r>
          </a:p>
          <a:p>
            <a:pPr marL="914400" lvl="2" indent="0">
              <a:buNone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41405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 lnSpcReduction="10000"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MP </a:t>
            </a:r>
            <a:r>
              <a:rPr lang="nl-BE" dirty="0" err="1" smtClean="0"/>
              <a:t>Gp</a:t>
            </a:r>
            <a:r>
              <a:rPr lang="nl-BE" dirty="0" smtClean="0"/>
              <a:t> (Nr. 8-2018-15291).</a:t>
            </a:r>
            <a:br>
              <a:rPr lang="nl-BE" dirty="0" smtClean="0"/>
            </a:br>
            <a:r>
              <a:rPr lang="nl-BE" dirty="0" smtClean="0"/>
              <a:t>SO is uitgegleden op de parking en hierdoor hard met zijn voet tegen de borduur terecht gekomen waardoor hij ten val is gekomen.</a:t>
            </a:r>
            <a:endParaRPr lang="nl-BE" dirty="0"/>
          </a:p>
          <a:p>
            <a:pPr lvl="2"/>
            <a:r>
              <a:rPr lang="nl-BE" dirty="0"/>
              <a:t>AGR: </a:t>
            </a:r>
            <a:r>
              <a:rPr lang="nl-BE" dirty="0" smtClean="0"/>
              <a:t>61 </a:t>
            </a:r>
            <a:r>
              <a:rPr lang="nl-BE" dirty="0"/>
              <a:t>dagen</a:t>
            </a:r>
            <a:endParaRPr lang="en-US" dirty="0"/>
          </a:p>
          <a:p>
            <a:pPr lvl="2"/>
            <a:r>
              <a:rPr lang="nl-BE" dirty="0"/>
              <a:t>Letsel: </a:t>
            </a:r>
            <a:r>
              <a:rPr lang="nl-BE" dirty="0" smtClean="0"/>
              <a:t>Scheur </a:t>
            </a:r>
            <a:r>
              <a:rPr lang="nl-BE" dirty="0" err="1" smtClean="0"/>
              <a:t>achillepees</a:t>
            </a:r>
            <a:r>
              <a:rPr lang="nl-BE" dirty="0" smtClean="0"/>
              <a:t> rechter voet.</a:t>
            </a:r>
            <a:endParaRPr lang="en-US" dirty="0"/>
          </a:p>
          <a:p>
            <a:pPr lvl="2"/>
            <a:r>
              <a:rPr lang="nl-BE" dirty="0"/>
              <a:t>Preventiemaatregel:</a:t>
            </a:r>
            <a:br>
              <a:rPr lang="nl-BE" dirty="0"/>
            </a:br>
            <a:r>
              <a:rPr lang="nl-BE" dirty="0" smtClean="0"/>
              <a:t>- Aandachtig blijven.</a:t>
            </a:r>
          </a:p>
          <a:p>
            <a:pPr lvl="2"/>
            <a:endParaRPr lang="nl-BE" dirty="0"/>
          </a:p>
          <a:p>
            <a:pPr marL="914400" lvl="2" indent="0">
              <a:buNone/>
            </a:pPr>
            <a:r>
              <a:rPr lang="nl-BE" sz="2000" i="1" dirty="0" smtClean="0"/>
              <a:t>Arbeidswegongeval binnen het kwartier</a:t>
            </a:r>
          </a:p>
        </p:txBody>
      </p:sp>
    </p:spTree>
    <p:extLst>
      <p:ext uri="{BB962C8B-B14F-4D97-AF65-F5344CB8AC3E}">
        <p14:creationId xmlns:p14="http://schemas.microsoft.com/office/powerpoint/2010/main" val="41405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 lnSpcReduction="10000"/>
          </a:bodyPr>
          <a:lstStyle/>
          <a:p>
            <a:pPr lvl="2"/>
            <a:r>
              <a:rPr lang="nl-BE" dirty="0" smtClean="0"/>
              <a:t>ACOS STRAT(Nr. 8-2018-15288). 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Doordat het SO de pas werd afgesneden door een bestelwagen en hij niet tijdig kon stoppen is hij tegen de bestelwagen gereden.</a:t>
            </a:r>
          </a:p>
          <a:p>
            <a:pPr lvl="3"/>
            <a:r>
              <a:rPr lang="nl-BE" dirty="0" smtClean="0"/>
              <a:t>AGR: 00</a:t>
            </a:r>
          </a:p>
          <a:p>
            <a:pPr lvl="3"/>
            <a:r>
              <a:rPr lang="nl-BE" dirty="0" smtClean="0"/>
              <a:t>Letsel: Contusie </a:t>
            </a:r>
            <a:r>
              <a:rPr lang="nl-BE" dirty="0" err="1" smtClean="0"/>
              <a:t>trapeziusmusculatuur</a:t>
            </a:r>
            <a:r>
              <a:rPr lang="nl-BE" dirty="0" smtClean="0"/>
              <a:t>. </a:t>
            </a:r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Geen specifieke maatregel.</a:t>
            </a:r>
          </a:p>
          <a:p>
            <a:pPr lvl="3"/>
            <a:endParaRPr lang="nl-BE" sz="800" dirty="0"/>
          </a:p>
          <a:p>
            <a:pPr lvl="2"/>
            <a:r>
              <a:rPr lang="nl-BE" dirty="0" smtClean="0"/>
              <a:t>DG COM (Nr. 8-2018-15047).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Met de fiets uitgegleden op een bevuild (slijk en bladeren)fietspad.</a:t>
            </a:r>
          </a:p>
          <a:p>
            <a:pPr lvl="3"/>
            <a:r>
              <a:rPr lang="nl-BE" dirty="0" smtClean="0"/>
              <a:t>AGR: 0</a:t>
            </a:r>
          </a:p>
          <a:p>
            <a:pPr lvl="3"/>
            <a:r>
              <a:rPr lang="nl-BE" dirty="0" smtClean="0"/>
              <a:t>Letsel: </a:t>
            </a:r>
            <a:r>
              <a:rPr lang="nl-BE" dirty="0" err="1" smtClean="0"/>
              <a:t>Contusion</a:t>
            </a:r>
            <a:r>
              <a:rPr lang="nl-BE" dirty="0" smtClean="0"/>
              <a:t> multiple.</a:t>
            </a:r>
          </a:p>
          <a:p>
            <a:pPr lvl="3"/>
            <a:r>
              <a:rPr lang="nl-BE" dirty="0" smtClean="0"/>
              <a:t>Preventiemaatregel: </a:t>
            </a:r>
            <a:br>
              <a:rPr lang="nl-BE" dirty="0" smtClean="0"/>
            </a:br>
            <a:r>
              <a:rPr lang="nl-BE" dirty="0" smtClean="0"/>
              <a:t>Rijgedrag aanpassen aan de omstandigheden.</a:t>
            </a:r>
          </a:p>
          <a:p>
            <a:pPr lvl="3"/>
            <a:endParaRPr lang="nl-BE" dirty="0" smtClean="0"/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618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</TotalTime>
  <Words>118</Words>
  <Application>Microsoft Office PowerPoint</Application>
  <PresentationFormat>On-screen Show (4:3)</PresentationFormat>
  <Paragraphs>85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Gemelde incidenten/ongevallen 1ste Trim 2018</vt:lpstr>
      <vt:lpstr>Totaal: 11 gemelde incidenten</vt:lpstr>
      <vt:lpstr>Arbeidsongevallen.</vt:lpstr>
      <vt:lpstr>Arbeidsongevallen.</vt:lpstr>
      <vt:lpstr>Arbeidsongevallen.</vt:lpstr>
      <vt:lpstr>Arbeidsongevallen.</vt:lpstr>
      <vt:lpstr>Arbeidsongevallen.</vt:lpstr>
      <vt:lpstr>Arbeidsongevallen.</vt:lpstr>
      <vt:lpstr>Arbeidswegongevallen.</vt:lpstr>
      <vt:lpstr>Arbeidswegongevallen.</vt:lpstr>
      <vt:lpstr>Verkeersongeval.</vt:lpstr>
      <vt:lpstr>PowerPoint Presentation</vt:lpstr>
      <vt:lpstr>Statistieken incidenten &amp; ongevallen 2017</vt:lpstr>
      <vt:lpstr>PowerPoint Presentation</vt:lpstr>
      <vt:lpstr>PowerPoint Presentation</vt:lpstr>
      <vt:lpstr>PowerPoint Presentation</vt:lpstr>
      <vt:lpstr>PowerPoint Presentation</vt:lpstr>
    </vt:vector>
  </TitlesOfParts>
  <Company>Belgian Defense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Applicatie ongevallen/incidenten</dc:title>
  <dc:creator>Choubane Housene</dc:creator>
  <cp:lastModifiedBy>Choubane Housene</cp:lastModifiedBy>
  <cp:revision>158</cp:revision>
  <cp:lastPrinted>2017-08-29T07:27:34Z</cp:lastPrinted>
  <dcterms:created xsi:type="dcterms:W3CDTF">2014-09-15T09:56:03Z</dcterms:created>
  <dcterms:modified xsi:type="dcterms:W3CDTF">2018-06-01T06:43:33Z</dcterms:modified>
</cp:coreProperties>
</file>