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75" r:id="rId2"/>
    <p:sldId id="276" r:id="rId3"/>
    <p:sldId id="283" r:id="rId4"/>
    <p:sldId id="277" r:id="rId5"/>
    <p:sldId id="284" r:id="rId6"/>
    <p:sldId id="282" r:id="rId7"/>
    <p:sldId id="279" r:id="rId8"/>
    <p:sldId id="285" r:id="rId9"/>
    <p:sldId id="286" r:id="rId10"/>
    <p:sldId id="287" r:id="rId11"/>
    <p:sldId id="278" r:id="rId12"/>
    <p:sldId id="288" r:id="rId13"/>
    <p:sldId id="289" r:id="rId14"/>
    <p:sldId id="290" r:id="rId15"/>
    <p:sldId id="291" r:id="rId16"/>
    <p:sldId id="292" r:id="rId17"/>
    <p:sldId id="293" r:id="rId18"/>
    <p:sldId id="294" r:id="rId19"/>
    <p:sldId id="27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500"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idcn.mil.intra\UnitData\ACOSWB\EVZ\SLPPT08\LDPBW08-SLPPT08\Arbeidsongevallen\Lijst%20arbeidsongevallen%20LDPBW-08_2016.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idcn.mil.intra\UnitData\ACOSWB\EVZ\SLPPT08\LDPBW08-SLPPT08\Arbeidsongevallen\Lijst%20arbeidsongevallen%20LDPBW-08_2016.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idcn.mil.intra\UnitData\ACOSWB\EVZ\SLPPT08\LDPBW08-SLPPT08\Arbeidsongevallen\Lijst%20arbeidsongevallen%20LDPBW-08_2016.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idcn.mil.intra\UnitData\ACOSWB\EVZ\SLPPT08\LDPBW08-SLPPT08\Arbeidsongevallen\Lijst%20arbeidsongevallen%20LDPBW-08_201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Sheet1!$B$3</c:f>
              <c:strCache>
                <c:ptCount val="1"/>
                <c:pt idx="0">
                  <c:v>Arbeidsongeval</c:v>
                </c:pt>
              </c:strCache>
            </c:strRef>
          </c:tx>
          <c:invertIfNegative val="0"/>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Sheet1!$B$4:$B$29</c:f>
              <c:numCache>
                <c:formatCode>0</c:formatCode>
                <c:ptCount val="26"/>
                <c:pt idx="0">
                  <c:v>1</c:v>
                </c:pt>
                <c:pt idx="1">
                  <c:v>0</c:v>
                </c:pt>
                <c:pt idx="2">
                  <c:v>1</c:v>
                </c:pt>
                <c:pt idx="3">
                  <c:v>0</c:v>
                </c:pt>
                <c:pt idx="4">
                  <c:v>0</c:v>
                </c:pt>
                <c:pt idx="5">
                  <c:v>8</c:v>
                </c:pt>
                <c:pt idx="6">
                  <c:v>0</c:v>
                </c:pt>
                <c:pt idx="7">
                  <c:v>0</c:v>
                </c:pt>
                <c:pt idx="8">
                  <c:v>1</c:v>
                </c:pt>
                <c:pt idx="9">
                  <c:v>0</c:v>
                </c:pt>
                <c:pt idx="10">
                  <c:v>1</c:v>
                </c:pt>
                <c:pt idx="11">
                  <c:v>3</c:v>
                </c:pt>
                <c:pt idx="12">
                  <c:v>2</c:v>
                </c:pt>
                <c:pt idx="13">
                  <c:v>1</c:v>
                </c:pt>
                <c:pt idx="14">
                  <c:v>1</c:v>
                </c:pt>
                <c:pt idx="15">
                  <c:v>3</c:v>
                </c:pt>
                <c:pt idx="16">
                  <c:v>0</c:v>
                </c:pt>
                <c:pt idx="17">
                  <c:v>4</c:v>
                </c:pt>
                <c:pt idx="18">
                  <c:v>0</c:v>
                </c:pt>
                <c:pt idx="19">
                  <c:v>0</c:v>
                </c:pt>
                <c:pt idx="20">
                  <c:v>0</c:v>
                </c:pt>
                <c:pt idx="21">
                  <c:v>0</c:v>
                </c:pt>
                <c:pt idx="22">
                  <c:v>0</c:v>
                </c:pt>
                <c:pt idx="23">
                  <c:v>0</c:v>
                </c:pt>
                <c:pt idx="24">
                  <c:v>0</c:v>
                </c:pt>
                <c:pt idx="25">
                  <c:v>0</c:v>
                </c:pt>
              </c:numCache>
            </c:numRef>
          </c:val>
        </c:ser>
        <c:ser>
          <c:idx val="1"/>
          <c:order val="1"/>
          <c:tx>
            <c:strRef>
              <c:f>Sheet1!$C$3</c:f>
              <c:strCache>
                <c:ptCount val="1"/>
                <c:pt idx="0">
                  <c:v>Arbeidswegongeval</c:v>
                </c:pt>
              </c:strCache>
            </c:strRef>
          </c:tx>
          <c:invertIfNegative val="0"/>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Sheet1!$C$4:$C$29</c:f>
              <c:numCache>
                <c:formatCode>0</c:formatCode>
                <c:ptCount val="26"/>
                <c:pt idx="0">
                  <c:v>1</c:v>
                </c:pt>
                <c:pt idx="1">
                  <c:v>0</c:v>
                </c:pt>
                <c:pt idx="2">
                  <c:v>0</c:v>
                </c:pt>
                <c:pt idx="3">
                  <c:v>2</c:v>
                </c:pt>
                <c:pt idx="4">
                  <c:v>0</c:v>
                </c:pt>
                <c:pt idx="5">
                  <c:v>4</c:v>
                </c:pt>
                <c:pt idx="6">
                  <c:v>1</c:v>
                </c:pt>
                <c:pt idx="7">
                  <c:v>0</c:v>
                </c:pt>
                <c:pt idx="8">
                  <c:v>0</c:v>
                </c:pt>
                <c:pt idx="9">
                  <c:v>1</c:v>
                </c:pt>
                <c:pt idx="10">
                  <c:v>0</c:v>
                </c:pt>
                <c:pt idx="11">
                  <c:v>6</c:v>
                </c:pt>
                <c:pt idx="12">
                  <c:v>2</c:v>
                </c:pt>
                <c:pt idx="13">
                  <c:v>0</c:v>
                </c:pt>
                <c:pt idx="14">
                  <c:v>3</c:v>
                </c:pt>
                <c:pt idx="15">
                  <c:v>8</c:v>
                </c:pt>
                <c:pt idx="16">
                  <c:v>0</c:v>
                </c:pt>
                <c:pt idx="17">
                  <c:v>0</c:v>
                </c:pt>
                <c:pt idx="18">
                  <c:v>0</c:v>
                </c:pt>
                <c:pt idx="19">
                  <c:v>0</c:v>
                </c:pt>
                <c:pt idx="20">
                  <c:v>0</c:v>
                </c:pt>
                <c:pt idx="21">
                  <c:v>0</c:v>
                </c:pt>
                <c:pt idx="22">
                  <c:v>1</c:v>
                </c:pt>
                <c:pt idx="23">
                  <c:v>0</c:v>
                </c:pt>
                <c:pt idx="24">
                  <c:v>0</c:v>
                </c:pt>
                <c:pt idx="25">
                  <c:v>0</c:v>
                </c:pt>
              </c:numCache>
            </c:numRef>
          </c:val>
        </c:ser>
        <c:ser>
          <c:idx val="2"/>
          <c:order val="2"/>
          <c:tx>
            <c:strRef>
              <c:f>Sheet1!$D$3</c:f>
              <c:strCache>
                <c:ptCount val="1"/>
                <c:pt idx="0">
                  <c:v>Schadeongeval</c:v>
                </c:pt>
              </c:strCache>
            </c:strRef>
          </c:tx>
          <c:invertIfNegative val="0"/>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Sheet1!$D$4:$D$29</c:f>
              <c:numCache>
                <c:formatCode>0</c:formatCode>
                <c:ptCount val="2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numCache>
            </c:numRef>
          </c:val>
        </c:ser>
        <c:ser>
          <c:idx val="3"/>
          <c:order val="3"/>
          <c:tx>
            <c:strRef>
              <c:f>Sheet1!$E$3</c:f>
              <c:strCache>
                <c:ptCount val="1"/>
                <c:pt idx="0">
                  <c:v>Verkeersongeval</c:v>
                </c:pt>
              </c:strCache>
            </c:strRef>
          </c:tx>
          <c:invertIfNegative val="0"/>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Sheet1!$E$4:$E$29</c:f>
              <c:numCache>
                <c:formatCode>0</c:formatCode>
                <c:ptCount val="26"/>
                <c:pt idx="0">
                  <c:v>0</c:v>
                </c:pt>
                <c:pt idx="1">
                  <c:v>0</c:v>
                </c:pt>
                <c:pt idx="2">
                  <c:v>0</c:v>
                </c:pt>
                <c:pt idx="3">
                  <c:v>2</c:v>
                </c:pt>
                <c:pt idx="4">
                  <c:v>0</c:v>
                </c:pt>
                <c:pt idx="5">
                  <c:v>0</c:v>
                </c:pt>
                <c:pt idx="6">
                  <c:v>0</c:v>
                </c:pt>
                <c:pt idx="7">
                  <c:v>0</c:v>
                </c:pt>
                <c:pt idx="8">
                  <c:v>0</c:v>
                </c:pt>
                <c:pt idx="9">
                  <c:v>0</c:v>
                </c:pt>
                <c:pt idx="10">
                  <c:v>0</c:v>
                </c:pt>
                <c:pt idx="11">
                  <c:v>2</c:v>
                </c:pt>
                <c:pt idx="12">
                  <c:v>1</c:v>
                </c:pt>
                <c:pt idx="13">
                  <c:v>0</c:v>
                </c:pt>
                <c:pt idx="14">
                  <c:v>0</c:v>
                </c:pt>
                <c:pt idx="15">
                  <c:v>1</c:v>
                </c:pt>
                <c:pt idx="16">
                  <c:v>0</c:v>
                </c:pt>
                <c:pt idx="17">
                  <c:v>1</c:v>
                </c:pt>
                <c:pt idx="18">
                  <c:v>0</c:v>
                </c:pt>
                <c:pt idx="19">
                  <c:v>0</c:v>
                </c:pt>
                <c:pt idx="20">
                  <c:v>0</c:v>
                </c:pt>
                <c:pt idx="21">
                  <c:v>0</c:v>
                </c:pt>
                <c:pt idx="22">
                  <c:v>0</c:v>
                </c:pt>
                <c:pt idx="23">
                  <c:v>0</c:v>
                </c:pt>
                <c:pt idx="24">
                  <c:v>0</c:v>
                </c:pt>
                <c:pt idx="25">
                  <c:v>0</c:v>
                </c:pt>
              </c:numCache>
            </c:numRef>
          </c:val>
        </c:ser>
        <c:ser>
          <c:idx val="4"/>
          <c:order val="4"/>
          <c:tx>
            <c:strRef>
              <c:f>Sheet1!$F$3</c:f>
              <c:strCache>
                <c:ptCount val="1"/>
                <c:pt idx="0">
                  <c:v>medisch incident</c:v>
                </c:pt>
              </c:strCache>
            </c:strRef>
          </c:tx>
          <c:invertIfNegative val="0"/>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Sheet1!$F$4:$F$29</c:f>
              <c:numCache>
                <c:formatCode>0</c:formatCode>
                <c:ptCount val="26"/>
                <c:pt idx="0">
                  <c:v>0</c:v>
                </c:pt>
                <c:pt idx="1">
                  <c:v>0</c:v>
                </c:pt>
                <c:pt idx="2">
                  <c:v>0</c:v>
                </c:pt>
                <c:pt idx="3">
                  <c:v>0</c:v>
                </c:pt>
                <c:pt idx="4">
                  <c:v>0</c:v>
                </c:pt>
                <c:pt idx="5">
                  <c:v>0</c:v>
                </c:pt>
                <c:pt idx="6">
                  <c:v>0</c:v>
                </c:pt>
                <c:pt idx="7">
                  <c:v>0</c:v>
                </c:pt>
                <c:pt idx="8">
                  <c:v>0</c:v>
                </c:pt>
                <c:pt idx="9">
                  <c:v>0</c:v>
                </c:pt>
                <c:pt idx="10">
                  <c:v>0</c:v>
                </c:pt>
                <c:pt idx="11">
                  <c:v>0</c:v>
                </c:pt>
                <c:pt idx="12">
                  <c:v>1</c:v>
                </c:pt>
                <c:pt idx="13">
                  <c:v>0</c:v>
                </c:pt>
                <c:pt idx="14">
                  <c:v>0</c:v>
                </c:pt>
                <c:pt idx="15">
                  <c:v>2</c:v>
                </c:pt>
                <c:pt idx="16">
                  <c:v>0</c:v>
                </c:pt>
                <c:pt idx="17">
                  <c:v>0</c:v>
                </c:pt>
                <c:pt idx="18">
                  <c:v>1</c:v>
                </c:pt>
                <c:pt idx="19">
                  <c:v>0</c:v>
                </c:pt>
                <c:pt idx="20">
                  <c:v>0</c:v>
                </c:pt>
                <c:pt idx="21">
                  <c:v>0</c:v>
                </c:pt>
                <c:pt idx="22">
                  <c:v>0</c:v>
                </c:pt>
                <c:pt idx="23">
                  <c:v>0</c:v>
                </c:pt>
                <c:pt idx="24">
                  <c:v>0</c:v>
                </c:pt>
                <c:pt idx="25">
                  <c:v>0</c:v>
                </c:pt>
              </c:numCache>
            </c:numRef>
          </c:val>
        </c:ser>
        <c:ser>
          <c:idx val="5"/>
          <c:order val="5"/>
          <c:tx>
            <c:strRef>
              <c:f>Sheet1!$G$3</c:f>
              <c:strCache>
                <c:ptCount val="1"/>
                <c:pt idx="0">
                  <c:v>Bijna ongeval</c:v>
                </c:pt>
              </c:strCache>
            </c:strRef>
          </c:tx>
          <c:invertIfNegative val="0"/>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Sheet1!$G$4:$G$29</c:f>
              <c:numCache>
                <c:formatCode>0</c:formatCode>
                <c:ptCount val="2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numCache>
            </c:numRef>
          </c:val>
        </c:ser>
        <c:dLbls>
          <c:dLblPos val="outEnd"/>
          <c:showLegendKey val="0"/>
          <c:showVal val="1"/>
          <c:showCatName val="0"/>
          <c:showSerName val="0"/>
          <c:showPercent val="0"/>
          <c:showBubbleSize val="0"/>
        </c:dLbls>
        <c:gapWidth val="150"/>
        <c:axId val="49412352"/>
        <c:axId val="49098752"/>
      </c:barChart>
      <c:catAx>
        <c:axId val="49412352"/>
        <c:scaling>
          <c:orientation val="minMax"/>
        </c:scaling>
        <c:delete val="0"/>
        <c:axPos val="b"/>
        <c:majorTickMark val="out"/>
        <c:minorTickMark val="none"/>
        <c:tickLblPos val="nextTo"/>
        <c:crossAx val="49098752"/>
        <c:crosses val="autoZero"/>
        <c:auto val="1"/>
        <c:lblAlgn val="ctr"/>
        <c:lblOffset val="100"/>
        <c:noMultiLvlLbl val="0"/>
      </c:catAx>
      <c:valAx>
        <c:axId val="49098752"/>
        <c:scaling>
          <c:orientation val="minMax"/>
        </c:scaling>
        <c:delete val="0"/>
        <c:axPos val="l"/>
        <c:majorGridlines/>
        <c:numFmt formatCode="0" sourceLinked="1"/>
        <c:majorTickMark val="out"/>
        <c:minorTickMark val="none"/>
        <c:tickLblPos val="nextTo"/>
        <c:crossAx val="4941235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Sheet1!$L$3</c:f>
              <c:strCache>
                <c:ptCount val="1"/>
                <c:pt idx="0">
                  <c:v>Aantal dagen vrijstelling</c:v>
                </c:pt>
              </c:strCache>
            </c:strRef>
          </c:tx>
          <c:invertIfNegative val="0"/>
          <c:dLbls>
            <c:dLblPos val="outEnd"/>
            <c:showLegendKey val="0"/>
            <c:showVal val="1"/>
            <c:showCatName val="0"/>
            <c:showSerName val="0"/>
            <c:showPercent val="0"/>
            <c:showBubbleSize val="0"/>
            <c:showLeaderLines val="0"/>
          </c:dLbls>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Sheet1!$L$4:$L$29</c:f>
              <c:numCache>
                <c:formatCode>General</c:formatCode>
                <c:ptCount val="26"/>
                <c:pt idx="0">
                  <c:v>14</c:v>
                </c:pt>
                <c:pt idx="1">
                  <c:v>0</c:v>
                </c:pt>
                <c:pt idx="2">
                  <c:v>30</c:v>
                </c:pt>
                <c:pt idx="3">
                  <c:v>204</c:v>
                </c:pt>
                <c:pt idx="4">
                  <c:v>0</c:v>
                </c:pt>
                <c:pt idx="5">
                  <c:v>59</c:v>
                </c:pt>
                <c:pt idx="6">
                  <c:v>45</c:v>
                </c:pt>
                <c:pt idx="7">
                  <c:v>0</c:v>
                </c:pt>
                <c:pt idx="8">
                  <c:v>0</c:v>
                </c:pt>
                <c:pt idx="9">
                  <c:v>0</c:v>
                </c:pt>
                <c:pt idx="10">
                  <c:v>10</c:v>
                </c:pt>
                <c:pt idx="11">
                  <c:v>106</c:v>
                </c:pt>
                <c:pt idx="12">
                  <c:v>128</c:v>
                </c:pt>
                <c:pt idx="13">
                  <c:v>12</c:v>
                </c:pt>
                <c:pt idx="14">
                  <c:v>3</c:v>
                </c:pt>
                <c:pt idx="15">
                  <c:v>447</c:v>
                </c:pt>
                <c:pt idx="16">
                  <c:v>0</c:v>
                </c:pt>
                <c:pt idx="17">
                  <c:v>11</c:v>
                </c:pt>
                <c:pt idx="18">
                  <c:v>0</c:v>
                </c:pt>
                <c:pt idx="19">
                  <c:v>0</c:v>
                </c:pt>
                <c:pt idx="20">
                  <c:v>0</c:v>
                </c:pt>
                <c:pt idx="21">
                  <c:v>0</c:v>
                </c:pt>
                <c:pt idx="22">
                  <c:v>0</c:v>
                </c:pt>
                <c:pt idx="23">
                  <c:v>0</c:v>
                </c:pt>
                <c:pt idx="24">
                  <c:v>0</c:v>
                </c:pt>
                <c:pt idx="25">
                  <c:v>0</c:v>
                </c:pt>
              </c:numCache>
            </c:numRef>
          </c:val>
        </c:ser>
        <c:dLbls>
          <c:showLegendKey val="0"/>
          <c:showVal val="0"/>
          <c:showCatName val="0"/>
          <c:showSerName val="0"/>
          <c:showPercent val="0"/>
          <c:showBubbleSize val="0"/>
        </c:dLbls>
        <c:gapWidth val="150"/>
        <c:axId val="49120000"/>
        <c:axId val="49121536"/>
      </c:barChart>
      <c:catAx>
        <c:axId val="49120000"/>
        <c:scaling>
          <c:orientation val="minMax"/>
        </c:scaling>
        <c:delete val="0"/>
        <c:axPos val="b"/>
        <c:majorTickMark val="out"/>
        <c:minorTickMark val="none"/>
        <c:tickLblPos val="nextTo"/>
        <c:crossAx val="49121536"/>
        <c:crosses val="autoZero"/>
        <c:auto val="1"/>
        <c:lblAlgn val="ctr"/>
        <c:lblOffset val="100"/>
        <c:noMultiLvlLbl val="0"/>
      </c:catAx>
      <c:valAx>
        <c:axId val="49121536"/>
        <c:scaling>
          <c:orientation val="minMax"/>
        </c:scaling>
        <c:delete val="0"/>
        <c:axPos val="l"/>
        <c:majorGridlines/>
        <c:numFmt formatCode="General" sourceLinked="1"/>
        <c:majorTickMark val="out"/>
        <c:minorTickMark val="none"/>
        <c:tickLblPos val="nextTo"/>
        <c:crossAx val="4912000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0227655480203133E-2"/>
          <c:y val="2.2470918104067879E-2"/>
          <c:w val="0.78956926249158177"/>
          <c:h val="0.79158981243583526"/>
        </c:manualLayout>
      </c:layout>
      <c:barChart>
        <c:barDir val="col"/>
        <c:grouping val="clustered"/>
        <c:varyColors val="0"/>
        <c:ser>
          <c:idx val="0"/>
          <c:order val="0"/>
          <c:tx>
            <c:strRef>
              <c:f>Sheet1!$H$3</c:f>
              <c:strCache>
                <c:ptCount val="1"/>
                <c:pt idx="0">
                  <c:v>AO met vrijstelling</c:v>
                </c:pt>
              </c:strCache>
            </c:strRef>
          </c:tx>
          <c:invertIfNegative val="0"/>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Sheet1!$H$4:$H$29</c:f>
              <c:numCache>
                <c:formatCode>0</c:formatCode>
                <c:ptCount val="26"/>
                <c:pt idx="0">
                  <c:v>0</c:v>
                </c:pt>
                <c:pt idx="1">
                  <c:v>0</c:v>
                </c:pt>
                <c:pt idx="2">
                  <c:v>1</c:v>
                </c:pt>
                <c:pt idx="3">
                  <c:v>0</c:v>
                </c:pt>
                <c:pt idx="4">
                  <c:v>0</c:v>
                </c:pt>
                <c:pt idx="5">
                  <c:v>5</c:v>
                </c:pt>
                <c:pt idx="6">
                  <c:v>1</c:v>
                </c:pt>
                <c:pt idx="7">
                  <c:v>0</c:v>
                </c:pt>
                <c:pt idx="8">
                  <c:v>0</c:v>
                </c:pt>
                <c:pt idx="9">
                  <c:v>0</c:v>
                </c:pt>
                <c:pt idx="10">
                  <c:v>1</c:v>
                </c:pt>
                <c:pt idx="11">
                  <c:v>2</c:v>
                </c:pt>
                <c:pt idx="12">
                  <c:v>2</c:v>
                </c:pt>
                <c:pt idx="13">
                  <c:v>1</c:v>
                </c:pt>
                <c:pt idx="14">
                  <c:v>0</c:v>
                </c:pt>
                <c:pt idx="15">
                  <c:v>2</c:v>
                </c:pt>
                <c:pt idx="16">
                  <c:v>0</c:v>
                </c:pt>
                <c:pt idx="17">
                  <c:v>2</c:v>
                </c:pt>
                <c:pt idx="18">
                  <c:v>0</c:v>
                </c:pt>
                <c:pt idx="19">
                  <c:v>0</c:v>
                </c:pt>
                <c:pt idx="20">
                  <c:v>0</c:v>
                </c:pt>
                <c:pt idx="21">
                  <c:v>0</c:v>
                </c:pt>
                <c:pt idx="22">
                  <c:v>0</c:v>
                </c:pt>
                <c:pt idx="23">
                  <c:v>0</c:v>
                </c:pt>
                <c:pt idx="24">
                  <c:v>0</c:v>
                </c:pt>
                <c:pt idx="25">
                  <c:v>0</c:v>
                </c:pt>
              </c:numCache>
            </c:numRef>
          </c:val>
        </c:ser>
        <c:ser>
          <c:idx val="1"/>
          <c:order val="1"/>
          <c:tx>
            <c:strRef>
              <c:f>Sheet1!$I$3</c:f>
              <c:strCache>
                <c:ptCount val="1"/>
                <c:pt idx="0">
                  <c:v>AO zonder vrijstelling</c:v>
                </c:pt>
              </c:strCache>
            </c:strRef>
          </c:tx>
          <c:invertIfNegative val="0"/>
          <c:dLbls>
            <c:dLblPos val="outEnd"/>
            <c:showLegendKey val="0"/>
            <c:showVal val="1"/>
            <c:showCatName val="0"/>
            <c:showSerName val="0"/>
            <c:showPercent val="0"/>
            <c:showBubbleSize val="0"/>
            <c:showLeaderLines val="0"/>
          </c:dLbls>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Sheet1!$I$4:$I$29</c:f>
              <c:numCache>
                <c:formatCode>0</c:formatCode>
                <c:ptCount val="26"/>
                <c:pt idx="0">
                  <c:v>1</c:v>
                </c:pt>
                <c:pt idx="1">
                  <c:v>0</c:v>
                </c:pt>
                <c:pt idx="2">
                  <c:v>0</c:v>
                </c:pt>
                <c:pt idx="3">
                  <c:v>0</c:v>
                </c:pt>
                <c:pt idx="4">
                  <c:v>0</c:v>
                </c:pt>
                <c:pt idx="5">
                  <c:v>3</c:v>
                </c:pt>
                <c:pt idx="6">
                  <c:v>0</c:v>
                </c:pt>
                <c:pt idx="7">
                  <c:v>0</c:v>
                </c:pt>
                <c:pt idx="8">
                  <c:v>1</c:v>
                </c:pt>
                <c:pt idx="9">
                  <c:v>0</c:v>
                </c:pt>
                <c:pt idx="10">
                  <c:v>0</c:v>
                </c:pt>
                <c:pt idx="11">
                  <c:v>0</c:v>
                </c:pt>
                <c:pt idx="12">
                  <c:v>0</c:v>
                </c:pt>
                <c:pt idx="13">
                  <c:v>0</c:v>
                </c:pt>
                <c:pt idx="14">
                  <c:v>0</c:v>
                </c:pt>
                <c:pt idx="15">
                  <c:v>2</c:v>
                </c:pt>
                <c:pt idx="16">
                  <c:v>0</c:v>
                </c:pt>
                <c:pt idx="17">
                  <c:v>1</c:v>
                </c:pt>
                <c:pt idx="18">
                  <c:v>0</c:v>
                </c:pt>
                <c:pt idx="19">
                  <c:v>0</c:v>
                </c:pt>
                <c:pt idx="20">
                  <c:v>0</c:v>
                </c:pt>
                <c:pt idx="21">
                  <c:v>0</c:v>
                </c:pt>
                <c:pt idx="22">
                  <c:v>0</c:v>
                </c:pt>
                <c:pt idx="23">
                  <c:v>0</c:v>
                </c:pt>
                <c:pt idx="24">
                  <c:v>0</c:v>
                </c:pt>
                <c:pt idx="25">
                  <c:v>0</c:v>
                </c:pt>
              </c:numCache>
            </c:numRef>
          </c:val>
        </c:ser>
        <c:ser>
          <c:idx val="2"/>
          <c:order val="2"/>
          <c:tx>
            <c:strRef>
              <c:f>Sheet1!$J$3</c:f>
              <c:strCache>
                <c:ptCount val="1"/>
                <c:pt idx="0">
                  <c:v>Ernstig AO</c:v>
                </c:pt>
              </c:strCache>
            </c:strRef>
          </c:tx>
          <c:invertIfNegative val="0"/>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Sheet1!$J$4:$J$29</c:f>
              <c:numCache>
                <c:formatCode>0</c:formatCode>
                <c:ptCount val="2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numCache>
            </c:numRef>
          </c:val>
        </c:ser>
        <c:ser>
          <c:idx val="3"/>
          <c:order val="3"/>
          <c:tx>
            <c:strRef>
              <c:f>Sheet1!$K$3</c:f>
              <c:strCache>
                <c:ptCount val="1"/>
                <c:pt idx="0">
                  <c:v>Zeer Ernstig AO</c:v>
                </c:pt>
              </c:strCache>
            </c:strRef>
          </c:tx>
          <c:invertIfNegative val="0"/>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Sheet1!$K$4:$K$29</c:f>
              <c:numCache>
                <c:formatCode>0</c:formatCode>
                <c:ptCount val="2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numCache>
            </c:numRef>
          </c:val>
        </c:ser>
        <c:dLbls>
          <c:showLegendKey val="0"/>
          <c:showVal val="0"/>
          <c:showCatName val="0"/>
          <c:showSerName val="0"/>
          <c:showPercent val="0"/>
          <c:showBubbleSize val="0"/>
        </c:dLbls>
        <c:gapWidth val="150"/>
        <c:axId val="48567808"/>
        <c:axId val="48569344"/>
      </c:barChart>
      <c:catAx>
        <c:axId val="48567808"/>
        <c:scaling>
          <c:orientation val="minMax"/>
        </c:scaling>
        <c:delete val="0"/>
        <c:axPos val="b"/>
        <c:majorTickMark val="out"/>
        <c:minorTickMark val="none"/>
        <c:tickLblPos val="nextTo"/>
        <c:crossAx val="48569344"/>
        <c:crosses val="autoZero"/>
        <c:auto val="1"/>
        <c:lblAlgn val="ctr"/>
        <c:lblOffset val="100"/>
        <c:noMultiLvlLbl val="0"/>
      </c:catAx>
      <c:valAx>
        <c:axId val="48569344"/>
        <c:scaling>
          <c:orientation val="minMax"/>
        </c:scaling>
        <c:delete val="0"/>
        <c:axPos val="l"/>
        <c:majorGridlines/>
        <c:numFmt formatCode="0" sourceLinked="1"/>
        <c:majorTickMark val="out"/>
        <c:minorTickMark val="none"/>
        <c:tickLblPos val="nextTo"/>
        <c:crossAx val="48567808"/>
        <c:crosses val="autoZero"/>
        <c:crossBetween val="between"/>
      </c:valAx>
    </c:plotArea>
    <c:legend>
      <c:legendPos val="r"/>
      <c:layout/>
      <c:overlay val="0"/>
    </c:legend>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Sheet1!$U$3</c:f>
              <c:strCache>
                <c:ptCount val="1"/>
                <c:pt idx="0">
                  <c:v>Opsongeval</c:v>
                </c:pt>
              </c:strCache>
            </c:strRef>
          </c:tx>
          <c:invertIfNegative val="0"/>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Sheet1!$U$4:$U$29</c:f>
              <c:numCache>
                <c:formatCode>0</c:formatCode>
                <c:ptCount val="26"/>
                <c:pt idx="0">
                  <c:v>1</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numCache>
            </c:numRef>
          </c:val>
        </c:ser>
        <c:ser>
          <c:idx val="1"/>
          <c:order val="1"/>
          <c:tx>
            <c:strRef>
              <c:f>Sheet1!$V$3</c:f>
              <c:strCache>
                <c:ptCount val="1"/>
                <c:pt idx="0">
                  <c:v>Oef Nationaal</c:v>
                </c:pt>
              </c:strCache>
            </c:strRef>
          </c:tx>
          <c:invertIfNegative val="0"/>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Sheet1!$V$4:$V$29</c:f>
              <c:numCache>
                <c:formatCode>0</c:formatCode>
                <c:ptCount val="2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numCache>
            </c:numRef>
          </c:val>
        </c:ser>
        <c:ser>
          <c:idx val="2"/>
          <c:order val="2"/>
          <c:tx>
            <c:strRef>
              <c:f>Sheet1!$W$3</c:f>
              <c:strCache>
                <c:ptCount val="1"/>
                <c:pt idx="0">
                  <c:v>Oef Internationaal</c:v>
                </c:pt>
              </c:strCache>
            </c:strRef>
          </c:tx>
          <c:invertIfNegative val="0"/>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Sheet1!$W$4:$W$29</c:f>
              <c:numCache>
                <c:formatCode>0</c:formatCode>
                <c:ptCount val="26"/>
                <c:pt idx="0">
                  <c:v>0</c:v>
                </c:pt>
                <c:pt idx="1">
                  <c:v>0</c:v>
                </c:pt>
                <c:pt idx="2">
                  <c:v>0</c:v>
                </c:pt>
                <c:pt idx="3">
                  <c:v>0</c:v>
                </c:pt>
                <c:pt idx="4">
                  <c:v>0</c:v>
                </c:pt>
                <c:pt idx="5">
                  <c:v>0</c:v>
                </c:pt>
                <c:pt idx="6">
                  <c:v>0</c:v>
                </c:pt>
                <c:pt idx="7">
                  <c:v>0</c:v>
                </c:pt>
                <c:pt idx="8">
                  <c:v>1</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numCache>
            </c:numRef>
          </c:val>
        </c:ser>
        <c:ser>
          <c:idx val="3"/>
          <c:order val="3"/>
          <c:tx>
            <c:strRef>
              <c:f>Sheet1!$X$3</c:f>
              <c:strCache>
                <c:ptCount val="1"/>
                <c:pt idx="0">
                  <c:v>Pre-deployment training</c:v>
                </c:pt>
              </c:strCache>
            </c:strRef>
          </c:tx>
          <c:invertIfNegative val="0"/>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Sheet1!$X$4:$X$29</c:f>
              <c:numCache>
                <c:formatCode>0</c:formatCode>
                <c:ptCount val="2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numCache>
            </c:numRef>
          </c:val>
        </c:ser>
        <c:ser>
          <c:idx val="4"/>
          <c:order val="4"/>
          <c:tx>
            <c:strRef>
              <c:f>Sheet1!$Y$3</c:f>
              <c:strCache>
                <c:ptCount val="1"/>
                <c:pt idx="0">
                  <c:v>Tijdens cursus</c:v>
                </c:pt>
              </c:strCache>
            </c:strRef>
          </c:tx>
          <c:invertIfNegative val="0"/>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Sheet1!$Y$4:$Y$29</c:f>
              <c:numCache>
                <c:formatCode>0</c:formatCode>
                <c:ptCount val="2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numCache>
            </c:numRef>
          </c:val>
        </c:ser>
        <c:ser>
          <c:idx val="5"/>
          <c:order val="5"/>
          <c:tx>
            <c:strRef>
              <c:f>Sheet1!$Z$3</c:f>
              <c:strCache>
                <c:ptCount val="1"/>
                <c:pt idx="0">
                  <c:v>Dagelijks werk</c:v>
                </c:pt>
              </c:strCache>
            </c:strRef>
          </c:tx>
          <c:invertIfNegative val="0"/>
          <c:dLbls>
            <c:dLblPos val="outEnd"/>
            <c:showLegendKey val="0"/>
            <c:showVal val="1"/>
            <c:showCatName val="0"/>
            <c:showSerName val="0"/>
            <c:showPercent val="0"/>
            <c:showBubbleSize val="0"/>
            <c:showLeaderLines val="0"/>
          </c:dLbls>
          <c:cat>
            <c:strRef>
              <c:f>Sheet1!$A$4:$A$29</c:f>
              <c:strCache>
                <c:ptCount val="26"/>
                <c:pt idx="0">
                  <c:v>ACOS IS</c:v>
                </c:pt>
                <c:pt idx="1">
                  <c:v>ACOS O&amp;T</c:v>
                </c:pt>
                <c:pt idx="2">
                  <c:v>ACOS STRAT</c:v>
                </c:pt>
                <c:pt idx="3">
                  <c:v>ACOS WB</c:v>
                </c:pt>
                <c:pt idx="4">
                  <c:v>AIG Def</c:v>
                </c:pt>
                <c:pt idx="5">
                  <c:v>Bn HK Def St KKE</c:v>
                </c:pt>
                <c:pt idx="6">
                  <c:v>CC Infra</c:v>
                </c:pt>
                <c:pt idx="7">
                  <c:v>CIDMAT</c:v>
                </c:pt>
                <c:pt idx="8">
                  <c:v>COMOPSAIR</c:v>
                </c:pt>
                <c:pt idx="9">
                  <c:v>COMOPSLAND</c:v>
                </c:pt>
                <c:pt idx="10">
                  <c:v>COMOPSMED</c:v>
                </c:pt>
                <c:pt idx="11">
                  <c:v>DG BF</c:v>
                </c:pt>
                <c:pt idx="12">
                  <c:v>DG COM</c:v>
                </c:pt>
                <c:pt idx="13">
                  <c:v>DGHR</c:v>
                </c:pt>
                <c:pt idx="14">
                  <c:v>DG JM</c:v>
                </c:pt>
                <c:pt idx="15">
                  <c:v>DG MR</c:v>
                </c:pt>
                <c:pt idx="16">
                  <c:v>IAD</c:v>
                </c:pt>
                <c:pt idx="17">
                  <c:v>MP Gp</c:v>
                </c:pt>
                <c:pt idx="18">
                  <c:v>UB Def EVERE</c:v>
                </c:pt>
                <c:pt idx="19">
                  <c:v>KAB CHOD</c:v>
                </c:pt>
                <c:pt idx="20">
                  <c:v>UTB Det EVERE</c:v>
                </c:pt>
                <c:pt idx="21">
                  <c:v>CND-Club Elisabeth</c:v>
                </c:pt>
                <c:pt idx="22">
                  <c:v>COMOPSNAV Det EVERE</c:v>
                </c:pt>
                <c:pt idx="23">
                  <c:v>FINABEL</c:v>
                </c:pt>
                <c:pt idx="24">
                  <c:v>HR A-E/N Archieven</c:v>
                </c:pt>
                <c:pt idx="25">
                  <c:v>CC V&amp;C Ops C-Geo</c:v>
                </c:pt>
              </c:strCache>
            </c:strRef>
          </c:cat>
          <c:val>
            <c:numRef>
              <c:f>Sheet1!$Z$4:$Z$29</c:f>
              <c:numCache>
                <c:formatCode>0</c:formatCode>
                <c:ptCount val="26"/>
                <c:pt idx="0">
                  <c:v>0</c:v>
                </c:pt>
                <c:pt idx="1">
                  <c:v>0</c:v>
                </c:pt>
                <c:pt idx="2">
                  <c:v>1</c:v>
                </c:pt>
                <c:pt idx="3">
                  <c:v>7</c:v>
                </c:pt>
                <c:pt idx="4">
                  <c:v>0</c:v>
                </c:pt>
                <c:pt idx="5">
                  <c:v>12</c:v>
                </c:pt>
                <c:pt idx="6">
                  <c:v>1</c:v>
                </c:pt>
                <c:pt idx="7">
                  <c:v>0</c:v>
                </c:pt>
                <c:pt idx="8">
                  <c:v>0</c:v>
                </c:pt>
                <c:pt idx="9">
                  <c:v>0</c:v>
                </c:pt>
                <c:pt idx="10">
                  <c:v>1</c:v>
                </c:pt>
                <c:pt idx="11">
                  <c:v>10</c:v>
                </c:pt>
                <c:pt idx="12">
                  <c:v>6</c:v>
                </c:pt>
                <c:pt idx="13">
                  <c:v>1</c:v>
                </c:pt>
                <c:pt idx="14">
                  <c:v>4</c:v>
                </c:pt>
                <c:pt idx="15">
                  <c:v>12</c:v>
                </c:pt>
                <c:pt idx="16">
                  <c:v>0</c:v>
                </c:pt>
                <c:pt idx="17">
                  <c:v>5</c:v>
                </c:pt>
                <c:pt idx="18">
                  <c:v>1</c:v>
                </c:pt>
                <c:pt idx="19">
                  <c:v>0</c:v>
                </c:pt>
                <c:pt idx="20">
                  <c:v>0</c:v>
                </c:pt>
                <c:pt idx="21">
                  <c:v>0</c:v>
                </c:pt>
                <c:pt idx="22">
                  <c:v>0</c:v>
                </c:pt>
                <c:pt idx="23">
                  <c:v>0</c:v>
                </c:pt>
                <c:pt idx="24">
                  <c:v>0</c:v>
                </c:pt>
                <c:pt idx="25">
                  <c:v>0</c:v>
                </c:pt>
              </c:numCache>
            </c:numRef>
          </c:val>
        </c:ser>
        <c:dLbls>
          <c:showLegendKey val="0"/>
          <c:showVal val="0"/>
          <c:showCatName val="0"/>
          <c:showSerName val="0"/>
          <c:showPercent val="0"/>
          <c:showBubbleSize val="0"/>
        </c:dLbls>
        <c:gapWidth val="150"/>
        <c:axId val="48623616"/>
        <c:axId val="48625152"/>
      </c:barChart>
      <c:catAx>
        <c:axId val="48623616"/>
        <c:scaling>
          <c:orientation val="minMax"/>
        </c:scaling>
        <c:delete val="0"/>
        <c:axPos val="b"/>
        <c:majorTickMark val="out"/>
        <c:minorTickMark val="none"/>
        <c:tickLblPos val="nextTo"/>
        <c:crossAx val="48625152"/>
        <c:crosses val="autoZero"/>
        <c:auto val="1"/>
        <c:lblAlgn val="ctr"/>
        <c:lblOffset val="100"/>
        <c:noMultiLvlLbl val="0"/>
      </c:catAx>
      <c:valAx>
        <c:axId val="48625152"/>
        <c:scaling>
          <c:orientation val="minMax"/>
        </c:scaling>
        <c:delete val="0"/>
        <c:axPos val="l"/>
        <c:majorGridlines/>
        <c:numFmt formatCode="0" sourceLinked="1"/>
        <c:majorTickMark val="out"/>
        <c:minorTickMark val="none"/>
        <c:tickLblPos val="nextTo"/>
        <c:crossAx val="48623616"/>
        <c:crosses val="autoZero"/>
        <c:crossBetween val="between"/>
      </c:valAx>
    </c:plotArea>
    <c:legend>
      <c:legendPos val="r"/>
      <c:layout/>
      <c:overlay val="0"/>
    </c:legend>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0.002</cdr:x>
      <cdr:y>0.02658</cdr:y>
    </cdr:from>
    <cdr:to>
      <cdr:x>0.99933</cdr:x>
      <cdr:y>0.15951</cdr:y>
    </cdr:to>
    <cdr:sp macro="" textlink="">
      <cdr:nvSpPr>
        <cdr:cNvPr id="2" name="TextBox 1"/>
        <cdr:cNvSpPr txBox="1"/>
      </cdr:nvSpPr>
      <cdr:spPr>
        <a:xfrm xmlns:a="http://schemas.openxmlformats.org/drawingml/2006/main">
          <a:off x="18555" y="160812"/>
          <a:ext cx="9259042" cy="804058"/>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US" sz="1800" b="1" dirty="0"/>
            <a:t>Type AO</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3A8B23-B4AD-41F9-8EE5-DE1F30C9EA07}" type="datetimeFigureOut">
              <a:rPr lang="en-US" smtClean="0"/>
              <a:t>3/3/2017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C3B9FD-4F43-49B1-A8F9-FB16951C7D6B}" type="slidenum">
              <a:rPr lang="en-US" smtClean="0"/>
              <a:t>‹#›</a:t>
            </a:fld>
            <a:endParaRPr lang="en-US"/>
          </a:p>
        </p:txBody>
      </p:sp>
    </p:spTree>
    <p:extLst>
      <p:ext uri="{BB962C8B-B14F-4D97-AF65-F5344CB8AC3E}">
        <p14:creationId xmlns:p14="http://schemas.microsoft.com/office/powerpoint/2010/main" val="91907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CDB195-873D-4A25-8191-64CBABB9D8EC}" type="datetimeFigureOut">
              <a:rPr lang="en-US" smtClean="0"/>
              <a:t>3/3/2017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3079610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CDB195-873D-4A25-8191-64CBABB9D8EC}" type="datetimeFigureOut">
              <a:rPr lang="en-US" smtClean="0"/>
              <a:t>3/3/2017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2304506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CDB195-873D-4A25-8191-64CBABB9D8EC}" type="datetimeFigureOut">
              <a:rPr lang="en-US" smtClean="0"/>
              <a:t>3/3/2017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1861063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CDB195-873D-4A25-8191-64CBABB9D8EC}" type="datetimeFigureOut">
              <a:rPr lang="en-US" smtClean="0"/>
              <a:t>3/3/2017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654145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CDB195-873D-4A25-8191-64CBABB9D8EC}" type="datetimeFigureOut">
              <a:rPr lang="en-US" smtClean="0"/>
              <a:t>3/3/2017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2152899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CDB195-873D-4A25-8191-64CBABB9D8EC}" type="datetimeFigureOut">
              <a:rPr lang="en-US" smtClean="0"/>
              <a:t>3/3/2017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2355228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CDB195-873D-4A25-8191-64CBABB9D8EC}" type="datetimeFigureOut">
              <a:rPr lang="en-US" smtClean="0"/>
              <a:t>3/3/2017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1663713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CDB195-873D-4A25-8191-64CBABB9D8EC}" type="datetimeFigureOut">
              <a:rPr lang="en-US" smtClean="0"/>
              <a:t>3/3/2017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3135807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CDB195-873D-4A25-8191-64CBABB9D8EC}" type="datetimeFigureOut">
              <a:rPr lang="en-US" smtClean="0"/>
              <a:t>3/3/2017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173285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CDB195-873D-4A25-8191-64CBABB9D8EC}" type="datetimeFigureOut">
              <a:rPr lang="en-US" smtClean="0"/>
              <a:t>3/3/2017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1039259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CDB195-873D-4A25-8191-64CBABB9D8EC}" type="datetimeFigureOut">
              <a:rPr lang="en-US" smtClean="0"/>
              <a:t>3/3/2017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6B3386-D255-49DF-87BD-42851614C7F5}" type="slidenum">
              <a:rPr lang="en-US" smtClean="0"/>
              <a:t>‹#›</a:t>
            </a:fld>
            <a:endParaRPr lang="en-US"/>
          </a:p>
        </p:txBody>
      </p:sp>
    </p:spTree>
    <p:extLst>
      <p:ext uri="{BB962C8B-B14F-4D97-AF65-F5344CB8AC3E}">
        <p14:creationId xmlns:p14="http://schemas.microsoft.com/office/powerpoint/2010/main" val="2681734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CDB195-873D-4A25-8191-64CBABB9D8EC}" type="datetimeFigureOut">
              <a:rPr lang="en-US" smtClean="0"/>
              <a:t>3/3/2017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6B3386-D255-49DF-87BD-42851614C7F5}" type="slidenum">
              <a:rPr lang="en-US" smtClean="0"/>
              <a:t>‹#›</a:t>
            </a:fld>
            <a:endParaRPr lang="en-US"/>
          </a:p>
        </p:txBody>
      </p:sp>
    </p:spTree>
    <p:extLst>
      <p:ext uri="{BB962C8B-B14F-4D97-AF65-F5344CB8AC3E}">
        <p14:creationId xmlns:p14="http://schemas.microsoft.com/office/powerpoint/2010/main" val="3529323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5189" y="1556792"/>
            <a:ext cx="7772400" cy="2018655"/>
          </a:xfrm>
        </p:spPr>
        <p:txBody>
          <a:bodyPr>
            <a:normAutofit/>
          </a:bodyPr>
          <a:lstStyle/>
          <a:p>
            <a:r>
              <a:rPr lang="nl-BE" sz="6000" dirty="0"/>
              <a:t>Incidenten/ongevallen</a:t>
            </a:r>
            <a:br>
              <a:rPr lang="nl-BE" sz="6000" dirty="0"/>
            </a:br>
            <a:r>
              <a:rPr lang="nl-BE" sz="6000" dirty="0"/>
              <a:t>4</a:t>
            </a:r>
            <a:r>
              <a:rPr lang="nl-BE" sz="6000" baseline="30000" dirty="0"/>
              <a:t>de</a:t>
            </a:r>
            <a:r>
              <a:rPr lang="nl-BE" sz="6000" dirty="0"/>
              <a:t> Trim </a:t>
            </a:r>
            <a:r>
              <a:rPr lang="nl-BE" sz="6000" dirty="0" smtClean="0"/>
              <a:t>2016</a:t>
            </a:r>
            <a:endParaRPr lang="en-US" sz="6000" dirty="0"/>
          </a:p>
        </p:txBody>
      </p:sp>
      <p:pic>
        <p:nvPicPr>
          <p:cNvPr id="4" name="Picture 2" descr="http://intranet.mil.intra/sites/templates/Note/Logos/logo_Def.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0272" y="313970"/>
            <a:ext cx="1465200" cy="1465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intranet.mil.intra/sites/templates/Note/Logos/Logo%20ACOS%20WB.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546" y="311527"/>
            <a:ext cx="1426158" cy="146478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www.personalinjurysolicitors.org/wp-content/uploads/workplace_accident.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9912" y="3356992"/>
            <a:ext cx="1813882"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1241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ight Arrow 2050"/>
          <p:cNvSpPr/>
          <p:nvPr/>
        </p:nvSpPr>
        <p:spPr>
          <a:xfrm rot="10800000">
            <a:off x="179512" y="703273"/>
            <a:ext cx="8856984" cy="48471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056" tIns="457056" rIns="457056" bIns="457056" numCol="1" anchor="ctr" anchorCtr="0" compatLnSpc="1">
            <a:prstTxWarp prst="textNoShape">
              <a:avLst/>
            </a:prstTxWarp>
            <a:spAutoFit/>
          </a:bodyPr>
          <a:lstStyle/>
          <a:p>
            <a:endParaRPr lang="en-US"/>
          </a:p>
        </p:txBody>
      </p:sp>
      <p:sp>
        <p:nvSpPr>
          <p:cNvPr id="13" name="Rectangle 16"/>
          <p:cNvSpPr>
            <a:spLocks noChangeArrowheads="1"/>
          </p:cNvSpPr>
          <p:nvPr/>
        </p:nvSpPr>
        <p:spPr bwMode="auto">
          <a:xfrm>
            <a:off x="3252916" y="472441"/>
            <a:ext cx="368786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BE" altLang="en-US" sz="5400" b="1" i="0" u="sng" strike="noStrike" cap="none" normalizeH="0" baseline="0" dirty="0" smtClean="0">
                <a:ln>
                  <a:noFill/>
                </a:ln>
                <a:solidFill>
                  <a:schemeClr val="tx1"/>
                </a:solidFill>
                <a:effectLst>
                  <a:glow rad="1905000">
                    <a:schemeClr val="accent1">
                      <a:alpha val="32000"/>
                    </a:schemeClr>
                  </a:glow>
                </a:effectLst>
                <a:latin typeface="Calibri" pitchFamily="34" charset="0"/>
                <a:ea typeface="Calibri" pitchFamily="34" charset="0"/>
                <a:cs typeface="Times New Roman" pitchFamily="18" charset="0"/>
              </a:rPr>
              <a:t>Feitenboom</a:t>
            </a:r>
            <a:r>
              <a:rPr kumimoji="0" lang="nl-BE" altLang="en-US" sz="1400"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en-US" alt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Rectangle 20"/>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Rectangle 21"/>
          <p:cNvSpPr>
            <a:spLocks noChangeArrowheads="1"/>
          </p:cNvSpPr>
          <p:nvPr/>
        </p:nvSpPr>
        <p:spPr bwMode="auto">
          <a:xfrm>
            <a:off x="-10872" y="4048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2"/>
          <p:cNvSpPr>
            <a:spLocks noChangeArrowheads="1"/>
          </p:cNvSpPr>
          <p:nvPr/>
        </p:nvSpPr>
        <p:spPr bwMode="auto">
          <a:xfrm>
            <a:off x="0" y="7162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23"/>
          <p:cNvSpPr>
            <a:spLocks noChangeArrowheads="1"/>
          </p:cNvSpPr>
          <p:nvPr/>
        </p:nvSpPr>
        <p:spPr bwMode="auto">
          <a:xfrm>
            <a:off x="0" y="7620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24"/>
          <p:cNvSpPr>
            <a:spLocks noChangeArrowheads="1"/>
          </p:cNvSpPr>
          <p:nvPr/>
        </p:nvSpPr>
        <p:spPr bwMode="auto">
          <a:xfrm>
            <a:off x="0" y="10744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itchFamily="34" charset="0"/>
                <a:cs typeface="Arial" pitchFamily="34" charset="0"/>
              </a:rPr>
              <a:t>        </a:t>
            </a:r>
          </a:p>
        </p:txBody>
      </p:sp>
      <p:sp>
        <p:nvSpPr>
          <p:cNvPr id="21" name="Rectangle 25"/>
          <p:cNvSpPr>
            <a:spLocks noChangeArrowheads="1"/>
          </p:cNvSpPr>
          <p:nvPr/>
        </p:nvSpPr>
        <p:spPr bwMode="auto">
          <a:xfrm>
            <a:off x="0" y="13877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BE" altLang="en-US"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a:r>
            <a:br>
              <a:rPr kumimoji="0" lang="nl-BE" altLang="en-US"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br>
            <a:endParaRPr kumimoji="0" lang="nl-BE"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 name="Text Box 2"/>
          <p:cNvSpPr txBox="1">
            <a:spLocks noChangeArrowheads="1"/>
          </p:cNvSpPr>
          <p:nvPr/>
        </p:nvSpPr>
        <p:spPr bwMode="auto">
          <a:xfrm>
            <a:off x="2843808" y="4653136"/>
            <a:ext cx="5848350" cy="1556580"/>
          </a:xfrm>
          <a:prstGeom prst="rect">
            <a:avLst/>
          </a:prstGeom>
          <a:solidFill>
            <a:srgbClr val="FFFFFF"/>
          </a:solidFill>
          <a:ln w="82550" cmpd="tri">
            <a:solidFill>
              <a:srgbClr val="000000"/>
            </a:solidFill>
            <a:miter lim="800000"/>
            <a:headEnd/>
            <a:tailEnd/>
          </a:ln>
        </p:spPr>
        <p:txBody>
          <a:bodyPr rot="0" vert="horz" wrap="square" lIns="91440" tIns="45720" rIns="91440" bIns="45720" anchor="t" anchorCtr="0">
            <a:spAutoFit/>
          </a:bodyPr>
          <a:lstStyle/>
          <a:p>
            <a:pPr>
              <a:lnSpc>
                <a:spcPct val="115000"/>
              </a:lnSpc>
              <a:spcAft>
                <a:spcPts val="1000"/>
              </a:spcAft>
            </a:pPr>
            <a:r>
              <a:rPr lang="nl-BE" sz="1100" dirty="0">
                <a:effectLst/>
                <a:latin typeface="Calibri"/>
                <a:ea typeface="Calibri"/>
                <a:cs typeface="Times New Roman"/>
              </a:rPr>
              <a:t>      </a:t>
            </a:r>
            <a:r>
              <a:rPr lang="nl-BE" sz="1400" b="1" u="sng" dirty="0">
                <a:effectLst/>
                <a:latin typeface="Calibri"/>
                <a:ea typeface="Calibri"/>
                <a:cs typeface="Times New Roman"/>
              </a:rPr>
              <a:t>Advies preventiemaatregelen.</a:t>
            </a:r>
            <a:endParaRPr lang="en-US" sz="1100" dirty="0">
              <a:effectLst/>
              <a:latin typeface="Calibri"/>
              <a:ea typeface="Calibri"/>
              <a:cs typeface="Times New Roman"/>
            </a:endParaRPr>
          </a:p>
          <a:p>
            <a:pPr marL="180340">
              <a:lnSpc>
                <a:spcPct val="115000"/>
              </a:lnSpc>
              <a:spcAft>
                <a:spcPts val="1000"/>
              </a:spcAft>
            </a:pPr>
            <a:r>
              <a:rPr lang="nl-BE" sz="1100" dirty="0">
                <a:effectLst/>
                <a:latin typeface="Calibri"/>
                <a:ea typeface="Calibri"/>
                <a:cs typeface="Times New Roman"/>
              </a:rPr>
              <a:t>Daar betrokkene alle voorziene PBM (veiligheidsschoenen type S3) en werkkledij droeg en de omgeving vrij was van obstakels kan ik alleen maar het volgende advies geven;</a:t>
            </a:r>
            <a:endParaRPr lang="en-US" sz="1100" dirty="0">
              <a:effectLst/>
              <a:latin typeface="Calibri"/>
              <a:ea typeface="Calibri"/>
              <a:cs typeface="Times New Roman"/>
            </a:endParaRPr>
          </a:p>
          <a:p>
            <a:pPr marL="342900" lvl="0" indent="-342900">
              <a:lnSpc>
                <a:spcPct val="115000"/>
              </a:lnSpc>
              <a:spcAft>
                <a:spcPts val="0"/>
              </a:spcAft>
              <a:buFont typeface="+mj-lt"/>
              <a:buAutoNum type="arabicPeriod"/>
            </a:pPr>
            <a:r>
              <a:rPr lang="nl-BE" sz="1100" dirty="0">
                <a:effectLst/>
                <a:latin typeface="Calibri"/>
                <a:ea typeface="Calibri"/>
                <a:cs typeface="Times New Roman"/>
              </a:rPr>
              <a:t>Aandacht houden op de omgeving.</a:t>
            </a:r>
            <a:endParaRPr lang="en-US" sz="1100" dirty="0">
              <a:effectLst/>
              <a:latin typeface="Calibri"/>
              <a:ea typeface="Calibri"/>
              <a:cs typeface="Times New Roman"/>
            </a:endParaRPr>
          </a:p>
          <a:p>
            <a:pPr marL="342900" lvl="0" indent="-342900">
              <a:lnSpc>
                <a:spcPct val="115000"/>
              </a:lnSpc>
              <a:spcAft>
                <a:spcPts val="1000"/>
              </a:spcAft>
              <a:buFont typeface="+mj-lt"/>
              <a:buAutoNum type="arabicPeriod"/>
            </a:pPr>
            <a:r>
              <a:rPr lang="nl-BE" sz="1100" dirty="0">
                <a:effectLst/>
                <a:latin typeface="Calibri"/>
                <a:ea typeface="Calibri"/>
                <a:cs typeface="Times New Roman"/>
              </a:rPr>
              <a:t>Indien nodig meerdere (meer dan twee) personen de netten laten dragen</a:t>
            </a:r>
            <a:r>
              <a:rPr lang="nl-BE" sz="1100" dirty="0" smtClean="0">
                <a:effectLst/>
                <a:latin typeface="Calibri"/>
                <a:ea typeface="Calibri"/>
                <a:cs typeface="Times New Roman"/>
              </a:rPr>
              <a:t>.</a:t>
            </a:r>
            <a:endParaRPr lang="en-US" sz="1100" dirty="0">
              <a:latin typeface="Calibri"/>
              <a:ea typeface="Calibri"/>
              <a:cs typeface="Times New Roman"/>
            </a:endParaRPr>
          </a:p>
          <a:p>
            <a:pPr marL="342900" lvl="0" indent="-342900">
              <a:lnSpc>
                <a:spcPct val="115000"/>
              </a:lnSpc>
              <a:spcAft>
                <a:spcPts val="1000"/>
              </a:spcAft>
              <a:buFont typeface="+mj-lt"/>
              <a:buAutoNum type="arabicPeriod"/>
            </a:pPr>
            <a:endParaRPr lang="en-US" sz="300" dirty="0">
              <a:effectLst/>
              <a:latin typeface="Calibri"/>
              <a:ea typeface="Calibri"/>
              <a:cs typeface="Times New Roman"/>
            </a:endParaRPr>
          </a:p>
        </p:txBody>
      </p:sp>
      <p:sp>
        <p:nvSpPr>
          <p:cNvPr id="23" name="Rounded Rectangle 22"/>
          <p:cNvSpPr/>
          <p:nvPr/>
        </p:nvSpPr>
        <p:spPr>
          <a:xfrm>
            <a:off x="7884368" y="2481874"/>
            <a:ext cx="1008112" cy="1235158"/>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nl-BE" sz="1000" dirty="0" smtClean="0"/>
              <a:t>Penetratie-wonde</a:t>
            </a:r>
            <a:br>
              <a:rPr lang="nl-BE" sz="1000" dirty="0" smtClean="0"/>
            </a:br>
            <a:r>
              <a:rPr lang="nl-BE" sz="1000" dirty="0" smtClean="0"/>
              <a:t>linker wreef voet.</a:t>
            </a:r>
            <a:endParaRPr lang="en-US" sz="1000" dirty="0"/>
          </a:p>
        </p:txBody>
      </p:sp>
      <p:sp>
        <p:nvSpPr>
          <p:cNvPr id="60" name="Rounded Rectangle 59"/>
          <p:cNvSpPr/>
          <p:nvPr/>
        </p:nvSpPr>
        <p:spPr>
          <a:xfrm>
            <a:off x="6732240" y="2481874"/>
            <a:ext cx="1008112" cy="1235158"/>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nl-BE" sz="1000" dirty="0" smtClean="0"/>
              <a:t>Penetratie metalen pin uiteinde bewapenings-net.</a:t>
            </a:r>
            <a:endParaRPr lang="en-US" sz="1000" dirty="0"/>
          </a:p>
        </p:txBody>
      </p:sp>
      <p:sp>
        <p:nvSpPr>
          <p:cNvPr id="61" name="Rounded Rectangle 60"/>
          <p:cNvSpPr/>
          <p:nvPr/>
        </p:nvSpPr>
        <p:spPr>
          <a:xfrm>
            <a:off x="5538208" y="2492896"/>
            <a:ext cx="1008112" cy="1235158"/>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nl-BE" sz="1000" dirty="0" smtClean="0"/>
              <a:t>Pin door leder veiligheidsschoen gegaan.</a:t>
            </a:r>
            <a:endParaRPr lang="en-US" sz="1000" dirty="0"/>
          </a:p>
        </p:txBody>
      </p:sp>
      <p:sp>
        <p:nvSpPr>
          <p:cNvPr id="62" name="Rounded Rectangle 61"/>
          <p:cNvSpPr/>
          <p:nvPr/>
        </p:nvSpPr>
        <p:spPr>
          <a:xfrm>
            <a:off x="4364677" y="2476922"/>
            <a:ext cx="1008112" cy="1235158"/>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nl-BE" sz="1000" dirty="0" smtClean="0"/>
              <a:t>Voorzijde voet tegen uiteinde bewapeningsnet gestoten.</a:t>
            </a:r>
            <a:endParaRPr lang="en-US" sz="1000" dirty="0"/>
          </a:p>
        </p:txBody>
      </p:sp>
      <p:sp>
        <p:nvSpPr>
          <p:cNvPr id="63" name="Rounded Rectangle 62"/>
          <p:cNvSpPr/>
          <p:nvPr/>
        </p:nvSpPr>
        <p:spPr>
          <a:xfrm>
            <a:off x="3203848" y="2492896"/>
            <a:ext cx="1008112" cy="1235158"/>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nl-BE" sz="1000" dirty="0" smtClean="0"/>
              <a:t>SO herstelde zijn evenwicht.</a:t>
            </a:r>
            <a:endParaRPr lang="en-US" sz="1000" dirty="0"/>
          </a:p>
        </p:txBody>
      </p:sp>
      <p:sp>
        <p:nvSpPr>
          <p:cNvPr id="64" name="Rounded Rectangle 63"/>
          <p:cNvSpPr/>
          <p:nvPr/>
        </p:nvSpPr>
        <p:spPr>
          <a:xfrm>
            <a:off x="2051720" y="2509259"/>
            <a:ext cx="1008112" cy="1235158"/>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nl-BE" sz="1000" dirty="0" smtClean="0"/>
              <a:t>SO heeft evenwicht</a:t>
            </a:r>
            <a:br>
              <a:rPr lang="nl-BE" sz="1000" dirty="0" smtClean="0"/>
            </a:br>
            <a:r>
              <a:rPr lang="nl-BE" sz="1000" dirty="0" smtClean="0"/>
              <a:t>verloren.</a:t>
            </a:r>
            <a:endParaRPr lang="en-US" sz="1000" dirty="0"/>
          </a:p>
        </p:txBody>
      </p:sp>
      <p:sp>
        <p:nvSpPr>
          <p:cNvPr id="65" name="Rounded Rectangle 64"/>
          <p:cNvSpPr/>
          <p:nvPr/>
        </p:nvSpPr>
        <p:spPr>
          <a:xfrm>
            <a:off x="728510" y="1276659"/>
            <a:ext cx="1080120" cy="1235158"/>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nl-BE" sz="1000" dirty="0" smtClean="0"/>
              <a:t>Met pijp werkbroek blijven hangen aan bewapenings-net.</a:t>
            </a:r>
            <a:endParaRPr lang="en-US" sz="1000" dirty="0"/>
          </a:p>
        </p:txBody>
      </p:sp>
      <p:sp>
        <p:nvSpPr>
          <p:cNvPr id="66" name="Rounded Rectangle 65"/>
          <p:cNvSpPr/>
          <p:nvPr/>
        </p:nvSpPr>
        <p:spPr>
          <a:xfrm>
            <a:off x="769343" y="3744417"/>
            <a:ext cx="1080120" cy="1235158"/>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nl-BE" sz="1000" dirty="0" smtClean="0"/>
              <a:t>Weinig bewegingsruimte als bewapenings-netten nog op de grond liggen. </a:t>
            </a:r>
            <a:endParaRPr lang="en-US" sz="1000" dirty="0"/>
          </a:p>
        </p:txBody>
      </p:sp>
    </p:spTree>
    <p:extLst>
      <p:ext uri="{BB962C8B-B14F-4D97-AF65-F5344CB8AC3E}">
        <p14:creationId xmlns:p14="http://schemas.microsoft.com/office/powerpoint/2010/main" val="13387233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84870"/>
            <a:ext cx="8229600" cy="4525963"/>
          </a:xfrm>
        </p:spPr>
        <p:txBody>
          <a:bodyPr>
            <a:normAutofit/>
          </a:bodyPr>
          <a:lstStyle/>
          <a:p>
            <a:r>
              <a:rPr lang="nl-BE" dirty="0" smtClean="0"/>
              <a:t>5 arbeidsongevallen</a:t>
            </a:r>
          </a:p>
          <a:p>
            <a:pPr lvl="1"/>
            <a:r>
              <a:rPr lang="nl-BE" dirty="0" smtClean="0"/>
              <a:t>COMOPSAIR: </a:t>
            </a:r>
          </a:p>
          <a:p>
            <a:pPr lvl="2"/>
            <a:r>
              <a:rPr lang="nl-BE" dirty="0" smtClean="0"/>
              <a:t>Tijdens een Oef in het buitenland (Beja, PORTUGAL) is het SO ‘s nachts, naast een hangar, over kabels gestruikeld en ten val gekomen. De zone was niet verlicht en er was geen signalisatie voorzien.</a:t>
            </a:r>
          </a:p>
          <a:p>
            <a:pPr lvl="3"/>
            <a:r>
              <a:rPr lang="nl-BE" dirty="0" smtClean="0"/>
              <a:t>Pijn lage rug en heup</a:t>
            </a:r>
          </a:p>
          <a:p>
            <a:pPr lvl="3"/>
            <a:r>
              <a:rPr lang="nl-BE" dirty="0" smtClean="0"/>
              <a:t>0 dagen AGR</a:t>
            </a:r>
          </a:p>
          <a:p>
            <a:pPr lvl="3"/>
            <a:r>
              <a:rPr lang="nl-BE" dirty="0" smtClean="0"/>
              <a:t>Advies: Plaatsen van verlichting, afspanning en/of signalisatie aan zones met val-/struikelgevaar.</a:t>
            </a:r>
          </a:p>
        </p:txBody>
      </p:sp>
      <p:pic>
        <p:nvPicPr>
          <p:cNvPr id="5" name="Picture 2" descr="http://intranet.mil.intra/sites/templates/Note/Logos/logo_Def.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0272" y="313970"/>
            <a:ext cx="1465200" cy="1465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ttp://intranet.mil.intra/sites/templates/Note/Logos/Logo%20ACOS%20WB.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546" y="311527"/>
            <a:ext cx="1426158" cy="1464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3464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609" y="2132856"/>
            <a:ext cx="8229600" cy="3832362"/>
          </a:xfrm>
        </p:spPr>
        <p:txBody>
          <a:bodyPr>
            <a:normAutofit/>
          </a:bodyPr>
          <a:lstStyle/>
          <a:p>
            <a:r>
              <a:rPr lang="nl-BE" dirty="0" smtClean="0"/>
              <a:t>5 arbeidsongevallen</a:t>
            </a:r>
          </a:p>
          <a:p>
            <a:pPr lvl="1"/>
            <a:r>
              <a:rPr lang="nl-BE" dirty="0" smtClean="0"/>
              <a:t>ACOS STRAT: </a:t>
            </a:r>
          </a:p>
          <a:p>
            <a:pPr lvl="2"/>
            <a:r>
              <a:rPr lang="nl-BE" dirty="0" smtClean="0"/>
              <a:t>SO heeft tijdens het voetballen zijn linker enkel ontwricht. Dit kwam door de staat van het veld.</a:t>
            </a:r>
          </a:p>
          <a:p>
            <a:pPr lvl="3"/>
            <a:r>
              <a:rPr lang="nl-BE" dirty="0" smtClean="0"/>
              <a:t>Ontwrichting linker enkel</a:t>
            </a:r>
          </a:p>
          <a:p>
            <a:pPr lvl="3"/>
            <a:r>
              <a:rPr lang="nl-BE" dirty="0" smtClean="0"/>
              <a:t>30 dagen AGR</a:t>
            </a:r>
          </a:p>
          <a:p>
            <a:pPr lvl="3"/>
            <a:r>
              <a:rPr lang="nl-BE" dirty="0" smtClean="0"/>
              <a:t>Advies: alvorens te voetballen eerst het speelveld controleren en bij een zeer slechte toestand niet voetballen.</a:t>
            </a:r>
          </a:p>
        </p:txBody>
      </p:sp>
      <p:pic>
        <p:nvPicPr>
          <p:cNvPr id="5" name="Picture 2" descr="http://intranet.mil.intra/sites/templates/Note/Logos/logo_Def.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0272" y="313970"/>
            <a:ext cx="1465200" cy="1465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ttp://intranet.mil.intra/sites/templates/Note/Logos/Logo%20ACOS%20WB.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546" y="311527"/>
            <a:ext cx="1426158" cy="1464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20792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1546" y="2132856"/>
            <a:ext cx="8229600" cy="3688346"/>
          </a:xfrm>
        </p:spPr>
        <p:txBody>
          <a:bodyPr>
            <a:normAutofit/>
          </a:bodyPr>
          <a:lstStyle/>
          <a:p>
            <a:r>
              <a:rPr lang="nl-BE" dirty="0" smtClean="0"/>
              <a:t>5 arbeidsongevallen</a:t>
            </a:r>
          </a:p>
          <a:p>
            <a:pPr lvl="1"/>
            <a:r>
              <a:rPr lang="nl-BE" dirty="0" smtClean="0"/>
              <a:t>ACOS IS: </a:t>
            </a:r>
          </a:p>
          <a:p>
            <a:pPr lvl="2"/>
            <a:r>
              <a:rPr lang="nl-BE" dirty="0" smtClean="0"/>
              <a:t>Tijdens activiteiten OVG met hoofd tegen boord van UNIMOG gestoten.</a:t>
            </a:r>
          </a:p>
          <a:p>
            <a:pPr lvl="3"/>
            <a:r>
              <a:rPr lang="nl-BE" dirty="0" smtClean="0"/>
              <a:t>Open wonde aan hoofd</a:t>
            </a:r>
          </a:p>
          <a:p>
            <a:pPr lvl="3"/>
            <a:r>
              <a:rPr lang="nl-BE" dirty="0" smtClean="0"/>
              <a:t>0 dagen AGR</a:t>
            </a:r>
          </a:p>
          <a:p>
            <a:pPr lvl="3"/>
            <a:r>
              <a:rPr lang="nl-BE" dirty="0" smtClean="0"/>
              <a:t>Advies: Aandachtig blijven</a:t>
            </a:r>
          </a:p>
        </p:txBody>
      </p:sp>
      <p:pic>
        <p:nvPicPr>
          <p:cNvPr id="5" name="Picture 2" descr="http://intranet.mil.intra/sites/templates/Note/Logos/logo_Def.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0272" y="313970"/>
            <a:ext cx="1465200" cy="1465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ttp://intranet.mil.intra/sites/templates/Note/Logos/Logo%20ACOS%20WB.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546" y="311527"/>
            <a:ext cx="1426158" cy="1464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20792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807794441"/>
              </p:ext>
            </p:extLst>
          </p:nvPr>
        </p:nvGraphicFramePr>
        <p:xfrm>
          <a:off x="35496" y="-27384"/>
          <a:ext cx="9108504" cy="7071602"/>
        </p:xfrm>
        <a:graphic>
          <a:graphicData uri="http://schemas.openxmlformats.org/drawingml/2006/table">
            <a:tbl>
              <a:tblPr/>
              <a:tblGrid>
                <a:gridCol w="398408"/>
                <a:gridCol w="651620"/>
                <a:gridCol w="249669"/>
                <a:gridCol w="249669"/>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185924"/>
                <a:gridCol w="339975"/>
                <a:gridCol w="339975"/>
              </a:tblGrid>
              <a:tr h="111376">
                <a:tc gridSpan="40">
                  <a:txBody>
                    <a:bodyPr/>
                    <a:lstStyle/>
                    <a:p>
                      <a:pPr algn="ctr" fontAlgn="b"/>
                      <a:endParaRPr lang="en-US" sz="500" b="0" i="0" u="none" strike="noStrike" dirty="0">
                        <a:solidFill>
                          <a:srgbClr val="000000"/>
                        </a:solidFill>
                        <a:effectLst/>
                        <a:latin typeface="Calibri"/>
                      </a:endParaRPr>
                    </a:p>
                  </a:txBody>
                  <a:tcPr marL="0" marR="0" marT="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a:noFill/>
                    </a:lnT>
                    <a:lnB>
                      <a:noFill/>
                    </a:lnB>
                  </a:tcPr>
                </a:tc>
              </a:tr>
              <a:tr h="115896">
                <a:tc gridSpan="7">
                  <a:txBody>
                    <a:bodyPr/>
                    <a:lstStyle/>
                    <a:p>
                      <a:pPr algn="l" fontAlgn="ctr"/>
                      <a:r>
                        <a:rPr lang="en-US" sz="800" b="0" i="0" u="none" strike="noStrike" dirty="0">
                          <a:solidFill>
                            <a:srgbClr val="000000"/>
                          </a:solidFill>
                          <a:effectLst/>
                          <a:latin typeface="Verdana"/>
                        </a:rPr>
                        <a:t> </a:t>
                      </a:r>
                      <a:r>
                        <a:rPr lang="en-US" sz="800" b="0" i="0" u="none" strike="noStrike" dirty="0" err="1" smtClean="0">
                          <a:solidFill>
                            <a:srgbClr val="000000"/>
                          </a:solidFill>
                          <a:effectLst/>
                          <a:latin typeface="Verdana"/>
                        </a:rPr>
                        <a:t>Eenheden</a:t>
                      </a:r>
                      <a:r>
                        <a:rPr lang="en-US" sz="800" b="0" i="0" u="none" strike="noStrike" dirty="0" smtClean="0">
                          <a:solidFill>
                            <a:srgbClr val="000000"/>
                          </a:solidFill>
                          <a:effectLst/>
                          <a:latin typeface="Verdana"/>
                        </a:rPr>
                        <a:t> </a:t>
                      </a:r>
                      <a:r>
                        <a:rPr lang="en-US" sz="800" b="0" i="0" u="none" strike="noStrike" dirty="0">
                          <a:solidFill>
                            <a:srgbClr val="000000"/>
                          </a:solidFill>
                          <a:effectLst/>
                          <a:latin typeface="Verdana"/>
                        </a:rPr>
                        <a:t>BOC 08</a:t>
                      </a:r>
                    </a:p>
                  </a:txBody>
                  <a:tcPr marL="0" marR="0" marT="0" marB="0" anchor="ctr">
                    <a:lnL>
                      <a:noFill/>
                    </a:lnL>
                    <a:lnR>
                      <a:noFill/>
                    </a:lnR>
                    <a:lnT>
                      <a:noFill/>
                    </a:lnT>
                    <a:lnB>
                      <a:noFill/>
                    </a:lnB>
                  </a:tcPr>
                </a:tc>
                <a:tc hMerge="1">
                  <a:txBody>
                    <a:bodyPr/>
                    <a:lstStyle/>
                    <a:p>
                      <a:endParaRPr lang="en-US"/>
                    </a:p>
                  </a:txBody>
                  <a:tcPr/>
                </a:tc>
                <a:tc hMerge="1">
                  <a:txBody>
                    <a:bodyPr/>
                    <a:lstStyle/>
                    <a:p>
                      <a:pPr algn="l" fontAlgn="ctr"/>
                      <a:endParaRPr lang="en-US" sz="300" b="0" i="0" u="none" strike="noStrike" dirty="0">
                        <a:solidFill>
                          <a:srgbClr val="000000"/>
                        </a:solidFill>
                        <a:effectLst/>
                        <a:latin typeface="Verdana"/>
                      </a:endParaRPr>
                    </a:p>
                  </a:txBody>
                  <a:tcPr marL="0" marR="0" marT="0" marB="0" anchor="ctr">
                    <a:lnL>
                      <a:noFill/>
                    </a:lnL>
                    <a:lnR>
                      <a:noFill/>
                    </a:lnR>
                    <a:lnT>
                      <a:noFill/>
                    </a:lnT>
                    <a:lnB>
                      <a:noFill/>
                    </a:lnB>
                  </a:tcPr>
                </a:tc>
                <a:tc hMerge="1">
                  <a:txBody>
                    <a:bodyPr/>
                    <a:lstStyle/>
                    <a:p>
                      <a:pPr algn="l" fontAlgn="ctr"/>
                      <a:endParaRPr lang="en-US" sz="300" b="0" i="0" u="none" strike="noStrike" dirty="0">
                        <a:solidFill>
                          <a:srgbClr val="000000"/>
                        </a:solidFill>
                        <a:effectLst/>
                        <a:latin typeface="Verdana"/>
                      </a:endParaRPr>
                    </a:p>
                  </a:txBody>
                  <a:tcPr marL="0" marR="0" marT="0" marB="0" anchor="ctr">
                    <a:lnL>
                      <a:noFill/>
                    </a:lnL>
                    <a:lnR>
                      <a:noFill/>
                    </a:lnR>
                    <a:lnT>
                      <a:noFill/>
                    </a:lnT>
                    <a:lnB>
                      <a:noFill/>
                    </a:lnB>
                  </a:tcPr>
                </a:tc>
                <a:tc hMerge="1">
                  <a:txBody>
                    <a:bodyPr/>
                    <a:lstStyle/>
                    <a:p>
                      <a:pPr algn="l" fontAlgn="ctr"/>
                      <a:endParaRPr lang="en-US" sz="300" b="0" i="0" u="none" strike="noStrike" dirty="0">
                        <a:solidFill>
                          <a:srgbClr val="000000"/>
                        </a:solidFill>
                        <a:effectLst/>
                        <a:latin typeface="Verdana"/>
                      </a:endParaRPr>
                    </a:p>
                  </a:txBody>
                  <a:tcPr marL="0" marR="0" marT="0" marB="0" anchor="ctr">
                    <a:lnL>
                      <a:noFill/>
                    </a:lnL>
                    <a:lnR>
                      <a:noFill/>
                    </a:lnR>
                    <a:lnT>
                      <a:noFill/>
                    </a:lnT>
                    <a:lnB>
                      <a:noFill/>
                    </a:lnB>
                  </a:tcPr>
                </a:tc>
                <a:tc hMerge="1">
                  <a:txBody>
                    <a:bodyPr/>
                    <a:lstStyle/>
                    <a:p>
                      <a:pPr algn="l" fontAlgn="ctr"/>
                      <a:endParaRPr lang="en-US" sz="300" b="0" i="0" u="none" strike="noStrike" dirty="0">
                        <a:solidFill>
                          <a:srgbClr val="000000"/>
                        </a:solidFill>
                        <a:effectLst/>
                        <a:latin typeface="Verdana"/>
                      </a:endParaRPr>
                    </a:p>
                  </a:txBody>
                  <a:tcPr marL="0" marR="0" marT="0" marB="0" anchor="ctr">
                    <a:lnL>
                      <a:noFill/>
                    </a:lnL>
                    <a:lnR>
                      <a:noFill/>
                    </a:lnR>
                    <a:lnT>
                      <a:noFill/>
                    </a:lnT>
                    <a:lnB>
                      <a:noFill/>
                    </a:lnB>
                  </a:tcPr>
                </a:tc>
                <a:tc hMerge="1">
                  <a:txBody>
                    <a:bodyPr/>
                    <a:lstStyle/>
                    <a:p>
                      <a:pPr algn="l" fontAlgn="ctr"/>
                      <a:endParaRPr lang="en-US" sz="300" b="0" i="0" u="none" strike="noStrike" dirty="0">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300" b="0" i="0" u="none" strike="noStrike">
                        <a:solidFill>
                          <a:srgbClr val="000000"/>
                        </a:solidFill>
                        <a:effectLst/>
                        <a:latin typeface="Verdana"/>
                      </a:endParaRPr>
                    </a:p>
                  </a:txBody>
                  <a:tcPr marL="0" marR="0" marT="0" marB="0" anchor="ctr">
                    <a:lnL>
                      <a:noFill/>
                    </a:lnL>
                    <a:lnR>
                      <a:noFill/>
                    </a:lnR>
                    <a:lnT>
                      <a:noFill/>
                    </a:lnT>
                    <a:lnB>
                      <a:noFill/>
                    </a:lnB>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gridSpan="8">
                  <a:txBody>
                    <a:bodyPr/>
                    <a:lstStyle/>
                    <a:p>
                      <a:pPr algn="l" fontAlgn="ctr"/>
                      <a:r>
                        <a:rPr lang="en-US" sz="800" b="0" i="0" u="none" strike="noStrike" dirty="0">
                          <a:solidFill>
                            <a:srgbClr val="000000"/>
                          </a:solidFill>
                          <a:effectLst/>
                          <a:latin typeface="Verdana"/>
                        </a:rPr>
                        <a:t>1. </a:t>
                      </a:r>
                      <a:r>
                        <a:rPr lang="en-US" sz="800" b="0" i="0" u="none" strike="noStrike" dirty="0" err="1">
                          <a:solidFill>
                            <a:srgbClr val="000000"/>
                          </a:solidFill>
                          <a:effectLst/>
                          <a:latin typeface="Verdana"/>
                        </a:rPr>
                        <a:t>Aantal</a:t>
                      </a:r>
                      <a:r>
                        <a:rPr lang="en-US" sz="800" b="0" i="0" u="none" strike="noStrike" dirty="0">
                          <a:solidFill>
                            <a:srgbClr val="000000"/>
                          </a:solidFill>
                          <a:effectLst/>
                          <a:latin typeface="Verdana"/>
                        </a:rPr>
                        <a:t> </a:t>
                      </a:r>
                      <a:r>
                        <a:rPr lang="en-US" sz="800" b="0" i="0" u="none" strike="noStrike" dirty="0" err="1">
                          <a:solidFill>
                            <a:srgbClr val="000000"/>
                          </a:solidFill>
                          <a:effectLst/>
                          <a:latin typeface="Verdana"/>
                        </a:rPr>
                        <a:t>arbeidsuren</a:t>
                      </a:r>
                      <a:r>
                        <a:rPr lang="en-US" sz="800" b="0" i="0" u="none" strike="noStrike" dirty="0">
                          <a:solidFill>
                            <a:srgbClr val="000000"/>
                          </a:solidFill>
                          <a:effectLst/>
                          <a:latin typeface="Verdana"/>
                        </a:rPr>
                        <a:t> (A)</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a:noFill/>
                    </a:lnL>
                    <a:lnR>
                      <a:noFill/>
                    </a:lnR>
                    <a:lnT>
                      <a:noFill/>
                    </a:lnT>
                    <a:lnB>
                      <a:noFill/>
                    </a:lnB>
                  </a:tcPr>
                </a:tc>
                <a:tc>
                  <a:txBody>
                    <a:bodyPr/>
                    <a:lstStyle/>
                    <a:p>
                      <a:pPr algn="l" fontAlgn="ctr"/>
                      <a:endParaRPr lang="en-US" sz="300" b="0" i="0" u="none" strike="noStrike">
                        <a:solidFill>
                          <a:srgbClr val="000000"/>
                        </a:solidFill>
                        <a:effectLst/>
                        <a:latin typeface="Verdana"/>
                      </a:endParaRPr>
                    </a:p>
                  </a:txBody>
                  <a:tcPr marL="0" marR="0" marT="0" marB="0" anchor="ctr">
                    <a:lnL>
                      <a:noFill/>
                    </a:lnL>
                    <a:lnR>
                      <a:noFill/>
                    </a:lnR>
                    <a:lnT>
                      <a:noFill/>
                    </a:lnT>
                    <a:lnB>
                      <a:noFill/>
                    </a:lnB>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gridSpan="39">
                  <a:txBody>
                    <a:bodyPr/>
                    <a:lstStyle/>
                    <a:p>
                      <a:pPr algn="l" fontAlgn="ctr"/>
                      <a:r>
                        <a:rPr lang="en-US" sz="800" b="0" i="0" u="none" strike="noStrike" dirty="0">
                          <a:solidFill>
                            <a:srgbClr val="000000"/>
                          </a:solidFill>
                          <a:effectLst/>
                          <a:latin typeface="Verdana"/>
                        </a:rPr>
                        <a:t>2. </a:t>
                      </a:r>
                      <a:r>
                        <a:rPr lang="en-US" sz="800" b="0" i="0" u="none" strike="noStrike" dirty="0" err="1">
                          <a:solidFill>
                            <a:srgbClr val="000000"/>
                          </a:solidFill>
                          <a:effectLst/>
                          <a:latin typeface="Verdana"/>
                        </a:rPr>
                        <a:t>Aantal</a:t>
                      </a:r>
                      <a:r>
                        <a:rPr lang="en-US" sz="800" b="0" i="0" u="none" strike="noStrike" dirty="0">
                          <a:solidFill>
                            <a:srgbClr val="000000"/>
                          </a:solidFill>
                          <a:effectLst/>
                          <a:latin typeface="Verdana"/>
                        </a:rPr>
                        <a:t> </a:t>
                      </a:r>
                      <a:r>
                        <a:rPr lang="en-US" sz="800" b="0" i="0" u="none" strike="noStrike" dirty="0" err="1">
                          <a:solidFill>
                            <a:srgbClr val="000000"/>
                          </a:solidFill>
                          <a:effectLst/>
                          <a:latin typeface="Verdana"/>
                        </a:rPr>
                        <a:t>dodelijke</a:t>
                      </a:r>
                      <a:r>
                        <a:rPr lang="en-US" sz="800" b="0" i="0" u="none" strike="noStrike" dirty="0">
                          <a:solidFill>
                            <a:srgbClr val="000000"/>
                          </a:solidFill>
                          <a:effectLst/>
                          <a:latin typeface="Verdana"/>
                        </a:rPr>
                        <a:t> </a:t>
                      </a:r>
                      <a:r>
                        <a:rPr lang="en-US" sz="800" b="0" i="0" u="none" strike="noStrike" dirty="0" err="1">
                          <a:solidFill>
                            <a:srgbClr val="000000"/>
                          </a:solidFill>
                          <a:effectLst/>
                          <a:latin typeface="Verdana"/>
                        </a:rPr>
                        <a:t>ongevallen</a:t>
                      </a:r>
                      <a:endParaRPr lang="en-US" sz="800" b="0" i="0" u="none" strike="noStrike" dirty="0">
                        <a:solidFill>
                          <a:srgbClr val="000000"/>
                        </a:solidFill>
                        <a:effectLst/>
                        <a:latin typeface="Verdana"/>
                      </a:endParaRP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gridSpan="37">
                  <a:txBody>
                    <a:bodyPr/>
                    <a:lstStyle/>
                    <a:p>
                      <a:pPr algn="l" fontAlgn="ctr"/>
                      <a:r>
                        <a:rPr lang="nl-NL" sz="800" b="0" i="0" u="none" strike="noStrike" dirty="0">
                          <a:solidFill>
                            <a:srgbClr val="000000"/>
                          </a:solidFill>
                          <a:effectLst/>
                          <a:latin typeface="Verdana"/>
                        </a:rPr>
                        <a:t>3. Aantal ongevallen met blijvende ongeschiktheid</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gridSpan="35">
                  <a:txBody>
                    <a:bodyPr/>
                    <a:lstStyle/>
                    <a:p>
                      <a:pPr algn="l" fontAlgn="ctr"/>
                      <a:r>
                        <a:rPr lang="nl-NL" sz="800" b="0" i="0" u="none" strike="noStrike" dirty="0">
                          <a:solidFill>
                            <a:srgbClr val="000000"/>
                          </a:solidFill>
                          <a:effectLst/>
                          <a:latin typeface="Verdana"/>
                        </a:rPr>
                        <a:t>4. Aantal ongevallen met tijdelijke ongeschiktheid</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gridSpan="33">
                  <a:txBody>
                    <a:bodyPr/>
                    <a:lstStyle/>
                    <a:p>
                      <a:pPr algn="l" fontAlgn="ctr"/>
                      <a:r>
                        <a:rPr lang="nl-NL" sz="800" b="0" i="0" u="none" strike="noStrike" dirty="0">
                          <a:solidFill>
                            <a:srgbClr val="000000"/>
                          </a:solidFill>
                          <a:effectLst/>
                          <a:latin typeface="Verdana"/>
                        </a:rPr>
                        <a:t>5. Totaal aantal ongevallen (B)</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gridSpan="31">
                  <a:txBody>
                    <a:bodyPr/>
                    <a:lstStyle/>
                    <a:p>
                      <a:pPr algn="l" fontAlgn="ctr"/>
                      <a:r>
                        <a:rPr lang="en-US" sz="800" b="1" i="0" u="none" strike="noStrike" dirty="0">
                          <a:solidFill>
                            <a:srgbClr val="FF0000"/>
                          </a:solidFill>
                          <a:effectLst/>
                          <a:latin typeface="Verdana"/>
                        </a:rPr>
                        <a:t>6. </a:t>
                      </a:r>
                      <a:r>
                        <a:rPr lang="en-US" sz="800" b="1" i="0" u="none" strike="noStrike" dirty="0" err="1">
                          <a:solidFill>
                            <a:srgbClr val="FF0000"/>
                          </a:solidFill>
                          <a:effectLst/>
                          <a:latin typeface="Verdana"/>
                        </a:rPr>
                        <a:t>Frequentiegraad</a:t>
                      </a:r>
                      <a:r>
                        <a:rPr lang="en-US" sz="800" b="1" i="0" u="none" strike="noStrike" dirty="0">
                          <a:solidFill>
                            <a:srgbClr val="FF0000"/>
                          </a:solidFill>
                          <a:effectLst/>
                          <a:latin typeface="Verdana"/>
                        </a:rPr>
                        <a:t> (B x 1.000.000 / A)</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dirty="0">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dirty="0">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gridSpan="29">
                  <a:txBody>
                    <a:bodyPr/>
                    <a:lstStyle/>
                    <a:p>
                      <a:pPr algn="l" fontAlgn="ctr"/>
                      <a:r>
                        <a:rPr lang="nl-NL" sz="800" b="0" i="0" u="none" strike="noStrike">
                          <a:solidFill>
                            <a:srgbClr val="000000"/>
                          </a:solidFill>
                          <a:effectLst/>
                          <a:latin typeface="Verdana"/>
                        </a:rPr>
                        <a:t>7. Aantal werkelijk verloren kalenderdagen (dodelijke ongevallen)</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dirty="0">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gridSpan="27">
                  <a:txBody>
                    <a:bodyPr/>
                    <a:lstStyle/>
                    <a:p>
                      <a:pPr algn="l" fontAlgn="ctr"/>
                      <a:r>
                        <a:rPr lang="nl-NL" sz="800" b="0" i="0" u="none" strike="noStrike" dirty="0">
                          <a:solidFill>
                            <a:srgbClr val="000000"/>
                          </a:solidFill>
                          <a:effectLst/>
                          <a:latin typeface="Verdana"/>
                        </a:rPr>
                        <a:t>8. Aantal werkelijk verloren kalenderdagen (ongevallen met blijvende ongeschiktheid)</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dirty="0">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l" fontAlgn="ctr"/>
                      <a:r>
                        <a:rPr lang="en-US" sz="800" b="0" i="0" u="none" strike="noStrike" dirty="0">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gridSpan="23">
                  <a:txBody>
                    <a:bodyPr/>
                    <a:lstStyle/>
                    <a:p>
                      <a:pPr algn="l" fontAlgn="ctr"/>
                      <a:r>
                        <a:rPr lang="nl-NL" sz="800" b="0" i="0" u="none" strike="noStrike" dirty="0">
                          <a:solidFill>
                            <a:srgbClr val="000000"/>
                          </a:solidFill>
                          <a:effectLst/>
                          <a:latin typeface="Verdana"/>
                        </a:rPr>
                        <a:t>9. Aantal werkelijk verloren kalenderdagen (ongevallen met tijdelijke ongeschiktheid)</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endParaRPr lang="en-US" sz="800" b="0" i="0" u="none" strike="noStrike">
                        <a:solidFill>
                          <a:srgbClr val="000000"/>
                        </a:solidFill>
                        <a:effectLst/>
                        <a:latin typeface="Arial"/>
                      </a:endParaRPr>
                    </a:p>
                  </a:txBody>
                  <a:tcPr marL="0" marR="0" marT="0" marB="0" anchor="ctr">
                    <a:lnL>
                      <a:noFill/>
                    </a:lnL>
                    <a:lnR>
                      <a:noFill/>
                    </a:lnR>
                    <a:lnT>
                      <a:noFill/>
                    </a:lnT>
                    <a:lnB>
                      <a:noFill/>
                    </a:lnB>
                  </a:tcPr>
                </a:tc>
                <a:tc>
                  <a:txBody>
                    <a:bodyPr/>
                    <a:lstStyle/>
                    <a:p>
                      <a:pPr algn="l" fontAlgn="ctr"/>
                      <a:endParaRPr lang="en-US" sz="500" b="0" i="0" u="none" strike="noStrike">
                        <a:solidFill>
                          <a:srgbClr val="000000"/>
                        </a:solidFill>
                        <a:effectLst/>
                        <a:latin typeface="Arial"/>
                      </a:endParaRPr>
                    </a:p>
                  </a:txBody>
                  <a:tcPr marL="0" marR="0" marT="0" marB="0" anchor="ctr">
                    <a:lnL>
                      <a:noFill/>
                    </a:lnL>
                    <a:lnR>
                      <a:noFill/>
                    </a:lnR>
                    <a:lnT>
                      <a:noFill/>
                    </a:lnT>
                    <a:lnB>
                      <a:noFill/>
                    </a:lnB>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dirty="0">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gridSpan="19">
                  <a:txBody>
                    <a:bodyPr/>
                    <a:lstStyle/>
                    <a:p>
                      <a:pPr algn="l" fontAlgn="ctr"/>
                      <a:r>
                        <a:rPr lang="nl-NL" sz="800" b="0" i="0" u="none" strike="noStrike" dirty="0">
                          <a:solidFill>
                            <a:srgbClr val="000000"/>
                          </a:solidFill>
                          <a:effectLst/>
                          <a:latin typeface="Verdana"/>
                        </a:rPr>
                        <a:t>10. Totaal aantal werkelijk verloren kalenderdagen (C)</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endParaRPr lang="en-US" sz="800" b="0" i="0" u="none" strike="noStrike">
                        <a:solidFill>
                          <a:srgbClr val="000000"/>
                        </a:solidFill>
                        <a:effectLst/>
                        <a:latin typeface="Arial"/>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Arial"/>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Arial"/>
                      </a:endParaRPr>
                    </a:p>
                  </a:txBody>
                  <a:tcPr marL="0" marR="0" marT="0" marB="0" anchor="ctr">
                    <a:lnL>
                      <a:noFill/>
                    </a:lnL>
                    <a:lnR>
                      <a:noFill/>
                    </a:lnR>
                    <a:lnT>
                      <a:noFill/>
                    </a:lnT>
                    <a:lnB>
                      <a:noFill/>
                    </a:lnB>
                  </a:tcPr>
                </a:tc>
                <a:tc>
                  <a:txBody>
                    <a:bodyPr/>
                    <a:lstStyle/>
                    <a:p>
                      <a:pPr algn="l" fontAlgn="ctr"/>
                      <a:endParaRPr lang="en-US" sz="500" b="0" i="0" u="none" strike="noStrike">
                        <a:solidFill>
                          <a:srgbClr val="000000"/>
                        </a:solidFill>
                        <a:effectLst/>
                        <a:latin typeface="Arial"/>
                      </a:endParaRPr>
                    </a:p>
                  </a:txBody>
                  <a:tcPr marL="0" marR="0" marT="0" marB="0" anchor="ctr">
                    <a:lnL>
                      <a:noFill/>
                    </a:lnL>
                    <a:lnR>
                      <a:noFill/>
                    </a:lnR>
                    <a:lnT>
                      <a:noFill/>
                    </a:lnT>
                    <a:lnB>
                      <a:noFill/>
                    </a:lnB>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dirty="0">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gridSpan="18">
                  <a:txBody>
                    <a:bodyPr/>
                    <a:lstStyle/>
                    <a:p>
                      <a:pPr algn="l" fontAlgn="ctr"/>
                      <a:r>
                        <a:rPr lang="nl-NL" sz="800" b="1" i="0" u="none" strike="noStrike" dirty="0">
                          <a:solidFill>
                            <a:srgbClr val="FF0000"/>
                          </a:solidFill>
                          <a:effectLst/>
                          <a:latin typeface="Verdana"/>
                        </a:rPr>
                        <a:t>11. Werkelijke ernstgraad (C x 1.000 / A)</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endParaRPr lang="en-US" sz="800" b="0" i="0" u="none" strike="noStrike">
                        <a:solidFill>
                          <a:srgbClr val="000000"/>
                        </a:solidFill>
                        <a:effectLst/>
                        <a:latin typeface="Arial"/>
                      </a:endParaRPr>
                    </a:p>
                  </a:txBody>
                  <a:tcPr marL="0" marR="0" marT="0" marB="0" anchor="ctr">
                    <a:lnL>
                      <a:noFill/>
                    </a:lnL>
                    <a:lnR>
                      <a:noFill/>
                    </a:lnR>
                    <a:lnT>
                      <a:noFill/>
                    </a:lnT>
                    <a:lnB>
                      <a:noFill/>
                    </a:lnB>
                  </a:tcPr>
                </a:tc>
                <a:tc>
                  <a:txBody>
                    <a:bodyPr/>
                    <a:lstStyle/>
                    <a:p>
                      <a:pPr algn="l" fontAlgn="ctr"/>
                      <a:endParaRPr lang="en-US" sz="800" b="0" i="0" u="none" strike="noStrike">
                        <a:solidFill>
                          <a:srgbClr val="000000"/>
                        </a:solidFill>
                        <a:effectLst/>
                        <a:latin typeface="Arial"/>
                      </a:endParaRPr>
                    </a:p>
                  </a:txBody>
                  <a:tcPr marL="0" marR="0" marT="0" marB="0" anchor="ctr">
                    <a:lnL>
                      <a:noFill/>
                    </a:lnL>
                    <a:lnR>
                      <a:noFill/>
                    </a:lnR>
                    <a:lnT>
                      <a:noFill/>
                    </a:lnT>
                    <a:lnB>
                      <a:noFill/>
                    </a:lnB>
                  </a:tcPr>
                </a:tc>
                <a:tc>
                  <a:txBody>
                    <a:bodyPr/>
                    <a:lstStyle/>
                    <a:p>
                      <a:pPr algn="l" fontAlgn="ctr"/>
                      <a:endParaRPr lang="en-US" sz="500" b="0" i="0" u="none" strike="noStrike">
                        <a:solidFill>
                          <a:srgbClr val="000000"/>
                        </a:solidFill>
                        <a:effectLst/>
                        <a:latin typeface="Arial"/>
                      </a:endParaRPr>
                    </a:p>
                  </a:txBody>
                  <a:tcPr marL="0" marR="0" marT="0" marB="0" anchor="ctr">
                    <a:lnL>
                      <a:noFill/>
                    </a:lnL>
                    <a:lnR>
                      <a:noFill/>
                    </a:lnR>
                    <a:lnT>
                      <a:noFill/>
                    </a:lnT>
                    <a:lnB>
                      <a:noFill/>
                    </a:lnB>
                  </a:tcPr>
                </a:tc>
              </a:tr>
              <a:tr h="175872">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dirty="0">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dirty="0">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gridSpan="19">
                  <a:txBody>
                    <a:bodyPr/>
                    <a:lstStyle/>
                    <a:p>
                      <a:pPr algn="l" fontAlgn="ctr"/>
                      <a:r>
                        <a:rPr lang="nl-NL" sz="800" b="0" i="0" u="none" strike="noStrike" dirty="0">
                          <a:solidFill>
                            <a:srgbClr val="000000"/>
                          </a:solidFill>
                          <a:effectLst/>
                          <a:latin typeface="Verdana"/>
                        </a:rPr>
                        <a:t>12. Aantal dagen forfaitaire ongeschiktheid (dodelijke ongevallen)</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ctr"/>
                      <a:endParaRPr lang="en-US" sz="800" b="0" i="0" u="none" strike="noStrike" dirty="0">
                        <a:solidFill>
                          <a:srgbClr val="000000"/>
                        </a:solidFill>
                        <a:effectLst/>
                        <a:latin typeface="Arial"/>
                      </a:endParaRPr>
                    </a:p>
                  </a:txBody>
                  <a:tcPr marL="0" marR="0" marT="0" marB="0" anchor="ctr">
                    <a:lnL>
                      <a:noFill/>
                    </a:lnL>
                    <a:lnR>
                      <a:noFill/>
                    </a:lnR>
                    <a:lnT>
                      <a:noFill/>
                    </a:lnT>
                    <a:lnB>
                      <a:noFill/>
                    </a:lnB>
                  </a:tcPr>
                </a:tc>
                <a:tc hMerge="1">
                  <a:txBody>
                    <a:bodyPr/>
                    <a:lstStyle/>
                    <a:p>
                      <a:pPr algn="l" fontAlgn="ctr"/>
                      <a:endParaRPr lang="en-US" sz="800" b="0" i="0" u="none" strike="noStrike" dirty="0">
                        <a:solidFill>
                          <a:srgbClr val="000000"/>
                        </a:solidFill>
                        <a:effectLst/>
                        <a:latin typeface="Arial"/>
                      </a:endParaRPr>
                    </a:p>
                  </a:txBody>
                  <a:tcPr marL="0" marR="0" marT="0" marB="0" anchor="ctr">
                    <a:lnL>
                      <a:noFill/>
                    </a:lnL>
                    <a:lnR>
                      <a:noFill/>
                    </a:lnR>
                    <a:lnT>
                      <a:noFill/>
                    </a:lnT>
                    <a:lnB>
                      <a:noFill/>
                    </a:lnB>
                  </a:tcPr>
                </a:tc>
                <a:tc hMerge="1">
                  <a:txBody>
                    <a:bodyPr/>
                    <a:lstStyle/>
                    <a:p>
                      <a:pPr algn="l" fontAlgn="ctr"/>
                      <a:endParaRPr lang="en-US" sz="500" b="0" i="0" u="none" strike="noStrike" dirty="0">
                        <a:solidFill>
                          <a:srgbClr val="000000"/>
                        </a:solidFill>
                        <a:effectLst/>
                        <a:latin typeface="Arial"/>
                      </a:endParaRPr>
                    </a:p>
                  </a:txBody>
                  <a:tcPr marL="0" marR="0" marT="0" marB="0" anchor="ctr">
                    <a:lnL>
                      <a:noFill/>
                    </a:lnL>
                    <a:lnR>
                      <a:noFill/>
                    </a:lnR>
                    <a:lnT>
                      <a:noFill/>
                    </a:lnT>
                    <a:lnB>
                      <a:noFill/>
                    </a:lnB>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dirty="0">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dirty="0">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gridSpan="17">
                  <a:txBody>
                    <a:bodyPr/>
                    <a:lstStyle/>
                    <a:p>
                      <a:pPr algn="l" fontAlgn="ctr"/>
                      <a:r>
                        <a:rPr lang="nl-NL" sz="800" b="0" i="0" u="none" strike="noStrike" dirty="0">
                          <a:solidFill>
                            <a:srgbClr val="000000"/>
                          </a:solidFill>
                          <a:effectLst/>
                          <a:latin typeface="Verdana"/>
                        </a:rPr>
                        <a:t>13. Aantal dagen forfaitaire ongeschiktheid (blijvende ongeschiktheid)</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ctr"/>
                      <a:endParaRPr lang="en-US" sz="800" b="0" i="0" u="none" strike="noStrike" dirty="0">
                        <a:solidFill>
                          <a:srgbClr val="000000"/>
                        </a:solidFill>
                        <a:effectLst/>
                        <a:latin typeface="Arial"/>
                      </a:endParaRPr>
                    </a:p>
                  </a:txBody>
                  <a:tcPr marL="0" marR="0" marT="0" marB="0" anchor="ctr">
                    <a:lnL>
                      <a:noFill/>
                    </a:lnL>
                    <a:lnR>
                      <a:noFill/>
                    </a:lnR>
                    <a:lnT>
                      <a:noFill/>
                    </a:lnT>
                    <a:lnB>
                      <a:noFill/>
                    </a:lnB>
                  </a:tcPr>
                </a:tc>
                <a:tc hMerge="1">
                  <a:txBody>
                    <a:bodyPr/>
                    <a:lstStyle/>
                    <a:p>
                      <a:pPr algn="l" fontAlgn="ctr"/>
                      <a:endParaRPr lang="en-US" sz="800" b="0" i="0" u="none" strike="noStrike" dirty="0">
                        <a:solidFill>
                          <a:srgbClr val="000000"/>
                        </a:solidFill>
                        <a:effectLst/>
                        <a:latin typeface="Arial"/>
                      </a:endParaRPr>
                    </a:p>
                  </a:txBody>
                  <a:tcPr marL="0" marR="0" marT="0" marB="0" anchor="ctr">
                    <a:lnL>
                      <a:noFill/>
                    </a:lnL>
                    <a:lnR>
                      <a:noFill/>
                    </a:lnR>
                    <a:lnT>
                      <a:noFill/>
                    </a:lnT>
                    <a:lnB>
                      <a:noFill/>
                    </a:lnB>
                  </a:tcPr>
                </a:tc>
                <a:tc hMerge="1">
                  <a:txBody>
                    <a:bodyPr/>
                    <a:lstStyle/>
                    <a:p>
                      <a:pPr algn="l" fontAlgn="ctr"/>
                      <a:endParaRPr lang="en-US" sz="500" b="0" i="0" u="none" strike="noStrike" dirty="0">
                        <a:solidFill>
                          <a:srgbClr val="000000"/>
                        </a:solidFill>
                        <a:effectLst/>
                        <a:latin typeface="Arial"/>
                      </a:endParaRPr>
                    </a:p>
                  </a:txBody>
                  <a:tcPr marL="0" marR="0" marT="0" marB="0" anchor="ctr">
                    <a:lnL>
                      <a:noFill/>
                    </a:lnL>
                    <a:lnR>
                      <a:noFill/>
                    </a:lnR>
                    <a:lnT>
                      <a:noFill/>
                    </a:lnT>
                    <a:lnB>
                      <a:noFill/>
                    </a:lnB>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dirty="0">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dirty="0">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gridSpan="15">
                  <a:txBody>
                    <a:bodyPr/>
                    <a:lstStyle/>
                    <a:p>
                      <a:pPr algn="l" fontAlgn="ctr"/>
                      <a:r>
                        <a:rPr lang="nl-NL" sz="800" b="0" i="0" u="none" strike="noStrike" dirty="0">
                          <a:solidFill>
                            <a:srgbClr val="000000"/>
                          </a:solidFill>
                          <a:effectLst/>
                          <a:latin typeface="Verdana"/>
                        </a:rPr>
                        <a:t>14. Totaal aantal dagen forfaitaire ongeschiktheid (D)</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ctr"/>
                      <a:endParaRPr lang="en-US" sz="800" b="0" i="0" u="none" strike="noStrike" dirty="0">
                        <a:solidFill>
                          <a:srgbClr val="000000"/>
                        </a:solidFill>
                        <a:effectLst/>
                        <a:latin typeface="Arial"/>
                      </a:endParaRPr>
                    </a:p>
                  </a:txBody>
                  <a:tcPr marL="0" marR="0" marT="0" marB="0" anchor="ctr">
                    <a:lnL>
                      <a:noFill/>
                    </a:lnL>
                    <a:lnR>
                      <a:noFill/>
                    </a:lnR>
                    <a:lnT>
                      <a:noFill/>
                    </a:lnT>
                    <a:lnB>
                      <a:noFill/>
                    </a:lnB>
                  </a:tcPr>
                </a:tc>
                <a:tc hMerge="1">
                  <a:txBody>
                    <a:bodyPr/>
                    <a:lstStyle/>
                    <a:p>
                      <a:pPr algn="l" fontAlgn="ctr"/>
                      <a:endParaRPr lang="en-US" sz="800" b="0" i="0" u="none" strike="noStrike" dirty="0">
                        <a:solidFill>
                          <a:srgbClr val="000000"/>
                        </a:solidFill>
                        <a:effectLst/>
                        <a:latin typeface="Arial"/>
                      </a:endParaRPr>
                    </a:p>
                  </a:txBody>
                  <a:tcPr marL="0" marR="0" marT="0" marB="0" anchor="ctr">
                    <a:lnL>
                      <a:noFill/>
                    </a:lnL>
                    <a:lnR>
                      <a:noFill/>
                    </a:lnR>
                    <a:lnT>
                      <a:noFill/>
                    </a:lnT>
                    <a:lnB>
                      <a:noFill/>
                    </a:lnB>
                  </a:tcPr>
                </a:tc>
                <a:tc hMerge="1">
                  <a:txBody>
                    <a:bodyPr/>
                    <a:lstStyle/>
                    <a:p>
                      <a:pPr algn="l" fontAlgn="ctr"/>
                      <a:endParaRPr lang="en-US" sz="500" b="0" i="0" u="none" strike="noStrike" dirty="0">
                        <a:solidFill>
                          <a:srgbClr val="000000"/>
                        </a:solidFill>
                        <a:effectLst/>
                        <a:latin typeface="Arial"/>
                      </a:endParaRPr>
                    </a:p>
                  </a:txBody>
                  <a:tcPr marL="0" marR="0" marT="0" marB="0" anchor="ctr">
                    <a:lnL>
                      <a:noFill/>
                    </a:lnL>
                    <a:lnR>
                      <a:noFill/>
                    </a:lnR>
                    <a:lnT>
                      <a:noFill/>
                    </a:lnT>
                    <a:lnB>
                      <a:noFill/>
                    </a:lnB>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l" fontAlgn="ctr"/>
                      <a:r>
                        <a:rPr lang="en-US" sz="800" b="0" i="0" u="none" strike="noStrike" dirty="0">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l" fontAlgn="ctr"/>
                      <a:r>
                        <a:rPr lang="en-US" sz="800" b="0" i="0" u="none" strike="noStrike" dirty="0">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ctr"/>
                      <a:r>
                        <a:rPr lang="en-US" sz="800" b="0" i="0" u="none" strike="noStrike" dirty="0">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gridSpan="13">
                  <a:txBody>
                    <a:bodyPr/>
                    <a:lstStyle/>
                    <a:p>
                      <a:pPr algn="l" fontAlgn="ctr"/>
                      <a:r>
                        <a:rPr lang="en-US" sz="800" b="1" i="0" u="none" strike="noStrike" dirty="0">
                          <a:solidFill>
                            <a:srgbClr val="FF0000"/>
                          </a:solidFill>
                          <a:effectLst/>
                          <a:latin typeface="Verdana"/>
                        </a:rPr>
                        <a:t>15. </a:t>
                      </a:r>
                      <a:r>
                        <a:rPr lang="en-US" sz="800" b="1" i="0" u="none" strike="noStrike" dirty="0" err="1">
                          <a:solidFill>
                            <a:srgbClr val="FF0000"/>
                          </a:solidFill>
                          <a:effectLst/>
                          <a:latin typeface="Verdana"/>
                        </a:rPr>
                        <a:t>Globale</a:t>
                      </a:r>
                      <a:r>
                        <a:rPr lang="en-US" sz="800" b="1" i="0" u="none" strike="noStrike" dirty="0">
                          <a:solidFill>
                            <a:srgbClr val="FF0000"/>
                          </a:solidFill>
                          <a:effectLst/>
                          <a:latin typeface="Verdana"/>
                        </a:rPr>
                        <a:t> </a:t>
                      </a:r>
                      <a:r>
                        <a:rPr lang="en-US" sz="800" b="1" i="0" u="none" strike="noStrike" dirty="0" err="1">
                          <a:solidFill>
                            <a:srgbClr val="FF0000"/>
                          </a:solidFill>
                          <a:effectLst/>
                          <a:latin typeface="Verdana"/>
                        </a:rPr>
                        <a:t>ernstgraad</a:t>
                      </a:r>
                      <a:r>
                        <a:rPr lang="en-US" sz="800" b="1" i="0" u="none" strike="noStrike" dirty="0">
                          <a:solidFill>
                            <a:srgbClr val="FF0000"/>
                          </a:solidFill>
                          <a:effectLst/>
                          <a:latin typeface="Verdana"/>
                        </a:rPr>
                        <a:t> ((C + D) x 1.000) / A</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ctr"/>
                      <a:endParaRPr lang="en-US" sz="800" b="0" i="0" u="none" strike="noStrike">
                        <a:solidFill>
                          <a:srgbClr val="000000"/>
                        </a:solidFill>
                        <a:effectLst/>
                        <a:latin typeface="Arial"/>
                      </a:endParaRPr>
                    </a:p>
                  </a:txBody>
                  <a:tcPr marL="0" marR="0" marT="0" marB="0" anchor="ctr">
                    <a:lnL>
                      <a:noFill/>
                    </a:lnL>
                    <a:lnR>
                      <a:noFill/>
                    </a:lnR>
                    <a:lnT>
                      <a:noFill/>
                    </a:lnT>
                    <a:lnB>
                      <a:noFill/>
                    </a:lnB>
                  </a:tcPr>
                </a:tc>
                <a:tc hMerge="1">
                  <a:txBody>
                    <a:bodyPr/>
                    <a:lstStyle/>
                    <a:p>
                      <a:pPr algn="l" fontAlgn="ctr"/>
                      <a:endParaRPr lang="en-US" sz="800" b="0" i="0" u="none" strike="noStrike" dirty="0">
                        <a:solidFill>
                          <a:srgbClr val="000000"/>
                        </a:solidFill>
                        <a:effectLst/>
                        <a:latin typeface="Arial"/>
                      </a:endParaRPr>
                    </a:p>
                  </a:txBody>
                  <a:tcPr marL="0" marR="0" marT="0" marB="0" anchor="ctr">
                    <a:lnL>
                      <a:noFill/>
                    </a:lnL>
                    <a:lnR>
                      <a:noFill/>
                    </a:lnR>
                    <a:lnT>
                      <a:noFill/>
                    </a:lnT>
                    <a:lnB>
                      <a:noFill/>
                    </a:lnB>
                  </a:tcPr>
                </a:tc>
                <a:tc hMerge="1">
                  <a:txBody>
                    <a:bodyPr/>
                    <a:lstStyle/>
                    <a:p>
                      <a:pPr algn="l" fontAlgn="ctr"/>
                      <a:endParaRPr lang="en-US" sz="500" b="0" i="0" u="none" strike="noStrike" dirty="0">
                        <a:solidFill>
                          <a:srgbClr val="000000"/>
                        </a:solidFill>
                        <a:effectLst/>
                        <a:latin typeface="Arial"/>
                      </a:endParaRPr>
                    </a:p>
                  </a:txBody>
                  <a:tcPr marL="0" marR="0" marT="0" marB="0" anchor="ctr">
                    <a:lnL>
                      <a:noFill/>
                    </a:lnL>
                    <a:lnR>
                      <a:noFill/>
                    </a:lnR>
                    <a:lnT>
                      <a:noFill/>
                    </a:lnT>
                    <a:lnB>
                      <a:noFill/>
                    </a:lnB>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dirty="0">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ctr"/>
                      <a:r>
                        <a:rPr lang="en-US" sz="800" b="0" i="0" u="none" strike="noStrike" dirty="0">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dirty="0">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dirty="0">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gridSpan="10">
                  <a:txBody>
                    <a:bodyPr/>
                    <a:lstStyle/>
                    <a:p>
                      <a:pPr algn="l" fontAlgn="ctr"/>
                      <a:r>
                        <a:rPr lang="nl-NL" sz="800" b="0" i="0" u="none" strike="noStrike" dirty="0">
                          <a:solidFill>
                            <a:srgbClr val="000000"/>
                          </a:solidFill>
                          <a:effectLst/>
                          <a:latin typeface="Verdana"/>
                        </a:rPr>
                        <a:t>16. Aantal andere ongevallen (zonder AGR en zonder letsel)</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endParaRPr lang="en-US" sz="500" b="0" i="0" u="none" strike="noStrike">
                        <a:solidFill>
                          <a:srgbClr val="000000"/>
                        </a:solidFill>
                        <a:effectLst/>
                        <a:latin typeface="Arial"/>
                      </a:endParaRPr>
                    </a:p>
                  </a:txBody>
                  <a:tcPr marL="0" marR="0" marT="0" marB="0" anchor="ctr">
                    <a:lnL>
                      <a:noFill/>
                    </a:lnL>
                    <a:lnR>
                      <a:noFill/>
                    </a:lnR>
                    <a:lnT>
                      <a:noFill/>
                    </a:lnT>
                    <a:lnB>
                      <a:noFill/>
                    </a:lnB>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dirty="0">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dirty="0">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gridSpan="9">
                  <a:txBody>
                    <a:bodyPr/>
                    <a:lstStyle/>
                    <a:p>
                      <a:pPr algn="l" fontAlgn="ctr"/>
                      <a:r>
                        <a:rPr lang="en-US" sz="800" b="0" i="0" u="none" strike="noStrike" dirty="0">
                          <a:solidFill>
                            <a:srgbClr val="000000"/>
                          </a:solidFill>
                          <a:effectLst/>
                          <a:latin typeface="Verdana"/>
                        </a:rPr>
                        <a:t>17. </a:t>
                      </a:r>
                      <a:r>
                        <a:rPr lang="en-US" sz="800" b="0" i="0" u="none" strike="noStrike" dirty="0" err="1">
                          <a:solidFill>
                            <a:srgbClr val="000000"/>
                          </a:solidFill>
                          <a:effectLst/>
                          <a:latin typeface="Verdana"/>
                        </a:rPr>
                        <a:t>Aantal</a:t>
                      </a:r>
                      <a:r>
                        <a:rPr lang="en-US" sz="800" b="0" i="0" u="none" strike="noStrike" dirty="0">
                          <a:solidFill>
                            <a:srgbClr val="000000"/>
                          </a:solidFill>
                          <a:effectLst/>
                          <a:latin typeface="Verdana"/>
                        </a:rPr>
                        <a:t> </a:t>
                      </a:r>
                      <a:r>
                        <a:rPr lang="en-US" sz="800" b="0" i="0" u="none" strike="noStrike" dirty="0" err="1">
                          <a:solidFill>
                            <a:srgbClr val="000000"/>
                          </a:solidFill>
                          <a:effectLst/>
                          <a:latin typeface="Verdana"/>
                        </a:rPr>
                        <a:t>lichte</a:t>
                      </a:r>
                      <a:r>
                        <a:rPr lang="en-US" sz="800" b="0" i="0" u="none" strike="noStrike" dirty="0">
                          <a:solidFill>
                            <a:srgbClr val="000000"/>
                          </a:solidFill>
                          <a:effectLst/>
                          <a:latin typeface="Verdana"/>
                        </a:rPr>
                        <a:t> </a:t>
                      </a:r>
                      <a:r>
                        <a:rPr lang="en-US" sz="800" b="0" i="0" u="none" strike="noStrike" dirty="0" err="1">
                          <a:solidFill>
                            <a:srgbClr val="000000"/>
                          </a:solidFill>
                          <a:effectLst/>
                          <a:latin typeface="Verdana"/>
                        </a:rPr>
                        <a:t>ongevallen</a:t>
                      </a:r>
                      <a:endParaRPr lang="en-US" sz="800" b="0" i="0" u="none" strike="noStrike" dirty="0">
                        <a:solidFill>
                          <a:srgbClr val="000000"/>
                        </a:solidFill>
                        <a:effectLst/>
                        <a:latin typeface="Verdana"/>
                      </a:endParaRPr>
                    </a:p>
                  </a:txBody>
                  <a:tcPr marL="0" marR="0" marT="0" marB="0" anchor="ctr">
                    <a:lnL>
                      <a:noFill/>
                    </a:lnL>
                    <a:lnR>
                      <a:noFill/>
                    </a:lnR>
                    <a:lnT>
                      <a:noFill/>
                    </a:lnT>
                    <a:lnB>
                      <a:noFill/>
                    </a:lnB>
                    <a:solidFill>
                      <a:srgbClr val="FF0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dirty="0">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a:noFill/>
                    </a:lnB>
                  </a:tcPr>
                </a:tc>
                <a:tc>
                  <a:txBody>
                    <a:bodyPr/>
                    <a:lstStyle/>
                    <a:p>
                      <a:pPr algn="l" fontAlgn="ctr"/>
                      <a:r>
                        <a:rPr lang="en-US" sz="800" b="0" i="0" u="none" strike="noStrike" dirty="0">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dirty="0">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n-US" sz="800" b="0" i="0" u="none" strike="noStrike" dirty="0">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gridSpan="7">
                  <a:txBody>
                    <a:bodyPr/>
                    <a:lstStyle/>
                    <a:p>
                      <a:pPr algn="l" fontAlgn="ctr"/>
                      <a:r>
                        <a:rPr lang="en-US" sz="800" b="0" i="0" u="none" strike="noStrike" dirty="0">
                          <a:solidFill>
                            <a:srgbClr val="000000"/>
                          </a:solidFill>
                          <a:effectLst/>
                          <a:latin typeface="Verdana"/>
                        </a:rPr>
                        <a:t>18. </a:t>
                      </a:r>
                      <a:r>
                        <a:rPr lang="en-US" sz="800" b="0" i="0" u="none" strike="noStrike" dirty="0" err="1">
                          <a:solidFill>
                            <a:srgbClr val="000000"/>
                          </a:solidFill>
                          <a:effectLst/>
                          <a:latin typeface="Verdana"/>
                        </a:rPr>
                        <a:t>Aantal</a:t>
                      </a:r>
                      <a:r>
                        <a:rPr lang="en-US" sz="800" b="0" i="0" u="none" strike="noStrike" dirty="0">
                          <a:solidFill>
                            <a:srgbClr val="000000"/>
                          </a:solidFill>
                          <a:effectLst/>
                          <a:latin typeface="Verdana"/>
                        </a:rPr>
                        <a:t> </a:t>
                      </a:r>
                      <a:r>
                        <a:rPr lang="en-US" sz="800" b="0" i="0" u="none" strike="noStrike" dirty="0" err="1">
                          <a:solidFill>
                            <a:srgbClr val="000000"/>
                          </a:solidFill>
                          <a:effectLst/>
                          <a:latin typeface="Verdana"/>
                        </a:rPr>
                        <a:t>wegongevallen</a:t>
                      </a:r>
                      <a:endParaRPr lang="en-US" sz="800" b="0" i="0" u="none" strike="noStrike" dirty="0">
                        <a:solidFill>
                          <a:srgbClr val="000000"/>
                        </a:solidFill>
                        <a:effectLst/>
                        <a:latin typeface="Verdana"/>
                      </a:endParaRP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5896">
                <a:tc>
                  <a:txBody>
                    <a:bodyPr/>
                    <a:lstStyle/>
                    <a:p>
                      <a:pPr algn="ctr"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800" b="0" i="0" u="none" strike="noStrike" dirty="0">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2">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2">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r>
                        <a:rPr lang="en-US" sz="800" b="0" i="0" u="none" strike="noStrike">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FF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FF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800" b="0" i="0" u="none" strike="noStrike">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800" b="0" i="0" u="none" strike="noStrike" dirty="0">
                        <a:solidFill>
                          <a:srgbClr val="000000"/>
                        </a:solidFill>
                        <a:effectLst/>
                        <a:latin typeface="Verdana"/>
                      </a:endParaRP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dirty="0">
                          <a:solidFill>
                            <a:srgbClr val="000000"/>
                          </a:solidFill>
                          <a:effectLst/>
                          <a:latin typeface="Verdana"/>
                        </a:rPr>
                        <a:t>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en-US" sz="800" b="0" i="0" u="none" strike="noStrike" dirty="0">
                          <a:solidFill>
                            <a:srgbClr val="000000"/>
                          </a:solidFill>
                          <a:effectLst/>
                          <a:latin typeface="Verdana"/>
                        </a:rPr>
                        <a:t> </a:t>
                      </a: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gridSpan="5">
                  <a:txBody>
                    <a:bodyPr/>
                    <a:lstStyle/>
                    <a:p>
                      <a:pPr algn="l" fontAlgn="ctr"/>
                      <a:r>
                        <a:rPr lang="en-US" sz="800" b="0" i="0" u="none" strike="noStrike" dirty="0">
                          <a:solidFill>
                            <a:srgbClr val="000000"/>
                          </a:solidFill>
                          <a:effectLst/>
                          <a:latin typeface="Verdana"/>
                        </a:rPr>
                        <a:t>19. </a:t>
                      </a:r>
                      <a:r>
                        <a:rPr lang="en-US" sz="800" b="0" i="0" u="none" strike="noStrike" dirty="0" err="1">
                          <a:solidFill>
                            <a:srgbClr val="000000"/>
                          </a:solidFill>
                          <a:effectLst/>
                          <a:latin typeface="Verdana"/>
                        </a:rPr>
                        <a:t>Aantal</a:t>
                      </a:r>
                      <a:r>
                        <a:rPr lang="en-US" sz="800" b="0" i="0" u="none" strike="noStrike" dirty="0">
                          <a:solidFill>
                            <a:srgbClr val="000000"/>
                          </a:solidFill>
                          <a:effectLst/>
                          <a:latin typeface="Verdana"/>
                        </a:rPr>
                        <a:t> </a:t>
                      </a:r>
                      <a:r>
                        <a:rPr lang="en-US" sz="800" b="0" i="0" u="none" strike="noStrike" dirty="0" err="1">
                          <a:solidFill>
                            <a:srgbClr val="000000"/>
                          </a:solidFill>
                          <a:effectLst/>
                          <a:latin typeface="Verdana"/>
                        </a:rPr>
                        <a:t>dodelijke</a:t>
                      </a:r>
                      <a:r>
                        <a:rPr lang="en-US" sz="800" b="0" i="0" u="none" strike="noStrike" dirty="0">
                          <a:solidFill>
                            <a:srgbClr val="000000"/>
                          </a:solidFill>
                          <a:effectLst/>
                          <a:latin typeface="Verdana"/>
                        </a:rPr>
                        <a:t> </a:t>
                      </a:r>
                      <a:r>
                        <a:rPr lang="en-US" sz="800" b="0" i="0" u="none" strike="noStrike" dirty="0" err="1">
                          <a:solidFill>
                            <a:srgbClr val="000000"/>
                          </a:solidFill>
                          <a:effectLst/>
                          <a:latin typeface="Verdana"/>
                        </a:rPr>
                        <a:t>wegongevallen</a:t>
                      </a:r>
                      <a:endParaRPr lang="en-US" sz="800" b="0" i="0" u="none" strike="noStrike" dirty="0">
                        <a:solidFill>
                          <a:srgbClr val="000000"/>
                        </a:solidFill>
                        <a:effectLst/>
                        <a:latin typeface="Verdana"/>
                      </a:endParaRPr>
                    </a:p>
                  </a:txBody>
                  <a:tcPr marL="71362" marR="0" marT="0"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5896">
                <a:tc gridSpan="2">
                  <a:txBody>
                    <a:bodyPr/>
                    <a:lstStyle/>
                    <a:p>
                      <a:pPr algn="ctr" fontAlgn="ctr"/>
                      <a:r>
                        <a:rPr lang="en-US" sz="800" b="0" i="0" u="none" strike="noStrike" dirty="0">
                          <a:solidFill>
                            <a:srgbClr val="000000"/>
                          </a:solidFill>
                          <a:effectLst/>
                          <a:latin typeface="Times New Roman"/>
                        </a:rPr>
                        <a:t>ACOS IS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r" fontAlgn="ctr"/>
                      <a:r>
                        <a:rPr lang="en-US" sz="800" b="0" i="0" u="none" strike="noStrike" dirty="0">
                          <a:solidFill>
                            <a:srgbClr val="000000"/>
                          </a:solidFill>
                          <a:effectLst/>
                          <a:latin typeface="Times New Roman"/>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0" i="0" u="none" strike="noStrike" dirty="0">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#DIV/0!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#DIV/0!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#DIV/0!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9F"/>
                    </a:solidFill>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ACOS </a:t>
                      </a:r>
                      <a:r>
                        <a:rPr lang="en-US" sz="800" b="0" i="0" u="none" strike="noStrike" dirty="0" err="1">
                          <a:solidFill>
                            <a:srgbClr val="000000"/>
                          </a:solidFill>
                          <a:effectLst/>
                          <a:latin typeface="Times New Roman"/>
                        </a:rPr>
                        <a:t>Ops&amp;Trg</a:t>
                      </a:r>
                      <a:endParaRPr lang="en-US" sz="8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435.956,5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ACOS STRAT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115.516,0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8,66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ACOS WB</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96.878,5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dirty="0">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AIG </a:t>
                      </a:r>
                      <a:r>
                        <a:rPr lang="en-US" sz="800" b="0" i="0" u="none" strike="noStrike" dirty="0" err="1">
                          <a:solidFill>
                            <a:srgbClr val="000000"/>
                          </a:solidFill>
                          <a:effectLst/>
                          <a:latin typeface="Times New Roman"/>
                        </a:rPr>
                        <a:t>Def</a:t>
                      </a:r>
                      <a:endParaRPr lang="en-US" sz="8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10.906,0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dirty="0">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dirty="0">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da-DK" sz="800" b="0" i="0" u="none" strike="noStrike">
                          <a:solidFill>
                            <a:srgbClr val="000000"/>
                          </a:solidFill>
                          <a:effectLst/>
                          <a:latin typeface="Times New Roman"/>
                        </a:rPr>
                        <a:t>Bn HK Def Staf KKE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441.527,5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11,32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dirty="0">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CC Infra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177.612,0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da-DK" sz="800" b="0" i="0" u="none" strike="noStrike" dirty="0">
                          <a:solidFill>
                            <a:srgbClr val="000000"/>
                          </a:solidFill>
                          <a:effectLst/>
                          <a:latin typeface="Times New Roman"/>
                        </a:rPr>
                        <a:t>CC </a:t>
                      </a:r>
                      <a:r>
                        <a:rPr lang="da-DK" sz="800" b="0" i="0" u="none" strike="noStrike" dirty="0" smtClean="0">
                          <a:solidFill>
                            <a:srgbClr val="000000"/>
                          </a:solidFill>
                          <a:effectLst/>
                          <a:latin typeface="Times New Roman"/>
                        </a:rPr>
                        <a:t>V&amp;C</a:t>
                      </a:r>
                      <a:endParaRPr lang="da-DK" sz="8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20.254,0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a:solidFill>
                            <a:srgbClr val="000000"/>
                          </a:solidFill>
                          <a:effectLst/>
                          <a:latin typeface="Times New Roman"/>
                        </a:rPr>
                        <a:t>CIDMAT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57.646,0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CND Club Elisabeth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38.950,0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COMOPSAIR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273.439,0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COMOPSLAND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275.829,5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a:solidFill>
                            <a:srgbClr val="000000"/>
                          </a:solidFill>
                          <a:effectLst/>
                          <a:latin typeface="Times New Roman"/>
                        </a:rPr>
                        <a:t>COMOPSMED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93.538,5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10,69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dirty="0">
                          <a:solidFill>
                            <a:srgbClr val="000000"/>
                          </a:solidFill>
                          <a:effectLst/>
                          <a:latin typeface="Times New Roman"/>
                        </a:rPr>
                        <a:t>0,11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dirty="0">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COMOPSNAV DBO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26.486,0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DG </a:t>
                      </a:r>
                      <a:r>
                        <a:rPr lang="en-US" sz="800" b="0" i="0" u="none" strike="noStrike" dirty="0" err="1">
                          <a:solidFill>
                            <a:srgbClr val="000000"/>
                          </a:solidFill>
                          <a:effectLst/>
                          <a:latin typeface="Times New Roman"/>
                        </a:rPr>
                        <a:t>BudFin</a:t>
                      </a:r>
                      <a:endParaRPr lang="en-US" sz="8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385.215,5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5,19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DG COM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155.138,0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12,89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DG HR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487.654,0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2,05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DG JM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240.558,0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dirty="0">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a:solidFill>
                            <a:srgbClr val="000000"/>
                          </a:solidFill>
                          <a:effectLst/>
                          <a:latin typeface="Times New Roman"/>
                        </a:rPr>
                        <a:t>DGMR (Mgt)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163.821,5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dirty="0">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a:solidFill>
                            <a:srgbClr val="000000"/>
                          </a:solidFill>
                          <a:effectLst/>
                          <a:latin typeface="Times New Roman"/>
                        </a:rPr>
                        <a:t>DGMR C&amp;I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305.368,0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3,27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dirty="0">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a:solidFill>
                            <a:srgbClr val="000000"/>
                          </a:solidFill>
                          <a:effectLst/>
                          <a:latin typeface="Times New Roman"/>
                        </a:rPr>
                        <a:t>DGMR MP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439.356,0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DGMR Sys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599.168,0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BE Part MNFP-F16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1.558,0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dirty="0">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FINABEL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6.232,0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a:solidFill>
                            <a:srgbClr val="000000"/>
                          </a:solidFill>
                          <a:effectLst/>
                          <a:latin typeface="Times New Roman"/>
                        </a:rPr>
                        <a:t>IAD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52.582,5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err="1">
                          <a:solidFill>
                            <a:srgbClr val="000000"/>
                          </a:solidFill>
                          <a:effectLst/>
                          <a:latin typeface="Times New Roman"/>
                        </a:rPr>
                        <a:t>Kab</a:t>
                      </a:r>
                      <a:r>
                        <a:rPr lang="en-US" sz="800" b="0" i="0" u="none" strike="noStrike" dirty="0">
                          <a:solidFill>
                            <a:srgbClr val="000000"/>
                          </a:solidFill>
                          <a:effectLst/>
                          <a:latin typeface="Times New Roman"/>
                        </a:rPr>
                        <a:t> CHOD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56.144,0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dirty="0">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a:solidFill>
                            <a:srgbClr val="000000"/>
                          </a:solidFill>
                          <a:effectLst/>
                          <a:latin typeface="Times New Roman"/>
                        </a:rPr>
                        <a:t>MP Gp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91.922,0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21,76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dirty="0">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TEB </a:t>
                      </a:r>
                      <a:r>
                        <a:rPr lang="en-US" sz="800" b="0" i="0" u="none" strike="noStrike" dirty="0" err="1">
                          <a:solidFill>
                            <a:srgbClr val="000000"/>
                          </a:solidFill>
                          <a:effectLst/>
                          <a:latin typeface="Times New Roman"/>
                        </a:rPr>
                        <a:t>Det</a:t>
                      </a:r>
                      <a:r>
                        <a:rPr lang="en-US" sz="800" b="0" i="0" u="none" strike="noStrike" dirty="0">
                          <a:solidFill>
                            <a:srgbClr val="000000"/>
                          </a:solidFill>
                          <a:effectLst/>
                          <a:latin typeface="Times New Roman"/>
                        </a:rPr>
                        <a:t> EVERE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19.864,5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dirty="0">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UB </a:t>
                      </a:r>
                      <a:r>
                        <a:rPr lang="en-US" sz="800" b="0" i="0" u="none" strike="noStrike" dirty="0" err="1">
                          <a:solidFill>
                            <a:srgbClr val="000000"/>
                          </a:solidFill>
                          <a:effectLst/>
                          <a:latin typeface="Times New Roman"/>
                        </a:rPr>
                        <a:t>Def</a:t>
                      </a:r>
                      <a:r>
                        <a:rPr lang="en-US" sz="800" b="0" i="0" u="none" strike="noStrike" dirty="0">
                          <a:solidFill>
                            <a:srgbClr val="000000"/>
                          </a:solidFill>
                          <a:effectLst/>
                          <a:latin typeface="Times New Roman"/>
                        </a:rPr>
                        <a:t> </a:t>
                      </a:r>
                      <a:r>
                        <a:rPr lang="en-US" sz="800" b="0" i="0" u="none" strike="noStrike" dirty="0" err="1">
                          <a:solidFill>
                            <a:srgbClr val="000000"/>
                          </a:solidFill>
                          <a:effectLst/>
                          <a:latin typeface="Times New Roman"/>
                        </a:rPr>
                        <a:t>Det</a:t>
                      </a:r>
                      <a:r>
                        <a:rPr lang="en-US" sz="800" b="0" i="0" u="none" strike="noStrike" dirty="0">
                          <a:solidFill>
                            <a:srgbClr val="000000"/>
                          </a:solidFill>
                          <a:effectLst/>
                          <a:latin typeface="Times New Roman"/>
                        </a:rPr>
                        <a:t> EVERE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31.160,0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800" b="0" i="0" u="none" strike="noStrike" dirty="0">
                          <a:solidFill>
                            <a:srgbClr val="000000"/>
                          </a:solidFill>
                          <a:effectLst/>
                          <a:latin typeface="Times New Roman"/>
                        </a:rPr>
                        <a:t>ILE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r" fontAlgn="ctr"/>
                      <a:r>
                        <a:rPr lang="en-US" sz="800" b="0" i="0" u="none" strike="noStrike">
                          <a:solidFill>
                            <a:srgbClr val="000000"/>
                          </a:solidFill>
                          <a:effectLst/>
                          <a:latin typeface="Times New Roman"/>
                        </a:rPr>
                        <a:t>14.022,0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gridSpan="2">
                  <a:txBody>
                    <a:bodyPr/>
                    <a:lstStyle/>
                    <a:p>
                      <a:pPr algn="ctr" fontAlgn="ctr"/>
                      <a:r>
                        <a:rPr lang="en-US" sz="800" b="0"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800" b="0" i="0" u="none" strike="noStrike" dirty="0">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15896">
                <a:tc gridSpan="2">
                  <a:txBody>
                    <a:bodyPr/>
                    <a:lstStyle/>
                    <a:p>
                      <a:pPr algn="ctr" fontAlgn="ctr"/>
                      <a:r>
                        <a:rPr lang="en-US" sz="900" b="1" i="0" u="none" strike="noStrike" dirty="0">
                          <a:solidFill>
                            <a:srgbClr val="000000"/>
                          </a:solidFill>
                          <a:effectLst/>
                          <a:latin typeface="Times New Roman"/>
                        </a:rPr>
                        <a:t>KKE/QRE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r" fontAlgn="ctr"/>
                      <a:r>
                        <a:rPr lang="en-US" sz="800" b="1" i="0" u="none" strike="noStrike">
                          <a:solidFill>
                            <a:srgbClr val="000000"/>
                          </a:solidFill>
                          <a:effectLst/>
                          <a:latin typeface="Times New Roman"/>
                        </a:rPr>
                        <a:t>5.114.303,5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2,93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202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202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a:solidFill>
                            <a:srgbClr val="000000"/>
                          </a:solidFill>
                          <a:effectLst/>
                          <a:latin typeface="Times New Roman"/>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gridSpan="2">
                  <a:txBody>
                    <a:bodyPr/>
                    <a:lstStyle/>
                    <a:p>
                      <a:pPr algn="ctr" fontAlgn="ctr"/>
                      <a:r>
                        <a:rPr lang="en-US" sz="800" b="1" i="0" u="none" strike="noStrike" dirty="0">
                          <a:solidFill>
                            <a:srgbClr val="000000"/>
                          </a:solidFill>
                          <a:effectLst/>
                          <a:latin typeface="Times New Roman"/>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a:txBody>
                    <a:bodyPr/>
                    <a:lstStyle/>
                    <a:p>
                      <a:pPr algn="l" fontAlgn="ctr"/>
                      <a:endParaRPr lang="en-US" sz="4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c>
                  <a:txBody>
                    <a:bodyPr/>
                    <a:lstStyle/>
                    <a:p>
                      <a:pPr algn="l" fontAlgn="ctr"/>
                      <a:endParaRPr lang="en-US" sz="400" b="0" i="0" u="none" strike="noStrike">
                        <a:solidFill>
                          <a:srgbClr val="000000"/>
                        </a:solidFill>
                        <a:effectLst/>
                        <a:latin typeface="Times New Roman"/>
                      </a:endParaRPr>
                    </a:p>
                  </a:txBody>
                  <a:tcPr marL="0" marR="0" marT="0" marB="0" anchor="ctr">
                    <a:lnL>
                      <a:noFill/>
                    </a:lnL>
                    <a:lnR>
                      <a:noFill/>
                    </a:lnR>
                    <a:lnT>
                      <a:noFill/>
                    </a:lnT>
                    <a:lnB>
                      <a:noFill/>
                    </a:lnB>
                  </a:tcPr>
                </a:tc>
              </a:tr>
              <a:tr h="185434">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dirty="0">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gridSpan="2">
                  <a:txBody>
                    <a:bodyPr/>
                    <a:lstStyle/>
                    <a:p>
                      <a:pPr algn="ctr" fontAlgn="b"/>
                      <a:r>
                        <a:rPr lang="en-US" sz="700" b="0" i="0" u="none" strike="noStrike">
                          <a:solidFill>
                            <a:srgbClr val="000000"/>
                          </a:solidFill>
                          <a:effectLst/>
                          <a:latin typeface="Calibri"/>
                        </a:rPr>
                        <a:t>F</a:t>
                      </a:r>
                      <a:r>
                        <a:rPr lang="en-US" sz="700" b="0" i="0" u="none" strike="noStrike" baseline="-25000">
                          <a:solidFill>
                            <a:srgbClr val="000000"/>
                          </a:solidFill>
                          <a:effectLst/>
                          <a:latin typeface="Calibri"/>
                        </a:rPr>
                        <a:t>g</a:t>
                      </a:r>
                      <a:endParaRPr lang="en-US" sz="7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a:txBody>
                    <a:bodyPr/>
                    <a:lstStyle/>
                    <a:p>
                      <a:pPr algn="l" fontAlgn="b"/>
                      <a:endParaRPr lang="en-US" sz="5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gridSpan="2">
                  <a:txBody>
                    <a:bodyPr/>
                    <a:lstStyle/>
                    <a:p>
                      <a:pPr algn="ctr" fontAlgn="b"/>
                      <a:r>
                        <a:rPr lang="en-US" sz="700" b="0" i="0" u="none" strike="noStrike">
                          <a:solidFill>
                            <a:srgbClr val="000000"/>
                          </a:solidFill>
                          <a:effectLst/>
                          <a:latin typeface="Calibri"/>
                        </a:rPr>
                        <a:t> </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gridSpan="2">
                  <a:txBody>
                    <a:bodyPr/>
                    <a:lstStyle/>
                    <a:p>
                      <a:pPr algn="ctr" fontAlgn="b"/>
                      <a:r>
                        <a:rPr lang="en-US" sz="700" b="0" i="0" u="none" strike="noStrike">
                          <a:solidFill>
                            <a:srgbClr val="000000"/>
                          </a:solidFill>
                          <a:effectLst/>
                          <a:latin typeface="Calibri"/>
                        </a:rPr>
                        <a:t>W</a:t>
                      </a:r>
                      <a:r>
                        <a:rPr lang="en-US" sz="700" b="0" i="0" u="none" strike="noStrike" baseline="-25000">
                          <a:solidFill>
                            <a:srgbClr val="000000"/>
                          </a:solidFill>
                          <a:effectLst/>
                          <a:latin typeface="Calibri"/>
                        </a:rPr>
                        <a:t>eg</a:t>
                      </a:r>
                      <a:endParaRPr lang="en-US" sz="7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a:txBody>
                    <a:bodyPr/>
                    <a:lstStyle/>
                    <a:p>
                      <a:pPr algn="l" fontAlgn="b"/>
                      <a:endParaRPr lang="en-US" sz="5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gridSpan="2">
                  <a:txBody>
                    <a:bodyPr/>
                    <a:lstStyle/>
                    <a:p>
                      <a:pPr algn="ctr" fontAlgn="b"/>
                      <a:r>
                        <a:rPr lang="en-US" sz="700" b="0" i="0" u="none" strike="noStrike">
                          <a:solidFill>
                            <a:srgbClr val="000000"/>
                          </a:solidFill>
                          <a:effectLst/>
                          <a:latin typeface="Calibri"/>
                        </a:rPr>
                        <a:t>G</a:t>
                      </a:r>
                      <a:r>
                        <a:rPr lang="en-US" sz="700" b="0" i="0" u="none" strike="noStrike" baseline="-25000">
                          <a:solidFill>
                            <a:srgbClr val="000000"/>
                          </a:solidFill>
                          <a:effectLst/>
                          <a:latin typeface="Calibri"/>
                        </a:rPr>
                        <a:t>eg</a:t>
                      </a:r>
                      <a:endParaRPr lang="en-US" sz="7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en-US"/>
                    </a:p>
                  </a:txBody>
                  <a:tcPr/>
                </a:tc>
                <a:tc>
                  <a:txBody>
                    <a:bodyPr/>
                    <a:lstStyle/>
                    <a:p>
                      <a:pPr algn="l" fontAlgn="b"/>
                      <a:endParaRPr lang="en-US" sz="5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5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en-US" sz="500" b="0" i="0" u="none" strike="noStrike" dirty="0">
                        <a:solidFill>
                          <a:srgbClr val="000000"/>
                        </a:solidFill>
                        <a:effectLst/>
                        <a:latin typeface="Calibri"/>
                      </a:endParaRPr>
                    </a:p>
                  </a:txBody>
                  <a:tcPr marL="0" marR="0" marT="0" marB="0" anchor="b">
                    <a:lnL>
                      <a:noFill/>
                    </a:lnL>
                    <a:lnR>
                      <a:noFill/>
                    </a:lnR>
                    <a:lnT>
                      <a:noFill/>
                    </a:lnT>
                    <a:lnB>
                      <a:noFill/>
                    </a:lnB>
                  </a:tcPr>
                </a:tc>
              </a:tr>
            </a:tbl>
          </a:graphicData>
        </a:graphic>
      </p:graphicFrame>
    </p:spTree>
    <p:extLst>
      <p:ext uri="{BB962C8B-B14F-4D97-AF65-F5344CB8AC3E}">
        <p14:creationId xmlns:p14="http://schemas.microsoft.com/office/powerpoint/2010/main" val="15656664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562539078"/>
              </p:ext>
            </p:extLst>
          </p:nvPr>
        </p:nvGraphicFramePr>
        <p:xfrm>
          <a:off x="67204" y="1052736"/>
          <a:ext cx="9076796" cy="518457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0" y="332656"/>
            <a:ext cx="9144000" cy="523220"/>
          </a:xfrm>
          <a:prstGeom prst="rect">
            <a:avLst/>
          </a:prstGeom>
          <a:noFill/>
        </p:spPr>
        <p:txBody>
          <a:bodyPr wrap="square" rtlCol="0">
            <a:spAutoFit/>
          </a:bodyPr>
          <a:lstStyle/>
          <a:p>
            <a:pPr algn="ctr"/>
            <a:r>
              <a:rPr lang="nl-BE" sz="2800" b="1" dirty="0" smtClean="0">
                <a:latin typeface="Berlin Sans FB Demi" panose="020E0802020502020306" pitchFamily="34" charset="0"/>
              </a:rPr>
              <a:t>Type ongeval</a:t>
            </a:r>
            <a:endParaRPr lang="en-US" sz="2800" b="1" dirty="0">
              <a:latin typeface="Berlin Sans FB Demi" panose="020E0802020502020306" pitchFamily="34" charset="0"/>
            </a:endParaRPr>
          </a:p>
        </p:txBody>
      </p:sp>
    </p:spTree>
    <p:extLst>
      <p:ext uri="{BB962C8B-B14F-4D97-AF65-F5344CB8AC3E}">
        <p14:creationId xmlns:p14="http://schemas.microsoft.com/office/powerpoint/2010/main" val="19570885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extLst>
              <p:ext uri="{D42A27DB-BD31-4B8C-83A1-F6EECF244321}">
                <p14:modId xmlns:p14="http://schemas.microsoft.com/office/powerpoint/2010/main" val="2348600519"/>
              </p:ext>
            </p:extLst>
          </p:nvPr>
        </p:nvGraphicFramePr>
        <p:xfrm>
          <a:off x="0" y="188640"/>
          <a:ext cx="9144000" cy="655272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566681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nvGraphicFramePr>
        <p:xfrm>
          <a:off x="242124" y="291567"/>
          <a:ext cx="8659752" cy="62748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098722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extLst>
              <p:ext uri="{D42A27DB-BD31-4B8C-83A1-F6EECF244321}">
                <p14:modId xmlns:p14="http://schemas.microsoft.com/office/powerpoint/2010/main" val="2993921213"/>
              </p:ext>
            </p:extLst>
          </p:nvPr>
        </p:nvGraphicFramePr>
        <p:xfrm>
          <a:off x="0" y="116632"/>
          <a:ext cx="9144000" cy="655272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1"/>
          <p:cNvSpPr txBox="1"/>
          <p:nvPr/>
        </p:nvSpPr>
        <p:spPr>
          <a:xfrm>
            <a:off x="253685" y="12367"/>
            <a:ext cx="8636630" cy="834118"/>
          </a:xfrm>
          <a:prstGeom prst="rect">
            <a:avLst/>
          </a:prstGeom>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b="1" dirty="0" err="1" smtClean="0"/>
              <a:t>Omstandiheden</a:t>
            </a:r>
            <a:r>
              <a:rPr lang="en-US" sz="1800" b="1" dirty="0" smtClean="0"/>
              <a:t> AO</a:t>
            </a:r>
            <a:endParaRPr lang="en-US" sz="1800" b="1" dirty="0"/>
          </a:p>
        </p:txBody>
      </p:sp>
    </p:spTree>
    <p:extLst>
      <p:ext uri="{BB962C8B-B14F-4D97-AF65-F5344CB8AC3E}">
        <p14:creationId xmlns:p14="http://schemas.microsoft.com/office/powerpoint/2010/main" val="705794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intranet.mil.intra/sites/templates/Note/Logos/logo_Def.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0272" y="313970"/>
            <a:ext cx="1465200" cy="1465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intranet.mil.intra/sites/templates/Note/Logos/Logo%20ACOS%20WB.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546" y="311527"/>
            <a:ext cx="1426158" cy="1464783"/>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0" y="2708920"/>
            <a:ext cx="9108504"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BE" dirty="0" err="1" smtClean="0"/>
              <a:t>Questions</a:t>
            </a:r>
            <a:r>
              <a:rPr lang="nl-BE" dirty="0" smtClean="0"/>
              <a:t>?</a:t>
            </a:r>
            <a:endParaRPr lang="en-US" dirty="0"/>
          </a:p>
        </p:txBody>
      </p:sp>
      <p:pic>
        <p:nvPicPr>
          <p:cNvPr id="1026" name="Picture 2" descr="doubts,emotions,faces,men,question marks,symbols,uncertainties,web animations,wondering,people,web elements"/>
          <p:cNvPicPr>
            <a:picLocks noChangeAspect="1" noChangeArrowheads="1" noCrop="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15816" y="3068960"/>
            <a:ext cx="3095625" cy="309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3390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Totaal: 14 incidenten</a:t>
            </a:r>
            <a:endParaRPr lang="en-US" dirty="0"/>
          </a:p>
        </p:txBody>
      </p:sp>
      <p:sp>
        <p:nvSpPr>
          <p:cNvPr id="3" name="Content Placeholder 2"/>
          <p:cNvSpPr>
            <a:spLocks noGrp="1"/>
          </p:cNvSpPr>
          <p:nvPr>
            <p:ph idx="1"/>
          </p:nvPr>
        </p:nvSpPr>
        <p:spPr>
          <a:xfrm>
            <a:off x="457200" y="1268760"/>
            <a:ext cx="8507288" cy="4857403"/>
          </a:xfrm>
        </p:spPr>
        <p:txBody>
          <a:bodyPr>
            <a:normAutofit lnSpcReduction="10000"/>
          </a:bodyPr>
          <a:lstStyle/>
          <a:p>
            <a:r>
              <a:rPr lang="nl-BE" dirty="0" smtClean="0"/>
              <a:t>3 schadeongevallen (verkeersongevallen)</a:t>
            </a:r>
          </a:p>
          <a:p>
            <a:pPr lvl="1"/>
            <a:r>
              <a:rPr lang="nl-BE" dirty="0" smtClean="0"/>
              <a:t>ACOS WB: 1 verkeersongeval.</a:t>
            </a:r>
            <a:br>
              <a:rPr lang="nl-BE" dirty="0" smtClean="0"/>
            </a:br>
            <a:r>
              <a:rPr lang="nl-BE" dirty="0" smtClean="0"/>
              <a:t>Tijdens zending met Mil </a:t>
            </a:r>
            <a:r>
              <a:rPr lang="nl-BE" dirty="0" err="1" smtClean="0"/>
              <a:t>Vtg</a:t>
            </a:r>
            <a:r>
              <a:rPr lang="nl-BE" dirty="0" smtClean="0"/>
              <a:t> achteraan aangereden door burger </a:t>
            </a:r>
            <a:r>
              <a:rPr lang="nl-BE" dirty="0" err="1" smtClean="0"/>
              <a:t>Vtg</a:t>
            </a:r>
            <a:r>
              <a:rPr lang="nl-BE" dirty="0" smtClean="0"/>
              <a:t>.</a:t>
            </a:r>
          </a:p>
          <a:p>
            <a:pPr lvl="2"/>
            <a:r>
              <a:rPr lang="nl-BE" dirty="0" smtClean="0"/>
              <a:t> </a:t>
            </a:r>
            <a:r>
              <a:rPr lang="nl-BE" dirty="0" smtClean="0">
                <a:solidFill>
                  <a:schemeClr val="accent2">
                    <a:lumMod val="75000"/>
                  </a:schemeClr>
                </a:solidFill>
              </a:rPr>
              <a:t>Geen specifiek advies</a:t>
            </a:r>
            <a:r>
              <a:rPr lang="nl-BE" dirty="0" smtClean="0"/>
              <a:t>.</a:t>
            </a:r>
          </a:p>
          <a:p>
            <a:pPr lvl="1"/>
            <a:r>
              <a:rPr lang="nl-BE" dirty="0" smtClean="0"/>
              <a:t>MP </a:t>
            </a:r>
            <a:r>
              <a:rPr lang="nl-BE" dirty="0" err="1" smtClean="0"/>
              <a:t>Gp</a:t>
            </a:r>
            <a:r>
              <a:rPr lang="nl-BE" dirty="0" smtClean="0"/>
              <a:t>: 1 verkeersongeval met motorfiets.</a:t>
            </a:r>
          </a:p>
          <a:p>
            <a:pPr lvl="2"/>
            <a:r>
              <a:rPr lang="nl-BE" dirty="0" smtClean="0"/>
              <a:t>Tijdens een escorte moest betrokkene afremmen.</a:t>
            </a:r>
            <a:br>
              <a:rPr lang="nl-BE" dirty="0" smtClean="0"/>
            </a:br>
            <a:r>
              <a:rPr lang="nl-BE" dirty="0" smtClean="0"/>
              <a:t>Door een defect aan de rembekrachtiging komt hij tegen een lage snelheid tegen een metalen paaltje terecht waar. Hierbij verliest hij het evenwicht en komt de motorfiets ten val. </a:t>
            </a:r>
          </a:p>
          <a:p>
            <a:pPr lvl="3"/>
            <a:r>
              <a:rPr lang="nl-BE" dirty="0" smtClean="0">
                <a:solidFill>
                  <a:schemeClr val="accent2">
                    <a:lumMod val="75000"/>
                  </a:schemeClr>
                </a:solidFill>
              </a:rPr>
              <a:t>Advies: Controle van het remsysteem van de andere motoren</a:t>
            </a:r>
            <a:r>
              <a:rPr lang="nl-BE" dirty="0" smtClean="0"/>
              <a:t>.</a:t>
            </a:r>
          </a:p>
        </p:txBody>
      </p:sp>
    </p:spTree>
    <p:extLst>
      <p:ext uri="{BB962C8B-B14F-4D97-AF65-F5344CB8AC3E}">
        <p14:creationId xmlns:p14="http://schemas.microsoft.com/office/powerpoint/2010/main" val="39341926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Totaal: 14 incidenten</a:t>
            </a:r>
            <a:endParaRPr lang="en-US" dirty="0"/>
          </a:p>
        </p:txBody>
      </p:sp>
      <p:sp>
        <p:nvSpPr>
          <p:cNvPr id="3" name="Content Placeholder 2"/>
          <p:cNvSpPr>
            <a:spLocks noGrp="1"/>
          </p:cNvSpPr>
          <p:nvPr>
            <p:ph idx="1"/>
          </p:nvPr>
        </p:nvSpPr>
        <p:spPr>
          <a:xfrm>
            <a:off x="457200" y="1268760"/>
            <a:ext cx="8507288" cy="4857403"/>
          </a:xfrm>
        </p:spPr>
        <p:txBody>
          <a:bodyPr>
            <a:normAutofit/>
          </a:bodyPr>
          <a:lstStyle/>
          <a:p>
            <a:r>
              <a:rPr lang="nl-BE" dirty="0"/>
              <a:t>3</a:t>
            </a:r>
            <a:r>
              <a:rPr lang="nl-BE" dirty="0" smtClean="0"/>
              <a:t> schadeongevallen (verkeersongevallen)</a:t>
            </a:r>
          </a:p>
          <a:p>
            <a:pPr lvl="1"/>
            <a:r>
              <a:rPr lang="nl-BE" dirty="0" smtClean="0"/>
              <a:t>DGMR C&amp;I: 1 verkeersongeval.</a:t>
            </a:r>
            <a:br>
              <a:rPr lang="nl-BE" dirty="0" smtClean="0"/>
            </a:br>
            <a:r>
              <a:rPr lang="nl-BE" dirty="0" smtClean="0"/>
              <a:t>Hekje aangereden met dienstvoertuig.</a:t>
            </a:r>
          </a:p>
          <a:p>
            <a:pPr lvl="2"/>
            <a:r>
              <a:rPr lang="nl-BE" dirty="0" smtClean="0"/>
              <a:t> </a:t>
            </a:r>
            <a:r>
              <a:rPr lang="nl-BE" dirty="0" smtClean="0">
                <a:solidFill>
                  <a:schemeClr val="accent2">
                    <a:lumMod val="75000"/>
                  </a:schemeClr>
                </a:solidFill>
              </a:rPr>
              <a:t>Aandachtig blijven</a:t>
            </a:r>
            <a:r>
              <a:rPr lang="nl-BE" dirty="0" smtClean="0"/>
              <a:t>.</a:t>
            </a:r>
          </a:p>
        </p:txBody>
      </p:sp>
    </p:spTree>
    <p:extLst>
      <p:ext uri="{BB962C8B-B14F-4D97-AF65-F5344CB8AC3E}">
        <p14:creationId xmlns:p14="http://schemas.microsoft.com/office/powerpoint/2010/main" val="3325235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1546" y="1844824"/>
            <a:ext cx="8229600" cy="4525963"/>
          </a:xfrm>
        </p:spPr>
        <p:txBody>
          <a:bodyPr>
            <a:normAutofit fontScale="85000" lnSpcReduction="10000"/>
          </a:bodyPr>
          <a:lstStyle/>
          <a:p>
            <a:r>
              <a:rPr lang="nl-BE" dirty="0" smtClean="0"/>
              <a:t>6 ongevallen woon-werkverkeer</a:t>
            </a:r>
          </a:p>
          <a:p>
            <a:pPr lvl="1"/>
            <a:r>
              <a:rPr lang="nl-BE" dirty="0" smtClean="0"/>
              <a:t>DGMR C&amp;I: </a:t>
            </a:r>
          </a:p>
          <a:p>
            <a:pPr lvl="2"/>
            <a:r>
              <a:rPr lang="nl-BE" dirty="0" smtClean="0"/>
              <a:t>Uitgeschoven met scooter op nat wegdek met bladeren. </a:t>
            </a:r>
            <a:br>
              <a:rPr lang="nl-BE" dirty="0" smtClean="0"/>
            </a:br>
            <a:r>
              <a:rPr lang="nl-BE" dirty="0" smtClean="0"/>
              <a:t>Trauma linker knie, 21 dagen AGR.</a:t>
            </a:r>
          </a:p>
          <a:p>
            <a:pPr lvl="2"/>
            <a:r>
              <a:rPr lang="nl-BE" dirty="0" smtClean="0"/>
              <a:t>Met fiets aangereden door een burgervoertuig dat van links kwam.</a:t>
            </a:r>
            <a:br>
              <a:rPr lang="nl-BE" dirty="0" smtClean="0"/>
            </a:br>
            <a:r>
              <a:rPr lang="nl-BE" dirty="0" smtClean="0"/>
              <a:t>Contusie linker kuit, 10 dagen AGR</a:t>
            </a:r>
          </a:p>
          <a:p>
            <a:pPr lvl="1"/>
            <a:r>
              <a:rPr lang="nl-BE" dirty="0" smtClean="0"/>
              <a:t>DG COM: </a:t>
            </a:r>
          </a:p>
          <a:p>
            <a:pPr lvl="2"/>
            <a:r>
              <a:rPr lang="nl-BE" dirty="0" smtClean="0"/>
              <a:t>Verkeersongeval met scooter (SO) en vrachtwagen.</a:t>
            </a:r>
            <a:br>
              <a:rPr lang="nl-BE" dirty="0" smtClean="0"/>
            </a:br>
            <a:r>
              <a:rPr lang="nl-BE" dirty="0" smtClean="0"/>
              <a:t>Fracturen aangezicht, 59 dagen AGR</a:t>
            </a:r>
          </a:p>
          <a:p>
            <a:pPr lvl="1"/>
            <a:r>
              <a:rPr lang="nl-BE" dirty="0" smtClean="0"/>
              <a:t>DG </a:t>
            </a:r>
            <a:r>
              <a:rPr lang="nl-BE" dirty="0" err="1" smtClean="0"/>
              <a:t>BudFin</a:t>
            </a:r>
            <a:r>
              <a:rPr lang="nl-BE" dirty="0" smtClean="0"/>
              <a:t>: </a:t>
            </a:r>
          </a:p>
          <a:p>
            <a:pPr lvl="2"/>
            <a:r>
              <a:rPr lang="nl-BE" dirty="0" smtClean="0"/>
              <a:t>Bij het afstappen van de bus (MIVB) is betrokkene ten val gekomen. De bus stond iets te ver van het perron.</a:t>
            </a:r>
            <a:r>
              <a:rPr lang="nl-BE" dirty="0"/>
              <a:t/>
            </a:r>
            <a:br>
              <a:rPr lang="nl-BE" dirty="0"/>
            </a:br>
            <a:r>
              <a:rPr lang="nl-BE" dirty="0" smtClean="0"/>
              <a:t>Schaafwonde knie, 0 dagen AGR</a:t>
            </a:r>
          </a:p>
        </p:txBody>
      </p:sp>
      <p:pic>
        <p:nvPicPr>
          <p:cNvPr id="5" name="Picture 2" descr="http://intranet.mil.intra/sites/templates/Note/Logos/logo_Def.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0272" y="313970"/>
            <a:ext cx="1465200" cy="1465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ttp://intranet.mil.intra/sites/templates/Note/Logos/Logo%20ACOS%20WB.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546" y="311527"/>
            <a:ext cx="1426158" cy="1464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47365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1546" y="2204864"/>
            <a:ext cx="8229600" cy="3744416"/>
          </a:xfrm>
        </p:spPr>
        <p:txBody>
          <a:bodyPr>
            <a:normAutofit/>
          </a:bodyPr>
          <a:lstStyle/>
          <a:p>
            <a:r>
              <a:rPr lang="nl-BE" dirty="0" smtClean="0"/>
              <a:t>6 ongevallen woon-werkverkeer</a:t>
            </a:r>
          </a:p>
          <a:p>
            <a:pPr lvl="1"/>
            <a:r>
              <a:rPr lang="nl-BE" dirty="0" err="1" smtClean="0"/>
              <a:t>Bn</a:t>
            </a:r>
            <a:r>
              <a:rPr lang="nl-BE" dirty="0" smtClean="0"/>
              <a:t> HK </a:t>
            </a:r>
            <a:r>
              <a:rPr lang="nl-BE" dirty="0" err="1" smtClean="0"/>
              <a:t>Def</a:t>
            </a:r>
            <a:r>
              <a:rPr lang="nl-BE" dirty="0" smtClean="0"/>
              <a:t> Staf KKE: </a:t>
            </a:r>
          </a:p>
          <a:p>
            <a:pPr lvl="2"/>
            <a:r>
              <a:rPr lang="nl-BE" dirty="0" smtClean="0"/>
              <a:t>Met fiets aangereden door auto.</a:t>
            </a:r>
            <a:br>
              <a:rPr lang="nl-BE" dirty="0" smtClean="0"/>
            </a:br>
            <a:r>
              <a:rPr lang="nl-BE" dirty="0" smtClean="0"/>
              <a:t>Contusio linker </a:t>
            </a:r>
            <a:r>
              <a:rPr lang="nl-BE" dirty="0" err="1" smtClean="0"/>
              <a:t>elleboog</a:t>
            </a:r>
            <a:r>
              <a:rPr lang="nl-BE" dirty="0" smtClean="0"/>
              <a:t>, 2 dagen AGR</a:t>
            </a:r>
          </a:p>
          <a:p>
            <a:pPr lvl="1"/>
            <a:r>
              <a:rPr lang="nl-BE" dirty="0" smtClean="0"/>
              <a:t>ACOS WB: </a:t>
            </a:r>
          </a:p>
          <a:p>
            <a:pPr lvl="2"/>
            <a:r>
              <a:rPr lang="nl-BE" dirty="0" smtClean="0"/>
              <a:t>Aanrijding met andere auto tijdens het naar huis rijden.</a:t>
            </a:r>
            <a:br>
              <a:rPr lang="nl-BE" dirty="0" smtClean="0"/>
            </a:br>
            <a:r>
              <a:rPr lang="nl-BE" dirty="0" smtClean="0"/>
              <a:t>Letsel ?, 03 dagen AGR</a:t>
            </a:r>
          </a:p>
        </p:txBody>
      </p:sp>
      <p:pic>
        <p:nvPicPr>
          <p:cNvPr id="5" name="Picture 2" descr="http://intranet.mil.intra/sites/templates/Note/Logos/logo_Def.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0272" y="313970"/>
            <a:ext cx="1465200" cy="1465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ttp://intranet.mil.intra/sites/templates/Note/Logos/Logo%20ACOS%20WB.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546" y="311527"/>
            <a:ext cx="1426158" cy="1464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56089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84870"/>
            <a:ext cx="8229600" cy="4525963"/>
          </a:xfrm>
        </p:spPr>
        <p:txBody>
          <a:bodyPr>
            <a:normAutofit/>
          </a:bodyPr>
          <a:lstStyle/>
          <a:p>
            <a:pPr lvl="1"/>
            <a:r>
              <a:rPr lang="nl-BE" dirty="0" err="1" smtClean="0"/>
              <a:t>Bn</a:t>
            </a:r>
            <a:r>
              <a:rPr lang="nl-BE" dirty="0" smtClean="0"/>
              <a:t> HK </a:t>
            </a:r>
            <a:r>
              <a:rPr lang="nl-BE" dirty="0" err="1" smtClean="0"/>
              <a:t>Def</a:t>
            </a:r>
            <a:r>
              <a:rPr lang="nl-BE" dirty="0" smtClean="0"/>
              <a:t> Staf KKE (wachtpersoneel)</a:t>
            </a:r>
          </a:p>
          <a:p>
            <a:pPr lvl="2"/>
            <a:r>
              <a:rPr lang="nl-BE" dirty="0" smtClean="0"/>
              <a:t>Bij regen op verplaatsbare aluminium ramp in-/uitgang blok 20 uitgeschoven en ten val gekomen.</a:t>
            </a:r>
          </a:p>
          <a:p>
            <a:pPr lvl="3"/>
            <a:r>
              <a:rPr lang="nl-BE" dirty="0" smtClean="0"/>
              <a:t>Pijn onderrug en staartbeen</a:t>
            </a:r>
          </a:p>
          <a:p>
            <a:pPr lvl="3"/>
            <a:r>
              <a:rPr lang="nl-BE" dirty="0" smtClean="0"/>
              <a:t>10 dagen AGR</a:t>
            </a:r>
          </a:p>
          <a:p>
            <a:pPr lvl="3"/>
            <a:r>
              <a:rPr lang="nl-BE" dirty="0" smtClean="0"/>
              <a:t>Advies: Rekening houden met de weersomstandigheden.</a:t>
            </a:r>
          </a:p>
          <a:p>
            <a:pPr marL="1371600" lvl="3" indent="0">
              <a:buNone/>
            </a:pPr>
            <a:endParaRPr lang="nl-BE" dirty="0" smtClean="0"/>
          </a:p>
        </p:txBody>
      </p:sp>
      <p:pic>
        <p:nvPicPr>
          <p:cNvPr id="5" name="Picture 2" descr="http://intranet.mil.intra/sites/templates/Note/Logos/logo_Def.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0272" y="313970"/>
            <a:ext cx="1465200" cy="1465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ttp://intranet.mil.intra/sites/templates/Note/Logos/Logo%20ACOS%20WB.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546" y="311527"/>
            <a:ext cx="1426158" cy="146478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14398" y="4271614"/>
            <a:ext cx="3004634" cy="2253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8773" y="4294872"/>
            <a:ext cx="2973627" cy="2230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195736" y="548680"/>
            <a:ext cx="4392488" cy="646331"/>
          </a:xfrm>
          <a:prstGeom prst="rect">
            <a:avLst/>
          </a:prstGeom>
          <a:noFill/>
        </p:spPr>
        <p:txBody>
          <a:bodyPr wrap="square" rtlCol="0">
            <a:spAutoFit/>
          </a:bodyPr>
          <a:lstStyle/>
          <a:p>
            <a:r>
              <a:rPr lang="nl-BE" sz="3600" b="1" dirty="0" smtClean="0"/>
              <a:t>5</a:t>
            </a:r>
            <a:r>
              <a:rPr lang="nl-BE" sz="3600" dirty="0" smtClean="0"/>
              <a:t> </a:t>
            </a:r>
            <a:r>
              <a:rPr lang="nl-BE" sz="3600" b="1" dirty="0" smtClean="0"/>
              <a:t>Arbeidsongevallen</a:t>
            </a:r>
            <a:r>
              <a:rPr lang="nl-BE" dirty="0" smtClean="0"/>
              <a:t>.</a:t>
            </a:r>
            <a:endParaRPr lang="en-US" dirty="0"/>
          </a:p>
        </p:txBody>
      </p:sp>
    </p:spTree>
    <p:extLst>
      <p:ext uri="{BB962C8B-B14F-4D97-AF65-F5344CB8AC3E}">
        <p14:creationId xmlns:p14="http://schemas.microsoft.com/office/powerpoint/2010/main" val="22340336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4864"/>
            <a:ext cx="8229600" cy="4005969"/>
          </a:xfrm>
        </p:spPr>
        <p:txBody>
          <a:bodyPr>
            <a:normAutofit/>
          </a:bodyPr>
          <a:lstStyle/>
          <a:p>
            <a:pPr lvl="1"/>
            <a:r>
              <a:rPr lang="nl-BE" dirty="0" err="1" smtClean="0"/>
              <a:t>Bn</a:t>
            </a:r>
            <a:r>
              <a:rPr lang="nl-BE" dirty="0" smtClean="0"/>
              <a:t> HK </a:t>
            </a:r>
            <a:r>
              <a:rPr lang="nl-BE" dirty="0" err="1" smtClean="0"/>
              <a:t>Def</a:t>
            </a:r>
            <a:r>
              <a:rPr lang="nl-BE" dirty="0" smtClean="0"/>
              <a:t> Staf KKE (Plateau Infra): </a:t>
            </a:r>
          </a:p>
          <a:p>
            <a:pPr lvl="2"/>
            <a:r>
              <a:rPr lang="nl-BE" dirty="0" smtClean="0"/>
              <a:t>Tijdens het verleggen van bewapeningsnetten met wreef de van linker voet tegen een pin van een bewapeningsnet gelopen waardoor de pin de wreef van de veiligheidsschoen en de voet doorboorde.</a:t>
            </a:r>
          </a:p>
          <a:p>
            <a:pPr lvl="3"/>
            <a:r>
              <a:rPr lang="nl-BE" dirty="0" smtClean="0"/>
              <a:t>Penetratie wreef linker voet.</a:t>
            </a:r>
          </a:p>
          <a:p>
            <a:pPr lvl="3"/>
            <a:r>
              <a:rPr lang="nl-BE" dirty="0" smtClean="0"/>
              <a:t>3 dagen AGR</a:t>
            </a:r>
          </a:p>
          <a:p>
            <a:pPr lvl="3"/>
            <a:r>
              <a:rPr lang="nl-BE" dirty="0" smtClean="0"/>
              <a:t>RA (feitenboom) werd opgemaakt.</a:t>
            </a:r>
          </a:p>
        </p:txBody>
      </p:sp>
      <p:pic>
        <p:nvPicPr>
          <p:cNvPr id="5" name="Picture 2" descr="http://intranet.mil.intra/sites/templates/Note/Logos/logo_Def.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0272" y="313970"/>
            <a:ext cx="1465200" cy="1465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ttp://intranet.mil.intra/sites/templates/Note/Logos/Logo%20ACOS%20WB.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546" y="311527"/>
            <a:ext cx="1426158" cy="1464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5972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Feitenboom.</a:t>
            </a:r>
            <a:endParaRPr lang="en-US" dirty="0"/>
          </a:p>
        </p:txBody>
      </p:sp>
      <p:sp>
        <p:nvSpPr>
          <p:cNvPr id="3" name="Content Placeholder 2"/>
          <p:cNvSpPr>
            <a:spLocks noGrp="1"/>
          </p:cNvSpPr>
          <p:nvPr>
            <p:ph idx="1"/>
          </p:nvPr>
        </p:nvSpPr>
        <p:spPr>
          <a:xfrm>
            <a:off x="457200" y="1844824"/>
            <a:ext cx="8229600" cy="4824536"/>
          </a:xfrm>
        </p:spPr>
        <p:txBody>
          <a:bodyPr>
            <a:normAutofit fontScale="70000" lnSpcReduction="20000"/>
          </a:bodyPr>
          <a:lstStyle/>
          <a:p>
            <a:r>
              <a:rPr lang="nl-BE" b="1" u="sng" dirty="0" smtClean="0"/>
              <a:t>Feiten</a:t>
            </a:r>
            <a:r>
              <a:rPr lang="nl-BE" b="1" u="sng" dirty="0"/>
              <a:t>.</a:t>
            </a:r>
            <a:endParaRPr lang="en-US" dirty="0"/>
          </a:p>
          <a:p>
            <a:pPr lvl="1"/>
            <a:r>
              <a:rPr lang="nl-BE" dirty="0" smtClean="0"/>
              <a:t>Wonde </a:t>
            </a:r>
            <a:r>
              <a:rPr lang="nl-BE" dirty="0"/>
              <a:t>wreef linker voet.</a:t>
            </a:r>
            <a:endParaRPr lang="en-US" dirty="0"/>
          </a:p>
          <a:p>
            <a:pPr lvl="1"/>
            <a:r>
              <a:rPr lang="nl-BE" dirty="0"/>
              <a:t>Penetratie metalen pin (zijkant van metalen bewapeningsnet).</a:t>
            </a:r>
            <a:endParaRPr lang="en-US" dirty="0"/>
          </a:p>
          <a:p>
            <a:pPr lvl="1"/>
            <a:r>
              <a:rPr lang="nl-BE" dirty="0"/>
              <a:t>Pin door veiligheidsschoen gegaan (juist boven metalen tip)</a:t>
            </a:r>
            <a:endParaRPr lang="en-US" dirty="0"/>
          </a:p>
          <a:p>
            <a:pPr lvl="1"/>
            <a:r>
              <a:rPr lang="nl-BE" dirty="0"/>
              <a:t>Voorzijde van de voet tegen zijkant van op de grond liggende bewapeningsnetten gestoten.</a:t>
            </a:r>
            <a:endParaRPr lang="en-US" dirty="0"/>
          </a:p>
          <a:p>
            <a:pPr lvl="1"/>
            <a:r>
              <a:rPr lang="nl-BE" dirty="0"/>
              <a:t>SO herstelde zijn evenwicht.</a:t>
            </a:r>
            <a:endParaRPr lang="en-US" dirty="0"/>
          </a:p>
          <a:p>
            <a:pPr lvl="1"/>
            <a:r>
              <a:rPr lang="nl-BE" dirty="0"/>
              <a:t>Evenwicht verloren tijdens het manueel verplaatsen van bewapeningsnetten.</a:t>
            </a:r>
            <a:endParaRPr lang="en-US" dirty="0"/>
          </a:p>
          <a:p>
            <a:pPr lvl="1"/>
            <a:r>
              <a:rPr lang="nl-BE" dirty="0"/>
              <a:t>Misstap gedaan.</a:t>
            </a:r>
            <a:endParaRPr lang="en-US" dirty="0"/>
          </a:p>
          <a:p>
            <a:pPr lvl="1"/>
            <a:r>
              <a:rPr lang="nl-BE" dirty="0"/>
              <a:t>Met pijp van werkbroek blijven hangen aan zijkant van metalen bewapeningsnet.</a:t>
            </a:r>
            <a:endParaRPr lang="en-US" dirty="0"/>
          </a:p>
          <a:p>
            <a:pPr lvl="1"/>
            <a:r>
              <a:rPr lang="nl-BE" dirty="0"/>
              <a:t>Het bewapeningsnet werd door twee man gedragen.</a:t>
            </a:r>
            <a:endParaRPr lang="en-US" dirty="0"/>
          </a:p>
          <a:p>
            <a:pPr lvl="1"/>
            <a:r>
              <a:rPr lang="nl-BE" dirty="0"/>
              <a:t>Weinig beweegruimte, zolang men zich met het gedragen bewapeningsnet nog boven de onderliggende bewapeningsnetten bevindt. </a:t>
            </a:r>
            <a:endParaRPr lang="en-US" dirty="0"/>
          </a:p>
        </p:txBody>
      </p:sp>
      <p:pic>
        <p:nvPicPr>
          <p:cNvPr id="4" name="Picture 2" descr="http://intranet.mil.intra/sites/templates/Note/Logos/logo_Def.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0272" y="313970"/>
            <a:ext cx="1465200" cy="1465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intranet.mil.intra/sites/templates/Note/Logos/Logo%20ACOS%20WB.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546" y="311527"/>
            <a:ext cx="1426158" cy="1464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8123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0468" y="639547"/>
            <a:ext cx="3809484" cy="2861461"/>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2279" y="639362"/>
            <a:ext cx="3815528" cy="286164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18"/>
          <p:cNvPicPr>
            <a:picLocks noChangeAspect="1" noChangeArrowheads="1"/>
          </p:cNvPicPr>
          <p:nvPr/>
        </p:nvPicPr>
        <p:blipFill>
          <a:blip r:embed="rId4" cstate="print">
            <a:extLst>
              <a:ext uri="{28A0092B-C50C-407E-A947-70E740481C1C}">
                <a14:useLocalDpi xmlns:a14="http://schemas.microsoft.com/office/drawing/2010/main" val="0"/>
              </a:ext>
            </a:extLst>
          </a:blip>
          <a:srcRect l="11307" t="16251" r="34895" b="30000"/>
          <a:stretch>
            <a:fillRect/>
          </a:stretch>
        </p:blipFill>
        <p:spPr bwMode="auto">
          <a:xfrm>
            <a:off x="300846" y="3636768"/>
            <a:ext cx="3871854" cy="2906106"/>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1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02279" y="3636767"/>
            <a:ext cx="3815528" cy="2866003"/>
          </a:xfrm>
          <a:prstGeom prst="rect">
            <a:avLst/>
          </a:prstGeom>
          <a:noFill/>
          <a:extLst>
            <a:ext uri="{909E8E84-426E-40DD-AFC4-6F175D3DCCD1}">
              <a14:hiddenFill xmlns:a14="http://schemas.microsoft.com/office/drawing/2010/main">
                <a:solidFill>
                  <a:srgbClr val="FFFFFF"/>
                </a:solidFill>
              </a14:hiddenFill>
            </a:ext>
          </a:extLst>
        </p:spPr>
      </p:pic>
      <p:sp>
        <p:nvSpPr>
          <p:cNvPr id="8" name="Down Arrow 7"/>
          <p:cNvSpPr/>
          <p:nvPr/>
        </p:nvSpPr>
        <p:spPr>
          <a:xfrm rot="19730117">
            <a:off x="5089950" y="816056"/>
            <a:ext cx="295275" cy="1720215"/>
          </a:xfrm>
          <a:prstGeom prst="downArrow">
            <a:avLst/>
          </a:prstGeom>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Down Arrow 8"/>
          <p:cNvSpPr/>
          <p:nvPr/>
        </p:nvSpPr>
        <p:spPr>
          <a:xfrm rot="2268374">
            <a:off x="7443149" y="886752"/>
            <a:ext cx="295275" cy="1715770"/>
          </a:xfrm>
          <a:prstGeom prst="downArrow">
            <a:avLst/>
          </a:prstGeom>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Down Arrow 9"/>
          <p:cNvSpPr/>
          <p:nvPr/>
        </p:nvSpPr>
        <p:spPr>
          <a:xfrm rot="2987426">
            <a:off x="3164173" y="762700"/>
            <a:ext cx="295275" cy="1353185"/>
          </a:xfrm>
          <a:prstGeom prst="downArrow">
            <a:avLst/>
          </a:prstGeom>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Text Box 2"/>
          <p:cNvSpPr txBox="1">
            <a:spLocks noChangeArrowheads="1"/>
          </p:cNvSpPr>
          <p:nvPr/>
        </p:nvSpPr>
        <p:spPr bwMode="auto">
          <a:xfrm rot="-2399481">
            <a:off x="2698603" y="1244646"/>
            <a:ext cx="1358921"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BE" altLang="en-US" sz="1100" b="0"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rPr>
              <a:t>Bewapeningsnetten</a:t>
            </a:r>
            <a:endParaRPr kumimoji="0" lang="nl-BE"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Text Box 11"/>
          <p:cNvSpPr txBox="1">
            <a:spLocks noChangeArrowheads="1"/>
          </p:cNvSpPr>
          <p:nvPr/>
        </p:nvSpPr>
        <p:spPr bwMode="auto">
          <a:xfrm rot="-3112876">
            <a:off x="6747056" y="1660897"/>
            <a:ext cx="1674813" cy="30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BE" altLang="en-US" sz="1100" b="0"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rPr>
              <a:t>Uiteinde bewapeningsnet</a:t>
            </a:r>
            <a:endParaRPr kumimoji="0" lang="nl-BE"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 Box 13"/>
          <p:cNvSpPr txBox="1">
            <a:spLocks noChangeArrowheads="1"/>
          </p:cNvSpPr>
          <p:nvPr/>
        </p:nvSpPr>
        <p:spPr bwMode="auto">
          <a:xfrm rot="3521936">
            <a:off x="4371204" y="1479392"/>
            <a:ext cx="1674812"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BE" altLang="en-US" sz="1100" b="0"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rPr>
              <a:t>Uiteinde bewapeningsnet</a:t>
            </a:r>
            <a:endParaRPr kumimoji="0" lang="nl-BE"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Down Arrow 13"/>
          <p:cNvSpPr/>
          <p:nvPr/>
        </p:nvSpPr>
        <p:spPr>
          <a:xfrm rot="5400000">
            <a:off x="7567930" y="3662789"/>
            <a:ext cx="295275" cy="2419985"/>
          </a:xfrm>
          <a:prstGeom prst="downArrow">
            <a:avLst/>
          </a:prstGeom>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4"/>
          <p:cNvSpPr txBox="1">
            <a:spLocks noChangeArrowheads="1"/>
          </p:cNvSpPr>
          <p:nvPr/>
        </p:nvSpPr>
        <p:spPr bwMode="auto">
          <a:xfrm>
            <a:off x="6676247" y="4742147"/>
            <a:ext cx="2209800"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en-US" sz="1100" b="0"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rPr>
              <a:t>Plaats van penetratie en wonde</a:t>
            </a:r>
            <a:endParaRPr kumimoji="0" lang="nl-BE"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Down Arrow 15"/>
          <p:cNvSpPr/>
          <p:nvPr/>
        </p:nvSpPr>
        <p:spPr>
          <a:xfrm rot="5400000">
            <a:off x="2125525" y="4372292"/>
            <a:ext cx="295275" cy="2419985"/>
          </a:xfrm>
          <a:prstGeom prst="downArrow">
            <a:avLst/>
          </a:prstGeom>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Text Box 6"/>
          <p:cNvSpPr txBox="1">
            <a:spLocks noChangeArrowheads="1"/>
          </p:cNvSpPr>
          <p:nvPr/>
        </p:nvSpPr>
        <p:spPr bwMode="auto">
          <a:xfrm>
            <a:off x="1168263" y="5464465"/>
            <a:ext cx="2209800"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BE" altLang="en-US" sz="1100" b="0"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rPr>
              <a:t>Pin uiteinde bewapeningsnet</a:t>
            </a:r>
            <a:endParaRPr kumimoji="0" lang="nl-BE"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1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056" tIns="457056" rIns="457056" bIns="457056" numCol="1" anchor="ctr" anchorCtr="0" compatLnSpc="1">
            <a:prstTxWarp prst="textNoShape">
              <a:avLst/>
            </a:prstTxWarp>
            <a:spAutoFit/>
          </a:bodyPr>
          <a:lstStyle/>
          <a:p>
            <a:endParaRPr lang="en-US"/>
          </a:p>
        </p:txBody>
      </p:sp>
      <p:sp>
        <p:nvSpPr>
          <p:cNvPr id="13" name="Rectangle 16"/>
          <p:cNvSpPr>
            <a:spLocks noChangeArrowheads="1"/>
          </p:cNvSpPr>
          <p:nvPr/>
        </p:nvSpPr>
        <p:spPr bwMode="auto">
          <a:xfrm>
            <a:off x="3592816" y="87869"/>
            <a:ext cx="193662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BE" altLang="en-US" sz="2400"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Afbeeldingen</a:t>
            </a:r>
            <a:r>
              <a:rPr kumimoji="0" lang="nl-BE" altLang="en-US" sz="1400"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en-US" alt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Rectangle 20"/>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Rectangle 21"/>
          <p:cNvSpPr>
            <a:spLocks noChangeArrowheads="1"/>
          </p:cNvSpPr>
          <p:nvPr/>
        </p:nvSpPr>
        <p:spPr bwMode="auto">
          <a:xfrm>
            <a:off x="0" y="4048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2"/>
          <p:cNvSpPr>
            <a:spLocks noChangeArrowheads="1"/>
          </p:cNvSpPr>
          <p:nvPr/>
        </p:nvSpPr>
        <p:spPr bwMode="auto">
          <a:xfrm>
            <a:off x="0" y="7162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23"/>
          <p:cNvSpPr>
            <a:spLocks noChangeArrowheads="1"/>
          </p:cNvSpPr>
          <p:nvPr/>
        </p:nvSpPr>
        <p:spPr bwMode="auto">
          <a:xfrm>
            <a:off x="0" y="7620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24"/>
          <p:cNvSpPr>
            <a:spLocks noChangeArrowheads="1"/>
          </p:cNvSpPr>
          <p:nvPr/>
        </p:nvSpPr>
        <p:spPr bwMode="auto">
          <a:xfrm>
            <a:off x="0" y="10744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itchFamily="34" charset="0"/>
                <a:cs typeface="Arial" pitchFamily="34" charset="0"/>
              </a:rPr>
              <a:t>        </a:t>
            </a:r>
          </a:p>
        </p:txBody>
      </p:sp>
      <p:sp>
        <p:nvSpPr>
          <p:cNvPr id="21" name="Rectangle 25"/>
          <p:cNvSpPr>
            <a:spLocks noChangeArrowheads="1"/>
          </p:cNvSpPr>
          <p:nvPr/>
        </p:nvSpPr>
        <p:spPr bwMode="auto">
          <a:xfrm>
            <a:off x="0" y="13877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BE" altLang="en-US"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a:r>
            <a:br>
              <a:rPr kumimoji="0" lang="nl-BE" altLang="en-US"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br>
            <a:endParaRPr kumimoji="0" lang="nl-BE"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975524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1496</TotalTime>
  <Words>1334</Words>
  <Application>Microsoft Office PowerPoint</Application>
  <PresentationFormat>On-screen Show (4:3)</PresentationFormat>
  <Paragraphs>951</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Incidenten/ongevallen 4de Trim 2016</vt:lpstr>
      <vt:lpstr>Totaal: 14 incidenten</vt:lpstr>
      <vt:lpstr>Totaal: 14 incidenten</vt:lpstr>
      <vt:lpstr>PowerPoint Presentation</vt:lpstr>
      <vt:lpstr>PowerPoint Presentation</vt:lpstr>
      <vt:lpstr>PowerPoint Presentation</vt:lpstr>
      <vt:lpstr>PowerPoint Presentation</vt:lpstr>
      <vt:lpstr>Feitenboom.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Belgian Defense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Applicatie ongevallen/incidenten</dc:title>
  <dc:creator>Choubane Housene</dc:creator>
  <cp:lastModifiedBy>Choubane Housene</cp:lastModifiedBy>
  <cp:revision>80</cp:revision>
  <dcterms:created xsi:type="dcterms:W3CDTF">2014-09-15T09:56:03Z</dcterms:created>
  <dcterms:modified xsi:type="dcterms:W3CDTF">2017-03-03T12:44:45Z</dcterms:modified>
</cp:coreProperties>
</file>