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6"/>
  </p:notesMasterIdLst>
  <p:sldIdLst>
    <p:sldId id="269" r:id="rId3"/>
    <p:sldId id="259" r:id="rId4"/>
    <p:sldId id="407" r:id="rId5"/>
    <p:sldId id="375" r:id="rId6"/>
    <p:sldId id="377" r:id="rId7"/>
    <p:sldId id="381" r:id="rId8"/>
    <p:sldId id="378" r:id="rId9"/>
    <p:sldId id="388" r:id="rId10"/>
    <p:sldId id="379" r:id="rId11"/>
    <p:sldId id="380" r:id="rId12"/>
    <p:sldId id="382" r:id="rId13"/>
    <p:sldId id="383" r:id="rId14"/>
    <p:sldId id="395" r:id="rId15"/>
    <p:sldId id="394" r:id="rId16"/>
    <p:sldId id="389" r:id="rId17"/>
    <p:sldId id="384" r:id="rId18"/>
    <p:sldId id="402" r:id="rId19"/>
    <p:sldId id="400" r:id="rId20"/>
    <p:sldId id="401" r:id="rId21"/>
    <p:sldId id="390" r:id="rId22"/>
    <p:sldId id="403" r:id="rId23"/>
    <p:sldId id="404" r:id="rId24"/>
    <p:sldId id="386" r:id="rId25"/>
    <p:sldId id="408" r:id="rId26"/>
    <p:sldId id="387" r:id="rId27"/>
    <p:sldId id="397" r:id="rId28"/>
    <p:sldId id="399" r:id="rId29"/>
    <p:sldId id="398" r:id="rId30"/>
    <p:sldId id="405" r:id="rId31"/>
    <p:sldId id="406" r:id="rId32"/>
    <p:sldId id="391" r:id="rId33"/>
    <p:sldId id="392" r:id="rId34"/>
    <p:sldId id="393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7239-C37A-4BFC-850F-D41188EE9BD9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CA496-3BBD-4CCD-BD77-5154583EE1B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2325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4F2C25-99DC-4E03-B761-F0DD23C5493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35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C84F8-F664-1B1E-9EFF-B27ADD25B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0597C1-5461-A7BF-780D-D07B13103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C13E8C-465E-71E9-80C2-74A8680E8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D714F-C20D-6C92-444E-590692BD71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4F2C25-99DC-4E03-B761-F0DD23C54933}" type="slidenum">
              <a:rPr kumimoji="0" lang="fr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542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DE07E-BE77-D39E-E002-3499CEFB58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FEA93B-0204-C3C6-6EF5-7561D8122F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12CB8-2C2B-614A-09CC-67B3C91B9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767FF-C85B-4E2C-95DE-4E904E755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B2BCB-121E-56B0-5E8F-64B79C1F4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0197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A3D2-F38E-F664-4F83-877153133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B3CC8-EEE0-7090-D8ED-EB4B1C499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D466A7-54EC-9EB6-7413-0D21B1D01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AF4E0-D034-6551-34FA-AD2436AEA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712C5-1F0D-BE55-012B-D21A4CBC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63515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205D3-D1F6-8751-B644-F31BE59A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2B7CC-3188-26D9-59D4-8FD24F13A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EFA5B-0C16-F324-1101-314F21C50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92776-EE88-5A2B-F31F-EB04C4431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CCBEE-FC97-951F-CE7D-062B049B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06764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4DBB1-8919-326D-98AE-1C43A8E68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14BF9-4E9B-B045-2FB5-DDD62EE90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639A2-5CC3-BC50-E8D7-9A767B675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34215-A717-BF63-4A3E-7A6C137F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6CCDA-B85B-1901-0AAC-E0EB4CA38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E58988-249E-D444-A0C9-013B21C3C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4999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622F-20C3-D416-E3AF-8045B8B75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AA125-CD4B-2743-3D10-5C1700CA3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33888-97A9-8393-628F-AEB42B104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45A8A6-C839-FB35-6106-B7A53B446E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1616E7-40C3-A8E4-1D4F-1D24EEBE36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9DCF60-910A-BC6F-4C29-69EFCEE54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DE70ED-D45E-66A0-D8BA-F02D52E9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65F5CA-CC6A-26E9-23BA-4EB99C750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8937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3132B-A280-E0C0-842A-977B24FFD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C5BBBD-1292-E37D-9C00-B3EFD8F78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B5630C-EACA-D79B-4822-9EC00A0E4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553A8-83A2-1261-254A-61E6DE2A1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99781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3E496D-7ABF-B4B0-A2CB-D78988A7A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B4FD1C-2C03-4301-C908-CB14622AD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E1407-C7C0-3DE6-B33E-DA84B6A9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68405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7E564-4CF1-8715-2904-DD3839EB1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C125D-0832-5524-E1CD-67CE34AD6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0928-3EA2-D791-9EA3-055B776345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D4823-9EC8-32D7-A54E-F0905C619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67418-F1DC-38F6-3309-56E036E2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758F8-36AC-9081-825E-6D7D9EF7C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59964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5C065-5E6B-0D7C-1BB9-7FF21C8AB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602805-668C-CE12-A3BB-9CF49E9AE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512E6-C6C5-C56B-83B8-8EFD278EB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5C8F7-2DEE-5CBE-AE53-C25B1F8C2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D857F8-7ECB-B342-4863-A88813935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4CC2AF-A52D-DEFF-51E5-0EE817623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868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7C949-EA1E-2CC9-AE21-350C4CA17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FAE65-32F0-1C7E-836F-E82539F736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7A226-BD1D-175A-8F98-D47F4EBCF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C4FB6-8D09-3349-0D2A-8E3D2C55A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D87B2-23B3-5088-9A38-6165A0684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5733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EF1143-7CB7-036B-DF71-B3E918DB3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97021-0808-B154-7E76-545A64913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A1E6F-DF83-E692-79C9-B62FE76DB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7A1CE-4BCB-51B2-0BB7-75F6B2FD9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0858A-E6A0-BC2A-57B6-6421C12CC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57209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" y="-2275"/>
            <a:ext cx="12190478" cy="68571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of a bird&#10;&#10;AI-generated content may be incorrect.">
            <a:extLst>
              <a:ext uri="{FF2B5EF4-FFF2-40B4-BE49-F238E27FC236}">
                <a16:creationId xmlns:a16="http://schemas.microsoft.com/office/drawing/2014/main" id="{EF72B56A-6EF9-BB86-C0DD-78562771A6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73" b="22980"/>
          <a:stretch/>
        </p:blipFill>
        <p:spPr>
          <a:xfrm>
            <a:off x="4642435" y="311943"/>
            <a:ext cx="7549565" cy="6546057"/>
          </a:xfrm>
          <a:prstGeom prst="rect">
            <a:avLst/>
          </a:prstGeom>
        </p:spPr>
      </p:pic>
      <p:sp>
        <p:nvSpPr>
          <p:cNvPr id="9" name="Rectangle 7"/>
          <p:cNvSpPr/>
          <p:nvPr/>
        </p:nvSpPr>
        <p:spPr>
          <a:xfrm>
            <a:off x="0" y="5286373"/>
            <a:ext cx="220574" cy="519114"/>
          </a:xfrm>
          <a:prstGeom prst="rect">
            <a:avLst/>
          </a:prstGeom>
          <a:solidFill>
            <a:srgbClr val="F5F1E9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 Placeholder 8"/>
          <p:cNvSpPr txBox="1">
            <a:spLocks noGrp="1"/>
          </p:cNvSpPr>
          <p:nvPr>
            <p:ph type="body" sz="half" idx="13" hasCustomPrompt="1"/>
          </p:nvPr>
        </p:nvSpPr>
        <p:spPr>
          <a:xfrm>
            <a:off x="352162" y="5092589"/>
            <a:ext cx="1167287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6000" kern="0" baseline="0">
                <a:solidFill>
                  <a:srgbClr val="F5F1E9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376962" y="1186891"/>
            <a:ext cx="8220788" cy="245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 cap="none" spc="300" baseline="0">
                <a:solidFill>
                  <a:schemeClr val="bg1"/>
                </a:solidFill>
                <a:latin typeface="Palanquin Regular" panose="020B0004020203020204" pitchFamily="34" charset="0"/>
              </a:defRPr>
            </a:lvl1pPr>
          </a:lstStyle>
          <a:p>
            <a:pPr lvl="0"/>
            <a:r>
              <a:rPr lang="fr-BE" dirty="0"/>
              <a:t>Day </a:t>
            </a:r>
            <a:r>
              <a:rPr lang="fr-BE" dirty="0" err="1"/>
              <a:t>Month</a:t>
            </a:r>
            <a:r>
              <a:rPr lang="fr-BE" dirty="0"/>
              <a:t> </a:t>
            </a:r>
            <a:r>
              <a:rPr lang="fr-BE" dirty="0" err="1"/>
              <a:t>Year</a:t>
            </a:r>
            <a:endParaRPr lang="fr-BE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4F9F5938-E2C8-BC4B-A548-3C47C2F9BF03}"/>
              </a:ext>
            </a:extLst>
          </p:cNvPr>
          <p:cNvSpPr/>
          <p:nvPr/>
        </p:nvSpPr>
        <p:spPr>
          <a:xfrm>
            <a:off x="475512" y="1016332"/>
            <a:ext cx="496039" cy="457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2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76962" y="436595"/>
            <a:ext cx="8233638" cy="198253"/>
          </a:xfrm>
        </p:spPr>
        <p:txBody>
          <a:bodyPr>
            <a:noAutofit/>
          </a:bodyPr>
          <a:lstStyle>
            <a:lvl1pPr>
              <a:defRPr sz="1300" cap="all" spc="300" baseline="0">
                <a:solidFill>
                  <a:schemeClr val="bg1"/>
                </a:solidFill>
                <a:latin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department</a:t>
            </a:r>
            <a:endParaRPr lang="fr-BE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76962" y="653898"/>
            <a:ext cx="8220788" cy="237595"/>
          </a:xfrm>
        </p:spPr>
        <p:txBody>
          <a:bodyPr>
            <a:noAutofit/>
          </a:bodyPr>
          <a:lstStyle>
            <a:lvl1pPr>
              <a:defRPr sz="1300" cap="all" spc="300" baseline="0">
                <a:solidFill>
                  <a:schemeClr val="bg1"/>
                </a:solidFill>
                <a:latin typeface="Palanquin Regular" panose="020B0004020203020204" pitchFamily="34" charset="0"/>
              </a:defRPr>
            </a:lvl1pPr>
          </a:lstStyle>
          <a:p>
            <a:pPr lvl="0"/>
            <a:r>
              <a:rPr lang="en-US" dirty="0"/>
              <a:t>RANK - name</a:t>
            </a:r>
            <a:endParaRPr lang="fr-BE" dirty="0"/>
          </a:p>
        </p:txBody>
      </p:sp>
      <p:pic>
        <p:nvPicPr>
          <p:cNvPr id="4" name="Defense_Horizontal_CMYK_White_FR-01.png" descr="Defense_Horizontal_CMYK_White_FR-01.png">
            <a:extLst>
              <a:ext uri="{FF2B5EF4-FFF2-40B4-BE49-F238E27FC236}">
                <a16:creationId xmlns:a16="http://schemas.microsoft.com/office/drawing/2014/main" id="{9FB9AE7D-955C-6AF3-2196-1654AD1D947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5989" t="20121" r="5989" b="21753"/>
          <a:stretch>
            <a:fillRect/>
          </a:stretch>
        </p:blipFill>
        <p:spPr>
          <a:xfrm>
            <a:off x="9398009" y="354887"/>
            <a:ext cx="2509395" cy="4622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4156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4A66-761D-B931-97A2-FA6B3532E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C3A0AF-3FCC-FBB9-ACEC-35083BCAB5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A05B2-3B49-CB8D-4694-F391B8B46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AE918-DEA9-2A53-4046-858AA126E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77599-7EF2-894D-F32E-F039CF8F7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1788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390FA-799B-C9C3-3B2B-57608799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4FDF9-61BA-6A6A-9B08-406F399FC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C3615-A3CB-2ED2-A7D8-F1A23DCA5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8686A-ED19-98A0-077E-9C668E0B3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5CCE5-F00D-A8FE-1568-5FCFF25E2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52635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A9D14-CB43-FF1E-C972-F0F945F9C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DF405-F525-1B95-A20C-2EA7A256A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488CC-07AA-4D98-A570-77E6717BC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38D7C-885A-BD63-562E-0C62BE5B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B808C3-0285-E492-38BA-0346176C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2899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F6F4A-1BBC-1ABA-560A-E69B5AB8F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52C7-1196-7670-9E90-9E9290834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1DD941-5860-353E-DA03-C13971472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2F3C7-70FA-1C7E-4F9D-6ABDDEEEE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FE435-6BC6-BE99-E5C1-87AFE8E20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E1811-FCC8-866D-C3B5-92616CC05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19838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435EF-A530-75F2-7D7E-323BC19A1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5A7D3-3219-F499-350F-183AA8CB6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2E3541-26A7-95DE-630E-4A9DD1E88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60FCE-8E44-4948-D5C4-80A9BD9915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755271-8D07-D63E-D518-0B93BEBCD3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FDC9FB-721B-B131-F123-07154D8F8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8773A9-1B88-06A5-4382-1D5EE2334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F2511A-70B6-441F-7A70-41C10827B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6132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1667A-61D6-B2B9-9E79-DF85013D2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C7C82-EE15-D331-831A-C154D206F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8141C-87FC-73F5-F616-9B429F486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5988E8-7314-A1EC-3085-3FE685485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523123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22621-3594-5CB4-2137-D32BDBEF4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F4EAF7-A277-43AC-7D74-E447B7CB4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63F2-D645-6AD6-17DF-B7753AC59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8292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F6841-7BE5-DF34-B431-06A8E5037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3E35F-9909-5046-0B0D-7B25F1463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A7ED1-9A62-90BE-F593-0B93236CB9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61E532-174F-5BED-4B03-B11132848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0664DC-737B-CAA2-8BA3-8A834B74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E0BBD-2149-4153-9DBF-84F727E60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96485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32990-23AE-6FA1-AF59-4900E3A14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5972CA-4DCD-262E-AB43-0A7A4B5893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61AFD-2E86-2DEC-4A47-35C599959D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A1E89-9D25-E6AE-7523-DEDF7EAE5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B5775-D06E-C0B1-55CD-65FFCC8A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8CC2F0-B0C9-31DF-C9F7-57BFEC80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029883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1486A-40F0-5B65-EEBA-B9A4137D4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17E751-8F31-299A-8B46-D6BA74575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4EA27-54D9-5770-E876-E724FA25C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611F7-45F1-D988-AABB-2C84CDF0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9CF8F-3093-F975-935F-3F8F613F5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755400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64E714-4C0E-FD6C-BF09-2D515A03C2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A762D-2B3B-9C33-A59D-C31FDF3CA1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A71AC-4B0C-1CE7-EC9F-730A4124D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5D440-04DB-6C95-7A47-280D39BBD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74C5F-45A5-216A-FA22-943171228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572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68436-61E3-4D76-BA88-7E0BF7E3DF6A}" type="slidenum">
              <a:rPr lang="fr-BE" smtClean="0"/>
              <a:t>‹#›</a:t>
            </a:fld>
            <a:endParaRPr lang="fr-BE"/>
          </a:p>
        </p:txBody>
      </p:sp>
      <p:pic>
        <p:nvPicPr>
          <p:cNvPr id="7" name="Picture 6" descr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2" y="-2275"/>
            <a:ext cx="12190478" cy="685714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ectangle 7"/>
          <p:cNvSpPr/>
          <p:nvPr userDrawn="1"/>
        </p:nvSpPr>
        <p:spPr>
          <a:xfrm>
            <a:off x="0" y="5286373"/>
            <a:ext cx="220574" cy="519114"/>
          </a:xfrm>
          <a:prstGeom prst="rect">
            <a:avLst/>
          </a:prstGeom>
          <a:solidFill>
            <a:srgbClr val="F5F1E9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Text Placeholder 8"/>
          <p:cNvSpPr txBox="1">
            <a:spLocks noGrp="1"/>
          </p:cNvSpPr>
          <p:nvPr>
            <p:ph type="body" sz="half" idx="13" hasCustomPrompt="1"/>
          </p:nvPr>
        </p:nvSpPr>
        <p:spPr>
          <a:xfrm>
            <a:off x="352162" y="5092589"/>
            <a:ext cx="1167287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6000" kern="0" baseline="0">
                <a:solidFill>
                  <a:srgbClr val="F5F1E9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376962" y="1186891"/>
            <a:ext cx="8220788" cy="2454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00" b="0" i="0" cap="none" spc="300" baseline="0">
                <a:solidFill>
                  <a:schemeClr val="bg1"/>
                </a:solidFill>
                <a:latin typeface="Palanquin Regular" panose="020B0004020203020204" pitchFamily="34" charset="0"/>
              </a:defRPr>
            </a:lvl1pPr>
          </a:lstStyle>
          <a:p>
            <a:pPr lvl="0"/>
            <a:r>
              <a:rPr lang="fr-BE" dirty="0"/>
              <a:t>Day </a:t>
            </a:r>
            <a:r>
              <a:rPr lang="fr-BE" dirty="0" err="1"/>
              <a:t>Month</a:t>
            </a:r>
            <a:r>
              <a:rPr lang="fr-BE" dirty="0"/>
              <a:t> </a:t>
            </a:r>
            <a:r>
              <a:rPr lang="fr-BE" dirty="0" err="1"/>
              <a:t>Year</a:t>
            </a:r>
            <a:endParaRPr lang="fr-BE" dirty="0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4F9F5938-E2C8-BC4B-A548-3C47C2F9BF03}"/>
              </a:ext>
            </a:extLst>
          </p:cNvPr>
          <p:cNvSpPr/>
          <p:nvPr userDrawn="1"/>
        </p:nvSpPr>
        <p:spPr>
          <a:xfrm>
            <a:off x="475512" y="1016332"/>
            <a:ext cx="496039" cy="457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2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76962" y="436595"/>
            <a:ext cx="8233638" cy="198253"/>
          </a:xfrm>
        </p:spPr>
        <p:txBody>
          <a:bodyPr>
            <a:noAutofit/>
          </a:bodyPr>
          <a:lstStyle>
            <a:lvl1pPr>
              <a:defRPr sz="1300" cap="all" spc="300" baseline="0">
                <a:solidFill>
                  <a:schemeClr val="bg1"/>
                </a:solidFill>
                <a:latin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department</a:t>
            </a:r>
            <a:endParaRPr lang="fr-BE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76962" y="653898"/>
            <a:ext cx="8220788" cy="237595"/>
          </a:xfrm>
        </p:spPr>
        <p:txBody>
          <a:bodyPr>
            <a:noAutofit/>
          </a:bodyPr>
          <a:lstStyle>
            <a:lvl1pPr>
              <a:defRPr sz="1300" cap="all" spc="300" baseline="0">
                <a:solidFill>
                  <a:schemeClr val="bg1"/>
                </a:solidFill>
                <a:latin typeface="Palanquin Regular" panose="020B0004020203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  <a:endParaRPr lang="fr-BE" dirty="0"/>
          </a:p>
        </p:txBody>
      </p:sp>
      <p:pic>
        <p:nvPicPr>
          <p:cNvPr id="12" name="Defense_Horizontal_RGB_White_BIL.png" descr="Defense_Horizontal_RGB_White_BIL.png">
            <a:extLst>
              <a:ext uri="{FF2B5EF4-FFF2-40B4-BE49-F238E27FC236}">
                <a16:creationId xmlns:a16="http://schemas.microsoft.com/office/drawing/2014/main" id="{D8FAB150-B09E-444B-8978-C815507390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9582" r="5423" b="18282"/>
          <a:stretch>
            <a:fillRect/>
          </a:stretch>
        </p:blipFill>
        <p:spPr>
          <a:xfrm>
            <a:off x="9621821" y="454914"/>
            <a:ext cx="2285582" cy="4622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172801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view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42492EFA-ABF7-5844-AC8A-8D3823339386}"/>
              </a:ext>
            </a:extLst>
          </p:cNvPr>
          <p:cNvSpPr/>
          <p:nvPr userDrawn="1"/>
        </p:nvSpPr>
        <p:spPr>
          <a:xfrm>
            <a:off x="-1" y="889092"/>
            <a:ext cx="146101" cy="351693"/>
          </a:xfrm>
          <a:prstGeom prst="rect">
            <a:avLst/>
          </a:prstGeom>
          <a:solidFill>
            <a:srgbClr val="008990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81008" y="745829"/>
            <a:ext cx="11166353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000" baseline="0">
                <a:solidFill>
                  <a:srgbClr val="008990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1959338" y="2315675"/>
            <a:ext cx="94880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</a:lstStyle>
          <a:p>
            <a:r>
              <a:rPr lang="fr-BE" dirty="0"/>
              <a:t>Introduction</a:t>
            </a:r>
            <a:endParaRPr dirty="0"/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1959338" y="2944368"/>
            <a:ext cx="94880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</a:lstStyle>
          <a:p>
            <a:r>
              <a:rPr lang="fr-BE" dirty="0"/>
              <a:t>Content 1</a:t>
            </a:r>
            <a:endParaRPr dirty="0"/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1959338" y="3573061"/>
            <a:ext cx="94880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</a:lstStyle>
          <a:p>
            <a:r>
              <a:rPr lang="fr-BE" dirty="0"/>
              <a:t>Content 2</a:t>
            </a:r>
            <a:endParaRPr dirty="0"/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959338" y="4223394"/>
            <a:ext cx="94880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</a:lstStyle>
          <a:p>
            <a:r>
              <a:rPr lang="fr-BE" dirty="0"/>
              <a:t>Content 3</a:t>
            </a:r>
            <a:endParaRPr dirty="0"/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8" hasCustomPrompt="1"/>
          </p:nvPr>
        </p:nvSpPr>
        <p:spPr>
          <a:xfrm>
            <a:off x="1959338" y="4873947"/>
            <a:ext cx="94880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kumimoji="0" sz="18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</a:lstStyle>
          <a:p>
            <a:r>
              <a:rPr lang="fr-BE" dirty="0"/>
              <a:t>Conclusion</a:t>
            </a:r>
            <a:endParaRPr dirty="0"/>
          </a:p>
        </p:txBody>
      </p:sp>
      <p:sp>
        <p:nvSpPr>
          <p:cNvPr id="18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1068800" y="2246070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 Bold" panose="020B0004020203020204" pitchFamily="34" charset="0"/>
                <a:cs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BE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1068800" y="2879796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 Bold" panose="020B0004020203020204" pitchFamily="34" charset="0"/>
                <a:cs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2</a:t>
            </a:r>
            <a:endParaRPr lang="fr-BE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1068800" y="3513522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 Bold" panose="020B0004020203020204" pitchFamily="34" charset="0"/>
                <a:cs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3</a:t>
            </a:r>
            <a:endParaRPr lang="fr-BE" dirty="0"/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1068800" y="4158823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 Bold" panose="020B0004020203020204" pitchFamily="34" charset="0"/>
                <a:cs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4</a:t>
            </a:r>
            <a:endParaRPr lang="fr-BE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1068800" y="4809698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Palanquin Bold" panose="020B0004020203020204" pitchFamily="34" charset="0"/>
                <a:cs typeface="Palanquin Bold" panose="020B0004020203020204" pitchFamily="34" charset="0"/>
              </a:defRPr>
            </a:lvl1pPr>
          </a:lstStyle>
          <a:p>
            <a:pPr lvl="0"/>
            <a:r>
              <a:rPr lang="en-US" dirty="0"/>
              <a:t>5</a:t>
            </a:r>
            <a:endParaRPr lang="fr-BE" dirty="0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743" y="5899051"/>
            <a:ext cx="2426405" cy="7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980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>
            <a:extLst>
              <a:ext uri="{FF2B5EF4-FFF2-40B4-BE49-F238E27FC236}">
                <a16:creationId xmlns:a16="http://schemas.microsoft.com/office/drawing/2014/main" id="{42492EFA-ABF7-5844-AC8A-8D3823339386}"/>
              </a:ext>
            </a:extLst>
          </p:cNvPr>
          <p:cNvSpPr/>
          <p:nvPr userDrawn="1"/>
        </p:nvSpPr>
        <p:spPr>
          <a:xfrm>
            <a:off x="-1" y="889092"/>
            <a:ext cx="146101" cy="351693"/>
          </a:xfrm>
          <a:prstGeom prst="rect">
            <a:avLst/>
          </a:prstGeom>
          <a:solidFill>
            <a:srgbClr val="008990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81008" y="745829"/>
            <a:ext cx="11166353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4000" baseline="0">
                <a:solidFill>
                  <a:srgbClr val="008990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E14C724D-8150-584E-B310-03760B61CF59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281009" y="1779812"/>
            <a:ext cx="11237400" cy="4089476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84652"/>
                </a:solidFill>
                <a:effectLst/>
                <a:uFillTx/>
                <a:latin typeface="Palanquin Regular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err="1"/>
              <a:t>Lorem</a:t>
            </a:r>
            <a:r>
              <a:rPr lang="fr-BE" dirty="0"/>
              <a:t> </a:t>
            </a:r>
            <a:r>
              <a:rPr lang="fr-BE" dirty="0" err="1"/>
              <a:t>ipsum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sit</a:t>
            </a:r>
            <a:r>
              <a:rPr lang="fr-BE" dirty="0"/>
              <a:t> </a:t>
            </a:r>
            <a:r>
              <a:rPr lang="fr-BE" dirty="0" err="1"/>
              <a:t>amet</a:t>
            </a:r>
            <a:r>
              <a:rPr lang="fr-BE" dirty="0"/>
              <a:t>, </a:t>
            </a:r>
            <a:r>
              <a:rPr lang="fr-BE" dirty="0" err="1"/>
              <a:t>consectetur</a:t>
            </a:r>
            <a:r>
              <a:rPr lang="fr-BE" dirty="0"/>
              <a:t> </a:t>
            </a:r>
            <a:r>
              <a:rPr lang="fr-BE" dirty="0" err="1"/>
              <a:t>adipiscing</a:t>
            </a:r>
            <a:r>
              <a:rPr lang="fr-BE" dirty="0"/>
              <a:t> </a:t>
            </a:r>
            <a:r>
              <a:rPr lang="fr-BE" dirty="0" err="1"/>
              <a:t>elit</a:t>
            </a:r>
            <a:r>
              <a:rPr lang="fr-BE" dirty="0"/>
              <a:t>, </a:t>
            </a:r>
            <a:r>
              <a:rPr lang="fr-BE" dirty="0" err="1"/>
              <a:t>sed</a:t>
            </a:r>
            <a:r>
              <a:rPr lang="fr-BE" dirty="0"/>
              <a:t> do </a:t>
            </a:r>
            <a:r>
              <a:rPr lang="fr-BE" dirty="0" err="1"/>
              <a:t>eiusmod</a:t>
            </a:r>
            <a:r>
              <a:rPr lang="fr-BE" dirty="0"/>
              <a:t> </a:t>
            </a:r>
            <a:r>
              <a:rPr lang="fr-BE" dirty="0" err="1"/>
              <a:t>tempor</a:t>
            </a:r>
            <a:r>
              <a:rPr lang="fr-BE" dirty="0"/>
              <a:t> </a:t>
            </a:r>
            <a:r>
              <a:rPr lang="fr-BE" dirty="0" err="1"/>
              <a:t>incididunt</a:t>
            </a:r>
            <a:r>
              <a:rPr lang="fr-BE" dirty="0"/>
              <a:t> ut </a:t>
            </a:r>
            <a:r>
              <a:rPr lang="fr-BE" dirty="0" err="1"/>
              <a:t>labore</a:t>
            </a:r>
            <a:r>
              <a:rPr lang="fr-BE" dirty="0"/>
              <a:t> et </a:t>
            </a:r>
            <a:r>
              <a:rPr lang="fr-BE" dirty="0" err="1"/>
              <a:t>dolore</a:t>
            </a:r>
            <a:r>
              <a:rPr lang="fr-BE" dirty="0"/>
              <a:t> magna </a:t>
            </a:r>
            <a:r>
              <a:rPr lang="fr-BE" dirty="0" err="1"/>
              <a:t>aliqua</a:t>
            </a:r>
            <a:r>
              <a:rPr lang="fr-BE" dirty="0"/>
              <a:t>. Ut </a:t>
            </a:r>
            <a:r>
              <a:rPr lang="fr-BE" dirty="0" err="1"/>
              <a:t>enim</a:t>
            </a:r>
            <a:r>
              <a:rPr lang="fr-BE" dirty="0"/>
              <a:t> ad </a:t>
            </a:r>
            <a:r>
              <a:rPr lang="fr-BE" dirty="0" err="1"/>
              <a:t>minim</a:t>
            </a:r>
            <a:r>
              <a:rPr lang="fr-BE" dirty="0"/>
              <a:t> </a:t>
            </a:r>
            <a:r>
              <a:rPr lang="fr-BE" dirty="0" err="1"/>
              <a:t>veniam</a:t>
            </a:r>
            <a:r>
              <a:rPr lang="fr-BE" dirty="0"/>
              <a:t>, </a:t>
            </a:r>
            <a:r>
              <a:rPr lang="fr-BE" dirty="0" err="1"/>
              <a:t>quis</a:t>
            </a:r>
            <a:r>
              <a:rPr lang="fr-BE" dirty="0"/>
              <a:t> </a:t>
            </a:r>
            <a:r>
              <a:rPr lang="fr-BE" dirty="0" err="1"/>
              <a:t>nostrud</a:t>
            </a:r>
            <a:r>
              <a:rPr lang="fr-BE" dirty="0"/>
              <a:t> </a:t>
            </a:r>
            <a:r>
              <a:rPr lang="fr-BE" dirty="0" err="1"/>
              <a:t>exercitation</a:t>
            </a:r>
            <a:r>
              <a:rPr lang="fr-BE" dirty="0"/>
              <a:t> </a:t>
            </a:r>
            <a:r>
              <a:rPr lang="fr-BE" dirty="0" err="1"/>
              <a:t>ullamco</a:t>
            </a:r>
            <a:r>
              <a:rPr lang="fr-BE" dirty="0"/>
              <a:t> </a:t>
            </a:r>
            <a:r>
              <a:rPr lang="fr-BE" dirty="0" err="1"/>
              <a:t>laboris</a:t>
            </a:r>
            <a:r>
              <a:rPr lang="fr-BE" dirty="0"/>
              <a:t> </a:t>
            </a:r>
            <a:r>
              <a:rPr lang="fr-BE" dirty="0" err="1"/>
              <a:t>nisi</a:t>
            </a:r>
            <a:r>
              <a:rPr lang="fr-BE" dirty="0"/>
              <a:t> ut </a:t>
            </a:r>
            <a:r>
              <a:rPr lang="fr-BE" dirty="0" err="1"/>
              <a:t>aliquip</a:t>
            </a:r>
            <a:r>
              <a:rPr lang="fr-BE" dirty="0"/>
              <a:t> ex </a:t>
            </a:r>
            <a:r>
              <a:rPr lang="fr-BE" dirty="0" err="1"/>
              <a:t>ae</a:t>
            </a:r>
            <a:r>
              <a:rPr lang="fr-BE" dirty="0"/>
              <a:t> </a:t>
            </a:r>
            <a:r>
              <a:rPr lang="fr-BE" dirty="0" err="1"/>
              <a:t>commodo</a:t>
            </a:r>
            <a:r>
              <a:rPr lang="fr-BE" dirty="0"/>
              <a:t> </a:t>
            </a:r>
            <a:r>
              <a:rPr lang="fr-BE" dirty="0" err="1"/>
              <a:t>consequat</a:t>
            </a:r>
            <a:r>
              <a:rPr lang="fr-BE" dirty="0"/>
              <a:t>. Duis </a:t>
            </a:r>
            <a:r>
              <a:rPr lang="fr-BE" dirty="0" err="1"/>
              <a:t>aute</a:t>
            </a:r>
            <a:r>
              <a:rPr lang="fr-BE" dirty="0"/>
              <a:t> </a:t>
            </a:r>
            <a:r>
              <a:rPr lang="fr-BE" dirty="0" err="1"/>
              <a:t>irure</a:t>
            </a:r>
            <a:r>
              <a:rPr lang="fr-BE" dirty="0"/>
              <a:t> </a:t>
            </a:r>
            <a:r>
              <a:rPr lang="fr-BE" dirty="0" err="1"/>
              <a:t>dolor</a:t>
            </a:r>
            <a:r>
              <a:rPr lang="fr-BE" dirty="0"/>
              <a:t> in </a:t>
            </a:r>
            <a:r>
              <a:rPr lang="fr-BE" dirty="0" err="1"/>
              <a:t>reprehenderit</a:t>
            </a:r>
            <a:r>
              <a:rPr lang="fr-BE" dirty="0"/>
              <a:t> in </a:t>
            </a:r>
            <a:r>
              <a:rPr lang="fr-BE" dirty="0" err="1"/>
              <a:t>voluptate</a:t>
            </a:r>
            <a:r>
              <a:rPr lang="fr-BE" dirty="0"/>
              <a:t> </a:t>
            </a:r>
            <a:r>
              <a:rPr lang="fr-BE" dirty="0" err="1"/>
              <a:t>velit</a:t>
            </a:r>
            <a:r>
              <a:rPr lang="fr-BE" dirty="0"/>
              <a:t> esse </a:t>
            </a:r>
            <a:r>
              <a:rPr lang="fr-BE" dirty="0" err="1"/>
              <a:t>cillum</a:t>
            </a:r>
            <a:r>
              <a:rPr lang="fr-BE" dirty="0"/>
              <a:t> </a:t>
            </a:r>
            <a:r>
              <a:rPr lang="fr-BE" dirty="0" err="1"/>
              <a:t>dolore</a:t>
            </a:r>
            <a:r>
              <a:rPr lang="fr-BE" dirty="0"/>
              <a:t> eu </a:t>
            </a:r>
            <a:r>
              <a:rPr lang="fr-BE" dirty="0" err="1"/>
              <a:t>fugiat</a:t>
            </a:r>
            <a:r>
              <a:rPr lang="fr-BE" dirty="0"/>
              <a:t> </a:t>
            </a:r>
            <a:r>
              <a:rPr lang="fr-BE" dirty="0" err="1"/>
              <a:t>nulla</a:t>
            </a:r>
            <a:r>
              <a:rPr lang="fr-BE" dirty="0"/>
              <a:t> </a:t>
            </a:r>
            <a:r>
              <a:rPr lang="fr-BE" dirty="0" err="1"/>
              <a:t>pariatur</a:t>
            </a:r>
            <a:r>
              <a:rPr lang="fr-BE" dirty="0"/>
              <a:t>. </a:t>
            </a:r>
            <a:r>
              <a:rPr lang="fr-BE" dirty="0" err="1"/>
              <a:t>Excepteur</a:t>
            </a:r>
            <a:r>
              <a:rPr lang="fr-BE" dirty="0"/>
              <a:t> </a:t>
            </a:r>
            <a:r>
              <a:rPr lang="fr-BE" dirty="0" err="1"/>
              <a:t>sint</a:t>
            </a:r>
            <a:r>
              <a:rPr lang="fr-BE" dirty="0"/>
              <a:t> </a:t>
            </a:r>
            <a:r>
              <a:rPr lang="fr-BE" dirty="0" err="1"/>
              <a:t>occaecat</a:t>
            </a:r>
            <a:r>
              <a:rPr lang="fr-BE" dirty="0"/>
              <a:t> </a:t>
            </a:r>
            <a:r>
              <a:rPr lang="fr-BE" dirty="0" err="1"/>
              <a:t>cupidatat</a:t>
            </a:r>
            <a:r>
              <a:rPr lang="fr-BE" dirty="0"/>
              <a:t> non </a:t>
            </a:r>
            <a:r>
              <a:rPr lang="fr-BE" dirty="0" err="1"/>
              <a:t>proident</a:t>
            </a:r>
            <a:r>
              <a:rPr lang="fr-BE" dirty="0"/>
              <a:t>, </a:t>
            </a:r>
            <a:r>
              <a:rPr lang="fr-BE" dirty="0" err="1"/>
              <a:t>sunt</a:t>
            </a:r>
            <a:r>
              <a:rPr lang="fr-BE" dirty="0"/>
              <a:t> in culpa qui officia </a:t>
            </a:r>
            <a:r>
              <a:rPr lang="fr-BE" dirty="0" err="1"/>
              <a:t>deserunt</a:t>
            </a:r>
            <a:r>
              <a:rPr lang="fr-BE" dirty="0"/>
              <a:t> mollit </a:t>
            </a:r>
            <a:r>
              <a:rPr lang="fr-BE" dirty="0" err="1"/>
              <a:t>anim</a:t>
            </a:r>
            <a:r>
              <a:rPr lang="fr-BE" dirty="0"/>
              <a:t> id est </a:t>
            </a:r>
            <a:r>
              <a:rPr lang="fr-BE" dirty="0" err="1"/>
              <a:t>laborum</a:t>
            </a:r>
            <a:r>
              <a:rPr lang="fr-BE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743" y="5899051"/>
            <a:ext cx="2426405" cy="7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13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868436-61E3-4D76-BA88-7E0BF7E3DF6A}" type="slidenum">
              <a:rPr lang="fr-BE" smtClean="0"/>
              <a:t>‹#›</a:t>
            </a:fld>
            <a:endParaRPr lang="fr-BE" dirty="0"/>
          </a:p>
        </p:txBody>
      </p:sp>
      <p:pic>
        <p:nvPicPr>
          <p:cNvPr id="10" name="Picture 4" descr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1" y="427"/>
            <a:ext cx="12190478" cy="685714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ectangle 6"/>
          <p:cNvSpPr/>
          <p:nvPr userDrawn="1"/>
        </p:nvSpPr>
        <p:spPr>
          <a:xfrm>
            <a:off x="0" y="5286373"/>
            <a:ext cx="220574" cy="519114"/>
          </a:xfrm>
          <a:prstGeom prst="rect">
            <a:avLst/>
          </a:prstGeom>
          <a:solidFill>
            <a:srgbClr val="1A4652"/>
          </a:solidFill>
          <a:ln w="12700">
            <a:miter lim="400000"/>
          </a:ln>
        </p:spPr>
        <p:txBody>
          <a:bodyPr lIns="45719" rIns="45719" anchor="ctr"/>
          <a:lstStyle/>
          <a:p>
            <a:pPr algn="just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8"/>
          <p:cNvSpPr txBox="1">
            <a:spLocks noGrp="1"/>
          </p:cNvSpPr>
          <p:nvPr>
            <p:ph type="body" sz="half" idx="13" hasCustomPrompt="1"/>
          </p:nvPr>
        </p:nvSpPr>
        <p:spPr>
          <a:xfrm>
            <a:off x="352162" y="5092589"/>
            <a:ext cx="1167287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6000" baseline="0">
                <a:solidFill>
                  <a:srgbClr val="1A4652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</a:lstStyle>
          <a:p>
            <a:r>
              <a:rPr lang="fr-BE" dirty="0"/>
              <a:t>Put </a:t>
            </a:r>
            <a:r>
              <a:rPr lang="fr-BE" dirty="0" err="1"/>
              <a:t>title</a:t>
            </a:r>
            <a:r>
              <a:rPr lang="fr-BE" dirty="0"/>
              <a:t> </a:t>
            </a:r>
            <a:r>
              <a:rPr lang="fr-BE" dirty="0" err="1"/>
              <a:t>here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550" y="304532"/>
            <a:ext cx="2426405" cy="74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34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9ECCB2-7191-72A4-6B57-28DA91BB1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DB11A-4AAC-4E5E-2995-1FF0E3097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BAA6D-D919-9679-829F-0D97AEECE3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2AC59C-43B4-4D9C-B148-394BC6C5B7B7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5FBBE7-5F90-B4E1-8C7C-EAEB4B075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387FA-FE87-5061-73C8-D377B15B1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FB103D-272F-4FE0-A7F2-8F8B9E01D2C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876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06CFF5-1A3D-789F-4D6A-AB6A7B5AF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647A56-A97C-A265-CC5D-1108F41FF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05BCA-7272-ADEB-BDA6-89F1A3BA0F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2137E1-D228-4CC1-BDF9-664B3B9DC7AA}" type="datetimeFigureOut">
              <a:rPr lang="fr-BE" smtClean="0"/>
              <a:t>18-09-26</a:t>
            </a:fld>
            <a:endParaRPr lang="fr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11C6A-2B2F-732E-155F-2A4F523C0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22C63-1CFD-B4AB-58C9-B22A56CAE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DD222B-2415-4344-8184-E9C8E370FAD9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0445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mil.intra/sites/Wellbeing/Documents/AMT/Guide%20pratique%20pour%20r%C3%A9diger%20les%20listes%20nominatives%20de%20surveillance%20de%20la%20sant%C3%A9.docx?web=1" TargetMode="External"/><Relationship Id="rId2" Type="http://schemas.openxmlformats.org/officeDocument/2006/relationships/hyperlink" Target="https://dekast.mil.intra/Records/ArchiefLijn/872/2025/20250523_IU_25-00088046-Listes%20nominatives%20de%20surveillance%20de%20la%20sant%C3%A9%202026.docx?fromSearch=25-00088046" TargetMode="External"/><Relationship Id="rId1" Type="http://schemas.openxmlformats.org/officeDocument/2006/relationships/slideLayout" Target="../slideLayouts/slideLayout25.xml"/><Relationship Id="rId4" Type="http://schemas.openxmlformats.org/officeDocument/2006/relationships/hyperlink" Target="https://intranet.mil.intra/sites/Wellbeing/Documents/AMT/Checklist%20pour%20le%20Chef%20de%20Corps_la%20surveillance%20de%20la%20sant&#233;%20dans%20votre%20unit&#233;.docx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medprofiles.med.mil.be/" TargetMode="Externa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medsurveys.med.mil.be/" TargetMode="Externa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anet.mil.intra/sites/Wellbeing/Pages/AMT.aspx" TargetMode="External"/><Relationship Id="rId2" Type="http://schemas.openxmlformats.org/officeDocument/2006/relationships/hyperlink" Target="mailto:+dghwb-amt-evere-collab@mil.be" TargetMode="Externa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389812" y="1219556"/>
            <a:ext cx="8220788" cy="245463"/>
          </a:xfrm>
        </p:spPr>
        <p:txBody>
          <a:bodyPr>
            <a:noAutofit/>
          </a:bodyPr>
          <a:lstStyle/>
          <a:p>
            <a:r>
              <a:rPr lang="fr-BE" sz="1300" dirty="0"/>
              <a:t>Février 2026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/>
              <a:t>DGH&amp;WB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dirty="0"/>
              <a:t>ADM Yernaux Isabelle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3F6D3AC9-FFB7-2D94-F0F2-1F3FFEA7C6A0}"/>
              </a:ext>
            </a:extLst>
          </p:cNvPr>
          <p:cNvSpPr txBox="1">
            <a:spLocks/>
          </p:cNvSpPr>
          <p:nvPr/>
        </p:nvSpPr>
        <p:spPr>
          <a:xfrm>
            <a:off x="352162" y="5213656"/>
            <a:ext cx="11672876" cy="76944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kern="0" baseline="0">
                <a:solidFill>
                  <a:srgbClr val="F5F1E9"/>
                </a:solidFill>
                <a:latin typeface="Palanquin Bold"/>
                <a:ea typeface="Palanquin Bold"/>
                <a:cs typeface="Palanquin Bold"/>
                <a:sym typeface="Palanquin Bold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4400" i="1" dirty="0"/>
              <a:t>Briefing POC AMT </a:t>
            </a:r>
            <a:endParaRPr kumimoji="0" lang="fr-BE" sz="4400" b="0" i="1" u="none" strike="noStrike" kern="0" cap="none" spc="0" normalizeH="0" baseline="0" dirty="0">
              <a:ln>
                <a:noFill/>
              </a:ln>
              <a:solidFill>
                <a:srgbClr val="F5F1E9"/>
              </a:solidFill>
              <a:effectLst/>
              <a:uLnTx/>
              <a:uFillTx/>
              <a:latin typeface="Palanquin Bold"/>
              <a:cs typeface="Palanquin Bold"/>
              <a:sym typeface="Palanquin Bold"/>
            </a:endParaRPr>
          </a:p>
        </p:txBody>
      </p:sp>
    </p:spTree>
    <p:extLst>
      <p:ext uri="{BB962C8B-B14F-4D97-AF65-F5344CB8AC3E}">
        <p14:creationId xmlns:p14="http://schemas.microsoft.com/office/powerpoint/2010/main" val="112747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/>
              <a:t>Programme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BE" dirty="0"/>
              <a:t>Le rôle du POC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1959338" y="2944368"/>
            <a:ext cx="9488024" cy="646331"/>
          </a:xfrm>
        </p:spPr>
        <p:txBody>
          <a:bodyPr/>
          <a:lstStyle/>
          <a:p>
            <a:r>
              <a:rPr lang="en-US" dirty="0"/>
              <a:t>Objectif de </a:t>
            </a:r>
            <a:r>
              <a:rPr lang="en-US" dirty="0" err="1"/>
              <a:t>l’examen</a:t>
            </a:r>
            <a:r>
              <a:rPr lang="en-US" dirty="0"/>
              <a:t> </a:t>
            </a:r>
            <a:r>
              <a:rPr lang="en-US" dirty="0" err="1"/>
              <a:t>médical</a:t>
            </a:r>
            <a:r>
              <a:rPr lang="en-US" dirty="0"/>
              <a:t> à </a:t>
            </a:r>
            <a:r>
              <a:rPr lang="en-US" dirty="0" err="1"/>
              <a:t>l’AMT</a:t>
            </a:r>
            <a:endParaRPr lang="en-US" dirty="0"/>
          </a:p>
          <a:p>
            <a:endParaRPr lang="fr-B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BE" dirty="0"/>
              <a:t>Obligation de passer l’examen médical à l’AMT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BE" dirty="0"/>
              <a:t>Liste nominative de surveillance de la santé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BE" dirty="0" err="1"/>
              <a:t>Medprofiles</a:t>
            </a:r>
            <a:r>
              <a:rPr lang="fr-BE" dirty="0"/>
              <a:t>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BE" dirty="0"/>
              <a:t>1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BE" dirty="0"/>
              <a:t>2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BE" dirty="0"/>
              <a:t>3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BE" dirty="0"/>
              <a:t>4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BE" dirty="0"/>
              <a:t>5</a:t>
            </a:r>
          </a:p>
        </p:txBody>
      </p:sp>
      <p:sp>
        <p:nvSpPr>
          <p:cNvPr id="13" name="Text Placeholder 11"/>
          <p:cNvSpPr txBox="1">
            <a:spLocks/>
          </p:cNvSpPr>
          <p:nvPr/>
        </p:nvSpPr>
        <p:spPr>
          <a:xfrm>
            <a:off x="1068800" y="5460573"/>
            <a:ext cx="533400" cy="498475"/>
          </a:xfrm>
          <a:prstGeom prst="rect">
            <a:avLst/>
          </a:prstGeom>
          <a:solidFill>
            <a:srgbClr val="008990"/>
          </a:solidFill>
          <a:effectLst>
            <a:softEdge rad="12700"/>
          </a:effectLst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kern="1200" baseline="0">
                <a:solidFill>
                  <a:schemeClr val="bg1"/>
                </a:solidFill>
                <a:latin typeface="Palanquin Bold" panose="020B0004020203020204" pitchFamily="34" charset="0"/>
                <a:ea typeface="+mn-ea"/>
                <a:cs typeface="Palanquin Bold" panose="020B0004020203020204" pitchFamily="34" charset="0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nquin Bold" panose="020B0004020203020204" pitchFamily="34" charset="0"/>
                <a:ea typeface="+mn-ea"/>
                <a:cs typeface="Palanquin Bold" panose="020B0004020203020204" pitchFamily="34" charset="0"/>
              </a:rPr>
              <a:t>6</a:t>
            </a:r>
          </a:p>
        </p:txBody>
      </p:sp>
      <p:sp>
        <p:nvSpPr>
          <p:cNvPr id="14" name="Text Placeholder 6"/>
          <p:cNvSpPr txBox="1">
            <a:spLocks/>
          </p:cNvSpPr>
          <p:nvPr/>
        </p:nvSpPr>
        <p:spPr>
          <a:xfrm>
            <a:off x="1959338" y="5525144"/>
            <a:ext cx="9488024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Palanquin Bold" panose="020B0004020203020204" pitchFamily="34" charset="0"/>
                <a:ea typeface="Palanquin Bold" panose="020B0004020203020204" pitchFamily="34" charset="0"/>
                <a:cs typeface="Palanquin Bold" panose="020B0004020203020204" pitchFamily="34" charset="0"/>
                <a:sym typeface="Arial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8465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Palanquin Bold" panose="020B0004020203020204" pitchFamily="34" charset="0"/>
                <a:cs typeface="Palanquin Bold" panose="020B0004020203020204" pitchFamily="34" charset="0"/>
                <a:sym typeface="Arial"/>
              </a:rPr>
              <a:t>Slots</a:t>
            </a:r>
          </a:p>
        </p:txBody>
      </p:sp>
    </p:spTree>
    <p:extLst>
      <p:ext uri="{BB962C8B-B14F-4D97-AF65-F5344CB8AC3E}">
        <p14:creationId xmlns:p14="http://schemas.microsoft.com/office/powerpoint/2010/main" val="3126556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33514-6542-BBF3-272A-E0AACE1C8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ACA19C-B6FC-4F42-69D4-CE82618FEA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BE" dirty="0"/>
              <a:t>Programme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0C88E-2260-15A0-CD7E-217BE29B1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BE" dirty="0"/>
              <a:t>Divers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B8169-B4F6-D14B-BA90-2BBB1E85B8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9338" y="2944368"/>
            <a:ext cx="9488024" cy="646331"/>
          </a:xfrm>
        </p:spPr>
        <p:txBody>
          <a:bodyPr/>
          <a:lstStyle/>
          <a:p>
            <a:r>
              <a:rPr lang="en-US" dirty="0"/>
              <a:t>Questions</a:t>
            </a:r>
          </a:p>
          <a:p>
            <a:endParaRPr lang="fr-B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26AE225-0950-201F-6FCF-742C9AEF43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BE" dirty="0"/>
              <a:t>7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772BB74-100D-D604-E940-9FE884B326C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BE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344700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nl-BE" dirty="0"/>
              <a:t>1.Le </a:t>
            </a:r>
            <a:r>
              <a:rPr lang="nl-BE" dirty="0" err="1"/>
              <a:t>rôle</a:t>
            </a:r>
            <a:r>
              <a:rPr lang="nl-BE" dirty="0"/>
              <a:t> du POC</a:t>
            </a:r>
          </a:p>
        </p:txBody>
      </p:sp>
      <p:pic>
        <p:nvPicPr>
          <p:cNvPr id="7" name="Picture 6" descr="A logo of a bird&#10;&#10;AI-generated content may be incorrect.">
            <a:extLst>
              <a:ext uri="{FF2B5EF4-FFF2-40B4-BE49-F238E27FC236}">
                <a16:creationId xmlns:a16="http://schemas.microsoft.com/office/drawing/2014/main" id="{EFAC0DB4-2318-863B-6E20-A541C5AF88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4" y="414826"/>
            <a:ext cx="894796" cy="89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70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538E5187-14CC-999B-3794-3DAB0B9C80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/>
              <a:t>Le </a:t>
            </a:r>
            <a:r>
              <a:rPr lang="en-US" dirty="0" err="1"/>
              <a:t>rôle</a:t>
            </a:r>
            <a:r>
              <a:rPr lang="en-US" dirty="0"/>
              <a:t> du POC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5FD2F3-645E-5A25-A515-E9924402DED9}"/>
              </a:ext>
            </a:extLst>
          </p:cNvPr>
          <p:cNvSpPr txBox="1"/>
          <p:nvPr/>
        </p:nvSpPr>
        <p:spPr>
          <a:xfrm>
            <a:off x="1432399" y="1945902"/>
            <a:ext cx="6094378" cy="334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BE" sz="2400" u="none" strike="noStrike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 POC AMT (personne de contact, charnière entre le service de médecine du travail et l’unité)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omic Sans MS" panose="030F0702030302020204" pitchFamily="66" charset="0"/>
              <a:buChar char="-"/>
            </a:pPr>
            <a:r>
              <a:rPr lang="fr-BE" kern="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est désignée par le Chef de Corps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omic Sans MS" panose="030F0702030302020204" pitchFamily="66" charset="0"/>
              <a:buChar char="-"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Il est responsable de planifier les rendez vous et le suivi des examens médicaux obligatoires.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omic Sans MS" panose="030F0702030302020204" pitchFamily="66" charset="0"/>
              <a:buChar char="-"/>
            </a:pPr>
            <a:r>
              <a:rPr lang="fr-BE" kern="1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s’appuie sur les listes nominatives de la santé du personnel de l’unité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35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FCDE3-3C5B-FFA9-2359-9F19554F6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F588AE-88D4-FD2E-8900-ECEEF24020C5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52162" y="5092589"/>
            <a:ext cx="11672876" cy="1938992"/>
          </a:xfrm>
        </p:spPr>
        <p:txBody>
          <a:bodyPr/>
          <a:lstStyle/>
          <a:p>
            <a:r>
              <a:rPr lang="nl-BE" dirty="0"/>
              <a:t>2.Objectif de </a:t>
            </a:r>
            <a:r>
              <a:rPr lang="nl-BE" dirty="0" err="1"/>
              <a:t>l’examen</a:t>
            </a:r>
            <a:r>
              <a:rPr lang="nl-BE" dirty="0"/>
              <a:t> </a:t>
            </a:r>
            <a:r>
              <a:rPr lang="nl-BE" dirty="0" err="1"/>
              <a:t>médical</a:t>
            </a:r>
            <a:r>
              <a:rPr lang="nl-BE" dirty="0"/>
              <a:t> à </a:t>
            </a:r>
            <a:r>
              <a:rPr lang="nl-BE" dirty="0" err="1"/>
              <a:t>l’AMT</a:t>
            </a:r>
            <a:endParaRPr lang="nl-BE" dirty="0"/>
          </a:p>
        </p:txBody>
      </p:sp>
      <p:pic>
        <p:nvPicPr>
          <p:cNvPr id="7" name="Picture 6" descr="A logo of a bird&#10;&#10;AI-generated content may be incorrect.">
            <a:extLst>
              <a:ext uri="{FF2B5EF4-FFF2-40B4-BE49-F238E27FC236}">
                <a16:creationId xmlns:a16="http://schemas.microsoft.com/office/drawing/2014/main" id="{D4A441BE-0235-1EC9-882D-BFB0A515E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4" y="414826"/>
            <a:ext cx="894796" cy="89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975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406E-A21E-D8CD-5B5A-D82B71075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CA2D254A-5FC9-E956-6A93-C28C138D9A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/>
              <a:t>Objectif de </a:t>
            </a:r>
            <a:r>
              <a:rPr lang="en-US" dirty="0" err="1"/>
              <a:t>l’examen</a:t>
            </a:r>
            <a:r>
              <a:rPr lang="en-US" dirty="0"/>
              <a:t> </a:t>
            </a:r>
            <a:r>
              <a:rPr lang="en-US" dirty="0" err="1"/>
              <a:t>médical</a:t>
            </a:r>
            <a:r>
              <a:rPr lang="en-US" dirty="0"/>
              <a:t> à </a:t>
            </a:r>
            <a:r>
              <a:rPr lang="en-US" dirty="0" err="1"/>
              <a:t>l’AMT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84234-DFED-B663-76E0-B716DC03D196}"/>
              </a:ext>
            </a:extLst>
          </p:cNvPr>
          <p:cNvSpPr txBox="1"/>
          <p:nvPr/>
        </p:nvSpPr>
        <p:spPr>
          <a:xfrm>
            <a:off x="1130840" y="1378184"/>
            <a:ext cx="6094378" cy="4429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B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buFont typeface="Comic Sans MS" panose="030F0702030302020204" pitchFamily="66" charset="0"/>
              <a:buChar char="-"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Prendre soin de la santé des membres de l’unité et prévenir les risques liés au travail au travers d’actions concrètes :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Éviter qu’un travailleur n’effectue des tâches dont il ne peut normalement supporter les risques en raison de son état de santé ;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180">
              <a:lnSpc>
                <a:spcPct val="107000"/>
              </a:lnSpc>
              <a:buNone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Conseiller et informer les membres du personnel sur des affections éventuelles liées à leur travail ;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None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BE" sz="1800" kern="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Prévenir de manière précoce les maladies professionnelles et les affections liées au travail.</a:t>
            </a:r>
            <a:endParaRPr lang="fr-BE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438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122DE-C0D7-2240-7BD6-856C6FA3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7C6A6DF-A6D7-381B-AC2C-31422BB270AE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52162" y="5092589"/>
            <a:ext cx="11672876" cy="1938992"/>
          </a:xfrm>
        </p:spPr>
        <p:txBody>
          <a:bodyPr/>
          <a:lstStyle/>
          <a:p>
            <a:r>
              <a:rPr lang="nl-BE" dirty="0"/>
              <a:t>3.Obligation de passer </a:t>
            </a:r>
            <a:r>
              <a:rPr lang="nl-BE" dirty="0" err="1"/>
              <a:t>l’examan</a:t>
            </a:r>
            <a:r>
              <a:rPr lang="nl-BE" dirty="0"/>
              <a:t> </a:t>
            </a:r>
            <a:r>
              <a:rPr lang="nl-BE" dirty="0" err="1"/>
              <a:t>médical</a:t>
            </a:r>
            <a:r>
              <a:rPr lang="nl-BE" dirty="0"/>
              <a:t> à </a:t>
            </a:r>
            <a:r>
              <a:rPr lang="nl-BE" dirty="0" err="1"/>
              <a:t>l’AMT</a:t>
            </a:r>
            <a:r>
              <a:rPr lang="nl-BE" dirty="0"/>
              <a:t> </a:t>
            </a:r>
          </a:p>
        </p:txBody>
      </p:sp>
      <p:pic>
        <p:nvPicPr>
          <p:cNvPr id="7" name="Picture 6" descr="A logo of a bird&#10;&#10;AI-generated content may be incorrect.">
            <a:extLst>
              <a:ext uri="{FF2B5EF4-FFF2-40B4-BE49-F238E27FC236}">
                <a16:creationId xmlns:a16="http://schemas.microsoft.com/office/drawing/2014/main" id="{1B8503D8-F368-AB3E-CFF3-83A2916631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4" y="414826"/>
            <a:ext cx="894796" cy="89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73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F7185-E19B-24E0-23B6-125F0BCB9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87C14FFC-6FEC-DCB9-8E05-5C11FB1AA6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9" y="745829"/>
            <a:ext cx="10701520" cy="1323439"/>
          </a:xfrm>
        </p:spPr>
        <p:txBody>
          <a:bodyPr/>
          <a:lstStyle/>
          <a:p>
            <a:r>
              <a:rPr lang="en-US" dirty="0"/>
              <a:t>Obligation de passer un examen </a:t>
            </a:r>
            <a:r>
              <a:rPr lang="en-US" dirty="0" err="1"/>
              <a:t>médical</a:t>
            </a:r>
            <a:r>
              <a:rPr lang="en-US" dirty="0"/>
              <a:t> à </a:t>
            </a:r>
            <a:r>
              <a:rPr lang="en-US" dirty="0" err="1"/>
              <a:t>l’AMT</a:t>
            </a:r>
            <a:r>
              <a:rPr lang="en-US" dirty="0"/>
              <a:t> (1)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392807-AD29-0CD4-D3E8-50456150FBE1}"/>
              </a:ext>
            </a:extLst>
          </p:cNvPr>
          <p:cNvSpPr txBox="1"/>
          <p:nvPr/>
        </p:nvSpPr>
        <p:spPr>
          <a:xfrm>
            <a:off x="1130840" y="1378184"/>
            <a:ext cx="972522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BE" dirty="0"/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Si un membre de votre unité occupe un poste de travail avec un ou plusieurs risques, l’examen à l’AMT est obligatoire et on parle d’un travailleur</a:t>
            </a:r>
            <a:r>
              <a:rPr lang="fr-BE" b="1" i="1" dirty="0">
                <a:latin typeface="Comic Sans MS" panose="030F0702030302020204" pitchFamily="66" charset="0"/>
              </a:rPr>
              <a:t> </a:t>
            </a:r>
            <a:r>
              <a:rPr lang="fr-BE" b="1" i="1" u="sng" dirty="0">
                <a:latin typeface="Comic Sans MS" panose="030F0702030302020204" pitchFamily="66" charset="0"/>
              </a:rPr>
              <a:t>« soumis à la surveillance de la santé ».  </a:t>
            </a:r>
          </a:p>
          <a:p>
            <a:pPr lvl="0"/>
            <a:endParaRPr lang="fr-BE" b="1" i="1" u="sng" dirty="0">
              <a:latin typeface="Comic Sans MS" panose="030F0702030302020204" pitchFamily="66" charset="0"/>
            </a:endParaRPr>
          </a:p>
          <a:p>
            <a:pPr lvl="0"/>
            <a:endParaRPr lang="fr-BE" b="1" i="1" u="sng" dirty="0">
              <a:latin typeface="Comic Sans MS" panose="030F0702030302020204" pitchFamily="66" charset="0"/>
            </a:endParaRPr>
          </a:p>
          <a:p>
            <a:r>
              <a:rPr lang="fr-BE" dirty="0"/>
              <a:t> </a:t>
            </a:r>
          </a:p>
          <a:p>
            <a:pPr lvl="0"/>
            <a:r>
              <a:rPr lang="fr-BE" dirty="0"/>
              <a:t> </a:t>
            </a:r>
            <a:r>
              <a:rPr lang="fr-BE" b="1" i="1" u="sng" dirty="0">
                <a:latin typeface="Comic Sans MS" panose="030F0702030302020204" pitchFamily="66" charset="0"/>
              </a:rPr>
              <a:t>Les listes nominatives de surveillance de la santé </a:t>
            </a:r>
            <a:r>
              <a:rPr lang="fr-BE" dirty="0">
                <a:latin typeface="Comic Sans MS" panose="030F0702030302020204" pitchFamily="66" charset="0"/>
              </a:rPr>
              <a:t>indiquent pour l’unité qui est soumis à la surveillance de la santé et à quelle périodicité.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54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1F881-8617-3306-527E-BAB714B42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2AB1EDD3-D102-4853-C2FE-4BB158D072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en-US" dirty="0"/>
              <a:t>Obligation de passer un examen </a:t>
            </a:r>
            <a:r>
              <a:rPr lang="en-US" dirty="0" err="1"/>
              <a:t>médical</a:t>
            </a:r>
            <a:r>
              <a:rPr lang="en-US" dirty="0"/>
              <a:t> à </a:t>
            </a:r>
            <a:r>
              <a:rPr lang="en-US" dirty="0" err="1"/>
              <a:t>l’AMT</a:t>
            </a:r>
            <a:r>
              <a:rPr lang="en-US" dirty="0"/>
              <a:t> (2)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30E49-0720-C453-8CDB-16561846BEB1}"/>
              </a:ext>
            </a:extLst>
          </p:cNvPr>
          <p:cNvSpPr txBox="1"/>
          <p:nvPr/>
        </p:nvSpPr>
        <p:spPr>
          <a:xfrm>
            <a:off x="1344848" y="2039665"/>
            <a:ext cx="972522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BE" dirty="0"/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Certains risques nécessitent de rencontrer le médecin du travail.</a:t>
            </a:r>
          </a:p>
          <a:p>
            <a:r>
              <a:rPr lang="fr-BE" dirty="0">
                <a:latin typeface="Comic Sans MS" panose="030F0702030302020204" pitchFamily="66" charset="0"/>
              </a:rPr>
              <a:t> </a:t>
            </a:r>
          </a:p>
          <a:p>
            <a:pPr lvl="0"/>
            <a:r>
              <a:rPr lang="fr-BE" b="1" u="sng" dirty="0">
                <a:latin typeface="Comic Sans MS" panose="030F0702030302020204" pitchFamily="66" charset="0"/>
              </a:rPr>
              <a:t>Poste de sécurité:</a:t>
            </a:r>
          </a:p>
          <a:p>
            <a:pPr lvl="0"/>
            <a:endParaRPr lang="fr-BE" b="1" u="sng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Conduite d’un camion, d’un chariot-élévateur, d’une grue, manipulation d’une arme… </a:t>
            </a:r>
          </a:p>
          <a:p>
            <a:r>
              <a:rPr lang="fr-BE" dirty="0">
                <a:latin typeface="Comic Sans MS" panose="030F0702030302020204" pitchFamily="66" charset="0"/>
              </a:rPr>
              <a:t> </a:t>
            </a:r>
          </a:p>
          <a:p>
            <a:r>
              <a:rPr lang="fr-BE" b="1" u="sng" dirty="0">
                <a:latin typeface="Comic Sans MS" panose="030F0702030302020204" pitchFamily="66" charset="0"/>
              </a:rPr>
              <a:t>Poste de vigilance:</a:t>
            </a:r>
          </a:p>
          <a:p>
            <a:endParaRPr lang="fr-BE" b="1" u="sng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Contrôle d’installations techniques nécessitant un niveau d’attention important comme contrôleur aérien, opérateur de salle de contrôle </a:t>
            </a:r>
          </a:p>
          <a:p>
            <a:endParaRPr lang="fr-B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099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99EC3-99E9-C8DD-75C8-6FE8A46FE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3470A7E-73D9-83FD-4EE8-ED85AF4F98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en-US" dirty="0"/>
              <a:t>Obligation de passer un examen </a:t>
            </a:r>
            <a:r>
              <a:rPr lang="en-US" dirty="0" err="1"/>
              <a:t>médical</a:t>
            </a:r>
            <a:r>
              <a:rPr lang="en-US" dirty="0"/>
              <a:t> à </a:t>
            </a:r>
            <a:r>
              <a:rPr lang="en-US" dirty="0" err="1"/>
              <a:t>l’AMT</a:t>
            </a:r>
            <a:r>
              <a:rPr lang="en-US" dirty="0"/>
              <a:t> (3)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93C29E-F978-E435-697D-6D97F1E541D1}"/>
              </a:ext>
            </a:extLst>
          </p:cNvPr>
          <p:cNvSpPr txBox="1"/>
          <p:nvPr/>
        </p:nvSpPr>
        <p:spPr>
          <a:xfrm>
            <a:off x="1374031" y="2292584"/>
            <a:ext cx="972522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BE" b="1" u="sng" dirty="0">
                <a:latin typeface="Comic Sans MS" panose="030F0702030302020204" pitchFamily="66" charset="0"/>
              </a:rPr>
              <a:t>Différentes expositions tel que :</a:t>
            </a:r>
          </a:p>
          <a:p>
            <a:pPr lvl="0"/>
            <a:endParaRPr lang="fr-BE" b="1" u="sng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 </a:t>
            </a:r>
          </a:p>
          <a:p>
            <a:pPr lvl="0"/>
            <a:r>
              <a:rPr lang="fr-BE" u="sng" dirty="0">
                <a:latin typeface="Comic Sans MS" panose="030F0702030302020204" pitchFamily="66" charset="0"/>
              </a:rPr>
              <a:t>À des produits chimiques :</a:t>
            </a:r>
            <a:r>
              <a:rPr lang="fr-BE" dirty="0">
                <a:latin typeface="Comic Sans MS" panose="030F0702030302020204" pitchFamily="66" charset="0"/>
              </a:rPr>
              <a:t>tels que des solvants (benzène, toluène, xylène…),..;</a:t>
            </a:r>
          </a:p>
          <a:p>
            <a:r>
              <a:rPr lang="fr-BE" dirty="0">
                <a:latin typeface="Comic Sans MS" panose="030F0702030302020204" pitchFamily="66" charset="0"/>
              </a:rPr>
              <a:t> </a:t>
            </a:r>
          </a:p>
          <a:p>
            <a:pPr lvl="0"/>
            <a:r>
              <a:rPr lang="fr-BE" u="sng" dirty="0">
                <a:latin typeface="Comic Sans MS" panose="030F0702030302020204" pitchFamily="66" charset="0"/>
              </a:rPr>
              <a:t>À des agents physiques </a:t>
            </a:r>
            <a:r>
              <a:rPr lang="fr-BE" dirty="0">
                <a:latin typeface="Comic Sans MS" panose="030F0702030302020204" pitchFamily="66" charset="0"/>
              </a:rPr>
              <a:t>tels que le bruit, les rayonnements ionisants, la chaleur d’origine industrielle... ;</a:t>
            </a:r>
          </a:p>
          <a:p>
            <a:r>
              <a:rPr lang="fr-BE" dirty="0">
                <a:latin typeface="Comic Sans MS" panose="030F0702030302020204" pitchFamily="66" charset="0"/>
              </a:rPr>
              <a:t> </a:t>
            </a:r>
          </a:p>
          <a:p>
            <a:pPr lvl="0"/>
            <a:r>
              <a:rPr lang="fr-BE" u="sng" dirty="0">
                <a:latin typeface="Comic Sans MS" panose="030F0702030302020204" pitchFamily="66" charset="0"/>
              </a:rPr>
              <a:t>Au risque de maladies (agents biologiques) </a:t>
            </a:r>
            <a:r>
              <a:rPr lang="fr-BE" dirty="0">
                <a:latin typeface="Comic Sans MS" panose="030F0702030302020204" pitchFamily="66" charset="0"/>
              </a:rPr>
              <a:t>comme le tétanos et les hépatites A et B, … ;</a:t>
            </a:r>
          </a:p>
          <a:p>
            <a:r>
              <a:rPr lang="fr-BE" dirty="0">
                <a:latin typeface="Comic Sans MS" panose="030F0702030302020204" pitchFamily="66" charset="0"/>
              </a:rPr>
              <a:t> </a:t>
            </a:r>
          </a:p>
          <a:p>
            <a:pPr lvl="0"/>
            <a:r>
              <a:rPr lang="fr-BE" u="sng" dirty="0">
                <a:latin typeface="Comic Sans MS" panose="030F0702030302020204" pitchFamily="66" charset="0"/>
              </a:rPr>
              <a:t>À des contraintes ergonomiques</a:t>
            </a:r>
            <a:r>
              <a:rPr lang="fr-BE" dirty="0">
                <a:latin typeface="Comic Sans MS" panose="030F0702030302020204" pitchFamily="66" charset="0"/>
              </a:rPr>
              <a:t> (ex. port d’une combinaison de protection contre les gaz)</a:t>
            </a:r>
          </a:p>
          <a:p>
            <a:r>
              <a:rPr lang="fr-BE" dirty="0">
                <a:latin typeface="Comic Sans MS" panose="030F0702030302020204" pitchFamily="66" charset="0"/>
              </a:rPr>
              <a:t> </a:t>
            </a:r>
          </a:p>
          <a:p>
            <a:pPr lvl="0"/>
            <a:r>
              <a:rPr lang="fr-BE" u="sng" dirty="0">
                <a:latin typeface="Comic Sans MS" panose="030F0702030302020204" pitchFamily="66" charset="0"/>
              </a:rPr>
              <a:t>À des contraintes psychosociales</a:t>
            </a:r>
            <a:r>
              <a:rPr lang="fr-BE" dirty="0">
                <a:latin typeface="Comic Sans MS" panose="030F0702030302020204" pitchFamily="66" charset="0"/>
              </a:rPr>
              <a:t> (ex. travail de nuit).</a:t>
            </a:r>
          </a:p>
          <a:p>
            <a:r>
              <a:rPr lang="fr-BE" dirty="0">
                <a:latin typeface="Comic Sans MS" panose="030F0702030302020204" pitchFamily="66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33185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94440-DF9D-650E-D761-9E5A22767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7051E53-30BD-E691-31BB-9999670C69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en-US" dirty="0"/>
              <a:t>Obligation de passer un examen </a:t>
            </a:r>
            <a:r>
              <a:rPr lang="en-US" dirty="0" err="1"/>
              <a:t>médical</a:t>
            </a:r>
            <a:r>
              <a:rPr lang="en-US" dirty="0"/>
              <a:t> à </a:t>
            </a:r>
            <a:r>
              <a:rPr lang="en-US" dirty="0" err="1"/>
              <a:t>l’AMT</a:t>
            </a:r>
            <a:r>
              <a:rPr lang="en-US" dirty="0"/>
              <a:t> (4)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3F0E38-90A9-2646-D722-0B8A761EA384}"/>
              </a:ext>
            </a:extLst>
          </p:cNvPr>
          <p:cNvSpPr txBox="1"/>
          <p:nvPr/>
        </p:nvSpPr>
        <p:spPr>
          <a:xfrm>
            <a:off x="1354575" y="1961844"/>
            <a:ext cx="972522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fr-BE" b="1" u="sng" dirty="0">
              <a:latin typeface="Comic Sans MS" panose="030F0702030302020204" pitchFamily="66" charset="0"/>
            </a:endParaRPr>
          </a:p>
          <a:p>
            <a:pPr lvl="0"/>
            <a:r>
              <a:rPr lang="fr-BE" b="1" u="sng" dirty="0">
                <a:latin typeface="Comic Sans MS" panose="030F0702030302020204" pitchFamily="66" charset="0"/>
              </a:rPr>
              <a:t>Différentes expositions tel que :</a:t>
            </a:r>
          </a:p>
          <a:p>
            <a:pPr lvl="0"/>
            <a:endParaRPr lang="fr-BE" b="1" u="sng" dirty="0">
              <a:latin typeface="Comic Sans MS" panose="030F0702030302020204" pitchFamily="66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>
                <a:latin typeface="Comic Sans MS" panose="030F0702030302020204" pitchFamily="66" charset="0"/>
              </a:rPr>
              <a:t> </a:t>
            </a:r>
            <a:r>
              <a:rPr kumimoji="0" lang="fr-BE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 conducteur du groupe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 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Les conducteurs de camions et d'autobus catégories de permis C, C+E, D et D+E et sous-catégories C1, C1+E, D1 et D1+E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Les conducteurs titulaires d'un permis A1, A2, A, B, B+E qui exercent l'une des fonctions suivantes : chauffeur d’autorité, le transport de personnes avec ambulances, instructeur d'une auto-école.</a:t>
            </a:r>
          </a:p>
          <a:p>
            <a:endParaRPr lang="fr-BE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900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84C92-F75E-4814-9E1F-0AA19728D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E080B3B-62C2-9592-BC8B-E45D6A3826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en-US" dirty="0"/>
              <a:t>Obligation de passer un examen </a:t>
            </a:r>
            <a:r>
              <a:rPr lang="en-US" dirty="0" err="1"/>
              <a:t>médical</a:t>
            </a:r>
            <a:r>
              <a:rPr lang="en-US" dirty="0"/>
              <a:t> à </a:t>
            </a:r>
            <a:r>
              <a:rPr lang="en-US" dirty="0" err="1"/>
              <a:t>l’AMT</a:t>
            </a:r>
            <a:r>
              <a:rPr lang="en-US" dirty="0"/>
              <a:t> (5)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2A2873-0CCD-5FF2-3614-8AC4D2CB2137}"/>
              </a:ext>
            </a:extLst>
          </p:cNvPr>
          <p:cNvSpPr txBox="1"/>
          <p:nvPr/>
        </p:nvSpPr>
        <p:spPr>
          <a:xfrm>
            <a:off x="1374030" y="1572737"/>
            <a:ext cx="1022133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fr-BE" b="1" u="sng" dirty="0">
              <a:latin typeface="Comic Sans MS" panose="030F0702030302020204" pitchFamily="66" charset="0"/>
            </a:endParaRPr>
          </a:p>
          <a:p>
            <a:pPr lvl="0"/>
            <a:r>
              <a:rPr lang="fr-BE" b="1" i="1" u="sng" dirty="0">
                <a:latin typeface="Comic Sans MS" panose="030F0702030302020204" pitchFamily="66" charset="0"/>
              </a:rPr>
              <a:t>En résumé voici les examens médicaux obligatoires </a:t>
            </a:r>
          </a:p>
          <a:p>
            <a:pPr lvl="0"/>
            <a:r>
              <a:rPr lang="fr-BE" b="1" i="1" u="sng" dirty="0">
                <a:latin typeface="Comic Sans MS" panose="030F0702030302020204" pitchFamily="66" charset="0"/>
              </a:rPr>
              <a:t> </a:t>
            </a:r>
          </a:p>
          <a:p>
            <a:pPr marL="742950" lvl="1" indent="-285750" defTabSz="719138">
              <a:buFontTx/>
              <a:buChar char="-"/>
            </a:pPr>
            <a:r>
              <a:rPr lang="fr-BE" dirty="0">
                <a:latin typeface="Comic Sans MS" panose="030F0702030302020204" pitchFamily="66" charset="0"/>
              </a:rPr>
              <a:t>Evaluation de santé périodique </a:t>
            </a:r>
          </a:p>
          <a:p>
            <a:pPr marL="742950" lvl="1" indent="-285750" defTabSz="719138">
              <a:buFontTx/>
              <a:buChar char="-"/>
            </a:pPr>
            <a:endParaRPr lang="fr-BE" dirty="0">
              <a:latin typeface="Comic Sans MS" panose="030F0702030302020204" pitchFamily="66" charset="0"/>
            </a:endParaRPr>
          </a:p>
          <a:p>
            <a:pPr marL="742950" lvl="1" indent="-285750">
              <a:buFontTx/>
              <a:buChar char="-"/>
              <a:tabLst>
                <a:tab pos="719138" algn="l"/>
              </a:tabLst>
            </a:pPr>
            <a:r>
              <a:rPr lang="fr-BE" dirty="0">
                <a:latin typeface="Comic Sans MS" panose="030F0702030302020204" pitchFamily="66" charset="0"/>
              </a:rPr>
              <a:t>Evaluation de santé préalable à l’affectation à une nouvelle fonction ou au changement de fonction (si cette fonction est soumise à la surveillance de la santé)</a:t>
            </a:r>
          </a:p>
          <a:p>
            <a:pPr lvl="1">
              <a:tabLst>
                <a:tab pos="719138" algn="l"/>
              </a:tabLst>
            </a:pPr>
            <a:endParaRPr lang="fr-BE" dirty="0">
              <a:latin typeface="Comic Sans MS" panose="030F0702030302020204" pitchFamily="66" charset="0"/>
            </a:endParaRPr>
          </a:p>
          <a:p>
            <a:pPr marL="742950" lvl="1" indent="-285750">
              <a:buFontTx/>
              <a:buChar char="-"/>
            </a:pPr>
            <a:r>
              <a:rPr lang="fr-BE" dirty="0">
                <a:latin typeface="Comic Sans MS" panose="030F0702030302020204" pitchFamily="66" charset="0"/>
              </a:rPr>
              <a:t>Examen de reprise du travail : quand une personne de votre unité soumise à la surveillance de la santé ou un militaire reprend le travail après une absence de 28 jours et plus</a:t>
            </a:r>
          </a:p>
          <a:p>
            <a:pPr marL="800100" lvl="1" indent="-342900">
              <a:buFontTx/>
              <a:buChar char="-"/>
            </a:pPr>
            <a:endParaRPr lang="fr-BE" dirty="0">
              <a:latin typeface="Comic Sans MS" panose="030F0702030302020204" pitchFamily="66" charset="0"/>
            </a:endParaRPr>
          </a:p>
          <a:p>
            <a:pPr lvl="1">
              <a:tabLst>
                <a:tab pos="808038" algn="l"/>
              </a:tabLst>
            </a:pPr>
            <a:r>
              <a:rPr lang="fr-BE" dirty="0">
                <a:latin typeface="Comic Sans MS" panose="030F0702030302020204" pitchFamily="66" charset="0"/>
              </a:rPr>
              <a:t>-   Examen dans le cadre de la protection de la maternité : quand une personne soumise à 	la surveillance de la santé tombe enceinte (elle est toujours libre de prendre un     	rendez-vous pour une consultation spontanée si elle estime courir un risque dans 	l'exécution de leur travail)</a:t>
            </a:r>
          </a:p>
        </p:txBody>
      </p:sp>
    </p:spTree>
    <p:extLst>
      <p:ext uri="{BB962C8B-B14F-4D97-AF65-F5344CB8AC3E}">
        <p14:creationId xmlns:p14="http://schemas.microsoft.com/office/powerpoint/2010/main" val="3625266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14D01-D854-4B19-6EC1-54021A205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006D389-18B2-B6AF-5449-0E7FC924A6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en-US" dirty="0"/>
              <a:t>Obligation de passer un examen </a:t>
            </a:r>
            <a:r>
              <a:rPr lang="en-US" dirty="0" err="1"/>
              <a:t>médical</a:t>
            </a:r>
            <a:r>
              <a:rPr lang="en-US" dirty="0"/>
              <a:t> à </a:t>
            </a:r>
            <a:r>
              <a:rPr lang="en-US" dirty="0" err="1"/>
              <a:t>l’AMT</a:t>
            </a:r>
            <a:r>
              <a:rPr lang="en-US" dirty="0"/>
              <a:t> (6)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5F7D8E-D379-5EBC-ADE4-A0F10BF21AB6}"/>
              </a:ext>
            </a:extLst>
          </p:cNvPr>
          <p:cNvSpPr txBox="1"/>
          <p:nvPr/>
        </p:nvSpPr>
        <p:spPr>
          <a:xfrm>
            <a:off x="1422669" y="2679387"/>
            <a:ext cx="97252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BE" dirty="0">
                <a:latin typeface="Comic Sans MS" panose="030F0702030302020204" pitchFamily="66" charset="0"/>
              </a:rPr>
              <a:t>Il n’y a </a:t>
            </a:r>
            <a:r>
              <a:rPr lang="fr-BE" b="1" dirty="0">
                <a:latin typeface="Comic Sans MS" panose="030F0702030302020204" pitchFamily="66" charset="0"/>
              </a:rPr>
              <a:t>pas d’obligation </a:t>
            </a:r>
            <a:r>
              <a:rPr lang="fr-BE" dirty="0">
                <a:latin typeface="Comic Sans MS" panose="030F0702030302020204" pitchFamily="66" charset="0"/>
              </a:rPr>
              <a:t>à passer des examens médicaux à l’AMT 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Les travailleurs sur écran et le personnel en contact avec des denrées alimentaires ne sont plus soumis à la surveillance de la santé obligatoire</a:t>
            </a:r>
          </a:p>
        </p:txBody>
      </p:sp>
    </p:spTree>
    <p:extLst>
      <p:ext uri="{BB962C8B-B14F-4D97-AF65-F5344CB8AC3E}">
        <p14:creationId xmlns:p14="http://schemas.microsoft.com/office/powerpoint/2010/main" val="70064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5C0C2-B80A-3F42-3E2D-BFBB19C4A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5CC417-FA17-C62B-89FA-22CDD8B3AC02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52162" y="5092589"/>
            <a:ext cx="11672876" cy="1938992"/>
          </a:xfrm>
        </p:spPr>
        <p:txBody>
          <a:bodyPr/>
          <a:lstStyle/>
          <a:p>
            <a:r>
              <a:rPr lang="nl-BE" dirty="0"/>
              <a:t>4. </a:t>
            </a:r>
            <a:r>
              <a:rPr lang="nl-BE" dirty="0" err="1"/>
              <a:t>Liste</a:t>
            </a:r>
            <a:r>
              <a:rPr lang="nl-BE" dirty="0"/>
              <a:t> </a:t>
            </a:r>
            <a:r>
              <a:rPr lang="nl-BE" dirty="0" err="1"/>
              <a:t>nominative</a:t>
            </a:r>
            <a:r>
              <a:rPr lang="nl-BE" dirty="0"/>
              <a:t> de surveillance de la santé </a:t>
            </a:r>
          </a:p>
        </p:txBody>
      </p:sp>
      <p:pic>
        <p:nvPicPr>
          <p:cNvPr id="7" name="Picture 6" descr="A logo of a bird&#10;&#10;AI-generated content may be incorrect.">
            <a:extLst>
              <a:ext uri="{FF2B5EF4-FFF2-40B4-BE49-F238E27FC236}">
                <a16:creationId xmlns:a16="http://schemas.microsoft.com/office/drawing/2014/main" id="{2E0289B2-88C7-5F38-5CFC-F2E423A42E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4" y="414826"/>
            <a:ext cx="894796" cy="89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459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91923-04C1-C8D5-A11B-76C7E900C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CECBA50A-7238-C7F1-4945-5DCE33FF8D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 err="1"/>
              <a:t>Liste</a:t>
            </a:r>
            <a:r>
              <a:rPr lang="en-US" dirty="0"/>
              <a:t> nominative de la surveillance de la santé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A56E3D-F24F-6414-7E89-596F741DF236}"/>
              </a:ext>
            </a:extLst>
          </p:cNvPr>
          <p:cNvSpPr txBox="1"/>
          <p:nvPr/>
        </p:nvSpPr>
        <p:spPr>
          <a:xfrm>
            <a:off x="1374030" y="1903478"/>
            <a:ext cx="1054668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BE" b="1" u="sng" dirty="0" err="1">
                <a:latin typeface="Comic Sans MS" panose="030F0702030302020204" pitchFamily="66" charset="0"/>
              </a:rPr>
              <a:t>Ref</a:t>
            </a:r>
            <a:r>
              <a:rPr lang="fr-BE" b="1" u="sng" dirty="0">
                <a:latin typeface="Comic Sans MS" panose="030F0702030302020204" pitchFamily="66" charset="0"/>
              </a:rPr>
              <a:t>:</a:t>
            </a:r>
          </a:p>
          <a:p>
            <a:pPr lvl="0"/>
            <a:endParaRPr lang="fr-BE" b="1" u="sng" dirty="0">
              <a:latin typeface="Comic Sans MS" panose="030F0702030302020204" pitchFamily="66" charset="0"/>
            </a:endParaRPr>
          </a:p>
          <a:p>
            <a:pPr lvl="0"/>
            <a:r>
              <a:rPr lang="fr-BE" b="1" u="sng" dirty="0">
                <a:hlinkClick r:id="rId2"/>
              </a:rPr>
              <a:t>25-00088046 Listes nominatives de surveillance de la santé 2026</a:t>
            </a:r>
            <a:r>
              <a:rPr lang="fr-BE" b="1" u="sng" dirty="0"/>
              <a:t> (NLT 01/09/25)</a:t>
            </a:r>
          </a:p>
          <a:p>
            <a:pPr lvl="0"/>
            <a:endParaRPr lang="fr-BE" b="1" u="sng" dirty="0">
              <a:latin typeface="Comic Sans MS" panose="030F0702030302020204" pitchFamily="66" charset="0"/>
            </a:endParaRPr>
          </a:p>
          <a:p>
            <a:r>
              <a:rPr lang="fr-BE" u="sng" dirty="0">
                <a:latin typeface="Comic Sans MS" panose="030F0702030302020204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Comment la rédiger?</a:t>
            </a:r>
          </a:p>
          <a:p>
            <a:endParaRPr lang="fr-BE" u="sng" dirty="0">
              <a:latin typeface="Comic Sans MS" panose="030F0702030302020204" pitchFamily="66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r-BE" dirty="0">
                <a:solidFill>
                  <a:srgbClr val="467886"/>
                </a:solidFill>
                <a:latin typeface="Comic Sans MS" panose="030F0702030302020204" pitchFamily="66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 pratique pour rédiger les listes nominatives de surveillance de la santé</a:t>
            </a:r>
            <a:endParaRPr lang="fr-BE" dirty="0">
              <a:latin typeface="Comic Sans MS" panose="030F0702030302020204" pitchFamily="66" charset="0"/>
            </a:endParaRPr>
          </a:p>
          <a:p>
            <a:endParaRPr lang="fr-BE" dirty="0">
              <a:latin typeface="Comic Sans MS" panose="030F0702030302020204" pitchFamily="66" charset="0"/>
            </a:endParaRPr>
          </a:p>
          <a:p>
            <a:endParaRPr lang="fr-BE" u="sng" dirty="0">
              <a:latin typeface="Comic Sans MS" panose="030F0702030302020204" pitchFamily="66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r-BE" u="sng" dirty="0">
                <a:latin typeface="Comic Sans MS" panose="030F0702030302020204" pitchFamily="66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Qui doit la rédiger?</a:t>
            </a:r>
          </a:p>
          <a:p>
            <a:endParaRPr lang="fr-BE" u="sng" dirty="0">
              <a:latin typeface="Comic Sans MS" panose="030F0702030302020204" pitchFamily="66" charset="0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r-BE" dirty="0">
                <a:solidFill>
                  <a:srgbClr val="467886"/>
                </a:solidFill>
                <a:latin typeface="Comic Sans MS" panose="030F0702030302020204" pitchFamily="66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https://intranet.mil.intra/sites/Wellbeing/Documents/AMT/Checklist%20pour%20le%20Chef%20de%20Corps_la%20surveillance%20de%20la%20santé%20dans%20votre%20unité.docx</a:t>
            </a:r>
            <a:endParaRPr lang="fr-BE" dirty="0">
              <a:solidFill>
                <a:srgbClr val="467886"/>
              </a:solidFill>
              <a:latin typeface="Comic Sans MS" panose="030F0702030302020204" pitchFamily="66" charset="0"/>
            </a:endParaRPr>
          </a:p>
          <a:p>
            <a:endParaRPr lang="fr-BE" dirty="0">
              <a:solidFill>
                <a:srgbClr val="467886"/>
              </a:solidFill>
              <a:latin typeface="Comic Sans MS" panose="030F0702030302020204" pitchFamily="66" charset="0"/>
            </a:endParaRPr>
          </a:p>
          <a:p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/>
              <a:t> 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endParaRPr lang="fr-BE" dirty="0"/>
          </a:p>
          <a:p>
            <a:pPr lvl="0"/>
            <a:endParaRPr lang="fr-BE" u="sng" dirty="0"/>
          </a:p>
          <a:p>
            <a:pPr lvl="0"/>
            <a:endParaRPr lang="fr-BE" u="sng" dirty="0"/>
          </a:p>
          <a:p>
            <a:pPr lvl="0"/>
            <a:endParaRPr lang="fr-BE" u="sng" dirty="0"/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8223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229A0-4BCF-DF18-9477-9BD9529E3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B82EC0A9-51E3-F72D-8381-A1DEA2F9C3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 err="1"/>
              <a:t>Liste</a:t>
            </a:r>
            <a:r>
              <a:rPr lang="en-US" dirty="0"/>
              <a:t> nominative de la surveillance de la santé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BBBA70-260E-1BB8-8576-96BD02B19382}"/>
              </a:ext>
            </a:extLst>
          </p:cNvPr>
          <p:cNvSpPr txBox="1"/>
          <p:nvPr/>
        </p:nvSpPr>
        <p:spPr>
          <a:xfrm>
            <a:off x="1364303" y="1453715"/>
            <a:ext cx="1054668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fr-BE" dirty="0"/>
          </a:p>
          <a:p>
            <a:pPr lvl="0"/>
            <a:r>
              <a:rPr lang="fr-BE" u="sng" dirty="0">
                <a:latin typeface="Comic Sans MS" panose="030F0702030302020204" pitchFamily="66" charset="0"/>
              </a:rPr>
              <a:t>Qui peut aider le Chef de Corps?</a:t>
            </a:r>
          </a:p>
          <a:p>
            <a:pPr lvl="0"/>
            <a:endParaRPr lang="fr-BE" u="sng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Le conseiller en prévention du SLPPT 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Le(s) assistant(s) en prévention 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Le conseiller en prévention-médecin du travail (CPMT) 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Le POC AMT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Le Chef de Corps désigne un officier de l’état-major afin de rédiger les listes nominatives de surveillance de la santé.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u="sng" dirty="0">
                <a:latin typeface="Comic Sans MS" panose="030F0702030302020204" pitchFamily="66" charset="0"/>
              </a:rPr>
              <a:t>Remarque:</a:t>
            </a:r>
            <a:r>
              <a:rPr lang="fr-BE" dirty="0">
                <a:latin typeface="Comic Sans MS" panose="030F0702030302020204" pitchFamily="66" charset="0"/>
              </a:rPr>
              <a:t> si </a:t>
            </a:r>
            <a:r>
              <a:rPr lang="fr-BE" dirty="0" err="1">
                <a:latin typeface="Comic Sans MS" panose="030F0702030302020204" pitchFamily="66" charset="0"/>
              </a:rPr>
              <a:t>clinical</a:t>
            </a:r>
            <a:r>
              <a:rPr lang="fr-BE" dirty="0">
                <a:latin typeface="Comic Sans MS" panose="030F0702030302020204" pitchFamily="66" charset="0"/>
              </a:rPr>
              <a:t> Fitness (type de mission et ajouter une colonne continent)</a:t>
            </a:r>
            <a:endParaRPr lang="fr-BE" u="sn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245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3D08E-0F41-178C-501D-87510E9DE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DDF55B-211B-3EDB-5753-CA32F5D42BFE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nl-BE" dirty="0"/>
              <a:t>5. </a:t>
            </a:r>
            <a:r>
              <a:rPr lang="nl-BE" dirty="0" err="1"/>
              <a:t>Medprofiles</a:t>
            </a:r>
            <a:endParaRPr lang="nl-BE" dirty="0"/>
          </a:p>
        </p:txBody>
      </p:sp>
      <p:pic>
        <p:nvPicPr>
          <p:cNvPr id="7" name="Picture 6" descr="A logo of a bird&#10;&#10;AI-generated content may be incorrect.">
            <a:extLst>
              <a:ext uri="{FF2B5EF4-FFF2-40B4-BE49-F238E27FC236}">
                <a16:creationId xmlns:a16="http://schemas.microsoft.com/office/drawing/2014/main" id="{8437CAEA-CE1D-D5C4-CDAB-C18FBFCCFB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4" y="414826"/>
            <a:ext cx="894796" cy="89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23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06B36-28CC-AED9-1589-34CBAF903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531585AA-E2CB-7AAD-C32D-02B12A9B6A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 err="1"/>
              <a:t>Medprofiles</a:t>
            </a:r>
            <a:r>
              <a:rPr lang="en-US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43F56B-044B-D4EE-80CB-5C8AD9A95564}"/>
              </a:ext>
            </a:extLst>
          </p:cNvPr>
          <p:cNvSpPr txBox="1"/>
          <p:nvPr/>
        </p:nvSpPr>
        <p:spPr>
          <a:xfrm>
            <a:off x="1354575" y="1961844"/>
            <a:ext cx="972522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BE" dirty="0">
                <a:latin typeface="Comic Sans MS" panose="030F0702030302020204" pitchFamily="66" charset="0"/>
              </a:rPr>
              <a:t>Il faut vous baser sur la liste nominative complétée (risques)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Votre outil : </a:t>
            </a:r>
            <a:r>
              <a:rPr lang="fr-BE" u="sng" dirty="0">
                <a:latin typeface="Comic Sans MS" panose="030F0702030302020204" pitchFamily="66" charset="0"/>
                <a:hlinkClick r:id="rId2"/>
              </a:rPr>
              <a:t>@medprofiles (mil.be)</a:t>
            </a:r>
            <a:endParaRPr lang="fr-BE" u="sng" dirty="0">
              <a:latin typeface="Comic Sans MS" panose="030F0702030302020204" pitchFamily="66" charset="0"/>
            </a:endParaRPr>
          </a:p>
          <a:p>
            <a:pPr lvl="0"/>
            <a:endParaRPr lang="fr-BE" u="sng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vous devez regarder dans le fichier Planning AMT de votre unité,   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ATTENTION ,actuellement il existe beaucoup de dates différentes ,nous tentons de « nettoyer » ce fichier  afin d’obtenir une cohérence …il vous servira actuellement de support mais sans plus 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 « A revoir par le CPMT avant le » (Colonne N)   </a:t>
            </a:r>
          </a:p>
          <a:p>
            <a:r>
              <a:rPr lang="fr-BE" dirty="0">
                <a:latin typeface="Comic Sans MS" panose="030F0702030302020204" pitchFamily="66" charset="0"/>
              </a:rPr>
              <a:t>          </a:t>
            </a:r>
          </a:p>
          <a:p>
            <a:r>
              <a:rPr lang="fr-BE" dirty="0">
                <a:latin typeface="Comic Sans MS" panose="030F0702030302020204" pitchFamily="66" charset="0"/>
              </a:rPr>
              <a:t> « A revoir infirmier(ère) SOLO avant le » (Colonne P)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endParaRPr lang="fr-BE" dirty="0"/>
          </a:p>
          <a:p>
            <a:pPr lvl="0"/>
            <a:endParaRPr lang="fr-BE" u="sng" dirty="0"/>
          </a:p>
          <a:p>
            <a:pPr lvl="0"/>
            <a:endParaRPr lang="fr-BE" u="sng" dirty="0"/>
          </a:p>
          <a:p>
            <a:pPr lvl="0"/>
            <a:endParaRPr lang="fr-BE" u="sng" dirty="0"/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3836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BB434-E171-D803-491B-BBF010F71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7D3CBF-B7B1-68B9-5B5F-C58D585F0C6B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nl-BE" dirty="0"/>
              <a:t>6. </a:t>
            </a:r>
            <a:r>
              <a:rPr lang="nl-BE" dirty="0" err="1"/>
              <a:t>Slots</a:t>
            </a:r>
            <a:endParaRPr lang="nl-BE" dirty="0"/>
          </a:p>
        </p:txBody>
      </p:sp>
      <p:pic>
        <p:nvPicPr>
          <p:cNvPr id="7" name="Picture 6" descr="A logo of a bird&#10;&#10;AI-generated content may be incorrect.">
            <a:extLst>
              <a:ext uri="{FF2B5EF4-FFF2-40B4-BE49-F238E27FC236}">
                <a16:creationId xmlns:a16="http://schemas.microsoft.com/office/drawing/2014/main" id="{470182C2-D293-A631-DDF5-2962B70C31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4" y="414826"/>
            <a:ext cx="894796" cy="89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63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C2A33-067D-6C7C-5E90-6F426287C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C2494B5C-5998-6AD0-4B05-819061F9F7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/>
              <a:t>Slots (1)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348A3-4287-C000-8AA3-AD620E7C993F}"/>
              </a:ext>
            </a:extLst>
          </p:cNvPr>
          <p:cNvSpPr txBox="1"/>
          <p:nvPr/>
        </p:nvSpPr>
        <p:spPr>
          <a:xfrm>
            <a:off x="1369573" y="1765335"/>
            <a:ext cx="972522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BE" b="1" i="1" u="sng" dirty="0">
              <a:latin typeface="Comic Sans MS" panose="030F0702030302020204" pitchFamily="66" charset="0"/>
            </a:endParaRPr>
          </a:p>
          <a:p>
            <a:pPr lvl="0"/>
            <a:r>
              <a:rPr lang="fr-BE" b="1" u="sng" dirty="0">
                <a:latin typeface="Comic Sans MS" panose="030F0702030302020204" pitchFamily="66" charset="0"/>
              </a:rPr>
              <a:t>Différents SLOTS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DUO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SOLO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 err="1">
                <a:latin typeface="Comic Sans MS" panose="030F0702030302020204" pitchFamily="66" charset="0"/>
              </a:rPr>
              <a:t>CME:le</a:t>
            </a:r>
            <a:r>
              <a:rPr lang="fr-BE" dirty="0">
                <a:latin typeface="Comic Sans MS" panose="030F0702030302020204" pitchFamily="66" charset="0"/>
              </a:rPr>
              <a:t> travailleur DOIT prendre rendez vous UNIQUEMENT si mission ET avec une attestation de confirmation (CO,S1,S3…)</a:t>
            </a:r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5258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02366-4ED6-9DE8-AE96-532B52846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F7F672E4-8D71-A50B-D1E1-90C0745B93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/>
              <a:t>Slots (2)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AE49A7-A7F2-201C-6873-6B31860F4A1A}"/>
              </a:ext>
            </a:extLst>
          </p:cNvPr>
          <p:cNvSpPr txBox="1"/>
          <p:nvPr/>
        </p:nvSpPr>
        <p:spPr>
          <a:xfrm>
            <a:off x="1369573" y="1765335"/>
            <a:ext cx="972522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BE" b="1" i="1" u="sng" dirty="0">
              <a:latin typeface="Comic Sans MS" panose="030F0702030302020204" pitchFamily="66" charset="0"/>
            </a:endParaRPr>
          </a:p>
          <a:p>
            <a:r>
              <a:rPr lang="fr-BE" b="1" i="1" u="sng" dirty="0">
                <a:latin typeface="Comic Sans MS" panose="030F0702030302020204" pitchFamily="66" charset="0"/>
              </a:rPr>
              <a:t>1.COMMUNIQUER 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La base d’une bonne collaboration entre vous et la Cellule AMT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r>
              <a:rPr lang="fr-BE" b="1" i="1" u="sng" dirty="0">
                <a:latin typeface="Comic Sans MS" panose="030F0702030302020204" pitchFamily="66" charset="0"/>
              </a:rPr>
              <a:t>2. Attribution des places disponibles </a:t>
            </a:r>
          </a:p>
          <a:p>
            <a:endParaRPr lang="fr-BE" b="1" i="1" u="sng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La cellule AMT vous informe des places disponibles </a:t>
            </a:r>
            <a:r>
              <a:rPr lang="fr-BE" b="1" dirty="0">
                <a:latin typeface="Comic Sans MS" panose="030F0702030302020204" pitchFamily="66" charset="0"/>
              </a:rPr>
              <a:t>le dernier jour du mois X-2 </a:t>
            </a:r>
            <a:r>
              <a:rPr lang="fr-BE" dirty="0">
                <a:latin typeface="Comic Sans MS" panose="030F0702030302020204" pitchFamily="66" charset="0"/>
              </a:rPr>
              <a:t>(exemple : 31/01/26 pour les places du mois de mars 2026)</a:t>
            </a:r>
          </a:p>
          <a:p>
            <a:r>
              <a:rPr lang="fr-BE" dirty="0">
                <a:latin typeface="Comic Sans MS" panose="030F0702030302020204" pitchFamily="66" charset="0"/>
              </a:rPr>
              <a:t> </a:t>
            </a: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Vous remplissez les créneaux (en DUO et en Solo) et éventuellement le contexte (Pheff,AC2…) avec les noms de votre personnel 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  </a:t>
            </a:r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5933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AC58E-4C10-1C30-20EB-7ED089077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C4A80C4A-02F1-3670-8B60-B3CAF0AB55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/>
              <a:t>Slots (3)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21B379-5639-5953-0C76-962BA230C945}"/>
              </a:ext>
            </a:extLst>
          </p:cNvPr>
          <p:cNvSpPr txBox="1"/>
          <p:nvPr/>
        </p:nvSpPr>
        <p:spPr>
          <a:xfrm>
            <a:off x="1233386" y="1502688"/>
            <a:ext cx="9725228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fr-BE" dirty="0"/>
          </a:p>
          <a:p>
            <a:pPr lvl="0"/>
            <a:endParaRPr lang="fr-BE" dirty="0"/>
          </a:p>
          <a:p>
            <a:r>
              <a:rPr lang="fr-BE" b="1" i="1" u="sng" dirty="0">
                <a:latin typeface="Comic Sans MS" panose="030F0702030302020204" pitchFamily="66" charset="0"/>
              </a:rPr>
              <a:t>3. Informer la cellule AMT </a:t>
            </a:r>
          </a:p>
          <a:p>
            <a:pPr lvl="0"/>
            <a:endParaRPr lang="fr-BE" b="1" i="1" u="sng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Vous faites parvenir votre liste pour le 21 du mois X-1 (exemple : places reçues le 31/01/2026 ; la cellule disposera de votre liste au plus tard le 21/02/26 pour les RV du mois de mars 2026)</a:t>
            </a:r>
          </a:p>
          <a:p>
            <a:r>
              <a:rPr lang="fr-BE" dirty="0">
                <a:latin typeface="Comic Sans MS" panose="030F0702030302020204" pitchFamily="66" charset="0"/>
              </a:rPr>
              <a:t> </a:t>
            </a:r>
          </a:p>
          <a:p>
            <a:pPr lvl="0"/>
            <a:r>
              <a:rPr lang="fr-BE" b="1" i="1" u="sng" dirty="0">
                <a:latin typeface="Comic Sans MS" panose="030F0702030302020204" pitchFamily="66" charset="0"/>
              </a:rPr>
              <a:t>4. Créneaux vides</a:t>
            </a:r>
          </a:p>
          <a:p>
            <a:pPr lvl="0"/>
            <a:endParaRPr lang="fr-BE" b="1" i="1" u="sng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Ils seront mis à dispositions des autres Unités entre le 21 du mois X-1 et le dernier jour du mois X-1. (Pour suivre l’exemple de départ, les créneaux seront mis à la disposition entre le 21/02/2026 et le 28/02/2026)</a:t>
            </a:r>
          </a:p>
          <a:p>
            <a:pPr lvl="0"/>
            <a:endParaRPr lang="fr-BE" dirty="0"/>
          </a:p>
          <a:p>
            <a:pPr lvl="0"/>
            <a:r>
              <a:rPr lang="fr-BE" b="1" i="1" u="sng" dirty="0">
                <a:latin typeface="Comic Sans MS" panose="030F0702030302020204" pitchFamily="66" charset="0"/>
              </a:rPr>
              <a:t>5. Liste de réserve</a:t>
            </a:r>
          </a:p>
          <a:p>
            <a:pPr lvl="0"/>
            <a:endParaRPr lang="fr-BE" b="1" i="1" u="sng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N’hésitez pas à créer une liste de réserve et de nous contacter en cas de souci</a:t>
            </a:r>
          </a:p>
          <a:p>
            <a:pPr lvl="0"/>
            <a:endParaRPr lang="fr-BE" b="1" i="1" u="sng" dirty="0">
              <a:latin typeface="Comic Sans MS" panose="030F0702030302020204" pitchFamily="66" charset="0"/>
            </a:endParaRPr>
          </a:p>
          <a:p>
            <a:pPr lvl="0"/>
            <a:endParaRPr lang="fr-BE" dirty="0"/>
          </a:p>
          <a:p>
            <a:pPr lvl="0"/>
            <a:endParaRPr lang="fr-BE" dirty="0"/>
          </a:p>
          <a:p>
            <a:pPr lvl="0"/>
            <a:endParaRPr lang="fr-BE" dirty="0"/>
          </a:p>
          <a:p>
            <a:r>
              <a:rPr lang="fr-BE" dirty="0"/>
              <a:t> </a:t>
            </a:r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54122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2ACE5-177E-81BF-203A-B7EB16E91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3C3FEB3-03DA-62AE-726E-2181EAA86E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fr-BE" dirty="0"/>
              <a:t>Slots (4)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FF7EE2-8E2A-C8C0-1029-6E90ABD758C2}"/>
              </a:ext>
            </a:extLst>
          </p:cNvPr>
          <p:cNvSpPr txBox="1"/>
          <p:nvPr/>
        </p:nvSpPr>
        <p:spPr>
          <a:xfrm>
            <a:off x="1369574" y="2202745"/>
            <a:ext cx="972522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BE" b="1" i="1" u="sng" dirty="0">
                <a:latin typeface="Comic Sans MS" panose="030F0702030302020204" pitchFamily="66" charset="0"/>
              </a:rPr>
              <a:t>Rendez-vous hors slot à planifier par le POC AMT</a:t>
            </a:r>
          </a:p>
          <a:p>
            <a:pPr lvl="0"/>
            <a:endParaRPr lang="fr-BE" b="1" i="1" u="sng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	- Evaluation de santé préalable à une mutation ou à changement de fonction, y 	compris pour les stagiaires (avant l’exposition aux risques !)</a:t>
            </a:r>
            <a:endParaRPr lang="fr-BE" b="1" i="1" u="sng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	- Examen dans le cadre de la protection de la maternité (Femmes enceintes et 	  allaitantes)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	- Reprise du travail après 28 jours d’AMS  (endéans les 8 jours)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	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b="1" i="1" u="sng" dirty="0">
              <a:latin typeface="Comic Sans MS" panose="030F0702030302020204" pitchFamily="66" charset="0"/>
            </a:endParaRPr>
          </a:p>
          <a:p>
            <a:pPr lvl="0"/>
            <a:endParaRPr lang="fr-BE" dirty="0"/>
          </a:p>
          <a:p>
            <a:pPr lvl="0"/>
            <a:endParaRPr lang="fr-BE" dirty="0"/>
          </a:p>
          <a:p>
            <a:pPr lvl="0"/>
            <a:endParaRPr lang="fr-BE" dirty="0"/>
          </a:p>
          <a:p>
            <a:r>
              <a:rPr lang="fr-BE" dirty="0"/>
              <a:t> </a:t>
            </a:r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82994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297C-7673-3827-BBBF-E30C15980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B3DBDA5-8998-6C72-4004-46A729FA28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fr-BE" dirty="0"/>
              <a:t>Slots (5)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3A661C-F56B-DAEC-62F1-8933D610AFD9}"/>
              </a:ext>
            </a:extLst>
          </p:cNvPr>
          <p:cNvSpPr txBox="1"/>
          <p:nvPr/>
        </p:nvSpPr>
        <p:spPr>
          <a:xfrm>
            <a:off x="1330664" y="1560719"/>
            <a:ext cx="9725228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BE" b="1" i="1" u="sng" dirty="0">
                <a:latin typeface="Comic Sans MS" panose="030F0702030302020204" pitchFamily="66" charset="0"/>
              </a:rPr>
              <a:t>Rendez-vous hors slot à planifier par l’intéressé</a:t>
            </a:r>
          </a:p>
          <a:p>
            <a:pPr lvl="0"/>
            <a:endParaRPr lang="fr-BE" b="1" i="1" u="sng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Certains rendez-vous seront pris individuellement tels que :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	- Consultations spontanées (ergonomie, adaptation poste de travail,,,,)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	- Pré-reprise du travail </a:t>
            </a: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	</a:t>
            </a:r>
          </a:p>
          <a:p>
            <a:r>
              <a:rPr lang="fr-BE" dirty="0">
                <a:latin typeface="Comic Sans MS" panose="030F0702030302020204" pitchFamily="66" charset="0"/>
              </a:rPr>
              <a:t>	- Examen dans le cadre de la protection de la maternité (Femmes enceintes et 	  allaitantes)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	- Reprise du travail après 28 jours d’AMS  (endéans les 8 jours)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r>
              <a:rPr lang="fr-BE" b="1" dirty="0">
                <a:latin typeface="Comic Sans MS" panose="030F0702030302020204" pitchFamily="66" charset="0"/>
              </a:rPr>
              <a:t>Attention</a:t>
            </a:r>
            <a:r>
              <a:rPr lang="fr-BE" dirty="0">
                <a:latin typeface="Comic Sans MS" panose="030F0702030302020204" pitchFamily="66" charset="0"/>
              </a:rPr>
              <a:t> ces rendez vous doivent être pris endéans les 8 jours et l’intéressé n’est pas obligé de vous informer dans le cadre de la consultation spontanée et la pré-reprise du travail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b="1" i="1" u="sng" dirty="0">
              <a:latin typeface="Comic Sans MS" panose="030F0702030302020204" pitchFamily="66" charset="0"/>
            </a:endParaRPr>
          </a:p>
          <a:p>
            <a:pPr lvl="0"/>
            <a:endParaRPr lang="fr-BE" dirty="0"/>
          </a:p>
          <a:p>
            <a:pPr lvl="0"/>
            <a:endParaRPr lang="fr-BE" dirty="0"/>
          </a:p>
          <a:p>
            <a:pPr lvl="0"/>
            <a:endParaRPr lang="fr-BE" dirty="0"/>
          </a:p>
          <a:p>
            <a:r>
              <a:rPr lang="fr-BE" dirty="0"/>
              <a:t> </a:t>
            </a:r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13961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7F47A-310A-2919-00F7-D1FCAE34F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00766258-5E21-E556-DF5B-2C8E185C12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/>
              <a:t>Slots (6)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861D53-782D-466B-1556-0989CD28A222}"/>
              </a:ext>
            </a:extLst>
          </p:cNvPr>
          <p:cNvSpPr txBox="1"/>
          <p:nvPr/>
        </p:nvSpPr>
        <p:spPr>
          <a:xfrm>
            <a:off x="1359845" y="1278617"/>
            <a:ext cx="9725228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fr-BE" dirty="0"/>
          </a:p>
          <a:p>
            <a:r>
              <a:rPr lang="fr-BE" dirty="0"/>
              <a:t>	</a:t>
            </a:r>
            <a:r>
              <a:rPr lang="fr-BE" b="1" u="sng" dirty="0">
                <a:latin typeface="Comic Sans MS" panose="030F0702030302020204" pitchFamily="66" charset="0"/>
              </a:rPr>
              <a:t>SI vous n’avez pas de liste nominative de surveillance de la santé :</a:t>
            </a:r>
          </a:p>
          <a:p>
            <a:r>
              <a:rPr lang="fr-BE" dirty="0">
                <a:latin typeface="Comic Sans MS" panose="030F0702030302020204" pitchFamily="66" charset="0"/>
              </a:rPr>
              <a:t>	</a:t>
            </a:r>
          </a:p>
          <a:p>
            <a:r>
              <a:rPr lang="fr-BE" dirty="0">
                <a:latin typeface="Comic Sans MS" panose="030F0702030302020204" pitchFamily="66" charset="0"/>
              </a:rPr>
              <a:t>	</a:t>
            </a:r>
            <a:r>
              <a:rPr lang="fr-BE" u="sng" dirty="0">
                <a:latin typeface="Comic Sans MS" panose="030F0702030302020204" pitchFamily="66" charset="0"/>
              </a:rPr>
              <a:t>Slots DUO:</a:t>
            </a:r>
          </a:p>
          <a:p>
            <a:endParaRPr lang="fr-BE" u="sng" dirty="0">
              <a:latin typeface="Comic Sans MS" panose="030F0702030302020204" pitchFamily="66" charset="0"/>
            </a:endParaRPr>
          </a:p>
          <a:p>
            <a:pPr lvl="2"/>
            <a:r>
              <a:rPr lang="fr-BE" dirty="0">
                <a:latin typeface="Comic Sans MS" panose="030F0702030302020204" pitchFamily="66" charset="0"/>
              </a:rPr>
              <a:t>- 1.Sélectionner dans le fichier planning AMT, date optimal à revoir 		     CPMT mois X ET OVERDUE ET sans date</a:t>
            </a:r>
          </a:p>
          <a:p>
            <a:pPr lvl="2"/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	- 2.Envoyer le formulaire de demande de surveillance de la santé au chef de 		       service des personnes sélectionnées à l’étape 1</a:t>
            </a:r>
          </a:p>
          <a:p>
            <a:r>
              <a:rPr lang="fr-BE" dirty="0">
                <a:latin typeface="Comic Sans MS" panose="030F0702030302020204" pitchFamily="66" charset="0"/>
              </a:rPr>
              <a:t>			</a:t>
            </a:r>
          </a:p>
          <a:p>
            <a:r>
              <a:rPr lang="fr-BE" dirty="0">
                <a:latin typeface="Comic Sans MS" panose="030F0702030302020204" pitchFamily="66" charset="0"/>
              </a:rPr>
              <a:t>	</a:t>
            </a:r>
          </a:p>
          <a:p>
            <a:pPr lvl="2"/>
            <a:endParaRPr lang="fr-BE" dirty="0">
              <a:latin typeface="Comic Sans MS" panose="030F0702030302020204" pitchFamily="66" charset="0"/>
            </a:endParaRPr>
          </a:p>
          <a:p>
            <a:pPr lvl="2"/>
            <a:r>
              <a:rPr lang="fr-BE" dirty="0">
                <a:latin typeface="Comic Sans MS" panose="030F0702030302020204" pitchFamily="66" charset="0"/>
              </a:rPr>
              <a:t>	</a:t>
            </a:r>
          </a:p>
          <a:p>
            <a:pPr lvl="2"/>
            <a:r>
              <a:rPr lang="fr-BE" dirty="0">
                <a:latin typeface="Comic Sans MS" panose="030F0702030302020204" pitchFamily="66" charset="0"/>
              </a:rPr>
              <a:t>- 3.Si sur le formulaire, le chef de service certifie que la personne occupe une fonction de sécurité, une fonction de vigilance, une activité à risque défini et/ou a besoin d’un permis de conduire et/ou d’une </a:t>
            </a:r>
            <a:r>
              <a:rPr lang="fr-BE" dirty="0" err="1">
                <a:latin typeface="Comic Sans MS" panose="030F0702030302020204" pitchFamily="66" charset="0"/>
              </a:rPr>
              <a:t>Clinical</a:t>
            </a:r>
            <a:r>
              <a:rPr lang="fr-BE" dirty="0">
                <a:latin typeface="Comic Sans MS" panose="030F0702030302020204" pitchFamily="66" charset="0"/>
              </a:rPr>
              <a:t> Fitness et/ou d’aptitude </a:t>
            </a:r>
            <a:r>
              <a:rPr lang="fr-BE" dirty="0" err="1">
                <a:latin typeface="Comic Sans MS" panose="030F0702030302020204" pitchFamily="66" charset="0"/>
              </a:rPr>
              <a:t>PhEF</a:t>
            </a:r>
            <a:r>
              <a:rPr lang="fr-BE" dirty="0">
                <a:latin typeface="Comic Sans MS" panose="030F0702030302020204" pitchFamily="66" charset="0"/>
              </a:rPr>
              <a:t> statutaire faire signer le formulaire par le chef de corps et planifier le rendez-vous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s"/>
            </a:endParaRPr>
          </a:p>
          <a:p>
            <a:pPr lvl="0"/>
            <a:endParaRPr lang="fr-BE" dirty="0">
              <a:latin typeface="Comics"/>
            </a:endParaRPr>
          </a:p>
          <a:p>
            <a:pPr lvl="0"/>
            <a:endParaRPr lang="fr-BE" dirty="0">
              <a:latin typeface="Comics"/>
            </a:endParaRPr>
          </a:p>
          <a:p>
            <a:pPr lvl="0"/>
            <a:endParaRPr lang="fr-BE" dirty="0"/>
          </a:p>
          <a:p>
            <a:pPr lvl="0"/>
            <a:r>
              <a:rPr lang="fr-BE" dirty="0"/>
              <a:t> </a:t>
            </a:r>
          </a:p>
          <a:p>
            <a:pPr lvl="0"/>
            <a:endParaRPr lang="fr-BE" dirty="0"/>
          </a:p>
          <a:p>
            <a:pPr lvl="0"/>
            <a:endParaRPr lang="fr-BE" dirty="0"/>
          </a:p>
          <a:p>
            <a:pPr lvl="0"/>
            <a:endParaRPr lang="fr-BE" dirty="0"/>
          </a:p>
          <a:p>
            <a:r>
              <a:rPr lang="fr-BE" dirty="0"/>
              <a:t> </a:t>
            </a:r>
          </a:p>
          <a:p>
            <a:pPr lvl="0"/>
            <a:endParaRPr lang="fr-BE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98757121-7154-AFCB-17B3-F55747822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2370042-4037-6991-3133-9EAE4944C4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394388"/>
              </p:ext>
            </p:extLst>
          </p:nvPr>
        </p:nvGraphicFramePr>
        <p:xfrm>
          <a:off x="2285999" y="4075890"/>
          <a:ext cx="1194971" cy="77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65436" imgH="626553" progId="Word.Document.12">
                  <p:embed/>
                </p:oleObj>
              </mc:Choice>
              <mc:Fallback>
                <p:oleObj name="Document" showAsIcon="1" r:id="rId2" imgW="965436" imgH="626553" progId="Word.Documen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2370042-4037-6991-3133-9EAE4944C4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99" y="4075890"/>
                        <a:ext cx="1194971" cy="7782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0496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2CE65-C885-8CA8-F84F-701DAC04D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53FF6FBA-260D-3B55-F7D1-5BEFF4E0D6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/>
              <a:t>Slots (7)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A95ABF-2B04-66D8-D323-CFF5A7BA7519}"/>
              </a:ext>
            </a:extLst>
          </p:cNvPr>
          <p:cNvSpPr txBox="1"/>
          <p:nvPr/>
        </p:nvSpPr>
        <p:spPr>
          <a:xfrm>
            <a:off x="1359845" y="1278617"/>
            <a:ext cx="9725228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fr-BE" dirty="0"/>
          </a:p>
          <a:p>
            <a:r>
              <a:rPr lang="fr-BE" dirty="0"/>
              <a:t>	</a:t>
            </a:r>
            <a:r>
              <a:rPr lang="fr-BE" b="1" u="sng" dirty="0">
                <a:latin typeface="Comic Sans MS" panose="030F0702030302020204" pitchFamily="66" charset="0"/>
              </a:rPr>
              <a:t>SI vous n’avez pas de liste nominative de surveillance de la santé :</a:t>
            </a:r>
          </a:p>
          <a:p>
            <a:r>
              <a:rPr lang="fr-BE" dirty="0">
                <a:latin typeface="Comic Sans MS" panose="030F0702030302020204" pitchFamily="66" charset="0"/>
              </a:rPr>
              <a:t>	</a:t>
            </a:r>
          </a:p>
          <a:p>
            <a:r>
              <a:rPr lang="fr-BE" dirty="0">
                <a:latin typeface="Comic Sans MS" panose="030F0702030302020204" pitchFamily="66" charset="0"/>
              </a:rPr>
              <a:t>	</a:t>
            </a:r>
            <a:r>
              <a:rPr lang="fr-BE" u="sng" dirty="0">
                <a:latin typeface="Comic Sans MS" panose="030F0702030302020204" pitchFamily="66" charset="0"/>
              </a:rPr>
              <a:t>Slots Solo:</a:t>
            </a:r>
          </a:p>
          <a:p>
            <a:endParaRPr lang="fr-BE" u="sng" dirty="0">
              <a:latin typeface="Comic Sans MS" panose="030F0702030302020204" pitchFamily="66" charset="0"/>
            </a:endParaRPr>
          </a:p>
          <a:p>
            <a:pPr lvl="2"/>
            <a:r>
              <a:rPr lang="fr-BE" dirty="0">
                <a:latin typeface="Comic Sans MS" panose="030F0702030302020204" pitchFamily="66" charset="0"/>
              </a:rPr>
              <a:t>- 1.Sélectionner dans le fichier planning AMT, date optimal à revoir INF SOLO  mois X </a:t>
            </a:r>
          </a:p>
          <a:p>
            <a:pPr lvl="2"/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	- 2.Envoyer le formulaire de demande de surveillance de la santé au chef de 		       service des personnes sélectionnées à l’étape 1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			</a:t>
            </a:r>
          </a:p>
          <a:p>
            <a:r>
              <a:rPr lang="fr-BE" dirty="0">
                <a:latin typeface="Comic Sans MS" panose="030F0702030302020204" pitchFamily="66" charset="0"/>
              </a:rPr>
              <a:t>	</a:t>
            </a:r>
          </a:p>
          <a:p>
            <a:pPr lvl="2"/>
            <a:endParaRPr lang="fr-BE" dirty="0">
              <a:latin typeface="Comic Sans MS" panose="030F0702030302020204" pitchFamily="66" charset="0"/>
            </a:endParaRPr>
          </a:p>
          <a:p>
            <a:pPr lvl="2"/>
            <a:r>
              <a:rPr lang="fr-BE" dirty="0">
                <a:latin typeface="Comic Sans MS" panose="030F0702030302020204" pitchFamily="66" charset="0"/>
              </a:rPr>
              <a:t>	</a:t>
            </a:r>
          </a:p>
          <a:p>
            <a:pPr lvl="2"/>
            <a:r>
              <a:rPr lang="fr-BE" dirty="0">
                <a:latin typeface="Comic Sans MS" panose="030F0702030302020204" pitchFamily="66" charset="0"/>
              </a:rPr>
              <a:t>- 3.Si sur le formulaire, le chef de service certifie que la personne occupe une fonction de sécurité, une fonction de vigilance, une activité à risque défini et/ou a besoin et/ou d’une </a:t>
            </a:r>
            <a:r>
              <a:rPr lang="fr-BE" dirty="0" err="1">
                <a:latin typeface="Comic Sans MS" panose="030F0702030302020204" pitchFamily="66" charset="0"/>
              </a:rPr>
              <a:t>Clinical</a:t>
            </a:r>
            <a:r>
              <a:rPr lang="fr-BE" dirty="0">
                <a:latin typeface="Comic Sans MS" panose="030F0702030302020204" pitchFamily="66" charset="0"/>
              </a:rPr>
              <a:t> Fitness et/ou d’aptitude </a:t>
            </a:r>
            <a:r>
              <a:rPr lang="fr-BE" dirty="0" err="1">
                <a:latin typeface="Comic Sans MS" panose="030F0702030302020204" pitchFamily="66" charset="0"/>
              </a:rPr>
              <a:t>PhEF</a:t>
            </a:r>
            <a:r>
              <a:rPr lang="fr-BE" dirty="0">
                <a:latin typeface="Comic Sans MS" panose="030F0702030302020204" pitchFamily="66" charset="0"/>
              </a:rPr>
              <a:t> statutaire faire signer le formulaire par le chef de corps et planifier le rendez-vous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s"/>
            </a:endParaRPr>
          </a:p>
          <a:p>
            <a:pPr lvl="0"/>
            <a:endParaRPr lang="fr-BE" dirty="0">
              <a:latin typeface="Comics"/>
            </a:endParaRPr>
          </a:p>
          <a:p>
            <a:pPr lvl="0"/>
            <a:endParaRPr lang="fr-BE" dirty="0">
              <a:latin typeface="Comics"/>
            </a:endParaRPr>
          </a:p>
          <a:p>
            <a:pPr lvl="0"/>
            <a:endParaRPr lang="fr-BE" dirty="0"/>
          </a:p>
          <a:p>
            <a:pPr lvl="0"/>
            <a:r>
              <a:rPr lang="fr-BE" dirty="0"/>
              <a:t> </a:t>
            </a:r>
          </a:p>
          <a:p>
            <a:pPr lvl="0"/>
            <a:endParaRPr lang="fr-BE" dirty="0"/>
          </a:p>
          <a:p>
            <a:pPr lvl="0"/>
            <a:endParaRPr lang="fr-BE" dirty="0"/>
          </a:p>
          <a:p>
            <a:pPr lvl="0"/>
            <a:endParaRPr lang="fr-BE" dirty="0"/>
          </a:p>
          <a:p>
            <a:r>
              <a:rPr lang="fr-BE" dirty="0"/>
              <a:t> </a:t>
            </a:r>
          </a:p>
          <a:p>
            <a:pPr lvl="0"/>
            <a:endParaRPr lang="fr-BE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FA93F9A-54E4-A009-F73D-3A5179042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C13115F-9468-19EE-A07A-AB6304B192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4561258"/>
              </p:ext>
            </p:extLst>
          </p:nvPr>
        </p:nvGraphicFramePr>
        <p:xfrm>
          <a:off x="2285999" y="3949430"/>
          <a:ext cx="1194971" cy="77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65436" imgH="626553" progId="Word.Document.12">
                  <p:embed/>
                </p:oleObj>
              </mc:Choice>
              <mc:Fallback>
                <p:oleObj name="Document" showAsIcon="1" r:id="rId2" imgW="965436" imgH="626553" progId="Word.Documen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C13115F-9468-19EE-A07A-AB6304B192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99" y="3949430"/>
                        <a:ext cx="1194971" cy="7782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3443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4C006-511C-C18F-719D-2B50A5BA5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08C8C01B-9314-9EC0-CA14-16FD0D11A0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1323439"/>
          </a:xfrm>
        </p:spPr>
        <p:txBody>
          <a:bodyPr/>
          <a:lstStyle/>
          <a:p>
            <a:r>
              <a:rPr lang="fr-BE" dirty="0"/>
              <a:t>Slots (8)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67CD24-4B2E-9C9B-C53B-BC35E3B7A4FC}"/>
              </a:ext>
            </a:extLst>
          </p:cNvPr>
          <p:cNvSpPr txBox="1"/>
          <p:nvPr/>
        </p:nvSpPr>
        <p:spPr>
          <a:xfrm>
            <a:off x="1359846" y="1859339"/>
            <a:ext cx="972522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>
                <a:latin typeface="Comic Sans MS" panose="030F0702030302020204" pitchFamily="66" charset="0"/>
              </a:rPr>
              <a:t>Avant la consultation, il est demandé au travailleur de remplir les questionnaires en ligne via: </a:t>
            </a:r>
            <a:r>
              <a:rPr lang="fr-FR" altLang="fr-FR" dirty="0">
                <a:latin typeface="Comic Sans MS" panose="030F0702030302020204" pitchFamily="66" charset="0"/>
                <a:hlinkClick r:id="rId2"/>
              </a:rPr>
              <a:t>@medsurveys</a:t>
            </a:r>
            <a:endParaRPr lang="fr-FR" altLang="fr-FR" dirty="0">
              <a:latin typeface="Comic Sans MS" panose="030F0702030302020204" pitchFamily="66" charset="0"/>
            </a:endParaRPr>
          </a:p>
          <a:p>
            <a:endParaRPr lang="fr-FR" altLang="fr-FR" dirty="0">
              <a:latin typeface="Comic Sans MS" panose="030F0702030302020204" pitchFamily="66" charset="0"/>
            </a:endParaRPr>
          </a:p>
          <a:p>
            <a:r>
              <a:rPr lang="fr-FR" altLang="fr-FR" dirty="0">
                <a:latin typeface="Comic Sans MS" panose="030F0702030302020204" pitchFamily="66" charset="0"/>
              </a:rPr>
              <a:t>Le CPMT donne une aptitude de 2 ans Mais le travailleur DOIT être revu l’année suivante en Solo par une infirmière </a:t>
            </a:r>
          </a:p>
          <a:p>
            <a:endParaRPr lang="fr-FR" altLang="fr-FR" dirty="0">
              <a:latin typeface="Arial" panose="020B0604020202020204" pitchFamily="34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/>
          </a:p>
          <a:p>
            <a:pPr lvl="0"/>
            <a:endParaRPr lang="fr-BE" dirty="0"/>
          </a:p>
          <a:p>
            <a:r>
              <a:rPr lang="fr-BE" dirty="0"/>
              <a:t> </a:t>
            </a:r>
          </a:p>
          <a:p>
            <a:pPr lvl="0"/>
            <a:endParaRPr lang="fr-B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7AC81A-C44F-89E2-2DB7-A58291ADB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846" y="3598974"/>
            <a:ext cx="8283658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011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3E17D-3F0F-58B7-F50A-D259DC444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0131E81D-AB73-B7C6-577B-939A0F6D8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/>
              <a:t>Slots (9)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93F03D-73FC-EF09-88F7-F73AEE34DF85}"/>
              </a:ext>
            </a:extLst>
          </p:cNvPr>
          <p:cNvSpPr txBox="1"/>
          <p:nvPr/>
        </p:nvSpPr>
        <p:spPr>
          <a:xfrm>
            <a:off x="1350117" y="1550992"/>
            <a:ext cx="9725228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/>
              <a:t>	</a:t>
            </a:r>
          </a:p>
          <a:p>
            <a:r>
              <a:rPr lang="fr-BE" b="1" dirty="0">
                <a:latin typeface="Comic Sans MS" panose="030F0702030302020204" pitchFamily="66" charset="0"/>
              </a:rPr>
              <a:t>	</a:t>
            </a:r>
            <a:r>
              <a:rPr lang="fr-BE" b="1" u="sng" dirty="0">
                <a:latin typeface="Comic Sans MS" panose="030F0702030302020204" pitchFamily="66" charset="0"/>
              </a:rPr>
              <a:t>Après la consultation</a:t>
            </a:r>
          </a:p>
          <a:p>
            <a:endParaRPr lang="fr-BE" b="1" u="sng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 Sans MS" panose="030F0702030302020204" pitchFamily="66" charset="0"/>
              </a:rPr>
              <a:t>	</a:t>
            </a:r>
            <a:r>
              <a:rPr lang="fr-BE" u="sng" dirty="0">
                <a:latin typeface="Comic Sans MS" panose="030F0702030302020204" pitchFamily="66" charset="0"/>
              </a:rPr>
              <a:t>FES </a:t>
            </a:r>
            <a:r>
              <a:rPr lang="fr-BE" dirty="0">
                <a:latin typeface="Comic Sans MS" panose="030F0702030302020204" pitchFamily="66" charset="0"/>
              </a:rPr>
              <a:t>(Formulaire d’évaluation de santé)</a:t>
            </a:r>
          </a:p>
          <a:p>
            <a:pPr lvl="0"/>
            <a:endParaRPr lang="fr-BE" u="sng" dirty="0">
              <a:latin typeface="Comic Sans MS" panose="030F0702030302020204" pitchFamily="66" charset="0"/>
            </a:endParaRPr>
          </a:p>
          <a:p>
            <a:pPr lvl="0" defTabSz="720725"/>
            <a:r>
              <a:rPr lang="fr-BE" dirty="0">
                <a:latin typeface="Comic Sans MS" panose="030F0702030302020204" pitchFamily="66" charset="0"/>
              </a:rPr>
              <a:t>		Le travailleur recevra un FES</a:t>
            </a:r>
          </a:p>
          <a:p>
            <a:pPr lvl="0" defTabSz="720725"/>
            <a:r>
              <a:rPr lang="fr-BE" dirty="0">
                <a:latin typeface="Comic Sans MS" panose="030F0702030302020204" pitchFamily="66" charset="0"/>
              </a:rPr>
              <a:t> </a:t>
            </a:r>
          </a:p>
          <a:p>
            <a:pPr lvl="0">
              <a:tabLst>
                <a:tab pos="1439863" algn="l"/>
              </a:tabLst>
            </a:pPr>
            <a:r>
              <a:rPr lang="fr-BE" dirty="0">
                <a:latin typeface="Comic Sans MS" panose="030F0702030302020204" pitchFamily="66" charset="0"/>
              </a:rPr>
              <a:t>	Un exemplaire est envoyé via mail au POC</a:t>
            </a:r>
          </a:p>
          <a:p>
            <a:pPr lvl="0">
              <a:tabLst>
                <a:tab pos="1439863" algn="l"/>
              </a:tabLst>
            </a:pPr>
            <a:endParaRPr lang="fr-BE" dirty="0">
              <a:latin typeface="Comic Sans MS" panose="030F0702030302020204" pitchFamily="66" charset="0"/>
            </a:endParaRP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 Sans MS" panose="030F0702030302020204" pitchFamily="66" charset="0"/>
              </a:rPr>
              <a:t>	</a:t>
            </a:r>
            <a:r>
              <a:rPr lang="fr-BE" u="sng" dirty="0">
                <a:latin typeface="Comic Sans MS" panose="030F0702030302020204" pitchFamily="66" charset="0"/>
              </a:rPr>
              <a:t>Demande de Mi-temps médical (uniquement pour les militaires)</a:t>
            </a:r>
          </a:p>
          <a:p>
            <a:pPr lvl="0">
              <a:tabLst>
                <a:tab pos="982663" algn="l"/>
              </a:tabLst>
            </a:pPr>
            <a:endParaRPr lang="fr-BE" u="sng" dirty="0">
              <a:latin typeface="Comic Sans MS" panose="030F0702030302020204" pitchFamily="66" charset="0"/>
            </a:endParaRPr>
          </a:p>
          <a:p>
            <a:pPr lvl="0">
              <a:tabLst>
                <a:tab pos="1439863" algn="l"/>
              </a:tabLst>
            </a:pPr>
            <a:r>
              <a:rPr lang="fr-BE" dirty="0">
                <a:latin typeface="Comic Sans MS" panose="030F0702030302020204" pitchFamily="66" charset="0"/>
              </a:rPr>
              <a:t>	Le travailleur doit prendre rendez-vous à l’AMT pour une </a:t>
            </a:r>
            <a:r>
              <a:rPr lang="fr-BE" b="1" dirty="0">
                <a:latin typeface="Comic Sans MS" panose="030F0702030302020204" pitchFamily="66" charset="0"/>
              </a:rPr>
              <a:t>visite de pré-	reprise du travail </a:t>
            </a:r>
            <a:r>
              <a:rPr lang="fr-BE" dirty="0">
                <a:latin typeface="Comic Sans MS" panose="030F0702030302020204" pitchFamily="66" charset="0"/>
              </a:rPr>
              <a:t>(DURANT son AMS) et ensuite prendre contact avec le 	Chef de Corps pour l’accord et les modalités</a:t>
            </a:r>
          </a:p>
          <a:p>
            <a:pPr lvl="0">
              <a:tabLst>
                <a:tab pos="982663" algn="l"/>
              </a:tabLst>
            </a:pPr>
            <a:endParaRPr lang="fr-BE" dirty="0">
              <a:latin typeface="Comics"/>
            </a:endParaRP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s"/>
              </a:rPr>
              <a:t>	</a:t>
            </a:r>
          </a:p>
          <a:p>
            <a:pPr lvl="0">
              <a:tabLst>
                <a:tab pos="982663" algn="l"/>
              </a:tabLst>
            </a:pPr>
            <a:endParaRPr lang="fr-BE" dirty="0">
              <a:latin typeface="Comics"/>
            </a:endParaRPr>
          </a:p>
          <a:p>
            <a:pPr lvl="0">
              <a:tabLst>
                <a:tab pos="982663" algn="l"/>
              </a:tabLst>
            </a:pPr>
            <a:endParaRPr lang="fr-BE" dirty="0">
              <a:latin typeface="Comics"/>
            </a:endParaRP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s"/>
              </a:rPr>
              <a:t>	</a:t>
            </a:r>
          </a:p>
          <a:p>
            <a:pPr lvl="0"/>
            <a:endParaRPr lang="fr-BE" u="sng" dirty="0">
              <a:latin typeface="Comics"/>
            </a:endParaRPr>
          </a:p>
          <a:p>
            <a:pPr lvl="0"/>
            <a:endParaRPr lang="fr-BE" dirty="0"/>
          </a:p>
          <a:p>
            <a:pPr lvl="0"/>
            <a:r>
              <a:rPr lang="fr-BE" dirty="0"/>
              <a:t> </a:t>
            </a:r>
          </a:p>
          <a:p>
            <a:pPr lvl="0"/>
            <a:endParaRPr lang="fr-BE" dirty="0"/>
          </a:p>
          <a:p>
            <a:pPr lvl="0"/>
            <a:endParaRPr lang="fr-BE" dirty="0"/>
          </a:p>
          <a:p>
            <a:pPr lvl="0"/>
            <a:endParaRPr lang="fr-BE" dirty="0"/>
          </a:p>
          <a:p>
            <a:r>
              <a:rPr lang="fr-BE" dirty="0"/>
              <a:t> </a:t>
            </a:r>
          </a:p>
          <a:p>
            <a:pPr lvl="0"/>
            <a:endParaRPr lang="fr-BE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F298434-77BD-0716-F3D8-70802D97D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63405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46BAE-E85C-648B-D148-3F855290C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FE841EB0-2ABF-6357-5748-379390F5B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/>
              <a:t>Slots (10)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CA6A0F-4BE7-4BD4-D1F7-606720DE936B}"/>
              </a:ext>
            </a:extLst>
          </p:cNvPr>
          <p:cNvSpPr txBox="1"/>
          <p:nvPr/>
        </p:nvSpPr>
        <p:spPr>
          <a:xfrm>
            <a:off x="1359845" y="1278617"/>
            <a:ext cx="9725228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/>
              <a:t>	</a:t>
            </a:r>
          </a:p>
          <a:p>
            <a:r>
              <a:rPr lang="fr-BE" b="1" dirty="0">
                <a:latin typeface="Comic Sans MS" panose="030F0702030302020204" pitchFamily="66" charset="0"/>
              </a:rPr>
              <a:t>	</a:t>
            </a:r>
            <a:r>
              <a:rPr lang="fr-BE" b="1" u="sng" dirty="0">
                <a:latin typeface="Comic Sans MS" panose="030F0702030302020204" pitchFamily="66" charset="0"/>
              </a:rPr>
              <a:t>Après la consultation</a:t>
            </a:r>
          </a:p>
          <a:p>
            <a:pPr lvl="0"/>
            <a:endParaRPr lang="fr-BE" dirty="0">
              <a:latin typeface="Comics"/>
            </a:endParaRP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s"/>
              </a:rPr>
              <a:t>	</a:t>
            </a:r>
            <a:r>
              <a:rPr lang="fr-BE" u="sng" dirty="0">
                <a:latin typeface="Comic Sans MS" panose="030F0702030302020204" pitchFamily="66" charset="0"/>
              </a:rPr>
              <a:t>Demande de changement de profil </a:t>
            </a:r>
          </a:p>
          <a:p>
            <a:pPr lvl="0">
              <a:tabLst>
                <a:tab pos="982663" algn="l"/>
              </a:tabLst>
            </a:pPr>
            <a:endParaRPr lang="fr-BE" u="sng" dirty="0">
              <a:latin typeface="Comic Sans MS" panose="030F0702030302020204" pitchFamily="66" charset="0"/>
            </a:endParaRP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 Sans MS" panose="030F0702030302020204" pitchFamily="66" charset="0"/>
              </a:rPr>
              <a:t>		Le travailleur doit passer faire signer le Document par le Chef de Corps  		ET ensuite le déposer à la cellule pour suivre la procédure</a:t>
            </a:r>
          </a:p>
          <a:p>
            <a:pPr lvl="0">
              <a:tabLst>
                <a:tab pos="982663" algn="l"/>
              </a:tabLst>
            </a:pPr>
            <a:endParaRPr lang="fr-BE" dirty="0">
              <a:latin typeface="Comic Sans MS" panose="030F0702030302020204" pitchFamily="66" charset="0"/>
            </a:endParaRP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 Sans MS" panose="030F0702030302020204" pitchFamily="66" charset="0"/>
              </a:rPr>
              <a:t>	</a:t>
            </a:r>
            <a:r>
              <a:rPr lang="fr-BE" u="sng" dirty="0">
                <a:latin typeface="Comic Sans MS" panose="030F0702030302020204" pitchFamily="66" charset="0"/>
              </a:rPr>
              <a:t>Demande besoin matériel ergonomie </a:t>
            </a:r>
            <a:r>
              <a:rPr lang="fr-BE" dirty="0">
                <a:latin typeface="Comic Sans MS" panose="030F0702030302020204" pitchFamily="66" charset="0"/>
              </a:rPr>
              <a:t>	</a:t>
            </a: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 Sans MS" panose="030F0702030302020204" pitchFamily="66" charset="0"/>
              </a:rPr>
              <a:t>		</a:t>
            </a: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 Sans MS" panose="030F0702030302020204" pitchFamily="66" charset="0"/>
              </a:rPr>
              <a:t>		Le Médecin évalue le besoin et rédige un document </a:t>
            </a: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 Sans MS" panose="030F0702030302020204" pitchFamily="66" charset="0"/>
              </a:rPr>
              <a:t>		Le travailleur doit ,,,,</a:t>
            </a:r>
          </a:p>
          <a:p>
            <a:pPr lvl="0">
              <a:tabLst>
                <a:tab pos="982663" algn="l"/>
              </a:tabLst>
            </a:pPr>
            <a:endParaRPr lang="fr-BE" u="sng" dirty="0">
              <a:latin typeface="Comics"/>
            </a:endParaRPr>
          </a:p>
          <a:p>
            <a:pPr lvl="0">
              <a:tabLst>
                <a:tab pos="982663" algn="l"/>
              </a:tabLst>
            </a:pPr>
            <a:endParaRPr lang="fr-BE" u="sng" dirty="0">
              <a:latin typeface="Comics"/>
            </a:endParaRPr>
          </a:p>
          <a:p>
            <a:pPr lvl="0">
              <a:tabLst>
                <a:tab pos="982663" algn="l"/>
              </a:tabLst>
            </a:pPr>
            <a:endParaRPr lang="fr-BE" dirty="0">
              <a:latin typeface="Comics"/>
            </a:endParaRPr>
          </a:p>
          <a:p>
            <a:pPr lvl="0">
              <a:tabLst>
                <a:tab pos="982663" algn="l"/>
              </a:tabLst>
            </a:pPr>
            <a:endParaRPr lang="fr-BE" dirty="0">
              <a:latin typeface="Comics"/>
            </a:endParaRPr>
          </a:p>
          <a:p>
            <a:pPr lvl="0">
              <a:tabLst>
                <a:tab pos="982663" algn="l"/>
              </a:tabLst>
            </a:pPr>
            <a:endParaRPr lang="fr-BE" dirty="0">
              <a:latin typeface="Comics"/>
            </a:endParaRPr>
          </a:p>
          <a:p>
            <a:pPr lvl="0">
              <a:tabLst>
                <a:tab pos="982663" algn="l"/>
              </a:tabLst>
            </a:pPr>
            <a:r>
              <a:rPr lang="fr-BE" dirty="0">
                <a:latin typeface="Comics"/>
              </a:rPr>
              <a:t>	</a:t>
            </a:r>
          </a:p>
          <a:p>
            <a:pPr lvl="0"/>
            <a:endParaRPr lang="fr-BE" u="sng" dirty="0">
              <a:latin typeface="Comics"/>
            </a:endParaRPr>
          </a:p>
          <a:p>
            <a:pPr lvl="0"/>
            <a:endParaRPr lang="fr-BE" dirty="0"/>
          </a:p>
          <a:p>
            <a:pPr lvl="0"/>
            <a:r>
              <a:rPr lang="fr-BE" dirty="0"/>
              <a:t> </a:t>
            </a:r>
          </a:p>
          <a:p>
            <a:pPr lvl="0"/>
            <a:endParaRPr lang="fr-BE" dirty="0"/>
          </a:p>
          <a:p>
            <a:pPr lvl="0"/>
            <a:endParaRPr lang="fr-BE" dirty="0"/>
          </a:p>
          <a:p>
            <a:pPr lvl="0"/>
            <a:endParaRPr lang="fr-BE" dirty="0"/>
          </a:p>
          <a:p>
            <a:r>
              <a:rPr lang="fr-BE" dirty="0"/>
              <a:t> </a:t>
            </a:r>
          </a:p>
          <a:p>
            <a:pPr lvl="0"/>
            <a:endParaRPr lang="fr-BE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E339C01F-D759-78DE-A635-4B032B903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0717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333ED-B079-5B63-BEA6-87B0D338C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CA1E97-7220-604B-B8D6-4AB03C539563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nl-BE" dirty="0"/>
              <a:t>7. Divers</a:t>
            </a:r>
          </a:p>
        </p:txBody>
      </p:sp>
      <p:pic>
        <p:nvPicPr>
          <p:cNvPr id="7" name="Picture 6" descr="A logo of a bird&#10;&#10;AI-generated content may be incorrect.">
            <a:extLst>
              <a:ext uri="{FF2B5EF4-FFF2-40B4-BE49-F238E27FC236}">
                <a16:creationId xmlns:a16="http://schemas.microsoft.com/office/drawing/2014/main" id="{B857A01E-4D95-6642-455A-21C8BD3F85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4" y="414826"/>
            <a:ext cx="894796" cy="89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89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EAD02-FBB4-E3AB-609C-AE6F1A336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7963E69A-886C-9E49-AC30-0515431F9A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1008" y="745829"/>
            <a:ext cx="11166353" cy="707886"/>
          </a:xfrm>
        </p:spPr>
        <p:txBody>
          <a:bodyPr/>
          <a:lstStyle/>
          <a:p>
            <a:r>
              <a:rPr lang="en-US" dirty="0"/>
              <a:t>Divers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275BDA-023E-310E-EB74-C2DA8BA16501}"/>
              </a:ext>
            </a:extLst>
          </p:cNvPr>
          <p:cNvSpPr txBox="1"/>
          <p:nvPr/>
        </p:nvSpPr>
        <p:spPr>
          <a:xfrm>
            <a:off x="1359845" y="1453715"/>
            <a:ext cx="9725228" cy="840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fr-BE" dirty="0"/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Important d’utiliser l’adresse mail de service: </a:t>
            </a:r>
            <a:r>
              <a:rPr lang="fr-BE" dirty="0">
                <a:latin typeface="Comic Sans MS" panose="030F0702030302020204" pitchFamily="66" charset="0"/>
                <a:hlinkClick r:id="rId2"/>
              </a:rPr>
              <a:t>mailto:+dghwb-amt-evere-collab@mil.be</a:t>
            </a:r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r>
              <a:rPr lang="fr-BE" dirty="0">
                <a:latin typeface="Comic Sans MS" panose="030F0702030302020204" pitchFamily="66" charset="0"/>
              </a:rPr>
              <a:t>Prendre action lors d’un travailleur ABSENT à la consultation </a:t>
            </a: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Le médecin du travail compétent est désigné par le CHOD en fonction du quartier où la personne travaille. </a:t>
            </a:r>
          </a:p>
          <a:p>
            <a:r>
              <a:rPr lang="fr-BE" dirty="0">
                <a:latin typeface="Comic Sans MS" panose="030F0702030302020204" pitchFamily="66" charset="0"/>
              </a:rPr>
              <a:t>Voir la liste des cellules AMT par quartier sur </a:t>
            </a:r>
            <a:r>
              <a:rPr lang="fr-BE" u="sng" dirty="0">
                <a:latin typeface="Comic Sans MS" panose="030F0702030302020204" pitchFamily="66" charset="0"/>
                <a:hlinkClick r:id="rId3"/>
              </a:rPr>
              <a:t>AMT (</a:t>
            </a:r>
            <a:r>
              <a:rPr lang="fr-BE" u="sng" dirty="0" err="1">
                <a:latin typeface="Comic Sans MS" panose="030F0702030302020204" pitchFamily="66" charset="0"/>
                <a:hlinkClick r:id="rId3"/>
              </a:rPr>
              <a:t>mil.intra</a:t>
            </a:r>
            <a:r>
              <a:rPr lang="fr-BE" u="sng" dirty="0">
                <a:latin typeface="Comic Sans MS" panose="030F0702030302020204" pitchFamily="66" charset="0"/>
                <a:hlinkClick r:id="rId3"/>
              </a:rPr>
              <a:t>)</a:t>
            </a:r>
            <a:endParaRPr lang="fr-BE" u="sng" dirty="0">
              <a:latin typeface="Comic Sans MS" panose="030F0702030302020204" pitchFamily="66" charset="0"/>
            </a:endParaRPr>
          </a:p>
          <a:p>
            <a:endParaRPr lang="fr-BE" u="sng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Rappeler à vos travailleur de prendre rendez vous après une absence pour motif de santé après 28  jours 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Le médecin du travail n’est pas responsable de la nécessité du télétravail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r>
              <a:rPr lang="fr-BE" dirty="0">
                <a:latin typeface="Comic Sans MS" panose="030F0702030302020204" pitchFamily="66" charset="0"/>
              </a:rPr>
              <a:t>Le médecin du travail ne PEUT pas faire de curatif au sein de la cellule (</a:t>
            </a:r>
            <a:r>
              <a:rPr lang="fr-BE" dirty="0" err="1">
                <a:latin typeface="Comic Sans MS" panose="030F0702030302020204" pitchFamily="66" charset="0"/>
              </a:rPr>
              <a:t>prescription,envoi</a:t>
            </a:r>
            <a:r>
              <a:rPr lang="fr-BE" dirty="0">
                <a:latin typeface="Comic Sans MS" panose="030F0702030302020204" pitchFamily="66" charset="0"/>
              </a:rPr>
              <a:t> civil,,,,)</a:t>
            </a:r>
          </a:p>
          <a:p>
            <a:endParaRPr lang="fr-BE" dirty="0">
              <a:latin typeface="Comic Sans MS" panose="030F0702030302020204" pitchFamily="66" charset="0"/>
            </a:endParaRPr>
          </a:p>
          <a:p>
            <a:endParaRPr lang="fr-BE" dirty="0">
              <a:latin typeface="Comic Sans MS" panose="030F0702030302020204" pitchFamily="66" charset="0"/>
            </a:endParaRPr>
          </a:p>
          <a:p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 Sans MS" panose="030F0702030302020204" pitchFamily="66" charset="0"/>
            </a:endParaRPr>
          </a:p>
          <a:p>
            <a:pPr lvl="0"/>
            <a:endParaRPr lang="fr-BE" dirty="0">
              <a:latin typeface="Comics"/>
            </a:endParaRPr>
          </a:p>
          <a:p>
            <a:pPr lvl="0"/>
            <a:endParaRPr lang="fr-BE" dirty="0">
              <a:latin typeface="Comics"/>
            </a:endParaRPr>
          </a:p>
          <a:p>
            <a:pPr lvl="0"/>
            <a:endParaRPr lang="fr-BE" dirty="0">
              <a:latin typeface="Comics"/>
            </a:endParaRPr>
          </a:p>
          <a:p>
            <a:pPr lvl="0"/>
            <a:endParaRPr lang="fr-BE" dirty="0"/>
          </a:p>
          <a:p>
            <a:pPr lvl="0"/>
            <a:r>
              <a:rPr lang="fr-BE" dirty="0"/>
              <a:t> </a:t>
            </a:r>
          </a:p>
          <a:p>
            <a:pPr lvl="0"/>
            <a:endParaRPr lang="fr-BE" dirty="0"/>
          </a:p>
          <a:p>
            <a:pPr lvl="0"/>
            <a:endParaRPr lang="fr-BE" dirty="0"/>
          </a:p>
          <a:p>
            <a:pPr lvl="0"/>
            <a:endParaRPr lang="fr-BE" dirty="0"/>
          </a:p>
          <a:p>
            <a:r>
              <a:rPr lang="fr-BE" dirty="0"/>
              <a:t> </a:t>
            </a:r>
          </a:p>
          <a:p>
            <a:pPr lvl="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151843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678EB-64F7-B1A2-0812-8D7DF5F22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0C1069-43A6-D8B7-0DD3-070F3556A396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nl-BE" dirty="0"/>
              <a:t>8. </a:t>
            </a:r>
            <a:r>
              <a:rPr lang="nl-BE" dirty="0" err="1"/>
              <a:t>Questions</a:t>
            </a:r>
            <a:endParaRPr lang="nl-BE" dirty="0"/>
          </a:p>
        </p:txBody>
      </p:sp>
      <p:pic>
        <p:nvPicPr>
          <p:cNvPr id="7" name="Picture 6" descr="A logo of a bird&#10;&#10;AI-generated content may be incorrect.">
            <a:extLst>
              <a:ext uri="{FF2B5EF4-FFF2-40B4-BE49-F238E27FC236}">
                <a16:creationId xmlns:a16="http://schemas.microsoft.com/office/drawing/2014/main" id="{7F17903A-8851-B449-987D-0430A081A7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84" y="414826"/>
            <a:ext cx="894796" cy="89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1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</TotalTime>
  <Words>2034</Words>
  <Application>Microsoft Office PowerPoint</Application>
  <PresentationFormat>Widescreen</PresentationFormat>
  <Paragraphs>382</Paragraphs>
  <Slides>33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Aptos</vt:lpstr>
      <vt:lpstr>Aptos Display</vt:lpstr>
      <vt:lpstr>Arial</vt:lpstr>
      <vt:lpstr>Calibri</vt:lpstr>
      <vt:lpstr>Comic Sans MS</vt:lpstr>
      <vt:lpstr>Comics</vt:lpstr>
      <vt:lpstr>Palanquin Bold</vt:lpstr>
      <vt:lpstr>Palanquin Regular</vt:lpstr>
      <vt:lpstr>Symbol</vt:lpstr>
      <vt:lpstr>Office Theme</vt:lpstr>
      <vt:lpstr>1_Office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Yernaux Isabelle</dc:creator>
  <cp:lastModifiedBy>Godaux Amélie</cp:lastModifiedBy>
  <cp:revision>15</cp:revision>
  <dcterms:created xsi:type="dcterms:W3CDTF">2026-02-03T06:52:17Z</dcterms:created>
  <dcterms:modified xsi:type="dcterms:W3CDTF">2026-09-18T12:19:02Z</dcterms:modified>
</cp:coreProperties>
</file>