
<file path=[Content_Types].xml><?xml version="1.0" encoding="utf-8"?>
<Types xmlns="http://schemas.openxmlformats.org/package/2006/content-types">
  <Default Extension="docx" ContentType="application/vnd.openxmlformats-officedocument.wordprocessingml.document"/>
  <Default Extension="emf" ContentType="image/x-emf"/>
  <Default Extension="gif" ContentType="image/gif"/>
  <Default Extension="jpeg" ContentType="image/jpeg"/>
  <Default Extension="png" ContentType="image/png"/>
  <Default Extension="pptx" ContentType="application/vnd.openxmlformats-officedocument.presentationml.presentation"/>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33.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1.xml" ContentType="application/vnd.openxmlformats-officedocument.drawingml.chartshape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18" r:id="rId4"/>
  </p:sldMasterIdLst>
  <p:notesMasterIdLst>
    <p:notesMasterId r:id="rId91"/>
  </p:notesMasterIdLst>
  <p:handoutMasterIdLst>
    <p:handoutMasterId r:id="rId92"/>
  </p:handoutMasterIdLst>
  <p:sldIdLst>
    <p:sldId id="271" r:id="rId5"/>
    <p:sldId id="258" r:id="rId6"/>
    <p:sldId id="383" r:id="rId7"/>
    <p:sldId id="328" r:id="rId8"/>
    <p:sldId id="636" r:id="rId9"/>
    <p:sldId id="444" r:id="rId10"/>
    <p:sldId id="511" r:id="rId11"/>
    <p:sldId id="582" r:id="rId12"/>
    <p:sldId id="369" r:id="rId13"/>
    <p:sldId id="637" r:id="rId14"/>
    <p:sldId id="567" r:id="rId15"/>
    <p:sldId id="568" r:id="rId16"/>
    <p:sldId id="569" r:id="rId17"/>
    <p:sldId id="333" r:id="rId18"/>
    <p:sldId id="374" r:id="rId19"/>
    <p:sldId id="520" r:id="rId20"/>
    <p:sldId id="537" r:id="rId21"/>
    <p:sldId id="612" r:id="rId22"/>
    <p:sldId id="484" r:id="rId23"/>
    <p:sldId id="639" r:id="rId24"/>
    <p:sldId id="618" r:id="rId25"/>
    <p:sldId id="638" r:id="rId26"/>
    <p:sldId id="578" r:id="rId27"/>
    <p:sldId id="579" r:id="rId28"/>
    <p:sldId id="581" r:id="rId29"/>
    <p:sldId id="641" r:id="rId30"/>
    <p:sldId id="643" r:id="rId31"/>
    <p:sldId id="583" r:id="rId32"/>
    <p:sldId id="642" r:id="rId33"/>
    <p:sldId id="540" r:id="rId34"/>
    <p:sldId id="647" r:id="rId35"/>
    <p:sldId id="571" r:id="rId36"/>
    <p:sldId id="584" r:id="rId37"/>
    <p:sldId id="541" r:id="rId38"/>
    <p:sldId id="542" r:id="rId39"/>
    <p:sldId id="544" r:id="rId40"/>
    <p:sldId id="545" r:id="rId41"/>
    <p:sldId id="546" r:id="rId42"/>
    <p:sldId id="547" r:id="rId43"/>
    <p:sldId id="548" r:id="rId44"/>
    <p:sldId id="550" r:id="rId45"/>
    <p:sldId id="487" r:id="rId46"/>
    <p:sldId id="551" r:id="rId47"/>
    <p:sldId id="552" r:id="rId48"/>
    <p:sldId id="640" r:id="rId49"/>
    <p:sldId id="553" r:id="rId50"/>
    <p:sldId id="488" r:id="rId51"/>
    <p:sldId id="644" r:id="rId52"/>
    <p:sldId id="645" r:id="rId53"/>
    <p:sldId id="646" r:id="rId54"/>
    <p:sldId id="501" r:id="rId55"/>
    <p:sldId id="502" r:id="rId56"/>
    <p:sldId id="489" r:id="rId57"/>
    <p:sldId id="490" r:id="rId58"/>
    <p:sldId id="491" r:id="rId59"/>
    <p:sldId id="492" r:id="rId60"/>
    <p:sldId id="493" r:id="rId61"/>
    <p:sldId id="494" r:id="rId62"/>
    <p:sldId id="495" r:id="rId63"/>
    <p:sldId id="496" r:id="rId64"/>
    <p:sldId id="497" r:id="rId65"/>
    <p:sldId id="498" r:id="rId66"/>
    <p:sldId id="523" r:id="rId67"/>
    <p:sldId id="524" r:id="rId68"/>
    <p:sldId id="499" r:id="rId69"/>
    <p:sldId id="500" r:id="rId70"/>
    <p:sldId id="564" r:id="rId71"/>
    <p:sldId id="304" r:id="rId72"/>
    <p:sldId id="443" r:id="rId73"/>
    <p:sldId id="305" r:id="rId74"/>
    <p:sldId id="594" r:id="rId75"/>
    <p:sldId id="512" r:id="rId76"/>
    <p:sldId id="602" r:id="rId77"/>
    <p:sldId id="603" r:id="rId78"/>
    <p:sldId id="604" r:id="rId79"/>
    <p:sldId id="605" r:id="rId80"/>
    <p:sldId id="606" r:id="rId81"/>
    <p:sldId id="607" r:id="rId82"/>
    <p:sldId id="608" r:id="rId83"/>
    <p:sldId id="609" r:id="rId84"/>
    <p:sldId id="595" r:id="rId85"/>
    <p:sldId id="597" r:id="rId86"/>
    <p:sldId id="598" r:id="rId87"/>
    <p:sldId id="599" r:id="rId88"/>
    <p:sldId id="600" r:id="rId89"/>
    <p:sldId id="601" r:id="rId90"/>
  </p:sldIdLst>
  <p:sldSz cx="12192000" cy="6858000"/>
  <p:notesSz cx="7010400" cy="92964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llouzi Abdelouahad" initials="HA" lastIdx="0" clrIdx="0">
    <p:extLst>
      <p:ext uri="{19B8F6BF-5375-455C-9EA6-DF929625EA0E}">
        <p15:presenceInfo xmlns:p15="http://schemas.microsoft.com/office/powerpoint/2012/main" userId="S-1-5-21-1991655562-378500907-388384606-168787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4652"/>
    <a:srgbClr val="1A4652"/>
    <a:srgbClr val="142DAC"/>
    <a:srgbClr val="2D4CE7"/>
    <a:srgbClr val="475D63"/>
    <a:srgbClr val="F5F1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43" autoAdjust="0"/>
    <p:restoredTop sz="77086" autoAdjust="0"/>
  </p:normalViewPr>
  <p:slideViewPr>
    <p:cSldViewPr snapToGrid="0">
      <p:cViewPr varScale="1">
        <p:scale>
          <a:sx n="81" d="100"/>
          <a:sy n="81" d="100"/>
        </p:scale>
        <p:origin x="948" y="96"/>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66" d="100"/>
          <a:sy n="66" d="100"/>
        </p:scale>
        <p:origin x="3134"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slide" Target="slides/slide85.xml"/><Relationship Id="rId97"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rts/_rels/chart1.xml.rels><?xml version="1.0" encoding="UTF-8" standalone="yes"?>
<Relationships xmlns="http://schemas.openxmlformats.org/package/2006/relationships"><Relationship Id="rId3" Type="http://schemas.openxmlformats.org/officeDocument/2006/relationships/oleObject" Target="file:///\\idcn.mil.intra\UnitData\DGHWB\CENTER\LDPBW08\08_Incidenten%20en%20ongevallen\Fg-Eg-GEg_2013-202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idcn.mil.intra\UnitData\DGHWB\CENTER\LDPBW08\08_Incidenten%20en%20ongevallen\Fg-Eg-GEg_2013-202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idcn.mil.intra\UnitData\DGHWB\CENTER\LDPBW08\08_Incidenten%20en%20ongevallen\Fg-Eg-GEg_2013-202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idcn.mil.intra\UnitData\DGHWB\CENTER\LDPBW08\08_Incidenten%20en%20ongevallen\Fg-Eg-GEg_2013-2022.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idcn.mil.intra\UnitData\DGHWB\CENTER\LDPBW08\08_Incidenten%20en%20ongevallen\Fg-Eg-GEg_2013-2022.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idcn.mil.intra\UnitData\DGHWB\CENTER\LDPBW08\08_Incidenten%20en%20ongevallen\Fg-Eg-GEg_2013-2022.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1.xml"/></Relationships>
</file>

<file path=ppt/charts/_rels/chart7.xml.rels><?xml version="1.0" encoding="UTF-8" standalone="yes"?>
<Relationships xmlns="http://schemas.openxmlformats.org/package/2006/relationships"><Relationship Id="rId3" Type="http://schemas.openxmlformats.org/officeDocument/2006/relationships/oleObject" Target="file:///\\idcn.mil.intra\UnitData\DGHWB\CENTER\LDPBW08\08_Incidenten%20en%20ongevallen\Fg-Eg-GEg_2013-2022.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600" b="0" i="0" u="none" strike="noStrike" kern="1200" baseline="0">
                <a:solidFill>
                  <a:srgbClr val="184652"/>
                </a:solidFill>
                <a:latin typeface="+mn-lt"/>
                <a:ea typeface="+mn-ea"/>
                <a:cs typeface="+mn-cs"/>
              </a:defRPr>
            </a:pPr>
            <a:r>
              <a:rPr lang="nl-BE" sz="3600" b="0">
                <a:solidFill>
                  <a:srgbClr val="184652"/>
                </a:solidFill>
              </a:rPr>
              <a:t>Frequentiegraad (Fg)</a:t>
            </a:r>
          </a:p>
        </c:rich>
      </c:tx>
      <c:overlay val="0"/>
      <c:spPr>
        <a:noFill/>
        <a:ln>
          <a:noFill/>
        </a:ln>
        <a:effectLst/>
      </c:spPr>
      <c:txPr>
        <a:bodyPr rot="0" spcFirstLastPara="1" vertOverflow="ellipsis" vert="horz" wrap="square" anchor="ctr" anchorCtr="1"/>
        <a:lstStyle/>
        <a:p>
          <a:pPr>
            <a:defRPr sz="3600" b="0" i="0" u="none" strike="noStrike" kern="1200" baseline="0">
              <a:solidFill>
                <a:srgbClr val="184652"/>
              </a:solidFill>
              <a:latin typeface="+mn-lt"/>
              <a:ea typeface="+mn-ea"/>
              <a:cs typeface="+mn-cs"/>
            </a:defRPr>
          </a:pPr>
          <a:endParaRPr lang="nl-BE"/>
        </a:p>
      </c:txPr>
    </c:title>
    <c:autoTitleDeleted val="0"/>
    <c:plotArea>
      <c:layout/>
      <c:lineChart>
        <c:grouping val="standard"/>
        <c:varyColors val="0"/>
        <c:ser>
          <c:idx val="0"/>
          <c:order val="0"/>
          <c:spPr>
            <a:ln w="31750" cap="rnd">
              <a:solidFill>
                <a:schemeClr val="accent1"/>
              </a:solidFill>
              <a:round/>
            </a:ln>
            <a:effectLst/>
          </c:spPr>
          <c:marker>
            <c:symbol val="circle"/>
            <c:size val="17"/>
            <c:spPr>
              <a:solidFill>
                <a:schemeClr val="accent1"/>
              </a:solidFill>
              <a:ln>
                <a:noFill/>
              </a:ln>
              <a:effectLst/>
            </c:spPr>
          </c:marker>
          <c:dLbls>
            <c:dLbl>
              <c:idx val="0"/>
              <c:layout>
                <c:manualLayout>
                  <c:x val="-2.2992208005249343E-2"/>
                  <c:y val="-3.70370370370370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9E8-4D3A-ABA1-4750DFF1A6E2}"/>
                </c:ext>
              </c:extLst>
            </c:dLbl>
            <c:dLbl>
              <c:idx val="1"/>
              <c:layout>
                <c:manualLayout>
                  <c:x val="-2.3661499343832021E-2"/>
                  <c:y val="-3.33333333333333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9E8-4D3A-ABA1-4750DFF1A6E2}"/>
                </c:ext>
              </c:extLst>
            </c:dLbl>
            <c:dLbl>
              <c:idx val="2"/>
              <c:layout>
                <c:manualLayout>
                  <c:x val="-2.1817749343832019E-2"/>
                  <c:y val="-3.703703703703703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9E8-4D3A-ABA1-4750DFF1A6E2}"/>
                </c:ext>
              </c:extLst>
            </c:dLbl>
            <c:dLbl>
              <c:idx val="3"/>
              <c:layout>
                <c:manualLayout>
                  <c:x val="-2.090887467191601E-2"/>
                  <c:y val="-3.8888888888888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9E8-4D3A-ABA1-4750DFF1A6E2}"/>
                </c:ext>
              </c:extLst>
            </c:dLbl>
            <c:dLbl>
              <c:idx val="4"/>
              <c:layout>
                <c:manualLayout>
                  <c:x val="-3.7494832677165357E-2"/>
                  <c:y val="-4.25925925925925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9E8-4D3A-ABA1-4750DFF1A6E2}"/>
                </c:ext>
              </c:extLst>
            </c:dLbl>
            <c:dLbl>
              <c:idx val="5"/>
              <c:layout>
                <c:manualLayout>
                  <c:x val="-2.6414124015748032E-2"/>
                  <c:y val="-3.8888888888888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9E8-4D3A-ABA1-4750DFF1A6E2}"/>
                </c:ext>
              </c:extLst>
            </c:dLbl>
            <c:dLbl>
              <c:idx val="6"/>
              <c:layout>
                <c:manualLayout>
                  <c:x val="-1.2117208005249343E-2"/>
                  <c:y val="-4.25925925925927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9E8-4D3A-ABA1-4750DFF1A6E2}"/>
                </c:ext>
              </c:extLst>
            </c:dLbl>
            <c:dLbl>
              <c:idx val="7"/>
              <c:layout>
                <c:manualLayout>
                  <c:x val="-2.6442749343832096E-2"/>
                  <c:y val="-4.9999927092446779E-2"/>
                </c:manualLayout>
              </c:layout>
              <c:dLblPos val="r"/>
              <c:showLegendKey val="0"/>
              <c:showVal val="1"/>
              <c:showCatName val="0"/>
              <c:showSerName val="0"/>
              <c:showPercent val="0"/>
              <c:showBubbleSize val="0"/>
              <c:extLst>
                <c:ext xmlns:c15="http://schemas.microsoft.com/office/drawing/2012/chart" uri="{CE6537A1-D6FC-4f65-9D91-7224C49458BB}">
                  <c15:layout>
                    <c:manualLayout>
                      <c:w val="3.1010416666666665E-2"/>
                      <c:h val="5.2509332166812472E-2"/>
                    </c:manualLayout>
                  </c15:layout>
                </c:ext>
                <c:ext xmlns:c16="http://schemas.microsoft.com/office/drawing/2014/chart" uri="{C3380CC4-5D6E-409C-BE32-E72D297353CC}">
                  <c16:uniqueId val="{00000008-59E8-4D3A-ABA1-4750DFF1A6E2}"/>
                </c:ext>
              </c:extLst>
            </c:dLbl>
            <c:dLbl>
              <c:idx val="8"/>
              <c:layout>
                <c:manualLayout>
                  <c:x val="-3.5260826771653544E-3"/>
                  <c:y val="-3.888888888888902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9E8-4D3A-ABA1-4750DFF1A6E2}"/>
                </c:ext>
              </c:extLst>
            </c:dLbl>
            <c:dLbl>
              <c:idx val="9"/>
              <c:layout>
                <c:manualLayout>
                  <c:x val="-2.6953166010498689E-2"/>
                  <c:y val="-4.074074074074074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59E8-4D3A-ABA1-4750DFF1A6E2}"/>
                </c:ext>
              </c:extLst>
            </c:dLbl>
            <c:dLbl>
              <c:idx val="10"/>
              <c:layout>
                <c:manualLayout>
                  <c:x val="-3.3203166010498684E-2"/>
                  <c:y val="-4.07407407407408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59E8-4D3A-ABA1-4750DFF1A6E2}"/>
                </c:ext>
              </c:extLst>
            </c:dLbl>
            <c:dLbl>
              <c:idx val="11"/>
              <c:layout>
                <c:manualLayout>
                  <c:x val="-2.6705790682414698E-2"/>
                  <c:y val="-4.444444444444444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59E8-4D3A-ABA1-4750DFF1A6E2}"/>
                </c:ext>
              </c:extLst>
            </c:dLbl>
            <c:dLbl>
              <c:idx val="12"/>
              <c:layout>
                <c:manualLayout>
                  <c:x val="-1.3286499343832173E-2"/>
                  <c:y val="-3.518518518518525E-2"/>
                </c:manualLayout>
              </c:layout>
              <c:tx>
                <c:rich>
                  <a:bodyPr/>
                  <a:lstStyle/>
                  <a:p>
                    <a:r>
                      <a:rPr lang="en-US" dirty="0"/>
                      <a:t>1,83</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59E8-4D3A-ABA1-4750DFF1A6E2}"/>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184652"/>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'2014-2026'!$C$2:$O$2</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'2014-2026'!$C$3:$O$3</c:f>
              <c:numCache>
                <c:formatCode>General</c:formatCode>
                <c:ptCount val="13"/>
                <c:pt idx="0">
                  <c:v>2.67</c:v>
                </c:pt>
                <c:pt idx="1">
                  <c:v>3.09</c:v>
                </c:pt>
                <c:pt idx="2">
                  <c:v>2.73</c:v>
                </c:pt>
                <c:pt idx="3">
                  <c:v>1.98</c:v>
                </c:pt>
                <c:pt idx="4">
                  <c:v>1.96</c:v>
                </c:pt>
                <c:pt idx="5">
                  <c:v>2.4700000000000002</c:v>
                </c:pt>
                <c:pt idx="6">
                  <c:v>0.84</c:v>
                </c:pt>
                <c:pt idx="7">
                  <c:v>0.15</c:v>
                </c:pt>
                <c:pt idx="8">
                  <c:v>0.15</c:v>
                </c:pt>
                <c:pt idx="9">
                  <c:v>1.43</c:v>
                </c:pt>
                <c:pt idx="10">
                  <c:v>1.34</c:v>
                </c:pt>
                <c:pt idx="11">
                  <c:v>2.16</c:v>
                </c:pt>
                <c:pt idx="12">
                  <c:v>1.1299999999999999</c:v>
                </c:pt>
              </c:numCache>
            </c:numRef>
          </c:val>
          <c:smooth val="0"/>
          <c:extLst>
            <c:ext xmlns:c16="http://schemas.microsoft.com/office/drawing/2014/chart" uri="{C3380CC4-5D6E-409C-BE32-E72D297353CC}">
              <c16:uniqueId val="{00000000-59E8-4D3A-ABA1-4750DFF1A6E2}"/>
            </c:ext>
          </c:extLst>
        </c:ser>
        <c:dLbls>
          <c:dLblPos val="t"/>
          <c:showLegendKey val="0"/>
          <c:showVal val="1"/>
          <c:showCatName val="0"/>
          <c:showSerName val="0"/>
          <c:showPercent val="0"/>
          <c:showBubbleSize val="0"/>
        </c:dLbls>
        <c:marker val="1"/>
        <c:smooth val="0"/>
        <c:axId val="943655472"/>
        <c:axId val="943656912"/>
      </c:lineChart>
      <c:catAx>
        <c:axId val="94365547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600" b="1" i="0" u="none" strike="noStrike" kern="1200" cap="all" baseline="0">
                <a:solidFill>
                  <a:srgbClr val="184652"/>
                </a:solidFill>
                <a:latin typeface="+mn-lt"/>
                <a:ea typeface="+mn-ea"/>
                <a:cs typeface="+mn-cs"/>
              </a:defRPr>
            </a:pPr>
            <a:endParaRPr lang="nl-BE"/>
          </a:p>
        </c:txPr>
        <c:crossAx val="943656912"/>
        <c:crosses val="autoZero"/>
        <c:auto val="1"/>
        <c:lblAlgn val="ctr"/>
        <c:lblOffset val="100"/>
        <c:noMultiLvlLbl val="0"/>
      </c:catAx>
      <c:valAx>
        <c:axId val="94365691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943655472"/>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l-B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1" i="0" u="none" strike="noStrike" kern="1200" baseline="0">
                <a:solidFill>
                  <a:srgbClr val="184652"/>
                </a:solidFill>
                <a:latin typeface="+mn-lt"/>
                <a:ea typeface="+mn-ea"/>
                <a:cs typeface="+mn-cs"/>
              </a:defRPr>
            </a:pPr>
            <a:r>
              <a:rPr lang="nl-BE" sz="3200">
                <a:solidFill>
                  <a:srgbClr val="184652"/>
                </a:solidFill>
              </a:rPr>
              <a:t>Ernstgraad</a:t>
            </a:r>
            <a:r>
              <a:rPr lang="nl-BE" sz="3200" baseline="0">
                <a:solidFill>
                  <a:srgbClr val="184652"/>
                </a:solidFill>
              </a:rPr>
              <a:t> (Eg)</a:t>
            </a:r>
            <a:endParaRPr lang="nl-BE" sz="3200">
              <a:solidFill>
                <a:srgbClr val="184652"/>
              </a:solidFill>
            </a:endParaRPr>
          </a:p>
        </c:rich>
      </c:tx>
      <c:overlay val="0"/>
      <c:spPr>
        <a:noFill/>
        <a:ln>
          <a:noFill/>
        </a:ln>
        <a:effectLst/>
      </c:spPr>
      <c:txPr>
        <a:bodyPr rot="0" spcFirstLastPara="1" vertOverflow="ellipsis" vert="horz" wrap="square" anchor="ctr" anchorCtr="1"/>
        <a:lstStyle/>
        <a:p>
          <a:pPr>
            <a:defRPr sz="3200" b="1" i="0" u="none" strike="noStrike" kern="1200" baseline="0">
              <a:solidFill>
                <a:srgbClr val="184652"/>
              </a:solidFill>
              <a:latin typeface="+mn-lt"/>
              <a:ea typeface="+mn-ea"/>
              <a:cs typeface="+mn-cs"/>
            </a:defRPr>
          </a:pPr>
          <a:endParaRPr lang="nl-BE"/>
        </a:p>
      </c:txPr>
    </c:title>
    <c:autoTitleDeleted val="0"/>
    <c:plotArea>
      <c:layout/>
      <c:lineChart>
        <c:grouping val="standard"/>
        <c:varyColors val="0"/>
        <c:ser>
          <c:idx val="0"/>
          <c:order val="1"/>
          <c:tx>
            <c:strRef>
              <c:f>'2014-2026'!$C$2:$O$2</c:f>
              <c:strCach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strCache>
            </c:strRef>
          </c:tx>
          <c:spPr>
            <a:ln w="31750" cap="rnd">
              <a:solidFill>
                <a:schemeClr val="accent1"/>
              </a:solidFill>
              <a:round/>
            </a:ln>
            <a:effectLst/>
          </c:spPr>
          <c:marker>
            <c:symbol val="circle"/>
            <c:size val="17"/>
            <c:spPr>
              <a:solidFill>
                <a:schemeClr val="accent1"/>
              </a:solidFill>
              <a:ln>
                <a:noFill/>
              </a:ln>
              <a:effectLst/>
            </c:spPr>
          </c:marker>
          <c:dLbls>
            <c:dLbl>
              <c:idx val="0"/>
              <c:layout>
                <c:manualLayout>
                  <c:x val="-4.0546916010498688E-2"/>
                  <c:y val="-3.703703703703710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BBF-4EFB-9B24-BC69A618B6B1}"/>
                </c:ext>
              </c:extLst>
            </c:dLbl>
            <c:dLbl>
              <c:idx val="1"/>
              <c:layout>
                <c:manualLayout>
                  <c:x val="-3.2065124671916009E-2"/>
                  <c:y val="-3.88888888888889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BBF-4EFB-9B24-BC69A618B6B1}"/>
                </c:ext>
              </c:extLst>
            </c:dLbl>
            <c:dLbl>
              <c:idx val="2"/>
              <c:layout>
                <c:manualLayout>
                  <c:x val="-2.4921916010498688E-2"/>
                  <c:y val="-3.51851851851852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BBF-4EFB-9B24-BC69A618B6B1}"/>
                </c:ext>
              </c:extLst>
            </c:dLbl>
            <c:dLbl>
              <c:idx val="3"/>
              <c:layout>
                <c:manualLayout>
                  <c:x val="-1.6588582677165394E-2"/>
                  <c:y val="3.8888888888888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BBF-4EFB-9B24-BC69A618B6B1}"/>
                </c:ext>
              </c:extLst>
            </c:dLbl>
            <c:dLbl>
              <c:idx val="4"/>
              <c:layout>
                <c:manualLayout>
                  <c:x val="-3.1080790682414698E-2"/>
                  <c:y val="-4.81481481481481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BBF-4EFB-9B24-BC69A618B6B1}"/>
                </c:ext>
              </c:extLst>
            </c:dLbl>
            <c:dLbl>
              <c:idx val="5"/>
              <c:layout>
                <c:manualLayout>
                  <c:x val="-1.2098999343832097E-2"/>
                  <c:y val="-2.777777777777784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BBF-4EFB-9B24-BC69A618B6B1}"/>
                </c:ext>
              </c:extLst>
            </c:dLbl>
            <c:dLbl>
              <c:idx val="6"/>
              <c:layout>
                <c:manualLayout>
                  <c:x val="-2.0239583333333332E-2"/>
                  <c:y val="-3.8888888888888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BBF-4EFB-9B24-BC69A618B6B1}"/>
                </c:ext>
              </c:extLst>
            </c:dLbl>
            <c:dLbl>
              <c:idx val="7"/>
              <c:layout>
                <c:manualLayout>
                  <c:x val="-2.2546916010498765E-2"/>
                  <c:y val="-3.33333333333333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BBF-4EFB-9B24-BC69A618B6B1}"/>
                </c:ext>
              </c:extLst>
            </c:dLbl>
            <c:dLbl>
              <c:idx val="9"/>
              <c:layout>
                <c:manualLayout>
                  <c:x val="-3.013024934383202E-2"/>
                  <c:y val="-4.444444444444444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BBF-4EFB-9B24-BC69A618B6B1}"/>
                </c:ext>
              </c:extLst>
            </c:dLbl>
            <c:dLbl>
              <c:idx val="10"/>
              <c:layout>
                <c:manualLayout>
                  <c:x val="-1.8156249999999999E-2"/>
                  <c:y val="-4.444444444444457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BBF-4EFB-9B24-BC69A618B6B1}"/>
                </c:ext>
              </c:extLst>
            </c:dLbl>
            <c:dLbl>
              <c:idx val="11"/>
              <c:layout>
                <c:manualLayout>
                  <c:x val="-2.6489583333333334E-2"/>
                  <c:y val="-3.703703703703703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BBF-4EFB-9B24-BC69A618B6B1}"/>
                </c:ext>
              </c:extLst>
            </c:dLbl>
            <c:dLbl>
              <c:idx val="12"/>
              <c:layout>
                <c:manualLayout>
                  <c:x val="-2.4630249343832022E-2"/>
                  <c:y val="-4.6296296296296433E-2"/>
                </c:manualLayout>
              </c:layout>
              <c:tx>
                <c:rich>
                  <a:bodyPr/>
                  <a:lstStyle/>
                  <a:p>
                    <a:r>
                      <a:rPr lang="en-US" dirty="0"/>
                      <a:t>0,03</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CBBF-4EFB-9B24-BC69A618B6B1}"/>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184652"/>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'2014-2026'!$C$2:$O$2</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'2014-2026'!$C$4:$O$4</c:f>
              <c:numCache>
                <c:formatCode>General</c:formatCode>
                <c:ptCount val="13"/>
                <c:pt idx="0">
                  <c:v>0.04</c:v>
                </c:pt>
                <c:pt idx="1">
                  <c:v>0.05</c:v>
                </c:pt>
                <c:pt idx="2">
                  <c:v>0.04</c:v>
                </c:pt>
                <c:pt idx="3">
                  <c:v>0.04</c:v>
                </c:pt>
                <c:pt idx="4">
                  <c:v>0.06</c:v>
                </c:pt>
                <c:pt idx="5">
                  <c:v>0.03</c:v>
                </c:pt>
                <c:pt idx="6">
                  <c:v>0.02</c:v>
                </c:pt>
                <c:pt idx="7">
                  <c:v>0.01</c:v>
                </c:pt>
                <c:pt idx="8">
                  <c:v>0</c:v>
                </c:pt>
                <c:pt idx="9">
                  <c:v>0.04</c:v>
                </c:pt>
                <c:pt idx="10">
                  <c:v>0.02</c:v>
                </c:pt>
                <c:pt idx="11">
                  <c:v>0.02</c:v>
                </c:pt>
                <c:pt idx="12">
                  <c:v>0.01</c:v>
                </c:pt>
              </c:numCache>
            </c:numRef>
          </c:val>
          <c:smooth val="0"/>
          <c:extLst>
            <c:ext xmlns:c16="http://schemas.microsoft.com/office/drawing/2014/chart" uri="{C3380CC4-5D6E-409C-BE32-E72D297353CC}">
              <c16:uniqueId val="{00000000-CBBF-4EFB-9B24-BC69A618B6B1}"/>
            </c:ext>
          </c:extLst>
        </c:ser>
        <c:dLbls>
          <c:dLblPos val="ctr"/>
          <c:showLegendKey val="0"/>
          <c:showVal val="1"/>
          <c:showCatName val="0"/>
          <c:showSerName val="0"/>
          <c:showPercent val="0"/>
          <c:showBubbleSize val="0"/>
        </c:dLbls>
        <c:marker val="1"/>
        <c:smooth val="0"/>
        <c:axId val="401740152"/>
        <c:axId val="401744472"/>
        <c:extLst>
          <c:ext xmlns:c15="http://schemas.microsoft.com/office/drawing/2012/chart" uri="{02D57815-91ED-43cb-92C2-25804820EDAC}">
            <c15:filteredLineSeries>
              <c15:ser>
                <c:idx val="1"/>
                <c:order val="0"/>
                <c:spPr>
                  <a:ln w="31750" cap="rnd">
                    <a:solidFill>
                      <a:schemeClr val="accent2"/>
                    </a:solidFill>
                    <a:round/>
                  </a:ln>
                  <a:effectLst/>
                </c:spPr>
                <c:marker>
                  <c:symbol val="circle"/>
                  <c:size val="17"/>
                  <c:spPr>
                    <a:solidFill>
                      <a:schemeClr val="accent2"/>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nl-BE"/>
                    </a:p>
                  </c:txPr>
                  <c:dLblPos val="ctr"/>
                  <c:showLegendKey val="0"/>
                  <c:showVal val="1"/>
                  <c:showCatName val="0"/>
                  <c:showSerName val="0"/>
                  <c:showPercent val="0"/>
                  <c:showBubbleSize val="0"/>
                  <c:showLeaderLines val="0"/>
                  <c:extLst>
                    <c:ext uri="{CE6537A1-D6FC-4f65-9D91-7224C49458BB}">
                      <c15:showLeaderLines val="1"/>
                      <c15:leaderLines>
                        <c:spPr>
                          <a:ln w="9525">
                            <a:solidFill>
                              <a:schemeClr val="dk1">
                                <a:lumMod val="50000"/>
                                <a:lumOff val="50000"/>
                              </a:schemeClr>
                            </a:solidFill>
                          </a:ln>
                          <a:effectLst/>
                        </c:spPr>
                      </c15:leaderLines>
                    </c:ext>
                  </c:extLst>
                </c:dLbls>
                <c:cat>
                  <c:numRef>
                    <c:extLst>
                      <c:ext uri="{02D57815-91ED-43cb-92C2-25804820EDAC}">
                        <c15:formulaRef>
                          <c15:sqref>'2014-2026'!$C$2:$O$2</c15:sqref>
                        </c15:formulaRef>
                      </c:ext>
                    </c:extLst>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extLst>
                      <c:ext uri="{02D57815-91ED-43cb-92C2-25804820EDAC}">
                        <c15:formulaRef>
                          <c15:sqref>'2014-2026'!$C$4:$O$4</c15:sqref>
                        </c15:formulaRef>
                      </c:ext>
                    </c:extLst>
                    <c:numCache>
                      <c:formatCode>General</c:formatCode>
                      <c:ptCount val="13"/>
                      <c:pt idx="0">
                        <c:v>0.04</c:v>
                      </c:pt>
                      <c:pt idx="1">
                        <c:v>0.05</c:v>
                      </c:pt>
                      <c:pt idx="2">
                        <c:v>0.04</c:v>
                      </c:pt>
                      <c:pt idx="3">
                        <c:v>0.04</c:v>
                      </c:pt>
                      <c:pt idx="4">
                        <c:v>0.06</c:v>
                      </c:pt>
                      <c:pt idx="5">
                        <c:v>0.03</c:v>
                      </c:pt>
                      <c:pt idx="6">
                        <c:v>0.02</c:v>
                      </c:pt>
                      <c:pt idx="7">
                        <c:v>0.01</c:v>
                      </c:pt>
                      <c:pt idx="8">
                        <c:v>0</c:v>
                      </c:pt>
                      <c:pt idx="9">
                        <c:v>0.04</c:v>
                      </c:pt>
                      <c:pt idx="10">
                        <c:v>0.02</c:v>
                      </c:pt>
                      <c:pt idx="11">
                        <c:v>0.02</c:v>
                      </c:pt>
                      <c:pt idx="12">
                        <c:v>0.01</c:v>
                      </c:pt>
                    </c:numCache>
                  </c:numRef>
                </c:val>
                <c:smooth val="0"/>
                <c:extLst>
                  <c:ext xmlns:c16="http://schemas.microsoft.com/office/drawing/2014/chart" uri="{C3380CC4-5D6E-409C-BE32-E72D297353CC}">
                    <c16:uniqueId val="{00000001-CBBF-4EFB-9B24-BC69A618B6B1}"/>
                  </c:ext>
                </c:extLst>
              </c15:ser>
            </c15:filteredLineSeries>
          </c:ext>
        </c:extLst>
      </c:lineChart>
      <c:catAx>
        <c:axId val="40174015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600" b="1" i="0" u="none" strike="noStrike" kern="1200" cap="all" baseline="0">
                <a:solidFill>
                  <a:srgbClr val="184652"/>
                </a:solidFill>
                <a:latin typeface="+mn-lt"/>
                <a:ea typeface="+mn-ea"/>
                <a:cs typeface="+mn-cs"/>
              </a:defRPr>
            </a:pPr>
            <a:endParaRPr lang="nl-BE"/>
          </a:p>
        </c:txPr>
        <c:crossAx val="401744472"/>
        <c:crosses val="autoZero"/>
        <c:auto val="1"/>
        <c:lblAlgn val="ctr"/>
        <c:lblOffset val="100"/>
        <c:noMultiLvlLbl val="0"/>
      </c:catAx>
      <c:valAx>
        <c:axId val="40174447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401740152"/>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l-B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1" i="0" u="none" strike="noStrike" kern="1200" baseline="0">
                <a:solidFill>
                  <a:schemeClr val="tx1"/>
                </a:solidFill>
                <a:latin typeface="+mn-lt"/>
                <a:ea typeface="+mn-ea"/>
                <a:cs typeface="+mn-cs"/>
              </a:defRPr>
            </a:pPr>
            <a:r>
              <a:rPr lang="nl-BE" sz="3200">
                <a:solidFill>
                  <a:schemeClr val="tx1"/>
                </a:solidFill>
              </a:rPr>
              <a:t>Globale Ernstgraad</a:t>
            </a:r>
            <a:r>
              <a:rPr lang="nl-BE" sz="3200" baseline="0">
                <a:solidFill>
                  <a:schemeClr val="tx1"/>
                </a:solidFill>
              </a:rPr>
              <a:t> (GEg)</a:t>
            </a:r>
            <a:endParaRPr lang="nl-BE" sz="3200">
              <a:solidFill>
                <a:schemeClr val="tx1"/>
              </a:solidFill>
            </a:endParaRPr>
          </a:p>
        </c:rich>
      </c:tx>
      <c:overlay val="0"/>
      <c:spPr>
        <a:noFill/>
        <a:ln>
          <a:noFill/>
        </a:ln>
        <a:effectLst/>
      </c:spPr>
      <c:txPr>
        <a:bodyPr rot="0" spcFirstLastPara="1" vertOverflow="ellipsis" vert="horz" wrap="square" anchor="ctr" anchorCtr="1"/>
        <a:lstStyle/>
        <a:p>
          <a:pPr>
            <a:defRPr sz="3200" b="1" i="0" u="none" strike="noStrike" kern="1200" baseline="0">
              <a:solidFill>
                <a:schemeClr val="tx1"/>
              </a:solidFill>
              <a:latin typeface="+mn-lt"/>
              <a:ea typeface="+mn-ea"/>
              <a:cs typeface="+mn-cs"/>
            </a:defRPr>
          </a:pPr>
          <a:endParaRPr lang="nl-BE"/>
        </a:p>
      </c:txPr>
    </c:title>
    <c:autoTitleDeleted val="0"/>
    <c:plotArea>
      <c:layout>
        <c:manualLayout>
          <c:layoutTarget val="inner"/>
          <c:xMode val="edge"/>
          <c:yMode val="edge"/>
          <c:x val="1.1458333333333333E-2"/>
          <c:y val="0.13879629629629631"/>
          <c:w val="0.9770833333333333"/>
          <c:h val="0.79875925925925928"/>
        </c:manualLayout>
      </c:layout>
      <c:lineChart>
        <c:grouping val="standard"/>
        <c:varyColors val="0"/>
        <c:ser>
          <c:idx val="0"/>
          <c:order val="0"/>
          <c:spPr>
            <a:ln w="31750" cap="rnd">
              <a:solidFill>
                <a:schemeClr val="accent1"/>
              </a:solidFill>
              <a:round/>
            </a:ln>
            <a:effectLst/>
          </c:spPr>
          <c:marker>
            <c:symbol val="circle"/>
            <c:size val="17"/>
            <c:spPr>
              <a:solidFill>
                <a:schemeClr val="accent1"/>
              </a:solidFill>
              <a:ln>
                <a:noFill/>
              </a:ln>
              <a:effectLst/>
            </c:spPr>
          </c:marker>
          <c:dLbls>
            <c:dLbl>
              <c:idx val="0"/>
              <c:layout>
                <c:manualLayout>
                  <c:x val="-3.1171916010498686E-2"/>
                  <c:y val="-4.444444444444444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B83-4F39-96D8-41F41263C2AC}"/>
                </c:ext>
              </c:extLst>
            </c:dLbl>
            <c:dLbl>
              <c:idx val="1"/>
              <c:layout>
                <c:manualLayout>
                  <c:x val="-3.1023458005249343E-2"/>
                  <c:y val="-4.629629629629629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B83-4F39-96D8-41F41263C2AC}"/>
                </c:ext>
              </c:extLst>
            </c:dLbl>
            <c:dLbl>
              <c:idx val="2"/>
              <c:layout>
                <c:manualLayout>
                  <c:x val="-3.1171916010498686E-2"/>
                  <c:y val="-3.703703703703703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B83-4F39-96D8-41F41263C2AC}"/>
                </c:ext>
              </c:extLst>
            </c:dLbl>
            <c:dLbl>
              <c:idx val="3"/>
              <c:layout>
                <c:manualLayout>
                  <c:x val="-2.9088582677165391E-2"/>
                  <c:y val="-4.629629629629629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B83-4F39-96D8-41F41263C2AC}"/>
                </c:ext>
              </c:extLst>
            </c:dLbl>
            <c:dLbl>
              <c:idx val="4"/>
              <c:layout>
                <c:manualLayout>
                  <c:x val="-3.003912401574807E-2"/>
                  <c:y val="-4.81481481481481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B83-4F39-96D8-41F41263C2AC}"/>
                </c:ext>
              </c:extLst>
            </c:dLbl>
            <c:dLbl>
              <c:idx val="5"/>
              <c:layout>
                <c:manualLayout>
                  <c:x val="-2.9807332677165354E-2"/>
                  <c:y val="-4.81481481481481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B83-4F39-96D8-41F41263C2AC}"/>
                </c:ext>
              </c:extLst>
            </c:dLbl>
            <c:dLbl>
              <c:idx val="6"/>
              <c:layout>
                <c:manualLayout>
                  <c:x val="-3.0656249999999999E-2"/>
                  <c:y val="-4.444444444444444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B83-4F39-96D8-41F41263C2AC}"/>
                </c:ext>
              </c:extLst>
            </c:dLbl>
            <c:dLbl>
              <c:idx val="7"/>
              <c:layout>
                <c:manualLayout>
                  <c:x val="-3.1921916010498763E-2"/>
                  <c:y val="-4.629629629629629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B83-4F39-96D8-41F41263C2AC}"/>
                </c:ext>
              </c:extLst>
            </c:dLbl>
            <c:dLbl>
              <c:idx val="8"/>
              <c:layout>
                <c:manualLayout>
                  <c:x val="-2.2263041338582677E-2"/>
                  <c:y val="-4.444444444444444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B83-4F39-96D8-41F41263C2AC}"/>
                </c:ext>
              </c:extLst>
            </c:dLbl>
            <c:dLbl>
              <c:idx val="9"/>
              <c:layout>
                <c:manualLayout>
                  <c:x val="-3.1171916010498686E-2"/>
                  <c:y val="-4.25925925925925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B83-4F39-96D8-41F41263C2AC}"/>
                </c:ext>
              </c:extLst>
            </c:dLbl>
            <c:dLbl>
              <c:idx val="10"/>
              <c:layout>
                <c:manualLayout>
                  <c:x val="-5.6562500000001525E-3"/>
                  <c:y val="-3.51851851851853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B83-4F39-96D8-41F41263C2AC}"/>
                </c:ext>
              </c:extLst>
            </c:dLbl>
            <c:dLbl>
              <c:idx val="11"/>
              <c:layout>
                <c:manualLayout>
                  <c:x val="-2.6096374671916011E-2"/>
                  <c:y val="-0.05"/>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B83-4F39-96D8-41F41263C2AC}"/>
                </c:ext>
              </c:extLst>
            </c:dLbl>
            <c:dLbl>
              <c:idx val="12"/>
              <c:layout>
                <c:manualLayout>
                  <c:x val="-1.2130249343832174E-2"/>
                  <c:y val="-4.0740740740740876E-2"/>
                </c:manualLayout>
              </c:layout>
              <c:tx>
                <c:rich>
                  <a:bodyPr/>
                  <a:lstStyle/>
                  <a:p>
                    <a:r>
                      <a:rPr lang="en-US" dirty="0"/>
                      <a:t>0,03</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3B83-4F39-96D8-41F41263C2AC}"/>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'2014-2026'!$C$2:$O$2</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'2014-2026'!$C$5:$O$5</c:f>
              <c:numCache>
                <c:formatCode>General</c:formatCode>
                <c:ptCount val="13"/>
                <c:pt idx="0">
                  <c:v>0.04</c:v>
                </c:pt>
                <c:pt idx="1">
                  <c:v>0.05</c:v>
                </c:pt>
                <c:pt idx="2">
                  <c:v>0.04</c:v>
                </c:pt>
                <c:pt idx="3">
                  <c:v>0.04</c:v>
                </c:pt>
                <c:pt idx="4">
                  <c:v>0.06</c:v>
                </c:pt>
                <c:pt idx="5">
                  <c:v>0.03</c:v>
                </c:pt>
                <c:pt idx="6">
                  <c:v>0.02</c:v>
                </c:pt>
                <c:pt idx="7">
                  <c:v>0.01</c:v>
                </c:pt>
                <c:pt idx="8">
                  <c:v>0</c:v>
                </c:pt>
                <c:pt idx="9">
                  <c:v>0.04</c:v>
                </c:pt>
                <c:pt idx="10">
                  <c:v>0.02</c:v>
                </c:pt>
                <c:pt idx="11">
                  <c:v>0.4</c:v>
                </c:pt>
                <c:pt idx="12">
                  <c:v>0.01</c:v>
                </c:pt>
              </c:numCache>
            </c:numRef>
          </c:val>
          <c:smooth val="0"/>
          <c:extLst>
            <c:ext xmlns:c16="http://schemas.microsoft.com/office/drawing/2014/chart" uri="{C3380CC4-5D6E-409C-BE32-E72D297353CC}">
              <c16:uniqueId val="{00000000-3B83-4F39-96D8-41F41263C2AC}"/>
            </c:ext>
          </c:extLst>
        </c:ser>
        <c:dLbls>
          <c:dLblPos val="ctr"/>
          <c:showLegendKey val="0"/>
          <c:showVal val="1"/>
          <c:showCatName val="0"/>
          <c:showSerName val="0"/>
          <c:showPercent val="0"/>
          <c:showBubbleSize val="0"/>
        </c:dLbls>
        <c:marker val="1"/>
        <c:smooth val="0"/>
        <c:axId val="401740152"/>
        <c:axId val="401744472"/>
      </c:lineChart>
      <c:catAx>
        <c:axId val="40174015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600" b="1" i="0" u="none" strike="noStrike" kern="1200" cap="all" baseline="0">
                <a:solidFill>
                  <a:schemeClr val="tx1"/>
                </a:solidFill>
                <a:latin typeface="+mn-lt"/>
                <a:ea typeface="+mn-ea"/>
                <a:cs typeface="+mn-cs"/>
              </a:defRPr>
            </a:pPr>
            <a:endParaRPr lang="nl-BE"/>
          </a:p>
        </c:txPr>
        <c:crossAx val="401744472"/>
        <c:crosses val="autoZero"/>
        <c:auto val="1"/>
        <c:lblAlgn val="ctr"/>
        <c:lblOffset val="100"/>
        <c:noMultiLvlLbl val="0"/>
      </c:catAx>
      <c:valAx>
        <c:axId val="40174447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401740152"/>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l-B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0" i="0" u="none" strike="noStrike" kern="1200" baseline="0">
                <a:solidFill>
                  <a:schemeClr val="tx1"/>
                </a:solidFill>
                <a:latin typeface="+mn-lt"/>
                <a:ea typeface="+mn-ea"/>
                <a:cs typeface="+mn-cs"/>
              </a:defRPr>
            </a:pPr>
            <a:r>
              <a:rPr lang="nl-BE" sz="3200" b="0">
                <a:solidFill>
                  <a:schemeClr val="tx1"/>
                </a:solidFill>
              </a:rPr>
              <a:t>Arbeidswegongevallen.</a:t>
            </a:r>
          </a:p>
        </c:rich>
      </c:tx>
      <c:overlay val="0"/>
      <c:spPr>
        <a:noFill/>
        <a:ln>
          <a:noFill/>
        </a:ln>
        <a:effectLst/>
      </c:spPr>
      <c:txPr>
        <a:bodyPr rot="0" spcFirstLastPara="1" vertOverflow="ellipsis" vert="horz" wrap="square" anchor="ctr" anchorCtr="1"/>
        <a:lstStyle/>
        <a:p>
          <a:pPr>
            <a:defRPr sz="3200" b="0" i="0" u="none" strike="noStrike" kern="1200" baseline="0">
              <a:solidFill>
                <a:schemeClr val="tx1"/>
              </a:solidFill>
              <a:latin typeface="+mn-lt"/>
              <a:ea typeface="+mn-ea"/>
              <a:cs typeface="+mn-cs"/>
            </a:defRPr>
          </a:pPr>
          <a:endParaRPr lang="nl-BE"/>
        </a:p>
      </c:txPr>
    </c:title>
    <c:autoTitleDeleted val="0"/>
    <c:plotArea>
      <c:layout/>
      <c:lineChart>
        <c:grouping val="standard"/>
        <c:varyColors val="0"/>
        <c:ser>
          <c:idx val="0"/>
          <c:order val="0"/>
          <c:spPr>
            <a:ln w="31750" cap="rnd">
              <a:solidFill>
                <a:schemeClr val="accent1"/>
              </a:solidFill>
              <a:round/>
            </a:ln>
            <a:effectLst/>
          </c:spPr>
          <c:marker>
            <c:symbol val="circle"/>
            <c:size val="17"/>
            <c:spPr>
              <a:solidFill>
                <a:schemeClr val="accent1"/>
              </a:solidFill>
              <a:ln>
                <a:noFill/>
              </a:ln>
              <a:effectLst/>
            </c:spPr>
          </c:marker>
          <c:dLbls>
            <c:dLbl>
              <c:idx val="1"/>
              <c:layout>
                <c:manualLayout>
                  <c:x val="-2.6177083333333333E-2"/>
                  <c:y val="-4.444444444444451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86C-4DA2-A408-1E9A6FE30B7B}"/>
                </c:ext>
              </c:extLst>
            </c:dLbl>
            <c:dLbl>
              <c:idx val="3"/>
              <c:layout>
                <c:manualLayout>
                  <c:x val="-4.0020833333333332E-2"/>
                  <c:y val="-4.07407407407408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86C-4DA2-A408-1E9A6FE30B7B}"/>
                </c:ext>
              </c:extLst>
            </c:dLbl>
            <c:dLbl>
              <c:idx val="4"/>
              <c:layout>
                <c:manualLayout>
                  <c:x val="-3.3437500000000002E-2"/>
                  <c:y val="-4.259259259259262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86C-4DA2-A408-1E9A6FE30B7B}"/>
                </c:ext>
              </c:extLst>
            </c:dLbl>
            <c:dLbl>
              <c:idx val="5"/>
              <c:layout>
                <c:manualLayout>
                  <c:x val="-5.0287073490813648E-3"/>
                  <c:y val="-1.29629629629629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86C-4DA2-A408-1E9A6FE30B7B}"/>
                </c:ext>
              </c:extLst>
            </c:dLbl>
            <c:dLbl>
              <c:idx val="6"/>
              <c:layout>
                <c:manualLayout>
                  <c:x val="-4.7487040682414695E-2"/>
                  <c:y val="7.4074074074073392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86C-4DA2-A408-1E9A6FE30B7B}"/>
                </c:ext>
              </c:extLst>
            </c:dLbl>
            <c:dLbl>
              <c:idx val="7"/>
              <c:layout>
                <c:manualLayout>
                  <c:x val="-2.1445374015748031E-2"/>
                  <c:y val="-5.000000000000006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86C-4DA2-A408-1E9A6FE30B7B}"/>
                </c:ext>
              </c:extLst>
            </c:dLbl>
            <c:dLbl>
              <c:idx val="8"/>
              <c:layout>
                <c:manualLayout>
                  <c:x val="-3.2427083333333259E-2"/>
                  <c:y val="-5.1851851851851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86C-4DA2-A408-1E9A6FE30B7B}"/>
                </c:ext>
              </c:extLst>
            </c:dLbl>
            <c:dLbl>
              <c:idx val="9"/>
              <c:layout>
                <c:manualLayout>
                  <c:x val="-2.4395833333333332E-2"/>
                  <c:y val="-4.07407407407408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86C-4DA2-A408-1E9A6FE30B7B}"/>
                </c:ext>
              </c:extLst>
            </c:dLbl>
            <c:dLbl>
              <c:idx val="10"/>
              <c:layout>
                <c:manualLayout>
                  <c:x val="-2.3869832677165508E-2"/>
                  <c:y val="-4.25925925925925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86C-4DA2-A408-1E9A6FE30B7B}"/>
                </c:ext>
              </c:extLst>
            </c:dLbl>
            <c:dLbl>
              <c:idx val="11"/>
              <c:layout>
                <c:manualLayout>
                  <c:x val="-2.253649934383202E-2"/>
                  <c:y val="-5.55555555555556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86C-4DA2-A408-1E9A6FE30B7B}"/>
                </c:ext>
              </c:extLst>
            </c:dLbl>
            <c:dLbl>
              <c:idx val="12"/>
              <c:layout>
                <c:manualLayout>
                  <c:x val="-1.2362040682414699E-2"/>
                  <c:y val="-4.4444444444444446E-2"/>
                </c:manualLayout>
              </c:layout>
              <c:tx>
                <c:rich>
                  <a:bodyPr/>
                  <a:lstStyle/>
                  <a:p>
                    <a:r>
                      <a:rPr lang="en-US" dirty="0"/>
                      <a:t>15</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386C-4DA2-A408-1E9A6FE30B7B}"/>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'2014-2026'!$C$2:$O$2</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'2014-2026'!$C$6:$O$6</c:f>
              <c:numCache>
                <c:formatCode>General</c:formatCode>
                <c:ptCount val="13"/>
                <c:pt idx="1">
                  <c:v>14</c:v>
                </c:pt>
                <c:pt idx="3">
                  <c:v>22</c:v>
                </c:pt>
                <c:pt idx="4">
                  <c:v>34</c:v>
                </c:pt>
                <c:pt idx="5">
                  <c:v>40</c:v>
                </c:pt>
                <c:pt idx="6">
                  <c:v>17</c:v>
                </c:pt>
                <c:pt idx="7">
                  <c:v>17</c:v>
                </c:pt>
                <c:pt idx="8">
                  <c:v>14</c:v>
                </c:pt>
                <c:pt idx="9">
                  <c:v>22</c:v>
                </c:pt>
                <c:pt idx="10">
                  <c:v>24</c:v>
                </c:pt>
                <c:pt idx="11">
                  <c:v>21</c:v>
                </c:pt>
                <c:pt idx="12">
                  <c:v>9</c:v>
                </c:pt>
              </c:numCache>
            </c:numRef>
          </c:val>
          <c:smooth val="0"/>
          <c:extLst>
            <c:ext xmlns:c16="http://schemas.microsoft.com/office/drawing/2014/chart" uri="{C3380CC4-5D6E-409C-BE32-E72D297353CC}">
              <c16:uniqueId val="{00000000-386C-4DA2-A408-1E9A6FE30B7B}"/>
            </c:ext>
          </c:extLst>
        </c:ser>
        <c:dLbls>
          <c:dLblPos val="ctr"/>
          <c:showLegendKey val="0"/>
          <c:showVal val="1"/>
          <c:showCatName val="0"/>
          <c:showSerName val="0"/>
          <c:showPercent val="0"/>
          <c:showBubbleSize val="0"/>
        </c:dLbls>
        <c:marker val="1"/>
        <c:smooth val="0"/>
        <c:axId val="943672032"/>
        <c:axId val="943671312"/>
      </c:lineChart>
      <c:catAx>
        <c:axId val="94367203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600" b="1" i="0" u="none" strike="noStrike" kern="1200" cap="all" baseline="0">
                <a:solidFill>
                  <a:schemeClr val="tx1"/>
                </a:solidFill>
                <a:latin typeface="+mn-lt"/>
                <a:ea typeface="+mn-ea"/>
                <a:cs typeface="+mn-cs"/>
              </a:defRPr>
            </a:pPr>
            <a:endParaRPr lang="nl-BE"/>
          </a:p>
        </c:txPr>
        <c:crossAx val="943671312"/>
        <c:crosses val="autoZero"/>
        <c:auto val="1"/>
        <c:lblAlgn val="ctr"/>
        <c:lblOffset val="100"/>
        <c:noMultiLvlLbl val="0"/>
      </c:catAx>
      <c:valAx>
        <c:axId val="94367131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943672032"/>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l-B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1" i="0" u="none" strike="noStrike" kern="1200" baseline="0">
                <a:solidFill>
                  <a:schemeClr val="tx1"/>
                </a:solidFill>
                <a:latin typeface="+mn-lt"/>
                <a:ea typeface="+mn-ea"/>
                <a:cs typeface="+mn-cs"/>
              </a:defRPr>
            </a:pPr>
            <a:r>
              <a:rPr lang="nl-BE" sz="3200">
                <a:solidFill>
                  <a:schemeClr val="tx1"/>
                </a:solidFill>
              </a:rPr>
              <a:t>Arbeidswegongevallen</a:t>
            </a:r>
            <a:br>
              <a:rPr lang="nl-BE" sz="3200">
                <a:solidFill>
                  <a:schemeClr val="tx1"/>
                </a:solidFill>
              </a:rPr>
            </a:br>
            <a:r>
              <a:rPr lang="nl-BE" sz="3200">
                <a:solidFill>
                  <a:schemeClr val="tx1"/>
                </a:solidFill>
              </a:rPr>
              <a:t>met de dood tot gevolg.</a:t>
            </a:r>
          </a:p>
        </c:rich>
      </c:tx>
      <c:overlay val="0"/>
      <c:spPr>
        <a:noFill/>
        <a:ln>
          <a:noFill/>
        </a:ln>
        <a:effectLst/>
      </c:spPr>
      <c:txPr>
        <a:bodyPr rot="0" spcFirstLastPara="1" vertOverflow="ellipsis" vert="horz" wrap="square" anchor="ctr" anchorCtr="1"/>
        <a:lstStyle/>
        <a:p>
          <a:pPr>
            <a:defRPr sz="3200" b="1" i="0" u="none" strike="noStrike" kern="1200" baseline="0">
              <a:solidFill>
                <a:schemeClr val="tx1"/>
              </a:solidFill>
              <a:latin typeface="+mn-lt"/>
              <a:ea typeface="+mn-ea"/>
              <a:cs typeface="+mn-cs"/>
            </a:defRPr>
          </a:pPr>
          <a:endParaRPr lang="nl-BE"/>
        </a:p>
      </c:txPr>
    </c:title>
    <c:autoTitleDeleted val="0"/>
    <c:plotArea>
      <c:layout/>
      <c:lineChart>
        <c:grouping val="standard"/>
        <c:varyColors val="0"/>
        <c:ser>
          <c:idx val="0"/>
          <c:order val="0"/>
          <c:spPr>
            <a:ln w="31750" cap="rnd">
              <a:solidFill>
                <a:schemeClr val="accent1"/>
              </a:solidFill>
              <a:round/>
            </a:ln>
            <a:effectLst/>
          </c:spPr>
          <c:marker>
            <c:symbol val="circle"/>
            <c:size val="17"/>
            <c:spPr>
              <a:solidFill>
                <a:schemeClr val="accent1"/>
              </a:solidFill>
              <a:ln>
                <a:noFill/>
              </a:ln>
              <a:effectLst/>
            </c:spPr>
          </c:marker>
          <c:dLbls>
            <c:dLbl>
              <c:idx val="0"/>
              <c:layout>
                <c:manualLayout>
                  <c:x val="-2.0179708005249344E-2"/>
                  <c:y val="-0.05"/>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453-408D-B6A7-EF336DFEFF38}"/>
                </c:ext>
              </c:extLst>
            </c:dLbl>
            <c:dLbl>
              <c:idx val="1"/>
              <c:layout>
                <c:manualLayout>
                  <c:x val="-1.8096374671916011E-2"/>
                  <c:y val="-3.703703703703703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453-408D-B6A7-EF336DFEFF38}"/>
                </c:ext>
              </c:extLst>
            </c:dLbl>
            <c:dLbl>
              <c:idx val="2"/>
              <c:layout>
                <c:manualLayout>
                  <c:x val="-2.0179708005249382E-2"/>
                  <c:y val="-3.33333333333333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453-408D-B6A7-EF336DFEFF38}"/>
                </c:ext>
              </c:extLst>
            </c:dLbl>
            <c:dLbl>
              <c:idx val="3"/>
              <c:layout>
                <c:manualLayout>
                  <c:x val="-2.0179708005249344E-2"/>
                  <c:y val="-3.33333333333333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453-408D-B6A7-EF336DFEFF38}"/>
                </c:ext>
              </c:extLst>
            </c:dLbl>
            <c:dLbl>
              <c:idx val="4"/>
              <c:layout>
                <c:manualLayout>
                  <c:x val="-2.0179708005249382E-2"/>
                  <c:y val="-3.518518518518518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453-408D-B6A7-EF336DFEFF38}"/>
                </c:ext>
              </c:extLst>
            </c:dLbl>
            <c:dLbl>
              <c:idx val="5"/>
              <c:layout>
                <c:manualLayout>
                  <c:x val="-2.0179708005249344E-2"/>
                  <c:y val="-3.148148148148147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453-408D-B6A7-EF336DFEFF38}"/>
                </c:ext>
              </c:extLst>
            </c:dLbl>
            <c:dLbl>
              <c:idx val="6"/>
              <c:layout>
                <c:manualLayout>
                  <c:x val="-2.0179708005249344E-2"/>
                  <c:y val="-4.074074074074074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453-408D-B6A7-EF336DFEFF38}"/>
                </c:ext>
              </c:extLst>
            </c:dLbl>
            <c:dLbl>
              <c:idx val="7"/>
              <c:layout>
                <c:manualLayout>
                  <c:x val="-2.017970800524942E-2"/>
                  <c:y val="-3.8888888888888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453-408D-B6A7-EF336DFEFF38}"/>
                </c:ext>
              </c:extLst>
            </c:dLbl>
            <c:dLbl>
              <c:idx val="8"/>
              <c:layout>
                <c:manualLayout>
                  <c:x val="-2.0179708005249267E-2"/>
                  <c:y val="-4.074074074074074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453-408D-B6A7-EF336DFEFF38}"/>
                </c:ext>
              </c:extLst>
            </c:dLbl>
            <c:dLbl>
              <c:idx val="9"/>
              <c:layout>
                <c:manualLayout>
                  <c:x val="-2.0179708005249344E-2"/>
                  <c:y val="-4.25925925925925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453-408D-B6A7-EF336DFEFF38}"/>
                </c:ext>
              </c:extLst>
            </c:dLbl>
            <c:dLbl>
              <c:idx val="10"/>
              <c:layout>
                <c:manualLayout>
                  <c:x val="-2.0179708005249344E-2"/>
                  <c:y val="-3.518518518518518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453-408D-B6A7-EF336DFEFF38}"/>
                </c:ext>
              </c:extLst>
            </c:dLbl>
            <c:dLbl>
              <c:idx val="11"/>
              <c:layout>
                <c:manualLayout>
                  <c:x val="-2.0179708005249344E-2"/>
                  <c:y val="-4.444444444444444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453-408D-B6A7-EF336DFEFF38}"/>
                </c:ext>
              </c:extLst>
            </c:dLbl>
            <c:dLbl>
              <c:idx val="12"/>
              <c:layout>
                <c:manualLayout>
                  <c:x val="-2.0179708005249496E-2"/>
                  <c:y val="-4.25925925925925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453-408D-B6A7-EF336DFEFF38}"/>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'2014-2026'!$C$2:$O$2</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'2014-2026'!$C$7:$O$7</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val>
          <c:smooth val="0"/>
          <c:extLst>
            <c:ext xmlns:c16="http://schemas.microsoft.com/office/drawing/2014/chart" uri="{C3380CC4-5D6E-409C-BE32-E72D297353CC}">
              <c16:uniqueId val="{00000000-6453-408D-B6A7-EF336DFEFF38}"/>
            </c:ext>
          </c:extLst>
        </c:ser>
        <c:dLbls>
          <c:dLblPos val="ctr"/>
          <c:showLegendKey val="0"/>
          <c:showVal val="1"/>
          <c:showCatName val="0"/>
          <c:showSerName val="0"/>
          <c:showPercent val="0"/>
          <c:showBubbleSize val="0"/>
        </c:dLbls>
        <c:marker val="1"/>
        <c:smooth val="0"/>
        <c:axId val="637009768"/>
        <c:axId val="637008328"/>
      </c:lineChart>
      <c:catAx>
        <c:axId val="63700976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600" b="1" i="0" u="none" strike="noStrike" kern="1200" cap="all" baseline="0">
                <a:solidFill>
                  <a:schemeClr val="tx1"/>
                </a:solidFill>
                <a:latin typeface="+mn-lt"/>
                <a:ea typeface="+mn-ea"/>
                <a:cs typeface="+mn-cs"/>
              </a:defRPr>
            </a:pPr>
            <a:endParaRPr lang="nl-BE"/>
          </a:p>
        </c:txPr>
        <c:crossAx val="637008328"/>
        <c:crosses val="autoZero"/>
        <c:auto val="1"/>
        <c:lblAlgn val="ctr"/>
        <c:lblOffset val="100"/>
        <c:noMultiLvlLbl val="0"/>
      </c:catAx>
      <c:valAx>
        <c:axId val="637008328"/>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637009768"/>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l-B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1" i="0" u="none" strike="noStrike" kern="1200" baseline="0">
                <a:solidFill>
                  <a:srgbClr val="184652"/>
                </a:solidFill>
                <a:latin typeface="+mn-lt"/>
                <a:ea typeface="+mn-ea"/>
                <a:cs typeface="+mn-cs"/>
              </a:defRPr>
            </a:pPr>
            <a:r>
              <a:rPr lang="nl-BE" sz="3200" b="1">
                <a:solidFill>
                  <a:srgbClr val="184652"/>
                </a:solidFill>
              </a:rPr>
              <a:t>Aantal arbeidsongevallen met AGR.</a:t>
            </a:r>
          </a:p>
        </c:rich>
      </c:tx>
      <c:overlay val="0"/>
      <c:spPr>
        <a:noFill/>
        <a:ln>
          <a:noFill/>
        </a:ln>
        <a:effectLst/>
      </c:spPr>
      <c:txPr>
        <a:bodyPr rot="0" spcFirstLastPara="1" vertOverflow="ellipsis" vert="horz" wrap="square" anchor="ctr" anchorCtr="1"/>
        <a:lstStyle/>
        <a:p>
          <a:pPr>
            <a:defRPr sz="3200" b="1" i="0" u="none" strike="noStrike" kern="1200" baseline="0">
              <a:solidFill>
                <a:srgbClr val="184652"/>
              </a:solidFill>
              <a:latin typeface="+mn-lt"/>
              <a:ea typeface="+mn-ea"/>
              <a:cs typeface="+mn-cs"/>
            </a:defRPr>
          </a:pPr>
          <a:endParaRPr lang="nl-BE"/>
        </a:p>
      </c:txPr>
    </c:title>
    <c:autoTitleDeleted val="0"/>
    <c:plotArea>
      <c:layout/>
      <c:lineChart>
        <c:grouping val="standard"/>
        <c:varyColors val="0"/>
        <c:ser>
          <c:idx val="0"/>
          <c:order val="0"/>
          <c:spPr>
            <a:ln w="31750" cap="rnd">
              <a:solidFill>
                <a:schemeClr val="accent1"/>
              </a:solidFill>
              <a:round/>
            </a:ln>
            <a:effectLst/>
          </c:spPr>
          <c:marker>
            <c:symbol val="circle"/>
            <c:size val="17"/>
            <c:spPr>
              <a:solidFill>
                <a:schemeClr val="accent1"/>
              </a:solidFill>
              <a:ln>
                <a:noFill/>
              </a:ln>
              <a:effectLst/>
            </c:spPr>
          </c:marker>
          <c:dLbls>
            <c:dLbl>
              <c:idx val="3"/>
              <c:layout>
                <c:manualLayout>
                  <c:x val="-2.4093750000000039E-2"/>
                  <c:y val="-5.185185941263625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62D-49F0-BA17-AECC5A4F3D61}"/>
                </c:ext>
              </c:extLst>
            </c:dLbl>
            <c:dLbl>
              <c:idx val="4"/>
              <c:layout>
                <c:manualLayout>
                  <c:x val="-2.1718749999999998E-2"/>
                  <c:y val="-5.185185941263625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62D-49F0-BA17-AECC5A4F3D61}"/>
                </c:ext>
              </c:extLst>
            </c:dLbl>
            <c:dLbl>
              <c:idx val="5"/>
              <c:layout>
                <c:manualLayout>
                  <c:x val="-2.2729166666666668E-2"/>
                  <c:y val="-3.888889455947725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62D-49F0-BA17-AECC5A4F3D61}"/>
                </c:ext>
              </c:extLst>
            </c:dLbl>
            <c:dLbl>
              <c:idx val="6"/>
              <c:layout>
                <c:manualLayout>
                  <c:x val="-1.2979166666666743E-2"/>
                  <c:y val="-5.000000729075638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62D-49F0-BA17-AECC5A4F3D61}"/>
                </c:ext>
              </c:extLst>
            </c:dLbl>
            <c:dLbl>
              <c:idx val="7"/>
              <c:layout>
                <c:manualLayout>
                  <c:x val="-1.8411499343832096E-2"/>
                  <c:y val="-4.074074668135705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62D-49F0-BA17-AECC5A4F3D61}"/>
                </c:ext>
              </c:extLst>
            </c:dLbl>
            <c:dLbl>
              <c:idx val="8"/>
              <c:layout>
                <c:manualLayout>
                  <c:x val="-2.7786499343832097E-2"/>
                  <c:y val="-4.81481551688765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62D-49F0-BA17-AECC5A4F3D61}"/>
                </c:ext>
              </c:extLst>
            </c:dLbl>
            <c:dLbl>
              <c:idx val="9"/>
              <c:layout>
                <c:manualLayout>
                  <c:x val="-3.8385416666666665E-2"/>
                  <c:y val="-3.33333381938375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62D-49F0-BA17-AECC5A4F3D61}"/>
                </c:ext>
              </c:extLst>
            </c:dLbl>
            <c:dLbl>
              <c:idx val="10"/>
              <c:layout>
                <c:manualLayout>
                  <c:x val="-2.3052083333333334E-2"/>
                  <c:y val="-4.4444450925116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62D-49F0-BA17-AECC5A4F3D61}"/>
                </c:ext>
              </c:extLst>
            </c:dLbl>
            <c:dLbl>
              <c:idx val="11"/>
              <c:layout>
                <c:manualLayout>
                  <c:x val="-2.087762467191601E-2"/>
                  <c:y val="-4.074074668135705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62D-49F0-BA17-AECC5A4F3D61}"/>
                </c:ext>
              </c:extLst>
            </c:dLbl>
            <c:dLbl>
              <c:idx val="12"/>
              <c:delete val="1"/>
              <c:extLst>
                <c:ext xmlns:c15="http://schemas.microsoft.com/office/drawing/2012/chart" uri="{CE6537A1-D6FC-4f65-9D91-7224C49458BB}"/>
                <c:ext xmlns:c16="http://schemas.microsoft.com/office/drawing/2014/chart" uri="{C3380CC4-5D6E-409C-BE32-E72D297353CC}">
                  <c16:uniqueId val="{0000000A-D62D-49F0-BA17-AECC5A4F3D61}"/>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184652"/>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'2014-2026'!$C$2:$O$2</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'2014-2026'!$C$12:$O$12</c:f>
              <c:numCache>
                <c:formatCode>General</c:formatCode>
                <c:ptCount val="13"/>
                <c:pt idx="3">
                  <c:v>14</c:v>
                </c:pt>
                <c:pt idx="4">
                  <c:v>11</c:v>
                </c:pt>
                <c:pt idx="5">
                  <c:v>13</c:v>
                </c:pt>
                <c:pt idx="6">
                  <c:v>2</c:v>
                </c:pt>
                <c:pt idx="7">
                  <c:v>1</c:v>
                </c:pt>
                <c:pt idx="8">
                  <c:v>1</c:v>
                </c:pt>
                <c:pt idx="9">
                  <c:v>11</c:v>
                </c:pt>
                <c:pt idx="10">
                  <c:v>18</c:v>
                </c:pt>
                <c:pt idx="11">
                  <c:v>16</c:v>
                </c:pt>
                <c:pt idx="12">
                  <c:v>2</c:v>
                </c:pt>
              </c:numCache>
            </c:numRef>
          </c:val>
          <c:smooth val="0"/>
          <c:extLst>
            <c:ext xmlns:c16="http://schemas.microsoft.com/office/drawing/2014/chart" uri="{C3380CC4-5D6E-409C-BE32-E72D297353CC}">
              <c16:uniqueId val="{00000000-D62D-49F0-BA17-AECC5A4F3D61}"/>
            </c:ext>
          </c:extLst>
        </c:ser>
        <c:dLbls>
          <c:dLblPos val="ctr"/>
          <c:showLegendKey val="0"/>
          <c:showVal val="1"/>
          <c:showCatName val="0"/>
          <c:showSerName val="0"/>
          <c:showPercent val="0"/>
          <c:showBubbleSize val="0"/>
        </c:dLbls>
        <c:marker val="1"/>
        <c:smooth val="0"/>
        <c:axId val="637009768"/>
        <c:axId val="637008328"/>
      </c:lineChart>
      <c:catAx>
        <c:axId val="63700976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800" b="0" i="0" u="none" strike="noStrike" kern="1200" cap="all" baseline="0">
                <a:solidFill>
                  <a:srgbClr val="184652"/>
                </a:solidFill>
                <a:latin typeface="+mn-lt"/>
                <a:ea typeface="+mn-ea"/>
                <a:cs typeface="+mn-cs"/>
              </a:defRPr>
            </a:pPr>
            <a:endParaRPr lang="nl-BE"/>
          </a:p>
        </c:txPr>
        <c:crossAx val="637008328"/>
        <c:crosses val="autoZero"/>
        <c:auto val="1"/>
        <c:lblAlgn val="ctr"/>
        <c:lblOffset val="100"/>
        <c:noMultiLvlLbl val="0"/>
      </c:catAx>
      <c:valAx>
        <c:axId val="637008328"/>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637009768"/>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l-BE"/>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1" i="0" u="none" strike="noStrike" kern="1200" baseline="0">
                <a:solidFill>
                  <a:srgbClr val="184652"/>
                </a:solidFill>
                <a:latin typeface="+mn-lt"/>
                <a:ea typeface="+mn-ea"/>
                <a:cs typeface="+mn-cs"/>
              </a:defRPr>
            </a:pPr>
            <a:r>
              <a:rPr lang="nl-BE" sz="3200">
                <a:solidFill>
                  <a:srgbClr val="184652"/>
                </a:solidFill>
              </a:rPr>
              <a:t>Aantal arbeidsongevallen met AGR.</a:t>
            </a:r>
          </a:p>
        </c:rich>
      </c:tx>
      <c:overlay val="0"/>
      <c:spPr>
        <a:noFill/>
        <a:ln>
          <a:noFill/>
        </a:ln>
        <a:effectLst/>
      </c:spPr>
      <c:txPr>
        <a:bodyPr rot="0" spcFirstLastPara="1" vertOverflow="ellipsis" vert="horz" wrap="square" anchor="ctr" anchorCtr="1"/>
        <a:lstStyle/>
        <a:p>
          <a:pPr>
            <a:defRPr sz="3200" b="1" i="0" u="none" strike="noStrike" kern="1200" baseline="0">
              <a:solidFill>
                <a:srgbClr val="184652"/>
              </a:solidFill>
              <a:latin typeface="+mn-lt"/>
              <a:ea typeface="+mn-ea"/>
              <a:cs typeface="+mn-cs"/>
            </a:defRPr>
          </a:pPr>
          <a:endParaRPr lang="nl-BE"/>
        </a:p>
      </c:txPr>
    </c:title>
    <c:autoTitleDeleted val="0"/>
    <c:plotArea>
      <c:layout/>
      <c:lineChart>
        <c:grouping val="standard"/>
        <c:varyColors val="0"/>
        <c:ser>
          <c:idx val="0"/>
          <c:order val="0"/>
          <c:spPr>
            <a:ln w="31750" cap="rnd">
              <a:solidFill>
                <a:schemeClr val="accent1"/>
              </a:solidFill>
              <a:round/>
            </a:ln>
            <a:effectLst/>
          </c:spPr>
          <c:marker>
            <c:symbol val="circle"/>
            <c:size val="17"/>
            <c:spPr>
              <a:solidFill>
                <a:schemeClr val="accent1"/>
              </a:solidFill>
              <a:ln>
                <a:noFill/>
              </a:ln>
              <a:effectLst/>
            </c:spPr>
          </c:marker>
          <c:dLbls>
            <c:dLbl>
              <c:idx val="3"/>
              <c:layout>
                <c:manualLayout>
                  <c:x val="-2.3052083333333372E-2"/>
                  <c:y val="-3.888889455947718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0F9-41A5-B990-4569683ED072}"/>
                </c:ext>
              </c:extLst>
            </c:dLbl>
            <c:dLbl>
              <c:idx val="4"/>
              <c:layout>
                <c:manualLayout>
                  <c:x val="-2.1718749999999998E-2"/>
                  <c:y val="-4.4444450925116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0F9-41A5-B990-4569683ED072}"/>
                </c:ext>
              </c:extLst>
            </c:dLbl>
            <c:dLbl>
              <c:idx val="5"/>
              <c:layout>
                <c:manualLayout>
                  <c:x val="-2.2729166666666668E-2"/>
                  <c:y val="-4.25925988032369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0F9-41A5-B990-4569683ED072}"/>
                </c:ext>
              </c:extLst>
            </c:dLbl>
            <c:dLbl>
              <c:idx val="6"/>
              <c:layout>
                <c:manualLayout>
                  <c:x val="-1.2979166666666743E-2"/>
                  <c:y val="-4.4444450925116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0F9-41A5-B990-4569683ED072}"/>
                </c:ext>
              </c:extLst>
            </c:dLbl>
            <c:dLbl>
              <c:idx val="7"/>
              <c:layout>
                <c:manualLayout>
                  <c:x val="-1.8411499343832096E-2"/>
                  <c:y val="-4.81481551688765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0F9-41A5-B990-4569683ED072}"/>
                </c:ext>
              </c:extLst>
            </c:dLbl>
            <c:dLbl>
              <c:idx val="8"/>
              <c:layout>
                <c:manualLayout>
                  <c:x val="1.3801673228346456E-3"/>
                  <c:y val="-9.2592606093993314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0F9-41A5-B990-4569683ED072}"/>
                </c:ext>
              </c:extLst>
            </c:dLbl>
            <c:dLbl>
              <c:idx val="9"/>
              <c:layout>
                <c:manualLayout>
                  <c:x val="-3.4218749999999999E-2"/>
                  <c:y val="-3.33333381938375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0F9-41A5-B990-4569683ED072}"/>
                </c:ext>
              </c:extLst>
            </c:dLbl>
            <c:dLbl>
              <c:idx val="10"/>
              <c:layout>
                <c:manualLayout>
                  <c:x val="-2.3052083333333334E-2"/>
                  <c:y val="-4.259259880323693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0F9-41A5-B990-4569683ED072}"/>
                </c:ext>
              </c:extLst>
            </c:dLbl>
            <c:dLbl>
              <c:idx val="11"/>
              <c:layout>
                <c:manualLayout>
                  <c:x val="-1.7752624671916011E-2"/>
                  <c:y val="-4.629630304699665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0F9-41A5-B990-4569683ED072}"/>
                </c:ext>
              </c:extLst>
            </c:dLbl>
            <c:dLbl>
              <c:idx val="12"/>
              <c:layout>
                <c:manualLayout>
                  <c:x val="-5.6874999999999998E-3"/>
                  <c:y val="-4.074074668135705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0F9-41A5-B990-4569683ED072}"/>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184652"/>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'2014-2026'!$C$2:$O$2</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'2014-2026'!$C$12:$O$12</c:f>
              <c:numCache>
                <c:formatCode>General</c:formatCode>
                <c:ptCount val="13"/>
                <c:pt idx="3">
                  <c:v>14</c:v>
                </c:pt>
                <c:pt idx="4">
                  <c:v>11</c:v>
                </c:pt>
                <c:pt idx="5">
                  <c:v>13</c:v>
                </c:pt>
                <c:pt idx="6">
                  <c:v>2</c:v>
                </c:pt>
                <c:pt idx="7">
                  <c:v>1</c:v>
                </c:pt>
                <c:pt idx="8">
                  <c:v>1</c:v>
                </c:pt>
                <c:pt idx="9">
                  <c:v>11</c:v>
                </c:pt>
                <c:pt idx="10">
                  <c:v>18</c:v>
                </c:pt>
                <c:pt idx="11">
                  <c:v>16</c:v>
                </c:pt>
                <c:pt idx="12">
                  <c:v>2</c:v>
                </c:pt>
              </c:numCache>
            </c:numRef>
          </c:val>
          <c:smooth val="0"/>
          <c:extLst>
            <c:ext xmlns:c16="http://schemas.microsoft.com/office/drawing/2014/chart" uri="{C3380CC4-5D6E-409C-BE32-E72D297353CC}">
              <c16:uniqueId val="{00000000-00F9-41A5-B990-4569683ED072}"/>
            </c:ext>
          </c:extLst>
        </c:ser>
        <c:dLbls>
          <c:dLblPos val="ctr"/>
          <c:showLegendKey val="0"/>
          <c:showVal val="1"/>
          <c:showCatName val="0"/>
          <c:showSerName val="0"/>
          <c:showPercent val="0"/>
          <c:showBubbleSize val="0"/>
        </c:dLbls>
        <c:marker val="1"/>
        <c:smooth val="0"/>
        <c:axId val="637009768"/>
        <c:axId val="637008328"/>
      </c:lineChart>
      <c:catAx>
        <c:axId val="63700976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800" b="1" i="0" u="none" strike="noStrike" kern="1200" cap="all" baseline="0">
                <a:solidFill>
                  <a:srgbClr val="184652"/>
                </a:solidFill>
                <a:latin typeface="+mn-lt"/>
                <a:ea typeface="+mn-ea"/>
                <a:cs typeface="+mn-cs"/>
              </a:defRPr>
            </a:pPr>
            <a:endParaRPr lang="nl-BE"/>
          </a:p>
        </c:txPr>
        <c:crossAx val="637008328"/>
        <c:crosses val="autoZero"/>
        <c:auto val="1"/>
        <c:lblAlgn val="ctr"/>
        <c:lblOffset val="100"/>
        <c:noMultiLvlLbl val="0"/>
      </c:catAx>
      <c:valAx>
        <c:axId val="637008328"/>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637009768"/>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l-B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0.95057</cdr:x>
      <cdr:y>0.77424</cdr:y>
    </cdr:from>
    <cdr:to>
      <cdr:x>0.97784</cdr:x>
      <cdr:y>0.81912</cdr:y>
    </cdr:to>
    <cdr:sp macro="" textlink="">
      <cdr:nvSpPr>
        <cdr:cNvPr id="2" name="TextBox 1">
          <a:extLst xmlns:a="http://schemas.openxmlformats.org/drawingml/2006/main">
            <a:ext uri="{FF2B5EF4-FFF2-40B4-BE49-F238E27FC236}">
              <a16:creationId xmlns:a16="http://schemas.microsoft.com/office/drawing/2014/main" id="{DE096DE5-D1FF-F218-7A51-EBB88F0FB819}"/>
            </a:ext>
          </a:extLst>
        </cdr:cNvPr>
        <cdr:cNvSpPr txBox="1"/>
      </cdr:nvSpPr>
      <cdr:spPr>
        <a:xfrm xmlns:a="http://schemas.openxmlformats.org/drawingml/2006/main">
          <a:off x="11589327" y="5309754"/>
          <a:ext cx="332510" cy="307777"/>
        </a:xfrm>
        <a:prstGeom xmlns:a="http://schemas.openxmlformats.org/drawingml/2006/main" prst="rect">
          <a:avLst/>
        </a:prstGeom>
      </cdr:spPr>
      <cdr:txBody>
        <a:bodyPr xmlns:a="http://schemas.openxmlformats.org/drawingml/2006/main" vertOverflow="clip" wrap="square" rtlCol="0">
          <a:spAutoFit/>
        </a:bodyPr>
        <a:lstStyle xmlns:a="http://schemas.openxmlformats.org/drawingml/2006/main"/>
        <a:p xmlns:a="http://schemas.openxmlformats.org/drawingml/2006/main">
          <a:r>
            <a:rPr lang="nl-BE" sz="1400" b="1" kern="1200" dirty="0"/>
            <a:t>6</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1440" tIns="45720" rIns="91440" bIns="45720" rtlCol="0"/>
          <a:lstStyle>
            <a:lvl1pPr algn="l">
              <a:defRPr sz="1200"/>
            </a:lvl1pPr>
          </a:lstStyle>
          <a:p>
            <a:endParaRPr lang="fr-BE"/>
          </a:p>
        </p:txBody>
      </p:sp>
      <p:sp>
        <p:nvSpPr>
          <p:cNvPr id="3" name="Date Placeholder 2"/>
          <p:cNvSpPr>
            <a:spLocks noGrp="1"/>
          </p:cNvSpPr>
          <p:nvPr>
            <p:ph type="dt" sz="quarter" idx="1"/>
          </p:nvPr>
        </p:nvSpPr>
        <p:spPr>
          <a:xfrm>
            <a:off x="3970938" y="0"/>
            <a:ext cx="3037840" cy="466434"/>
          </a:xfrm>
          <a:prstGeom prst="rect">
            <a:avLst/>
          </a:prstGeom>
        </p:spPr>
        <p:txBody>
          <a:bodyPr vert="horz" lIns="91440" tIns="45720" rIns="91440" bIns="45720" rtlCol="0"/>
          <a:lstStyle>
            <a:lvl1pPr algn="r">
              <a:defRPr sz="1200"/>
            </a:lvl1pPr>
          </a:lstStyle>
          <a:p>
            <a:fld id="{0D4179AA-4A50-4F90-80DA-F8289B511D89}" type="datetimeFigureOut">
              <a:rPr lang="fr-BE" smtClean="0"/>
              <a:t>21-09-26</a:t>
            </a:fld>
            <a:endParaRPr lang="fr-BE"/>
          </a:p>
        </p:txBody>
      </p:sp>
      <p:sp>
        <p:nvSpPr>
          <p:cNvPr id="4" name="Footer Placeholder 3"/>
          <p:cNvSpPr>
            <a:spLocks noGrp="1"/>
          </p:cNvSpPr>
          <p:nvPr>
            <p:ph type="ftr" sz="quarter" idx="2"/>
          </p:nvPr>
        </p:nvSpPr>
        <p:spPr>
          <a:xfrm>
            <a:off x="0" y="8829968"/>
            <a:ext cx="3037840" cy="466433"/>
          </a:xfrm>
          <a:prstGeom prst="rect">
            <a:avLst/>
          </a:prstGeom>
        </p:spPr>
        <p:txBody>
          <a:bodyPr vert="horz" lIns="91440" tIns="45720" rIns="91440" bIns="45720" rtlCol="0" anchor="b"/>
          <a:lstStyle>
            <a:lvl1pPr algn="l">
              <a:defRPr sz="1200"/>
            </a:lvl1pPr>
          </a:lstStyle>
          <a:p>
            <a:endParaRPr lang="fr-BE"/>
          </a:p>
        </p:txBody>
      </p:sp>
      <p:sp>
        <p:nvSpPr>
          <p:cNvPr id="5" name="Slide Number Placeholder 4"/>
          <p:cNvSpPr>
            <a:spLocks noGrp="1"/>
          </p:cNvSpPr>
          <p:nvPr>
            <p:ph type="sldNum" sz="quarter" idx="3"/>
          </p:nvPr>
        </p:nvSpPr>
        <p:spPr>
          <a:xfrm>
            <a:off x="3970938" y="8829968"/>
            <a:ext cx="3037840" cy="466433"/>
          </a:xfrm>
          <a:prstGeom prst="rect">
            <a:avLst/>
          </a:prstGeom>
        </p:spPr>
        <p:txBody>
          <a:bodyPr vert="horz" lIns="91440" tIns="45720" rIns="91440" bIns="45720" rtlCol="0" anchor="b"/>
          <a:lstStyle>
            <a:lvl1pPr algn="r">
              <a:defRPr sz="1200"/>
            </a:lvl1pPr>
          </a:lstStyle>
          <a:p>
            <a:fld id="{2658E8E4-87F3-420F-8B16-5A2047EAB20C}" type="slidenum">
              <a:rPr lang="fr-BE" smtClean="0"/>
              <a:t>‹#›</a:t>
            </a:fld>
            <a:endParaRPr lang="fr-BE"/>
          </a:p>
        </p:txBody>
      </p:sp>
    </p:spTree>
    <p:extLst>
      <p:ext uri="{BB962C8B-B14F-4D97-AF65-F5344CB8AC3E}">
        <p14:creationId xmlns:p14="http://schemas.microsoft.com/office/powerpoint/2010/main" val="19474422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1440" tIns="45720" rIns="91440" bIns="45720" rtlCol="0"/>
          <a:lstStyle>
            <a:lvl1pPr algn="l">
              <a:defRPr sz="1200"/>
            </a:lvl1pPr>
          </a:lstStyle>
          <a:p>
            <a:endParaRPr lang="fr-BE"/>
          </a:p>
        </p:txBody>
      </p:sp>
      <p:sp>
        <p:nvSpPr>
          <p:cNvPr id="3" name="Date Placeholder 2"/>
          <p:cNvSpPr>
            <a:spLocks noGrp="1"/>
          </p:cNvSpPr>
          <p:nvPr>
            <p:ph type="dt" idx="1"/>
          </p:nvPr>
        </p:nvSpPr>
        <p:spPr>
          <a:xfrm>
            <a:off x="3970938" y="0"/>
            <a:ext cx="3037840" cy="466434"/>
          </a:xfrm>
          <a:prstGeom prst="rect">
            <a:avLst/>
          </a:prstGeom>
        </p:spPr>
        <p:txBody>
          <a:bodyPr vert="horz" lIns="91440" tIns="45720" rIns="91440" bIns="45720" rtlCol="0"/>
          <a:lstStyle>
            <a:lvl1pPr algn="r">
              <a:defRPr sz="1200"/>
            </a:lvl1pPr>
          </a:lstStyle>
          <a:p>
            <a:fld id="{E17556EB-5C46-4556-B6B9-ADE43D09CF46}" type="datetimeFigureOut">
              <a:rPr lang="fr-BE" smtClean="0"/>
              <a:t>21-09-26</a:t>
            </a:fld>
            <a:endParaRPr lang="fr-BE"/>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fr-BE"/>
          </a:p>
        </p:txBody>
      </p:sp>
      <p:sp>
        <p:nvSpPr>
          <p:cNvPr id="5" name="Notes Placeholder 4"/>
          <p:cNvSpPr>
            <a:spLocks noGrp="1"/>
          </p:cNvSpPr>
          <p:nvPr>
            <p:ph type="body" sz="quarter" idx="3"/>
          </p:nvPr>
        </p:nvSpPr>
        <p:spPr>
          <a:xfrm>
            <a:off x="701041" y="4473894"/>
            <a:ext cx="5608320" cy="366045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6" name="Footer Placeholder 5"/>
          <p:cNvSpPr>
            <a:spLocks noGrp="1"/>
          </p:cNvSpPr>
          <p:nvPr>
            <p:ph type="ftr" sz="quarter" idx="4"/>
          </p:nvPr>
        </p:nvSpPr>
        <p:spPr>
          <a:xfrm>
            <a:off x="0" y="8829968"/>
            <a:ext cx="3037840" cy="466433"/>
          </a:xfrm>
          <a:prstGeom prst="rect">
            <a:avLst/>
          </a:prstGeom>
        </p:spPr>
        <p:txBody>
          <a:bodyPr vert="horz" lIns="91440" tIns="45720" rIns="91440" bIns="45720" rtlCol="0" anchor="b"/>
          <a:lstStyle>
            <a:lvl1pPr algn="l">
              <a:defRPr sz="1200"/>
            </a:lvl1pPr>
          </a:lstStyle>
          <a:p>
            <a:endParaRPr lang="fr-BE"/>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1440" tIns="45720" rIns="91440" bIns="45720" rtlCol="0" anchor="b"/>
          <a:lstStyle>
            <a:lvl1pPr algn="r">
              <a:defRPr sz="1200"/>
            </a:lvl1pPr>
          </a:lstStyle>
          <a:p>
            <a:fld id="{D64F2C25-99DC-4E03-B761-F0DD23C54933}" type="slidenum">
              <a:rPr lang="fr-BE" smtClean="0"/>
              <a:t>‹#›</a:t>
            </a:fld>
            <a:endParaRPr lang="fr-BE"/>
          </a:p>
        </p:txBody>
      </p:sp>
    </p:spTree>
    <p:extLst>
      <p:ext uri="{BB962C8B-B14F-4D97-AF65-F5344CB8AC3E}">
        <p14:creationId xmlns:p14="http://schemas.microsoft.com/office/powerpoint/2010/main" val="4228317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nl-BE" dirty="0"/>
              <a:t>Deze briefing is enkel in het Nederlands</a:t>
            </a:r>
          </a:p>
          <a:p>
            <a:pPr marL="171450" indent="-171450">
              <a:buFontTx/>
              <a:buChar char="-"/>
            </a:pPr>
            <a:endParaRPr lang="nl-BE" dirty="0"/>
          </a:p>
          <a:p>
            <a:pPr marL="171450" indent="-171450">
              <a:buFontTx/>
              <a:buChar char="-"/>
            </a:pPr>
            <a:r>
              <a:rPr lang="nl-BE" dirty="0"/>
              <a:t>Regelgeving</a:t>
            </a:r>
            <a:r>
              <a:rPr lang="nl-BE" baseline="0" dirty="0"/>
              <a:t> zijnde  de Welzijnswet en militaire richtlijnen</a:t>
            </a:r>
            <a:endParaRPr lang="nl-BE" dirty="0"/>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2</a:t>
            </a:fld>
            <a:endParaRPr lang="fr-BE"/>
          </a:p>
        </p:txBody>
      </p:sp>
    </p:spTree>
    <p:extLst>
      <p:ext uri="{BB962C8B-B14F-4D97-AF65-F5344CB8AC3E}">
        <p14:creationId xmlns:p14="http://schemas.microsoft.com/office/powerpoint/2010/main" val="3888969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3</a:t>
            </a:fld>
            <a:endParaRPr lang="fr-BE"/>
          </a:p>
        </p:txBody>
      </p:sp>
    </p:spTree>
    <p:extLst>
      <p:ext uri="{BB962C8B-B14F-4D97-AF65-F5344CB8AC3E}">
        <p14:creationId xmlns:p14="http://schemas.microsoft.com/office/powerpoint/2010/main" val="3308067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5</a:t>
            </a:fld>
            <a:endParaRPr lang="fr-BE"/>
          </a:p>
        </p:txBody>
      </p:sp>
    </p:spTree>
    <p:extLst>
      <p:ext uri="{BB962C8B-B14F-4D97-AF65-F5344CB8AC3E}">
        <p14:creationId xmlns:p14="http://schemas.microsoft.com/office/powerpoint/2010/main" val="2075466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10</a:t>
            </a:fld>
            <a:endParaRPr lang="fr-BE"/>
          </a:p>
        </p:txBody>
      </p:sp>
    </p:spTree>
    <p:extLst>
      <p:ext uri="{BB962C8B-B14F-4D97-AF65-F5344CB8AC3E}">
        <p14:creationId xmlns:p14="http://schemas.microsoft.com/office/powerpoint/2010/main" val="3923817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C7AF0-3E5E-BB7F-E474-93A8B13C55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4311A2-1B07-DC6D-9EFE-D7D1AF386C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63C450-1528-5BC5-AD2D-C67EAA83B465}"/>
              </a:ext>
            </a:extLst>
          </p:cNvPr>
          <p:cNvSpPr>
            <a:spLocks noGrp="1"/>
          </p:cNvSpPr>
          <p:nvPr>
            <p:ph type="body" idx="1"/>
          </p:nvPr>
        </p:nvSpPr>
        <p:spPr/>
        <p:txBody>
          <a:bodyPr/>
          <a:lstStyle/>
          <a:p>
            <a:r>
              <a:rPr lang="nl-BE" dirty="0"/>
              <a:t>Eenheden die nog niet bevestigd hebben dienen dit ASAP te doen</a:t>
            </a:r>
          </a:p>
          <a:p>
            <a:r>
              <a:rPr lang="nl-BE" dirty="0"/>
              <a:t>De verslagen van ACOS STRAT en NKD werden waarschijnlijk niet opgeslagen op onze N-drive en zijn waarschijnlijk niet meer beschikbaar.</a:t>
            </a:r>
          </a:p>
          <a:p>
            <a:r>
              <a:rPr lang="nl-BE" dirty="0"/>
              <a:t>Er zijn in deze slide geen linken naar de pdf-icoontjes.</a:t>
            </a:r>
          </a:p>
        </p:txBody>
      </p:sp>
      <p:sp>
        <p:nvSpPr>
          <p:cNvPr id="4" name="Slide Number Placeholder 3">
            <a:extLst>
              <a:ext uri="{FF2B5EF4-FFF2-40B4-BE49-F238E27FC236}">
                <a16:creationId xmlns:a16="http://schemas.microsoft.com/office/drawing/2014/main" id="{8A1242C1-1C6A-175B-33C6-DABA74F8FD8A}"/>
              </a:ext>
            </a:extLst>
          </p:cNvPr>
          <p:cNvSpPr>
            <a:spLocks noGrp="1"/>
          </p:cNvSpPr>
          <p:nvPr>
            <p:ph type="sldNum" sz="quarter" idx="5"/>
          </p:nvPr>
        </p:nvSpPr>
        <p:spPr/>
        <p:txBody>
          <a:bodyPr/>
          <a:lstStyle/>
          <a:p>
            <a:fld id="{D64F2C25-99DC-4E03-B761-F0DD23C54933}" type="slidenum">
              <a:rPr lang="fr-BE" smtClean="0"/>
              <a:t>12</a:t>
            </a:fld>
            <a:endParaRPr lang="fr-BE"/>
          </a:p>
        </p:txBody>
      </p:sp>
    </p:spTree>
    <p:extLst>
      <p:ext uri="{BB962C8B-B14F-4D97-AF65-F5344CB8AC3E}">
        <p14:creationId xmlns:p14="http://schemas.microsoft.com/office/powerpoint/2010/main" val="421359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458E3-3B0B-9953-25E6-B70211910C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13F8F0-4676-1EFF-43C2-930D1ABCE0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38BEA6-B393-066F-8A29-4127747764BB}"/>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2D9C0037-F7F4-5C21-5626-DD13E6ED8765}"/>
              </a:ext>
            </a:extLst>
          </p:cNvPr>
          <p:cNvSpPr>
            <a:spLocks noGrp="1"/>
          </p:cNvSpPr>
          <p:nvPr>
            <p:ph type="sldNum" sz="quarter" idx="5"/>
          </p:nvPr>
        </p:nvSpPr>
        <p:spPr/>
        <p:txBody>
          <a:bodyPr/>
          <a:lstStyle/>
          <a:p>
            <a:fld id="{D64F2C25-99DC-4E03-B761-F0DD23C54933}" type="slidenum">
              <a:rPr lang="fr-BE" smtClean="0"/>
              <a:t>13</a:t>
            </a:fld>
            <a:endParaRPr lang="fr-BE"/>
          </a:p>
        </p:txBody>
      </p:sp>
    </p:spTree>
    <p:extLst>
      <p:ext uri="{BB962C8B-B14F-4D97-AF65-F5344CB8AC3E}">
        <p14:creationId xmlns:p14="http://schemas.microsoft.com/office/powerpoint/2010/main" val="286983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15</a:t>
            </a:fld>
            <a:endParaRPr lang="fr-BE"/>
          </a:p>
        </p:txBody>
      </p:sp>
    </p:spTree>
    <p:extLst>
      <p:ext uri="{BB962C8B-B14F-4D97-AF65-F5344CB8AC3E}">
        <p14:creationId xmlns:p14="http://schemas.microsoft.com/office/powerpoint/2010/main" val="22151571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D64F2C25-99DC-4E03-B761-F0DD23C54933}" type="slidenum">
              <a:rPr lang="fr-BE" smtClean="0"/>
              <a:t>16</a:t>
            </a:fld>
            <a:endParaRPr lang="fr-BE"/>
          </a:p>
        </p:txBody>
      </p:sp>
    </p:spTree>
    <p:extLst>
      <p:ext uri="{BB962C8B-B14F-4D97-AF65-F5344CB8AC3E}">
        <p14:creationId xmlns:p14="http://schemas.microsoft.com/office/powerpoint/2010/main" val="35058997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17</a:t>
            </a:fld>
            <a:endParaRPr lang="fr-BE"/>
          </a:p>
        </p:txBody>
      </p:sp>
    </p:spTree>
    <p:extLst>
      <p:ext uri="{BB962C8B-B14F-4D97-AF65-F5344CB8AC3E}">
        <p14:creationId xmlns:p14="http://schemas.microsoft.com/office/powerpoint/2010/main" val="25492151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18</a:t>
            </a:fld>
            <a:endParaRPr lang="fr-BE"/>
          </a:p>
        </p:txBody>
      </p:sp>
    </p:spTree>
    <p:extLst>
      <p:ext uri="{BB962C8B-B14F-4D97-AF65-F5344CB8AC3E}">
        <p14:creationId xmlns:p14="http://schemas.microsoft.com/office/powerpoint/2010/main" val="7584219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19</a:t>
            </a:fld>
            <a:endParaRPr lang="fr-BE"/>
          </a:p>
        </p:txBody>
      </p:sp>
    </p:spTree>
    <p:extLst>
      <p:ext uri="{BB962C8B-B14F-4D97-AF65-F5344CB8AC3E}">
        <p14:creationId xmlns:p14="http://schemas.microsoft.com/office/powerpoint/2010/main" val="40453397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Enkel uitleg aan de hand van slide.</a:t>
            </a:r>
          </a:p>
        </p:txBody>
      </p:sp>
      <p:sp>
        <p:nvSpPr>
          <p:cNvPr id="4" name="Slide Number Placeholder 3"/>
          <p:cNvSpPr>
            <a:spLocks noGrp="1"/>
          </p:cNvSpPr>
          <p:nvPr>
            <p:ph type="sldNum" sz="quarter" idx="5"/>
          </p:nvPr>
        </p:nvSpPr>
        <p:spPr/>
        <p:txBody>
          <a:bodyPr/>
          <a:lstStyle/>
          <a:p>
            <a:fld id="{D64F2C25-99DC-4E03-B761-F0DD23C54933}" type="slidenum">
              <a:rPr lang="fr-BE" smtClean="0"/>
              <a:t>26</a:t>
            </a:fld>
            <a:endParaRPr lang="fr-BE"/>
          </a:p>
        </p:txBody>
      </p:sp>
    </p:spTree>
    <p:extLst>
      <p:ext uri="{BB962C8B-B14F-4D97-AF65-F5344CB8AC3E}">
        <p14:creationId xmlns:p14="http://schemas.microsoft.com/office/powerpoint/2010/main" val="14034017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93F4C-23B5-0616-B1AD-A3359E6D28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394E53-4460-C43C-6199-EA05C02378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2CB802-DC98-EB4C-6377-D37C3566A04D}"/>
              </a:ext>
            </a:extLst>
          </p:cNvPr>
          <p:cNvSpPr>
            <a:spLocks noGrp="1"/>
          </p:cNvSpPr>
          <p:nvPr>
            <p:ph type="body" idx="1"/>
          </p:nvPr>
        </p:nvSpPr>
        <p:spPr/>
        <p:txBody>
          <a:bodyPr/>
          <a:lstStyle/>
          <a:p>
            <a:r>
              <a:rPr lang="nl-BE" dirty="0"/>
              <a:t>Enkel uitleg aan de hand van slide.</a:t>
            </a:r>
          </a:p>
        </p:txBody>
      </p:sp>
      <p:sp>
        <p:nvSpPr>
          <p:cNvPr id="4" name="Slide Number Placeholder 3">
            <a:extLst>
              <a:ext uri="{FF2B5EF4-FFF2-40B4-BE49-F238E27FC236}">
                <a16:creationId xmlns:a16="http://schemas.microsoft.com/office/drawing/2014/main" id="{1327A652-1E7F-13D0-2D3E-204B9CE7EF98}"/>
              </a:ext>
            </a:extLst>
          </p:cNvPr>
          <p:cNvSpPr>
            <a:spLocks noGrp="1"/>
          </p:cNvSpPr>
          <p:nvPr>
            <p:ph type="sldNum" sz="quarter" idx="5"/>
          </p:nvPr>
        </p:nvSpPr>
        <p:spPr/>
        <p:txBody>
          <a:bodyPr/>
          <a:lstStyle/>
          <a:p>
            <a:fld id="{D64F2C25-99DC-4E03-B761-F0DD23C54933}" type="slidenum">
              <a:rPr lang="fr-BE" smtClean="0"/>
              <a:t>27</a:t>
            </a:fld>
            <a:endParaRPr lang="fr-BE"/>
          </a:p>
        </p:txBody>
      </p:sp>
    </p:spTree>
    <p:extLst>
      <p:ext uri="{BB962C8B-B14F-4D97-AF65-F5344CB8AC3E}">
        <p14:creationId xmlns:p14="http://schemas.microsoft.com/office/powerpoint/2010/main" val="18830925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28</a:t>
            </a:fld>
            <a:endParaRPr lang="fr-BE"/>
          </a:p>
        </p:txBody>
      </p:sp>
    </p:spTree>
    <p:extLst>
      <p:ext uri="{BB962C8B-B14F-4D97-AF65-F5344CB8AC3E}">
        <p14:creationId xmlns:p14="http://schemas.microsoft.com/office/powerpoint/2010/main" val="21810100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31</a:t>
            </a:fld>
            <a:endParaRPr lang="fr-BE"/>
          </a:p>
        </p:txBody>
      </p:sp>
    </p:spTree>
    <p:extLst>
      <p:ext uri="{BB962C8B-B14F-4D97-AF65-F5344CB8AC3E}">
        <p14:creationId xmlns:p14="http://schemas.microsoft.com/office/powerpoint/2010/main" val="5402718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32</a:t>
            </a:fld>
            <a:endParaRPr lang="fr-BE"/>
          </a:p>
        </p:txBody>
      </p:sp>
    </p:spTree>
    <p:extLst>
      <p:ext uri="{BB962C8B-B14F-4D97-AF65-F5344CB8AC3E}">
        <p14:creationId xmlns:p14="http://schemas.microsoft.com/office/powerpoint/2010/main" val="28492479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35</a:t>
            </a:fld>
            <a:endParaRPr lang="fr-BE"/>
          </a:p>
        </p:txBody>
      </p:sp>
    </p:spTree>
    <p:extLst>
      <p:ext uri="{BB962C8B-B14F-4D97-AF65-F5344CB8AC3E}">
        <p14:creationId xmlns:p14="http://schemas.microsoft.com/office/powerpoint/2010/main" val="28404090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41</a:t>
            </a:fld>
            <a:endParaRPr lang="fr-BE"/>
          </a:p>
        </p:txBody>
      </p:sp>
    </p:spTree>
    <p:extLst>
      <p:ext uri="{BB962C8B-B14F-4D97-AF65-F5344CB8AC3E}">
        <p14:creationId xmlns:p14="http://schemas.microsoft.com/office/powerpoint/2010/main" val="40335168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43</a:t>
            </a:fld>
            <a:endParaRPr lang="fr-BE"/>
          </a:p>
        </p:txBody>
      </p:sp>
    </p:spTree>
    <p:extLst>
      <p:ext uri="{BB962C8B-B14F-4D97-AF65-F5344CB8AC3E}">
        <p14:creationId xmlns:p14="http://schemas.microsoft.com/office/powerpoint/2010/main" val="25989848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44</a:t>
            </a:fld>
            <a:endParaRPr lang="fr-BE"/>
          </a:p>
        </p:txBody>
      </p:sp>
    </p:spTree>
    <p:extLst>
      <p:ext uri="{BB962C8B-B14F-4D97-AF65-F5344CB8AC3E}">
        <p14:creationId xmlns:p14="http://schemas.microsoft.com/office/powerpoint/2010/main" val="14974764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46</a:t>
            </a:fld>
            <a:endParaRPr lang="fr-BE"/>
          </a:p>
        </p:txBody>
      </p:sp>
    </p:spTree>
    <p:extLst>
      <p:ext uri="{BB962C8B-B14F-4D97-AF65-F5344CB8AC3E}">
        <p14:creationId xmlns:p14="http://schemas.microsoft.com/office/powerpoint/2010/main" val="3933071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47</a:t>
            </a:fld>
            <a:endParaRPr lang="fr-BE"/>
          </a:p>
        </p:txBody>
      </p:sp>
    </p:spTree>
    <p:extLst>
      <p:ext uri="{BB962C8B-B14F-4D97-AF65-F5344CB8AC3E}">
        <p14:creationId xmlns:p14="http://schemas.microsoft.com/office/powerpoint/2010/main" val="34517968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51</a:t>
            </a:fld>
            <a:endParaRPr lang="fr-BE"/>
          </a:p>
        </p:txBody>
      </p:sp>
    </p:spTree>
    <p:extLst>
      <p:ext uri="{BB962C8B-B14F-4D97-AF65-F5344CB8AC3E}">
        <p14:creationId xmlns:p14="http://schemas.microsoft.com/office/powerpoint/2010/main" val="26262281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In totaal. AO </a:t>
            </a:r>
            <a:r>
              <a:rPr lang="nl-BE" dirty="0" err="1"/>
              <a:t>Incl</a:t>
            </a:r>
            <a:r>
              <a:rPr lang="nl-BE" dirty="0"/>
              <a:t> zonder AGR</a:t>
            </a:r>
          </a:p>
        </p:txBody>
      </p:sp>
      <p:sp>
        <p:nvSpPr>
          <p:cNvPr id="4" name="Slide Number Placeholder 3"/>
          <p:cNvSpPr>
            <a:spLocks noGrp="1"/>
          </p:cNvSpPr>
          <p:nvPr>
            <p:ph type="sldNum" sz="quarter" idx="5"/>
          </p:nvPr>
        </p:nvSpPr>
        <p:spPr/>
        <p:txBody>
          <a:bodyPr/>
          <a:lstStyle/>
          <a:p>
            <a:fld id="{D64F2C25-99DC-4E03-B761-F0DD23C54933}" type="slidenum">
              <a:rPr lang="fr-BE" smtClean="0"/>
              <a:t>52</a:t>
            </a:fld>
            <a:endParaRPr lang="fr-BE"/>
          </a:p>
        </p:txBody>
      </p:sp>
    </p:spTree>
    <p:extLst>
      <p:ext uri="{BB962C8B-B14F-4D97-AF65-F5344CB8AC3E}">
        <p14:creationId xmlns:p14="http://schemas.microsoft.com/office/powerpoint/2010/main" val="19727407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20000"/>
              </a:lnSpc>
              <a:spcAft>
                <a:spcPts val="3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 </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20000"/>
              </a:lnSpc>
              <a:spcAft>
                <a:spcPts val="300"/>
              </a:spcAft>
              <a:tabLst>
                <a:tab pos="1980565" algn="l"/>
              </a:tabLst>
            </a:pPr>
            <a:r>
              <a:rPr lang="nl-BE" sz="1800" b="1" u="sng" dirty="0" err="1">
                <a:effectLst/>
                <a:latin typeface="Calibri" panose="020F0502020204030204" pitchFamily="34" charset="0"/>
                <a:ea typeface="Calibri" panose="020F0502020204030204" pitchFamily="34" charset="0"/>
                <a:cs typeface="Times New Roman" panose="02020603050405020304" pitchFamily="18" charset="0"/>
              </a:rPr>
              <a:t>Fg</a:t>
            </a:r>
            <a:r>
              <a:rPr lang="nl-BE" sz="1800" b="1" u="sng" dirty="0">
                <a:effectLst/>
                <a:latin typeface="Calibri" panose="020F0502020204030204" pitchFamily="34" charset="0"/>
                <a:ea typeface="Calibri" panose="020F0502020204030204" pitchFamily="34" charset="0"/>
                <a:cs typeface="Times New Roman" panose="02020603050405020304" pitchFamily="18" charset="0"/>
              </a:rPr>
              <a:t> (Frequentiegraad)</a:t>
            </a: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br>
              <a:rPr lang="nl-BE" sz="1800" dirty="0">
                <a:effectLst/>
                <a:latin typeface="Calibri" panose="020F0502020204030204" pitchFamily="34" charset="0"/>
                <a:ea typeface="Calibri" panose="020F0502020204030204" pitchFamily="34" charset="0"/>
                <a:cs typeface="Times New Roman" panose="02020603050405020304" pitchFamily="18" charset="0"/>
              </a:rPr>
            </a:br>
            <a:br>
              <a:rPr lang="nl-BE" sz="1800" dirty="0">
                <a:effectLst/>
                <a:latin typeface="Calibri" panose="020F0502020204030204" pitchFamily="34" charset="0"/>
                <a:ea typeface="Calibri" panose="020F0502020204030204" pitchFamily="34" charset="0"/>
                <a:cs typeface="Times New Roman" panose="02020603050405020304" pitchFamily="18" charset="0"/>
              </a:rPr>
            </a:br>
            <a:r>
              <a:rPr lang="nl-BE" sz="1800" dirty="0">
                <a:effectLst/>
                <a:latin typeface="Calibri" panose="020F0502020204030204" pitchFamily="34" charset="0"/>
                <a:ea typeface="Calibri" panose="020F0502020204030204" pitchFamily="34" charset="0"/>
                <a:cs typeface="Times New Roman" panose="02020603050405020304" pitchFamily="18" charset="0"/>
              </a:rPr>
              <a:t>- Als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Fg</a:t>
            </a:r>
            <a:r>
              <a:rPr lang="nl-BE" sz="1800" dirty="0">
                <a:effectLst/>
                <a:latin typeface="Calibri" panose="020F0502020204030204" pitchFamily="34" charset="0"/>
                <a:ea typeface="Calibri" panose="020F0502020204030204" pitchFamily="34" charset="0"/>
                <a:cs typeface="Times New Roman" panose="02020603050405020304" pitchFamily="18" charset="0"/>
              </a:rPr>
              <a:t> = X komt X overeen met het aantal arbeidsongevallen per jaar op ongeveer 600 werknemers</a:t>
            </a:r>
          </a:p>
          <a:p>
            <a:pPr algn="l">
              <a:lnSpc>
                <a:spcPct val="120000"/>
              </a:lnSpc>
              <a:spcAft>
                <a:spcPts val="300"/>
              </a:spcAft>
              <a:tabLst>
                <a:tab pos="1980565"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   AO met minstens 4 dagen AGR</a:t>
            </a:r>
            <a:br>
              <a:rPr lang="nl-BE" sz="1800" dirty="0">
                <a:effectLst/>
                <a:latin typeface="Calibri" panose="020F0502020204030204" pitchFamily="34" charset="0"/>
                <a:ea typeface="Calibri" panose="020F0502020204030204" pitchFamily="34" charset="0"/>
                <a:cs typeface="Times New Roman" panose="02020603050405020304" pitchFamily="18" charset="0"/>
              </a:rPr>
            </a:br>
            <a:br>
              <a:rPr lang="nl-BE" sz="1800" dirty="0">
                <a:effectLst/>
                <a:latin typeface="Calibri" panose="020F0502020204030204" pitchFamily="34" charset="0"/>
                <a:ea typeface="Calibri" panose="020F0502020204030204" pitchFamily="34" charset="0"/>
                <a:cs typeface="Times New Roman" panose="02020603050405020304" pitchFamily="18" charset="0"/>
              </a:rPr>
            </a:b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Fg</a:t>
            </a:r>
            <a:r>
              <a:rPr lang="nl-BE" sz="1800" dirty="0">
                <a:effectLst/>
                <a:latin typeface="Calibri" panose="020F0502020204030204" pitchFamily="34" charset="0"/>
                <a:ea typeface="Calibri" panose="020F0502020204030204" pitchFamily="34" charset="0"/>
                <a:cs typeface="Times New Roman" panose="02020603050405020304" pitchFamily="18" charset="0"/>
              </a:rPr>
              <a:t> = 100 komt overeen met:	</a:t>
            </a:r>
            <a:r>
              <a:rPr lang="fr-FR" sz="18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nl-BE" sz="1800" dirty="0">
                <a:effectLst/>
                <a:latin typeface="Calibri" panose="020F0502020204030204" pitchFamily="34" charset="0"/>
                <a:ea typeface="Calibri" panose="020F0502020204030204" pitchFamily="34" charset="0"/>
                <a:cs typeface="Times New Roman" panose="02020603050405020304" pitchFamily="18" charset="0"/>
              </a:rPr>
              <a:t> 1 op 6 werknemers heeft jaarlijks een arbeidsongeval;</a:t>
            </a:r>
            <a:br>
              <a:rPr lang="nl-BE" sz="1800" dirty="0">
                <a:effectLst/>
                <a:latin typeface="Calibri" panose="020F0502020204030204" pitchFamily="34" charset="0"/>
                <a:ea typeface="Calibri" panose="020F0502020204030204" pitchFamily="34" charset="0"/>
                <a:cs typeface="Times New Roman" panose="02020603050405020304" pitchFamily="18" charset="0"/>
              </a:rPr>
            </a:b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r>
              <a:rPr lang="fr-FR" sz="18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nl-BE" sz="1800" dirty="0">
                <a:effectLst/>
                <a:latin typeface="Calibri" panose="020F0502020204030204" pitchFamily="34" charset="0"/>
                <a:ea typeface="Calibri" panose="020F0502020204030204" pitchFamily="34" charset="0"/>
                <a:cs typeface="Times New Roman" panose="02020603050405020304" pitchFamily="18" charset="0"/>
              </a:rPr>
              <a:t> 100 arbeidsongevallen in loopbaan van 15 werknemers;</a:t>
            </a:r>
            <a:br>
              <a:rPr lang="nl-BE" sz="1800" dirty="0">
                <a:effectLst/>
                <a:latin typeface="Calibri" panose="020F0502020204030204" pitchFamily="34" charset="0"/>
                <a:ea typeface="Calibri" panose="020F0502020204030204" pitchFamily="34" charset="0"/>
                <a:cs typeface="Times New Roman" panose="02020603050405020304" pitchFamily="18" charset="0"/>
              </a:rPr>
            </a:b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r>
              <a:rPr lang="fr-FR" sz="18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nl-BE" sz="1800" dirty="0">
                <a:effectLst/>
                <a:latin typeface="Calibri" panose="020F0502020204030204" pitchFamily="34" charset="0"/>
                <a:ea typeface="Calibri" panose="020F0502020204030204" pitchFamily="34" charset="0"/>
                <a:cs typeface="Times New Roman" panose="02020603050405020304" pitchFamily="18" charset="0"/>
              </a:rPr>
              <a:t> 7 arbeidsongevallen per werknemer in loopbaan van 40 jaar</a:t>
            </a:r>
          </a:p>
          <a:p>
            <a:pPr algn="l">
              <a:lnSpc>
                <a:spcPct val="120000"/>
              </a:lnSpc>
              <a:spcAft>
                <a:spcPts val="300"/>
              </a:spcAft>
              <a:tabLst>
                <a:tab pos="1980565"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p>
          <a:p>
            <a:pPr algn="l">
              <a:lnSpc>
                <a:spcPct val="120000"/>
              </a:lnSpc>
              <a:spcAft>
                <a:spcPts val="300"/>
              </a:spcAft>
              <a:tabLst>
                <a:tab pos="1980565" algn="l"/>
              </a:tabLst>
            </a:pPr>
            <a:r>
              <a:rPr lang="nl-BE" sz="1800" b="1" u="sng" dirty="0" err="1">
                <a:effectLst/>
                <a:latin typeface="Calibri" panose="020F0502020204030204" pitchFamily="34" charset="0"/>
                <a:ea typeface="Calibri" panose="020F0502020204030204" pitchFamily="34" charset="0"/>
                <a:cs typeface="Times New Roman" panose="02020603050405020304" pitchFamily="18" charset="0"/>
              </a:rPr>
              <a:t>Egw</a:t>
            </a:r>
            <a:r>
              <a:rPr lang="nl-BE" sz="1800" b="1" u="sng" dirty="0">
                <a:effectLst/>
                <a:latin typeface="Calibri" panose="020F0502020204030204" pitchFamily="34" charset="0"/>
                <a:ea typeface="Calibri" panose="020F0502020204030204" pitchFamily="34" charset="0"/>
                <a:cs typeface="Times New Roman" panose="02020603050405020304" pitchFamily="18" charset="0"/>
              </a:rPr>
              <a:t> (Werkelijke ernstgraad)</a:t>
            </a:r>
            <a:br>
              <a:rPr lang="nl-BE" sz="1800" dirty="0">
                <a:effectLst/>
                <a:latin typeface="Calibri" panose="020F0502020204030204" pitchFamily="34" charset="0"/>
                <a:ea typeface="Calibri" panose="020F0502020204030204" pitchFamily="34" charset="0"/>
                <a:cs typeface="Times New Roman" panose="02020603050405020304" pitchFamily="18" charset="0"/>
              </a:rPr>
            </a:br>
            <a:br>
              <a:rPr lang="nl-BE" sz="1800" dirty="0">
                <a:effectLst/>
                <a:latin typeface="Calibri" panose="020F0502020204030204" pitchFamily="34" charset="0"/>
                <a:ea typeface="Calibri" panose="020F0502020204030204" pitchFamily="34" charset="0"/>
                <a:cs typeface="Times New Roman" panose="02020603050405020304" pitchFamily="18" charset="0"/>
              </a:rPr>
            </a:b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Egw</a:t>
            </a:r>
            <a:r>
              <a:rPr lang="nl-BE" sz="1800" dirty="0">
                <a:effectLst/>
                <a:latin typeface="Calibri" panose="020F0502020204030204" pitchFamily="34" charset="0"/>
                <a:ea typeface="Calibri" panose="020F0502020204030204" pitchFamily="34" charset="0"/>
                <a:cs typeface="Times New Roman" panose="02020603050405020304" pitchFamily="18" charset="0"/>
              </a:rPr>
              <a:t> = 1 komt overeen met : 1,5 dagen afwezigheid per jaar voor alle werknemers.   </a:t>
            </a:r>
          </a:p>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53</a:t>
            </a:fld>
            <a:endParaRPr lang="fr-BE"/>
          </a:p>
        </p:txBody>
      </p:sp>
    </p:spTree>
    <p:extLst>
      <p:ext uri="{BB962C8B-B14F-4D97-AF65-F5344CB8AC3E}">
        <p14:creationId xmlns:p14="http://schemas.microsoft.com/office/powerpoint/2010/main" val="13791425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ct val="120000"/>
              </a:lnSpc>
              <a:spcAft>
                <a:spcPts val="300"/>
              </a:spcAft>
              <a:tabLst>
                <a:tab pos="1980565" algn="l"/>
              </a:tabLst>
            </a:pPr>
            <a:r>
              <a:rPr lang="nl-BE" sz="1200" b="1" u="sng" dirty="0" err="1">
                <a:effectLst/>
                <a:latin typeface="Calibri" panose="020F0502020204030204" pitchFamily="34" charset="0"/>
                <a:ea typeface="Calibri" panose="020F0502020204030204" pitchFamily="34" charset="0"/>
                <a:cs typeface="Times New Roman" panose="02020603050405020304" pitchFamily="18" charset="0"/>
              </a:rPr>
              <a:t>Fg</a:t>
            </a:r>
            <a:r>
              <a:rPr lang="nl-BE" sz="1200" b="1" u="sng" dirty="0">
                <a:effectLst/>
                <a:latin typeface="Calibri" panose="020F0502020204030204" pitchFamily="34" charset="0"/>
                <a:ea typeface="Calibri" panose="020F0502020204030204" pitchFamily="34" charset="0"/>
                <a:cs typeface="Times New Roman" panose="02020603050405020304" pitchFamily="18" charset="0"/>
              </a:rPr>
              <a:t> (Frequentiegraad)</a:t>
            </a:r>
            <a:r>
              <a:rPr lang="nl-BE" sz="1200" dirty="0">
                <a:effectLst/>
                <a:latin typeface="Calibri" panose="020F0502020204030204" pitchFamily="34" charset="0"/>
                <a:ea typeface="Calibri" panose="020F0502020204030204" pitchFamily="34" charset="0"/>
                <a:cs typeface="Times New Roman" panose="02020603050405020304" pitchFamily="18" charset="0"/>
              </a:rPr>
              <a:t> </a:t>
            </a:r>
            <a:br>
              <a:rPr lang="nl-BE" sz="1200" dirty="0">
                <a:effectLst/>
                <a:latin typeface="Calibri" panose="020F0502020204030204" pitchFamily="34" charset="0"/>
                <a:ea typeface="Calibri" panose="020F0502020204030204" pitchFamily="34" charset="0"/>
                <a:cs typeface="Times New Roman" panose="02020603050405020304" pitchFamily="18" charset="0"/>
              </a:rPr>
            </a:br>
            <a:br>
              <a:rPr lang="nl-BE" sz="1200" dirty="0">
                <a:effectLst/>
                <a:latin typeface="Calibri" panose="020F0502020204030204" pitchFamily="34" charset="0"/>
                <a:ea typeface="Calibri" panose="020F0502020204030204" pitchFamily="34" charset="0"/>
                <a:cs typeface="Times New Roman" panose="02020603050405020304" pitchFamily="18" charset="0"/>
              </a:rPr>
            </a:br>
            <a:r>
              <a:rPr lang="nl-BE" sz="1200" dirty="0">
                <a:effectLst/>
                <a:latin typeface="Calibri" panose="020F0502020204030204" pitchFamily="34" charset="0"/>
                <a:ea typeface="Calibri" panose="020F0502020204030204" pitchFamily="34" charset="0"/>
                <a:cs typeface="Times New Roman" panose="02020603050405020304" pitchFamily="18" charset="0"/>
              </a:rPr>
              <a:t>- Als </a:t>
            </a:r>
            <a:r>
              <a:rPr lang="nl-BE" sz="1200" dirty="0" err="1">
                <a:effectLst/>
                <a:latin typeface="Calibri" panose="020F0502020204030204" pitchFamily="34" charset="0"/>
                <a:ea typeface="Calibri" panose="020F0502020204030204" pitchFamily="34" charset="0"/>
                <a:cs typeface="Times New Roman" panose="02020603050405020304" pitchFamily="18" charset="0"/>
              </a:rPr>
              <a:t>Fg</a:t>
            </a:r>
            <a:r>
              <a:rPr lang="nl-BE" sz="1200" dirty="0">
                <a:effectLst/>
                <a:latin typeface="Calibri" panose="020F0502020204030204" pitchFamily="34" charset="0"/>
                <a:ea typeface="Calibri" panose="020F0502020204030204" pitchFamily="34" charset="0"/>
                <a:cs typeface="Times New Roman" panose="02020603050405020304" pitchFamily="18" charset="0"/>
              </a:rPr>
              <a:t> = X komt X overeen met het aantal arbeidsongevallen per jaar op ongeveer 600 werknemers</a:t>
            </a:r>
          </a:p>
          <a:p>
            <a:pPr algn="l">
              <a:lnSpc>
                <a:spcPct val="120000"/>
              </a:lnSpc>
              <a:spcAft>
                <a:spcPts val="300"/>
              </a:spcAft>
              <a:tabLst>
                <a:tab pos="1980565" algn="l"/>
              </a:tabLst>
            </a:pPr>
            <a:r>
              <a:rPr lang="nl-BE" sz="1200" dirty="0">
                <a:effectLst/>
                <a:latin typeface="Calibri" panose="020F0502020204030204" pitchFamily="34" charset="0"/>
                <a:ea typeface="Calibri" panose="020F0502020204030204" pitchFamily="34" charset="0"/>
                <a:cs typeface="Times New Roman" panose="02020603050405020304" pitchFamily="18" charset="0"/>
              </a:rPr>
              <a:t>   AO met minstens 4 dagen AGR</a:t>
            </a:r>
            <a:br>
              <a:rPr lang="nl-BE" sz="1200" dirty="0">
                <a:effectLst/>
                <a:latin typeface="Calibri" panose="020F0502020204030204" pitchFamily="34" charset="0"/>
                <a:ea typeface="Calibri" panose="020F0502020204030204" pitchFamily="34" charset="0"/>
                <a:cs typeface="Times New Roman" panose="02020603050405020304" pitchFamily="18" charset="0"/>
              </a:rPr>
            </a:br>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54</a:t>
            </a:fld>
            <a:endParaRPr lang="fr-BE"/>
          </a:p>
        </p:txBody>
      </p:sp>
    </p:spTree>
    <p:extLst>
      <p:ext uri="{BB962C8B-B14F-4D97-AF65-F5344CB8AC3E}">
        <p14:creationId xmlns:p14="http://schemas.microsoft.com/office/powerpoint/2010/main" val="41533044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56</a:t>
            </a:fld>
            <a:endParaRPr lang="fr-BE"/>
          </a:p>
        </p:txBody>
      </p:sp>
    </p:spTree>
    <p:extLst>
      <p:ext uri="{BB962C8B-B14F-4D97-AF65-F5344CB8AC3E}">
        <p14:creationId xmlns:p14="http://schemas.microsoft.com/office/powerpoint/2010/main" val="32219403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b="1" u="sng" dirty="0" err="1">
                <a:effectLst/>
                <a:latin typeface="Calibri" panose="020F0502020204030204" pitchFamily="34" charset="0"/>
                <a:ea typeface="Calibri" panose="020F0502020204030204" pitchFamily="34" charset="0"/>
                <a:cs typeface="Times New Roman" panose="02020603050405020304" pitchFamily="18" charset="0"/>
              </a:rPr>
              <a:t>GEg</a:t>
            </a:r>
            <a:r>
              <a:rPr lang="nl-BE" sz="1200" b="1" u="sng" dirty="0">
                <a:effectLst/>
                <a:latin typeface="Calibri" panose="020F0502020204030204" pitchFamily="34" charset="0"/>
                <a:ea typeface="Calibri" panose="020F0502020204030204" pitchFamily="34" charset="0"/>
                <a:cs typeface="Times New Roman" panose="02020603050405020304" pitchFamily="18" charset="0"/>
              </a:rPr>
              <a:t> (Globale ernstgraad)</a:t>
            </a:r>
            <a:br>
              <a:rPr lang="nl-BE" sz="1200" dirty="0">
                <a:effectLst/>
                <a:latin typeface="Calibri" panose="020F0502020204030204" pitchFamily="34" charset="0"/>
                <a:ea typeface="Calibri" panose="020F0502020204030204" pitchFamily="34" charset="0"/>
                <a:cs typeface="Times New Roman" panose="02020603050405020304" pitchFamily="18" charset="0"/>
              </a:rPr>
            </a:br>
            <a:br>
              <a:rPr lang="nl-BE" sz="1200" dirty="0">
                <a:effectLst/>
                <a:latin typeface="Calibri" panose="020F0502020204030204" pitchFamily="34" charset="0"/>
                <a:ea typeface="Calibri" panose="020F0502020204030204" pitchFamily="34" charset="0"/>
                <a:cs typeface="Times New Roman" panose="02020603050405020304" pitchFamily="18" charset="0"/>
              </a:rPr>
            </a:br>
            <a:r>
              <a:rPr lang="nl-BE" sz="1200" dirty="0">
                <a:effectLst/>
                <a:latin typeface="Calibri" panose="020F0502020204030204" pitchFamily="34" charset="0"/>
                <a:ea typeface="Calibri" panose="020F0502020204030204" pitchFamily="34" charset="0"/>
                <a:cs typeface="Times New Roman" panose="02020603050405020304" pitchFamily="18" charset="0"/>
              </a:rPr>
              <a:t>- </a:t>
            </a:r>
            <a:r>
              <a:rPr lang="nl-BE" sz="1200" dirty="0" err="1">
                <a:effectLst/>
                <a:latin typeface="Calibri" panose="020F0502020204030204" pitchFamily="34" charset="0"/>
                <a:ea typeface="Calibri" panose="020F0502020204030204" pitchFamily="34" charset="0"/>
                <a:cs typeface="Times New Roman" panose="02020603050405020304" pitchFamily="18" charset="0"/>
              </a:rPr>
              <a:t>Egw</a:t>
            </a:r>
            <a:r>
              <a:rPr lang="nl-BE" sz="1200" dirty="0">
                <a:effectLst/>
                <a:latin typeface="Calibri" panose="020F0502020204030204" pitchFamily="34" charset="0"/>
                <a:ea typeface="Calibri" panose="020F0502020204030204" pitchFamily="34" charset="0"/>
                <a:cs typeface="Times New Roman" panose="02020603050405020304" pitchFamily="18" charset="0"/>
              </a:rPr>
              <a:t> = 1 komt overeen met : 1,5 dagen afwezigheid per jaar voor alle werknemers.   </a:t>
            </a:r>
          </a:p>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58</a:t>
            </a:fld>
            <a:endParaRPr lang="fr-BE"/>
          </a:p>
        </p:txBody>
      </p:sp>
    </p:spTree>
    <p:extLst>
      <p:ext uri="{BB962C8B-B14F-4D97-AF65-F5344CB8AC3E}">
        <p14:creationId xmlns:p14="http://schemas.microsoft.com/office/powerpoint/2010/main" val="24438566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59</a:t>
            </a:fld>
            <a:endParaRPr lang="fr-BE"/>
          </a:p>
        </p:txBody>
      </p:sp>
    </p:spTree>
    <p:extLst>
      <p:ext uri="{BB962C8B-B14F-4D97-AF65-F5344CB8AC3E}">
        <p14:creationId xmlns:p14="http://schemas.microsoft.com/office/powerpoint/2010/main" val="35491721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In het jaarverslag zijn de getallen betreffende de arbeidswegongevallen met de dood tot gevolg foutief.</a:t>
            </a:r>
          </a:p>
          <a:p>
            <a:r>
              <a:rPr lang="nl-BE" dirty="0"/>
              <a:t>Deze zijn voor alle jaren 0</a:t>
            </a:r>
          </a:p>
        </p:txBody>
      </p:sp>
      <p:sp>
        <p:nvSpPr>
          <p:cNvPr id="4" name="Slide Number Placeholder 3"/>
          <p:cNvSpPr>
            <a:spLocks noGrp="1"/>
          </p:cNvSpPr>
          <p:nvPr>
            <p:ph type="sldNum" sz="quarter" idx="5"/>
          </p:nvPr>
        </p:nvSpPr>
        <p:spPr/>
        <p:txBody>
          <a:bodyPr/>
          <a:lstStyle/>
          <a:p>
            <a:fld id="{D64F2C25-99DC-4E03-B761-F0DD23C54933}" type="slidenum">
              <a:rPr lang="fr-BE" smtClean="0"/>
              <a:t>60</a:t>
            </a:fld>
            <a:endParaRPr lang="fr-BE"/>
          </a:p>
        </p:txBody>
      </p:sp>
    </p:spTree>
    <p:extLst>
      <p:ext uri="{BB962C8B-B14F-4D97-AF65-F5344CB8AC3E}">
        <p14:creationId xmlns:p14="http://schemas.microsoft.com/office/powerpoint/2010/main" val="19529231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61</a:t>
            </a:fld>
            <a:endParaRPr lang="fr-BE"/>
          </a:p>
        </p:txBody>
      </p:sp>
    </p:spTree>
    <p:extLst>
      <p:ext uri="{BB962C8B-B14F-4D97-AF65-F5344CB8AC3E}">
        <p14:creationId xmlns:p14="http://schemas.microsoft.com/office/powerpoint/2010/main" val="6069330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62</a:t>
            </a:fld>
            <a:endParaRPr lang="fr-BE"/>
          </a:p>
        </p:txBody>
      </p:sp>
    </p:spTree>
    <p:extLst>
      <p:ext uri="{BB962C8B-B14F-4D97-AF65-F5344CB8AC3E}">
        <p14:creationId xmlns:p14="http://schemas.microsoft.com/office/powerpoint/2010/main" val="40782930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64</a:t>
            </a:fld>
            <a:endParaRPr lang="fr-BE"/>
          </a:p>
        </p:txBody>
      </p:sp>
    </p:spTree>
    <p:extLst>
      <p:ext uri="{BB962C8B-B14F-4D97-AF65-F5344CB8AC3E}">
        <p14:creationId xmlns:p14="http://schemas.microsoft.com/office/powerpoint/2010/main" val="29218763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65</a:t>
            </a:fld>
            <a:endParaRPr lang="fr-BE"/>
          </a:p>
        </p:txBody>
      </p:sp>
    </p:spTree>
    <p:extLst>
      <p:ext uri="{BB962C8B-B14F-4D97-AF65-F5344CB8AC3E}">
        <p14:creationId xmlns:p14="http://schemas.microsoft.com/office/powerpoint/2010/main" val="17407722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66</a:t>
            </a:fld>
            <a:endParaRPr lang="fr-BE"/>
          </a:p>
        </p:txBody>
      </p:sp>
    </p:spTree>
    <p:extLst>
      <p:ext uri="{BB962C8B-B14F-4D97-AF65-F5344CB8AC3E}">
        <p14:creationId xmlns:p14="http://schemas.microsoft.com/office/powerpoint/2010/main" val="2513854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D64F2C25-99DC-4E03-B761-F0DD23C54933}" type="slidenum">
              <a:rPr lang="fr-BE" smtClean="0"/>
              <a:t>68</a:t>
            </a:fld>
            <a:endParaRPr lang="fr-BE"/>
          </a:p>
        </p:txBody>
      </p:sp>
    </p:spTree>
    <p:extLst>
      <p:ext uri="{BB962C8B-B14F-4D97-AF65-F5344CB8AC3E}">
        <p14:creationId xmlns:p14="http://schemas.microsoft.com/office/powerpoint/2010/main" val="18932376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69</a:t>
            </a:fld>
            <a:endParaRPr lang="fr-BE"/>
          </a:p>
        </p:txBody>
      </p:sp>
    </p:spTree>
    <p:extLst>
      <p:ext uri="{BB962C8B-B14F-4D97-AF65-F5344CB8AC3E}">
        <p14:creationId xmlns:p14="http://schemas.microsoft.com/office/powerpoint/2010/main" val="24626514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70</a:t>
            </a:fld>
            <a:endParaRPr lang="fr-BE"/>
          </a:p>
        </p:txBody>
      </p:sp>
    </p:spTree>
    <p:extLst>
      <p:ext uri="{BB962C8B-B14F-4D97-AF65-F5344CB8AC3E}">
        <p14:creationId xmlns:p14="http://schemas.microsoft.com/office/powerpoint/2010/main" val="27636789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72</a:t>
            </a:fld>
            <a:endParaRPr lang="fr-BE"/>
          </a:p>
        </p:txBody>
      </p:sp>
    </p:spTree>
    <p:extLst>
      <p:ext uri="{BB962C8B-B14F-4D97-AF65-F5344CB8AC3E}">
        <p14:creationId xmlns:p14="http://schemas.microsoft.com/office/powerpoint/2010/main" val="8389767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81</a:t>
            </a:fld>
            <a:endParaRPr lang="fr-BE"/>
          </a:p>
        </p:txBody>
      </p:sp>
    </p:spTree>
    <p:extLst>
      <p:ext uri="{BB962C8B-B14F-4D97-AF65-F5344CB8AC3E}">
        <p14:creationId xmlns:p14="http://schemas.microsoft.com/office/powerpoint/2010/main" val="29412397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82</a:t>
            </a:fld>
            <a:endParaRPr lang="fr-BE"/>
          </a:p>
        </p:txBody>
      </p:sp>
    </p:spTree>
    <p:extLst>
      <p:ext uri="{BB962C8B-B14F-4D97-AF65-F5344CB8AC3E}">
        <p14:creationId xmlns:p14="http://schemas.microsoft.com/office/powerpoint/2010/main" val="10756113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1868436-61E3-4D76-BA88-7E0BF7E3DF6A}" type="slidenum">
              <a:rPr lang="fr-BE" smtClean="0"/>
              <a:t>‹#›</a:t>
            </a:fld>
            <a:endParaRPr lang="fr-BE"/>
          </a:p>
        </p:txBody>
      </p:sp>
      <p:pic>
        <p:nvPicPr>
          <p:cNvPr id="7" name="Picture 6" descr="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22" y="-2275"/>
            <a:ext cx="12190478" cy="6857143"/>
          </a:xfrm>
          <a:prstGeom prst="rect">
            <a:avLst/>
          </a:prstGeom>
          <a:ln w="12700">
            <a:miter lim="400000"/>
          </a:ln>
        </p:spPr>
      </p:pic>
      <p:sp>
        <p:nvSpPr>
          <p:cNvPr id="9" name="Rectangle 7"/>
          <p:cNvSpPr/>
          <p:nvPr userDrawn="1"/>
        </p:nvSpPr>
        <p:spPr>
          <a:xfrm>
            <a:off x="0" y="5286373"/>
            <a:ext cx="220574" cy="519114"/>
          </a:xfrm>
          <a:prstGeom prst="rect">
            <a:avLst/>
          </a:prstGeom>
          <a:solidFill>
            <a:srgbClr val="F5F1E9"/>
          </a:solidFill>
          <a:ln w="12700">
            <a:miter lim="400000"/>
          </a:ln>
        </p:spPr>
        <p:txBody>
          <a:bodyPr lIns="45719" rIns="45719" anchor="ctr"/>
          <a:lstStyle/>
          <a:p>
            <a:pPr algn="just">
              <a:defRPr>
                <a:solidFill>
                  <a:srgbClr val="FFFFFF"/>
                </a:solidFill>
              </a:defRPr>
            </a:pPr>
            <a:endParaRPr/>
          </a:p>
        </p:txBody>
      </p:sp>
      <p:sp>
        <p:nvSpPr>
          <p:cNvPr id="11" name="Text Placeholder 8"/>
          <p:cNvSpPr txBox="1">
            <a:spLocks noGrp="1"/>
          </p:cNvSpPr>
          <p:nvPr>
            <p:ph type="body" sz="half" idx="13" hasCustomPrompt="1"/>
          </p:nvPr>
        </p:nvSpPr>
        <p:spPr>
          <a:xfrm>
            <a:off x="352162" y="5092589"/>
            <a:ext cx="11672876" cy="1015663"/>
          </a:xfrm>
          <a:prstGeom prst="rect">
            <a:avLst/>
          </a:prstGeom>
        </p:spPr>
        <p:txBody>
          <a:bodyPr>
            <a:spAutoFit/>
          </a:bodyPr>
          <a:lstStyle>
            <a:lvl1pPr marL="0" indent="0">
              <a:lnSpc>
                <a:spcPct val="100000"/>
              </a:lnSpc>
              <a:spcBef>
                <a:spcPts val="0"/>
              </a:spcBef>
              <a:buSzTx/>
              <a:buFontTx/>
              <a:buNone/>
              <a:defRPr sz="6000" kern="0" baseline="0">
                <a:solidFill>
                  <a:srgbClr val="F5F1E9"/>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4" name="Text Placeholder 18"/>
          <p:cNvSpPr>
            <a:spLocks noGrp="1"/>
          </p:cNvSpPr>
          <p:nvPr>
            <p:ph type="body" sz="quarter" idx="16" hasCustomPrompt="1"/>
          </p:nvPr>
        </p:nvSpPr>
        <p:spPr>
          <a:xfrm>
            <a:off x="376962" y="1186891"/>
            <a:ext cx="8220788" cy="245463"/>
          </a:xfrm>
          <a:prstGeom prst="rect">
            <a:avLst/>
          </a:prstGeom>
        </p:spPr>
        <p:txBody>
          <a:bodyPr/>
          <a:lstStyle>
            <a:lvl1pPr marL="0" indent="0">
              <a:buNone/>
              <a:defRPr sz="1100" b="0" i="0" cap="none" spc="300" baseline="0">
                <a:solidFill>
                  <a:schemeClr val="bg1"/>
                </a:solidFill>
                <a:latin typeface="Palanquin Regular" panose="020B0004020203020204" pitchFamily="34" charset="0"/>
              </a:defRPr>
            </a:lvl1pPr>
          </a:lstStyle>
          <a:p>
            <a:pPr lvl="0"/>
            <a:r>
              <a:rPr lang="fr-BE" dirty="0"/>
              <a:t>Day </a:t>
            </a:r>
            <a:r>
              <a:rPr lang="fr-BE" dirty="0" err="1"/>
              <a:t>Month</a:t>
            </a:r>
            <a:r>
              <a:rPr lang="fr-BE" dirty="0"/>
              <a:t> </a:t>
            </a:r>
            <a:r>
              <a:rPr lang="fr-BE" dirty="0" err="1"/>
              <a:t>Year</a:t>
            </a:r>
            <a:endParaRPr lang="fr-BE" dirty="0"/>
          </a:p>
        </p:txBody>
      </p:sp>
      <p:sp>
        <p:nvSpPr>
          <p:cNvPr id="13" name="Rectangle 6">
            <a:extLst>
              <a:ext uri="{FF2B5EF4-FFF2-40B4-BE49-F238E27FC236}">
                <a16:creationId xmlns:a16="http://schemas.microsoft.com/office/drawing/2014/main" id="{4F9F5938-E2C8-BC4B-A548-3C47C2F9BF03}"/>
              </a:ext>
            </a:extLst>
          </p:cNvPr>
          <p:cNvSpPr/>
          <p:nvPr userDrawn="1"/>
        </p:nvSpPr>
        <p:spPr>
          <a:xfrm>
            <a:off x="475512" y="1016332"/>
            <a:ext cx="496039" cy="45720"/>
          </a:xfrm>
          <a:prstGeom prst="rect">
            <a:avLst/>
          </a:prstGeom>
          <a:solidFill>
            <a:srgbClr val="FFFFFF"/>
          </a:solidFill>
          <a:ln w="12700">
            <a:miter lim="400000"/>
          </a:ln>
        </p:spPr>
        <p:txBody>
          <a:bodyPr lIns="45719" rIns="45719" anchor="ctr"/>
          <a:lstStyle/>
          <a:p>
            <a:pPr algn="ctr">
              <a:defRPr sz="2200">
                <a:solidFill>
                  <a:srgbClr val="FFFFFF"/>
                </a:solidFill>
              </a:defRPr>
            </a:pPr>
            <a:endParaRPr/>
          </a:p>
        </p:txBody>
      </p:sp>
      <p:sp>
        <p:nvSpPr>
          <p:cNvPr id="3" name="Text Placeholder 2"/>
          <p:cNvSpPr>
            <a:spLocks noGrp="1"/>
          </p:cNvSpPr>
          <p:nvPr>
            <p:ph type="body" sz="quarter" idx="17" hasCustomPrompt="1"/>
          </p:nvPr>
        </p:nvSpPr>
        <p:spPr>
          <a:xfrm>
            <a:off x="376962" y="436595"/>
            <a:ext cx="8233638" cy="198253"/>
          </a:xfrm>
        </p:spPr>
        <p:txBody>
          <a:bodyPr>
            <a:noAutofit/>
          </a:bodyPr>
          <a:lstStyle>
            <a:lvl1pPr>
              <a:defRPr sz="1300" cap="all" spc="300" baseline="0">
                <a:solidFill>
                  <a:schemeClr val="bg1"/>
                </a:solidFill>
                <a:latin typeface="Palanquin Bold" panose="020B0004020203020204" pitchFamily="34" charset="0"/>
              </a:defRPr>
            </a:lvl1pPr>
          </a:lstStyle>
          <a:p>
            <a:pPr lvl="0"/>
            <a:r>
              <a:rPr lang="en-US" dirty="0"/>
              <a:t>department</a:t>
            </a:r>
            <a:endParaRPr lang="fr-BE" dirty="0"/>
          </a:p>
        </p:txBody>
      </p:sp>
      <p:sp>
        <p:nvSpPr>
          <p:cNvPr id="18" name="Text Placeholder 2"/>
          <p:cNvSpPr>
            <a:spLocks noGrp="1"/>
          </p:cNvSpPr>
          <p:nvPr>
            <p:ph type="body" sz="quarter" idx="18" hasCustomPrompt="1"/>
          </p:nvPr>
        </p:nvSpPr>
        <p:spPr>
          <a:xfrm>
            <a:off x="376962" y="653898"/>
            <a:ext cx="8220788" cy="237595"/>
          </a:xfrm>
        </p:spPr>
        <p:txBody>
          <a:bodyPr>
            <a:noAutofit/>
          </a:bodyPr>
          <a:lstStyle>
            <a:lvl1pPr>
              <a:defRPr sz="1300" cap="all" spc="300" baseline="0">
                <a:solidFill>
                  <a:schemeClr val="bg1"/>
                </a:solidFill>
                <a:latin typeface="Palanquin Regular" panose="020B0004020203020204" pitchFamily="34" charset="0"/>
              </a:defRPr>
            </a:lvl1pPr>
          </a:lstStyle>
          <a:p>
            <a:pPr lvl="0"/>
            <a:r>
              <a:rPr lang="en-US" dirty="0"/>
              <a:t>RANK - name</a:t>
            </a:r>
            <a:endParaRPr lang="fr-BE" dirty="0"/>
          </a:p>
        </p:txBody>
      </p:sp>
      <p:pic>
        <p:nvPicPr>
          <p:cNvPr id="12" name="Picture 1" descr="Picture 1">
            <a:extLst>
              <a:ext uri="{FF2B5EF4-FFF2-40B4-BE49-F238E27FC236}">
                <a16:creationId xmlns:a16="http://schemas.microsoft.com/office/drawing/2014/main" id="{B5C3552D-2649-1344-B1CC-7CD54257398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486962" y="400463"/>
            <a:ext cx="2280741" cy="462231"/>
          </a:xfrm>
          <a:prstGeom prst="rect">
            <a:avLst/>
          </a:prstGeom>
          <a:ln w="12700">
            <a:miter lim="400000"/>
          </a:ln>
        </p:spPr>
      </p:pic>
    </p:spTree>
    <p:extLst>
      <p:ext uri="{BB962C8B-B14F-4D97-AF65-F5344CB8AC3E}">
        <p14:creationId xmlns:p14="http://schemas.microsoft.com/office/powerpoint/2010/main" val="1711455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Slide 1">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1868436-61E3-4D76-BA88-7E0BF7E3DF6A}" type="slidenum">
              <a:rPr lang="fr-BE" smtClean="0"/>
              <a:t>‹#›</a:t>
            </a:fld>
            <a:endParaRPr lang="fr-BE" dirty="0"/>
          </a:p>
        </p:txBody>
      </p:sp>
      <p:pic>
        <p:nvPicPr>
          <p:cNvPr id="15" name="Picture 2" descr="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58"/>
            <a:ext cx="12190478" cy="6857143"/>
          </a:xfrm>
          <a:prstGeom prst="rect">
            <a:avLst/>
          </a:prstGeom>
          <a:ln w="12700">
            <a:miter lim="400000"/>
          </a:ln>
        </p:spPr>
      </p:pic>
      <p:sp>
        <p:nvSpPr>
          <p:cNvPr id="9" name="Rectangle 7"/>
          <p:cNvSpPr/>
          <p:nvPr userDrawn="1"/>
        </p:nvSpPr>
        <p:spPr>
          <a:xfrm>
            <a:off x="0" y="5286373"/>
            <a:ext cx="220574" cy="519114"/>
          </a:xfrm>
          <a:prstGeom prst="rect">
            <a:avLst/>
          </a:prstGeom>
          <a:solidFill>
            <a:srgbClr val="F5F1E9"/>
          </a:solidFill>
          <a:ln w="12700">
            <a:miter lim="400000"/>
          </a:ln>
        </p:spPr>
        <p:txBody>
          <a:bodyPr lIns="45719" rIns="45719" anchor="ctr"/>
          <a:lstStyle/>
          <a:p>
            <a:pPr algn="just">
              <a:defRPr>
                <a:solidFill>
                  <a:srgbClr val="FFFFFF"/>
                </a:solidFill>
              </a:defRPr>
            </a:pPr>
            <a:endParaRPr/>
          </a:p>
        </p:txBody>
      </p:sp>
      <p:sp>
        <p:nvSpPr>
          <p:cNvPr id="11" name="Text Placeholder 8"/>
          <p:cNvSpPr txBox="1">
            <a:spLocks noGrp="1"/>
          </p:cNvSpPr>
          <p:nvPr>
            <p:ph type="body" sz="half" idx="13" hasCustomPrompt="1"/>
          </p:nvPr>
        </p:nvSpPr>
        <p:spPr>
          <a:xfrm>
            <a:off x="352162" y="5092589"/>
            <a:ext cx="11672876" cy="1015663"/>
          </a:xfrm>
          <a:prstGeom prst="rect">
            <a:avLst/>
          </a:prstGeom>
        </p:spPr>
        <p:txBody>
          <a:bodyPr>
            <a:spAutoFit/>
          </a:bodyPr>
          <a:lstStyle>
            <a:lvl1pPr marL="0" indent="0">
              <a:lnSpc>
                <a:spcPct val="100000"/>
              </a:lnSpc>
              <a:spcBef>
                <a:spcPts val="0"/>
              </a:spcBef>
              <a:buSzTx/>
              <a:buFontTx/>
              <a:buNone/>
              <a:defRPr sz="6000">
                <a:solidFill>
                  <a:srgbClr val="F5F1E9"/>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6" name="Text Placeholder 2">
            <a:extLst>
              <a:ext uri="{FF2B5EF4-FFF2-40B4-BE49-F238E27FC236}">
                <a16:creationId xmlns:a16="http://schemas.microsoft.com/office/drawing/2014/main" id="{35B39D68-2118-624A-A3D1-0FC50A3053DD}"/>
              </a:ext>
            </a:extLst>
          </p:cNvPr>
          <p:cNvSpPr>
            <a:spLocks noGrp="1"/>
          </p:cNvSpPr>
          <p:nvPr>
            <p:ph type="body" sz="quarter" idx="14" hasCustomPrompt="1"/>
          </p:nvPr>
        </p:nvSpPr>
        <p:spPr>
          <a:xfrm>
            <a:off x="352162" y="5901969"/>
            <a:ext cx="2115219" cy="956032"/>
          </a:xfrm>
          <a:prstGeom prst="rect">
            <a:avLst/>
          </a:prstGeom>
        </p:spPr>
        <p:txBody>
          <a:bodyPr/>
          <a:lstStyle>
            <a:lvl1pPr marL="0" marR="0" indent="0" algn="l" defTabSz="914400" rtl="0" fontAlgn="auto" latinLnBrk="0" hangingPunct="0">
              <a:lnSpc>
                <a:spcPct val="100000"/>
              </a:lnSpc>
              <a:spcBef>
                <a:spcPts val="0"/>
              </a:spcBef>
              <a:spcAft>
                <a:spcPts val="0"/>
              </a:spcAft>
              <a:buClrTx/>
              <a:buSzTx/>
              <a:buFontTx/>
              <a:buNone/>
              <a:tabLst/>
              <a:defRPr kumimoji="0" lang="nl-NL" sz="3000" b="0" i="0" u="none" strike="noStrike" cap="none" spc="0" normalizeH="0" baseline="0" dirty="0">
                <a:ln>
                  <a:noFill/>
                </a:ln>
                <a:solidFill>
                  <a:srgbClr val="1A4652"/>
                </a:solidFill>
                <a:effectLst/>
                <a:uFillTx/>
                <a:latin typeface="Palanquin Bold"/>
                <a:ea typeface="Palanquin Bold"/>
                <a:cs typeface="Palanquin Bold"/>
                <a:sym typeface="Palanquin Bold"/>
              </a:defRPr>
            </a:lvl1pPr>
          </a:lstStyle>
          <a:p>
            <a:pPr lvl="0"/>
            <a:r>
              <a:rPr lang="en-US" dirty="0"/>
              <a:t>SUBTITLE</a:t>
            </a:r>
            <a:endParaRPr lang="nl-NL" dirty="0"/>
          </a:p>
        </p:txBody>
      </p:sp>
      <p:pic>
        <p:nvPicPr>
          <p:cNvPr id="10" name="Picture 1" descr="Picture 1">
            <a:extLst>
              <a:ext uri="{FF2B5EF4-FFF2-40B4-BE49-F238E27FC236}">
                <a16:creationId xmlns:a16="http://schemas.microsoft.com/office/drawing/2014/main" id="{B5C3552D-2649-1344-B1CC-7CD54257398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486962" y="400463"/>
            <a:ext cx="2280741" cy="462231"/>
          </a:xfrm>
          <a:prstGeom prst="rect">
            <a:avLst/>
          </a:prstGeom>
          <a:ln w="12700">
            <a:miter lim="400000"/>
          </a:ln>
        </p:spPr>
      </p:pic>
    </p:spTree>
    <p:extLst>
      <p:ext uri="{BB962C8B-B14F-4D97-AF65-F5344CB8AC3E}">
        <p14:creationId xmlns:p14="http://schemas.microsoft.com/office/powerpoint/2010/main" val="3481247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Slide 2">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1868436-61E3-4D76-BA88-7E0BF7E3DF6A}" type="slidenum">
              <a:rPr lang="fr-BE" smtClean="0"/>
              <a:t>‹#›</a:t>
            </a:fld>
            <a:endParaRPr lang="fr-BE" dirty="0"/>
          </a:p>
        </p:txBody>
      </p:sp>
      <p:pic>
        <p:nvPicPr>
          <p:cNvPr id="10" name="Picture 4" descr="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1" y="427"/>
            <a:ext cx="12190478" cy="6857144"/>
          </a:xfrm>
          <a:prstGeom prst="rect">
            <a:avLst/>
          </a:prstGeom>
          <a:ln w="12700">
            <a:miter lim="400000"/>
          </a:ln>
        </p:spPr>
      </p:pic>
      <p:sp>
        <p:nvSpPr>
          <p:cNvPr id="12" name="Rectangle 6"/>
          <p:cNvSpPr/>
          <p:nvPr userDrawn="1"/>
        </p:nvSpPr>
        <p:spPr>
          <a:xfrm>
            <a:off x="0" y="5286373"/>
            <a:ext cx="220574" cy="519114"/>
          </a:xfrm>
          <a:prstGeom prst="rect">
            <a:avLst/>
          </a:prstGeom>
          <a:solidFill>
            <a:srgbClr val="1A4652"/>
          </a:solidFill>
          <a:ln w="12700">
            <a:miter lim="400000"/>
          </a:ln>
        </p:spPr>
        <p:txBody>
          <a:bodyPr lIns="45719" rIns="45719" anchor="ctr"/>
          <a:lstStyle/>
          <a:p>
            <a:pPr algn="just">
              <a:defRPr>
                <a:solidFill>
                  <a:srgbClr val="FFFFFF"/>
                </a:solidFill>
              </a:defRPr>
            </a:pPr>
            <a:endParaRPr/>
          </a:p>
        </p:txBody>
      </p:sp>
      <p:sp>
        <p:nvSpPr>
          <p:cNvPr id="14" name="TextBox 8"/>
          <p:cNvSpPr txBox="1">
            <a:spLocks noGrp="1"/>
          </p:cNvSpPr>
          <p:nvPr>
            <p:ph type="body" sz="half" idx="13" hasCustomPrompt="1"/>
          </p:nvPr>
        </p:nvSpPr>
        <p:spPr>
          <a:xfrm>
            <a:off x="352162" y="5092589"/>
            <a:ext cx="11672876" cy="1015663"/>
          </a:xfrm>
          <a:prstGeom prst="rect">
            <a:avLst/>
          </a:prstGeom>
        </p:spPr>
        <p:txBody>
          <a:bodyPr>
            <a:spAutoFit/>
          </a:bodyPr>
          <a:lstStyle>
            <a:lvl1pPr marL="0" indent="0">
              <a:lnSpc>
                <a:spcPct val="100000"/>
              </a:lnSpc>
              <a:spcBef>
                <a:spcPts val="0"/>
              </a:spcBef>
              <a:buSzTx/>
              <a:buFontTx/>
              <a:buNone/>
              <a:defRPr sz="6000" baseline="0">
                <a:solidFill>
                  <a:srgbClr val="1A4652"/>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pic>
        <p:nvPicPr>
          <p:cNvPr id="7" name="Picture 7" descr="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486962" y="400463"/>
            <a:ext cx="2280741" cy="462231"/>
          </a:xfrm>
          <a:prstGeom prst="rect">
            <a:avLst/>
          </a:prstGeom>
          <a:ln w="12700">
            <a:miter lim="400000"/>
          </a:ln>
        </p:spPr>
      </p:pic>
    </p:spTree>
    <p:extLst>
      <p:ext uri="{BB962C8B-B14F-4D97-AF65-F5344CB8AC3E}">
        <p14:creationId xmlns:p14="http://schemas.microsoft.com/office/powerpoint/2010/main" val="2176371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view Slide ">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42492EFA-ABF7-5844-AC8A-8D3823339386}"/>
              </a:ext>
            </a:extLst>
          </p:cNvPr>
          <p:cNvSpPr/>
          <p:nvPr userDrawn="1"/>
        </p:nvSpPr>
        <p:spPr>
          <a:xfrm>
            <a:off x="-1" y="889092"/>
            <a:ext cx="146101" cy="351693"/>
          </a:xfrm>
          <a:prstGeom prst="rect">
            <a:avLst/>
          </a:prstGeom>
          <a:solidFill>
            <a:srgbClr val="008990"/>
          </a:solidFill>
          <a:ln w="12700">
            <a:miter lim="400000"/>
          </a:ln>
        </p:spPr>
        <p:txBody>
          <a:bodyPr lIns="45719" rIns="45719" anchor="ctr"/>
          <a:lstStyle/>
          <a:p>
            <a:pPr algn="just">
              <a:defRPr>
                <a:solidFill>
                  <a:srgbClr val="FFFFFF"/>
                </a:solidFill>
              </a:defRPr>
            </a:pPr>
            <a:endParaRPr/>
          </a:p>
        </p:txBody>
      </p:sp>
      <p:sp>
        <p:nvSpPr>
          <p:cNvPr id="12" name="TextBox 9">
            <a:extLst>
              <a:ext uri="{FF2B5EF4-FFF2-40B4-BE49-F238E27FC236}">
                <a16:creationId xmlns:a16="http://schemas.microsoft.com/office/drawing/2014/main" id="{E14C724D-8150-584E-B310-03760B61CF59}"/>
              </a:ext>
            </a:extLst>
          </p:cNvPr>
          <p:cNvSpPr txBox="1">
            <a:spLocks noGrp="1"/>
          </p:cNvSpPr>
          <p:nvPr>
            <p:ph type="body" sz="quarter" idx="13" hasCustomPrompt="1"/>
          </p:nvPr>
        </p:nvSpPr>
        <p:spPr>
          <a:xfrm>
            <a:off x="281008" y="745829"/>
            <a:ext cx="11166353" cy="707886"/>
          </a:xfrm>
          <a:prstGeom prst="rect">
            <a:avLst/>
          </a:prstGeom>
        </p:spPr>
        <p:txBody>
          <a:bodyPr wrap="square">
            <a:spAutoFit/>
          </a:bodyPr>
          <a:lstStyle>
            <a:lvl1pPr marL="0" indent="0">
              <a:lnSpc>
                <a:spcPct val="100000"/>
              </a:lnSpc>
              <a:spcBef>
                <a:spcPts val="0"/>
              </a:spcBef>
              <a:buSzTx/>
              <a:buFontTx/>
              <a:buNone/>
              <a:defRPr sz="4000" baseline="0">
                <a:solidFill>
                  <a:srgbClr val="008990"/>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3" name="TextBox 9">
            <a:extLst>
              <a:ext uri="{FF2B5EF4-FFF2-40B4-BE49-F238E27FC236}">
                <a16:creationId xmlns:a16="http://schemas.microsoft.com/office/drawing/2014/main" id="{E14C724D-8150-584E-B310-03760B61CF59}"/>
              </a:ext>
            </a:extLst>
          </p:cNvPr>
          <p:cNvSpPr txBox="1">
            <a:spLocks noGrp="1"/>
          </p:cNvSpPr>
          <p:nvPr>
            <p:ph type="body" sz="quarter" idx="14" hasCustomPrompt="1"/>
          </p:nvPr>
        </p:nvSpPr>
        <p:spPr>
          <a:xfrm>
            <a:off x="1959338" y="2315675"/>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Introduction</a:t>
            </a:r>
            <a:endParaRPr dirty="0"/>
          </a:p>
        </p:txBody>
      </p:sp>
      <p:sp>
        <p:nvSpPr>
          <p:cNvPr id="14" name="TextBox 9">
            <a:extLst>
              <a:ext uri="{FF2B5EF4-FFF2-40B4-BE49-F238E27FC236}">
                <a16:creationId xmlns:a16="http://schemas.microsoft.com/office/drawing/2014/main" id="{E14C724D-8150-584E-B310-03760B61CF59}"/>
              </a:ext>
            </a:extLst>
          </p:cNvPr>
          <p:cNvSpPr txBox="1">
            <a:spLocks noGrp="1"/>
          </p:cNvSpPr>
          <p:nvPr>
            <p:ph type="body" sz="quarter" idx="15" hasCustomPrompt="1"/>
          </p:nvPr>
        </p:nvSpPr>
        <p:spPr>
          <a:xfrm>
            <a:off x="1959338" y="2944368"/>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Content 1</a:t>
            </a:r>
            <a:endParaRPr dirty="0"/>
          </a:p>
        </p:txBody>
      </p:sp>
      <p:sp>
        <p:nvSpPr>
          <p:cNvPr id="15" name="TextBox 9">
            <a:extLst>
              <a:ext uri="{FF2B5EF4-FFF2-40B4-BE49-F238E27FC236}">
                <a16:creationId xmlns:a16="http://schemas.microsoft.com/office/drawing/2014/main" id="{E14C724D-8150-584E-B310-03760B61CF59}"/>
              </a:ext>
            </a:extLst>
          </p:cNvPr>
          <p:cNvSpPr txBox="1">
            <a:spLocks noGrp="1"/>
          </p:cNvSpPr>
          <p:nvPr>
            <p:ph type="body" sz="quarter" idx="16" hasCustomPrompt="1"/>
          </p:nvPr>
        </p:nvSpPr>
        <p:spPr>
          <a:xfrm>
            <a:off x="1959338" y="3573061"/>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Content 2</a:t>
            </a:r>
            <a:endParaRPr dirty="0"/>
          </a:p>
        </p:txBody>
      </p:sp>
      <p:sp>
        <p:nvSpPr>
          <p:cNvPr id="16" name="TextBox 9">
            <a:extLst>
              <a:ext uri="{FF2B5EF4-FFF2-40B4-BE49-F238E27FC236}">
                <a16:creationId xmlns:a16="http://schemas.microsoft.com/office/drawing/2014/main" id="{E14C724D-8150-584E-B310-03760B61CF59}"/>
              </a:ext>
            </a:extLst>
          </p:cNvPr>
          <p:cNvSpPr txBox="1">
            <a:spLocks noGrp="1"/>
          </p:cNvSpPr>
          <p:nvPr>
            <p:ph type="body" sz="quarter" idx="17" hasCustomPrompt="1"/>
          </p:nvPr>
        </p:nvSpPr>
        <p:spPr>
          <a:xfrm>
            <a:off x="1959338" y="4223394"/>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Content 3</a:t>
            </a:r>
            <a:endParaRPr dirty="0"/>
          </a:p>
        </p:txBody>
      </p:sp>
      <p:sp>
        <p:nvSpPr>
          <p:cNvPr id="17" name="TextBox 9">
            <a:extLst>
              <a:ext uri="{FF2B5EF4-FFF2-40B4-BE49-F238E27FC236}">
                <a16:creationId xmlns:a16="http://schemas.microsoft.com/office/drawing/2014/main" id="{E14C724D-8150-584E-B310-03760B61CF59}"/>
              </a:ext>
            </a:extLst>
          </p:cNvPr>
          <p:cNvSpPr txBox="1">
            <a:spLocks noGrp="1"/>
          </p:cNvSpPr>
          <p:nvPr>
            <p:ph type="body" sz="quarter" idx="18" hasCustomPrompt="1"/>
          </p:nvPr>
        </p:nvSpPr>
        <p:spPr>
          <a:xfrm>
            <a:off x="1959338" y="4873947"/>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Conclusion</a:t>
            </a:r>
            <a:endParaRPr dirty="0"/>
          </a:p>
        </p:txBody>
      </p:sp>
      <p:sp>
        <p:nvSpPr>
          <p:cNvPr id="18" name="Text Placeholder 5"/>
          <p:cNvSpPr>
            <a:spLocks noGrp="1"/>
          </p:cNvSpPr>
          <p:nvPr>
            <p:ph type="body" sz="quarter" idx="19" hasCustomPrompt="1"/>
          </p:nvPr>
        </p:nvSpPr>
        <p:spPr>
          <a:xfrm>
            <a:off x="1068800" y="2246070"/>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1</a:t>
            </a:r>
            <a:endParaRPr lang="fr-BE" dirty="0"/>
          </a:p>
        </p:txBody>
      </p:sp>
      <p:sp>
        <p:nvSpPr>
          <p:cNvPr id="19" name="Text Placeholder 5"/>
          <p:cNvSpPr>
            <a:spLocks noGrp="1"/>
          </p:cNvSpPr>
          <p:nvPr>
            <p:ph type="body" sz="quarter" idx="20" hasCustomPrompt="1"/>
          </p:nvPr>
        </p:nvSpPr>
        <p:spPr>
          <a:xfrm>
            <a:off x="1068800" y="2879796"/>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2</a:t>
            </a:r>
            <a:endParaRPr lang="fr-BE" dirty="0"/>
          </a:p>
        </p:txBody>
      </p:sp>
      <p:sp>
        <p:nvSpPr>
          <p:cNvPr id="20" name="Text Placeholder 5"/>
          <p:cNvSpPr>
            <a:spLocks noGrp="1"/>
          </p:cNvSpPr>
          <p:nvPr>
            <p:ph type="body" sz="quarter" idx="21" hasCustomPrompt="1"/>
          </p:nvPr>
        </p:nvSpPr>
        <p:spPr>
          <a:xfrm>
            <a:off x="1068800" y="3513522"/>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3</a:t>
            </a:r>
            <a:endParaRPr lang="fr-BE" dirty="0"/>
          </a:p>
        </p:txBody>
      </p:sp>
      <p:sp>
        <p:nvSpPr>
          <p:cNvPr id="21" name="Text Placeholder 5"/>
          <p:cNvSpPr>
            <a:spLocks noGrp="1"/>
          </p:cNvSpPr>
          <p:nvPr>
            <p:ph type="body" sz="quarter" idx="22" hasCustomPrompt="1"/>
          </p:nvPr>
        </p:nvSpPr>
        <p:spPr>
          <a:xfrm>
            <a:off x="1068800" y="4158823"/>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4</a:t>
            </a:r>
            <a:endParaRPr lang="fr-BE" dirty="0"/>
          </a:p>
        </p:txBody>
      </p:sp>
      <p:sp>
        <p:nvSpPr>
          <p:cNvPr id="22" name="Text Placeholder 5"/>
          <p:cNvSpPr>
            <a:spLocks noGrp="1"/>
          </p:cNvSpPr>
          <p:nvPr>
            <p:ph type="body" sz="quarter" idx="23" hasCustomPrompt="1"/>
          </p:nvPr>
        </p:nvSpPr>
        <p:spPr>
          <a:xfrm>
            <a:off x="1068800" y="4809698"/>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5</a:t>
            </a:r>
            <a:endParaRPr lang="fr-BE" dirty="0"/>
          </a:p>
        </p:txBody>
      </p:sp>
      <p:pic>
        <p:nvPicPr>
          <p:cNvPr id="24" name="Picture 7" descr="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4212160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rutured Text Slide">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42492EFA-ABF7-5844-AC8A-8D3823339386}"/>
              </a:ext>
            </a:extLst>
          </p:cNvPr>
          <p:cNvSpPr/>
          <p:nvPr userDrawn="1"/>
        </p:nvSpPr>
        <p:spPr>
          <a:xfrm>
            <a:off x="-1" y="889092"/>
            <a:ext cx="146101" cy="351693"/>
          </a:xfrm>
          <a:prstGeom prst="rect">
            <a:avLst/>
          </a:prstGeom>
          <a:solidFill>
            <a:srgbClr val="008990"/>
          </a:solidFill>
          <a:ln w="12700">
            <a:miter lim="400000"/>
          </a:ln>
        </p:spPr>
        <p:txBody>
          <a:bodyPr lIns="45719" rIns="45719" anchor="ctr"/>
          <a:lstStyle/>
          <a:p>
            <a:pPr algn="just">
              <a:defRPr>
                <a:solidFill>
                  <a:srgbClr val="FFFFFF"/>
                </a:solidFill>
              </a:defRPr>
            </a:pPr>
            <a:endParaRPr/>
          </a:p>
        </p:txBody>
      </p:sp>
      <p:sp>
        <p:nvSpPr>
          <p:cNvPr id="12" name="TextBox 9">
            <a:extLst>
              <a:ext uri="{FF2B5EF4-FFF2-40B4-BE49-F238E27FC236}">
                <a16:creationId xmlns:a16="http://schemas.microsoft.com/office/drawing/2014/main" id="{E14C724D-8150-584E-B310-03760B61CF59}"/>
              </a:ext>
            </a:extLst>
          </p:cNvPr>
          <p:cNvSpPr txBox="1">
            <a:spLocks noGrp="1"/>
          </p:cNvSpPr>
          <p:nvPr>
            <p:ph type="body" sz="quarter" idx="13" hasCustomPrompt="1"/>
          </p:nvPr>
        </p:nvSpPr>
        <p:spPr>
          <a:xfrm>
            <a:off x="281008" y="745829"/>
            <a:ext cx="11166353" cy="707886"/>
          </a:xfrm>
          <a:prstGeom prst="rect">
            <a:avLst/>
          </a:prstGeom>
        </p:spPr>
        <p:txBody>
          <a:bodyPr wrap="square">
            <a:spAutoFit/>
          </a:bodyPr>
          <a:lstStyle>
            <a:lvl1pPr marL="0" indent="0">
              <a:lnSpc>
                <a:spcPct val="100000"/>
              </a:lnSpc>
              <a:spcBef>
                <a:spcPts val="0"/>
              </a:spcBef>
              <a:buSzTx/>
              <a:buFontTx/>
              <a:buNone/>
              <a:defRPr sz="4000" baseline="0">
                <a:solidFill>
                  <a:srgbClr val="008990"/>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23" name="TextBox 9">
            <a:extLst>
              <a:ext uri="{FF2B5EF4-FFF2-40B4-BE49-F238E27FC236}">
                <a16:creationId xmlns:a16="http://schemas.microsoft.com/office/drawing/2014/main" id="{E14C724D-8150-584E-B310-03760B61CF59}"/>
              </a:ext>
            </a:extLst>
          </p:cNvPr>
          <p:cNvSpPr txBox="1">
            <a:spLocks noGrp="1"/>
          </p:cNvSpPr>
          <p:nvPr>
            <p:ph type="body" sz="quarter" idx="16" hasCustomPrompt="1"/>
          </p:nvPr>
        </p:nvSpPr>
        <p:spPr>
          <a:xfrm>
            <a:off x="1959337" y="3434889"/>
            <a:ext cx="9488024" cy="646331"/>
          </a:xfrm>
          <a:prstGeom prst="rect">
            <a:avLst/>
          </a:prstGeom>
        </p:spPr>
        <p:txBody>
          <a:bodyPr wrap="square">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a:ln>
                  <a:noFill/>
                </a:ln>
                <a:solidFill>
                  <a:srgbClr val="1A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a:t>
            </a:r>
          </a:p>
        </p:txBody>
      </p:sp>
      <p:sp>
        <p:nvSpPr>
          <p:cNvPr id="24"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1959338" y="2234495"/>
            <a:ext cx="9488024" cy="646331"/>
          </a:xfrm>
          <a:prstGeom prst="rect">
            <a:avLst/>
          </a:prstGeom>
        </p:spPr>
        <p:txBody>
          <a:bodyPr wrap="square">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dirty="0">
                <a:ln>
                  <a:noFill/>
                </a:ln>
                <a:solidFill>
                  <a:srgbClr val="18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a:t>
            </a:r>
          </a:p>
        </p:txBody>
      </p:sp>
      <p:sp>
        <p:nvSpPr>
          <p:cNvPr id="25" name="Text Placeholder 9">
            <a:extLst>
              <a:ext uri="{FF2B5EF4-FFF2-40B4-BE49-F238E27FC236}">
                <a16:creationId xmlns:a16="http://schemas.microsoft.com/office/drawing/2014/main" id="{E14C724D-8150-584E-B310-03760B61CF59}"/>
              </a:ext>
            </a:extLst>
          </p:cNvPr>
          <p:cNvSpPr txBox="1">
            <a:spLocks noGrp="1"/>
          </p:cNvSpPr>
          <p:nvPr>
            <p:ph type="body" sz="quarter" idx="28" hasCustomPrompt="1"/>
          </p:nvPr>
        </p:nvSpPr>
        <p:spPr>
          <a:xfrm>
            <a:off x="1959338" y="4635283"/>
            <a:ext cx="9488024" cy="646331"/>
          </a:xfrm>
          <a:prstGeom prst="rect">
            <a:avLst/>
          </a:prstGeom>
        </p:spPr>
        <p:txBody>
          <a:bodyPr wrap="square">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a:ln>
                  <a:noFill/>
                </a:ln>
                <a:solidFill>
                  <a:srgbClr val="1A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a:t>
            </a:r>
          </a:p>
        </p:txBody>
      </p:sp>
      <p:sp>
        <p:nvSpPr>
          <p:cNvPr id="26" name="Text Placeholder 5"/>
          <p:cNvSpPr>
            <a:spLocks noGrp="1"/>
          </p:cNvSpPr>
          <p:nvPr>
            <p:ph type="body" sz="quarter" idx="24" hasCustomPrompt="1"/>
          </p:nvPr>
        </p:nvSpPr>
        <p:spPr>
          <a:xfrm>
            <a:off x="1055131" y="2234495"/>
            <a:ext cx="690913" cy="6456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panose="020B0004020203020204" pitchFamily="34" charset="0"/>
                <a:cs typeface="Palanquin" panose="020B0004020203020204" pitchFamily="34" charset="0"/>
              </a:defRPr>
            </a:lvl1pPr>
          </a:lstStyle>
          <a:p>
            <a:pPr lvl="0"/>
            <a:r>
              <a:rPr lang="en-US" dirty="0"/>
              <a:t>1</a:t>
            </a:r>
            <a:endParaRPr lang="fr-BE" dirty="0"/>
          </a:p>
        </p:txBody>
      </p:sp>
      <p:sp>
        <p:nvSpPr>
          <p:cNvPr id="27" name="Text Placeholder 5"/>
          <p:cNvSpPr>
            <a:spLocks noGrp="1"/>
          </p:cNvSpPr>
          <p:nvPr>
            <p:ph type="body" sz="quarter" idx="25" hasCustomPrompt="1"/>
          </p:nvPr>
        </p:nvSpPr>
        <p:spPr>
          <a:xfrm>
            <a:off x="1064972" y="3434889"/>
            <a:ext cx="690913" cy="6456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panose="020B0004020203020204" pitchFamily="34" charset="0"/>
                <a:cs typeface="Palanquin" panose="020B0004020203020204" pitchFamily="34" charset="0"/>
              </a:defRPr>
            </a:lvl1pPr>
          </a:lstStyle>
          <a:p>
            <a:pPr lvl="0"/>
            <a:r>
              <a:rPr lang="en-US" dirty="0"/>
              <a:t>2</a:t>
            </a:r>
            <a:endParaRPr lang="fr-BE" dirty="0"/>
          </a:p>
        </p:txBody>
      </p:sp>
      <p:sp>
        <p:nvSpPr>
          <p:cNvPr id="28" name="Text Placeholder 5"/>
          <p:cNvSpPr>
            <a:spLocks noGrp="1"/>
          </p:cNvSpPr>
          <p:nvPr>
            <p:ph type="body" sz="quarter" idx="26" hasCustomPrompt="1"/>
          </p:nvPr>
        </p:nvSpPr>
        <p:spPr>
          <a:xfrm>
            <a:off x="1055130" y="4635283"/>
            <a:ext cx="690913" cy="6456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panose="020B0004020203020204" pitchFamily="34" charset="0"/>
                <a:cs typeface="Palanquin" panose="020B0004020203020204" pitchFamily="34" charset="0"/>
              </a:defRPr>
            </a:lvl1pPr>
          </a:lstStyle>
          <a:p>
            <a:pPr lvl="0"/>
            <a:r>
              <a:rPr lang="en-US" dirty="0"/>
              <a:t>3</a:t>
            </a:r>
            <a:endParaRPr lang="fr-BE" dirty="0"/>
          </a:p>
        </p:txBody>
      </p:sp>
      <p:pic>
        <p:nvPicPr>
          <p:cNvPr id="13" name="Picture 7" descr="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2230062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42492EFA-ABF7-5844-AC8A-8D3823339386}"/>
              </a:ext>
            </a:extLst>
          </p:cNvPr>
          <p:cNvSpPr/>
          <p:nvPr userDrawn="1"/>
        </p:nvSpPr>
        <p:spPr>
          <a:xfrm>
            <a:off x="-1" y="889092"/>
            <a:ext cx="146101" cy="351693"/>
          </a:xfrm>
          <a:prstGeom prst="rect">
            <a:avLst/>
          </a:prstGeom>
          <a:solidFill>
            <a:srgbClr val="008990"/>
          </a:solidFill>
          <a:ln w="12700">
            <a:miter lim="400000"/>
          </a:ln>
        </p:spPr>
        <p:txBody>
          <a:bodyPr lIns="45719" rIns="45719" anchor="ctr"/>
          <a:lstStyle/>
          <a:p>
            <a:pPr algn="just">
              <a:defRPr>
                <a:solidFill>
                  <a:srgbClr val="FFFFFF"/>
                </a:solidFill>
              </a:defRPr>
            </a:pPr>
            <a:endParaRPr/>
          </a:p>
        </p:txBody>
      </p:sp>
      <p:sp>
        <p:nvSpPr>
          <p:cNvPr id="12" name="TextBox 9">
            <a:extLst>
              <a:ext uri="{FF2B5EF4-FFF2-40B4-BE49-F238E27FC236}">
                <a16:creationId xmlns:a16="http://schemas.microsoft.com/office/drawing/2014/main" id="{E14C724D-8150-584E-B310-03760B61CF59}"/>
              </a:ext>
            </a:extLst>
          </p:cNvPr>
          <p:cNvSpPr txBox="1">
            <a:spLocks noGrp="1"/>
          </p:cNvSpPr>
          <p:nvPr>
            <p:ph type="body" sz="quarter" idx="13" hasCustomPrompt="1"/>
          </p:nvPr>
        </p:nvSpPr>
        <p:spPr>
          <a:xfrm>
            <a:off x="281008" y="745829"/>
            <a:ext cx="11166353" cy="707886"/>
          </a:xfrm>
          <a:prstGeom prst="rect">
            <a:avLst/>
          </a:prstGeom>
        </p:spPr>
        <p:txBody>
          <a:bodyPr wrap="square">
            <a:spAutoFit/>
          </a:bodyPr>
          <a:lstStyle>
            <a:lvl1pPr marL="0" indent="0">
              <a:lnSpc>
                <a:spcPct val="100000"/>
              </a:lnSpc>
              <a:spcBef>
                <a:spcPts val="0"/>
              </a:spcBef>
              <a:buSzTx/>
              <a:buFontTx/>
              <a:buNone/>
              <a:defRPr sz="4000" baseline="0">
                <a:solidFill>
                  <a:srgbClr val="008990"/>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3"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281009" y="1779812"/>
            <a:ext cx="11237400" cy="4089476"/>
          </a:xfrm>
          <a:prstGeom prst="rect">
            <a:avLst/>
          </a:prstGeom>
        </p:spPr>
        <p:txBody>
          <a:bodyPr wrap="square">
            <a:no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a:ln>
                  <a:noFill/>
                </a:ln>
                <a:solidFill>
                  <a:srgbClr val="18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Ut </a:t>
            </a:r>
            <a:r>
              <a:rPr lang="fr-BE" dirty="0" err="1"/>
              <a:t>enim</a:t>
            </a:r>
            <a:r>
              <a:rPr lang="fr-BE" dirty="0"/>
              <a:t> ad </a:t>
            </a:r>
            <a:r>
              <a:rPr lang="fr-BE" dirty="0" err="1"/>
              <a:t>minim</a:t>
            </a:r>
            <a:r>
              <a:rPr lang="fr-BE" dirty="0"/>
              <a:t> </a:t>
            </a:r>
            <a:r>
              <a:rPr lang="fr-BE" dirty="0" err="1"/>
              <a:t>veniam</a:t>
            </a:r>
            <a:r>
              <a:rPr lang="fr-BE" dirty="0"/>
              <a:t>, </a:t>
            </a:r>
            <a:r>
              <a:rPr lang="fr-BE" dirty="0" err="1"/>
              <a:t>quis</a:t>
            </a:r>
            <a:r>
              <a:rPr lang="fr-BE" dirty="0"/>
              <a:t> </a:t>
            </a:r>
            <a:r>
              <a:rPr lang="fr-BE" dirty="0" err="1"/>
              <a:t>nostrud</a:t>
            </a:r>
            <a:r>
              <a:rPr lang="fr-BE" dirty="0"/>
              <a:t> </a:t>
            </a:r>
            <a:r>
              <a:rPr lang="fr-BE" dirty="0" err="1"/>
              <a:t>exercitation</a:t>
            </a:r>
            <a:r>
              <a:rPr lang="fr-BE" dirty="0"/>
              <a:t> </a:t>
            </a:r>
            <a:r>
              <a:rPr lang="fr-BE" dirty="0" err="1"/>
              <a:t>ullamco</a:t>
            </a:r>
            <a:r>
              <a:rPr lang="fr-BE" dirty="0"/>
              <a:t> </a:t>
            </a:r>
            <a:r>
              <a:rPr lang="fr-BE" dirty="0" err="1"/>
              <a:t>laboris</a:t>
            </a:r>
            <a:r>
              <a:rPr lang="fr-BE" dirty="0"/>
              <a:t> </a:t>
            </a:r>
            <a:r>
              <a:rPr lang="fr-BE" dirty="0" err="1"/>
              <a:t>nisi</a:t>
            </a:r>
            <a:r>
              <a:rPr lang="fr-BE" dirty="0"/>
              <a:t> ut </a:t>
            </a:r>
            <a:r>
              <a:rPr lang="fr-BE" dirty="0" err="1"/>
              <a:t>aliquip</a:t>
            </a:r>
            <a:r>
              <a:rPr lang="fr-BE" dirty="0"/>
              <a:t> ex </a:t>
            </a:r>
            <a:r>
              <a:rPr lang="fr-BE" dirty="0" err="1"/>
              <a:t>ae</a:t>
            </a:r>
            <a:r>
              <a:rPr lang="fr-BE" dirty="0"/>
              <a:t> </a:t>
            </a:r>
            <a:r>
              <a:rPr lang="fr-BE" dirty="0" err="1"/>
              <a:t>commodo</a:t>
            </a:r>
            <a:r>
              <a:rPr lang="fr-BE" dirty="0"/>
              <a:t> </a:t>
            </a:r>
            <a:r>
              <a:rPr lang="fr-BE" dirty="0" err="1"/>
              <a:t>consequat</a:t>
            </a:r>
            <a:r>
              <a:rPr lang="fr-BE" dirty="0"/>
              <a:t>. Duis </a:t>
            </a:r>
            <a:r>
              <a:rPr lang="fr-BE" dirty="0" err="1"/>
              <a:t>aute</a:t>
            </a:r>
            <a:r>
              <a:rPr lang="fr-BE" dirty="0"/>
              <a:t> </a:t>
            </a:r>
            <a:r>
              <a:rPr lang="fr-BE" dirty="0" err="1"/>
              <a:t>irure</a:t>
            </a:r>
            <a:r>
              <a:rPr lang="fr-BE" dirty="0"/>
              <a:t> </a:t>
            </a:r>
            <a:r>
              <a:rPr lang="fr-BE" dirty="0" err="1"/>
              <a:t>dolor</a:t>
            </a:r>
            <a:r>
              <a:rPr lang="fr-BE" dirty="0"/>
              <a:t> in </a:t>
            </a:r>
            <a:r>
              <a:rPr lang="fr-BE" dirty="0" err="1"/>
              <a:t>reprehenderit</a:t>
            </a:r>
            <a:r>
              <a:rPr lang="fr-BE" dirty="0"/>
              <a:t> in </a:t>
            </a:r>
            <a:r>
              <a:rPr lang="fr-BE" dirty="0" err="1"/>
              <a:t>voluptate</a:t>
            </a:r>
            <a:r>
              <a:rPr lang="fr-BE" dirty="0"/>
              <a:t> </a:t>
            </a:r>
            <a:r>
              <a:rPr lang="fr-BE" dirty="0" err="1"/>
              <a:t>velit</a:t>
            </a:r>
            <a:r>
              <a:rPr lang="fr-BE" dirty="0"/>
              <a:t> esse </a:t>
            </a:r>
            <a:r>
              <a:rPr lang="fr-BE" dirty="0" err="1"/>
              <a:t>cillum</a:t>
            </a:r>
            <a:r>
              <a:rPr lang="fr-BE" dirty="0"/>
              <a:t> </a:t>
            </a:r>
            <a:r>
              <a:rPr lang="fr-BE" dirty="0" err="1"/>
              <a:t>dolore</a:t>
            </a:r>
            <a:r>
              <a:rPr lang="fr-BE" dirty="0"/>
              <a:t> eu </a:t>
            </a:r>
            <a:r>
              <a:rPr lang="fr-BE" dirty="0" err="1"/>
              <a:t>fugiat</a:t>
            </a:r>
            <a:r>
              <a:rPr lang="fr-BE" dirty="0"/>
              <a:t> </a:t>
            </a:r>
            <a:r>
              <a:rPr lang="fr-BE" dirty="0" err="1"/>
              <a:t>nulla</a:t>
            </a:r>
            <a:r>
              <a:rPr lang="fr-BE" dirty="0"/>
              <a:t> </a:t>
            </a:r>
            <a:r>
              <a:rPr lang="fr-BE" dirty="0" err="1"/>
              <a:t>pariatur</a:t>
            </a:r>
            <a:r>
              <a:rPr lang="fr-BE" dirty="0"/>
              <a:t>. </a:t>
            </a:r>
            <a:r>
              <a:rPr lang="fr-BE" dirty="0" err="1"/>
              <a:t>Excepteur</a:t>
            </a:r>
            <a:r>
              <a:rPr lang="fr-BE" dirty="0"/>
              <a:t> </a:t>
            </a:r>
            <a:r>
              <a:rPr lang="fr-BE" dirty="0" err="1"/>
              <a:t>sint</a:t>
            </a:r>
            <a:r>
              <a:rPr lang="fr-BE" dirty="0"/>
              <a:t> </a:t>
            </a:r>
            <a:r>
              <a:rPr lang="fr-BE" dirty="0" err="1"/>
              <a:t>occaecat</a:t>
            </a:r>
            <a:r>
              <a:rPr lang="fr-BE" dirty="0"/>
              <a:t> </a:t>
            </a:r>
            <a:r>
              <a:rPr lang="fr-BE" dirty="0" err="1"/>
              <a:t>cupidatat</a:t>
            </a:r>
            <a:r>
              <a:rPr lang="fr-BE" dirty="0"/>
              <a:t> non </a:t>
            </a:r>
            <a:r>
              <a:rPr lang="fr-BE" dirty="0" err="1"/>
              <a:t>proident</a:t>
            </a:r>
            <a:r>
              <a:rPr lang="fr-BE" dirty="0"/>
              <a:t>, </a:t>
            </a:r>
            <a:r>
              <a:rPr lang="fr-BE" dirty="0" err="1"/>
              <a:t>sunt</a:t>
            </a:r>
            <a:r>
              <a:rPr lang="fr-BE" dirty="0"/>
              <a:t> in culpa qui officia </a:t>
            </a:r>
            <a:r>
              <a:rPr lang="fr-BE" dirty="0" err="1"/>
              <a:t>deserunt</a:t>
            </a:r>
            <a:r>
              <a:rPr lang="fr-BE" dirty="0"/>
              <a:t> mollit </a:t>
            </a:r>
            <a:r>
              <a:rPr lang="fr-BE" dirty="0" err="1"/>
              <a:t>anim</a:t>
            </a:r>
            <a:r>
              <a:rPr lang="fr-BE" dirty="0"/>
              <a:t> id est </a:t>
            </a:r>
            <a:r>
              <a:rPr lang="fr-BE" dirty="0" err="1"/>
              <a:t>laborum</a:t>
            </a:r>
            <a:r>
              <a:rPr lang="fr-BE" dirty="0"/>
              <a:t>.</a:t>
            </a:r>
          </a:p>
        </p:txBody>
      </p:sp>
      <p:pic>
        <p:nvPicPr>
          <p:cNvPr id="6" name="Picture 7" descr="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644648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pic>
        <p:nvPicPr>
          <p:cNvPr id="6" name="Picture 4" descr="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1" y="427"/>
            <a:ext cx="12190478" cy="6857144"/>
          </a:xfrm>
          <a:prstGeom prst="rect">
            <a:avLst/>
          </a:prstGeom>
          <a:ln w="12700">
            <a:miter lim="400000"/>
          </a:ln>
        </p:spPr>
      </p:pic>
      <p:sp>
        <p:nvSpPr>
          <p:cNvPr id="8" name="Rectangle 7">
            <a:extLst>
              <a:ext uri="{FF2B5EF4-FFF2-40B4-BE49-F238E27FC236}">
                <a16:creationId xmlns:a16="http://schemas.microsoft.com/office/drawing/2014/main" id="{42492EFA-ABF7-5844-AC8A-8D3823339386}"/>
              </a:ext>
            </a:extLst>
          </p:cNvPr>
          <p:cNvSpPr/>
          <p:nvPr userDrawn="1"/>
        </p:nvSpPr>
        <p:spPr>
          <a:xfrm>
            <a:off x="-1" y="889092"/>
            <a:ext cx="146101" cy="351693"/>
          </a:xfrm>
          <a:prstGeom prst="rect">
            <a:avLst/>
          </a:prstGeom>
          <a:solidFill>
            <a:srgbClr val="1A4652"/>
          </a:solidFill>
          <a:ln w="12700">
            <a:miter lim="400000"/>
          </a:ln>
        </p:spPr>
        <p:txBody>
          <a:bodyPr lIns="45719" rIns="45719" anchor="ctr"/>
          <a:lstStyle/>
          <a:p>
            <a:pPr algn="just">
              <a:defRPr>
                <a:solidFill>
                  <a:srgbClr val="FFFFFF"/>
                </a:solidFill>
              </a:defRPr>
            </a:pPr>
            <a:endParaRPr/>
          </a:p>
        </p:txBody>
      </p:sp>
      <p:sp>
        <p:nvSpPr>
          <p:cNvPr id="9" name="TextBox 9">
            <a:extLst>
              <a:ext uri="{FF2B5EF4-FFF2-40B4-BE49-F238E27FC236}">
                <a16:creationId xmlns:a16="http://schemas.microsoft.com/office/drawing/2014/main" id="{E14C724D-8150-584E-B310-03760B61CF59}"/>
              </a:ext>
            </a:extLst>
          </p:cNvPr>
          <p:cNvSpPr txBox="1">
            <a:spLocks noGrp="1"/>
          </p:cNvSpPr>
          <p:nvPr>
            <p:ph type="body" sz="quarter" idx="13" hasCustomPrompt="1"/>
          </p:nvPr>
        </p:nvSpPr>
        <p:spPr>
          <a:xfrm>
            <a:off x="281009" y="745829"/>
            <a:ext cx="11293675" cy="707886"/>
          </a:xfrm>
          <a:prstGeom prst="rect">
            <a:avLst/>
          </a:prstGeom>
        </p:spPr>
        <p:txBody>
          <a:bodyPr wrap="square">
            <a:spAutoFit/>
          </a:bodyPr>
          <a:lstStyle>
            <a:lvl1pPr marL="0" indent="0">
              <a:lnSpc>
                <a:spcPct val="100000"/>
              </a:lnSpc>
              <a:spcBef>
                <a:spcPts val="0"/>
              </a:spcBef>
              <a:buSzTx/>
              <a:buFontTx/>
              <a:buNone/>
              <a:defRPr sz="4000" baseline="0">
                <a:solidFill>
                  <a:srgbClr val="1A4652"/>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2"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281009" y="1779812"/>
            <a:ext cx="11237400" cy="4089476"/>
          </a:xfrm>
          <a:prstGeom prst="rect">
            <a:avLst/>
          </a:prstGeom>
        </p:spPr>
        <p:txBody>
          <a:bodyPr wrap="square">
            <a:no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a:ln>
                  <a:noFill/>
                </a:ln>
                <a:solidFill>
                  <a:srgbClr val="18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Ut </a:t>
            </a:r>
            <a:r>
              <a:rPr lang="fr-BE" dirty="0" err="1"/>
              <a:t>enim</a:t>
            </a:r>
            <a:r>
              <a:rPr lang="fr-BE" dirty="0"/>
              <a:t> ad </a:t>
            </a:r>
            <a:r>
              <a:rPr lang="fr-BE" dirty="0" err="1"/>
              <a:t>minim</a:t>
            </a:r>
            <a:r>
              <a:rPr lang="fr-BE" dirty="0"/>
              <a:t> </a:t>
            </a:r>
            <a:r>
              <a:rPr lang="fr-BE" dirty="0" err="1"/>
              <a:t>veniam</a:t>
            </a:r>
            <a:r>
              <a:rPr lang="fr-BE" dirty="0"/>
              <a:t>, </a:t>
            </a:r>
            <a:r>
              <a:rPr lang="fr-BE" dirty="0" err="1"/>
              <a:t>quis</a:t>
            </a:r>
            <a:r>
              <a:rPr lang="fr-BE" dirty="0"/>
              <a:t> </a:t>
            </a:r>
            <a:r>
              <a:rPr lang="fr-BE" dirty="0" err="1"/>
              <a:t>nostrud</a:t>
            </a:r>
            <a:r>
              <a:rPr lang="fr-BE" dirty="0"/>
              <a:t> </a:t>
            </a:r>
            <a:r>
              <a:rPr lang="fr-BE" dirty="0" err="1"/>
              <a:t>exercitation</a:t>
            </a:r>
            <a:r>
              <a:rPr lang="fr-BE" dirty="0"/>
              <a:t> </a:t>
            </a:r>
            <a:r>
              <a:rPr lang="fr-BE" dirty="0" err="1"/>
              <a:t>ullamco</a:t>
            </a:r>
            <a:r>
              <a:rPr lang="fr-BE" dirty="0"/>
              <a:t> </a:t>
            </a:r>
            <a:r>
              <a:rPr lang="fr-BE" dirty="0" err="1"/>
              <a:t>laboris</a:t>
            </a:r>
            <a:r>
              <a:rPr lang="fr-BE" dirty="0"/>
              <a:t> </a:t>
            </a:r>
            <a:r>
              <a:rPr lang="fr-BE" dirty="0" err="1"/>
              <a:t>nisi</a:t>
            </a:r>
            <a:r>
              <a:rPr lang="fr-BE" dirty="0"/>
              <a:t> ut </a:t>
            </a:r>
            <a:r>
              <a:rPr lang="fr-BE" dirty="0" err="1"/>
              <a:t>aliquip</a:t>
            </a:r>
            <a:r>
              <a:rPr lang="fr-BE" dirty="0"/>
              <a:t> ex </a:t>
            </a:r>
            <a:r>
              <a:rPr lang="fr-BE" dirty="0" err="1"/>
              <a:t>ae</a:t>
            </a:r>
            <a:r>
              <a:rPr lang="fr-BE" dirty="0"/>
              <a:t> </a:t>
            </a:r>
            <a:r>
              <a:rPr lang="fr-BE" dirty="0" err="1"/>
              <a:t>commodo</a:t>
            </a:r>
            <a:r>
              <a:rPr lang="fr-BE" dirty="0"/>
              <a:t> </a:t>
            </a:r>
            <a:r>
              <a:rPr lang="fr-BE" dirty="0" err="1"/>
              <a:t>consequat</a:t>
            </a:r>
            <a:r>
              <a:rPr lang="fr-BE" dirty="0"/>
              <a:t>. Duis </a:t>
            </a:r>
            <a:r>
              <a:rPr lang="fr-BE" dirty="0" err="1"/>
              <a:t>aute</a:t>
            </a:r>
            <a:r>
              <a:rPr lang="fr-BE" dirty="0"/>
              <a:t> </a:t>
            </a:r>
            <a:r>
              <a:rPr lang="fr-BE" dirty="0" err="1"/>
              <a:t>irure</a:t>
            </a:r>
            <a:r>
              <a:rPr lang="fr-BE" dirty="0"/>
              <a:t> </a:t>
            </a:r>
            <a:r>
              <a:rPr lang="fr-BE" dirty="0" err="1"/>
              <a:t>dolor</a:t>
            </a:r>
            <a:r>
              <a:rPr lang="fr-BE" dirty="0"/>
              <a:t> in </a:t>
            </a:r>
            <a:r>
              <a:rPr lang="fr-BE" dirty="0" err="1"/>
              <a:t>reprehenderit</a:t>
            </a:r>
            <a:r>
              <a:rPr lang="fr-BE" dirty="0"/>
              <a:t> in </a:t>
            </a:r>
            <a:r>
              <a:rPr lang="fr-BE" dirty="0" err="1"/>
              <a:t>voluptate</a:t>
            </a:r>
            <a:r>
              <a:rPr lang="fr-BE" dirty="0"/>
              <a:t> </a:t>
            </a:r>
            <a:r>
              <a:rPr lang="fr-BE" dirty="0" err="1"/>
              <a:t>velit</a:t>
            </a:r>
            <a:r>
              <a:rPr lang="fr-BE" dirty="0"/>
              <a:t> esse </a:t>
            </a:r>
            <a:r>
              <a:rPr lang="fr-BE" dirty="0" err="1"/>
              <a:t>cillum</a:t>
            </a:r>
            <a:r>
              <a:rPr lang="fr-BE" dirty="0"/>
              <a:t> </a:t>
            </a:r>
            <a:r>
              <a:rPr lang="fr-BE" dirty="0" err="1"/>
              <a:t>dolore</a:t>
            </a:r>
            <a:r>
              <a:rPr lang="fr-BE" dirty="0"/>
              <a:t> eu </a:t>
            </a:r>
            <a:r>
              <a:rPr lang="fr-BE" dirty="0" err="1"/>
              <a:t>fugiat</a:t>
            </a:r>
            <a:r>
              <a:rPr lang="fr-BE" dirty="0"/>
              <a:t> </a:t>
            </a:r>
            <a:r>
              <a:rPr lang="fr-BE" dirty="0" err="1"/>
              <a:t>nulla</a:t>
            </a:r>
            <a:r>
              <a:rPr lang="fr-BE" dirty="0"/>
              <a:t> </a:t>
            </a:r>
            <a:r>
              <a:rPr lang="fr-BE" dirty="0" err="1"/>
              <a:t>pariatur</a:t>
            </a:r>
            <a:r>
              <a:rPr lang="fr-BE" dirty="0"/>
              <a:t>. </a:t>
            </a:r>
            <a:r>
              <a:rPr lang="fr-BE" dirty="0" err="1"/>
              <a:t>Excepteur</a:t>
            </a:r>
            <a:r>
              <a:rPr lang="fr-BE" dirty="0"/>
              <a:t> </a:t>
            </a:r>
            <a:r>
              <a:rPr lang="fr-BE" dirty="0" err="1"/>
              <a:t>sint</a:t>
            </a:r>
            <a:r>
              <a:rPr lang="fr-BE" dirty="0"/>
              <a:t> </a:t>
            </a:r>
            <a:r>
              <a:rPr lang="fr-BE" dirty="0" err="1"/>
              <a:t>occaecat</a:t>
            </a:r>
            <a:r>
              <a:rPr lang="fr-BE" dirty="0"/>
              <a:t> </a:t>
            </a:r>
            <a:r>
              <a:rPr lang="fr-BE" dirty="0" err="1"/>
              <a:t>cupidatat</a:t>
            </a:r>
            <a:r>
              <a:rPr lang="fr-BE" dirty="0"/>
              <a:t> non </a:t>
            </a:r>
            <a:r>
              <a:rPr lang="fr-BE" dirty="0" err="1"/>
              <a:t>proident</a:t>
            </a:r>
            <a:r>
              <a:rPr lang="fr-BE" dirty="0"/>
              <a:t>, </a:t>
            </a:r>
            <a:r>
              <a:rPr lang="fr-BE" dirty="0" err="1"/>
              <a:t>sunt</a:t>
            </a:r>
            <a:r>
              <a:rPr lang="fr-BE" dirty="0"/>
              <a:t> in culpa qui officia </a:t>
            </a:r>
            <a:r>
              <a:rPr lang="fr-BE" dirty="0" err="1"/>
              <a:t>deserunt</a:t>
            </a:r>
            <a:r>
              <a:rPr lang="fr-BE" dirty="0"/>
              <a:t> mollit </a:t>
            </a:r>
            <a:r>
              <a:rPr lang="fr-BE" dirty="0" err="1"/>
              <a:t>anim</a:t>
            </a:r>
            <a:r>
              <a:rPr lang="fr-BE" dirty="0"/>
              <a:t> id est </a:t>
            </a:r>
            <a:r>
              <a:rPr lang="fr-BE" dirty="0" err="1"/>
              <a:t>laborum</a:t>
            </a:r>
            <a:r>
              <a:rPr lang="fr-BE" dirty="0"/>
              <a:t>.</a:t>
            </a:r>
          </a:p>
        </p:txBody>
      </p:sp>
      <p:sp>
        <p:nvSpPr>
          <p:cNvPr id="16" name="Slide Number Placeholder 5"/>
          <p:cNvSpPr txBox="1">
            <a:spLocks/>
          </p:cNvSpPr>
          <p:nvPr userDrawn="1"/>
        </p:nvSpPr>
        <p:spPr>
          <a:xfrm>
            <a:off x="9359097" y="6443728"/>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1868436-61E3-4D76-BA88-7E0BF7E3DF6A}" type="slidenum">
              <a:rPr lang="fr-BE" smtClean="0"/>
              <a:pPr/>
              <a:t>‹#›</a:t>
            </a:fld>
            <a:endParaRPr lang="fr-BE" dirty="0"/>
          </a:p>
        </p:txBody>
      </p:sp>
      <p:pic>
        <p:nvPicPr>
          <p:cNvPr id="10" name="Picture 7" descr="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1331326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Slide 1">
    <p:spTree>
      <p:nvGrpSpPr>
        <p:cNvPr id="1" name=""/>
        <p:cNvGrpSpPr/>
        <p:nvPr/>
      </p:nvGrpSpPr>
      <p:grpSpPr>
        <a:xfrm>
          <a:off x="0" y="0"/>
          <a:ext cx="0" cy="0"/>
          <a:chOff x="0" y="0"/>
          <a:chExt cx="0" cy="0"/>
        </a:xfrm>
      </p:grpSpPr>
      <p:sp>
        <p:nvSpPr>
          <p:cNvPr id="4" name="Rectangle 2"/>
          <p:cNvSpPr/>
          <p:nvPr userDrawn="1"/>
        </p:nvSpPr>
        <p:spPr>
          <a:xfrm>
            <a:off x="0" y="0"/>
            <a:ext cx="4343400" cy="6858000"/>
          </a:xfrm>
          <a:prstGeom prst="rect">
            <a:avLst/>
          </a:prstGeom>
          <a:solidFill>
            <a:srgbClr val="D9D9D9"/>
          </a:solidFill>
          <a:ln w="12700">
            <a:miter lim="400000"/>
          </a:ln>
        </p:spPr>
        <p:txBody>
          <a:bodyPr lIns="45719" rIns="45719" anchor="ctr"/>
          <a:lstStyle/>
          <a:p>
            <a:pPr algn="ctr">
              <a:defRPr>
                <a:solidFill>
                  <a:srgbClr val="D9D9D9"/>
                </a:solidFill>
              </a:defRPr>
            </a:pPr>
            <a:endParaRPr/>
          </a:p>
        </p:txBody>
      </p:sp>
      <p:sp>
        <p:nvSpPr>
          <p:cNvPr id="5" name="Rectangle 8"/>
          <p:cNvSpPr/>
          <p:nvPr userDrawn="1"/>
        </p:nvSpPr>
        <p:spPr>
          <a:xfrm>
            <a:off x="4343400" y="2170444"/>
            <a:ext cx="146100" cy="351693"/>
          </a:xfrm>
          <a:prstGeom prst="rect">
            <a:avLst/>
          </a:prstGeom>
          <a:solidFill>
            <a:srgbClr val="008990"/>
          </a:solidFill>
          <a:ln w="12700">
            <a:miter lim="400000"/>
          </a:ln>
        </p:spPr>
        <p:txBody>
          <a:bodyPr lIns="45719" rIns="45719" anchor="ctr"/>
          <a:lstStyle/>
          <a:p>
            <a:pPr algn="just">
              <a:defRPr>
                <a:solidFill>
                  <a:srgbClr val="FFFFFF"/>
                </a:solidFill>
              </a:defRPr>
            </a:pPr>
            <a:endParaRPr/>
          </a:p>
        </p:txBody>
      </p:sp>
      <p:sp>
        <p:nvSpPr>
          <p:cNvPr id="8" name="TextBox 9"/>
          <p:cNvSpPr txBox="1">
            <a:spLocks noGrp="1"/>
          </p:cNvSpPr>
          <p:nvPr>
            <p:ph type="body" sz="quarter" idx="13" hasCustomPrompt="1"/>
          </p:nvPr>
        </p:nvSpPr>
        <p:spPr>
          <a:xfrm>
            <a:off x="4624409" y="2027180"/>
            <a:ext cx="5574033" cy="707886"/>
          </a:xfrm>
          <a:prstGeom prst="rect">
            <a:avLst/>
          </a:prstGeom>
        </p:spPr>
        <p:txBody>
          <a:bodyPr wrap="square">
            <a:spAutoFit/>
          </a:bodyPr>
          <a:lstStyle>
            <a:lvl1pPr marL="0" indent="0">
              <a:lnSpc>
                <a:spcPct val="100000"/>
              </a:lnSpc>
              <a:spcBef>
                <a:spcPts val="0"/>
              </a:spcBef>
              <a:buSzTx/>
              <a:buFontTx/>
              <a:buNone/>
              <a:defRPr sz="4000" baseline="0">
                <a:solidFill>
                  <a:srgbClr val="008990"/>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9"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4624409" y="2875333"/>
            <a:ext cx="5574033" cy="2338694"/>
          </a:xfrm>
          <a:prstGeom prst="rect">
            <a:avLst/>
          </a:prstGeom>
        </p:spPr>
        <p:txBody>
          <a:bodyPr wrap="square">
            <a:no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dirty="0">
                <a:ln>
                  <a:noFill/>
                </a:ln>
                <a:solidFill>
                  <a:srgbClr val="18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a:t>
            </a:r>
          </a:p>
        </p:txBody>
      </p:sp>
      <p:sp>
        <p:nvSpPr>
          <p:cNvPr id="10" name="Picture Placeholder 2"/>
          <p:cNvSpPr>
            <a:spLocks noGrp="1"/>
          </p:cNvSpPr>
          <p:nvPr>
            <p:ph type="pic" sz="quarter" idx="28"/>
          </p:nvPr>
        </p:nvSpPr>
        <p:spPr>
          <a:xfrm>
            <a:off x="0" y="0"/>
            <a:ext cx="4337050" cy="6858000"/>
          </a:xfrm>
          <a:prstGeom prst="rect">
            <a:avLst/>
          </a:prstGeom>
        </p:spPr>
        <p:txBody>
          <a:bodyPr/>
          <a:lstStyle>
            <a:lvl1pPr marL="0" indent="0" algn="ctr">
              <a:buFontTx/>
              <a:buNone/>
              <a:defRPr sz="2000" i="1">
                <a:noFill/>
                <a:latin typeface="Palanquin" panose="020B0004020203020204" pitchFamily="34" charset="0"/>
                <a:cs typeface="Palanquin" panose="020B0004020203020204" pitchFamily="34" charset="0"/>
              </a:defRPr>
            </a:lvl1pPr>
          </a:lstStyle>
          <a:p>
            <a:endParaRPr lang="fr-BE" dirty="0"/>
          </a:p>
        </p:txBody>
      </p:sp>
      <p:pic>
        <p:nvPicPr>
          <p:cNvPr id="11" name="Picture 7" descr="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1573056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Slide 2">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8610600" y="6356350"/>
            <a:ext cx="2743200" cy="365125"/>
          </a:xfrm>
          <a:prstGeom prst="rect">
            <a:avLst/>
          </a:prstGeom>
        </p:spPr>
        <p:txBody>
          <a:bodyPr/>
          <a:lstStyle/>
          <a:p>
            <a:fld id="{31868436-61E3-4D76-BA88-7E0BF7E3DF6A}" type="slidenum">
              <a:rPr lang="fr-BE" smtClean="0"/>
              <a:t>‹#›</a:t>
            </a:fld>
            <a:endParaRPr lang="fr-BE"/>
          </a:p>
        </p:txBody>
      </p:sp>
      <p:sp>
        <p:nvSpPr>
          <p:cNvPr id="4" name="Rectangle 2"/>
          <p:cNvSpPr/>
          <p:nvPr userDrawn="1"/>
        </p:nvSpPr>
        <p:spPr>
          <a:xfrm>
            <a:off x="7848600" y="0"/>
            <a:ext cx="4343400" cy="6858000"/>
          </a:xfrm>
          <a:prstGeom prst="rect">
            <a:avLst/>
          </a:prstGeom>
          <a:solidFill>
            <a:srgbClr val="1A4652"/>
          </a:solidFill>
          <a:ln w="12700">
            <a:miter lim="400000"/>
          </a:ln>
        </p:spPr>
        <p:txBody>
          <a:bodyPr lIns="45719" rIns="45719" anchor="ctr"/>
          <a:lstStyle/>
          <a:p>
            <a:pPr algn="ctr">
              <a:defRPr>
                <a:solidFill>
                  <a:srgbClr val="FFFFFF"/>
                </a:solidFill>
              </a:defRPr>
            </a:pPr>
            <a:endParaRPr/>
          </a:p>
        </p:txBody>
      </p:sp>
      <p:sp>
        <p:nvSpPr>
          <p:cNvPr id="5" name="Rectangle 4"/>
          <p:cNvSpPr/>
          <p:nvPr userDrawn="1"/>
        </p:nvSpPr>
        <p:spPr>
          <a:xfrm>
            <a:off x="0" y="0"/>
            <a:ext cx="7848600" cy="6858000"/>
          </a:xfrm>
          <a:prstGeom prst="rect">
            <a:avLst/>
          </a:prstGeom>
          <a:solidFill>
            <a:srgbClr val="D9D9D9"/>
          </a:solidFill>
          <a:ln w="12700">
            <a:miter lim="400000"/>
          </a:ln>
        </p:spPr>
        <p:txBody>
          <a:bodyPr lIns="45719" rIns="45719" anchor="ctr"/>
          <a:lstStyle/>
          <a:p>
            <a:pPr algn="ctr">
              <a:defRPr>
                <a:solidFill>
                  <a:srgbClr val="FFFFFF"/>
                </a:solidFill>
              </a:defRPr>
            </a:pPr>
            <a:endParaRPr/>
          </a:p>
        </p:txBody>
      </p:sp>
      <p:sp>
        <p:nvSpPr>
          <p:cNvPr id="7"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8388790" y="677042"/>
            <a:ext cx="3263021" cy="5004509"/>
          </a:xfrm>
          <a:prstGeom prst="rect">
            <a:avLst/>
          </a:prstGeom>
        </p:spPr>
        <p:txBody>
          <a:bodyPr wrap="square">
            <a:noAutofit/>
          </a:bodyPr>
          <a:lstStyle>
            <a:lvl1pPr marL="0" indent="0">
              <a:lnSpc>
                <a:spcPct val="100000"/>
              </a:lnSpc>
              <a:spcBef>
                <a:spcPts val="0"/>
              </a:spcBef>
              <a:buSzTx/>
              <a:buFontTx/>
              <a:buNone/>
              <a:defRPr kumimoji="0" sz="1800" b="0" i="0" u="none" strike="noStrike" cap="none" spc="0" normalizeH="0" baseline="0" dirty="0">
                <a:ln>
                  <a:noFill/>
                </a:ln>
                <a:solidFill>
                  <a:schemeClr val="bg1"/>
                </a:solidFill>
                <a:effectLst/>
                <a:uFillTx/>
                <a:latin typeface="Palanquin Regular"/>
                <a:ea typeface="Arial"/>
                <a:cs typeface="Arial"/>
                <a:sym typeface="Arial"/>
              </a:defRPr>
            </a:lvl1pPr>
          </a:lstStyle>
          <a:p>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Ut </a:t>
            </a:r>
            <a:r>
              <a:rPr lang="fr-BE" dirty="0" err="1"/>
              <a:t>enim</a:t>
            </a:r>
            <a:r>
              <a:rPr lang="fr-BE" dirty="0"/>
              <a:t> ad </a:t>
            </a:r>
            <a:r>
              <a:rPr lang="fr-BE" dirty="0" err="1"/>
              <a:t>minim</a:t>
            </a:r>
            <a:r>
              <a:rPr lang="fr-BE" dirty="0"/>
              <a:t> </a:t>
            </a:r>
            <a:r>
              <a:rPr lang="fr-BE" dirty="0" err="1"/>
              <a:t>veniam</a:t>
            </a:r>
            <a:r>
              <a:rPr lang="fr-BE" dirty="0"/>
              <a:t>, </a:t>
            </a:r>
            <a:r>
              <a:rPr lang="fr-BE" dirty="0" err="1"/>
              <a:t>quis</a:t>
            </a:r>
            <a:r>
              <a:rPr lang="fr-BE" dirty="0"/>
              <a:t> </a:t>
            </a:r>
            <a:r>
              <a:rPr lang="fr-BE" dirty="0" err="1"/>
              <a:t>nostrud</a:t>
            </a:r>
            <a:r>
              <a:rPr lang="fr-BE" dirty="0"/>
              <a:t> </a:t>
            </a:r>
            <a:r>
              <a:rPr lang="fr-BE" dirty="0" err="1"/>
              <a:t>exercitation</a:t>
            </a:r>
            <a:r>
              <a:rPr lang="fr-BE" dirty="0"/>
              <a:t> </a:t>
            </a:r>
            <a:r>
              <a:rPr lang="fr-BE" dirty="0" err="1"/>
              <a:t>ullamco</a:t>
            </a:r>
            <a:r>
              <a:rPr lang="fr-BE" dirty="0"/>
              <a:t> </a:t>
            </a:r>
            <a:r>
              <a:rPr lang="fr-BE" dirty="0" err="1"/>
              <a:t>laboris</a:t>
            </a:r>
            <a:r>
              <a:rPr lang="fr-BE" dirty="0"/>
              <a:t> </a:t>
            </a:r>
            <a:r>
              <a:rPr lang="fr-BE" dirty="0" err="1"/>
              <a:t>nisi</a:t>
            </a:r>
            <a:r>
              <a:rPr lang="fr-BE" dirty="0"/>
              <a:t> ut </a:t>
            </a:r>
            <a:r>
              <a:rPr lang="fr-BE" dirty="0" err="1"/>
              <a:t>aliquip</a:t>
            </a:r>
            <a:r>
              <a:rPr lang="fr-BE" dirty="0"/>
              <a:t> ex </a:t>
            </a:r>
            <a:r>
              <a:rPr lang="fr-BE" dirty="0" err="1"/>
              <a:t>ae</a:t>
            </a:r>
            <a:r>
              <a:rPr lang="fr-BE" dirty="0"/>
              <a:t> </a:t>
            </a:r>
            <a:r>
              <a:rPr lang="fr-BE" dirty="0" err="1"/>
              <a:t>commodo</a:t>
            </a:r>
            <a:r>
              <a:rPr lang="fr-BE" dirty="0"/>
              <a:t> </a:t>
            </a:r>
            <a:r>
              <a:rPr lang="fr-BE" dirty="0" err="1"/>
              <a:t>consequat</a:t>
            </a:r>
            <a:r>
              <a:rPr lang="fr-BE" dirty="0"/>
              <a:t>.</a:t>
            </a:r>
          </a:p>
        </p:txBody>
      </p:sp>
      <p:sp>
        <p:nvSpPr>
          <p:cNvPr id="9" name="Slide Number Placeholder 5"/>
          <p:cNvSpPr txBox="1">
            <a:spLocks/>
          </p:cNvSpPr>
          <p:nvPr userDrawn="1"/>
        </p:nvSpPr>
        <p:spPr>
          <a:xfrm>
            <a:off x="9359097" y="6443728"/>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1868436-61E3-4D76-BA88-7E0BF7E3DF6A}" type="slidenum">
              <a:rPr lang="fr-BE" smtClean="0"/>
              <a:pPr/>
              <a:t>‹#›</a:t>
            </a:fld>
            <a:endParaRPr lang="fr-BE" dirty="0"/>
          </a:p>
        </p:txBody>
      </p:sp>
      <p:sp>
        <p:nvSpPr>
          <p:cNvPr id="10" name="Picture Placeholder 9"/>
          <p:cNvSpPr>
            <a:spLocks noGrp="1"/>
          </p:cNvSpPr>
          <p:nvPr>
            <p:ph type="pic" sz="quarter" idx="28"/>
          </p:nvPr>
        </p:nvSpPr>
        <p:spPr>
          <a:xfrm>
            <a:off x="0" y="0"/>
            <a:ext cx="7848600" cy="6858000"/>
          </a:xfrm>
        </p:spPr>
        <p:txBody>
          <a:bodyPr/>
          <a:lstStyle>
            <a:lvl1pPr>
              <a:defRPr>
                <a:noFill/>
              </a:defRPr>
            </a:lvl1pPr>
          </a:lstStyle>
          <a:p>
            <a:endParaRPr lang="fr-BE" dirty="0"/>
          </a:p>
        </p:txBody>
      </p:sp>
      <p:pic>
        <p:nvPicPr>
          <p:cNvPr id="12" name="Picture 1" descr="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648048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0" name="Slide Number Placeholder 5"/>
          <p:cNvSpPr txBox="1">
            <a:spLocks/>
          </p:cNvSpPr>
          <p:nvPr userDrawn="1"/>
        </p:nvSpPr>
        <p:spPr>
          <a:xfrm>
            <a:off x="8763000" y="6508750"/>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1868436-61E3-4D76-BA88-7E0BF7E3DF6A}" type="slidenum">
              <a:rPr lang="fr-BE" smtClean="0"/>
              <a:pPr/>
              <a:t>‹#›</a:t>
            </a:fld>
            <a:endParaRPr lang="fr-BE"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1868436-61E3-4D76-BA88-7E0BF7E3DF6A}" type="slidenum">
              <a:rPr lang="fr-BE" smtClean="0"/>
              <a:t>‹#›</a:t>
            </a:fld>
            <a:endParaRPr lang="fr-BE"/>
          </a:p>
        </p:txBody>
      </p:sp>
      <p:pic>
        <p:nvPicPr>
          <p:cNvPr id="7" name="Picture 6" descr="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22" y="-2275"/>
            <a:ext cx="12190478" cy="6857143"/>
          </a:xfrm>
          <a:prstGeom prst="rect">
            <a:avLst/>
          </a:prstGeom>
          <a:ln w="12700">
            <a:miter lim="400000"/>
          </a:ln>
        </p:spPr>
      </p:pic>
      <p:sp>
        <p:nvSpPr>
          <p:cNvPr id="9" name="Rectangle 7"/>
          <p:cNvSpPr/>
          <p:nvPr userDrawn="1"/>
        </p:nvSpPr>
        <p:spPr>
          <a:xfrm>
            <a:off x="0" y="5286373"/>
            <a:ext cx="220574" cy="519114"/>
          </a:xfrm>
          <a:prstGeom prst="rect">
            <a:avLst/>
          </a:prstGeom>
          <a:solidFill>
            <a:srgbClr val="F5F1E9"/>
          </a:solidFill>
          <a:ln w="12700">
            <a:miter lim="400000"/>
          </a:ln>
        </p:spPr>
        <p:txBody>
          <a:bodyPr lIns="45719" rIns="45719" anchor="ctr"/>
          <a:lstStyle/>
          <a:p>
            <a:pPr algn="just">
              <a:defRPr>
                <a:solidFill>
                  <a:srgbClr val="FFFFFF"/>
                </a:solidFill>
              </a:defRPr>
            </a:pPr>
            <a:endParaRPr/>
          </a:p>
        </p:txBody>
      </p:sp>
      <p:sp>
        <p:nvSpPr>
          <p:cNvPr id="11" name="Text Placeholder 8"/>
          <p:cNvSpPr txBox="1">
            <a:spLocks noGrp="1"/>
          </p:cNvSpPr>
          <p:nvPr>
            <p:ph type="body" sz="half" idx="13" hasCustomPrompt="1"/>
          </p:nvPr>
        </p:nvSpPr>
        <p:spPr>
          <a:xfrm>
            <a:off x="352162" y="5092589"/>
            <a:ext cx="11672876" cy="1015663"/>
          </a:xfrm>
          <a:prstGeom prst="rect">
            <a:avLst/>
          </a:prstGeom>
        </p:spPr>
        <p:txBody>
          <a:bodyPr>
            <a:spAutoFit/>
          </a:bodyPr>
          <a:lstStyle>
            <a:lvl1pPr marL="0" indent="0">
              <a:lnSpc>
                <a:spcPct val="100000"/>
              </a:lnSpc>
              <a:spcBef>
                <a:spcPts val="0"/>
              </a:spcBef>
              <a:buSzTx/>
              <a:buFontTx/>
              <a:buNone/>
              <a:defRPr sz="6000">
                <a:solidFill>
                  <a:srgbClr val="F5F1E9"/>
                </a:solidFill>
                <a:latin typeface="Palanquin Bold"/>
                <a:ea typeface="Palanquin Bold"/>
                <a:cs typeface="Palanquin Bold"/>
                <a:sym typeface="Palanquin Bold"/>
              </a:defRPr>
            </a:lvl1pPr>
          </a:lstStyle>
          <a:p>
            <a:r>
              <a:rPr lang="fr-BE" dirty="0"/>
              <a:t>Questions</a:t>
            </a:r>
            <a:endParaRPr dirty="0"/>
          </a:p>
        </p:txBody>
      </p:sp>
      <p:pic>
        <p:nvPicPr>
          <p:cNvPr id="12" name="Picture 1" descr="Picture 1">
            <a:extLst>
              <a:ext uri="{FF2B5EF4-FFF2-40B4-BE49-F238E27FC236}">
                <a16:creationId xmlns:a16="http://schemas.microsoft.com/office/drawing/2014/main" id="{B5C3552D-2649-1344-B1CC-7CD54257398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486962" y="400463"/>
            <a:ext cx="2280741" cy="462231"/>
          </a:xfrm>
          <a:prstGeom prst="rect">
            <a:avLst/>
          </a:prstGeom>
          <a:ln w="12700">
            <a:miter lim="400000"/>
          </a:ln>
        </p:spPr>
      </p:pic>
    </p:spTree>
    <p:extLst>
      <p:ext uri="{BB962C8B-B14F-4D97-AF65-F5344CB8AC3E}">
        <p14:creationId xmlns:p14="http://schemas.microsoft.com/office/powerpoint/2010/main" val="2777798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ext Placeholder 2"/>
          <p:cNvSpPr>
            <a:spLocks noGrp="1"/>
          </p:cNvSpPr>
          <p:nvPr>
            <p:ph type="body" idx="1"/>
          </p:nvPr>
        </p:nvSpPr>
        <p:spPr>
          <a:xfrm>
            <a:off x="838200" y="1825625"/>
            <a:ext cx="10515600" cy="427908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a:p>
            <a:pPr lvl="4"/>
            <a:endParaRPr lang="en-US" dirty="0"/>
          </a:p>
          <a:p>
            <a:pPr lvl="4"/>
            <a:endParaRPr lang="fr-BE" dirty="0"/>
          </a:p>
        </p:txBody>
      </p:sp>
      <p:sp>
        <p:nvSpPr>
          <p:cNvPr id="11" name="Slide Number Placeholder 5"/>
          <p:cNvSpPr txBox="1">
            <a:spLocks/>
          </p:cNvSpPr>
          <p:nvPr userDrawn="1"/>
        </p:nvSpPr>
        <p:spPr>
          <a:xfrm>
            <a:off x="9359097" y="6443728"/>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1868436-61E3-4D76-BA88-7E0BF7E3DF6A}" type="slidenum">
              <a:rPr lang="fr-BE" smtClean="0"/>
              <a:pPr/>
              <a:t>‹#›</a:t>
            </a:fld>
            <a:endParaRPr lang="fr-BE" dirty="0"/>
          </a:p>
        </p:txBody>
      </p:sp>
    </p:spTree>
    <p:extLst>
      <p:ext uri="{BB962C8B-B14F-4D97-AF65-F5344CB8AC3E}">
        <p14:creationId xmlns:p14="http://schemas.microsoft.com/office/powerpoint/2010/main" val="244790034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35" r:id="rId3"/>
    <p:sldLayoutId id="2147483729" r:id="rId4"/>
    <p:sldLayoutId id="2147483730" r:id="rId5"/>
    <p:sldLayoutId id="2147483731" r:id="rId6"/>
    <p:sldLayoutId id="2147483736" r:id="rId7"/>
    <p:sldLayoutId id="2147483737" r:id="rId8"/>
    <p:sldLayoutId id="2147483738" r:id="rId9"/>
    <p:sldLayoutId id="2147483734"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kern="1200" baseline="0">
          <a:solidFill>
            <a:srgbClr val="184652"/>
          </a:solidFill>
          <a:latin typeface="+mn-lt"/>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1800" kern="1200">
          <a:solidFill>
            <a:srgbClr val="184652"/>
          </a:solidFill>
          <a:latin typeface="+mn-lt"/>
          <a:ea typeface="+mn-ea"/>
          <a:cs typeface="+mn-cs"/>
        </a:defRPr>
      </a:lvl2pPr>
      <a:lvl3pPr marL="1200150" indent="-285750" algn="l" defTabSz="914400" rtl="0" eaLnBrk="1" latinLnBrk="0" hangingPunct="1">
        <a:lnSpc>
          <a:spcPct val="90000"/>
        </a:lnSpc>
        <a:spcBef>
          <a:spcPts val="500"/>
        </a:spcBef>
        <a:buFont typeface="Arial" panose="020B0604020202020204" pitchFamily="34" charset="0"/>
        <a:buChar char="•"/>
        <a:defRPr sz="1600" kern="1200">
          <a:solidFill>
            <a:srgbClr val="184652"/>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1600" kern="1200">
          <a:solidFill>
            <a:srgbClr val="184652"/>
          </a:solidFill>
          <a:latin typeface="+mn-lt"/>
          <a:ea typeface="+mn-ea"/>
          <a:cs typeface="+mn-cs"/>
        </a:defRPr>
      </a:lvl4pPr>
      <a:lvl5pPr marL="2114550" indent="-285750" algn="l" defTabSz="914400" rtl="0" eaLnBrk="1" latinLnBrk="0" hangingPunct="1">
        <a:lnSpc>
          <a:spcPct val="90000"/>
        </a:lnSpc>
        <a:spcBef>
          <a:spcPts val="500"/>
        </a:spcBef>
        <a:buFont typeface="Arial" panose="020B0604020202020204" pitchFamily="34" charset="0"/>
        <a:buChar char="•"/>
        <a:defRPr sz="1400" kern="1200">
          <a:solidFill>
            <a:srgbClr val="18465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hyperlink" Target="tel:+3224417019" TargetMode="External"/><Relationship Id="rId7" Type="http://schemas.openxmlformats.org/officeDocument/2006/relationships/hyperlink" Target="mailto:DGHWB-SLPPT08-EVERE@mil.be" TargetMode="External"/><Relationship Id="rId12"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hyperlink" Target="mailto:thierry.Deppe@mil.be" TargetMode="External"/><Relationship Id="rId11" Type="http://schemas.openxmlformats.org/officeDocument/2006/relationships/image" Target="../media/image11.jpeg"/><Relationship Id="rId5" Type="http://schemas.openxmlformats.org/officeDocument/2006/relationships/hyperlink" Target="tel:+3224422990" TargetMode="External"/><Relationship Id="rId10" Type="http://schemas.openxmlformats.org/officeDocument/2006/relationships/image" Target="../media/image10.jpeg"/><Relationship Id="rId4" Type="http://schemas.openxmlformats.org/officeDocument/2006/relationships/hyperlink" Target="mailto:Housene.Choubane@mil.be" TargetMode="External"/><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units.mil.intra/sites/DGHWB/SIPPT_IDPBW_Risk_Management/LDPBW_SLPPT8/Templates/Template%20Formulaire%20rapport%20trimestriel%202025.docx" TargetMode="External"/><Relationship Id="rId2" Type="http://schemas.openxmlformats.org/officeDocument/2006/relationships/hyperlink" Target="https://units.mil.intra/sites/DGHWB/SIPPT_IDPBW_Risk_Management/LDPBW_SLPPT8/Templates/Template%20driemaandelijks%20verslag%202025_NL.docx" TargetMode="External"/><Relationship Id="rId1" Type="http://schemas.openxmlformats.org/officeDocument/2006/relationships/slideLayout" Target="../slideLayouts/slideLayout7.xml"/><Relationship Id="rId6" Type="http://schemas.openxmlformats.org/officeDocument/2006/relationships/package" Target="../embeddings/Microsoft_Word_Document1.docx"/><Relationship Id="rId5" Type="http://schemas.openxmlformats.org/officeDocument/2006/relationships/image" Target="../media/image13.emf"/><Relationship Id="rId4" Type="http://schemas.openxmlformats.org/officeDocument/2006/relationships/package" Target="../embeddings/Microsoft_Word_Document.docx"/></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hyperlink" Target="https://units.mil.intra/sites/DGHWB/idpbw_sippt/AMT/Risques%20d&#233;taill&#233;s.xlsx" TargetMode="External"/><Relationship Id="rId3" Type="http://schemas.openxmlformats.org/officeDocument/2006/relationships/hyperlink" Target="https://search.mil.intra/Pages/edrresults.aspx?k=title:DGHWB-GID-WRKPR-021" TargetMode="External"/><Relationship Id="rId7" Type="http://schemas.openxmlformats.org/officeDocument/2006/relationships/hyperlink" Target="https://units.mil.intra/sites/DGHWB/idpbw_sippt/AMT/Gedetailleerde%20Risico's.xlsx"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s://units.mil.intra/sites/DGHWB/idpbw_sippt/AMT/Praktische%20handleiding%20voor%20het%20opstellen%20van%20naamlijsten%20van%20het%20gezondheidstoezicht.docx" TargetMode="External"/><Relationship Id="rId5" Type="http://schemas.openxmlformats.org/officeDocument/2006/relationships/hyperlink" Target="https://search.mil.intra/Pages/edrresults.aspx?k=title:MS-GID-TCVAC-MEGC-291" TargetMode="External"/><Relationship Id="rId4" Type="http://schemas.openxmlformats.org/officeDocument/2006/relationships/hyperlink" Target="https://search.mil.intra/Pages/edrresults.aspx?k=title:MS-GID-DOCMED-MSSQ-001" TargetMode="External"/><Relationship Id="rId9" Type="http://schemas.openxmlformats.org/officeDocument/2006/relationships/hyperlink" Target="https://medprofiles.med.mil.be/"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hyperlink" Target="https://boc-ccb.mil.be/index.php/nl/keuze-boc/boc-08/boc-08-site/08-reunion-ccb-boc-vergadering/08-2026-02/56809-20260512-bu-26-00777741-slppt08-ar-vlt-dg-mr-sys/file" TargetMode="External"/><Relationship Id="rId3" Type="http://schemas.openxmlformats.org/officeDocument/2006/relationships/hyperlink" Target="https://boc-ccb.mil.be/index.php/nl/keuze-boc/boc-08/boc-08-site/08-reunion-ccb-boc-vergadering/08-2026-02/56805-20260226-bu-26-00047540-slppt08-ar-vlt-cidmat/file" TargetMode="External"/><Relationship Id="rId7" Type="http://schemas.openxmlformats.org/officeDocument/2006/relationships/hyperlink" Target="https://boc-ccb.mil.be/index.php/nl/keuze-boc/boc-08/boc-08-site/08-reunion-ccb-boc-vergadering/08-2026-02/56804-202604xx-bu-26-000xxxxx-slppt08-ar-vlt-cnd-nkd-2026-en-cours/file"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s://boc-ccb.mil.be/index.php/nl/keuze-boc/boc-08/boc-08-site/08-reunion-ccb-boc-vergadering/08-2026-02/56807-20260326-bu-26-00051720-slppt08-ar-vlt-cc-infra/file" TargetMode="External"/><Relationship Id="rId5" Type="http://schemas.openxmlformats.org/officeDocument/2006/relationships/hyperlink" Target="https://boc-ccb.mil.be/index.php/nl/keuze-boc/boc-08/boc-08-site/08-reunion-ccb-boc-vergadering/08-2026-02/56808-20260402-bu-26-00073263-slppt08-ar-vlt-comopsnav-2026/file" TargetMode="External"/><Relationship Id="rId4" Type="http://schemas.openxmlformats.org/officeDocument/2006/relationships/image" Target="../media/image14.png"/><Relationship Id="rId9" Type="http://schemas.openxmlformats.org/officeDocument/2006/relationships/hyperlink" Target="https://boc-ccb.mil.be/index.php/nl/keuze-boc/boc-08/boc-08-site/08-reunion-ccb-boc-vergadering/08-2026-02/56810-20260519-bu-26-00xxxxxx-slppt08-ar-vlt-comopsmed/file"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boc-ccb.mil.be/index.php/nl/keuze-boc/boc-08/boc-08-site/08-reunion-ccb-boc-vergadering/08-2026-3/vlt-jr/57763-20260901-bu-26-00132048-slppt08-ar-vlt-dgmr-mp"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s://boc-ccb.mil.be/index.php/nl/keuze-boc/boc-08/boc-08-site/08-reunion-ccb-boc-vergadering/08-2026-3/wateranalyses-2026" TargetMode="External"/><Relationship Id="rId2" Type="http://schemas.openxmlformats.org/officeDocument/2006/relationships/hyperlink" Target="https://units.mil.intra/sites/DGHWB/SIPPT_IDPBW_Risk_Management/LDPBW_SLPPT8/Pages/analysis.aspx"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gif"/><Relationship Id="rId1" Type="http://schemas.openxmlformats.org/officeDocument/2006/relationships/slideLayout" Target="../slideLayouts/slideLayout7.xml"/><Relationship Id="rId4" Type="http://schemas.openxmlformats.org/officeDocument/2006/relationships/image" Target="../media/image30.gif"/></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4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9.emf"/></Relationships>
</file>

<file path=ppt/slides/_rels/slide44.xml.rels><?xml version="1.0" encoding="UTF-8" standalone="yes"?>
<Relationships xmlns="http://schemas.openxmlformats.org/package/2006/relationships"><Relationship Id="rId3" Type="http://schemas.openxmlformats.org/officeDocument/2006/relationships/hyperlink" Target="https://units.mil.intra/sites/DGHWB/SIPPT_IDPBW_Risk_Management/LDPBW_SLPPT8/Templates/Template_INVENTARISATIE%20PMGE_2025.xlsx"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40.emf"/><Relationship Id="rId4" Type="http://schemas.openxmlformats.org/officeDocument/2006/relationships/package" Target="../embeddings/Microsoft_Excel_Worksheet2.xlsx"/></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hyperlink" Target="mailto:DGHWB-SLPPT08-EVERE@mil.be" TargetMode="External"/><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package" Target="../embeddings/Microsoft_PowerPoint_Presentation.pptx"/><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hyperlink" Target="https://shpapps.mil.intra/sites/EDR/Publications/DGHWB-SPS-WRKPR-001_N_E001_R000.docx?web=1" TargetMode="External"/><Relationship Id="rId2" Type="http://schemas.openxmlformats.org/officeDocument/2006/relationships/hyperlink" Target="https://shpapps.mil.intra/sites/EDR/_layouts/15/WopiFrame.aspx?sourcedoc=/sites/EDR/Publications/DGMR-SPS-DSINFR-IXXX-004_N_E001_R001.PDF&amp;action=default" TargetMode="Externa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hyperlink" Target="https://shpapps.mil.intra/sites/EDR/Publications/DGHWB-SPS-WRKPR-001_N_E001_R000.docx?web=1" TargetMode="Externa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hyperlink" Target="https://shpapps.mil.intra/sites/EDR/Publications/DGHWB-SPS-WRKPR-001_N_E001_R000.docx?web=1" TargetMode="Externa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hyperlink" Target="https://shpapps.mil.intra/sites/EDR/_layouts/15/WopiFrame.aspx?sourcedoc=/sites/EDR/Publications/ACTR-SPS-BKSCOMDR-001_N_E001_R000.docx&amp;action=default" TargetMode="Externa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hyperlink" Target="https://shpapps.mil.intra/sites/EDR/Publications/DGHWB-SPS-EMERGPL-001_N_E002_R000.docx?web=1" TargetMode="Externa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hyperlink" Target="https://shpapps.mil.intra/sites/EDR/Publications/DGHWB-SPS-EMERGPL-001_N_E002_R000.docx?web=1" TargetMode="Externa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hyperlink" Target="https://shpapps.mil.intra/sites/EDR/Publications/DGHWB-SPS-EMERGPL-001_N_E002_R000.docx?web=1" TargetMode="Externa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hyperlink" Target="https://shpapps.mil.intra/sites/EDR/Publications/ACWB-GID-WRKPR-016_N_E001_R000.docx?web=1" TargetMode="External"/><Relationship Id="rId2" Type="http://schemas.openxmlformats.org/officeDocument/2006/relationships/hyperlink" Target="https://shpapps.mil.intra/sites/EDR/Publications/DGHWB-SPS-EMERGPL-001_N_E002_R000.docx?web=1" TargetMode="External"/><Relationship Id="rId1" Type="http://schemas.openxmlformats.org/officeDocument/2006/relationships/slideLayout" Target="../slideLayouts/slideLayout7.xml"/><Relationship Id="rId5" Type="http://schemas.openxmlformats.org/officeDocument/2006/relationships/hyperlink" Target="https://units.mil.intra/sites/DGHWB/SIPPT_IDPBW_Risk_Management/LDPBW_SLPPT8/Intern%20Noodplan%20actiemodules/INP%202017_draft_NL.docx" TargetMode="External"/><Relationship Id="rId4" Type="http://schemas.openxmlformats.org/officeDocument/2006/relationships/hyperlink" Target="https://units.mil.intra/sites/DGHWB/SIPPT_IDPBW_Risk_Management/LDPBW_SLPPT8/Pages/InternalUrgencyPlan.aspx" TargetMode="Externa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13"/>
          </p:nvPr>
        </p:nvSpPr>
        <p:spPr>
          <a:xfrm>
            <a:off x="352162" y="5092589"/>
            <a:ext cx="11672876" cy="923330"/>
          </a:xfrm>
        </p:spPr>
        <p:txBody>
          <a:bodyPr/>
          <a:lstStyle/>
          <a:p>
            <a:r>
              <a:rPr lang="fr-BE" sz="5400" dirty="0"/>
              <a:t>BOC 24/09/2026 (2</a:t>
            </a:r>
            <a:r>
              <a:rPr lang="fr-BE" sz="5400" baseline="30000" dirty="0"/>
              <a:t>de</a:t>
            </a:r>
            <a:r>
              <a:rPr lang="fr-BE" sz="5400" dirty="0"/>
              <a:t> Trim 2026)</a:t>
            </a:r>
          </a:p>
        </p:txBody>
      </p:sp>
      <p:sp>
        <p:nvSpPr>
          <p:cNvPr id="3" name="Text Placeholder 2"/>
          <p:cNvSpPr>
            <a:spLocks noGrp="1"/>
          </p:cNvSpPr>
          <p:nvPr>
            <p:ph type="body" sz="quarter" idx="16"/>
          </p:nvPr>
        </p:nvSpPr>
        <p:spPr/>
        <p:txBody>
          <a:bodyPr>
            <a:normAutofit lnSpcReduction="10000"/>
          </a:bodyPr>
          <a:lstStyle/>
          <a:p>
            <a:r>
              <a:rPr lang="fr-BE" dirty="0"/>
              <a:t>24 Srp 2026</a:t>
            </a:r>
          </a:p>
        </p:txBody>
      </p:sp>
      <p:sp>
        <p:nvSpPr>
          <p:cNvPr id="4" name="Text Placeholder 3"/>
          <p:cNvSpPr>
            <a:spLocks noGrp="1"/>
          </p:cNvSpPr>
          <p:nvPr>
            <p:ph type="body" sz="quarter" idx="17"/>
          </p:nvPr>
        </p:nvSpPr>
        <p:spPr/>
        <p:txBody>
          <a:bodyPr/>
          <a:lstStyle/>
          <a:p>
            <a:r>
              <a:rPr lang="fr-BE" dirty="0"/>
              <a:t>SLLPT 08</a:t>
            </a:r>
          </a:p>
        </p:txBody>
      </p:sp>
      <p:sp>
        <p:nvSpPr>
          <p:cNvPr id="7" name="Text Placeholder 6">
            <a:extLst>
              <a:ext uri="{FF2B5EF4-FFF2-40B4-BE49-F238E27FC236}">
                <a16:creationId xmlns:a16="http://schemas.microsoft.com/office/drawing/2014/main" id="{992B7709-A3FD-EE3C-D313-870B19031257}"/>
              </a:ext>
            </a:extLst>
          </p:cNvPr>
          <p:cNvSpPr>
            <a:spLocks noGrp="1"/>
          </p:cNvSpPr>
          <p:nvPr>
            <p:ph type="body" sz="quarter" idx="18"/>
          </p:nvPr>
        </p:nvSpPr>
        <p:spPr>
          <a:xfrm>
            <a:off x="376962" y="770553"/>
            <a:ext cx="8220788" cy="237595"/>
          </a:xfrm>
        </p:spPr>
        <p:txBody>
          <a:bodyPr/>
          <a:lstStyle/>
          <a:p>
            <a:r>
              <a:rPr lang="nl-BE" cap="none" dirty="0" err="1"/>
              <a:t>Adjt</a:t>
            </a:r>
            <a:r>
              <a:rPr lang="nl-BE" cap="none" dirty="0"/>
              <a:t> CHOUBANE H.</a:t>
            </a:r>
          </a:p>
        </p:txBody>
      </p:sp>
    </p:spTree>
    <p:extLst>
      <p:ext uri="{BB962C8B-B14F-4D97-AF65-F5344CB8AC3E}">
        <p14:creationId xmlns:p14="http://schemas.microsoft.com/office/powerpoint/2010/main" val="831469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1827172" y="1898077"/>
            <a:ext cx="8534400" cy="3168352"/>
            <a:chOff x="341313" y="1666875"/>
            <a:chExt cx="8534400" cy="2906713"/>
          </a:xfrm>
        </p:grpSpPr>
        <p:grpSp>
          <p:nvGrpSpPr>
            <p:cNvPr id="28" name="Group 5"/>
            <p:cNvGrpSpPr>
              <a:grpSpLocks/>
            </p:cNvGrpSpPr>
            <p:nvPr/>
          </p:nvGrpSpPr>
          <p:grpSpPr bwMode="auto">
            <a:xfrm>
              <a:off x="341313" y="1666875"/>
              <a:ext cx="8534400" cy="2906713"/>
              <a:chOff x="768" y="1392"/>
              <a:chExt cx="4368" cy="1488"/>
            </a:xfrm>
          </p:grpSpPr>
          <p:sp>
            <p:nvSpPr>
              <p:cNvPr id="36" name="AutoShape 6"/>
              <p:cNvSpPr>
                <a:spLocks noChangeArrowheads="1"/>
              </p:cNvSpPr>
              <p:nvPr/>
            </p:nvSpPr>
            <p:spPr bwMode="auto">
              <a:xfrm>
                <a:off x="768" y="1392"/>
                <a:ext cx="4368" cy="1488"/>
              </a:xfrm>
              <a:prstGeom prst="roundRect">
                <a:avLst>
                  <a:gd name="adj" fmla="val 9343"/>
                </a:avLst>
              </a:prstGeom>
              <a:solidFill>
                <a:srgbClr val="FFFFFF"/>
              </a:solidFill>
              <a:ln w="9525">
                <a:noFill/>
                <a:round/>
                <a:headEnd/>
                <a:tailEnd/>
              </a:ln>
            </p:spPr>
            <p:txBody>
              <a:bodyPr wrap="none" anchor="ctr"/>
              <a:lstStyle/>
              <a:p>
                <a:pPr fontAlgn="auto">
                  <a:spcBef>
                    <a:spcPts val="0"/>
                  </a:spcBef>
                  <a:spcAft>
                    <a:spcPts val="0"/>
                  </a:spcAft>
                  <a:defRPr/>
                </a:pPr>
                <a:endParaRPr lang="en-US" kern="0" dirty="0">
                  <a:solidFill>
                    <a:srgbClr val="000000"/>
                  </a:solidFill>
                </a:endParaRPr>
              </a:p>
            </p:txBody>
          </p:sp>
          <p:sp>
            <p:nvSpPr>
              <p:cNvPr id="37" name="AutoShape 7"/>
              <p:cNvSpPr>
                <a:spLocks noChangeArrowheads="1"/>
              </p:cNvSpPr>
              <p:nvPr/>
            </p:nvSpPr>
            <p:spPr bwMode="auto">
              <a:xfrm>
                <a:off x="864" y="1488"/>
                <a:ext cx="4176" cy="1296"/>
              </a:xfrm>
              <a:prstGeom prst="roundRect">
                <a:avLst>
                  <a:gd name="adj" fmla="val 7639"/>
                </a:avLst>
              </a:prstGeom>
              <a:solidFill>
                <a:srgbClr val="FFFFFF"/>
              </a:solidFill>
              <a:ln w="9525">
                <a:solidFill>
                  <a:srgbClr val="000000"/>
                </a:solidFill>
                <a:round/>
                <a:headEnd/>
                <a:tailEnd/>
              </a:ln>
            </p:spPr>
            <p:txBody>
              <a:bodyPr wrap="none" anchor="ctr"/>
              <a:lstStyle/>
              <a:p>
                <a:pPr fontAlgn="auto">
                  <a:spcBef>
                    <a:spcPts val="0"/>
                  </a:spcBef>
                  <a:spcAft>
                    <a:spcPts val="0"/>
                  </a:spcAft>
                  <a:defRPr/>
                </a:pPr>
                <a:endParaRPr lang="en-US" kern="0" dirty="0">
                  <a:solidFill>
                    <a:srgbClr val="000000"/>
                  </a:solidFill>
                </a:endParaRPr>
              </a:p>
            </p:txBody>
          </p:sp>
        </p:grpSp>
        <p:sp>
          <p:nvSpPr>
            <p:cNvPr id="29" name="Line 8"/>
            <p:cNvSpPr>
              <a:spLocks noChangeShapeType="1"/>
            </p:cNvSpPr>
            <p:nvPr/>
          </p:nvSpPr>
          <p:spPr bwMode="auto">
            <a:xfrm>
              <a:off x="1747838" y="1854200"/>
              <a:ext cx="0" cy="2532063"/>
            </a:xfrm>
            <a:prstGeom prst="line">
              <a:avLst/>
            </a:prstGeom>
            <a:noFill/>
            <a:ln w="9525">
              <a:solidFill>
                <a:srgbClr val="000000"/>
              </a:solidFill>
              <a:round/>
              <a:headEnd/>
              <a:tailEnd/>
            </a:ln>
          </p:spPr>
          <p:txBody>
            <a:bodyPr wrap="none" anchor="ctr"/>
            <a:lstStyle/>
            <a:p>
              <a:pPr fontAlgn="auto">
                <a:spcBef>
                  <a:spcPts val="0"/>
                </a:spcBef>
                <a:spcAft>
                  <a:spcPts val="0"/>
                </a:spcAft>
                <a:defRPr/>
              </a:pPr>
              <a:endParaRPr lang="en-US" kern="0" dirty="0">
                <a:solidFill>
                  <a:srgbClr val="000000"/>
                </a:solidFill>
              </a:endParaRPr>
            </a:p>
          </p:txBody>
        </p:sp>
        <p:sp>
          <p:nvSpPr>
            <p:cNvPr id="30" name="Line 9"/>
            <p:cNvSpPr>
              <a:spLocks noChangeShapeType="1"/>
            </p:cNvSpPr>
            <p:nvPr/>
          </p:nvSpPr>
          <p:spPr bwMode="auto">
            <a:xfrm>
              <a:off x="1747838" y="2873375"/>
              <a:ext cx="6940550" cy="0"/>
            </a:xfrm>
            <a:prstGeom prst="line">
              <a:avLst/>
            </a:prstGeom>
            <a:noFill/>
            <a:ln w="9525">
              <a:solidFill>
                <a:srgbClr val="000000"/>
              </a:solidFill>
              <a:round/>
              <a:headEnd/>
              <a:tailEnd/>
            </a:ln>
          </p:spPr>
          <p:txBody>
            <a:bodyPr wrap="none" anchor="ctr"/>
            <a:lstStyle/>
            <a:p>
              <a:pPr fontAlgn="auto">
                <a:spcBef>
                  <a:spcPts val="0"/>
                </a:spcBef>
                <a:spcAft>
                  <a:spcPts val="0"/>
                </a:spcAft>
                <a:defRPr/>
              </a:pPr>
              <a:endParaRPr lang="en-US" kern="0" dirty="0">
                <a:solidFill>
                  <a:srgbClr val="000000"/>
                </a:solidFill>
              </a:endParaRPr>
            </a:p>
          </p:txBody>
        </p:sp>
        <p:sp>
          <p:nvSpPr>
            <p:cNvPr id="31" name="Line 10"/>
            <p:cNvSpPr>
              <a:spLocks noChangeShapeType="1"/>
            </p:cNvSpPr>
            <p:nvPr/>
          </p:nvSpPr>
          <p:spPr bwMode="auto">
            <a:xfrm>
              <a:off x="6913563" y="2830513"/>
              <a:ext cx="0" cy="1512888"/>
            </a:xfrm>
            <a:prstGeom prst="line">
              <a:avLst/>
            </a:prstGeom>
            <a:noFill/>
            <a:ln w="9525">
              <a:solidFill>
                <a:srgbClr val="000000"/>
              </a:solidFill>
              <a:round/>
              <a:headEnd/>
              <a:tailEnd/>
            </a:ln>
          </p:spPr>
          <p:txBody>
            <a:bodyPr wrap="none" anchor="ctr"/>
            <a:lstStyle/>
            <a:p>
              <a:pPr fontAlgn="auto">
                <a:spcBef>
                  <a:spcPts val="0"/>
                </a:spcBef>
                <a:spcAft>
                  <a:spcPts val="0"/>
                </a:spcAft>
                <a:defRPr/>
              </a:pPr>
              <a:endParaRPr lang="en-US" kern="0" dirty="0">
                <a:solidFill>
                  <a:srgbClr val="000000"/>
                </a:solidFill>
              </a:endParaRPr>
            </a:p>
          </p:txBody>
        </p:sp>
        <p:sp>
          <p:nvSpPr>
            <p:cNvPr id="32" name="Line 11"/>
            <p:cNvSpPr>
              <a:spLocks noChangeShapeType="1"/>
            </p:cNvSpPr>
            <p:nvPr/>
          </p:nvSpPr>
          <p:spPr bwMode="auto">
            <a:xfrm flipV="1">
              <a:off x="528638" y="3911600"/>
              <a:ext cx="6384925" cy="6350"/>
            </a:xfrm>
            <a:prstGeom prst="line">
              <a:avLst/>
            </a:prstGeom>
            <a:noFill/>
            <a:ln w="9525">
              <a:solidFill>
                <a:srgbClr val="000000"/>
              </a:solidFill>
              <a:round/>
              <a:headEnd/>
              <a:tailEnd/>
            </a:ln>
          </p:spPr>
          <p:txBody>
            <a:bodyPr wrap="none" anchor="ctr"/>
            <a:lstStyle/>
            <a:p>
              <a:pPr fontAlgn="auto">
                <a:spcBef>
                  <a:spcPts val="0"/>
                </a:spcBef>
                <a:spcAft>
                  <a:spcPts val="0"/>
                </a:spcAft>
                <a:defRPr/>
              </a:pPr>
              <a:endParaRPr lang="en-US" kern="0" dirty="0">
                <a:solidFill>
                  <a:srgbClr val="000000"/>
                </a:solidFill>
              </a:endParaRPr>
            </a:p>
          </p:txBody>
        </p:sp>
        <p:sp>
          <p:nvSpPr>
            <p:cNvPr id="33" name="Text Box 13"/>
            <p:cNvSpPr txBox="1">
              <a:spLocks noChangeArrowheads="1"/>
            </p:cNvSpPr>
            <p:nvPr/>
          </p:nvSpPr>
          <p:spPr bwMode="auto">
            <a:xfrm>
              <a:off x="1693863" y="2082101"/>
              <a:ext cx="6933161" cy="646331"/>
            </a:xfrm>
            <a:prstGeom prst="rect">
              <a:avLst/>
            </a:prstGeom>
            <a:noFill/>
            <a:ln w="9525">
              <a:noFill/>
              <a:miter lim="800000"/>
              <a:headEnd/>
              <a:tailEnd/>
            </a:ln>
          </p:spPr>
          <p:txBody>
            <a:bodyPr wrap="square">
              <a:spAutoFit/>
            </a:bodyPr>
            <a:lstStyle/>
            <a:p>
              <a:pPr algn="ctr" fontAlgn="auto">
                <a:spcBef>
                  <a:spcPts val="600"/>
                </a:spcBef>
                <a:spcAft>
                  <a:spcPts val="0"/>
                </a:spcAft>
                <a:defRPr/>
              </a:pPr>
              <a:r>
                <a:rPr lang="en-GB" sz="3600" b="1" kern="0" dirty="0">
                  <a:solidFill>
                    <a:srgbClr val="000000"/>
                  </a:solidFill>
                  <a:latin typeface="Courier New" pitchFamily="49" charset="0"/>
                </a:rPr>
                <a:t>SLPPT 08 LDPBW</a:t>
              </a:r>
            </a:p>
          </p:txBody>
        </p:sp>
        <p:sp>
          <p:nvSpPr>
            <p:cNvPr id="34" name="Text Box 19"/>
            <p:cNvSpPr txBox="1">
              <a:spLocks noChangeArrowheads="1"/>
            </p:cNvSpPr>
            <p:nvPr/>
          </p:nvSpPr>
          <p:spPr bwMode="auto">
            <a:xfrm>
              <a:off x="1871663" y="3983038"/>
              <a:ext cx="5041900" cy="367069"/>
            </a:xfrm>
            <a:prstGeom prst="rect">
              <a:avLst/>
            </a:prstGeom>
            <a:noFill/>
            <a:ln w="9525">
              <a:noFill/>
              <a:miter lim="800000"/>
              <a:headEnd/>
              <a:tailEnd/>
            </a:ln>
          </p:spPr>
          <p:txBody>
            <a:bodyPr>
              <a:spAutoFit/>
            </a:bodyPr>
            <a:lstStyle/>
            <a:p>
              <a:pPr algn="ctr" fontAlgn="auto">
                <a:spcBef>
                  <a:spcPct val="50000"/>
                </a:spcBef>
                <a:spcAft>
                  <a:spcPts val="0"/>
                </a:spcAft>
                <a:defRPr/>
              </a:pPr>
              <a:r>
                <a:rPr lang="en-US" sz="2000" b="1" kern="0" dirty="0" err="1">
                  <a:solidFill>
                    <a:srgbClr val="000000"/>
                  </a:solidFill>
                  <a:latin typeface="Courier New" pitchFamily="49" charset="0"/>
                </a:rPr>
                <a:t>Adjt</a:t>
              </a:r>
              <a:r>
                <a:rPr lang="en-US" sz="2000" b="1" kern="0" dirty="0">
                  <a:solidFill>
                    <a:srgbClr val="000000"/>
                  </a:solidFill>
                  <a:latin typeface="Courier New" pitchFamily="49" charset="0"/>
                </a:rPr>
                <a:t> Choubane H.</a:t>
              </a:r>
            </a:p>
          </p:txBody>
        </p:sp>
        <p:pic>
          <p:nvPicPr>
            <p:cNvPr id="35" name="Picture 29" descr="Logo Def VM Fr&amp;NL"/>
            <p:cNvPicPr>
              <a:picLocks noChangeAspect="1" noChangeArrowheads="1"/>
            </p:cNvPicPr>
            <p:nvPr/>
          </p:nvPicPr>
          <p:blipFill>
            <a:blip r:embed="rId3" cstate="email">
              <a:clrChange>
                <a:clrFrom>
                  <a:srgbClr val="FDFDFD"/>
                </a:clrFrom>
                <a:clrTo>
                  <a:srgbClr val="FDFDFD">
                    <a:alpha val="0"/>
                  </a:srgbClr>
                </a:clrTo>
              </a:clrChange>
              <a:extLst>
                <a:ext uri="{28A0092B-C50C-407E-A947-70E740481C1C}">
                  <a14:useLocalDpi xmlns:a14="http://schemas.microsoft.com/office/drawing/2010/main"/>
                </a:ext>
              </a:extLst>
            </a:blip>
            <a:srcRect/>
            <a:stretch>
              <a:fillRect/>
            </a:stretch>
          </p:blipFill>
          <p:spPr bwMode="auto">
            <a:xfrm>
              <a:off x="576263" y="1966913"/>
              <a:ext cx="1117600" cy="179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Rectangle 1"/>
          <p:cNvSpPr/>
          <p:nvPr/>
        </p:nvSpPr>
        <p:spPr>
          <a:xfrm>
            <a:off x="3048000" y="2967335"/>
            <a:ext cx="6096000" cy="1200329"/>
          </a:xfrm>
          <a:prstGeom prst="rect">
            <a:avLst/>
          </a:prstGeom>
        </p:spPr>
        <p:txBody>
          <a:bodyPr>
            <a:spAutoFit/>
          </a:bodyPr>
          <a:lstStyle/>
          <a:p>
            <a:pPr algn="ctr"/>
            <a:endParaRPr lang="it-IT" dirty="0"/>
          </a:p>
          <a:p>
            <a:pPr algn="ctr"/>
            <a:r>
              <a:rPr lang="it-IT" dirty="0"/>
              <a:t>CCB 08 – BOC 08</a:t>
            </a:r>
          </a:p>
          <a:p>
            <a:pPr algn="ctr"/>
            <a:r>
              <a:rPr lang="it-IT" dirty="0"/>
              <a:t>11/06/2026</a:t>
            </a:r>
            <a:br>
              <a:rPr lang="it-IT" dirty="0"/>
            </a:br>
            <a:r>
              <a:rPr lang="it-IT" dirty="0"/>
              <a:t>1</a:t>
            </a:r>
            <a:r>
              <a:rPr lang="it-IT" baseline="30000" dirty="0"/>
              <a:t>ste</a:t>
            </a:r>
            <a:r>
              <a:rPr lang="it-IT" dirty="0"/>
              <a:t> Trim 2026</a:t>
            </a:r>
          </a:p>
        </p:txBody>
      </p:sp>
      <p:pic>
        <p:nvPicPr>
          <p:cNvPr id="38" name="Picture 3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684168" y="3390197"/>
            <a:ext cx="1294801" cy="1294801"/>
          </a:xfrm>
          <a:prstGeom prst="rect">
            <a:avLst/>
          </a:prstGeom>
        </p:spPr>
      </p:pic>
    </p:spTree>
    <p:extLst>
      <p:ext uri="{BB962C8B-B14F-4D97-AF65-F5344CB8AC3E}">
        <p14:creationId xmlns:p14="http://schemas.microsoft.com/office/powerpoint/2010/main" val="912557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A5A18F-895A-F52F-0F1A-58D806301D64}"/>
              </a:ext>
            </a:extLst>
          </p:cNvPr>
          <p:cNvSpPr>
            <a:spLocks noGrp="1"/>
          </p:cNvSpPr>
          <p:nvPr>
            <p:ph type="body" sz="half" idx="13"/>
          </p:nvPr>
        </p:nvSpPr>
        <p:spPr>
          <a:xfrm>
            <a:off x="691527" y="907088"/>
            <a:ext cx="11672876" cy="1015663"/>
          </a:xfrm>
        </p:spPr>
        <p:txBody>
          <a:bodyPr/>
          <a:lstStyle/>
          <a:p>
            <a:r>
              <a:rPr lang="nl-BE" dirty="0">
                <a:solidFill>
                  <a:schemeClr val="tx1">
                    <a:lumMod val="50000"/>
                  </a:schemeClr>
                </a:solidFill>
              </a:rPr>
              <a:t>Personeel Dienst LDPBW 08	</a:t>
            </a:r>
          </a:p>
        </p:txBody>
      </p:sp>
      <p:graphicFrame>
        <p:nvGraphicFramePr>
          <p:cNvPr id="4" name="Table 3">
            <a:extLst>
              <a:ext uri="{FF2B5EF4-FFF2-40B4-BE49-F238E27FC236}">
                <a16:creationId xmlns:a16="http://schemas.microsoft.com/office/drawing/2014/main" id="{4B8EBA55-4E81-E1CF-37DC-098D1BDAC11E}"/>
              </a:ext>
            </a:extLst>
          </p:cNvPr>
          <p:cNvGraphicFramePr>
            <a:graphicFrameLocks noGrp="1"/>
          </p:cNvGraphicFramePr>
          <p:nvPr/>
        </p:nvGraphicFramePr>
        <p:xfrm>
          <a:off x="243778" y="1765663"/>
          <a:ext cx="11759012" cy="5077388"/>
        </p:xfrm>
        <a:graphic>
          <a:graphicData uri="http://schemas.openxmlformats.org/drawingml/2006/table">
            <a:tbl>
              <a:tblPr/>
              <a:tblGrid>
                <a:gridCol w="3636321">
                  <a:extLst>
                    <a:ext uri="{9D8B030D-6E8A-4147-A177-3AD203B41FA5}">
                      <a16:colId xmlns:a16="http://schemas.microsoft.com/office/drawing/2014/main" val="943359324"/>
                    </a:ext>
                  </a:extLst>
                </a:gridCol>
                <a:gridCol w="910041">
                  <a:extLst>
                    <a:ext uri="{9D8B030D-6E8A-4147-A177-3AD203B41FA5}">
                      <a16:colId xmlns:a16="http://schemas.microsoft.com/office/drawing/2014/main" val="1364156007"/>
                    </a:ext>
                  </a:extLst>
                </a:gridCol>
                <a:gridCol w="3948225">
                  <a:extLst>
                    <a:ext uri="{9D8B030D-6E8A-4147-A177-3AD203B41FA5}">
                      <a16:colId xmlns:a16="http://schemas.microsoft.com/office/drawing/2014/main" val="2590624654"/>
                    </a:ext>
                  </a:extLst>
                </a:gridCol>
                <a:gridCol w="3264425">
                  <a:extLst>
                    <a:ext uri="{9D8B030D-6E8A-4147-A177-3AD203B41FA5}">
                      <a16:colId xmlns:a16="http://schemas.microsoft.com/office/drawing/2014/main" val="150051768"/>
                    </a:ext>
                  </a:extLst>
                </a:gridCol>
              </a:tblGrid>
              <a:tr h="904622">
                <a:tc>
                  <a:txBody>
                    <a:bodyPr/>
                    <a:lstStyle/>
                    <a:p>
                      <a:pPr algn="ctr"/>
                      <a:r>
                        <a:rPr lang="nl-BE" sz="2000" dirty="0">
                          <a:solidFill>
                            <a:schemeClr val="tx1">
                              <a:lumMod val="50000"/>
                            </a:schemeClr>
                          </a:solidFill>
                          <a:effectLst/>
                        </a:rPr>
                        <a:t>1Lt  ARCHETTI </a:t>
                      </a:r>
                      <a:r>
                        <a:rPr lang="nl-BE" sz="2000" dirty="0" err="1">
                          <a:solidFill>
                            <a:schemeClr val="tx1">
                              <a:lumMod val="50000"/>
                            </a:schemeClr>
                          </a:solidFill>
                          <a:effectLst/>
                        </a:rPr>
                        <a:t>Titouan</a:t>
                      </a:r>
                      <a:br>
                        <a:rPr lang="nl-BE" sz="2000" dirty="0">
                          <a:solidFill>
                            <a:schemeClr val="tx1">
                              <a:lumMod val="50000"/>
                            </a:schemeClr>
                          </a:solidFill>
                          <a:effectLst/>
                        </a:rPr>
                      </a:br>
                      <a:r>
                        <a:rPr lang="nl-BE" sz="2000" dirty="0">
                          <a:solidFill>
                            <a:schemeClr val="tx1">
                              <a:lumMod val="50000"/>
                            </a:schemeClr>
                          </a:solidFill>
                          <a:effectLst/>
                        </a:rPr>
                        <a:t>Kandidaat PA </a:t>
                      </a:r>
                      <a:r>
                        <a:rPr lang="nl-BE" sz="2000" dirty="0" err="1">
                          <a:solidFill>
                            <a:schemeClr val="tx1">
                              <a:lumMod val="50000"/>
                            </a:schemeClr>
                          </a:solidFill>
                          <a:effectLst/>
                        </a:rPr>
                        <a:t>Niv</a:t>
                      </a:r>
                      <a:r>
                        <a:rPr lang="nl-BE" sz="2000" dirty="0">
                          <a:solidFill>
                            <a:schemeClr val="tx1">
                              <a:lumMod val="50000"/>
                            </a:schemeClr>
                          </a:solidFill>
                          <a:effectLst/>
                        </a:rPr>
                        <a:t> I</a:t>
                      </a: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endParaRPr lang="nl-BE" sz="2000" dirty="0">
                        <a:solidFill>
                          <a:schemeClr val="tx1">
                            <a:lumMod val="50000"/>
                          </a:schemeClr>
                        </a:solidFill>
                        <a:effectLst/>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nl-BE" sz="2000" dirty="0">
                          <a:solidFill>
                            <a:schemeClr val="tx1">
                              <a:lumMod val="50000"/>
                            </a:schemeClr>
                          </a:solidFill>
                        </a:rPr>
                        <a:t>Vanaf 03 Jan 2026.</a:t>
                      </a:r>
                      <a:br>
                        <a:rPr lang="nl-BE" sz="2000" dirty="0">
                          <a:solidFill>
                            <a:schemeClr val="tx1">
                              <a:lumMod val="50000"/>
                            </a:schemeClr>
                          </a:solidFill>
                        </a:rPr>
                      </a:br>
                      <a:r>
                        <a:rPr lang="nl-BE" sz="2000" dirty="0">
                          <a:solidFill>
                            <a:schemeClr val="tx1">
                              <a:lumMod val="50000"/>
                            </a:schemeClr>
                          </a:solidFill>
                        </a:rPr>
                        <a:t>Start vorming </a:t>
                      </a:r>
                      <a:r>
                        <a:rPr lang="nl-BE" sz="2000" dirty="0" err="1">
                          <a:solidFill>
                            <a:schemeClr val="tx1">
                              <a:lumMod val="50000"/>
                            </a:schemeClr>
                          </a:solidFill>
                        </a:rPr>
                        <a:t>Niv</a:t>
                      </a:r>
                      <a:r>
                        <a:rPr lang="nl-BE" sz="2000" dirty="0">
                          <a:solidFill>
                            <a:schemeClr val="tx1">
                              <a:lumMod val="50000"/>
                            </a:schemeClr>
                          </a:solidFill>
                        </a:rPr>
                        <a:t> 1 –Feb 2026 </a:t>
                      </a:r>
                    </a:p>
                  </a:txBody>
                  <a:tcPr marL="86456" marR="86456" marT="43228" marB="43228" anchor="ctr">
                    <a:lnL w="1524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nl-BE" sz="2000" dirty="0">
                          <a:solidFill>
                            <a:schemeClr val="tx1">
                              <a:lumMod val="50000"/>
                            </a:schemeClr>
                          </a:solidFill>
                        </a:rPr>
                        <a:t>Titouan.Archetti@mil.be</a:t>
                      </a:r>
                    </a:p>
                  </a:txBody>
                  <a:tcPr marL="86456" marR="86456" marT="43228" marB="43228" anchor="ctr">
                    <a:lnL w="12700" cap="flat" cmpd="sng" algn="ctr">
                      <a:solidFill>
                        <a:schemeClr val="tx1"/>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20823650"/>
                  </a:ext>
                </a:extLst>
              </a:tr>
              <a:tr h="879788">
                <a:tc>
                  <a:txBody>
                    <a:bodyPr/>
                    <a:lstStyle/>
                    <a:p>
                      <a:pPr algn="ctr"/>
                      <a:r>
                        <a:rPr lang="nl-BE" sz="2000" dirty="0" err="1">
                          <a:solidFill>
                            <a:schemeClr val="tx1">
                              <a:lumMod val="50000"/>
                            </a:schemeClr>
                          </a:solidFill>
                          <a:effectLst/>
                        </a:rPr>
                        <a:t>Adjt</a:t>
                      </a:r>
                      <a:r>
                        <a:rPr lang="nl-BE" sz="2000" dirty="0">
                          <a:solidFill>
                            <a:schemeClr val="tx1">
                              <a:lumMod val="50000"/>
                            </a:schemeClr>
                          </a:solidFill>
                          <a:effectLst/>
                        </a:rPr>
                        <a:t> Choubane Housene</a:t>
                      </a:r>
                      <a:br>
                        <a:rPr lang="nl-BE" sz="2000" dirty="0">
                          <a:solidFill>
                            <a:schemeClr val="tx1">
                              <a:lumMod val="50000"/>
                            </a:schemeClr>
                          </a:solidFill>
                          <a:effectLst/>
                        </a:rPr>
                      </a:br>
                      <a:r>
                        <a:rPr lang="nl-BE" sz="2000" dirty="0">
                          <a:solidFill>
                            <a:schemeClr val="tx1">
                              <a:lumMod val="50000"/>
                            </a:schemeClr>
                          </a:solidFill>
                          <a:effectLst/>
                        </a:rPr>
                        <a:t>PA </a:t>
                      </a:r>
                      <a:r>
                        <a:rPr lang="nl-BE" sz="2000" dirty="0" err="1">
                          <a:solidFill>
                            <a:schemeClr val="tx1">
                              <a:lumMod val="50000"/>
                            </a:schemeClr>
                          </a:solidFill>
                          <a:effectLst/>
                        </a:rPr>
                        <a:t>Niv</a:t>
                      </a:r>
                      <a:r>
                        <a:rPr lang="nl-BE" sz="2000" dirty="0">
                          <a:solidFill>
                            <a:schemeClr val="tx1">
                              <a:lumMod val="50000"/>
                            </a:schemeClr>
                          </a:solidFill>
                          <a:effectLst/>
                        </a:rPr>
                        <a:t> II</a:t>
                      </a: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endParaRPr lang="nl-BE" sz="2000" dirty="0">
                        <a:solidFill>
                          <a:schemeClr val="tx1">
                            <a:lumMod val="50000"/>
                          </a:schemeClr>
                        </a:solidFill>
                        <a:effectLst/>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r>
                        <a:rPr lang="nl-BE" sz="2000" dirty="0">
                          <a:solidFill>
                            <a:schemeClr val="tx1">
                              <a:lumMod val="50000"/>
                            </a:schemeClr>
                          </a:solidFill>
                          <a:effectLst/>
                          <a:hlinkClick r:id="rId3">
                            <a:extLst>
                              <a:ext uri="{A12FA001-AC4F-418D-AE19-62706E023703}">
                                <ahyp:hlinkClr xmlns:ahyp="http://schemas.microsoft.com/office/drawing/2018/hyperlinkcolor" val="tx"/>
                              </a:ext>
                            </a:extLst>
                          </a:hlinkClick>
                        </a:rPr>
                        <a:t>+3224417019</a:t>
                      </a:r>
                      <a:endParaRPr lang="nl-BE" sz="2000" dirty="0">
                        <a:solidFill>
                          <a:schemeClr val="tx1">
                            <a:lumMod val="50000"/>
                          </a:schemeClr>
                        </a:solidFill>
                      </a:endParaRPr>
                    </a:p>
                  </a:txBody>
                  <a:tcPr marL="86456" marR="86456" marT="43228" marB="43228" anchor="ctr">
                    <a:lnL w="1524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r>
                        <a:rPr lang="nl-BE" sz="2000" dirty="0">
                          <a:solidFill>
                            <a:schemeClr val="tx1">
                              <a:lumMod val="50000"/>
                            </a:schemeClr>
                          </a:solidFill>
                          <a:effectLst/>
                          <a:hlinkClick r:id="rId4">
                            <a:extLst>
                              <a:ext uri="{A12FA001-AC4F-418D-AE19-62706E023703}">
                                <ahyp:hlinkClr xmlns:ahyp="http://schemas.microsoft.com/office/drawing/2018/hyperlinkcolor" val="tx"/>
                              </a:ext>
                            </a:extLst>
                          </a:hlinkClick>
                        </a:rPr>
                        <a:t>Housene.Choubane@mil.be</a:t>
                      </a:r>
                      <a:endParaRPr lang="nl-BE" sz="2000" dirty="0">
                        <a:solidFill>
                          <a:schemeClr val="tx1">
                            <a:lumMod val="50000"/>
                          </a:schemeClr>
                        </a:solidFill>
                      </a:endParaRPr>
                    </a:p>
                  </a:txBody>
                  <a:tcPr marL="86456" marR="86456" marT="43228" marB="43228" anchor="ctr">
                    <a:lnL w="12700" cap="flat" cmpd="sng" algn="ctr">
                      <a:solidFill>
                        <a:schemeClr val="tx1"/>
                      </a:solidFill>
                      <a:prstDash val="solid"/>
                      <a:round/>
                      <a:headEnd type="none" w="med" len="med"/>
                      <a:tailEnd type="none" w="med" len="med"/>
                    </a:lnL>
                    <a:lnT w="15240" cap="flat" cmpd="sng" algn="ctr">
                      <a:solidFill>
                        <a:srgbClr val="000000"/>
                      </a:solidFill>
                      <a:prstDash val="solid"/>
                      <a:round/>
                      <a:headEnd type="none" w="med" len="med"/>
                      <a:tailEnd type="none" w="med" len="med"/>
                    </a:lnT>
                    <a:solidFill>
                      <a:schemeClr val="bg2">
                        <a:lumMod val="90000"/>
                      </a:schemeClr>
                    </a:solidFill>
                  </a:tcPr>
                </a:tc>
                <a:extLst>
                  <a:ext uri="{0D108BD9-81ED-4DB2-BD59-A6C34878D82A}">
                    <a16:rowId xmlns:a16="http://schemas.microsoft.com/office/drawing/2014/main" val="2381002702"/>
                  </a:ext>
                </a:extLst>
              </a:tr>
              <a:tr h="879788">
                <a:tc>
                  <a:txBody>
                    <a:bodyPr/>
                    <a:lstStyle/>
                    <a:p>
                      <a:pPr algn="ctr"/>
                      <a:r>
                        <a:rPr lang="nl-BE" sz="2000">
                          <a:solidFill>
                            <a:schemeClr val="tx1">
                              <a:lumMod val="50000"/>
                            </a:schemeClr>
                          </a:solidFill>
                          <a:effectLst/>
                        </a:rPr>
                        <a:t>Adjt LEMMENS Johan</a:t>
                      </a:r>
                      <a:br>
                        <a:rPr lang="nl-BE" sz="2000">
                          <a:solidFill>
                            <a:schemeClr val="tx1">
                              <a:lumMod val="50000"/>
                            </a:schemeClr>
                          </a:solidFill>
                          <a:effectLst/>
                        </a:rPr>
                      </a:br>
                      <a:r>
                        <a:rPr lang="nl-BE" sz="2000">
                          <a:solidFill>
                            <a:schemeClr val="tx1">
                              <a:lumMod val="50000"/>
                            </a:schemeClr>
                          </a:solidFill>
                          <a:effectLst/>
                        </a:rPr>
                        <a:t>PA Niv II</a:t>
                      </a:r>
                      <a:endParaRPr lang="nl-BE" sz="2000" dirty="0">
                        <a:solidFill>
                          <a:schemeClr val="tx1">
                            <a:lumMod val="50000"/>
                          </a:schemeClr>
                        </a:solidFill>
                        <a:effectLst/>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endParaRPr lang="nl-BE" sz="2000" dirty="0">
                        <a:solidFill>
                          <a:schemeClr val="tx1">
                            <a:lumMod val="50000"/>
                          </a:schemeClr>
                        </a:solidFill>
                        <a:effectLst/>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r>
                        <a:rPr lang="nl-BE" sz="2000" dirty="0">
                          <a:solidFill>
                            <a:schemeClr val="tx1">
                              <a:lumMod val="50000"/>
                            </a:schemeClr>
                          </a:solidFill>
                        </a:rPr>
                        <a:t>Van begin Feb 26 tot 30 Sep 26. </a:t>
                      </a:r>
                    </a:p>
                  </a:txBody>
                  <a:tcPr marL="86456" marR="86456" marT="43228" marB="43228" anchor="ctr">
                    <a:lnL w="1524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endParaRPr lang="nl-BE" sz="2000" dirty="0">
                        <a:solidFill>
                          <a:schemeClr val="tx1">
                            <a:lumMod val="50000"/>
                          </a:schemeClr>
                        </a:solidFill>
                      </a:endParaRPr>
                    </a:p>
                  </a:txBody>
                  <a:tcPr marL="86456" marR="86456" marT="43228" marB="43228" anchor="ctr">
                    <a:lnL w="12700" cap="flat" cmpd="sng" algn="ctr">
                      <a:solidFill>
                        <a:schemeClr val="tx1"/>
                      </a:solidFill>
                      <a:prstDash val="solid"/>
                      <a:round/>
                      <a:headEnd type="none" w="med" len="med"/>
                      <a:tailEnd type="none" w="med" len="med"/>
                    </a:lnL>
                    <a:lnR w="15240" cap="flat" cmpd="sng" algn="ctr">
                      <a:solidFill>
                        <a:srgbClr val="000000"/>
                      </a:solidFill>
                      <a:prstDash val="solid"/>
                      <a:round/>
                      <a:headEnd type="none" w="med" len="med"/>
                      <a:tailEnd type="none" w="med" len="med"/>
                    </a:lnR>
                    <a:lnB w="1524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771896254"/>
                  </a:ext>
                </a:extLst>
              </a:tr>
              <a:tr h="879788">
                <a:tc>
                  <a:txBody>
                    <a:bodyPr/>
                    <a:lstStyle/>
                    <a:p>
                      <a:pPr algn="ctr"/>
                      <a:r>
                        <a:rPr lang="nl-BE" sz="2000" dirty="0">
                          <a:solidFill>
                            <a:schemeClr val="tx1">
                              <a:lumMod val="50000"/>
                            </a:schemeClr>
                          </a:solidFill>
                          <a:effectLst/>
                        </a:rPr>
                        <a:t>MTC Deppé Thierry</a:t>
                      </a:r>
                      <a:br>
                        <a:rPr lang="nl-BE" sz="2000" dirty="0">
                          <a:solidFill>
                            <a:schemeClr val="tx1">
                              <a:lumMod val="50000"/>
                            </a:schemeClr>
                          </a:solidFill>
                          <a:effectLst/>
                        </a:rPr>
                      </a:br>
                      <a:r>
                        <a:rPr lang="nl-BE" sz="2000" dirty="0">
                          <a:solidFill>
                            <a:schemeClr val="tx1">
                              <a:lumMod val="50000"/>
                            </a:schemeClr>
                          </a:solidFill>
                          <a:effectLst/>
                        </a:rPr>
                        <a:t>PA </a:t>
                      </a:r>
                      <a:r>
                        <a:rPr lang="nl-BE" sz="2000" dirty="0" err="1">
                          <a:solidFill>
                            <a:schemeClr val="tx1">
                              <a:lumMod val="50000"/>
                            </a:schemeClr>
                          </a:solidFill>
                          <a:effectLst/>
                        </a:rPr>
                        <a:t>Niv</a:t>
                      </a:r>
                      <a:r>
                        <a:rPr lang="nl-BE" sz="2000" dirty="0">
                          <a:solidFill>
                            <a:schemeClr val="tx1">
                              <a:lumMod val="50000"/>
                            </a:schemeClr>
                          </a:solidFill>
                          <a:effectLst/>
                        </a:rPr>
                        <a:t> II</a:t>
                      </a: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endParaRPr lang="nl-BE" sz="2000" dirty="0">
                        <a:solidFill>
                          <a:schemeClr val="tx1">
                            <a:lumMod val="50000"/>
                          </a:schemeClr>
                        </a:solidFill>
                        <a:effectLst/>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r>
                        <a:rPr lang="nl-BE" sz="2000" b="0" i="0" kern="1200" dirty="0">
                          <a:solidFill>
                            <a:schemeClr val="tx1">
                              <a:lumMod val="50000"/>
                            </a:schemeClr>
                          </a:solidFill>
                          <a:effectLst/>
                          <a:latin typeface="+mn-lt"/>
                          <a:ea typeface="+mn-ea"/>
                          <a:cs typeface="+mn-cs"/>
                          <a:hlinkClick r:id="rId5">
                            <a:extLst>
                              <a:ext uri="{A12FA001-AC4F-418D-AE19-62706E023703}">
                                <ahyp:hlinkClr xmlns:ahyp="http://schemas.microsoft.com/office/drawing/2018/hyperlinkcolor" val="tx"/>
                              </a:ext>
                            </a:extLst>
                          </a:hlinkClick>
                        </a:rPr>
                        <a:t>+3224422990</a:t>
                      </a:r>
                      <a:endParaRPr lang="nl-BE" sz="2000" dirty="0">
                        <a:solidFill>
                          <a:schemeClr val="tx1">
                            <a:lumMod val="50000"/>
                          </a:schemeClr>
                        </a:solidFill>
                      </a:endParaRPr>
                    </a:p>
                  </a:txBody>
                  <a:tcPr marL="86456" marR="86456" marT="43228" marB="43228" anchor="ctr">
                    <a:lnL w="1524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r>
                        <a:rPr lang="nl-BE" sz="2000" b="0" i="0" kern="1200" dirty="0">
                          <a:solidFill>
                            <a:schemeClr val="tx1">
                              <a:lumMod val="50000"/>
                            </a:schemeClr>
                          </a:solidFill>
                          <a:effectLst/>
                          <a:latin typeface="+mn-lt"/>
                          <a:ea typeface="+mn-ea"/>
                          <a:cs typeface="+mn-cs"/>
                          <a:hlinkClick r:id="rId6">
                            <a:extLst>
                              <a:ext uri="{A12FA001-AC4F-418D-AE19-62706E023703}">
                                <ahyp:hlinkClr xmlns:ahyp="http://schemas.microsoft.com/office/drawing/2018/hyperlinkcolor" val="tx"/>
                              </a:ext>
                            </a:extLst>
                          </a:hlinkClick>
                        </a:rPr>
                        <a:t>thierry.Deppe@mil.be</a:t>
                      </a:r>
                      <a:endParaRPr lang="nl-BE" sz="2000" dirty="0">
                        <a:solidFill>
                          <a:schemeClr val="tx1">
                            <a:lumMod val="50000"/>
                          </a:schemeClr>
                        </a:solidFill>
                      </a:endParaRPr>
                    </a:p>
                  </a:txBody>
                  <a:tcPr marL="86456" marR="86456" marT="43228" marB="43228" anchor="ctr">
                    <a:lnL w="12700" cap="flat" cmpd="sng" algn="ctr">
                      <a:solidFill>
                        <a:schemeClr val="tx1"/>
                      </a:solidFill>
                      <a:prstDash val="solid"/>
                      <a:round/>
                      <a:headEnd type="none" w="med" len="med"/>
                      <a:tailEnd type="none" w="med" len="med"/>
                    </a:lnL>
                    <a:lnT w="15240" cap="flat" cmpd="sng" algn="ctr">
                      <a:solidFill>
                        <a:srgbClr val="000000"/>
                      </a:solidFill>
                      <a:prstDash val="solid"/>
                      <a:round/>
                      <a:headEnd type="none" w="med" len="med"/>
                      <a:tailEnd type="none" w="med" len="med"/>
                    </a:lnT>
                    <a:solidFill>
                      <a:schemeClr val="bg2">
                        <a:lumMod val="90000"/>
                      </a:schemeClr>
                    </a:solidFill>
                  </a:tcPr>
                </a:tc>
                <a:extLst>
                  <a:ext uri="{0D108BD9-81ED-4DB2-BD59-A6C34878D82A}">
                    <a16:rowId xmlns:a16="http://schemas.microsoft.com/office/drawing/2014/main" val="1703408782"/>
                  </a:ext>
                </a:extLst>
              </a:tr>
              <a:tr h="878935">
                <a:tc>
                  <a:txBody>
                    <a:bodyPr/>
                    <a:lstStyle/>
                    <a:p>
                      <a:pPr algn="ctr"/>
                      <a:r>
                        <a:rPr lang="nl-BE" sz="2000" dirty="0" err="1">
                          <a:solidFill>
                            <a:schemeClr val="tx1">
                              <a:lumMod val="50000"/>
                            </a:schemeClr>
                          </a:solidFill>
                          <a:effectLst/>
                        </a:rPr>
                        <a:t>Adjt</a:t>
                      </a:r>
                      <a:r>
                        <a:rPr lang="nl-BE" sz="2000" dirty="0">
                          <a:solidFill>
                            <a:schemeClr val="tx1">
                              <a:lumMod val="50000"/>
                            </a:schemeClr>
                          </a:solidFill>
                          <a:effectLst/>
                        </a:rPr>
                        <a:t> MERCKAERT Els</a:t>
                      </a:r>
                      <a:br>
                        <a:rPr lang="nl-BE" sz="2000" dirty="0">
                          <a:solidFill>
                            <a:schemeClr val="tx1">
                              <a:lumMod val="50000"/>
                            </a:schemeClr>
                          </a:solidFill>
                          <a:effectLst/>
                        </a:rPr>
                      </a:br>
                      <a:r>
                        <a:rPr lang="nl-BE" sz="2000" dirty="0">
                          <a:solidFill>
                            <a:schemeClr val="tx1">
                              <a:lumMod val="50000"/>
                            </a:schemeClr>
                          </a:solidFill>
                          <a:effectLst/>
                        </a:rPr>
                        <a:t>Kandidaat </a:t>
                      </a:r>
                      <a:r>
                        <a:rPr lang="nl-BE" sz="2000" dirty="0" err="1">
                          <a:solidFill>
                            <a:schemeClr val="tx1">
                              <a:lumMod val="50000"/>
                            </a:schemeClr>
                          </a:solidFill>
                          <a:effectLst/>
                        </a:rPr>
                        <a:t>Niv</a:t>
                      </a:r>
                      <a:r>
                        <a:rPr lang="nl-BE" sz="2000" dirty="0">
                          <a:solidFill>
                            <a:schemeClr val="tx1">
                              <a:lumMod val="50000"/>
                            </a:schemeClr>
                          </a:solidFill>
                          <a:effectLst/>
                        </a:rPr>
                        <a:t> II</a:t>
                      </a: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endParaRPr lang="nl-BE" sz="2000" dirty="0">
                        <a:solidFill>
                          <a:schemeClr val="tx1">
                            <a:lumMod val="50000"/>
                          </a:schemeClr>
                        </a:solidFill>
                        <a:effectLst/>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nl-BE" sz="2000" dirty="0">
                          <a:solidFill>
                            <a:schemeClr val="tx1">
                              <a:lumMod val="50000"/>
                            </a:schemeClr>
                          </a:solidFill>
                        </a:rPr>
                        <a:t>Start vorming PA </a:t>
                      </a:r>
                      <a:r>
                        <a:rPr lang="nl-BE" sz="2000" dirty="0" err="1">
                          <a:solidFill>
                            <a:schemeClr val="tx1">
                              <a:lumMod val="50000"/>
                            </a:schemeClr>
                          </a:solidFill>
                        </a:rPr>
                        <a:t>Niv</a:t>
                      </a:r>
                      <a:r>
                        <a:rPr lang="nl-BE" sz="2000" dirty="0">
                          <a:solidFill>
                            <a:schemeClr val="tx1">
                              <a:lumMod val="50000"/>
                            </a:schemeClr>
                          </a:solidFill>
                        </a:rPr>
                        <a:t> II </a:t>
                      </a:r>
                      <a:br>
                        <a:rPr lang="nl-BE" sz="2000" dirty="0">
                          <a:solidFill>
                            <a:schemeClr val="tx1">
                              <a:lumMod val="50000"/>
                            </a:schemeClr>
                          </a:solidFill>
                        </a:rPr>
                      </a:br>
                      <a:r>
                        <a:rPr lang="nl-BE" sz="2000" dirty="0">
                          <a:solidFill>
                            <a:schemeClr val="tx1">
                              <a:lumMod val="50000"/>
                            </a:schemeClr>
                          </a:solidFill>
                        </a:rPr>
                        <a:t>10 Sep 2026</a:t>
                      </a:r>
                    </a:p>
                  </a:txBody>
                  <a:tcPr marL="86456" marR="86456" marT="43228" marB="43228" anchor="ctr">
                    <a:lnL w="1524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nl-BE" sz="2000" dirty="0">
                          <a:solidFill>
                            <a:schemeClr val="tx1">
                              <a:lumMod val="50000"/>
                            </a:schemeClr>
                          </a:solidFill>
                        </a:rPr>
                        <a:t>Els.Merckaert@mil.be</a:t>
                      </a:r>
                    </a:p>
                  </a:txBody>
                  <a:tcPr marL="86456" marR="86456" marT="43228" marB="43228" anchor="ctr">
                    <a:lnL w="12700" cap="flat" cmpd="sng" algn="ctr">
                      <a:solidFill>
                        <a:schemeClr val="tx1"/>
                      </a:solidFill>
                      <a:prstDash val="solid"/>
                      <a:round/>
                      <a:headEnd type="none" w="med" len="med"/>
                      <a:tailEnd type="none" w="med" len="med"/>
                    </a:lnL>
                    <a:lnR w="15240" cap="flat" cmpd="sng" algn="ctr">
                      <a:solidFill>
                        <a:srgbClr val="000000"/>
                      </a:solidFill>
                      <a:prstDash val="solid"/>
                      <a:round/>
                      <a:headEnd type="none" w="med" len="med"/>
                      <a:tailEnd type="none" w="med" len="med"/>
                    </a:lnR>
                    <a:lnB w="1524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829117512"/>
                  </a:ext>
                </a:extLst>
              </a:tr>
              <a:tr h="654467">
                <a:tc>
                  <a:txBody>
                    <a:bodyPr/>
                    <a:lstStyle/>
                    <a:p>
                      <a:pPr algn="ctr"/>
                      <a:r>
                        <a:rPr lang="nl-BE" sz="2000" dirty="0">
                          <a:solidFill>
                            <a:schemeClr val="tx1">
                              <a:lumMod val="50000"/>
                            </a:schemeClr>
                          </a:solidFill>
                          <a:effectLst/>
                        </a:rPr>
                        <a:t>Dienstmailbox</a:t>
                      </a: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1"/>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2000" dirty="0">
                          <a:solidFill>
                            <a:schemeClr val="tx1">
                              <a:lumMod val="50000"/>
                            </a:schemeClr>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DGHWB-SLPPT08-EVERE@mil.be</a:t>
                      </a:r>
                      <a:endParaRPr lang="nl-BE" sz="2000" dirty="0">
                        <a:solidFill>
                          <a:schemeClr val="tx1">
                            <a:lumMod val="50000"/>
                          </a:schemeClr>
                        </a:solidFill>
                        <a:latin typeface="Arial" panose="020B0604020202020204" pitchFamily="34" charset="0"/>
                        <a:cs typeface="Arial" panose="020B0604020202020204" pitchFamily="34" charset="0"/>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1"/>
                    </a:solidFill>
                  </a:tcPr>
                </a:tc>
                <a:tc hMerge="1">
                  <a:txBody>
                    <a:bodyPr/>
                    <a:lstStyle/>
                    <a:p>
                      <a:endParaRPr dirty="0"/>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nl-BE" sz="2000" dirty="0">
                        <a:solidFill>
                          <a:schemeClr val="tx1">
                            <a:lumMod val="50000"/>
                          </a:schemeClr>
                        </a:solidFill>
                        <a:latin typeface="Arial" panose="020B0604020202020204" pitchFamily="34" charset="0"/>
                        <a:cs typeface="Arial" panose="020B0604020202020204" pitchFamily="34" charset="0"/>
                      </a:endParaRPr>
                    </a:p>
                  </a:txBody>
                  <a:tcPr marL="86456" marR="86456" marT="43228" marB="43228" anchor="ctr">
                    <a:lnL w="12700" cap="flat" cmpd="sng" algn="ctr">
                      <a:solidFill>
                        <a:schemeClr val="tx1"/>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40943286"/>
                  </a:ext>
                </a:extLst>
              </a:tr>
            </a:tbl>
          </a:graphicData>
        </a:graphic>
      </p:graphicFrame>
      <p:pic>
        <p:nvPicPr>
          <p:cNvPr id="1026" name="Picture 2">
            <a:extLst>
              <a:ext uri="{FF2B5EF4-FFF2-40B4-BE49-F238E27FC236}">
                <a16:creationId xmlns:a16="http://schemas.microsoft.com/office/drawing/2014/main" id="{3DA62C1F-699B-9C41-6E19-65A9B87C2E9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88863" y="1754389"/>
            <a:ext cx="643874" cy="9198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50655FC7-E13D-8665-91C9-E5606BDF773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028509" y="3562080"/>
            <a:ext cx="630000" cy="900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8CBD05F7-17C5-87A9-BE0F-17EB96D0B99B}"/>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039356" y="4456676"/>
            <a:ext cx="630000" cy="900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A5968BB-C90D-6BF8-4AB3-CF444B6D5E7B}"/>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039356" y="2666028"/>
            <a:ext cx="630000" cy="900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B4FB4B76-4F4F-AAE5-E471-A940A8233B26}"/>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963360" y="5254963"/>
            <a:ext cx="705996" cy="100856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C67C0F29-BECA-29F7-89FE-0F7518652543}"/>
              </a:ext>
            </a:extLst>
          </p:cNvPr>
          <p:cNvCxnSpPr/>
          <p:nvPr/>
        </p:nvCxnSpPr>
        <p:spPr>
          <a:xfrm>
            <a:off x="270878" y="3558148"/>
            <a:ext cx="11710219" cy="876597"/>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AD85D8B-CA2E-1E6D-8544-5427045AB843}"/>
              </a:ext>
            </a:extLst>
          </p:cNvPr>
          <p:cNvCxnSpPr/>
          <p:nvPr/>
        </p:nvCxnSpPr>
        <p:spPr>
          <a:xfrm flipV="1">
            <a:off x="243778" y="3548130"/>
            <a:ext cx="11737319" cy="876597"/>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8142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13"/>
          </p:nvPr>
        </p:nvSpPr>
        <p:spPr>
          <a:xfrm>
            <a:off x="352162" y="5092589"/>
            <a:ext cx="11672876" cy="1938992"/>
          </a:xfrm>
        </p:spPr>
        <p:txBody>
          <a:bodyPr/>
          <a:lstStyle/>
          <a:p>
            <a:r>
              <a:rPr lang="nl-BE" dirty="0" err="1">
                <a:solidFill>
                  <a:schemeClr val="tx1"/>
                </a:solidFill>
              </a:rPr>
              <a:t>Sit</a:t>
            </a:r>
            <a:r>
              <a:rPr lang="nl-BE" dirty="0">
                <a:solidFill>
                  <a:schemeClr val="tx1"/>
                </a:solidFill>
              </a:rPr>
              <a:t> verslagen.</a:t>
            </a:r>
            <a:br>
              <a:rPr lang="nl-BE" dirty="0">
                <a:solidFill>
                  <a:schemeClr val="tx1"/>
                </a:solidFill>
              </a:rPr>
            </a:br>
            <a:endParaRPr lang="nl-BE" dirty="0">
              <a:solidFill>
                <a:schemeClr val="tx1"/>
              </a:solidFill>
            </a:endParaRPr>
          </a:p>
        </p:txBody>
      </p:sp>
    </p:spTree>
    <p:extLst>
      <p:ext uri="{BB962C8B-B14F-4D97-AF65-F5344CB8AC3E}">
        <p14:creationId xmlns:p14="http://schemas.microsoft.com/office/powerpoint/2010/main" val="2289009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038979C-10C4-EBEB-4460-1066C65F6CB7}"/>
              </a:ext>
            </a:extLst>
          </p:cNvPr>
          <p:cNvGraphicFramePr>
            <a:graphicFrameLocks noGrp="1"/>
          </p:cNvGraphicFramePr>
          <p:nvPr/>
        </p:nvGraphicFramePr>
        <p:xfrm>
          <a:off x="0" y="0"/>
          <a:ext cx="12192002" cy="6858012"/>
        </p:xfrm>
        <a:graphic>
          <a:graphicData uri="http://schemas.openxmlformats.org/drawingml/2006/table">
            <a:tbl>
              <a:tblPr/>
              <a:tblGrid>
                <a:gridCol w="2923893">
                  <a:extLst>
                    <a:ext uri="{9D8B030D-6E8A-4147-A177-3AD203B41FA5}">
                      <a16:colId xmlns:a16="http://schemas.microsoft.com/office/drawing/2014/main" val="2505244453"/>
                    </a:ext>
                  </a:extLst>
                </a:gridCol>
                <a:gridCol w="807751">
                  <a:extLst>
                    <a:ext uri="{9D8B030D-6E8A-4147-A177-3AD203B41FA5}">
                      <a16:colId xmlns:a16="http://schemas.microsoft.com/office/drawing/2014/main" val="3144144798"/>
                    </a:ext>
                  </a:extLst>
                </a:gridCol>
                <a:gridCol w="807751">
                  <a:extLst>
                    <a:ext uri="{9D8B030D-6E8A-4147-A177-3AD203B41FA5}">
                      <a16:colId xmlns:a16="http://schemas.microsoft.com/office/drawing/2014/main" val="3716769688"/>
                    </a:ext>
                  </a:extLst>
                </a:gridCol>
                <a:gridCol w="807751">
                  <a:extLst>
                    <a:ext uri="{9D8B030D-6E8A-4147-A177-3AD203B41FA5}">
                      <a16:colId xmlns:a16="http://schemas.microsoft.com/office/drawing/2014/main" val="3823961137"/>
                    </a:ext>
                  </a:extLst>
                </a:gridCol>
                <a:gridCol w="807751">
                  <a:extLst>
                    <a:ext uri="{9D8B030D-6E8A-4147-A177-3AD203B41FA5}">
                      <a16:colId xmlns:a16="http://schemas.microsoft.com/office/drawing/2014/main" val="623090347"/>
                    </a:ext>
                  </a:extLst>
                </a:gridCol>
                <a:gridCol w="1598676">
                  <a:extLst>
                    <a:ext uri="{9D8B030D-6E8A-4147-A177-3AD203B41FA5}">
                      <a16:colId xmlns:a16="http://schemas.microsoft.com/office/drawing/2014/main" val="2468176477"/>
                    </a:ext>
                  </a:extLst>
                </a:gridCol>
                <a:gridCol w="1598676">
                  <a:extLst>
                    <a:ext uri="{9D8B030D-6E8A-4147-A177-3AD203B41FA5}">
                      <a16:colId xmlns:a16="http://schemas.microsoft.com/office/drawing/2014/main" val="2557549744"/>
                    </a:ext>
                  </a:extLst>
                </a:gridCol>
                <a:gridCol w="1598676">
                  <a:extLst>
                    <a:ext uri="{9D8B030D-6E8A-4147-A177-3AD203B41FA5}">
                      <a16:colId xmlns:a16="http://schemas.microsoft.com/office/drawing/2014/main" val="2408759489"/>
                    </a:ext>
                  </a:extLst>
                </a:gridCol>
                <a:gridCol w="1241077">
                  <a:extLst>
                    <a:ext uri="{9D8B030D-6E8A-4147-A177-3AD203B41FA5}">
                      <a16:colId xmlns:a16="http://schemas.microsoft.com/office/drawing/2014/main" val="1951779309"/>
                    </a:ext>
                  </a:extLst>
                </a:gridCol>
              </a:tblGrid>
              <a:tr h="234462">
                <a:tc rowSpan="2">
                  <a:txBody>
                    <a:bodyPr/>
                    <a:lstStyle/>
                    <a:p>
                      <a:pPr algn="ctr" fontAlgn="ctr">
                        <a:buNone/>
                      </a:pPr>
                      <a:r>
                        <a:rPr lang="nl-BE" sz="1200" b="1" i="0" u="none" strike="noStrike" dirty="0">
                          <a:solidFill>
                            <a:srgbClr val="000000"/>
                          </a:solidFill>
                          <a:effectLst/>
                          <a:latin typeface="Calibri" panose="020F0502020204030204" pitchFamily="34" charset="0"/>
                        </a:rPr>
                        <a:t>Eenheden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gridSpan="4">
                  <a:txBody>
                    <a:bodyPr/>
                    <a:lstStyle/>
                    <a:p>
                      <a:pPr algn="ctr" fontAlgn="ctr">
                        <a:buNone/>
                      </a:pPr>
                      <a:r>
                        <a:rPr lang="nl-BE" sz="1200" b="1" i="0" u="none" strike="noStrike">
                          <a:solidFill>
                            <a:srgbClr val="000000"/>
                          </a:solidFill>
                          <a:effectLst/>
                          <a:latin typeface="Calibri" panose="020F0502020204030204" pitchFamily="34" charset="0"/>
                        </a:rPr>
                        <a:t>Driemaandelijkse verslagen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hMerge="1">
                  <a:txBody>
                    <a:bodyPr/>
                    <a:lstStyle/>
                    <a:p>
                      <a:endParaRPr lang="nl-BE"/>
                    </a:p>
                  </a:txBody>
                  <a:tcPr/>
                </a:tc>
                <a:tc hMerge="1">
                  <a:txBody>
                    <a:bodyPr/>
                    <a:lstStyle/>
                    <a:p>
                      <a:endParaRPr lang="nl-BE"/>
                    </a:p>
                  </a:txBody>
                  <a:tcPr/>
                </a:tc>
                <a:tc hMerge="1">
                  <a:txBody>
                    <a:bodyPr/>
                    <a:lstStyle/>
                    <a:p>
                      <a:endParaRPr lang="nl-BE"/>
                    </a:p>
                  </a:txBody>
                  <a:tcPr/>
                </a:tc>
                <a:tc rowSpan="2">
                  <a:txBody>
                    <a:bodyPr/>
                    <a:lstStyle/>
                    <a:p>
                      <a:pPr algn="ctr" fontAlgn="ctr">
                        <a:buNone/>
                      </a:pPr>
                      <a:r>
                        <a:rPr lang="nl-BE" sz="1200" b="1" i="0" u="none" strike="noStrike">
                          <a:solidFill>
                            <a:srgbClr val="000000"/>
                          </a:solidFill>
                          <a:effectLst/>
                          <a:latin typeface="Calibri" panose="020F0502020204030204" pitchFamily="34" charset="0"/>
                        </a:rPr>
                        <a:t>Jaarverslag</a:t>
                      </a:r>
                      <a:br>
                        <a:rPr lang="nl-BE" sz="1200" b="1" i="0" u="none" strike="noStrike">
                          <a:solidFill>
                            <a:srgbClr val="000000"/>
                          </a:solidFill>
                          <a:effectLst/>
                          <a:latin typeface="Calibri" panose="020F0502020204030204" pitchFamily="34" charset="0"/>
                        </a:rPr>
                      </a:br>
                      <a:r>
                        <a:rPr lang="nl-BE" sz="1200" b="1" i="0" u="none" strike="noStrike">
                          <a:solidFill>
                            <a:srgbClr val="000000"/>
                          </a:solidFill>
                          <a:effectLst/>
                          <a:latin typeface="Calibri" panose="020F0502020204030204" pitchFamily="34" charset="0"/>
                        </a:rPr>
                        <a:t>2025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200" b="1" i="0" u="none" strike="noStrike">
                          <a:solidFill>
                            <a:srgbClr val="000000"/>
                          </a:solidFill>
                          <a:effectLst/>
                          <a:latin typeface="Calibri" panose="020F0502020204030204" pitchFamily="34" charset="0"/>
                        </a:rPr>
                        <a:t>Lijst AMT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200" b="1" i="0" u="none" strike="noStrike">
                          <a:solidFill>
                            <a:srgbClr val="000000"/>
                          </a:solidFill>
                          <a:effectLst/>
                          <a:latin typeface="Calibri" panose="020F0502020204030204" pitchFamily="34" charset="0"/>
                        </a:rPr>
                        <a:t>Lijst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rowSpan="2">
                  <a:txBody>
                    <a:bodyPr/>
                    <a:lstStyle/>
                    <a:p>
                      <a:pPr algn="ctr" fontAlgn="ctr">
                        <a:buNone/>
                      </a:pPr>
                      <a:r>
                        <a:rPr lang="nl-BE" sz="1200" b="1" i="0" u="none" strike="noStrike">
                          <a:solidFill>
                            <a:srgbClr val="000000"/>
                          </a:solidFill>
                          <a:effectLst/>
                          <a:latin typeface="Calibri" panose="020F0502020204030204" pitchFamily="34" charset="0"/>
                        </a:rPr>
                        <a:t>LPP/PLP</a:t>
                      </a:r>
                      <a:br>
                        <a:rPr lang="nl-BE" sz="1200" b="1" i="0" u="none" strike="noStrike">
                          <a:solidFill>
                            <a:srgbClr val="000000"/>
                          </a:solidFill>
                          <a:effectLst/>
                          <a:latin typeface="Calibri" panose="020F0502020204030204" pitchFamily="34" charset="0"/>
                        </a:rPr>
                      </a:br>
                      <a:r>
                        <a:rPr lang="nl-BE" sz="1200" b="1" i="0" u="none" strike="noStrike">
                          <a:solidFill>
                            <a:srgbClr val="000000"/>
                          </a:solidFill>
                          <a:effectLst/>
                          <a:latin typeface="Calibri" panose="020F0502020204030204" pitchFamily="34" charset="0"/>
                        </a:rPr>
                        <a:t>2026/2027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3276965317"/>
                  </a:ext>
                </a:extLst>
              </a:tr>
              <a:tr h="234462">
                <a:tc vMerge="1">
                  <a:txBody>
                    <a:bodyPr/>
                    <a:lstStyle/>
                    <a:p>
                      <a:endParaRPr lang="nl-BE"/>
                    </a:p>
                  </a:txBody>
                  <a:tcPr/>
                </a:tc>
                <a:tc>
                  <a:txBody>
                    <a:bodyPr/>
                    <a:lstStyle/>
                    <a:p>
                      <a:pPr algn="ctr" fontAlgn="ctr">
                        <a:buNone/>
                      </a:pPr>
                      <a:r>
                        <a:rPr lang="nl-BE" sz="1200" b="1" i="0" u="none" strike="noStrike" dirty="0">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vMerge="1">
                  <a:txBody>
                    <a:bodyPr/>
                    <a:lstStyle/>
                    <a:p>
                      <a:endParaRPr lang="nl-BE"/>
                    </a:p>
                  </a:txBody>
                  <a:tcPr/>
                </a:tc>
                <a:tc>
                  <a:txBody>
                    <a:bodyPr/>
                    <a:lstStyle/>
                    <a:p>
                      <a:pPr algn="ctr" fontAlgn="ctr">
                        <a:buNone/>
                      </a:pPr>
                      <a:r>
                        <a:rPr lang="nl-BE" sz="1200" b="1" i="0" u="none" strike="noStrike" dirty="0">
                          <a:solidFill>
                            <a:srgbClr val="000000"/>
                          </a:solidFill>
                          <a:effectLst/>
                          <a:latin typeface="Calibri" panose="020F0502020204030204" pitchFamily="34" charset="0"/>
                        </a:rPr>
                        <a:t>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2027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vMerge="1">
                  <a:txBody>
                    <a:bodyPr/>
                    <a:lstStyle/>
                    <a:p>
                      <a:endParaRPr lang="nl-BE"/>
                    </a:p>
                  </a:txBody>
                  <a:tcPr/>
                </a:tc>
                <a:extLst>
                  <a:ext uri="{0D108BD9-81ED-4DB2-BD59-A6C34878D82A}">
                    <a16:rowId xmlns:a16="http://schemas.microsoft.com/office/drawing/2014/main" val="1609930316"/>
                  </a:ext>
                </a:extLst>
              </a:tr>
              <a:tr h="234462">
                <a:tc>
                  <a:txBody>
                    <a:bodyPr/>
                    <a:lstStyle/>
                    <a:p>
                      <a:pPr algn="l" fontAlgn="ctr">
                        <a:buNone/>
                      </a:pPr>
                      <a:r>
                        <a:rPr lang="nl-BE" sz="1200" b="1" i="0" u="none" strike="noStrike" dirty="0">
                          <a:solidFill>
                            <a:srgbClr val="000000"/>
                          </a:solidFill>
                          <a:effectLst/>
                          <a:latin typeface="Calibri" panose="020F0502020204030204" pitchFamily="34" charset="0"/>
                        </a:rPr>
                        <a:t>CC Infra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623276350"/>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ACOS IS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3630211"/>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ACOS R&amp;O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8249721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ACOS STRAT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67520505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ACOS Transformation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91729267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H&amp;WB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3001763369"/>
                  </a:ext>
                </a:extLst>
              </a:tr>
              <a:tr h="234462">
                <a:tc>
                  <a:txBody>
                    <a:bodyPr/>
                    <a:lstStyle/>
                    <a:p>
                      <a:pPr algn="l" fontAlgn="ctr">
                        <a:buNone/>
                      </a:pPr>
                      <a:r>
                        <a:rPr lang="en-US" sz="1200" b="1" i="0" u="none" strike="noStrike">
                          <a:solidFill>
                            <a:srgbClr val="000000"/>
                          </a:solidFill>
                          <a:effectLst/>
                          <a:latin typeface="Calibri" panose="020F0502020204030204" pitchFamily="34" charset="0"/>
                        </a:rPr>
                        <a:t>BN HK DEF ST KKE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334008155"/>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CIDMAT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68211565"/>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COMOPSAIR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87494291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Staf Land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99454594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Staf Med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3962357388"/>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Bud Fin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739425140"/>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Str COM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397260231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HR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733782119"/>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Jur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35460927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MR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951333981"/>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MR C&amp;I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297303435"/>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MR Sys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412281963"/>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MR MP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962966727"/>
                  </a:ext>
                </a:extLst>
              </a:tr>
              <a:tr h="273538">
                <a:tc>
                  <a:txBody>
                    <a:bodyPr/>
                    <a:lstStyle/>
                    <a:p>
                      <a:pPr algn="l" fontAlgn="ctr">
                        <a:buNone/>
                      </a:pPr>
                      <a:r>
                        <a:rPr lang="nl-BE" sz="1200" b="1" i="0" u="none" strike="noStrike">
                          <a:solidFill>
                            <a:srgbClr val="000000"/>
                          </a:solidFill>
                          <a:effectLst/>
                          <a:latin typeface="Calibri" panose="020F0502020204030204" pitchFamily="34" charset="0"/>
                        </a:rPr>
                        <a:t>KAB CHOD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05360655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CND - CLUB EVERE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918784445"/>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COMOPSNAV DET EVERE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44860860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IG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37764947"/>
                  </a:ext>
                </a:extLst>
              </a:tr>
              <a:tr h="244231">
                <a:tc>
                  <a:txBody>
                    <a:bodyPr/>
                    <a:lstStyle/>
                    <a:p>
                      <a:pPr algn="l" fontAlgn="ctr">
                        <a:buNone/>
                      </a:pPr>
                      <a:r>
                        <a:rPr lang="nl-BE" sz="1200" b="1" i="0" u="none" strike="noStrike">
                          <a:solidFill>
                            <a:srgbClr val="000000"/>
                          </a:solidFill>
                          <a:effectLst/>
                          <a:latin typeface="Calibri" panose="020F0502020204030204" pitchFamily="34" charset="0"/>
                        </a:rPr>
                        <a:t>ILE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3637741382"/>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Aantal verslagen</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dirty="0">
                          <a:solidFill>
                            <a:srgbClr val="000000"/>
                          </a:solidFill>
                          <a:effectLst/>
                          <a:latin typeface="Calibri" panose="020F0502020204030204" pitchFamily="34" charset="0"/>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400" b="1" i="0" u="none" strike="noStrike">
                          <a:solidFill>
                            <a:srgbClr val="000000"/>
                          </a:solidFill>
                          <a:effectLst/>
                          <a:latin typeface="Calibri" panose="020F050202020403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400" b="1" i="0" u="none" strike="noStrike">
                          <a:solidFill>
                            <a:srgbClr val="000000"/>
                          </a:solidFill>
                          <a:effectLst/>
                          <a:latin typeface="Calibri" panose="020F050202020403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400" b="1" i="0" u="none" strike="noStrike">
                          <a:solidFill>
                            <a:srgbClr val="000000"/>
                          </a:solidFill>
                          <a:effectLst/>
                          <a:latin typeface="Calibri" panose="020F0502020204030204" pitchFamily="34" charset="0"/>
                        </a:rPr>
                        <a:t>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661107247"/>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Aantal eenheden</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1921179120"/>
                  </a:ext>
                </a:extLst>
              </a:tr>
              <a:tr h="244231">
                <a:tc>
                  <a:txBody>
                    <a:bodyPr/>
                    <a:lstStyle/>
                    <a:p>
                      <a:pPr algn="l" fontAlgn="ctr">
                        <a:buNone/>
                      </a:pPr>
                      <a:r>
                        <a:rPr lang="nl-BE" sz="1200" b="1" i="0" u="none" strike="noStrike">
                          <a:solidFill>
                            <a:srgbClr val="000000"/>
                          </a:solidFill>
                          <a:effectLst/>
                          <a:latin typeface="Calibri" panose="020F0502020204030204" pitchFamily="34" charset="0"/>
                        </a:rPr>
                        <a: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95,83%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95,83%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100,00%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83,33%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dirty="0">
                          <a:solidFill>
                            <a:srgbClr val="000000"/>
                          </a:solidFill>
                          <a:effectLst/>
                          <a:latin typeface="Calibri" panose="020F0502020204030204" pitchFamily="34" charset="0"/>
                        </a:rPr>
                        <a:t>87,50%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2020670496"/>
                  </a:ext>
                </a:extLst>
              </a:tr>
            </a:tbl>
          </a:graphicData>
        </a:graphic>
      </p:graphicFrame>
    </p:spTree>
    <p:extLst>
      <p:ext uri="{BB962C8B-B14F-4D97-AF65-F5344CB8AC3E}">
        <p14:creationId xmlns:p14="http://schemas.microsoft.com/office/powerpoint/2010/main" val="3810581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F0B944-F213-2AE8-B6D8-D84037A5FAA3}"/>
              </a:ext>
            </a:extLst>
          </p:cNvPr>
          <p:cNvSpPr>
            <a:spLocks noGrp="1"/>
          </p:cNvSpPr>
          <p:nvPr>
            <p:ph type="body" sz="quarter" idx="13"/>
          </p:nvPr>
        </p:nvSpPr>
        <p:spPr/>
        <p:txBody>
          <a:bodyPr/>
          <a:lstStyle/>
          <a:p>
            <a:r>
              <a:rPr lang="nl-BE" dirty="0">
                <a:solidFill>
                  <a:schemeClr val="tx1"/>
                </a:solidFill>
              </a:rPr>
              <a:t>Nieuwe template driemaandelijks verslag.</a:t>
            </a:r>
          </a:p>
        </p:txBody>
      </p:sp>
      <p:sp>
        <p:nvSpPr>
          <p:cNvPr id="3" name="Text Placeholder 2">
            <a:extLst>
              <a:ext uri="{FF2B5EF4-FFF2-40B4-BE49-F238E27FC236}">
                <a16:creationId xmlns:a16="http://schemas.microsoft.com/office/drawing/2014/main" id="{FEF6771C-782F-1309-7EE4-988D23340B65}"/>
              </a:ext>
            </a:extLst>
          </p:cNvPr>
          <p:cNvSpPr>
            <a:spLocks noGrp="1"/>
          </p:cNvSpPr>
          <p:nvPr>
            <p:ph type="body" sz="quarter" idx="27"/>
          </p:nvPr>
        </p:nvSpPr>
        <p:spPr>
          <a:xfrm>
            <a:off x="281009" y="1779812"/>
            <a:ext cx="11237400" cy="1317718"/>
          </a:xfrm>
        </p:spPr>
        <p:txBody>
          <a:bodyPr/>
          <a:lstStyle/>
          <a:p>
            <a:r>
              <a:rPr lang="nl-BE" sz="2000" dirty="0"/>
              <a:t>De template van het driemaandelijks verslag werd aangepast.</a:t>
            </a:r>
          </a:p>
          <a:p>
            <a:r>
              <a:rPr lang="nl-BE" sz="2000" dirty="0"/>
              <a:t>Er wordt gevraagd om vanaf nu deze template te gebruiken.</a:t>
            </a:r>
          </a:p>
          <a:p>
            <a:r>
              <a:rPr lang="nl-BE" sz="2000" dirty="0"/>
              <a:t>De templates zijn beschikbaar op onze SharePoint (</a:t>
            </a:r>
            <a:r>
              <a:rPr lang="nl-BE" sz="2000" dirty="0">
                <a:hlinkClick r:id="rId2"/>
              </a:rPr>
              <a:t>NL</a:t>
            </a:r>
            <a:r>
              <a:rPr lang="nl-BE" sz="2000" dirty="0"/>
              <a:t> – </a:t>
            </a:r>
            <a:r>
              <a:rPr lang="nl-BE" sz="2000" dirty="0">
                <a:hlinkClick r:id="rId3"/>
              </a:rPr>
              <a:t>FR</a:t>
            </a:r>
            <a:r>
              <a:rPr lang="nl-BE" sz="2000" dirty="0"/>
              <a:t>).</a:t>
            </a:r>
          </a:p>
        </p:txBody>
      </p:sp>
      <p:graphicFrame>
        <p:nvGraphicFramePr>
          <p:cNvPr id="5" name="Object 4">
            <a:extLst>
              <a:ext uri="{FF2B5EF4-FFF2-40B4-BE49-F238E27FC236}">
                <a16:creationId xmlns:a16="http://schemas.microsoft.com/office/drawing/2014/main" id="{2E107391-656A-4F7F-0B84-639D0D60927D}"/>
              </a:ext>
            </a:extLst>
          </p:cNvPr>
          <p:cNvGraphicFramePr>
            <a:graphicFrameLocks noChangeAspect="1"/>
          </p:cNvGraphicFramePr>
          <p:nvPr>
            <p:extLst>
              <p:ext uri="{D42A27DB-BD31-4B8C-83A1-F6EECF244321}">
                <p14:modId xmlns:p14="http://schemas.microsoft.com/office/powerpoint/2010/main" val="3328074867"/>
              </p:ext>
            </p:extLst>
          </p:nvPr>
        </p:nvGraphicFramePr>
        <p:xfrm>
          <a:off x="8073242" y="2948998"/>
          <a:ext cx="2460172" cy="2131297"/>
        </p:xfrm>
        <a:graphic>
          <a:graphicData uri="http://schemas.openxmlformats.org/presentationml/2006/ole">
            <mc:AlternateContent xmlns:mc="http://schemas.openxmlformats.org/markup-compatibility/2006">
              <mc:Choice xmlns:v="urn:schemas-microsoft-com:vml" Requires="v">
                <p:oleObj name="Document" showAsIcon="1" r:id="rId4" imgW="914400" imgH="792417" progId="Word.Document.12">
                  <p:embed/>
                </p:oleObj>
              </mc:Choice>
              <mc:Fallback>
                <p:oleObj name="Document" showAsIcon="1" r:id="rId4" imgW="914400" imgH="792417" progId="Word.Document.12">
                  <p:embed/>
                  <p:pic>
                    <p:nvPicPr>
                      <p:cNvPr id="0" name=""/>
                      <p:cNvPicPr/>
                      <p:nvPr/>
                    </p:nvPicPr>
                    <p:blipFill>
                      <a:blip r:embed="rId5"/>
                      <a:stretch>
                        <a:fillRect/>
                      </a:stretch>
                    </p:blipFill>
                    <p:spPr>
                      <a:xfrm>
                        <a:off x="8073242" y="2948998"/>
                        <a:ext cx="2460172" cy="2131297"/>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7730258D-6F59-5000-3440-C79EF1F70E09}"/>
              </a:ext>
            </a:extLst>
          </p:cNvPr>
          <p:cNvSpPr txBox="1"/>
          <p:nvPr/>
        </p:nvSpPr>
        <p:spPr>
          <a:xfrm>
            <a:off x="9215252" y="5080295"/>
            <a:ext cx="451262" cy="369332"/>
          </a:xfrm>
          <a:prstGeom prst="rect">
            <a:avLst/>
          </a:prstGeom>
        </p:spPr>
        <p:txBody>
          <a:bodyPr wrap="square" rtlCol="0">
            <a:spAutoFit/>
          </a:bodyPr>
          <a:lstStyle/>
          <a:p>
            <a:r>
              <a:rPr lang="nl-BE" dirty="0"/>
              <a:t>FR</a:t>
            </a:r>
          </a:p>
        </p:txBody>
      </p:sp>
      <p:graphicFrame>
        <p:nvGraphicFramePr>
          <p:cNvPr id="7" name="Object 6">
            <a:extLst>
              <a:ext uri="{FF2B5EF4-FFF2-40B4-BE49-F238E27FC236}">
                <a16:creationId xmlns:a16="http://schemas.microsoft.com/office/drawing/2014/main" id="{3832BDF8-991B-858E-1FB4-E58A4467090C}"/>
              </a:ext>
            </a:extLst>
          </p:cNvPr>
          <p:cNvGraphicFramePr>
            <a:graphicFrameLocks noChangeAspect="1"/>
          </p:cNvGraphicFramePr>
          <p:nvPr>
            <p:extLst>
              <p:ext uri="{D42A27DB-BD31-4B8C-83A1-F6EECF244321}">
                <p14:modId xmlns:p14="http://schemas.microsoft.com/office/powerpoint/2010/main" val="3846064362"/>
              </p:ext>
            </p:extLst>
          </p:nvPr>
        </p:nvGraphicFramePr>
        <p:xfrm>
          <a:off x="1824841" y="2948998"/>
          <a:ext cx="2460172" cy="2131296"/>
        </p:xfrm>
        <a:graphic>
          <a:graphicData uri="http://schemas.openxmlformats.org/presentationml/2006/ole">
            <mc:AlternateContent xmlns:mc="http://schemas.openxmlformats.org/markup-compatibility/2006">
              <mc:Choice xmlns:v="urn:schemas-microsoft-com:vml" Requires="v">
                <p:oleObj name="Document" showAsIcon="1" r:id="rId6" imgW="914400" imgH="792417" progId="Word.Document.12">
                  <p:embed/>
                </p:oleObj>
              </mc:Choice>
              <mc:Fallback>
                <p:oleObj name="Document" showAsIcon="1" r:id="rId6" imgW="914400" imgH="792417" progId="Word.Document.12">
                  <p:embed/>
                  <p:pic>
                    <p:nvPicPr>
                      <p:cNvPr id="0" name=""/>
                      <p:cNvPicPr/>
                      <p:nvPr/>
                    </p:nvPicPr>
                    <p:blipFill>
                      <a:blip r:embed="rId5"/>
                      <a:stretch>
                        <a:fillRect/>
                      </a:stretch>
                    </p:blipFill>
                    <p:spPr>
                      <a:xfrm>
                        <a:off x="1824841" y="2948998"/>
                        <a:ext cx="2460172" cy="2131296"/>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7614F534-202D-FC06-6666-94D772B25C27}"/>
              </a:ext>
            </a:extLst>
          </p:cNvPr>
          <p:cNvSpPr txBox="1"/>
          <p:nvPr/>
        </p:nvSpPr>
        <p:spPr>
          <a:xfrm>
            <a:off x="2829295" y="5080294"/>
            <a:ext cx="567047" cy="369332"/>
          </a:xfrm>
          <a:prstGeom prst="rect">
            <a:avLst/>
          </a:prstGeom>
        </p:spPr>
        <p:txBody>
          <a:bodyPr wrap="square" rtlCol="0">
            <a:spAutoFit/>
          </a:bodyPr>
          <a:lstStyle/>
          <a:p>
            <a:r>
              <a:rPr lang="nl-BE" dirty="0"/>
              <a:t>NL</a:t>
            </a:r>
          </a:p>
        </p:txBody>
      </p:sp>
    </p:spTree>
    <p:extLst>
      <p:ext uri="{BB962C8B-B14F-4D97-AF65-F5344CB8AC3E}">
        <p14:creationId xmlns:p14="http://schemas.microsoft.com/office/powerpoint/2010/main" val="2503115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217952F-1036-77D3-8DEB-A7BFE3C72CE9}"/>
              </a:ext>
            </a:extLst>
          </p:cNvPr>
          <p:cNvSpPr>
            <a:spLocks noGrp="1"/>
          </p:cNvSpPr>
          <p:nvPr>
            <p:ph type="body" sz="half" idx="13"/>
          </p:nvPr>
        </p:nvSpPr>
        <p:spPr>
          <a:xfrm>
            <a:off x="352162" y="5092589"/>
            <a:ext cx="11839838" cy="1938992"/>
          </a:xfrm>
        </p:spPr>
        <p:txBody>
          <a:bodyPr/>
          <a:lstStyle/>
          <a:p>
            <a:r>
              <a:rPr lang="nl-BE" dirty="0">
                <a:solidFill>
                  <a:schemeClr val="tx1"/>
                </a:solidFill>
              </a:rPr>
              <a:t>Keuringen, controles 2026-1</a:t>
            </a:r>
            <a:r>
              <a:rPr lang="nl-BE" baseline="30000" dirty="0">
                <a:solidFill>
                  <a:schemeClr val="tx1"/>
                </a:solidFill>
              </a:rPr>
              <a:t>ste</a:t>
            </a:r>
            <a:r>
              <a:rPr lang="nl-BE" dirty="0">
                <a:solidFill>
                  <a:schemeClr val="tx1"/>
                </a:solidFill>
              </a:rPr>
              <a:t>  Trim.</a:t>
            </a:r>
          </a:p>
        </p:txBody>
      </p:sp>
    </p:spTree>
    <p:extLst>
      <p:ext uri="{BB962C8B-B14F-4D97-AF65-F5344CB8AC3E}">
        <p14:creationId xmlns:p14="http://schemas.microsoft.com/office/powerpoint/2010/main" val="727825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B8BA97-5C17-B1E7-26E6-A9E665021173}"/>
              </a:ext>
            </a:extLst>
          </p:cNvPr>
          <p:cNvSpPr txBox="1"/>
          <p:nvPr/>
        </p:nvSpPr>
        <p:spPr>
          <a:xfrm>
            <a:off x="1401289" y="2731325"/>
            <a:ext cx="9761516" cy="1015663"/>
          </a:xfrm>
          <a:prstGeom prst="rect">
            <a:avLst/>
          </a:prstGeom>
        </p:spPr>
        <p:txBody>
          <a:bodyPr wrap="square" rtlCol="0">
            <a:spAutoFit/>
          </a:bodyPr>
          <a:lstStyle/>
          <a:p>
            <a:pPr marL="457200" indent="-457200">
              <a:buFontTx/>
              <a:buChar char="-"/>
            </a:pPr>
            <a:r>
              <a:rPr lang="nl-BE" sz="3000" b="1" dirty="0"/>
              <a:t>De keuringsverslagen werden op DOCCOM geplaatst.</a:t>
            </a:r>
          </a:p>
          <a:p>
            <a:endParaRPr lang="nl-BE" sz="3000" b="1" dirty="0"/>
          </a:p>
        </p:txBody>
      </p:sp>
    </p:spTree>
    <p:extLst>
      <p:ext uri="{BB962C8B-B14F-4D97-AF65-F5344CB8AC3E}">
        <p14:creationId xmlns:p14="http://schemas.microsoft.com/office/powerpoint/2010/main" val="2781597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E2DE36F-935E-5249-9B8A-D9FF8B5B7421}"/>
              </a:ext>
            </a:extLst>
          </p:cNvPr>
          <p:cNvSpPr>
            <a:spLocks noGrp="1"/>
          </p:cNvSpPr>
          <p:nvPr>
            <p:ph type="body" sz="half" idx="13"/>
          </p:nvPr>
        </p:nvSpPr>
        <p:spPr/>
        <p:txBody>
          <a:bodyPr/>
          <a:lstStyle/>
          <a:p>
            <a:r>
              <a:rPr lang="nl-BE" dirty="0" err="1">
                <a:solidFill>
                  <a:srgbClr val="184652"/>
                </a:solidFill>
              </a:rPr>
              <a:t>Medeling</a:t>
            </a:r>
            <a:r>
              <a:rPr lang="nl-BE" dirty="0">
                <a:solidFill>
                  <a:srgbClr val="184652"/>
                </a:solidFill>
              </a:rPr>
              <a:t> PA-arbeidsarts KKE.</a:t>
            </a:r>
          </a:p>
        </p:txBody>
      </p:sp>
    </p:spTree>
    <p:extLst>
      <p:ext uri="{BB962C8B-B14F-4D97-AF65-F5344CB8AC3E}">
        <p14:creationId xmlns:p14="http://schemas.microsoft.com/office/powerpoint/2010/main" val="2039495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E617D8C-615F-C08C-A80E-728EE0339B9A}"/>
              </a:ext>
            </a:extLst>
          </p:cNvPr>
          <p:cNvSpPr>
            <a:spLocks noGrp="1"/>
          </p:cNvSpPr>
          <p:nvPr>
            <p:ph type="body" sz="quarter" idx="13"/>
          </p:nvPr>
        </p:nvSpPr>
        <p:spPr/>
        <p:txBody>
          <a:bodyPr/>
          <a:lstStyle/>
          <a:p>
            <a:r>
              <a:rPr lang="nl-BE" dirty="0" err="1">
                <a:solidFill>
                  <a:srgbClr val="184652"/>
                </a:solidFill>
              </a:rPr>
              <a:t>Medeling</a:t>
            </a:r>
            <a:r>
              <a:rPr lang="nl-BE" dirty="0">
                <a:solidFill>
                  <a:srgbClr val="184652"/>
                </a:solidFill>
              </a:rPr>
              <a:t> PA-arbeidsarts KKE.</a:t>
            </a:r>
            <a:endParaRPr lang="nl-BE" dirty="0"/>
          </a:p>
        </p:txBody>
      </p:sp>
      <p:sp>
        <p:nvSpPr>
          <p:cNvPr id="4" name="Text Placeholder 3">
            <a:extLst>
              <a:ext uri="{FF2B5EF4-FFF2-40B4-BE49-F238E27FC236}">
                <a16:creationId xmlns:a16="http://schemas.microsoft.com/office/drawing/2014/main" id="{C475869B-5D58-DE25-138F-063A161B61B7}"/>
              </a:ext>
            </a:extLst>
          </p:cNvPr>
          <p:cNvSpPr>
            <a:spLocks noGrp="1"/>
          </p:cNvSpPr>
          <p:nvPr>
            <p:ph type="body" sz="quarter" idx="27"/>
          </p:nvPr>
        </p:nvSpPr>
        <p:spPr>
          <a:xfrm>
            <a:off x="281009" y="1901536"/>
            <a:ext cx="11629982" cy="3967752"/>
          </a:xfrm>
        </p:spPr>
        <p:txBody>
          <a:bodyPr/>
          <a:lstStyle/>
          <a:p>
            <a:r>
              <a:rPr lang="nl-BE" dirty="0"/>
              <a:t>Er wordt door de arbeidsgeneeskundige dienst gevraagd om de voorziene naamlijsten van het gezondheidstoezicht  op te stellen en/of eventueel aan te passen.</a:t>
            </a:r>
          </a:p>
          <a:p>
            <a:endParaRPr lang="nl-BE" dirty="0"/>
          </a:p>
          <a:p>
            <a:r>
              <a:rPr lang="nl-BE" dirty="0"/>
              <a:t>Er werd vastgesteld dat een aantal lijsten niet correct werden ingevuld (niet op basis van een risicoanalyse niet vermeldt aan welke stoffen zij zijn blootgesteld, ……..).</a:t>
            </a:r>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p:txBody>
      </p:sp>
      <p:graphicFrame>
        <p:nvGraphicFramePr>
          <p:cNvPr id="5" name="Table 4">
            <a:extLst>
              <a:ext uri="{FF2B5EF4-FFF2-40B4-BE49-F238E27FC236}">
                <a16:creationId xmlns:a16="http://schemas.microsoft.com/office/drawing/2014/main" id="{6E72304E-7E15-906D-AC4A-6FA85940D399}"/>
              </a:ext>
            </a:extLst>
          </p:cNvPr>
          <p:cNvGraphicFramePr>
            <a:graphicFrameLocks noGrp="1"/>
          </p:cNvGraphicFramePr>
          <p:nvPr>
            <p:extLst>
              <p:ext uri="{D42A27DB-BD31-4B8C-83A1-F6EECF244321}">
                <p14:modId xmlns:p14="http://schemas.microsoft.com/office/powerpoint/2010/main" val="658667038"/>
              </p:ext>
            </p:extLst>
          </p:nvPr>
        </p:nvGraphicFramePr>
        <p:xfrm>
          <a:off x="448656" y="3631487"/>
          <a:ext cx="5725160" cy="2748530"/>
        </p:xfrm>
        <a:graphic>
          <a:graphicData uri="http://schemas.openxmlformats.org/drawingml/2006/table">
            <a:tbl>
              <a:tblPr firstRow="1" firstCol="1" bandRow="1">
                <a:tableStyleId>{5C22544A-7EE6-4342-B048-85BDC9FD1C3A}</a:tableStyleId>
              </a:tblPr>
              <a:tblGrid>
                <a:gridCol w="2058670">
                  <a:extLst>
                    <a:ext uri="{9D8B030D-6E8A-4147-A177-3AD203B41FA5}">
                      <a16:colId xmlns:a16="http://schemas.microsoft.com/office/drawing/2014/main" val="1600302234"/>
                    </a:ext>
                  </a:extLst>
                </a:gridCol>
                <a:gridCol w="1833245">
                  <a:extLst>
                    <a:ext uri="{9D8B030D-6E8A-4147-A177-3AD203B41FA5}">
                      <a16:colId xmlns:a16="http://schemas.microsoft.com/office/drawing/2014/main" val="1988765028"/>
                    </a:ext>
                  </a:extLst>
                </a:gridCol>
                <a:gridCol w="1833245">
                  <a:extLst>
                    <a:ext uri="{9D8B030D-6E8A-4147-A177-3AD203B41FA5}">
                      <a16:colId xmlns:a16="http://schemas.microsoft.com/office/drawing/2014/main" val="1953751662"/>
                    </a:ext>
                  </a:extLst>
                </a:gridCol>
              </a:tblGrid>
              <a:tr h="380695">
                <a:tc gridSpan="3">
                  <a:txBody>
                    <a:bodyPr/>
                    <a:lstStyle/>
                    <a:p>
                      <a:pPr algn="ctr">
                        <a:lnSpc>
                          <a:spcPct val="115000"/>
                        </a:lnSpc>
                        <a:spcAft>
                          <a:spcPts val="800"/>
                        </a:spcAft>
                        <a:buNone/>
                      </a:pPr>
                      <a:r>
                        <a:rPr lang="nl-BE" sz="1800" kern="100" dirty="0" err="1">
                          <a:effectLst/>
                          <a:latin typeface="Aptos" panose="020B0004020202020204" pitchFamily="34" charset="0"/>
                          <a:ea typeface="Aptos" panose="020B0004020202020204" pitchFamily="34" charset="0"/>
                          <a:cs typeface="Times New Roman" panose="02020603050405020304" pitchFamily="18" charset="0"/>
                        </a:rPr>
                        <a:t>Directives</a:t>
                      </a:r>
                      <a:r>
                        <a:rPr lang="nl-BE" sz="1800" kern="100" dirty="0">
                          <a:effectLst/>
                          <a:latin typeface="Aptos" panose="020B0004020202020204" pitchFamily="34" charset="0"/>
                          <a:ea typeface="Aptos" panose="020B0004020202020204" pitchFamily="34" charset="0"/>
                          <a:cs typeface="Times New Roman" panose="02020603050405020304" pitchFamily="18" charset="0"/>
                        </a:rPr>
                        <a:t> - Richtlijnen</a:t>
                      </a:r>
                    </a:p>
                  </a:txBody>
                  <a:tcPr marL="68580" marR="68580" marT="0" marB="0" anchor="ctr"/>
                </a:tc>
                <a:tc hMerge="1">
                  <a:txBody>
                    <a:bodyPr/>
                    <a:lstStyle/>
                    <a:p>
                      <a:pPr>
                        <a:lnSpc>
                          <a:spcPct val="115000"/>
                        </a:lnSpc>
                        <a:spcAft>
                          <a:spcPts val="800"/>
                        </a:spcAft>
                        <a:buNone/>
                      </a:pPr>
                      <a:endParaRPr lang="nl-B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hMerge="1">
                  <a:txBody>
                    <a:bodyPr/>
                    <a:lstStyle/>
                    <a:p>
                      <a:pPr>
                        <a:lnSpc>
                          <a:spcPct val="115000"/>
                        </a:lnSpc>
                        <a:spcAft>
                          <a:spcPts val="800"/>
                        </a:spcAft>
                        <a:buNone/>
                      </a:pPr>
                      <a:endParaRPr lang="nl-B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63123704"/>
                  </a:ext>
                </a:extLst>
              </a:tr>
              <a:tr h="258257">
                <a:tc>
                  <a:txBody>
                    <a:bodyPr/>
                    <a:lstStyle/>
                    <a:p>
                      <a:pPr algn="ctr">
                        <a:lnSpc>
                          <a:spcPct val="115000"/>
                        </a:lnSpc>
                        <a:spcAft>
                          <a:spcPts val="800"/>
                        </a:spcAft>
                        <a:buNone/>
                      </a:pPr>
                      <a:r>
                        <a:rPr lang="fr-BE" sz="1200" kern="100" dirty="0">
                          <a:effectLst/>
                        </a:rPr>
                        <a:t>Liens - </a:t>
                      </a:r>
                      <a:r>
                        <a:rPr lang="fr-BE" sz="1200" kern="100" dirty="0" err="1">
                          <a:effectLst/>
                        </a:rPr>
                        <a:t>Hyperlinks</a:t>
                      </a:r>
                      <a:endParaRPr lang="nl-B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fr-BE" sz="1200" b="1" kern="100" dirty="0">
                          <a:solidFill>
                            <a:schemeClr val="bg1"/>
                          </a:solidFill>
                          <a:effectLst/>
                        </a:rPr>
                        <a:t>Titres </a:t>
                      </a:r>
                      <a:endParaRPr lang="nl-BE" sz="12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accent1"/>
                    </a:solidFill>
                  </a:tcPr>
                </a:tc>
                <a:tc>
                  <a:txBody>
                    <a:bodyPr/>
                    <a:lstStyle/>
                    <a:p>
                      <a:pPr algn="ctr">
                        <a:lnSpc>
                          <a:spcPct val="115000"/>
                        </a:lnSpc>
                        <a:spcAft>
                          <a:spcPts val="800"/>
                        </a:spcAft>
                        <a:buNone/>
                      </a:pPr>
                      <a:r>
                        <a:rPr lang="fr-BE" sz="1200" b="1" kern="100" dirty="0" err="1">
                          <a:solidFill>
                            <a:schemeClr val="bg1"/>
                          </a:solidFill>
                          <a:effectLst/>
                        </a:rPr>
                        <a:t>Tilel</a:t>
                      </a:r>
                      <a:r>
                        <a:rPr lang="fr-BE" sz="1200" b="1" kern="100" dirty="0">
                          <a:solidFill>
                            <a:schemeClr val="bg1"/>
                          </a:solidFill>
                          <a:effectLst/>
                        </a:rPr>
                        <a:t> </a:t>
                      </a:r>
                      <a:endParaRPr lang="nl-BE" sz="12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accent1"/>
                    </a:solidFill>
                  </a:tcPr>
                </a:tc>
                <a:extLst>
                  <a:ext uri="{0D108BD9-81ED-4DB2-BD59-A6C34878D82A}">
                    <a16:rowId xmlns:a16="http://schemas.microsoft.com/office/drawing/2014/main" val="560564442"/>
                  </a:ext>
                </a:extLst>
              </a:tr>
              <a:tr h="525218">
                <a:tc>
                  <a:txBody>
                    <a:bodyPr/>
                    <a:lstStyle/>
                    <a:p>
                      <a:pPr algn="ctr">
                        <a:lnSpc>
                          <a:spcPct val="115000"/>
                        </a:lnSpc>
                        <a:spcAft>
                          <a:spcPts val="800"/>
                        </a:spcAft>
                        <a:buNone/>
                      </a:pPr>
                      <a:r>
                        <a:rPr lang="fr-BE" sz="1200" u="sng" kern="100" dirty="0">
                          <a:solidFill>
                            <a:schemeClr val="bg1"/>
                          </a:solidFill>
                          <a:effectLst/>
                          <a:hlinkClick r:id="rId3">
                            <a:extLst>
                              <a:ext uri="{A12FA001-AC4F-418D-AE19-62706E023703}">
                                <ahyp:hlinkClr xmlns:ahyp="http://schemas.microsoft.com/office/drawing/2018/hyperlinkcolor" val="tx"/>
                              </a:ext>
                            </a:extLst>
                          </a:hlinkClick>
                        </a:rPr>
                        <a:t>DGHWB-GID-WRKPR-021</a:t>
                      </a:r>
                      <a:endParaRPr lang="nl-BE"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buNone/>
                      </a:pPr>
                      <a:r>
                        <a:rPr lang="fr-BE" sz="1200" kern="100" dirty="0">
                          <a:effectLst/>
                        </a:rPr>
                        <a:t>La surveillance de la santé des travailleurs </a:t>
                      </a:r>
                      <a:endParaRPr lang="nl-B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buNone/>
                      </a:pPr>
                      <a:r>
                        <a:rPr lang="nl-BE" sz="1200" kern="100" dirty="0">
                          <a:effectLst/>
                        </a:rPr>
                        <a:t>Het gezondheidstoezicht op de werknemers</a:t>
                      </a:r>
                      <a:endParaRPr lang="nl-B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54926027"/>
                  </a:ext>
                </a:extLst>
              </a:tr>
              <a:tr h="1059142">
                <a:tc>
                  <a:txBody>
                    <a:bodyPr/>
                    <a:lstStyle/>
                    <a:p>
                      <a:pPr algn="ctr">
                        <a:lnSpc>
                          <a:spcPct val="115000"/>
                        </a:lnSpc>
                        <a:spcAft>
                          <a:spcPts val="800"/>
                        </a:spcAft>
                        <a:buNone/>
                      </a:pPr>
                      <a:r>
                        <a:rPr lang="fr-BE" sz="1200" u="sng" kern="100" dirty="0">
                          <a:solidFill>
                            <a:schemeClr val="bg1"/>
                          </a:solidFill>
                          <a:effectLst/>
                          <a:hlinkClick r:id="rId4">
                            <a:extLst>
                              <a:ext uri="{A12FA001-AC4F-418D-AE19-62706E023703}">
                                <ahyp:hlinkClr xmlns:ahyp="http://schemas.microsoft.com/office/drawing/2018/hyperlinkcolor" val="tx"/>
                              </a:ext>
                            </a:extLst>
                          </a:hlinkClick>
                        </a:rPr>
                        <a:t>MS-GID-DOCMED-MSSQ-001</a:t>
                      </a:r>
                      <a:endParaRPr lang="nl-BE"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buNone/>
                      </a:pPr>
                      <a:r>
                        <a:rPr lang="fr-BE" sz="1200" kern="100">
                          <a:effectLst/>
                        </a:rPr>
                        <a:t>Evaluation de l'aptitude médicale aux missions à l'étranger et aux opérations</a:t>
                      </a:r>
                      <a:endParaRPr lang="nl-BE"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buNone/>
                      </a:pPr>
                      <a:r>
                        <a:rPr lang="nl-BE" sz="1200" kern="100" dirty="0">
                          <a:effectLst/>
                        </a:rPr>
                        <a:t>Evaluatie van de Medische Geschiktheid voor Operaties en Buitenlandse opdrachten</a:t>
                      </a:r>
                      <a:endParaRPr lang="nl-B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48122674"/>
                  </a:ext>
                </a:extLst>
              </a:tr>
              <a:tr h="525218">
                <a:tc>
                  <a:txBody>
                    <a:bodyPr/>
                    <a:lstStyle/>
                    <a:p>
                      <a:pPr algn="ctr">
                        <a:lnSpc>
                          <a:spcPct val="115000"/>
                        </a:lnSpc>
                        <a:spcAft>
                          <a:spcPts val="800"/>
                        </a:spcAft>
                        <a:buNone/>
                      </a:pPr>
                      <a:r>
                        <a:rPr lang="fr-BE" sz="1200" u="sng" kern="100" dirty="0">
                          <a:solidFill>
                            <a:schemeClr val="bg1"/>
                          </a:solidFill>
                          <a:effectLst/>
                          <a:hlinkClick r:id="rId5">
                            <a:extLst>
                              <a:ext uri="{A12FA001-AC4F-418D-AE19-62706E023703}">
                                <ahyp:hlinkClr xmlns:ahyp="http://schemas.microsoft.com/office/drawing/2018/hyperlinkcolor" val="tx"/>
                              </a:ext>
                            </a:extLst>
                          </a:hlinkClick>
                        </a:rPr>
                        <a:t>MS-GID-TCVAC-MEGC-291</a:t>
                      </a:r>
                      <a:endParaRPr lang="nl-BE"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buNone/>
                      </a:pPr>
                      <a:r>
                        <a:rPr lang="fr-BE" sz="1200" kern="100" dirty="0">
                          <a:effectLst/>
                        </a:rPr>
                        <a:t>Vaccination et prévention de maladies infectieuses</a:t>
                      </a:r>
                      <a:endParaRPr lang="nl-B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buNone/>
                      </a:pPr>
                      <a:r>
                        <a:rPr lang="nl-BE" sz="1200" kern="100" dirty="0">
                          <a:effectLst/>
                        </a:rPr>
                        <a:t>Vaccinatie ter preventie van infectieziekten</a:t>
                      </a:r>
                      <a:endParaRPr lang="nl-B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422625132"/>
                  </a:ext>
                </a:extLst>
              </a:tr>
            </a:tbl>
          </a:graphicData>
        </a:graphic>
      </p:graphicFrame>
      <p:graphicFrame>
        <p:nvGraphicFramePr>
          <p:cNvPr id="6" name="Table 5">
            <a:extLst>
              <a:ext uri="{FF2B5EF4-FFF2-40B4-BE49-F238E27FC236}">
                <a16:creationId xmlns:a16="http://schemas.microsoft.com/office/drawing/2014/main" id="{D40592EB-19BA-5F7C-64A2-B0F7D53E4E8C}"/>
              </a:ext>
            </a:extLst>
          </p:cNvPr>
          <p:cNvGraphicFramePr>
            <a:graphicFrameLocks noGrp="1"/>
          </p:cNvGraphicFramePr>
          <p:nvPr>
            <p:extLst>
              <p:ext uri="{D42A27DB-BD31-4B8C-83A1-F6EECF244321}">
                <p14:modId xmlns:p14="http://schemas.microsoft.com/office/powerpoint/2010/main" val="1408685119"/>
              </p:ext>
            </p:extLst>
          </p:nvPr>
        </p:nvGraphicFramePr>
        <p:xfrm>
          <a:off x="6341464" y="3650442"/>
          <a:ext cx="5737174" cy="2021840"/>
        </p:xfrm>
        <a:graphic>
          <a:graphicData uri="http://schemas.openxmlformats.org/drawingml/2006/table">
            <a:tbl>
              <a:tblPr firstRow="1" bandRow="1">
                <a:tableStyleId>{5C22544A-7EE6-4342-B048-85BDC9FD1C3A}</a:tableStyleId>
              </a:tblPr>
              <a:tblGrid>
                <a:gridCol w="4413127">
                  <a:extLst>
                    <a:ext uri="{9D8B030D-6E8A-4147-A177-3AD203B41FA5}">
                      <a16:colId xmlns:a16="http://schemas.microsoft.com/office/drawing/2014/main" val="1080444000"/>
                    </a:ext>
                  </a:extLst>
                </a:gridCol>
                <a:gridCol w="1324047">
                  <a:extLst>
                    <a:ext uri="{9D8B030D-6E8A-4147-A177-3AD203B41FA5}">
                      <a16:colId xmlns:a16="http://schemas.microsoft.com/office/drawing/2014/main" val="2030541424"/>
                    </a:ext>
                  </a:extLst>
                </a:gridCol>
              </a:tblGrid>
              <a:tr h="370840">
                <a:tc gridSpan="2">
                  <a:txBody>
                    <a:bodyPr/>
                    <a:lstStyle/>
                    <a:p>
                      <a:pPr algn="ctr"/>
                      <a:r>
                        <a:rPr lang="nl-BE" dirty="0" err="1"/>
                        <a:t>Liste</a:t>
                      </a:r>
                      <a:r>
                        <a:rPr lang="nl-BE" dirty="0"/>
                        <a:t>  </a:t>
                      </a:r>
                      <a:r>
                        <a:rPr lang="nl-BE" dirty="0" err="1"/>
                        <a:t>nominative</a:t>
                      </a:r>
                      <a:r>
                        <a:rPr lang="nl-BE" dirty="0"/>
                        <a:t> - Nominatieve lijst</a:t>
                      </a:r>
                    </a:p>
                  </a:txBody>
                  <a:tcPr anchor="ctr"/>
                </a:tc>
                <a:tc hMerge="1">
                  <a:txBody>
                    <a:bodyPr/>
                    <a:lstStyle/>
                    <a:p>
                      <a:endParaRPr lang="nl-BE" dirty="0"/>
                    </a:p>
                  </a:txBody>
                  <a:tcPr/>
                </a:tc>
                <a:extLst>
                  <a:ext uri="{0D108BD9-81ED-4DB2-BD59-A6C34878D82A}">
                    <a16:rowId xmlns:a16="http://schemas.microsoft.com/office/drawing/2014/main" val="2542828163"/>
                  </a:ext>
                </a:extLst>
              </a:tr>
              <a:tr h="370840">
                <a:tc>
                  <a:txBody>
                    <a:bodyPr/>
                    <a:lstStyle/>
                    <a:p>
                      <a:r>
                        <a:rPr lang="nl-BE" dirty="0"/>
                        <a:t>Praktische handleiding om de naamlijsten van het gezondheidstoezicht op te stellen.</a:t>
                      </a:r>
                    </a:p>
                  </a:txBody>
                  <a:tcPr/>
                </a:tc>
                <a:tc>
                  <a:txBody>
                    <a:bodyPr/>
                    <a:lstStyle/>
                    <a:p>
                      <a:r>
                        <a:rPr lang="nl-BE" dirty="0">
                          <a:hlinkClick r:id="rId6"/>
                        </a:rPr>
                        <a:t>NL</a:t>
                      </a:r>
                      <a:r>
                        <a:rPr lang="nl-BE" dirty="0"/>
                        <a:t> – FR</a:t>
                      </a:r>
                    </a:p>
                  </a:txBody>
                  <a:tcPr/>
                </a:tc>
                <a:extLst>
                  <a:ext uri="{0D108BD9-81ED-4DB2-BD59-A6C34878D82A}">
                    <a16:rowId xmlns:a16="http://schemas.microsoft.com/office/drawing/2014/main" val="1058236648"/>
                  </a:ext>
                </a:extLst>
              </a:tr>
              <a:tr h="370840">
                <a:tc>
                  <a:txBody>
                    <a:bodyPr/>
                    <a:lstStyle/>
                    <a:p>
                      <a:r>
                        <a:rPr lang="nl-BE" dirty="0" err="1"/>
                        <a:t>Liste</a:t>
                      </a:r>
                      <a:r>
                        <a:rPr lang="nl-BE" dirty="0"/>
                        <a:t> </a:t>
                      </a:r>
                      <a:r>
                        <a:rPr lang="nl-BE" dirty="0" err="1"/>
                        <a:t>Risques</a:t>
                      </a:r>
                      <a:r>
                        <a:rPr lang="nl-BE" dirty="0"/>
                        <a:t> </a:t>
                      </a:r>
                      <a:r>
                        <a:rPr lang="nl-BE" dirty="0" err="1"/>
                        <a:t>détailles</a:t>
                      </a:r>
                      <a:endParaRPr lang="nl-BE" dirty="0"/>
                    </a:p>
                  </a:txBody>
                  <a:tcPr/>
                </a:tc>
                <a:tc>
                  <a:txBody>
                    <a:bodyPr/>
                    <a:lstStyle/>
                    <a:p>
                      <a:r>
                        <a:rPr lang="nl-BE" dirty="0">
                          <a:hlinkClick r:id="rId7"/>
                        </a:rPr>
                        <a:t>NL</a:t>
                      </a:r>
                      <a:r>
                        <a:rPr lang="nl-BE" dirty="0"/>
                        <a:t> – </a:t>
                      </a:r>
                      <a:r>
                        <a:rPr lang="nl-BE" dirty="0">
                          <a:hlinkClick r:id="rId8"/>
                        </a:rPr>
                        <a:t>FR</a:t>
                      </a:r>
                      <a:endParaRPr lang="nl-BE" dirty="0"/>
                    </a:p>
                  </a:txBody>
                  <a:tcPr/>
                </a:tc>
                <a:extLst>
                  <a:ext uri="{0D108BD9-81ED-4DB2-BD59-A6C34878D82A}">
                    <a16:rowId xmlns:a16="http://schemas.microsoft.com/office/drawing/2014/main" val="889387432"/>
                  </a:ext>
                </a:extLst>
              </a:tr>
              <a:tr h="370840">
                <a:tc>
                  <a:txBody>
                    <a:bodyPr/>
                    <a:lstStyle/>
                    <a:p>
                      <a:r>
                        <a:rPr lang="nl-BE" dirty="0"/>
                        <a:t>In te vullen en/of aan te passen lijst</a:t>
                      </a:r>
                    </a:p>
                  </a:txBody>
                  <a:tcPr/>
                </a:tc>
                <a:tc>
                  <a:txBody>
                    <a:bodyPr/>
                    <a:lstStyle/>
                    <a:p>
                      <a:r>
                        <a:rPr lang="nl-BE" sz="1800" u="sng" kern="1200" dirty="0">
                          <a:solidFill>
                            <a:schemeClr val="dk1"/>
                          </a:solidFill>
                          <a:effectLst/>
                          <a:latin typeface="+mn-lt"/>
                          <a:ea typeface="+mn-ea"/>
                          <a:cs typeface="+mn-cs"/>
                          <a:hlinkClick r:id="rId9"/>
                        </a:rPr>
                        <a:t>@medprofiles (mil.be)</a:t>
                      </a:r>
                      <a:endParaRPr lang="nl-BE" dirty="0"/>
                    </a:p>
                  </a:txBody>
                  <a:tcPr/>
                </a:tc>
                <a:extLst>
                  <a:ext uri="{0D108BD9-81ED-4DB2-BD59-A6C34878D82A}">
                    <a16:rowId xmlns:a16="http://schemas.microsoft.com/office/drawing/2014/main" val="1409752660"/>
                  </a:ext>
                </a:extLst>
              </a:tr>
            </a:tbl>
          </a:graphicData>
        </a:graphic>
      </p:graphicFrame>
    </p:spTree>
    <p:extLst>
      <p:ext uri="{BB962C8B-B14F-4D97-AF65-F5344CB8AC3E}">
        <p14:creationId xmlns:p14="http://schemas.microsoft.com/office/powerpoint/2010/main" val="1186395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00A42-A794-3231-BF2E-6F6D56E5617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0CDC047-F6EE-4126-62CB-DCCC6DFBF66E}"/>
              </a:ext>
            </a:extLst>
          </p:cNvPr>
          <p:cNvSpPr>
            <a:spLocks noGrp="1"/>
          </p:cNvSpPr>
          <p:nvPr>
            <p:ph type="body" sz="half" idx="13"/>
          </p:nvPr>
        </p:nvSpPr>
        <p:spPr>
          <a:xfrm>
            <a:off x="352162" y="5092589"/>
            <a:ext cx="11672876" cy="1015663"/>
          </a:xfrm>
        </p:spPr>
        <p:txBody>
          <a:bodyPr/>
          <a:lstStyle/>
          <a:p>
            <a:r>
              <a:rPr lang="nl-BE" dirty="0">
                <a:solidFill>
                  <a:schemeClr val="tx1"/>
                </a:solidFill>
              </a:rPr>
              <a:t>Jaarlijkse Rondgangen 2026.</a:t>
            </a:r>
          </a:p>
        </p:txBody>
      </p:sp>
    </p:spTree>
    <p:extLst>
      <p:ext uri="{BB962C8B-B14F-4D97-AF65-F5344CB8AC3E}">
        <p14:creationId xmlns:p14="http://schemas.microsoft.com/office/powerpoint/2010/main" val="54833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78084-4FF2-FD71-DAEB-F995822C7908}"/>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222E95F3-96CF-8B13-258F-CF19D0054B3C}"/>
              </a:ext>
            </a:extLst>
          </p:cNvPr>
          <p:cNvGraphicFramePr>
            <a:graphicFrameLocks noGrp="1"/>
          </p:cNvGraphicFramePr>
          <p:nvPr>
            <p:extLst>
              <p:ext uri="{D42A27DB-BD31-4B8C-83A1-F6EECF244321}">
                <p14:modId xmlns:p14="http://schemas.microsoft.com/office/powerpoint/2010/main" val="2094424398"/>
              </p:ext>
            </p:extLst>
          </p:nvPr>
        </p:nvGraphicFramePr>
        <p:xfrm>
          <a:off x="0" y="0"/>
          <a:ext cx="12192000" cy="6858002"/>
        </p:xfrm>
        <a:graphic>
          <a:graphicData uri="http://schemas.openxmlformats.org/drawingml/2006/table">
            <a:tbl>
              <a:tblPr/>
              <a:tblGrid>
                <a:gridCol w="1518745">
                  <a:extLst>
                    <a:ext uri="{9D8B030D-6E8A-4147-A177-3AD203B41FA5}">
                      <a16:colId xmlns:a16="http://schemas.microsoft.com/office/drawing/2014/main" val="2826903957"/>
                    </a:ext>
                  </a:extLst>
                </a:gridCol>
                <a:gridCol w="2296510">
                  <a:extLst>
                    <a:ext uri="{9D8B030D-6E8A-4147-A177-3AD203B41FA5}">
                      <a16:colId xmlns:a16="http://schemas.microsoft.com/office/drawing/2014/main" val="1488112548"/>
                    </a:ext>
                  </a:extLst>
                </a:gridCol>
                <a:gridCol w="5328745">
                  <a:extLst>
                    <a:ext uri="{9D8B030D-6E8A-4147-A177-3AD203B41FA5}">
                      <a16:colId xmlns:a16="http://schemas.microsoft.com/office/drawing/2014/main" val="3888799064"/>
                    </a:ext>
                  </a:extLst>
                </a:gridCol>
                <a:gridCol w="1939159">
                  <a:extLst>
                    <a:ext uri="{9D8B030D-6E8A-4147-A177-3AD203B41FA5}">
                      <a16:colId xmlns:a16="http://schemas.microsoft.com/office/drawing/2014/main" val="1276237764"/>
                    </a:ext>
                  </a:extLst>
                </a:gridCol>
                <a:gridCol w="1108841">
                  <a:extLst>
                    <a:ext uri="{9D8B030D-6E8A-4147-A177-3AD203B41FA5}">
                      <a16:colId xmlns:a16="http://schemas.microsoft.com/office/drawing/2014/main" val="4083973911"/>
                    </a:ext>
                  </a:extLst>
                </a:gridCol>
              </a:tblGrid>
              <a:tr h="1152299">
                <a:tc>
                  <a:txBody>
                    <a:bodyPr/>
                    <a:lstStyle/>
                    <a:p>
                      <a:pPr algn="ctr">
                        <a:buNone/>
                      </a:pPr>
                      <a:r>
                        <a:rPr lang="nl-BE" sz="1600" b="1" i="0" dirty="0">
                          <a:effectLst/>
                          <a:latin typeface="Geneva"/>
                        </a:rPr>
                        <a:t>Datum</a:t>
                      </a:r>
                    </a:p>
                    <a:p>
                      <a:pPr algn="ctr">
                        <a:buNone/>
                      </a:pPr>
                      <a:r>
                        <a:rPr lang="nl-BE" sz="1600" b="1" i="0" dirty="0">
                          <a:effectLst/>
                          <a:latin typeface="Geneva"/>
                        </a:rPr>
                        <a:t>Date</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FFCC"/>
                    </a:solidFill>
                  </a:tcPr>
                </a:tc>
                <a:tc>
                  <a:txBody>
                    <a:bodyPr/>
                    <a:lstStyle/>
                    <a:p>
                      <a:pPr algn="ctr">
                        <a:buNone/>
                      </a:pPr>
                      <a:r>
                        <a:rPr lang="nl-BE" sz="1600" b="1" dirty="0">
                          <a:effectLst/>
                          <a:latin typeface="Geneva"/>
                        </a:rPr>
                        <a:t>Eenheid</a:t>
                      </a:r>
                    </a:p>
                    <a:p>
                      <a:pPr algn="ctr">
                        <a:buNone/>
                      </a:pPr>
                      <a:r>
                        <a:rPr lang="nl-BE" sz="1600" b="1" dirty="0" err="1">
                          <a:effectLst/>
                          <a:latin typeface="Geneva"/>
                        </a:rPr>
                        <a:t>Unité</a:t>
                      </a:r>
                      <a:endParaRPr lang="nl-BE" sz="1600" b="1" dirty="0">
                        <a:effectLst/>
                        <a:latin typeface="Geneva"/>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FFCC"/>
                    </a:solidFill>
                  </a:tcPr>
                </a:tc>
                <a:tc>
                  <a:txBody>
                    <a:bodyPr/>
                    <a:lstStyle/>
                    <a:p>
                      <a:pPr algn="ctr">
                        <a:buNone/>
                      </a:pPr>
                      <a:r>
                        <a:rPr lang="nl-BE" sz="1600" b="1" dirty="0">
                          <a:effectLst/>
                          <a:latin typeface="Verdana" panose="020B0604030504040204" pitchFamily="34" charset="0"/>
                        </a:rPr>
                        <a:t>Plaats bijeenkomst &amp; POC eenheid</a:t>
                      </a:r>
                    </a:p>
                    <a:p>
                      <a:pPr algn="ctr">
                        <a:buNone/>
                      </a:pPr>
                      <a:r>
                        <a:rPr lang="nl-BE" sz="1600" b="1" dirty="0" err="1">
                          <a:effectLst/>
                          <a:latin typeface="Verdana" panose="020B0604030504040204" pitchFamily="34" charset="0"/>
                        </a:rPr>
                        <a:t>Lieu</a:t>
                      </a:r>
                      <a:r>
                        <a:rPr lang="nl-BE" sz="1600" b="1" dirty="0">
                          <a:effectLst/>
                          <a:latin typeface="Verdana" panose="020B0604030504040204" pitchFamily="34" charset="0"/>
                        </a:rPr>
                        <a:t> de </a:t>
                      </a:r>
                      <a:r>
                        <a:rPr lang="nl-BE" sz="1600" b="1" dirty="0" err="1">
                          <a:effectLst/>
                          <a:latin typeface="Verdana" panose="020B0604030504040204" pitchFamily="34" charset="0"/>
                        </a:rPr>
                        <a:t>rendezvous</a:t>
                      </a:r>
                      <a:r>
                        <a:rPr lang="nl-BE" sz="1600" b="1" dirty="0">
                          <a:effectLst/>
                          <a:latin typeface="Verdana" panose="020B0604030504040204" pitchFamily="34" charset="0"/>
                        </a:rPr>
                        <a:t> &amp; POC </a:t>
                      </a:r>
                      <a:r>
                        <a:rPr lang="nl-BE" sz="1600" b="1" dirty="0" err="1">
                          <a:effectLst/>
                          <a:latin typeface="Verdana" panose="020B0604030504040204" pitchFamily="34" charset="0"/>
                        </a:rPr>
                        <a:t>unité</a:t>
                      </a:r>
                      <a:endParaRPr lang="nl-BE" sz="1600" b="1" dirty="0">
                        <a:effectLst/>
                        <a:latin typeface="Verdana" panose="020B0604030504040204" pitchFamily="34" charset="0"/>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FFCC"/>
                    </a:solidFill>
                  </a:tcPr>
                </a:tc>
                <a:tc>
                  <a:txBody>
                    <a:bodyPr/>
                    <a:lstStyle/>
                    <a:p>
                      <a:pPr algn="ctr">
                        <a:buNone/>
                      </a:pPr>
                      <a:r>
                        <a:rPr lang="nl-BE" sz="1600" b="1" dirty="0">
                          <a:effectLst/>
                          <a:latin typeface="Geneva"/>
                        </a:rPr>
                        <a:t>Auditor</a:t>
                      </a:r>
                    </a:p>
                    <a:p>
                      <a:pPr algn="ctr">
                        <a:buNone/>
                      </a:pPr>
                      <a:r>
                        <a:rPr lang="nl-BE" sz="1600" b="1" dirty="0">
                          <a:effectLst/>
                          <a:latin typeface="Geneva"/>
                        </a:rPr>
                        <a:t>Auditeur</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FFCC"/>
                    </a:solidFill>
                  </a:tcPr>
                </a:tc>
                <a:tc>
                  <a:txBody>
                    <a:bodyPr/>
                    <a:lstStyle/>
                    <a:p>
                      <a:pPr algn="ctr">
                        <a:buNone/>
                      </a:pPr>
                      <a:r>
                        <a:rPr lang="nl-BE" sz="1600" b="1" dirty="0">
                          <a:effectLst/>
                          <a:latin typeface="Geneva"/>
                        </a:rPr>
                        <a:t>Verslag</a:t>
                      </a:r>
                    </a:p>
                    <a:p>
                      <a:pPr algn="ctr">
                        <a:buNone/>
                      </a:pPr>
                      <a:r>
                        <a:rPr lang="nl-BE" sz="1600" b="1" dirty="0">
                          <a:effectLst/>
                          <a:latin typeface="Geneva"/>
                        </a:rPr>
                        <a:t>Rapport</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FFCC"/>
                    </a:solidFill>
                  </a:tcPr>
                </a:tc>
                <a:extLst>
                  <a:ext uri="{0D108BD9-81ED-4DB2-BD59-A6C34878D82A}">
                    <a16:rowId xmlns:a16="http://schemas.microsoft.com/office/drawing/2014/main" val="2606079613"/>
                  </a:ext>
                </a:extLst>
              </a:tr>
              <a:tr h="499920">
                <a:tc>
                  <a:txBody>
                    <a:bodyPr/>
                    <a:lstStyle/>
                    <a:p>
                      <a:pPr algn="ctr"/>
                      <a:r>
                        <a:rPr lang="nl-BE" sz="1800" dirty="0">
                          <a:effectLst/>
                        </a:rPr>
                        <a:t>12/05/2026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r>
                        <a:rPr lang="nl-BE" sz="1800" dirty="0">
                          <a:effectLst/>
                        </a:rPr>
                        <a:t>ACOS STRAT</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80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80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80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769189101"/>
                  </a:ext>
                </a:extLst>
              </a:tr>
              <a:tr h="507880">
                <a:tc>
                  <a:txBody>
                    <a:bodyPr/>
                    <a:lstStyle/>
                    <a:p>
                      <a:pPr algn="ctr"/>
                      <a:r>
                        <a:rPr lang="nl-BE" sz="1800" dirty="0">
                          <a:effectLst/>
                        </a:rPr>
                        <a:t>21/02/2026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r>
                        <a:rPr lang="nl-BE" sz="1800" dirty="0">
                          <a:effectLst/>
                        </a:rPr>
                        <a:t>CIDMAT</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919714364"/>
                  </a:ext>
                </a:extLst>
              </a:tr>
              <a:tr h="507880">
                <a:tc>
                  <a:txBody>
                    <a:bodyPr/>
                    <a:lstStyle/>
                    <a:p>
                      <a:pPr algn="ctr"/>
                      <a:r>
                        <a:rPr lang="nl-BE" sz="1800" dirty="0">
                          <a:effectLst/>
                        </a:rPr>
                        <a:t>02/04/2026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r>
                        <a:rPr lang="nl-BE" sz="1800" dirty="0">
                          <a:effectLst/>
                        </a:rPr>
                        <a:t>COMOPSNAV NSP</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64835220"/>
                  </a:ext>
                </a:extLst>
              </a:tr>
              <a:tr h="507880">
                <a:tc>
                  <a:txBody>
                    <a:bodyPr/>
                    <a:lstStyle/>
                    <a:p>
                      <a:pPr algn="ctr"/>
                      <a:r>
                        <a:rPr lang="nl-BE" sz="1800" dirty="0">
                          <a:effectLst/>
                        </a:rPr>
                        <a:t>21/03/2026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r>
                        <a:rPr lang="nl-BE" sz="1800" dirty="0">
                          <a:effectLst/>
                        </a:rPr>
                        <a:t>CC Infra</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457061432"/>
                  </a:ext>
                </a:extLst>
              </a:tr>
              <a:tr h="507880">
                <a:tc>
                  <a:txBody>
                    <a:bodyPr/>
                    <a:lstStyle/>
                    <a:p>
                      <a:pPr algn="ctr"/>
                      <a:r>
                        <a:rPr lang="nl-BE" sz="1800" dirty="0">
                          <a:effectLst/>
                        </a:rPr>
                        <a:t>21/04/2026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r>
                        <a:rPr lang="nl-BE" sz="1800" dirty="0">
                          <a:effectLst/>
                        </a:rPr>
                        <a:t>NKD</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423556010"/>
                  </a:ext>
                </a:extLst>
              </a:tr>
              <a:tr h="507880">
                <a:tc>
                  <a:txBody>
                    <a:bodyPr/>
                    <a:lstStyle/>
                    <a:p>
                      <a:pPr algn="ctr"/>
                      <a:r>
                        <a:rPr lang="nl-BE" sz="1800" dirty="0">
                          <a:effectLst/>
                        </a:rPr>
                        <a:t>05/05/2026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r>
                        <a:rPr lang="nl-BE" sz="1800" dirty="0">
                          <a:effectLst/>
                        </a:rPr>
                        <a:t>DG MR </a:t>
                      </a:r>
                      <a:r>
                        <a:rPr lang="nl-BE" sz="1800" dirty="0" err="1">
                          <a:effectLst/>
                        </a:rPr>
                        <a:t>Sys</a:t>
                      </a: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137591050"/>
                  </a:ext>
                </a:extLst>
              </a:tr>
              <a:tr h="474244">
                <a:tc>
                  <a:txBody>
                    <a:bodyPr/>
                    <a:lstStyle/>
                    <a:p>
                      <a:pPr algn="ctr"/>
                      <a:r>
                        <a:rPr lang="nl-BE" sz="1800" dirty="0">
                          <a:effectLst/>
                        </a:rPr>
                        <a:t>19/05/2026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r>
                        <a:rPr lang="nl-BE" sz="1800" dirty="0">
                          <a:effectLst/>
                        </a:rPr>
                        <a:t>COMOPSMED</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976613812"/>
                  </a:ext>
                </a:extLst>
              </a:tr>
              <a:tr h="662209">
                <a:tc>
                  <a:txBody>
                    <a:bodyPr/>
                    <a:lstStyle/>
                    <a:p>
                      <a:pPr algn="ctr"/>
                      <a:r>
                        <a:rPr lang="nl-BE" sz="1800" dirty="0">
                          <a:effectLst/>
                        </a:rPr>
                        <a:t>31/07/2026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92D050"/>
                    </a:solidFill>
                  </a:tcPr>
                </a:tc>
                <a:tc>
                  <a:txBody>
                    <a:bodyPr/>
                    <a:lstStyle/>
                    <a:p>
                      <a:pPr algn="ctr"/>
                      <a:r>
                        <a:rPr lang="nl-BE" sz="1800" dirty="0">
                          <a:effectLst/>
                        </a:rPr>
                        <a:t>ACOS IS</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92D050"/>
                    </a:solidFill>
                  </a:tcPr>
                </a:tc>
                <a:tc>
                  <a:txBody>
                    <a:bodyPr/>
                    <a:lstStyle/>
                    <a:p>
                      <a:pPr algn="ctr"/>
                      <a:r>
                        <a:rPr lang="nl-BE" sz="1800" dirty="0">
                          <a:effectLst/>
                        </a:rPr>
                        <a:t>Over meerdere dagen</a:t>
                      </a:r>
                      <a:br>
                        <a:rPr lang="nl-BE" sz="1800" dirty="0">
                          <a:effectLst/>
                        </a:rPr>
                      </a:br>
                      <a:r>
                        <a:rPr lang="nl-BE" sz="1800" dirty="0">
                          <a:effectLst/>
                        </a:rPr>
                        <a:t>Ingang Blok 12</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92D05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92D05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303049743"/>
                  </a:ext>
                </a:extLst>
              </a:tr>
              <a:tr h="514170">
                <a:tc>
                  <a:txBody>
                    <a:bodyPr/>
                    <a:lstStyle/>
                    <a:p>
                      <a:pPr algn="ctr"/>
                      <a:r>
                        <a:rPr lang="nl-BE" sz="1800" dirty="0">
                          <a:effectLst/>
                        </a:rPr>
                        <a:t>09/06/2026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r>
                        <a:rPr lang="nl-BE" sz="1800" dirty="0">
                          <a:effectLst/>
                        </a:rPr>
                        <a:t>DG </a:t>
                      </a:r>
                      <a:r>
                        <a:rPr lang="nl-BE" sz="1800" dirty="0" err="1">
                          <a:effectLst/>
                        </a:rPr>
                        <a:t>BudFin</a:t>
                      </a: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en-US"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518499421"/>
                  </a:ext>
                </a:extLst>
              </a:tr>
              <a:tr h="507880">
                <a:tc>
                  <a:txBody>
                    <a:bodyPr/>
                    <a:lstStyle/>
                    <a:p>
                      <a:pPr algn="ctr"/>
                      <a:r>
                        <a:rPr lang="nl-BE" sz="1800" dirty="0">
                          <a:effectLst/>
                        </a:rPr>
                        <a:t>23/06/2026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r>
                        <a:rPr lang="nl-BE" sz="1800" dirty="0">
                          <a:effectLst/>
                        </a:rPr>
                        <a:t>DG HR</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675318671"/>
                  </a:ext>
                </a:extLst>
              </a:tr>
              <a:tr h="507880">
                <a:tc gridSpan="5">
                  <a:txBody>
                    <a:bodyPr/>
                    <a:lstStyle/>
                    <a:p>
                      <a:pPr algn="ctr"/>
                      <a:r>
                        <a:rPr lang="nl-BE" sz="1800" dirty="0">
                          <a:effectLst/>
                        </a:rPr>
                        <a:t>Augustus 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0000"/>
                    </a:solidFill>
                  </a:tcPr>
                </a:tc>
                <a:tc hMerge="1">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hMerge="1">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hMerge="1">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91358947"/>
                  </a:ext>
                </a:extLst>
              </a:tr>
            </a:tbl>
          </a:graphicData>
        </a:graphic>
      </p:graphicFrame>
      <p:sp>
        <p:nvSpPr>
          <p:cNvPr id="5" name="Rectangle 8">
            <a:extLst>
              <a:ext uri="{FF2B5EF4-FFF2-40B4-BE49-F238E27FC236}">
                <a16:creationId xmlns:a16="http://schemas.microsoft.com/office/drawing/2014/main" id="{6FF44CDF-ED80-6F14-37C3-3353BD4E8B28}"/>
              </a:ext>
            </a:extLst>
          </p:cNvPr>
          <p:cNvSpPr>
            <a:spLocks noChangeArrowheads="1"/>
          </p:cNvSpPr>
          <p:nvPr/>
        </p:nvSpPr>
        <p:spPr bwMode="auto">
          <a:xfrm>
            <a:off x="5006975" y="14462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nl-BE" altLang="nl-BE" sz="1800" b="0" i="0" u="none" strike="noStrike" cap="none" normalizeH="0" baseline="0">
                <a:ln>
                  <a:noFill/>
                </a:ln>
                <a:solidFill>
                  <a:schemeClr val="tx1"/>
                </a:solidFill>
                <a:effectLst/>
                <a:latin typeface="Arial" panose="020B0604020202020204" pitchFamily="34" charset="0"/>
              </a:rPr>
            </a:br>
            <a:endParaRPr kumimoji="0" lang="nl-BE" altLang="nl-BE" sz="1800" b="0" i="0" u="none" strike="noStrike" cap="none" normalizeH="0" baseline="0">
              <a:ln>
                <a:noFill/>
              </a:ln>
              <a:solidFill>
                <a:schemeClr val="tx1"/>
              </a:solidFill>
              <a:effectLst/>
              <a:latin typeface="Arial" panose="020B0604020202020204" pitchFamily="34" charset="0"/>
            </a:endParaRPr>
          </a:p>
        </p:txBody>
      </p:sp>
      <p:pic>
        <p:nvPicPr>
          <p:cNvPr id="3" name="Picture 2" descr="A red and white sign with a black text&#10;&#10;AI-generated content may be incorrect.">
            <a:hlinkClick r:id="rId3"/>
            <a:extLst>
              <a:ext uri="{FF2B5EF4-FFF2-40B4-BE49-F238E27FC236}">
                <a16:creationId xmlns:a16="http://schemas.microsoft.com/office/drawing/2014/main" id="{7541038F-BEA1-6178-C38A-C5683C70C7EB}"/>
              </a:ext>
            </a:extLst>
          </p:cNvPr>
          <p:cNvPicPr>
            <a:picLocks noChangeAspect="1"/>
          </p:cNvPicPr>
          <p:nvPr/>
        </p:nvPicPr>
        <p:blipFill>
          <a:blip r:embed="rId4"/>
          <a:stretch>
            <a:fillRect/>
          </a:stretch>
        </p:blipFill>
        <p:spPr>
          <a:xfrm>
            <a:off x="11507066" y="1746060"/>
            <a:ext cx="285132" cy="350799"/>
          </a:xfrm>
          <a:prstGeom prst="rect">
            <a:avLst/>
          </a:prstGeom>
        </p:spPr>
      </p:pic>
      <p:pic>
        <p:nvPicPr>
          <p:cNvPr id="6" name="Picture 5" descr="A red and white sign with a black text&#10;&#10;AI-generated content may be incorrect.">
            <a:hlinkClick r:id="rId5"/>
            <a:extLst>
              <a:ext uri="{FF2B5EF4-FFF2-40B4-BE49-F238E27FC236}">
                <a16:creationId xmlns:a16="http://schemas.microsoft.com/office/drawing/2014/main" id="{1DF00B37-F4A3-EBBB-DB47-C94174A77725}"/>
              </a:ext>
            </a:extLst>
          </p:cNvPr>
          <p:cNvPicPr>
            <a:picLocks noChangeAspect="1"/>
          </p:cNvPicPr>
          <p:nvPr/>
        </p:nvPicPr>
        <p:blipFill>
          <a:blip r:embed="rId4"/>
          <a:stretch>
            <a:fillRect/>
          </a:stretch>
        </p:blipFill>
        <p:spPr>
          <a:xfrm>
            <a:off x="11507066" y="2221305"/>
            <a:ext cx="285132" cy="350799"/>
          </a:xfrm>
          <a:prstGeom prst="rect">
            <a:avLst/>
          </a:prstGeom>
        </p:spPr>
      </p:pic>
      <p:pic>
        <p:nvPicPr>
          <p:cNvPr id="7" name="Picture 6" descr="A red and white sign with a black text&#10;&#10;AI-generated content may be incorrect.">
            <a:hlinkClick r:id="rId6"/>
            <a:extLst>
              <a:ext uri="{FF2B5EF4-FFF2-40B4-BE49-F238E27FC236}">
                <a16:creationId xmlns:a16="http://schemas.microsoft.com/office/drawing/2014/main" id="{386E3116-081F-4568-B5AE-C9985B23F981}"/>
              </a:ext>
            </a:extLst>
          </p:cNvPr>
          <p:cNvPicPr>
            <a:picLocks noChangeAspect="1"/>
          </p:cNvPicPr>
          <p:nvPr/>
        </p:nvPicPr>
        <p:blipFill>
          <a:blip r:embed="rId4"/>
          <a:stretch>
            <a:fillRect/>
          </a:stretch>
        </p:blipFill>
        <p:spPr>
          <a:xfrm>
            <a:off x="11507066" y="2738626"/>
            <a:ext cx="285132" cy="350799"/>
          </a:xfrm>
          <a:prstGeom prst="rect">
            <a:avLst/>
          </a:prstGeom>
        </p:spPr>
      </p:pic>
      <p:pic>
        <p:nvPicPr>
          <p:cNvPr id="8" name="Picture 7" descr="A red and white sign with a black text&#10;&#10;AI-generated content may be incorrect.">
            <a:hlinkClick r:id="rId7"/>
            <a:extLst>
              <a:ext uri="{FF2B5EF4-FFF2-40B4-BE49-F238E27FC236}">
                <a16:creationId xmlns:a16="http://schemas.microsoft.com/office/drawing/2014/main" id="{2E8D2787-9FE0-E80C-4F9C-6E1F2B65C3CF}"/>
              </a:ext>
            </a:extLst>
          </p:cNvPr>
          <p:cNvPicPr>
            <a:picLocks noChangeAspect="1"/>
          </p:cNvPicPr>
          <p:nvPr/>
        </p:nvPicPr>
        <p:blipFill>
          <a:blip r:embed="rId4"/>
          <a:stretch>
            <a:fillRect/>
          </a:stretch>
        </p:blipFill>
        <p:spPr>
          <a:xfrm>
            <a:off x="11522714" y="3251043"/>
            <a:ext cx="285132" cy="350799"/>
          </a:xfrm>
          <a:prstGeom prst="rect">
            <a:avLst/>
          </a:prstGeom>
        </p:spPr>
      </p:pic>
      <p:pic>
        <p:nvPicPr>
          <p:cNvPr id="9" name="Picture 8" descr="A red and white sign with a black text&#10;&#10;AI-generated content may be incorrect.">
            <a:hlinkClick r:id="rId8"/>
            <a:extLst>
              <a:ext uri="{FF2B5EF4-FFF2-40B4-BE49-F238E27FC236}">
                <a16:creationId xmlns:a16="http://schemas.microsoft.com/office/drawing/2014/main" id="{9E482FB5-E209-E945-D93F-85982F5B2952}"/>
              </a:ext>
            </a:extLst>
          </p:cNvPr>
          <p:cNvPicPr>
            <a:picLocks noChangeAspect="1"/>
          </p:cNvPicPr>
          <p:nvPr/>
        </p:nvPicPr>
        <p:blipFill>
          <a:blip r:embed="rId4"/>
          <a:stretch>
            <a:fillRect/>
          </a:stretch>
        </p:blipFill>
        <p:spPr>
          <a:xfrm>
            <a:off x="11507066" y="3736122"/>
            <a:ext cx="285132" cy="350799"/>
          </a:xfrm>
          <a:prstGeom prst="rect">
            <a:avLst/>
          </a:prstGeom>
        </p:spPr>
      </p:pic>
      <p:pic>
        <p:nvPicPr>
          <p:cNvPr id="10" name="Picture 9" descr="A red and white sign with a black text&#10;&#10;AI-generated content may be incorrect.">
            <a:hlinkClick r:id="rId9"/>
            <a:extLst>
              <a:ext uri="{FF2B5EF4-FFF2-40B4-BE49-F238E27FC236}">
                <a16:creationId xmlns:a16="http://schemas.microsoft.com/office/drawing/2014/main" id="{BCDAD74B-1100-FB40-FD41-43B51A0920CC}"/>
              </a:ext>
            </a:extLst>
          </p:cNvPr>
          <p:cNvPicPr>
            <a:picLocks noChangeAspect="1"/>
          </p:cNvPicPr>
          <p:nvPr/>
        </p:nvPicPr>
        <p:blipFill>
          <a:blip r:embed="rId4"/>
          <a:stretch>
            <a:fillRect/>
          </a:stretch>
        </p:blipFill>
        <p:spPr>
          <a:xfrm>
            <a:off x="11507066" y="4225831"/>
            <a:ext cx="285132" cy="350799"/>
          </a:xfrm>
          <a:prstGeom prst="rect">
            <a:avLst/>
          </a:prstGeom>
        </p:spPr>
      </p:pic>
    </p:spTree>
    <p:extLst>
      <p:ext uri="{BB962C8B-B14F-4D97-AF65-F5344CB8AC3E}">
        <p14:creationId xmlns:p14="http://schemas.microsoft.com/office/powerpoint/2010/main" val="34445162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C3E92-86CB-628C-C026-1B0102EDD45F}"/>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94BB775C-6DE7-5F6C-E2CF-E138546EEF19}"/>
              </a:ext>
            </a:extLst>
          </p:cNvPr>
          <p:cNvGraphicFramePr>
            <a:graphicFrameLocks noGrp="1"/>
          </p:cNvGraphicFramePr>
          <p:nvPr>
            <p:extLst>
              <p:ext uri="{D42A27DB-BD31-4B8C-83A1-F6EECF244321}">
                <p14:modId xmlns:p14="http://schemas.microsoft.com/office/powerpoint/2010/main" val="3341245905"/>
              </p:ext>
            </p:extLst>
          </p:nvPr>
        </p:nvGraphicFramePr>
        <p:xfrm>
          <a:off x="0" y="12344"/>
          <a:ext cx="12192000" cy="6845656"/>
        </p:xfrm>
        <a:graphic>
          <a:graphicData uri="http://schemas.openxmlformats.org/drawingml/2006/table">
            <a:tbl>
              <a:tblPr/>
              <a:tblGrid>
                <a:gridCol w="2438400">
                  <a:extLst>
                    <a:ext uri="{9D8B030D-6E8A-4147-A177-3AD203B41FA5}">
                      <a16:colId xmlns:a16="http://schemas.microsoft.com/office/drawing/2014/main" val="3101820124"/>
                    </a:ext>
                  </a:extLst>
                </a:gridCol>
                <a:gridCol w="2438400">
                  <a:extLst>
                    <a:ext uri="{9D8B030D-6E8A-4147-A177-3AD203B41FA5}">
                      <a16:colId xmlns:a16="http://schemas.microsoft.com/office/drawing/2014/main" val="1277243965"/>
                    </a:ext>
                  </a:extLst>
                </a:gridCol>
                <a:gridCol w="4114800">
                  <a:extLst>
                    <a:ext uri="{9D8B030D-6E8A-4147-A177-3AD203B41FA5}">
                      <a16:colId xmlns:a16="http://schemas.microsoft.com/office/drawing/2014/main" val="3457217800"/>
                    </a:ext>
                  </a:extLst>
                </a:gridCol>
                <a:gridCol w="1835150">
                  <a:extLst>
                    <a:ext uri="{9D8B030D-6E8A-4147-A177-3AD203B41FA5}">
                      <a16:colId xmlns:a16="http://schemas.microsoft.com/office/drawing/2014/main" val="350923976"/>
                    </a:ext>
                  </a:extLst>
                </a:gridCol>
                <a:gridCol w="1365250">
                  <a:extLst>
                    <a:ext uri="{9D8B030D-6E8A-4147-A177-3AD203B41FA5}">
                      <a16:colId xmlns:a16="http://schemas.microsoft.com/office/drawing/2014/main" val="3673945163"/>
                    </a:ext>
                  </a:extLst>
                </a:gridCol>
              </a:tblGrid>
              <a:tr h="565184">
                <a:tc>
                  <a:txBody>
                    <a:bodyPr/>
                    <a:lstStyle/>
                    <a:p>
                      <a:pPr algn="ctr">
                        <a:buNone/>
                      </a:pPr>
                      <a:r>
                        <a:rPr lang="nl-BE" sz="1600" b="1" i="0" dirty="0">
                          <a:effectLst/>
                          <a:latin typeface="Geneva"/>
                        </a:rPr>
                        <a:t>Datum</a:t>
                      </a:r>
                    </a:p>
                    <a:p>
                      <a:pPr algn="ctr">
                        <a:buNone/>
                      </a:pPr>
                      <a:r>
                        <a:rPr lang="nl-BE" sz="1600" b="1" i="0" dirty="0">
                          <a:effectLst/>
                          <a:latin typeface="Geneva"/>
                        </a:rPr>
                        <a:t>Date</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FFCC"/>
                    </a:solidFill>
                  </a:tcPr>
                </a:tc>
                <a:tc>
                  <a:txBody>
                    <a:bodyPr/>
                    <a:lstStyle/>
                    <a:p>
                      <a:pPr algn="ctr">
                        <a:buNone/>
                      </a:pPr>
                      <a:r>
                        <a:rPr lang="nl-BE" sz="1600" b="1" dirty="0">
                          <a:effectLst/>
                          <a:latin typeface="Geneva"/>
                        </a:rPr>
                        <a:t>Eenheid</a:t>
                      </a:r>
                    </a:p>
                    <a:p>
                      <a:pPr algn="ctr">
                        <a:buNone/>
                      </a:pPr>
                      <a:r>
                        <a:rPr lang="nl-BE" sz="1600" b="1" dirty="0" err="1">
                          <a:effectLst/>
                          <a:latin typeface="Geneva"/>
                        </a:rPr>
                        <a:t>Unité</a:t>
                      </a:r>
                      <a:endParaRPr lang="nl-BE" sz="1600" b="1" dirty="0">
                        <a:effectLst/>
                        <a:latin typeface="Geneva"/>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FFCC"/>
                    </a:solidFill>
                  </a:tcPr>
                </a:tc>
                <a:tc>
                  <a:txBody>
                    <a:bodyPr/>
                    <a:lstStyle/>
                    <a:p>
                      <a:pPr algn="ctr">
                        <a:buNone/>
                      </a:pPr>
                      <a:r>
                        <a:rPr lang="nl-BE" sz="1600" b="1" dirty="0">
                          <a:effectLst/>
                          <a:latin typeface="Verdana" panose="020B0604030504040204" pitchFamily="34" charset="0"/>
                        </a:rPr>
                        <a:t>Plaats bijeenkomst &amp; POC eenheid</a:t>
                      </a:r>
                    </a:p>
                    <a:p>
                      <a:pPr algn="ctr">
                        <a:buNone/>
                      </a:pPr>
                      <a:r>
                        <a:rPr lang="nl-BE" sz="1600" b="1" dirty="0" err="1">
                          <a:effectLst/>
                          <a:latin typeface="Verdana" panose="020B0604030504040204" pitchFamily="34" charset="0"/>
                        </a:rPr>
                        <a:t>Lieu</a:t>
                      </a:r>
                      <a:r>
                        <a:rPr lang="nl-BE" sz="1600" b="1" dirty="0">
                          <a:effectLst/>
                          <a:latin typeface="Verdana" panose="020B0604030504040204" pitchFamily="34" charset="0"/>
                        </a:rPr>
                        <a:t> de </a:t>
                      </a:r>
                      <a:r>
                        <a:rPr lang="nl-BE" sz="1600" b="1" dirty="0" err="1">
                          <a:effectLst/>
                          <a:latin typeface="Verdana" panose="020B0604030504040204" pitchFamily="34" charset="0"/>
                        </a:rPr>
                        <a:t>rendezvous</a:t>
                      </a:r>
                      <a:r>
                        <a:rPr lang="nl-BE" sz="1600" b="1" dirty="0">
                          <a:effectLst/>
                          <a:latin typeface="Verdana" panose="020B0604030504040204" pitchFamily="34" charset="0"/>
                        </a:rPr>
                        <a:t> &amp; POC </a:t>
                      </a:r>
                      <a:r>
                        <a:rPr lang="nl-BE" sz="1600" b="1" dirty="0" err="1">
                          <a:effectLst/>
                          <a:latin typeface="Verdana" panose="020B0604030504040204" pitchFamily="34" charset="0"/>
                        </a:rPr>
                        <a:t>unité</a:t>
                      </a:r>
                      <a:endParaRPr lang="nl-BE" sz="1600" b="1" dirty="0">
                        <a:effectLst/>
                        <a:latin typeface="Verdana" panose="020B0604030504040204" pitchFamily="34" charset="0"/>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FFCC"/>
                    </a:solidFill>
                  </a:tcPr>
                </a:tc>
                <a:tc>
                  <a:txBody>
                    <a:bodyPr/>
                    <a:lstStyle/>
                    <a:p>
                      <a:pPr algn="ctr">
                        <a:buNone/>
                      </a:pPr>
                      <a:r>
                        <a:rPr lang="nl-BE" sz="1600" b="1" dirty="0">
                          <a:effectLst/>
                          <a:latin typeface="Geneva"/>
                        </a:rPr>
                        <a:t>Auditor</a:t>
                      </a:r>
                    </a:p>
                    <a:p>
                      <a:pPr algn="ctr">
                        <a:buNone/>
                      </a:pPr>
                      <a:r>
                        <a:rPr lang="nl-BE" sz="1600" b="1" dirty="0">
                          <a:effectLst/>
                          <a:latin typeface="Geneva"/>
                        </a:rPr>
                        <a:t>Auditeur</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FFCC"/>
                    </a:solidFill>
                  </a:tcPr>
                </a:tc>
                <a:tc>
                  <a:txBody>
                    <a:bodyPr/>
                    <a:lstStyle/>
                    <a:p>
                      <a:pPr algn="ctr">
                        <a:buNone/>
                      </a:pPr>
                      <a:r>
                        <a:rPr lang="nl-BE" sz="1600" b="1" dirty="0">
                          <a:effectLst/>
                          <a:latin typeface="Geneva"/>
                        </a:rPr>
                        <a:t>Verslag</a:t>
                      </a:r>
                    </a:p>
                    <a:p>
                      <a:pPr algn="ctr">
                        <a:buNone/>
                      </a:pPr>
                      <a:r>
                        <a:rPr lang="nl-BE" sz="1600" b="1" dirty="0">
                          <a:effectLst/>
                          <a:latin typeface="Geneva"/>
                        </a:rPr>
                        <a:t>Rapport</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FFCC"/>
                    </a:solidFill>
                  </a:tcPr>
                </a:tc>
                <a:extLst>
                  <a:ext uri="{0D108BD9-81ED-4DB2-BD59-A6C34878D82A}">
                    <a16:rowId xmlns:a16="http://schemas.microsoft.com/office/drawing/2014/main" val="1860653720"/>
                  </a:ext>
                </a:extLst>
              </a:tr>
              <a:tr h="515135">
                <a:tc>
                  <a:txBody>
                    <a:bodyPr/>
                    <a:lstStyle/>
                    <a:p>
                      <a:pPr algn="ctr"/>
                      <a:r>
                        <a:rPr lang="nl-BE" sz="1600" dirty="0">
                          <a:effectLst/>
                        </a:rPr>
                        <a:t>01/09/2026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r>
                        <a:rPr lang="nl-BE" sz="1600" dirty="0">
                          <a:effectLst/>
                        </a:rPr>
                        <a:t>DG MR MP</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3580667062"/>
                  </a:ext>
                </a:extLst>
              </a:tr>
              <a:tr h="423004">
                <a:tc>
                  <a:txBody>
                    <a:bodyPr/>
                    <a:lstStyle/>
                    <a:p>
                      <a:pPr algn="ctr"/>
                      <a:r>
                        <a:rPr lang="nl-BE" sz="1600" dirty="0">
                          <a:effectLst/>
                        </a:rPr>
                        <a:t>15/09/2026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r>
                        <a:rPr lang="nl-BE" sz="1600" dirty="0">
                          <a:effectLst/>
                        </a:rPr>
                        <a:t>DG H&amp;WB</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37978940"/>
                  </a:ext>
                </a:extLst>
              </a:tr>
              <a:tr h="420116">
                <a:tc>
                  <a:txBody>
                    <a:bodyPr/>
                    <a:lstStyle/>
                    <a:p>
                      <a:pPr algn="ctr"/>
                      <a:r>
                        <a:rPr lang="nl-BE" sz="1600" dirty="0">
                          <a:effectLst/>
                        </a:rPr>
                        <a:t>25/09/2026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600" dirty="0">
                          <a:effectLst/>
                        </a:rPr>
                        <a:t>DG Jur</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60118060"/>
                  </a:ext>
                </a:extLst>
              </a:tr>
              <a:tr h="381201">
                <a:tc>
                  <a:txBody>
                    <a:bodyPr/>
                    <a:lstStyle/>
                    <a:p>
                      <a:pPr algn="ctr"/>
                      <a:r>
                        <a:rPr lang="nl-BE" sz="1600" dirty="0">
                          <a:effectLst/>
                        </a:rPr>
                        <a:t>29/09/2026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r>
                        <a:rPr lang="nl-BE" sz="1600" dirty="0">
                          <a:effectLst/>
                        </a:rPr>
                        <a:t>COMOPSAIR</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6754280"/>
                  </a:ext>
                </a:extLst>
              </a:tr>
              <a:tr h="412288">
                <a:tc>
                  <a:txBody>
                    <a:bodyPr/>
                    <a:lstStyle/>
                    <a:p>
                      <a:pPr algn="ctr"/>
                      <a:r>
                        <a:rPr lang="nl-BE" sz="1600" dirty="0">
                          <a:effectLst/>
                        </a:rPr>
                        <a:t>06/10/2026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r>
                        <a:rPr lang="en-US" sz="1600" dirty="0">
                          <a:effectLst/>
                        </a:rPr>
                        <a:t>DG MR C&amp;I</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59670295"/>
                  </a:ext>
                </a:extLst>
              </a:tr>
              <a:tr h="469443">
                <a:tc>
                  <a:txBody>
                    <a:bodyPr/>
                    <a:lstStyle/>
                    <a:p>
                      <a:pPr algn="ctr"/>
                      <a:r>
                        <a:rPr lang="nl-BE" sz="1600" dirty="0">
                          <a:effectLst/>
                        </a:rPr>
                        <a:t>09/10/2026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r>
                        <a:rPr lang="nl-BE" sz="1600" dirty="0">
                          <a:effectLst/>
                        </a:rPr>
                        <a:t>DG </a:t>
                      </a:r>
                      <a:r>
                        <a:rPr lang="nl-BE" sz="1600" dirty="0" err="1">
                          <a:effectLst/>
                        </a:rPr>
                        <a:t>StratCom</a:t>
                      </a: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08510768"/>
                  </a:ext>
                </a:extLst>
              </a:tr>
              <a:tr h="418520">
                <a:tc>
                  <a:txBody>
                    <a:bodyPr/>
                    <a:lstStyle/>
                    <a:p>
                      <a:pPr algn="ctr"/>
                      <a:r>
                        <a:rPr lang="nl-BE" sz="1600" dirty="0">
                          <a:effectLst/>
                        </a:rPr>
                        <a:t>13/10/2026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r>
                        <a:rPr lang="nl-BE" sz="1600" dirty="0">
                          <a:effectLst/>
                        </a:rPr>
                        <a:t>ACOS R&amp;O</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19467901"/>
                  </a:ext>
                </a:extLst>
              </a:tr>
              <a:tr h="540396">
                <a:tc>
                  <a:txBody>
                    <a:bodyPr/>
                    <a:lstStyle/>
                    <a:p>
                      <a:pPr algn="ctr"/>
                      <a:r>
                        <a:rPr lang="nl-BE" sz="1600" dirty="0">
                          <a:effectLst/>
                        </a:rPr>
                        <a:t>22/10/2026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92D050"/>
                    </a:solidFill>
                  </a:tcPr>
                </a:tc>
                <a:tc>
                  <a:txBody>
                    <a:bodyPr/>
                    <a:lstStyle/>
                    <a:p>
                      <a:pPr algn="ctr"/>
                      <a:r>
                        <a:rPr lang="nl-BE" sz="1600" dirty="0" err="1">
                          <a:effectLst/>
                        </a:rPr>
                        <a:t>Kab</a:t>
                      </a:r>
                      <a:r>
                        <a:rPr lang="nl-BE" sz="1600" dirty="0">
                          <a:effectLst/>
                        </a:rPr>
                        <a:t> CHOD</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92D050"/>
                    </a:solidFill>
                  </a:tcPr>
                </a:tc>
                <a:tc>
                  <a:txBody>
                    <a:bodyPr/>
                    <a:lstStyle/>
                    <a:p>
                      <a:pPr algn="ctr"/>
                      <a:r>
                        <a:rPr lang="nl-BE" sz="1600" dirty="0" err="1">
                          <a:effectLst/>
                        </a:rPr>
                        <a:t>AdjtChef</a:t>
                      </a:r>
                      <a:r>
                        <a:rPr lang="nl-BE" sz="1600" dirty="0">
                          <a:effectLst/>
                        </a:rPr>
                        <a:t> GORIS Carl</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92D050"/>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92D050"/>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152917828"/>
                  </a:ext>
                </a:extLst>
              </a:tr>
              <a:tr h="468344">
                <a:tc>
                  <a:txBody>
                    <a:bodyPr/>
                    <a:lstStyle/>
                    <a:p>
                      <a:pPr algn="ctr"/>
                      <a:r>
                        <a:rPr lang="nl-BE" sz="1600" dirty="0">
                          <a:effectLst/>
                        </a:rPr>
                        <a:t>03/11/2026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r>
                        <a:rPr lang="nl-BE" sz="1600" dirty="0">
                          <a:effectLst/>
                        </a:rPr>
                        <a:t>DG MR</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90533537"/>
                  </a:ext>
                </a:extLst>
              </a:tr>
              <a:tr h="456334">
                <a:tc>
                  <a:txBody>
                    <a:bodyPr/>
                    <a:lstStyle/>
                    <a:p>
                      <a:pPr algn="ctr"/>
                      <a:r>
                        <a:rPr lang="nl-BE" sz="1600" dirty="0">
                          <a:effectLst/>
                        </a:rPr>
                        <a:t>17/11/2026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r>
                        <a:rPr lang="nl-BE" sz="1600" dirty="0" err="1">
                          <a:effectLst/>
                        </a:rPr>
                        <a:t>Belgian</a:t>
                      </a:r>
                      <a:r>
                        <a:rPr lang="nl-BE" sz="1600" dirty="0">
                          <a:effectLst/>
                        </a:rPr>
                        <a:t> </a:t>
                      </a:r>
                      <a:r>
                        <a:rPr lang="nl-BE" sz="1600" dirty="0" err="1">
                          <a:effectLst/>
                        </a:rPr>
                        <a:t>Army</a:t>
                      </a:r>
                      <a:r>
                        <a:rPr lang="nl-BE" sz="1600" dirty="0">
                          <a:effectLst/>
                        </a:rPr>
                        <a:t> Staf</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94279735"/>
                  </a:ext>
                </a:extLst>
              </a:tr>
              <a:tr h="456334">
                <a:tc>
                  <a:txBody>
                    <a:bodyPr/>
                    <a:lstStyle/>
                    <a:p>
                      <a:pPr algn="ctr"/>
                      <a:r>
                        <a:rPr lang="nl-BE" sz="1600" dirty="0">
                          <a:effectLst/>
                        </a:rPr>
                        <a:t>01/12/2026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r>
                        <a:rPr lang="nl-BE" sz="1600" dirty="0" err="1">
                          <a:effectLst/>
                        </a:rPr>
                        <a:t>Bn</a:t>
                      </a:r>
                      <a:r>
                        <a:rPr lang="nl-BE" sz="1600" dirty="0">
                          <a:effectLst/>
                        </a:rPr>
                        <a:t> HK </a:t>
                      </a:r>
                      <a:r>
                        <a:rPr lang="nl-BE" sz="1600" dirty="0" err="1">
                          <a:effectLst/>
                        </a:rPr>
                        <a:t>Def</a:t>
                      </a:r>
                      <a:r>
                        <a:rPr lang="nl-BE" sz="1600" dirty="0">
                          <a:effectLst/>
                        </a:rPr>
                        <a:t> Staf KKE</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r>
                        <a:rPr lang="nl-BE" sz="1600" dirty="0">
                          <a:effectLst/>
                        </a:rPr>
                        <a:t>Meerdere dagen</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32411912"/>
                  </a:ext>
                </a:extLst>
              </a:tr>
              <a:tr h="44828">
                <a:tc>
                  <a:txBody>
                    <a:bodyPr/>
                    <a:lstStyle/>
                    <a:p>
                      <a:r>
                        <a:rPr lang="nl-BE" sz="100" dirty="0">
                          <a:effectLst/>
                        </a:rPr>
                        <a:t> </a:t>
                      </a:r>
                    </a:p>
                  </a:txBody>
                  <a:tcPr marL="18931" marR="18931" marT="9465" marB="9465" anchor="ctr">
                    <a:lnL w="12700" cap="flat" cmpd="sng" algn="ctr">
                      <a:solidFill>
                        <a:srgbClr val="D095D7"/>
                      </a:solidFill>
                      <a:prstDash val="solid"/>
                      <a:round/>
                      <a:headEnd type="none" w="med" len="med"/>
                      <a:tailEnd type="none" w="med" len="med"/>
                    </a:lnL>
                    <a:lnR w="12700" cap="flat" cmpd="sng" algn="ctr">
                      <a:solidFill>
                        <a:srgbClr val="D095D7"/>
                      </a:solidFill>
                      <a:prstDash val="solid"/>
                      <a:round/>
                      <a:headEnd type="none" w="med" len="med"/>
                      <a:tailEnd type="none" w="med" len="med"/>
                    </a:lnR>
                    <a:lnT w="762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00" dirty="0">
                          <a:effectLst/>
                        </a:rPr>
                        <a:t> </a:t>
                      </a:r>
                    </a:p>
                  </a:txBody>
                  <a:tcPr marL="18931" marR="18931" marT="9465" marB="9465" anchor="ctr">
                    <a:lnL w="12700" cap="flat" cmpd="sng" algn="ctr">
                      <a:solidFill>
                        <a:srgbClr val="D095D7"/>
                      </a:solidFill>
                      <a:prstDash val="solid"/>
                      <a:round/>
                      <a:headEnd type="none" w="med" len="med"/>
                      <a:tailEnd type="none" w="med" len="med"/>
                    </a:lnL>
                    <a:lnR w="12700" cap="flat" cmpd="sng" algn="ctr">
                      <a:noFill/>
                      <a:prstDash val="solid"/>
                      <a:round/>
                      <a:headEnd type="none" w="med" len="med"/>
                      <a:tailEnd type="none" w="med" len="med"/>
                    </a:lnR>
                    <a:lnT w="762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00" dirty="0">
                          <a:effectLst/>
                        </a:rPr>
                        <a:t> </a:t>
                      </a:r>
                    </a:p>
                  </a:txBody>
                  <a:tcPr marL="18931" marR="18931" marT="9465" marB="946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762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BE" sz="100" dirty="0">
                          <a:effectLst/>
                        </a:rPr>
                        <a:t> </a:t>
                      </a:r>
                    </a:p>
                  </a:txBody>
                  <a:tcPr marL="18931" marR="18931" marT="9465" marB="946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762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BE" sz="100" dirty="0">
                          <a:effectLst/>
                        </a:rPr>
                        <a:t> </a:t>
                      </a:r>
                    </a:p>
                  </a:txBody>
                  <a:tcPr marL="18931" marR="18931" marT="9465" marB="946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762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704063"/>
                  </a:ext>
                </a:extLst>
              </a:tr>
              <a:tr h="293151">
                <a:tc>
                  <a:txBody>
                    <a:bodyPr/>
                    <a:lstStyle/>
                    <a:p>
                      <a:r>
                        <a:rPr lang="nl-BE" sz="1600" dirty="0">
                          <a:effectLst/>
                        </a:rPr>
                        <a:t> </a:t>
                      </a:r>
                    </a:p>
                  </a:txBody>
                  <a:tcPr marL="18931" marR="18931" marT="9465" marB="94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nl-BE" sz="1600" dirty="0">
                          <a:effectLst/>
                        </a:rPr>
                        <a:t>Gepland - </a:t>
                      </a:r>
                      <a:r>
                        <a:rPr lang="nl-BE" sz="1600" dirty="0" err="1">
                          <a:effectLst/>
                        </a:rPr>
                        <a:t>Planifié</a:t>
                      </a:r>
                      <a:endParaRPr lang="nl-BE" sz="1600" dirty="0">
                        <a:effectLst/>
                      </a:endParaRPr>
                    </a:p>
                  </a:txBody>
                  <a:tcPr marL="18931" marR="18931" marT="9465" marB="94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nl-BE" sz="1600" dirty="0">
                          <a:effectLst/>
                        </a:rPr>
                        <a:t> </a:t>
                      </a:r>
                    </a:p>
                  </a:txBody>
                  <a:tcPr marL="18931" marR="18931" marT="9465" marB="9465"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BE" sz="1600" dirty="0">
                          <a:effectLst/>
                        </a:rPr>
                        <a:t> </a:t>
                      </a:r>
                    </a:p>
                  </a:txBody>
                  <a:tcPr marL="18931" marR="18931" marT="9465" marB="946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BE" sz="1600" dirty="0">
                          <a:effectLst/>
                        </a:rPr>
                        <a:t> </a:t>
                      </a:r>
                    </a:p>
                  </a:txBody>
                  <a:tcPr marL="18931" marR="18931" marT="9465" marB="946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266890"/>
                  </a:ext>
                </a:extLst>
              </a:tr>
              <a:tr h="327126">
                <a:tc>
                  <a:txBody>
                    <a:bodyPr/>
                    <a:lstStyle/>
                    <a:p>
                      <a:r>
                        <a:rPr lang="nl-BE" sz="1600" dirty="0">
                          <a:effectLst/>
                        </a:rPr>
                        <a:t>  </a:t>
                      </a:r>
                    </a:p>
                  </a:txBody>
                  <a:tcPr marL="18931" marR="18931" marT="9465" marB="94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nl-BE" sz="1600" dirty="0">
                          <a:effectLst/>
                        </a:rPr>
                        <a:t>Bevestigd - </a:t>
                      </a:r>
                      <a:r>
                        <a:rPr lang="nl-BE" sz="1600" dirty="0" err="1">
                          <a:effectLst/>
                        </a:rPr>
                        <a:t>Confirmé</a:t>
                      </a:r>
                      <a:endParaRPr lang="nl-BE" sz="1600" dirty="0">
                        <a:effectLst/>
                      </a:endParaRPr>
                    </a:p>
                  </a:txBody>
                  <a:tcPr marL="18931" marR="18931" marT="9465" marB="94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nl-BE" sz="1600" dirty="0">
                          <a:effectLst/>
                        </a:rPr>
                        <a:t> </a:t>
                      </a:r>
                    </a:p>
                  </a:txBody>
                  <a:tcPr marL="18931" marR="18931" marT="9465" marB="9465"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BE" sz="1600" dirty="0">
                          <a:effectLst/>
                        </a:rPr>
                        <a:t> </a:t>
                      </a:r>
                    </a:p>
                  </a:txBody>
                  <a:tcPr marL="18931" marR="18931" marT="9465" marB="946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BE" sz="1600" dirty="0">
                          <a:effectLst/>
                        </a:rPr>
                        <a:t> </a:t>
                      </a:r>
                    </a:p>
                  </a:txBody>
                  <a:tcPr marL="18931" marR="18931" marT="9465" marB="946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9922257"/>
                  </a:ext>
                </a:extLst>
              </a:tr>
              <a:tr h="327126">
                <a:tc>
                  <a:txBody>
                    <a:bodyPr/>
                    <a:lstStyle/>
                    <a:p>
                      <a:r>
                        <a:rPr lang="nl-BE" sz="1600" dirty="0">
                          <a:effectLst/>
                        </a:rPr>
                        <a:t> </a:t>
                      </a:r>
                    </a:p>
                  </a:txBody>
                  <a:tcPr marL="18931" marR="18931" marT="9465" marB="94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nl-BE" sz="1600" dirty="0">
                          <a:effectLst/>
                        </a:rPr>
                        <a:t>Uitgevoerd - </a:t>
                      </a:r>
                      <a:r>
                        <a:rPr lang="nl-BE" sz="1600" dirty="0" err="1">
                          <a:effectLst/>
                        </a:rPr>
                        <a:t>Effectuée</a:t>
                      </a:r>
                      <a:endParaRPr lang="nl-BE" sz="1600" dirty="0">
                        <a:effectLst/>
                      </a:endParaRPr>
                    </a:p>
                  </a:txBody>
                  <a:tcPr marL="18931" marR="18931" marT="9465" marB="94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nl-BE" sz="1600" dirty="0">
                          <a:effectLst/>
                        </a:rPr>
                        <a:t> </a:t>
                      </a:r>
                    </a:p>
                  </a:txBody>
                  <a:tcPr marL="18931" marR="18931" marT="9465" marB="9465"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BE" sz="1600" dirty="0">
                          <a:effectLst/>
                        </a:rPr>
                        <a:t> </a:t>
                      </a:r>
                    </a:p>
                  </a:txBody>
                  <a:tcPr marL="18931" marR="18931" marT="9465" marB="946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BE" sz="1600" dirty="0">
                          <a:effectLst/>
                        </a:rPr>
                        <a:t> </a:t>
                      </a:r>
                    </a:p>
                  </a:txBody>
                  <a:tcPr marL="18931" marR="18931" marT="9465" marB="946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674897"/>
                  </a:ext>
                </a:extLst>
              </a:tr>
              <a:tr h="327126">
                <a:tc>
                  <a:txBody>
                    <a:bodyPr/>
                    <a:lstStyle/>
                    <a:p>
                      <a:r>
                        <a:rPr lang="nl-BE" sz="1600">
                          <a:effectLst/>
                        </a:rPr>
                        <a:t> </a:t>
                      </a:r>
                    </a:p>
                  </a:txBody>
                  <a:tcPr marL="18931" marR="18931" marT="9465" marB="94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0606"/>
                    </a:solidFill>
                  </a:tcPr>
                </a:tc>
                <a:tc>
                  <a:txBody>
                    <a:bodyPr/>
                    <a:lstStyle/>
                    <a:p>
                      <a:r>
                        <a:rPr lang="nl-BE" sz="1600" dirty="0">
                          <a:effectLst/>
                        </a:rPr>
                        <a:t>Geannuleerd - </a:t>
                      </a:r>
                      <a:r>
                        <a:rPr lang="nl-BE" sz="1600" dirty="0" err="1">
                          <a:effectLst/>
                        </a:rPr>
                        <a:t>Annulé</a:t>
                      </a:r>
                      <a:endParaRPr lang="nl-BE" sz="1600" dirty="0">
                        <a:effectLst/>
                      </a:endParaRPr>
                    </a:p>
                  </a:txBody>
                  <a:tcPr marL="18931" marR="18931" marT="9465" marB="94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nl-BE" sz="1600" dirty="0">
                          <a:effectLst/>
                        </a:rPr>
                        <a:t> </a:t>
                      </a:r>
                    </a:p>
                  </a:txBody>
                  <a:tcPr marL="18931" marR="18931" marT="9465" marB="9465"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BE" sz="1600" dirty="0">
                          <a:effectLst/>
                        </a:rPr>
                        <a:t> </a:t>
                      </a:r>
                    </a:p>
                  </a:txBody>
                  <a:tcPr marL="18931" marR="18931" marT="9465" marB="946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l-BE" sz="1600" dirty="0"/>
                    </a:p>
                  </a:txBody>
                  <a:tcPr marL="18931" marR="18931" marT="9465" marB="9465">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942537960"/>
                  </a:ext>
                </a:extLst>
              </a:tr>
            </a:tbl>
          </a:graphicData>
        </a:graphic>
      </p:graphicFrame>
      <p:sp>
        <p:nvSpPr>
          <p:cNvPr id="11" name="TextBox 10">
            <a:extLst>
              <a:ext uri="{FF2B5EF4-FFF2-40B4-BE49-F238E27FC236}">
                <a16:creationId xmlns:a16="http://schemas.microsoft.com/office/drawing/2014/main" id="{D77AE234-0C42-B2E8-BB0A-CC0E05D82C4E}"/>
              </a:ext>
            </a:extLst>
          </p:cNvPr>
          <p:cNvSpPr txBox="1"/>
          <p:nvPr/>
        </p:nvSpPr>
        <p:spPr>
          <a:xfrm>
            <a:off x="4892634" y="5581403"/>
            <a:ext cx="7299366" cy="1200329"/>
          </a:xfrm>
          <a:prstGeom prst="rect">
            <a:avLst/>
          </a:prstGeom>
        </p:spPr>
        <p:txBody>
          <a:bodyPr wrap="square" rtlCol="0">
            <a:spAutoFit/>
          </a:bodyPr>
          <a:lstStyle/>
          <a:p>
            <a:pPr marL="273050" indent="-273050">
              <a:buFontTx/>
              <a:buChar char="-"/>
            </a:pPr>
            <a:r>
              <a:rPr lang="nl-BE" b="1" dirty="0">
                <a:solidFill>
                  <a:srgbClr val="FF0000"/>
                </a:solidFill>
              </a:rPr>
              <a:t>De </a:t>
            </a:r>
            <a:r>
              <a:rPr lang="nl-BE" b="1" dirty="0" err="1">
                <a:solidFill>
                  <a:srgbClr val="FF0000"/>
                </a:solidFill>
              </a:rPr>
              <a:t>meetingrequests</a:t>
            </a:r>
            <a:r>
              <a:rPr lang="nl-BE" b="1" dirty="0">
                <a:solidFill>
                  <a:srgbClr val="FF0000"/>
                </a:solidFill>
              </a:rPr>
              <a:t> werden verstuur.</a:t>
            </a:r>
          </a:p>
          <a:p>
            <a:pPr marL="273050" indent="-273050">
              <a:buFontTx/>
              <a:buChar char="-"/>
            </a:pPr>
            <a:r>
              <a:rPr lang="nl-BE" b="1" dirty="0">
                <a:solidFill>
                  <a:srgbClr val="FF0000"/>
                </a:solidFill>
              </a:rPr>
              <a:t>Er wordt gevraagd om zo snel mogelijk te bevestigen of een andere</a:t>
            </a:r>
            <a:br>
              <a:rPr lang="nl-BE" b="1" dirty="0">
                <a:solidFill>
                  <a:srgbClr val="FF0000"/>
                </a:solidFill>
              </a:rPr>
            </a:br>
            <a:r>
              <a:rPr lang="nl-BE" b="1" dirty="0">
                <a:solidFill>
                  <a:srgbClr val="FF0000"/>
                </a:solidFill>
              </a:rPr>
              <a:t>datum voor te stellen.</a:t>
            </a:r>
          </a:p>
          <a:p>
            <a:pPr marL="285750" indent="-285750">
              <a:buFontTx/>
              <a:buChar char="-"/>
            </a:pPr>
            <a:r>
              <a:rPr lang="nl-BE" b="1" dirty="0">
                <a:solidFill>
                  <a:srgbClr val="FF0000"/>
                </a:solidFill>
              </a:rPr>
              <a:t>POC en plaats RV dienen meegedeeld te worden.</a:t>
            </a:r>
          </a:p>
        </p:txBody>
      </p:sp>
      <p:pic>
        <p:nvPicPr>
          <p:cNvPr id="3" name="Picture 2" descr="A red and white sign with a black text&#10;&#10;AI-generated content may be incorrect.">
            <a:hlinkClick r:id="rId3"/>
            <a:extLst>
              <a:ext uri="{FF2B5EF4-FFF2-40B4-BE49-F238E27FC236}">
                <a16:creationId xmlns:a16="http://schemas.microsoft.com/office/drawing/2014/main" id="{63F3919C-98FB-56CE-0997-03174BEF157B}"/>
              </a:ext>
            </a:extLst>
          </p:cNvPr>
          <p:cNvPicPr>
            <a:picLocks noChangeAspect="1"/>
          </p:cNvPicPr>
          <p:nvPr/>
        </p:nvPicPr>
        <p:blipFill>
          <a:blip r:embed="rId4"/>
          <a:stretch>
            <a:fillRect/>
          </a:stretch>
        </p:blipFill>
        <p:spPr>
          <a:xfrm>
            <a:off x="11398023" y="663707"/>
            <a:ext cx="285132" cy="350799"/>
          </a:xfrm>
          <a:prstGeom prst="rect">
            <a:avLst/>
          </a:prstGeom>
        </p:spPr>
      </p:pic>
    </p:spTree>
    <p:extLst>
      <p:ext uri="{BB962C8B-B14F-4D97-AF65-F5344CB8AC3E}">
        <p14:creationId xmlns:p14="http://schemas.microsoft.com/office/powerpoint/2010/main" val="1100501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13"/>
          </p:nvPr>
        </p:nvSpPr>
        <p:spPr/>
        <p:txBody>
          <a:bodyPr/>
          <a:lstStyle/>
          <a:p>
            <a:r>
              <a:rPr lang="nl-BE" dirty="0">
                <a:solidFill>
                  <a:schemeClr val="tx1"/>
                </a:solidFill>
              </a:rPr>
              <a:t>LDPBW 08</a:t>
            </a:r>
          </a:p>
        </p:txBody>
      </p:sp>
    </p:spTree>
    <p:extLst>
      <p:ext uri="{BB962C8B-B14F-4D97-AF65-F5344CB8AC3E}">
        <p14:creationId xmlns:p14="http://schemas.microsoft.com/office/powerpoint/2010/main" val="4183318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5300"/>
            <a:ext cx="9476509" cy="1015663"/>
          </a:xfrm>
          <a:prstGeom prst="rect">
            <a:avLst/>
          </a:prstGeom>
        </p:spPr>
        <p:txBody>
          <a:bodyPr wrap="square" rtlCol="0">
            <a:spAutoFit/>
          </a:bodyPr>
          <a:lstStyle/>
          <a:p>
            <a:r>
              <a:rPr lang="nl-BE" sz="6000" b="1" dirty="0"/>
              <a:t>Activiteiten LDPBW 2</a:t>
            </a:r>
            <a:r>
              <a:rPr lang="nl-BE" sz="6000" b="1" baseline="30000" dirty="0"/>
              <a:t>de</a:t>
            </a:r>
            <a:r>
              <a:rPr lang="nl-BE" sz="6000" b="1" dirty="0"/>
              <a:t> Trim</a:t>
            </a:r>
          </a:p>
        </p:txBody>
      </p:sp>
      <p:sp>
        <p:nvSpPr>
          <p:cNvPr id="4" name="TextBox 3"/>
          <p:cNvSpPr txBox="1"/>
          <p:nvPr/>
        </p:nvSpPr>
        <p:spPr>
          <a:xfrm>
            <a:off x="351965" y="1682413"/>
            <a:ext cx="3695700" cy="1015663"/>
          </a:xfrm>
          <a:prstGeom prst="rect">
            <a:avLst/>
          </a:prstGeom>
        </p:spPr>
        <p:txBody>
          <a:bodyPr wrap="square" rtlCol="0">
            <a:spAutoFit/>
          </a:bodyPr>
          <a:lstStyle/>
          <a:p>
            <a:r>
              <a:rPr lang="nl-BE" sz="2000" b="1" dirty="0" err="1"/>
              <a:t>Adjt</a:t>
            </a:r>
            <a:r>
              <a:rPr lang="nl-BE" sz="2000" b="1" dirty="0"/>
              <a:t> CHOUBANE H.</a:t>
            </a:r>
          </a:p>
          <a:p>
            <a:endParaRPr lang="nl-BE" sz="2000" b="1" dirty="0"/>
          </a:p>
          <a:p>
            <a:endParaRPr lang="nl-BE" sz="2000" b="1" dirty="0"/>
          </a:p>
        </p:txBody>
      </p:sp>
      <p:sp>
        <p:nvSpPr>
          <p:cNvPr id="6" name="TextBox 5">
            <a:extLst>
              <a:ext uri="{FF2B5EF4-FFF2-40B4-BE49-F238E27FC236}">
                <a16:creationId xmlns:a16="http://schemas.microsoft.com/office/drawing/2014/main" id="{9DD7B262-C910-F0DF-BFB5-A1AAED36D64E}"/>
              </a:ext>
            </a:extLst>
          </p:cNvPr>
          <p:cNvSpPr txBox="1"/>
          <p:nvPr/>
        </p:nvSpPr>
        <p:spPr>
          <a:xfrm>
            <a:off x="351965" y="2249627"/>
            <a:ext cx="11143349" cy="2862322"/>
          </a:xfrm>
          <a:prstGeom prst="rect">
            <a:avLst/>
          </a:prstGeom>
          <a:noFill/>
        </p:spPr>
        <p:txBody>
          <a:bodyPr wrap="square">
            <a:spAutoFit/>
          </a:bodyPr>
          <a:lstStyle/>
          <a:p>
            <a:pPr marL="285750" lvl="0" indent="-285750">
              <a:buFont typeface="Wingdings" panose="05000000000000000000" pitchFamily="2" charset="2"/>
              <a:buChar char="ü"/>
            </a:pPr>
            <a:r>
              <a:rPr lang="nl-BE" dirty="0"/>
              <a:t>Dagelijkse werking SLPPT / LDPBW 08.</a:t>
            </a:r>
          </a:p>
          <a:p>
            <a:pPr marL="285750" lvl="0" indent="-285750">
              <a:buFont typeface="Wingdings" panose="05000000000000000000" pitchFamily="2" charset="2"/>
              <a:buChar char="ü"/>
            </a:pPr>
            <a:r>
              <a:rPr lang="en-GB" dirty="0"/>
              <a:t>SACO, meetings </a:t>
            </a:r>
            <a:r>
              <a:rPr lang="en-GB" dirty="0" err="1"/>
              <a:t>en</a:t>
            </a:r>
            <a:r>
              <a:rPr lang="en-GB" dirty="0"/>
              <a:t> </a:t>
            </a:r>
            <a:r>
              <a:rPr lang="en-GB" dirty="0" err="1"/>
              <a:t>rondgangen</a:t>
            </a:r>
            <a:r>
              <a:rPr lang="en-GB" dirty="0"/>
              <a:t> NEW HQ.</a:t>
            </a:r>
            <a:endParaRPr lang="nl-BE" dirty="0"/>
          </a:p>
          <a:p>
            <a:pPr marL="285750" lvl="0" indent="-285750">
              <a:buFont typeface="Wingdings" panose="05000000000000000000" pitchFamily="2" charset="2"/>
              <a:buChar char="ü"/>
            </a:pPr>
            <a:r>
              <a:rPr lang="nl-BE" dirty="0"/>
              <a:t>Tech BOC / BOC.</a:t>
            </a:r>
          </a:p>
          <a:p>
            <a:pPr marL="285750" lvl="0" indent="-285750">
              <a:buFont typeface="Wingdings" panose="05000000000000000000" pitchFamily="2" charset="2"/>
              <a:buChar char="ü"/>
            </a:pPr>
            <a:r>
              <a:rPr lang="nl-BE" dirty="0"/>
              <a:t>Aanpassingswerken blok 5.</a:t>
            </a:r>
          </a:p>
          <a:p>
            <a:pPr marL="285750" lvl="0" indent="-285750">
              <a:buFont typeface="Wingdings" panose="05000000000000000000" pitchFamily="2" charset="2"/>
              <a:buChar char="ü"/>
            </a:pPr>
            <a:r>
              <a:rPr lang="nl-BE" dirty="0"/>
              <a:t>Geurhinder DG </a:t>
            </a:r>
            <a:r>
              <a:rPr lang="nl-BE" dirty="0" err="1"/>
              <a:t>StratCom</a:t>
            </a:r>
            <a:r>
              <a:rPr lang="nl-BE" dirty="0"/>
              <a:t> – Blok 1, 6</a:t>
            </a:r>
            <a:r>
              <a:rPr lang="nl-BE" baseline="30000" dirty="0"/>
              <a:t>de</a:t>
            </a:r>
            <a:r>
              <a:rPr lang="nl-BE" dirty="0"/>
              <a:t> verdiep. (lopende bij DPBW MR en DLD)</a:t>
            </a:r>
          </a:p>
          <a:p>
            <a:pPr marL="285750" lvl="0" indent="-285750">
              <a:buFont typeface="Wingdings" panose="05000000000000000000" pitchFamily="2" charset="2"/>
              <a:buChar char="ü"/>
            </a:pPr>
            <a:r>
              <a:rPr lang="nl-BE" dirty="0"/>
              <a:t>6 weken verlof</a:t>
            </a:r>
          </a:p>
          <a:p>
            <a:pPr marL="285750" lvl="0" indent="-285750">
              <a:buFont typeface="Wingdings" panose="05000000000000000000" pitchFamily="2" charset="2"/>
              <a:buChar char="ü"/>
            </a:pPr>
            <a:endParaRPr lang="nl-BE" dirty="0"/>
          </a:p>
          <a:p>
            <a:pPr marL="285750" indent="-285750">
              <a:buFont typeface="Arial" panose="020B0604020202020204" pitchFamily="34" charset="0"/>
              <a:buChar char="•"/>
            </a:pPr>
            <a:endParaRPr lang="nl-BE" dirty="0"/>
          </a:p>
          <a:p>
            <a:pPr marL="285750" indent="-285750">
              <a:buFont typeface="Arial" panose="020B0604020202020204" pitchFamily="34" charset="0"/>
              <a:buChar char="•"/>
            </a:pPr>
            <a:endParaRPr lang="nl-BE" dirty="0"/>
          </a:p>
          <a:p>
            <a:pPr marL="285750" indent="-285750">
              <a:buFont typeface="Arial" panose="020B0604020202020204" pitchFamily="34" charset="0"/>
              <a:buChar char="•"/>
            </a:pPr>
            <a:endParaRPr lang="nl-BE" dirty="0"/>
          </a:p>
        </p:txBody>
      </p:sp>
    </p:spTree>
    <p:extLst>
      <p:ext uri="{BB962C8B-B14F-4D97-AF65-F5344CB8AC3E}">
        <p14:creationId xmlns:p14="http://schemas.microsoft.com/office/powerpoint/2010/main" val="3226477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0219" y="600364"/>
            <a:ext cx="7656946" cy="769441"/>
          </a:xfrm>
          <a:prstGeom prst="rect">
            <a:avLst/>
          </a:prstGeom>
        </p:spPr>
        <p:txBody>
          <a:bodyPr wrap="square" rtlCol="0">
            <a:spAutoFit/>
          </a:bodyPr>
          <a:lstStyle/>
          <a:p>
            <a:r>
              <a:rPr lang="nl-BE" sz="4400" b="1" dirty="0">
                <a:latin typeface="Arial" panose="020B0604020202020204" pitchFamily="34" charset="0"/>
                <a:cs typeface="Arial" panose="020B0604020202020204" pitchFamily="34" charset="0"/>
              </a:rPr>
              <a:t>Activiteiten LDPBW 08</a:t>
            </a:r>
          </a:p>
        </p:txBody>
      </p:sp>
      <p:sp>
        <p:nvSpPr>
          <p:cNvPr id="2" name="Rectangle 1"/>
          <p:cNvSpPr/>
          <p:nvPr/>
        </p:nvSpPr>
        <p:spPr>
          <a:xfrm>
            <a:off x="1237673" y="1905506"/>
            <a:ext cx="7906327" cy="646331"/>
          </a:xfrm>
          <a:prstGeom prst="rect">
            <a:avLst/>
          </a:prstGeom>
        </p:spPr>
        <p:txBody>
          <a:bodyPr wrap="square">
            <a:spAutoFit/>
          </a:bodyPr>
          <a:lstStyle/>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sp>
        <p:nvSpPr>
          <p:cNvPr id="5" name="Rectangle 4"/>
          <p:cNvSpPr/>
          <p:nvPr/>
        </p:nvSpPr>
        <p:spPr>
          <a:xfrm>
            <a:off x="360219" y="1669372"/>
            <a:ext cx="11479816" cy="4308872"/>
          </a:xfrm>
          <a:prstGeom prst="rect">
            <a:avLst/>
          </a:prstGeom>
        </p:spPr>
        <p:txBody>
          <a:bodyPr wrap="square">
            <a:spAutoFit/>
          </a:bodyPr>
          <a:lstStyle/>
          <a:p>
            <a:pPr marL="0" indent="0" algn="just">
              <a:buNone/>
            </a:pPr>
            <a:r>
              <a:rPr lang="nl-BE" sz="2000" b="1" dirty="0"/>
              <a:t>1MC DÉPPE Thierry &amp; </a:t>
            </a:r>
            <a:r>
              <a:rPr lang="nl-BE" sz="2000" b="1" dirty="0" err="1"/>
              <a:t>Adjt</a:t>
            </a:r>
            <a:r>
              <a:rPr lang="nl-BE" sz="2000" b="1" dirty="0"/>
              <a:t> MERCKAERT Els.</a:t>
            </a:r>
          </a:p>
          <a:p>
            <a:pPr marL="0" indent="0" algn="just">
              <a:buNone/>
            </a:pPr>
            <a:endParaRPr lang="nl-BE" sz="2000" b="1" dirty="0"/>
          </a:p>
          <a:p>
            <a:pPr marL="285750" lvl="1" indent="-285750">
              <a:buFont typeface="Wingdings" panose="05000000000000000000" pitchFamily="2" charset="2"/>
              <a:buChar char="ü"/>
            </a:pPr>
            <a:r>
              <a:rPr lang="nl-BE" i="1" dirty="0"/>
              <a:t>Incidenten en ongevallen.</a:t>
            </a:r>
            <a:endParaRPr lang="nl-BE" dirty="0"/>
          </a:p>
          <a:p>
            <a:pPr marL="285750" lvl="1" indent="-285750">
              <a:buFont typeface="Wingdings" panose="05000000000000000000" pitchFamily="2" charset="2"/>
              <a:buChar char="ü"/>
            </a:pPr>
            <a:r>
              <a:rPr lang="nl-BE" i="1" dirty="0"/>
              <a:t>Jaarlijkse rondgangen (organisatie en verslagen).</a:t>
            </a:r>
            <a:endParaRPr lang="nl-BE" dirty="0"/>
          </a:p>
          <a:p>
            <a:pPr marL="285750" lvl="0" indent="-285750">
              <a:buFont typeface="Wingdings" panose="05000000000000000000" pitchFamily="2" charset="2"/>
              <a:buChar char="ü"/>
            </a:pPr>
            <a:r>
              <a:rPr lang="nl-BE" i="1" dirty="0"/>
              <a:t>Dagelijkse werking SLPPT / LDPBW</a:t>
            </a:r>
          </a:p>
          <a:p>
            <a:pPr marL="285750" lvl="0" indent="-285750">
              <a:buFont typeface="Wingdings" panose="05000000000000000000" pitchFamily="2" charset="2"/>
              <a:buChar char="ü"/>
            </a:pPr>
            <a:endParaRPr lang="nl-BE" i="1" dirty="0"/>
          </a:p>
          <a:p>
            <a:pPr marL="285750" lvl="0" indent="-285750">
              <a:buFont typeface="Wingdings" panose="05000000000000000000" pitchFamily="2" charset="2"/>
              <a:buChar char="ü"/>
            </a:pPr>
            <a:endParaRPr lang="nl-BE" i="1" dirty="0"/>
          </a:p>
          <a:p>
            <a:pPr lvl="0"/>
            <a:r>
              <a:rPr lang="nl-BE" b="1" dirty="0" err="1"/>
              <a:t>Lt</a:t>
            </a:r>
            <a:r>
              <a:rPr lang="nl-BE" b="1" dirty="0"/>
              <a:t> ARCHETTI T.</a:t>
            </a:r>
          </a:p>
          <a:p>
            <a:pPr lvl="0"/>
            <a:endParaRPr lang="nl-BE" i="1" dirty="0"/>
          </a:p>
          <a:p>
            <a:pPr lvl="0"/>
            <a:endParaRPr lang="nl-BE" i="1" dirty="0"/>
          </a:p>
          <a:p>
            <a:pPr lvl="0"/>
            <a:endParaRPr lang="nl-BE" i="1" dirty="0"/>
          </a:p>
          <a:p>
            <a:pPr lvl="0"/>
            <a:endParaRPr lang="nl-BE" i="1" dirty="0"/>
          </a:p>
          <a:p>
            <a:pPr marL="285750" lvl="0" indent="-285750">
              <a:buFont typeface="Wingdings" panose="05000000000000000000" pitchFamily="2" charset="2"/>
              <a:buChar char="ü"/>
            </a:pPr>
            <a:endParaRPr lang="nl-BE" i="1" dirty="0"/>
          </a:p>
          <a:p>
            <a:pPr lvl="0"/>
            <a:endParaRPr lang="nl-BE" dirty="0"/>
          </a:p>
          <a:p>
            <a:pPr marL="285750" indent="-285750" algn="just">
              <a:buFont typeface="Arial" panose="020B0604020202020204" pitchFamily="34" charset="0"/>
              <a:buChar char="•"/>
            </a:pPr>
            <a:endParaRPr lang="nl-BE" dirty="0"/>
          </a:p>
        </p:txBody>
      </p:sp>
      <p:sp>
        <p:nvSpPr>
          <p:cNvPr id="6" name="TextBox 5">
            <a:extLst>
              <a:ext uri="{FF2B5EF4-FFF2-40B4-BE49-F238E27FC236}">
                <a16:creationId xmlns:a16="http://schemas.microsoft.com/office/drawing/2014/main" id="{4FB5C34B-B3DF-9AF6-3978-E9C8F7193DDB}"/>
              </a:ext>
            </a:extLst>
          </p:cNvPr>
          <p:cNvSpPr txBox="1"/>
          <p:nvPr/>
        </p:nvSpPr>
        <p:spPr>
          <a:xfrm>
            <a:off x="351965" y="3806027"/>
            <a:ext cx="7849355" cy="1277273"/>
          </a:xfrm>
          <a:prstGeom prst="rect">
            <a:avLst/>
          </a:prstGeom>
        </p:spPr>
        <p:txBody>
          <a:bodyPr wrap="square" rtlCol="0">
            <a:spAutoFit/>
          </a:bodyPr>
          <a:lstStyle/>
          <a:p>
            <a:pPr lvl="0">
              <a:spcAft>
                <a:spcPts val="600"/>
              </a:spcAft>
            </a:pPr>
            <a:endParaRPr lang="nl-BE" dirty="0">
              <a:effectLst/>
              <a:ea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nl-BE" dirty="0"/>
              <a:t>Dagelijkse werking LDPBW 08</a:t>
            </a:r>
          </a:p>
          <a:p>
            <a:pPr marL="285750" indent="-285750">
              <a:buFont typeface="Wingdings" panose="05000000000000000000" pitchFamily="2" charset="2"/>
              <a:buChar char="ü"/>
            </a:pPr>
            <a:r>
              <a:rPr lang="nl-BE" dirty="0"/>
              <a:t>Opleiding PA </a:t>
            </a:r>
            <a:r>
              <a:rPr lang="nl-BE" dirty="0" err="1"/>
              <a:t>Niv</a:t>
            </a:r>
            <a:r>
              <a:rPr lang="nl-BE" dirty="0"/>
              <a:t> 1</a:t>
            </a:r>
          </a:p>
          <a:p>
            <a:endParaRPr lang="nl-BE" dirty="0"/>
          </a:p>
        </p:txBody>
      </p:sp>
    </p:spTree>
    <p:extLst>
      <p:ext uri="{BB962C8B-B14F-4D97-AF65-F5344CB8AC3E}">
        <p14:creationId xmlns:p14="http://schemas.microsoft.com/office/powerpoint/2010/main" val="1187708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78D58C2-C042-582F-8D17-BE1B4AB2FF92}"/>
              </a:ext>
            </a:extLst>
          </p:cNvPr>
          <p:cNvSpPr>
            <a:spLocks noGrp="1"/>
          </p:cNvSpPr>
          <p:nvPr>
            <p:ph type="body" sz="quarter" idx="13"/>
          </p:nvPr>
        </p:nvSpPr>
        <p:spPr>
          <a:xfrm>
            <a:off x="281009" y="745829"/>
            <a:ext cx="11293675" cy="1323439"/>
          </a:xfrm>
        </p:spPr>
        <p:txBody>
          <a:bodyPr/>
          <a:lstStyle/>
          <a:p>
            <a:r>
              <a:rPr lang="nl-BE" b="1" dirty="0">
                <a:solidFill>
                  <a:schemeClr val="tx1"/>
                </a:solidFill>
                <a:latin typeface="Arial" panose="020B0604020202020204" pitchFamily="34" charset="0"/>
                <a:cs typeface="Arial" panose="020B0604020202020204" pitchFamily="34" charset="0"/>
              </a:rPr>
              <a:t>Activiteiten LDPBW 08</a:t>
            </a:r>
          </a:p>
          <a:p>
            <a:endParaRPr lang="nl-BE" dirty="0"/>
          </a:p>
        </p:txBody>
      </p:sp>
      <p:sp>
        <p:nvSpPr>
          <p:cNvPr id="4" name="Text Placeholder 3">
            <a:extLst>
              <a:ext uri="{FF2B5EF4-FFF2-40B4-BE49-F238E27FC236}">
                <a16:creationId xmlns:a16="http://schemas.microsoft.com/office/drawing/2014/main" id="{97424698-E375-6437-2D87-6C7E0D4FD17E}"/>
              </a:ext>
            </a:extLst>
          </p:cNvPr>
          <p:cNvSpPr>
            <a:spLocks noGrp="1"/>
          </p:cNvSpPr>
          <p:nvPr>
            <p:ph type="body" sz="quarter" idx="27"/>
          </p:nvPr>
        </p:nvSpPr>
        <p:spPr>
          <a:xfrm>
            <a:off x="309146" y="1551212"/>
            <a:ext cx="11237400" cy="4089476"/>
          </a:xfrm>
        </p:spPr>
        <p:txBody>
          <a:bodyPr/>
          <a:lstStyle/>
          <a:p>
            <a:r>
              <a:rPr lang="fr-FR" sz="2400" b="1" dirty="0" err="1">
                <a:solidFill>
                  <a:schemeClr val="tx1"/>
                </a:solidFill>
              </a:rPr>
              <a:t>Opzoekingen</a:t>
            </a:r>
            <a:r>
              <a:rPr lang="fr-FR" sz="2400" b="1" dirty="0">
                <a:solidFill>
                  <a:schemeClr val="tx1"/>
                </a:solidFill>
              </a:rPr>
              <a:t> in </a:t>
            </a:r>
            <a:r>
              <a:rPr lang="fr-FR" sz="2400" b="1" dirty="0" err="1">
                <a:solidFill>
                  <a:schemeClr val="tx1"/>
                </a:solidFill>
              </a:rPr>
              <a:t>verband</a:t>
            </a:r>
            <a:r>
              <a:rPr lang="fr-FR" sz="2400" b="1" dirty="0">
                <a:solidFill>
                  <a:schemeClr val="tx1"/>
                </a:solidFill>
              </a:rPr>
              <a:t> met het </a:t>
            </a:r>
            <a:r>
              <a:rPr lang="fr-FR" sz="2400" b="1" dirty="0" err="1">
                <a:solidFill>
                  <a:schemeClr val="tx1"/>
                </a:solidFill>
              </a:rPr>
              <a:t>welzijn</a:t>
            </a:r>
            <a:r>
              <a:rPr lang="fr-FR" sz="2400" b="1" dirty="0">
                <a:solidFill>
                  <a:schemeClr val="tx1"/>
                </a:solidFill>
              </a:rPr>
              <a:t> van de </a:t>
            </a:r>
            <a:r>
              <a:rPr lang="fr-FR" sz="2400" b="1" dirty="0" err="1">
                <a:solidFill>
                  <a:schemeClr val="tx1"/>
                </a:solidFill>
              </a:rPr>
              <a:t>werknemers</a:t>
            </a:r>
            <a:r>
              <a:rPr lang="fr-FR" sz="2400" b="1" dirty="0">
                <a:solidFill>
                  <a:schemeClr val="tx1"/>
                </a:solidFill>
              </a:rPr>
              <a:t> </a:t>
            </a:r>
            <a:r>
              <a:rPr lang="fr-FR" sz="2400" b="1" dirty="0" err="1">
                <a:solidFill>
                  <a:schemeClr val="tx1"/>
                </a:solidFill>
              </a:rPr>
              <a:t>bij</a:t>
            </a:r>
            <a:r>
              <a:rPr lang="fr-FR" sz="2400" b="1" dirty="0">
                <a:solidFill>
                  <a:schemeClr val="tx1"/>
                </a:solidFill>
              </a:rPr>
              <a:t> de </a:t>
            </a:r>
            <a:r>
              <a:rPr lang="fr-FR" sz="2400" b="1" dirty="0" err="1">
                <a:solidFill>
                  <a:schemeClr val="tx1"/>
                </a:solidFill>
              </a:rPr>
              <a:t>uitvoering</a:t>
            </a:r>
            <a:r>
              <a:rPr lang="fr-FR" sz="2400" b="1" dirty="0">
                <a:solidFill>
                  <a:schemeClr val="tx1"/>
                </a:solidFill>
              </a:rPr>
              <a:t> van hun </a:t>
            </a:r>
            <a:r>
              <a:rPr lang="fr-FR" sz="2400" b="1" dirty="0" err="1">
                <a:solidFill>
                  <a:schemeClr val="tx1"/>
                </a:solidFill>
              </a:rPr>
              <a:t>werk</a:t>
            </a:r>
            <a:r>
              <a:rPr lang="fr-FR" sz="2400" b="1" dirty="0">
                <a:solidFill>
                  <a:schemeClr val="tx1"/>
                </a:solidFill>
              </a:rPr>
              <a:t>.</a:t>
            </a:r>
          </a:p>
          <a:p>
            <a:endParaRPr lang="fr-FR" sz="2400" b="1" dirty="0">
              <a:solidFill>
                <a:schemeClr val="tx1"/>
              </a:solidFill>
            </a:endParaRPr>
          </a:p>
          <a:p>
            <a:pPr lvl="0"/>
            <a:r>
              <a:rPr lang="nl-BE" dirty="0">
                <a:solidFill>
                  <a:schemeClr val="tx1"/>
                </a:solidFill>
              </a:rPr>
              <a:t>- Jaarlijkse Rondgangen, zie tabel punt.</a:t>
            </a:r>
          </a:p>
          <a:p>
            <a:pPr lvl="0"/>
            <a:r>
              <a:rPr lang="nl-BE" dirty="0">
                <a:solidFill>
                  <a:schemeClr val="tx1"/>
                </a:solidFill>
              </a:rPr>
              <a:t>- Rondgang werf New HQ.</a:t>
            </a:r>
          </a:p>
          <a:p>
            <a:pPr lvl="0"/>
            <a:r>
              <a:rPr lang="nl-BE" dirty="0">
                <a:solidFill>
                  <a:schemeClr val="tx1"/>
                </a:solidFill>
              </a:rPr>
              <a:t>- DRBS regelgeving.</a:t>
            </a:r>
          </a:p>
          <a:p>
            <a:pPr lvl="0"/>
            <a:r>
              <a:rPr lang="nl-BE" dirty="0">
                <a:solidFill>
                  <a:schemeClr val="tx1"/>
                </a:solidFill>
              </a:rPr>
              <a:t>- Regelgeving gebruik RX-toestellen..</a:t>
            </a:r>
          </a:p>
          <a:p>
            <a:pPr marL="176213" indent="-176213">
              <a:buFontTx/>
              <a:buChar char="-"/>
            </a:pPr>
            <a:r>
              <a:rPr lang="nl-BE" dirty="0">
                <a:solidFill>
                  <a:schemeClr val="tx1"/>
                </a:solidFill>
              </a:rPr>
              <a:t>Opzoeken regelgeving en geven advies betreffende toestand blok 9.</a:t>
            </a:r>
          </a:p>
          <a:p>
            <a:pPr marL="176213" indent="-176213">
              <a:buFontTx/>
              <a:buChar char="-"/>
            </a:pPr>
            <a:r>
              <a:rPr lang="nl-BE" dirty="0">
                <a:solidFill>
                  <a:schemeClr val="tx1"/>
                </a:solidFill>
              </a:rPr>
              <a:t>Geurhinder Dg </a:t>
            </a:r>
            <a:r>
              <a:rPr lang="nl-BE" dirty="0" err="1">
                <a:solidFill>
                  <a:schemeClr val="tx1"/>
                </a:solidFill>
              </a:rPr>
              <a:t>StratCom</a:t>
            </a:r>
            <a:r>
              <a:rPr lang="nl-BE" dirty="0">
                <a:solidFill>
                  <a:schemeClr val="tx1"/>
                </a:solidFill>
              </a:rPr>
              <a:t>.</a:t>
            </a:r>
          </a:p>
          <a:p>
            <a:pPr marL="285750" indent="-285750">
              <a:buFontTx/>
              <a:buChar char="-"/>
            </a:pPr>
            <a:endParaRPr lang="nl-BE" dirty="0">
              <a:solidFill>
                <a:schemeClr val="tx1"/>
              </a:solidFill>
            </a:endParaRPr>
          </a:p>
          <a:p>
            <a:pPr marL="285750" indent="-285750">
              <a:buFontTx/>
              <a:buChar char="-"/>
            </a:pPr>
            <a:endParaRPr lang="nl-BE" dirty="0"/>
          </a:p>
        </p:txBody>
      </p:sp>
    </p:spTree>
    <p:extLst>
      <p:ext uri="{BB962C8B-B14F-4D97-AF65-F5344CB8AC3E}">
        <p14:creationId xmlns:p14="http://schemas.microsoft.com/office/powerpoint/2010/main" val="19788606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F7C618-51E8-F605-645A-4BEB38270945}"/>
              </a:ext>
            </a:extLst>
          </p:cNvPr>
          <p:cNvSpPr>
            <a:spLocks noGrp="1"/>
          </p:cNvSpPr>
          <p:nvPr>
            <p:ph type="body" sz="quarter" idx="13"/>
          </p:nvPr>
        </p:nvSpPr>
        <p:spPr/>
        <p:txBody>
          <a:bodyPr/>
          <a:lstStyle/>
          <a:p>
            <a:r>
              <a:rPr lang="nl-BE" dirty="0"/>
              <a:t>New HQ</a:t>
            </a:r>
          </a:p>
        </p:txBody>
      </p:sp>
      <p:pic>
        <p:nvPicPr>
          <p:cNvPr id="4" name="Picture 3" descr="An aerial view of a city&#10;&#10;AI-generated content may be incorrect.">
            <a:extLst>
              <a:ext uri="{FF2B5EF4-FFF2-40B4-BE49-F238E27FC236}">
                <a16:creationId xmlns:a16="http://schemas.microsoft.com/office/drawing/2014/main" id="{4717D028-A938-662E-D5E5-A9D23E65AC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088" y="1453715"/>
            <a:ext cx="9169823" cy="518133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49414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ABC3F4-249A-247B-8DFA-D78431709EF4}"/>
              </a:ext>
            </a:extLst>
          </p:cNvPr>
          <p:cNvSpPr>
            <a:spLocks noGrp="1"/>
          </p:cNvSpPr>
          <p:nvPr>
            <p:ph type="body" sz="quarter" idx="13"/>
          </p:nvPr>
        </p:nvSpPr>
        <p:spPr/>
        <p:txBody>
          <a:bodyPr/>
          <a:lstStyle/>
          <a:p>
            <a:r>
              <a:rPr lang="nl-BE" dirty="0"/>
              <a:t>Stockageplaats ramen grasplein (blok 30/kapel).</a:t>
            </a:r>
          </a:p>
        </p:txBody>
      </p:sp>
      <p:pic>
        <p:nvPicPr>
          <p:cNvPr id="9" name="Picture 8">
            <a:extLst>
              <a:ext uri="{FF2B5EF4-FFF2-40B4-BE49-F238E27FC236}">
                <a16:creationId xmlns:a16="http://schemas.microsoft.com/office/drawing/2014/main" id="{5BB818D3-52AC-FA19-FC1A-B584C5969F08}"/>
              </a:ext>
            </a:extLst>
          </p:cNvPr>
          <p:cNvPicPr>
            <a:picLocks noChangeAspect="1"/>
          </p:cNvPicPr>
          <p:nvPr/>
        </p:nvPicPr>
        <p:blipFill>
          <a:blip r:embed="rId3"/>
          <a:stretch>
            <a:fillRect/>
          </a:stretch>
        </p:blipFill>
        <p:spPr>
          <a:xfrm>
            <a:off x="3845498" y="1453715"/>
            <a:ext cx="8071198" cy="5204075"/>
          </a:xfrm>
          <a:prstGeom prst="rect">
            <a:avLst/>
          </a:prstGeom>
        </p:spPr>
      </p:pic>
      <p:sp>
        <p:nvSpPr>
          <p:cNvPr id="10" name="Freeform: Shape 9">
            <a:extLst>
              <a:ext uri="{FF2B5EF4-FFF2-40B4-BE49-F238E27FC236}">
                <a16:creationId xmlns:a16="http://schemas.microsoft.com/office/drawing/2014/main" id="{EA9A5C8C-C18C-4547-A4B4-B51BA1F0AB64}"/>
              </a:ext>
            </a:extLst>
          </p:cNvPr>
          <p:cNvSpPr/>
          <p:nvPr/>
        </p:nvSpPr>
        <p:spPr>
          <a:xfrm>
            <a:off x="4365523" y="2723535"/>
            <a:ext cx="3775587" cy="3569110"/>
          </a:xfrm>
          <a:custGeom>
            <a:avLst/>
            <a:gdLst>
              <a:gd name="csX0" fmla="*/ 176980 w 3775587"/>
              <a:gd name="csY0" fmla="*/ 373626 h 3569110"/>
              <a:gd name="csX1" fmla="*/ 393290 w 3775587"/>
              <a:gd name="csY1" fmla="*/ 432620 h 3569110"/>
              <a:gd name="csX2" fmla="*/ 521109 w 3775587"/>
              <a:gd name="csY2" fmla="*/ 501446 h 3569110"/>
              <a:gd name="csX3" fmla="*/ 727587 w 3775587"/>
              <a:gd name="csY3" fmla="*/ 580104 h 3569110"/>
              <a:gd name="csX4" fmla="*/ 973393 w 3775587"/>
              <a:gd name="csY4" fmla="*/ 786581 h 3569110"/>
              <a:gd name="csX5" fmla="*/ 1081548 w 3775587"/>
              <a:gd name="csY5" fmla="*/ 904568 h 3569110"/>
              <a:gd name="csX6" fmla="*/ 1278193 w 3775587"/>
              <a:gd name="csY6" fmla="*/ 1071717 h 3569110"/>
              <a:gd name="csX7" fmla="*/ 1366683 w 3775587"/>
              <a:gd name="csY7" fmla="*/ 1219200 h 3569110"/>
              <a:gd name="csX8" fmla="*/ 1543664 w 3775587"/>
              <a:gd name="csY8" fmla="*/ 1474839 h 3569110"/>
              <a:gd name="csX9" fmla="*/ 1818967 w 3775587"/>
              <a:gd name="csY9" fmla="*/ 2005781 h 3569110"/>
              <a:gd name="csX10" fmla="*/ 1946787 w 3775587"/>
              <a:gd name="csY10" fmla="*/ 2320413 h 3569110"/>
              <a:gd name="csX11" fmla="*/ 2104103 w 3775587"/>
              <a:gd name="csY11" fmla="*/ 2605549 h 3569110"/>
              <a:gd name="csX12" fmla="*/ 2192593 w 3775587"/>
              <a:gd name="csY12" fmla="*/ 2723536 h 3569110"/>
              <a:gd name="csX13" fmla="*/ 2290916 w 3775587"/>
              <a:gd name="csY13" fmla="*/ 2851355 h 3569110"/>
              <a:gd name="csX14" fmla="*/ 2399071 w 3775587"/>
              <a:gd name="csY14" fmla="*/ 2949678 h 3569110"/>
              <a:gd name="csX15" fmla="*/ 2546554 w 3775587"/>
              <a:gd name="csY15" fmla="*/ 3097162 h 3569110"/>
              <a:gd name="csX16" fmla="*/ 2821858 w 3775587"/>
              <a:gd name="csY16" fmla="*/ 3254478 h 3569110"/>
              <a:gd name="csX17" fmla="*/ 2959509 w 3775587"/>
              <a:gd name="csY17" fmla="*/ 3362633 h 3569110"/>
              <a:gd name="csX18" fmla="*/ 3234812 w 3775587"/>
              <a:gd name="csY18" fmla="*/ 3500284 h 3569110"/>
              <a:gd name="csX19" fmla="*/ 3529780 w 3775587"/>
              <a:gd name="csY19" fmla="*/ 3569110 h 3569110"/>
              <a:gd name="csX20" fmla="*/ 3421625 w 3775587"/>
              <a:gd name="csY20" fmla="*/ 1986117 h 3569110"/>
              <a:gd name="csX21" fmla="*/ 3775587 w 3775587"/>
              <a:gd name="csY21" fmla="*/ 1956620 h 3569110"/>
              <a:gd name="csX22" fmla="*/ 3362632 w 3775587"/>
              <a:gd name="csY22" fmla="*/ 914400 h 3569110"/>
              <a:gd name="csX23" fmla="*/ 2153264 w 3775587"/>
              <a:gd name="csY23" fmla="*/ 993059 h 3569110"/>
              <a:gd name="csX24" fmla="*/ 2094271 w 3775587"/>
              <a:gd name="csY24" fmla="*/ 983226 h 3569110"/>
              <a:gd name="csX25" fmla="*/ 2045109 w 3775587"/>
              <a:gd name="csY25" fmla="*/ 196646 h 3569110"/>
              <a:gd name="csX26" fmla="*/ 894735 w 3775587"/>
              <a:gd name="csY26" fmla="*/ 39330 h 3569110"/>
              <a:gd name="csX27" fmla="*/ 0 w 3775587"/>
              <a:gd name="csY27" fmla="*/ 0 h 3569110"/>
              <a:gd name="csX28" fmla="*/ 176980 w 3775587"/>
              <a:gd name="csY28" fmla="*/ 373626 h 35691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3775587" h="3569110">
                <a:moveTo>
                  <a:pt x="176980" y="373626"/>
                </a:moveTo>
                <a:lnTo>
                  <a:pt x="393290" y="432620"/>
                </a:lnTo>
                <a:lnTo>
                  <a:pt x="521109" y="501446"/>
                </a:lnTo>
                <a:lnTo>
                  <a:pt x="727587" y="580104"/>
                </a:lnTo>
                <a:lnTo>
                  <a:pt x="973393" y="786581"/>
                </a:lnTo>
                <a:lnTo>
                  <a:pt x="1081548" y="904568"/>
                </a:lnTo>
                <a:lnTo>
                  <a:pt x="1278193" y="1071717"/>
                </a:lnTo>
                <a:lnTo>
                  <a:pt x="1366683" y="1219200"/>
                </a:lnTo>
                <a:lnTo>
                  <a:pt x="1543664" y="1474839"/>
                </a:lnTo>
                <a:lnTo>
                  <a:pt x="1818967" y="2005781"/>
                </a:lnTo>
                <a:lnTo>
                  <a:pt x="1946787" y="2320413"/>
                </a:lnTo>
                <a:lnTo>
                  <a:pt x="2104103" y="2605549"/>
                </a:lnTo>
                <a:lnTo>
                  <a:pt x="2192593" y="2723536"/>
                </a:lnTo>
                <a:lnTo>
                  <a:pt x="2290916" y="2851355"/>
                </a:lnTo>
                <a:lnTo>
                  <a:pt x="2399071" y="2949678"/>
                </a:lnTo>
                <a:lnTo>
                  <a:pt x="2546554" y="3097162"/>
                </a:lnTo>
                <a:lnTo>
                  <a:pt x="2821858" y="3254478"/>
                </a:lnTo>
                <a:lnTo>
                  <a:pt x="2959509" y="3362633"/>
                </a:lnTo>
                <a:lnTo>
                  <a:pt x="3234812" y="3500284"/>
                </a:lnTo>
                <a:lnTo>
                  <a:pt x="3529780" y="3569110"/>
                </a:lnTo>
                <a:lnTo>
                  <a:pt x="3421625" y="1986117"/>
                </a:lnTo>
                <a:lnTo>
                  <a:pt x="3775587" y="1956620"/>
                </a:lnTo>
                <a:lnTo>
                  <a:pt x="3362632" y="914400"/>
                </a:lnTo>
                <a:lnTo>
                  <a:pt x="2153264" y="993059"/>
                </a:lnTo>
                <a:lnTo>
                  <a:pt x="2094271" y="983226"/>
                </a:lnTo>
                <a:lnTo>
                  <a:pt x="2045109" y="196646"/>
                </a:lnTo>
                <a:lnTo>
                  <a:pt x="894735" y="39330"/>
                </a:lnTo>
                <a:lnTo>
                  <a:pt x="0" y="0"/>
                </a:lnTo>
                <a:lnTo>
                  <a:pt x="176980" y="373626"/>
                </a:lnTo>
                <a:close/>
              </a:path>
            </a:pathLst>
          </a:custGeom>
          <a:solidFill>
            <a:srgbClr val="FFFF00">
              <a:alpha val="5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12" name="Oval 11">
            <a:extLst>
              <a:ext uri="{FF2B5EF4-FFF2-40B4-BE49-F238E27FC236}">
                <a16:creationId xmlns:a16="http://schemas.microsoft.com/office/drawing/2014/main" id="{91975B91-FF16-6969-99FD-4902A3AE7DE9}"/>
              </a:ext>
            </a:extLst>
          </p:cNvPr>
          <p:cNvSpPr/>
          <p:nvPr/>
        </p:nvSpPr>
        <p:spPr>
          <a:xfrm>
            <a:off x="7476061" y="6131335"/>
            <a:ext cx="468403" cy="47786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descr="Snelheidsbord 30 km - Verkeersborden - Betervoorbereid.nl">
            <a:extLst>
              <a:ext uri="{FF2B5EF4-FFF2-40B4-BE49-F238E27FC236}">
                <a16:creationId xmlns:a16="http://schemas.microsoft.com/office/drawing/2014/main" id="{76B19F7A-5EE5-BDE2-911D-8B2484324B21}"/>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411608" y="6089477"/>
            <a:ext cx="597310" cy="597310"/>
          </a:xfrm>
          <a:prstGeom prst="rect">
            <a:avLst/>
          </a:prstGeom>
        </p:spPr>
      </p:pic>
      <p:sp>
        <p:nvSpPr>
          <p:cNvPr id="17" name="Oval 16">
            <a:extLst>
              <a:ext uri="{FF2B5EF4-FFF2-40B4-BE49-F238E27FC236}">
                <a16:creationId xmlns:a16="http://schemas.microsoft.com/office/drawing/2014/main" id="{A6CA70EB-F65F-43FB-C8F2-52A7A42CF3CA}"/>
              </a:ext>
            </a:extLst>
          </p:cNvPr>
          <p:cNvSpPr/>
          <p:nvPr/>
        </p:nvSpPr>
        <p:spPr>
          <a:xfrm>
            <a:off x="3897120" y="2855447"/>
            <a:ext cx="468403" cy="47786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5" name="Picture 14" descr="Snelheidsbord 30 km - Verkeersborden - Betervoorbereid.nl">
            <a:extLst>
              <a:ext uri="{FF2B5EF4-FFF2-40B4-BE49-F238E27FC236}">
                <a16:creationId xmlns:a16="http://schemas.microsoft.com/office/drawing/2014/main" id="{39A78E46-8B33-FE9E-3CD5-9CB81A78FBA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850958" y="2792359"/>
            <a:ext cx="597310" cy="597310"/>
          </a:xfrm>
          <a:prstGeom prst="rect">
            <a:avLst/>
          </a:prstGeom>
        </p:spPr>
      </p:pic>
      <p:sp>
        <p:nvSpPr>
          <p:cNvPr id="18" name="TextBox 17">
            <a:extLst>
              <a:ext uri="{FF2B5EF4-FFF2-40B4-BE49-F238E27FC236}">
                <a16:creationId xmlns:a16="http://schemas.microsoft.com/office/drawing/2014/main" id="{88B42D21-D5D7-41CA-CCC1-35034AB9DAB5}"/>
              </a:ext>
            </a:extLst>
          </p:cNvPr>
          <p:cNvSpPr txBox="1"/>
          <p:nvPr/>
        </p:nvSpPr>
        <p:spPr>
          <a:xfrm>
            <a:off x="403123" y="1602658"/>
            <a:ext cx="3323303" cy="2862322"/>
          </a:xfrm>
          <a:prstGeom prst="rect">
            <a:avLst/>
          </a:prstGeom>
        </p:spPr>
        <p:txBody>
          <a:bodyPr wrap="square" rtlCol="0">
            <a:spAutoFit/>
          </a:bodyPr>
          <a:lstStyle/>
          <a:p>
            <a:r>
              <a:rPr lang="nl-BE" dirty="0"/>
              <a:t>Het grasplein aan de kapel zal gebruikt worden voor de opslag van ramen voor het New HQ.</a:t>
            </a:r>
          </a:p>
          <a:p>
            <a:r>
              <a:rPr lang="nl-BE" dirty="0"/>
              <a:t>Er werd een </a:t>
            </a:r>
            <a:r>
              <a:rPr lang="nl-BE" dirty="0" err="1"/>
              <a:t>snelheids-beperking</a:t>
            </a:r>
            <a:r>
              <a:rPr lang="nl-BE" dirty="0"/>
              <a:t> van 30 Km/</a:t>
            </a:r>
            <a:r>
              <a:rPr lang="nl-BE" dirty="0" err="1"/>
              <a:t>Hr</a:t>
            </a:r>
            <a:r>
              <a:rPr lang="nl-BE" dirty="0"/>
              <a:t> ingevoerd.</a:t>
            </a:r>
          </a:p>
          <a:p>
            <a:r>
              <a:rPr lang="nl-BE" dirty="0"/>
              <a:t>Het </a:t>
            </a:r>
            <a:r>
              <a:rPr lang="nl-BE" dirty="0" err="1"/>
              <a:t>Kw</a:t>
            </a:r>
            <a:r>
              <a:rPr lang="nl-BE" dirty="0"/>
              <a:t> zal de eenheden hiervan en van bijkomende maatregelen op de hoogte brengen.</a:t>
            </a:r>
          </a:p>
        </p:txBody>
      </p:sp>
    </p:spTree>
    <p:extLst>
      <p:ext uri="{BB962C8B-B14F-4D97-AF65-F5344CB8AC3E}">
        <p14:creationId xmlns:p14="http://schemas.microsoft.com/office/powerpoint/2010/main" val="3245952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2C41057-FE8B-B3F4-0C79-56B75553C64E}"/>
              </a:ext>
            </a:extLst>
          </p:cNvPr>
          <p:cNvSpPr>
            <a:spLocks noGrp="1"/>
          </p:cNvSpPr>
          <p:nvPr>
            <p:ph type="body" sz="half" idx="13"/>
          </p:nvPr>
        </p:nvSpPr>
        <p:spPr/>
        <p:txBody>
          <a:bodyPr/>
          <a:lstStyle/>
          <a:p>
            <a:r>
              <a:rPr lang="nl-BE" dirty="0">
                <a:solidFill>
                  <a:schemeClr val="tx1"/>
                </a:solidFill>
              </a:rPr>
              <a:t>Vestiaire blok 1 – 7</a:t>
            </a:r>
            <a:r>
              <a:rPr lang="nl-BE" baseline="30000" dirty="0">
                <a:solidFill>
                  <a:schemeClr val="tx1"/>
                </a:solidFill>
              </a:rPr>
              <a:t>de</a:t>
            </a:r>
            <a:r>
              <a:rPr lang="nl-BE" dirty="0">
                <a:solidFill>
                  <a:schemeClr val="tx1"/>
                </a:solidFill>
              </a:rPr>
              <a:t> verdiep.</a:t>
            </a:r>
            <a:endParaRPr lang="nl-BE" dirty="0"/>
          </a:p>
        </p:txBody>
      </p:sp>
    </p:spTree>
    <p:extLst>
      <p:ext uri="{BB962C8B-B14F-4D97-AF65-F5344CB8AC3E}">
        <p14:creationId xmlns:p14="http://schemas.microsoft.com/office/powerpoint/2010/main" val="31357123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8901B7D-C478-89FB-AD66-5C20C20AA22D}"/>
              </a:ext>
            </a:extLst>
          </p:cNvPr>
          <p:cNvSpPr>
            <a:spLocks noGrp="1"/>
          </p:cNvSpPr>
          <p:nvPr>
            <p:ph type="body" sz="quarter" idx="13"/>
          </p:nvPr>
        </p:nvSpPr>
        <p:spPr>
          <a:xfrm>
            <a:off x="281009" y="737755"/>
            <a:ext cx="11293675" cy="780795"/>
          </a:xfrm>
        </p:spPr>
        <p:txBody>
          <a:bodyPr/>
          <a:lstStyle/>
          <a:p>
            <a:r>
              <a:rPr lang="nl-BE" dirty="0">
                <a:solidFill>
                  <a:schemeClr val="tx1"/>
                </a:solidFill>
              </a:rPr>
              <a:t>Huidige toestand. - </a:t>
            </a:r>
            <a:r>
              <a:rPr lang="nl-BE" b="1" dirty="0"/>
              <a:t>Besproken op TBOC.</a:t>
            </a:r>
          </a:p>
          <a:p>
            <a:endParaRPr lang="nl-BE" dirty="0">
              <a:solidFill>
                <a:schemeClr val="tx1"/>
              </a:solidFill>
            </a:endParaRPr>
          </a:p>
        </p:txBody>
      </p:sp>
      <p:sp>
        <p:nvSpPr>
          <p:cNvPr id="3" name="Text Placeholder 2">
            <a:extLst>
              <a:ext uri="{FF2B5EF4-FFF2-40B4-BE49-F238E27FC236}">
                <a16:creationId xmlns:a16="http://schemas.microsoft.com/office/drawing/2014/main" id="{497EEBFF-D562-9078-A59A-53E0F425AD43}"/>
              </a:ext>
            </a:extLst>
          </p:cNvPr>
          <p:cNvSpPr>
            <a:spLocks noGrp="1"/>
          </p:cNvSpPr>
          <p:nvPr>
            <p:ph type="body" sz="quarter" idx="27"/>
          </p:nvPr>
        </p:nvSpPr>
        <p:spPr>
          <a:xfrm>
            <a:off x="337284" y="1530431"/>
            <a:ext cx="11237400" cy="4089476"/>
          </a:xfrm>
        </p:spPr>
        <p:txBody>
          <a:bodyPr/>
          <a:lstStyle/>
          <a:p>
            <a:pPr marL="285750" indent="-285750">
              <a:buFontTx/>
              <a:buChar char="-"/>
            </a:pPr>
            <a:r>
              <a:rPr lang="nl-BE" dirty="0"/>
              <a:t>Het gaat niet om een hoogbouw (&lt; 25 m)</a:t>
            </a:r>
            <a:br>
              <a:rPr lang="nl-BE" dirty="0"/>
            </a:br>
            <a:endParaRPr lang="nl-BE" dirty="0"/>
          </a:p>
          <a:p>
            <a:pPr marL="285750" indent="-285750">
              <a:buFontTx/>
              <a:buChar char="-"/>
            </a:pPr>
            <a:r>
              <a:rPr lang="nl-BE" dirty="0"/>
              <a:t>Er dient een RA opgemaakt te worden. (onze dienst kan indien tijd beschikbaar deze maken en anders er aan meewerken).</a:t>
            </a:r>
            <a:br>
              <a:rPr lang="nl-BE" dirty="0"/>
            </a:br>
            <a:r>
              <a:rPr lang="nl-BE" dirty="0"/>
              <a:t>De nodige Info wordt verzameld.</a:t>
            </a:r>
          </a:p>
          <a:p>
            <a:pPr marL="1028700" lvl="1">
              <a:buFontTx/>
              <a:buChar char="-"/>
            </a:pPr>
            <a:r>
              <a:rPr lang="nl-BE" dirty="0"/>
              <a:t>Opmerkingen: </a:t>
            </a:r>
          </a:p>
          <a:p>
            <a:pPr marL="285750" indent="-285750">
              <a:buFontTx/>
              <a:buChar char="-"/>
            </a:pPr>
            <a:endParaRPr lang="nl-BE" sz="800" dirty="0"/>
          </a:p>
          <a:p>
            <a:pPr marL="1028700" lvl="1">
              <a:buFontTx/>
              <a:buChar char="-"/>
            </a:pPr>
            <a:r>
              <a:rPr lang="nl-BE" dirty="0"/>
              <a:t>Het </a:t>
            </a:r>
            <a:r>
              <a:rPr lang="nl-BE" dirty="0" err="1"/>
              <a:t>Kw</a:t>
            </a:r>
            <a:r>
              <a:rPr lang="nl-BE" dirty="0"/>
              <a:t> en de eenheden zullen hun medewerking moeten geven.</a:t>
            </a:r>
          </a:p>
          <a:p>
            <a:pPr marL="1028700" lvl="1">
              <a:buFontTx/>
              <a:buChar char="-"/>
            </a:pPr>
            <a:r>
              <a:rPr lang="nl-BE" dirty="0"/>
              <a:t>Het 7</a:t>
            </a:r>
            <a:r>
              <a:rPr lang="nl-BE" baseline="30000" dirty="0"/>
              <a:t>de</a:t>
            </a:r>
            <a:r>
              <a:rPr lang="nl-BE" dirty="0"/>
              <a:t> verdiep waar zich momenteel een vestiaire zou bevinden beschikt niet over twee uitgangen daar de deuren naar het dak zijn afgesloten.</a:t>
            </a:r>
          </a:p>
          <a:p>
            <a:pPr marL="1028700" lvl="1">
              <a:buFontTx/>
              <a:buChar char="-"/>
            </a:pPr>
            <a:r>
              <a:rPr lang="nl-BE" dirty="0"/>
              <a:t>De technische verticale schachten zijn open op het 7</a:t>
            </a:r>
            <a:r>
              <a:rPr lang="nl-BE" baseline="30000" dirty="0"/>
              <a:t>de</a:t>
            </a:r>
            <a:r>
              <a:rPr lang="nl-BE" dirty="0"/>
              <a:t> verdiep.</a:t>
            </a:r>
          </a:p>
          <a:p>
            <a:pPr marL="1028700" lvl="1">
              <a:buFontTx/>
              <a:buChar char="-"/>
            </a:pPr>
            <a:r>
              <a:rPr lang="nl-BE" dirty="0"/>
              <a:t>De Tech schachten heeft niet overal een brandweerstand van RF 30 of indien nodig RF 60.</a:t>
            </a:r>
          </a:p>
          <a:p>
            <a:pPr marL="1028700" lvl="1">
              <a:buFontTx/>
              <a:buChar char="-"/>
            </a:pPr>
            <a:r>
              <a:rPr lang="nl-BE" dirty="0"/>
              <a:t>Niet alle deuren naar het dak kunnen geopend worden.</a:t>
            </a:r>
          </a:p>
          <a:p>
            <a:pPr marL="1028700" lvl="1">
              <a:buFontTx/>
              <a:buChar char="-"/>
            </a:pPr>
            <a:r>
              <a:rPr lang="nl-BE" dirty="0"/>
              <a:t>Geen collectieve valbeveiliging op het dak.</a:t>
            </a:r>
          </a:p>
          <a:p>
            <a:pPr marL="1028700" lvl="1">
              <a:buFontTx/>
              <a:buChar char="-"/>
            </a:pPr>
            <a:r>
              <a:rPr lang="nl-BE" dirty="0"/>
              <a:t>Kleine afstand tussen deur naar dak en dakrand.</a:t>
            </a:r>
          </a:p>
          <a:p>
            <a:pPr marL="1028700" lvl="1">
              <a:buFontTx/>
              <a:buChar char="-"/>
            </a:pPr>
            <a:r>
              <a:rPr lang="nl-BE" dirty="0"/>
              <a:t>Geen procedures voor gebruik van zevende verdiep (evacuatie, ….)</a:t>
            </a:r>
          </a:p>
          <a:p>
            <a:pPr marL="1028700" lvl="1">
              <a:buFontTx/>
              <a:buChar char="-"/>
            </a:pPr>
            <a:r>
              <a:rPr lang="nl-BE" dirty="0"/>
              <a:t>Bij brand grote rookontwikkeling (giftige rook),</a:t>
            </a:r>
          </a:p>
          <a:p>
            <a:endParaRPr lang="nl-BE" sz="2800" b="1" dirty="0"/>
          </a:p>
        </p:txBody>
      </p:sp>
    </p:spTree>
    <p:extLst>
      <p:ext uri="{BB962C8B-B14F-4D97-AF65-F5344CB8AC3E}">
        <p14:creationId xmlns:p14="http://schemas.microsoft.com/office/powerpoint/2010/main" val="24468050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11F145B-D86D-4658-EA88-5ACE3B826775}"/>
              </a:ext>
            </a:extLst>
          </p:cNvPr>
          <p:cNvSpPr>
            <a:spLocks noGrp="1"/>
          </p:cNvSpPr>
          <p:nvPr>
            <p:ph type="body" sz="half" idx="13"/>
          </p:nvPr>
        </p:nvSpPr>
        <p:spPr/>
        <p:txBody>
          <a:bodyPr/>
          <a:lstStyle/>
          <a:p>
            <a:r>
              <a:rPr lang="nl-BE" dirty="0"/>
              <a:t>Toestand blok 9.</a:t>
            </a:r>
          </a:p>
        </p:txBody>
      </p:sp>
      <p:sp>
        <p:nvSpPr>
          <p:cNvPr id="4" name="Text Placeholder 3">
            <a:extLst>
              <a:ext uri="{FF2B5EF4-FFF2-40B4-BE49-F238E27FC236}">
                <a16:creationId xmlns:a16="http://schemas.microsoft.com/office/drawing/2014/main" id="{EEB892C5-7C24-83E2-3830-D58372EE132C}"/>
              </a:ext>
            </a:extLst>
          </p:cNvPr>
          <p:cNvSpPr>
            <a:spLocks noGrp="1"/>
          </p:cNvSpPr>
          <p:nvPr>
            <p:ph type="body" sz="quarter" idx="4294967295"/>
          </p:nvPr>
        </p:nvSpPr>
        <p:spPr>
          <a:xfrm>
            <a:off x="1891146" y="1301607"/>
            <a:ext cx="8941522" cy="4089400"/>
          </a:xfrm>
        </p:spPr>
        <p:txBody>
          <a:bodyPr/>
          <a:lstStyle/>
          <a:p>
            <a:pPr marL="285750" indent="-285750">
              <a:buFontTx/>
              <a:buChar char="-"/>
            </a:pPr>
            <a:r>
              <a:rPr lang="nl-BE" dirty="0"/>
              <a:t>De voorziene aanpassings- en renovatiewerken werden uitgevoerd.</a:t>
            </a:r>
          </a:p>
          <a:p>
            <a:pPr marL="285750" indent="-285750">
              <a:buFontTx/>
              <a:buChar char="-"/>
            </a:pPr>
            <a:endParaRPr lang="nl-BE" dirty="0"/>
          </a:p>
          <a:p>
            <a:pPr marL="285750" indent="-285750">
              <a:buFontTx/>
              <a:buChar char="-"/>
            </a:pPr>
            <a:r>
              <a:rPr lang="nl-BE" dirty="0"/>
              <a:t>De eenheid is gestart met de verhuis.</a:t>
            </a:r>
          </a:p>
          <a:p>
            <a:pPr marL="285750" indent="-285750">
              <a:buFontTx/>
              <a:buChar char="-"/>
            </a:pPr>
            <a:endParaRPr lang="nl-BE" dirty="0"/>
          </a:p>
          <a:p>
            <a:pPr marL="285750" indent="-285750">
              <a:buFontTx/>
              <a:buChar char="-"/>
            </a:pPr>
            <a:r>
              <a:rPr lang="nl-BE" dirty="0"/>
              <a:t>Wateranalyse drinkwaterkwaliteit is uitgevoerd en is drinkbaar.</a:t>
            </a:r>
          </a:p>
          <a:p>
            <a:pPr marL="285750" indent="-285750">
              <a:buFontTx/>
              <a:buChar char="-"/>
            </a:pPr>
            <a:endParaRPr lang="nl-BE" dirty="0"/>
          </a:p>
          <a:p>
            <a:pPr marL="285750" indent="-285750">
              <a:buFontTx/>
              <a:buChar char="-"/>
            </a:pPr>
            <a:r>
              <a:rPr lang="nl-BE" dirty="0"/>
              <a:t>Wateranalyse legionella moet nog uitgevoerd worden.</a:t>
            </a:r>
            <a:br>
              <a:rPr lang="nl-BE" dirty="0"/>
            </a:br>
            <a:r>
              <a:rPr lang="nl-BE" dirty="0"/>
              <a:t>Eerst dient er wel een spoeling en desinfectering te gebeuren.</a:t>
            </a:r>
          </a:p>
        </p:txBody>
      </p:sp>
    </p:spTree>
    <p:extLst>
      <p:ext uri="{BB962C8B-B14F-4D97-AF65-F5344CB8AC3E}">
        <p14:creationId xmlns:p14="http://schemas.microsoft.com/office/powerpoint/2010/main" val="10050750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8709CDC-E41D-6BBE-920F-1E2E17EC6A7E}"/>
              </a:ext>
            </a:extLst>
          </p:cNvPr>
          <p:cNvSpPr>
            <a:spLocks noGrp="1"/>
          </p:cNvSpPr>
          <p:nvPr>
            <p:ph type="body" sz="half" idx="13"/>
          </p:nvPr>
        </p:nvSpPr>
        <p:spPr>
          <a:xfrm>
            <a:off x="352162" y="5092589"/>
            <a:ext cx="11672876" cy="1938992"/>
          </a:xfrm>
        </p:spPr>
        <p:txBody>
          <a:bodyPr/>
          <a:lstStyle/>
          <a:p>
            <a:r>
              <a:rPr lang="nl-BE" dirty="0"/>
              <a:t>Wateranalyses drinkwaterkwaliteit.</a:t>
            </a:r>
          </a:p>
        </p:txBody>
      </p:sp>
    </p:spTree>
    <p:extLst>
      <p:ext uri="{BB962C8B-B14F-4D97-AF65-F5344CB8AC3E}">
        <p14:creationId xmlns:p14="http://schemas.microsoft.com/office/powerpoint/2010/main" val="32924115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C282593-1F5F-A6FF-D1EF-F8101483D66D}"/>
              </a:ext>
            </a:extLst>
          </p:cNvPr>
          <p:cNvSpPr>
            <a:spLocks noGrp="1"/>
          </p:cNvSpPr>
          <p:nvPr>
            <p:ph type="body" sz="quarter" idx="13"/>
          </p:nvPr>
        </p:nvSpPr>
        <p:spPr/>
        <p:txBody>
          <a:bodyPr/>
          <a:lstStyle/>
          <a:p>
            <a:r>
              <a:rPr lang="nl-BE" dirty="0"/>
              <a:t>Wateranalyses drinkwaterkwaliteit.</a:t>
            </a:r>
          </a:p>
        </p:txBody>
      </p:sp>
      <p:sp>
        <p:nvSpPr>
          <p:cNvPr id="4" name="Text Placeholder 3">
            <a:extLst>
              <a:ext uri="{FF2B5EF4-FFF2-40B4-BE49-F238E27FC236}">
                <a16:creationId xmlns:a16="http://schemas.microsoft.com/office/drawing/2014/main" id="{40F9CEA2-9BF3-C98A-70AE-CF229142C70A}"/>
              </a:ext>
            </a:extLst>
          </p:cNvPr>
          <p:cNvSpPr>
            <a:spLocks noGrp="1"/>
          </p:cNvSpPr>
          <p:nvPr>
            <p:ph type="body" sz="quarter" idx="27"/>
          </p:nvPr>
        </p:nvSpPr>
        <p:spPr/>
        <p:txBody>
          <a:bodyPr/>
          <a:lstStyle/>
          <a:p>
            <a:r>
              <a:rPr lang="nl-BE" dirty="0"/>
              <a:t>De wateranalyses betreffende de drinkwaterkwaliteit werden voor dit jaar uitgevoerd.</a:t>
            </a:r>
          </a:p>
          <a:p>
            <a:r>
              <a:rPr lang="nl-BE" dirty="0"/>
              <a:t>De resultaten van de analyses zijn beschikbaar op onze </a:t>
            </a:r>
            <a:r>
              <a:rPr lang="nl-BE" dirty="0">
                <a:hlinkClick r:id="rId2"/>
              </a:rPr>
              <a:t>SharePoint</a:t>
            </a:r>
            <a:r>
              <a:rPr lang="nl-BE" dirty="0"/>
              <a:t> en op </a:t>
            </a:r>
            <a:r>
              <a:rPr lang="nl-BE" dirty="0" err="1">
                <a:hlinkClick r:id="rId3"/>
              </a:rPr>
              <a:t>Doccom</a:t>
            </a:r>
            <a:r>
              <a:rPr lang="nl-BE" dirty="0"/>
              <a:t>.</a:t>
            </a:r>
          </a:p>
          <a:p>
            <a:endParaRPr lang="nl-BE" dirty="0"/>
          </a:p>
          <a:p>
            <a:r>
              <a:rPr lang="nl-BE" dirty="0"/>
              <a:t>Bij alle resultaten (eventueel na ondernomen actie en nieuwe analyse) is het water drinkbaar.</a:t>
            </a:r>
          </a:p>
          <a:p>
            <a:endParaRPr lang="nl-BE" dirty="0"/>
          </a:p>
          <a:p>
            <a:r>
              <a:rPr lang="nl-BE" dirty="0"/>
              <a:t>De analyses werden uitgevoerd volgens de procedure (zie norm EN ISO 19458) om te weten of het leidingwater drinkbaar is. Max 2 stalen per gebouw.</a:t>
            </a:r>
          </a:p>
          <a:p>
            <a:r>
              <a:rPr lang="nl-BE" dirty="0"/>
              <a:t>Niet om te weten of de drinkwaterpunten zelf in orde zijn.</a:t>
            </a:r>
          </a:p>
          <a:p>
            <a:endParaRPr lang="nl-BE" dirty="0"/>
          </a:p>
          <a:p>
            <a:endParaRPr lang="nl-BE" dirty="0"/>
          </a:p>
        </p:txBody>
      </p:sp>
    </p:spTree>
    <p:extLst>
      <p:ext uri="{BB962C8B-B14F-4D97-AF65-F5344CB8AC3E}">
        <p14:creationId xmlns:p14="http://schemas.microsoft.com/office/powerpoint/2010/main" val="3255297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4618216-0929-89C2-D063-C9401EAC4B97}"/>
              </a:ext>
            </a:extLst>
          </p:cNvPr>
          <p:cNvSpPr>
            <a:spLocks noGrp="1"/>
          </p:cNvSpPr>
          <p:nvPr>
            <p:ph type="body" sz="quarter" idx="27"/>
          </p:nvPr>
        </p:nvSpPr>
        <p:spPr/>
        <p:txBody>
          <a:bodyPr/>
          <a:lstStyle/>
          <a:p>
            <a:endParaRPr lang="nl-BE" dirty="0"/>
          </a:p>
        </p:txBody>
      </p:sp>
      <p:graphicFrame>
        <p:nvGraphicFramePr>
          <p:cNvPr id="5" name="Table 4">
            <a:extLst>
              <a:ext uri="{FF2B5EF4-FFF2-40B4-BE49-F238E27FC236}">
                <a16:creationId xmlns:a16="http://schemas.microsoft.com/office/drawing/2014/main" id="{C6A69A1C-752E-6EF0-F123-FF04BAE41955}"/>
              </a:ext>
            </a:extLst>
          </p:cNvPr>
          <p:cNvGraphicFramePr>
            <a:graphicFrameLocks noGrp="1"/>
          </p:cNvGraphicFramePr>
          <p:nvPr/>
        </p:nvGraphicFramePr>
        <p:xfrm>
          <a:off x="0" y="0"/>
          <a:ext cx="12191998" cy="6857994"/>
        </p:xfrm>
        <a:graphic>
          <a:graphicData uri="http://schemas.openxmlformats.org/drawingml/2006/table">
            <a:tbl>
              <a:tblPr firstRow="1" bandRow="1">
                <a:tableStyleId>{5C22544A-7EE6-4342-B048-85BDC9FD1C3A}</a:tableStyleId>
              </a:tblPr>
              <a:tblGrid>
                <a:gridCol w="962217">
                  <a:extLst>
                    <a:ext uri="{9D8B030D-6E8A-4147-A177-3AD203B41FA5}">
                      <a16:colId xmlns:a16="http://schemas.microsoft.com/office/drawing/2014/main" val="3372689664"/>
                    </a:ext>
                  </a:extLst>
                </a:gridCol>
                <a:gridCol w="907898">
                  <a:extLst>
                    <a:ext uri="{9D8B030D-6E8A-4147-A177-3AD203B41FA5}">
                      <a16:colId xmlns:a16="http://schemas.microsoft.com/office/drawing/2014/main" val="1607341918"/>
                    </a:ext>
                  </a:extLst>
                </a:gridCol>
                <a:gridCol w="1241570">
                  <a:extLst>
                    <a:ext uri="{9D8B030D-6E8A-4147-A177-3AD203B41FA5}">
                      <a16:colId xmlns:a16="http://schemas.microsoft.com/office/drawing/2014/main" val="3460982015"/>
                    </a:ext>
                  </a:extLst>
                </a:gridCol>
                <a:gridCol w="2148684">
                  <a:extLst>
                    <a:ext uri="{9D8B030D-6E8A-4147-A177-3AD203B41FA5}">
                      <a16:colId xmlns:a16="http://schemas.microsoft.com/office/drawing/2014/main" val="2394464277"/>
                    </a:ext>
                  </a:extLst>
                </a:gridCol>
                <a:gridCol w="1068512">
                  <a:extLst>
                    <a:ext uri="{9D8B030D-6E8A-4147-A177-3AD203B41FA5}">
                      <a16:colId xmlns:a16="http://schemas.microsoft.com/office/drawing/2014/main" val="2518898867"/>
                    </a:ext>
                  </a:extLst>
                </a:gridCol>
                <a:gridCol w="1664413">
                  <a:extLst>
                    <a:ext uri="{9D8B030D-6E8A-4147-A177-3AD203B41FA5}">
                      <a16:colId xmlns:a16="http://schemas.microsoft.com/office/drawing/2014/main" val="2986895600"/>
                    </a:ext>
                  </a:extLst>
                </a:gridCol>
                <a:gridCol w="1089061">
                  <a:extLst>
                    <a:ext uri="{9D8B030D-6E8A-4147-A177-3AD203B41FA5}">
                      <a16:colId xmlns:a16="http://schemas.microsoft.com/office/drawing/2014/main" val="4198087943"/>
                    </a:ext>
                  </a:extLst>
                </a:gridCol>
                <a:gridCol w="1367529">
                  <a:extLst>
                    <a:ext uri="{9D8B030D-6E8A-4147-A177-3AD203B41FA5}">
                      <a16:colId xmlns:a16="http://schemas.microsoft.com/office/drawing/2014/main" val="2408900469"/>
                    </a:ext>
                  </a:extLst>
                </a:gridCol>
                <a:gridCol w="1742114">
                  <a:extLst>
                    <a:ext uri="{9D8B030D-6E8A-4147-A177-3AD203B41FA5}">
                      <a16:colId xmlns:a16="http://schemas.microsoft.com/office/drawing/2014/main" val="558611303"/>
                    </a:ext>
                  </a:extLst>
                </a:gridCol>
              </a:tblGrid>
              <a:tr h="263769">
                <a:tc>
                  <a:txBody>
                    <a:bodyPr/>
                    <a:lstStyle/>
                    <a:p>
                      <a:pPr algn="ctr" fontAlgn="ctr">
                        <a:buNone/>
                      </a:pPr>
                      <a:r>
                        <a:rPr lang="nl-BE" sz="1100" b="1" i="0" u="none" strike="noStrike" dirty="0">
                          <a:solidFill>
                            <a:schemeClr val="bg1"/>
                          </a:solidFill>
                          <a:effectLst/>
                          <a:latin typeface="Aptos Narrow" panose="020B0004020202020204" pitchFamily="34" charset="0"/>
                        </a:rPr>
                        <a:t>Datum</a:t>
                      </a:r>
                    </a:p>
                  </a:txBody>
                  <a:tcPr marL="7620" marR="7620" marT="7620" marB="0" anchor="ctr"/>
                </a:tc>
                <a:tc>
                  <a:txBody>
                    <a:bodyPr/>
                    <a:lstStyle/>
                    <a:p>
                      <a:pPr algn="ctr" fontAlgn="ctr">
                        <a:buNone/>
                      </a:pPr>
                      <a:r>
                        <a:rPr lang="nl-BE" sz="1100" b="1" i="0" u="none" strike="noStrike" dirty="0">
                          <a:solidFill>
                            <a:schemeClr val="bg1"/>
                          </a:solidFill>
                          <a:effectLst/>
                          <a:latin typeface="Aptos Narrow" panose="020B0004020202020204" pitchFamily="34" charset="0"/>
                        </a:rPr>
                        <a:t>Blok</a:t>
                      </a:r>
                    </a:p>
                  </a:txBody>
                  <a:tcPr marL="7620" marR="7620" marT="7620" marB="0" anchor="ctr"/>
                </a:tc>
                <a:tc>
                  <a:txBody>
                    <a:bodyPr/>
                    <a:lstStyle/>
                    <a:p>
                      <a:pPr algn="ctr" fontAlgn="ctr">
                        <a:buNone/>
                      </a:pPr>
                      <a:r>
                        <a:rPr lang="nl-BE" sz="1100" b="1" i="0" u="none" strike="noStrike" dirty="0">
                          <a:solidFill>
                            <a:schemeClr val="bg1"/>
                          </a:solidFill>
                          <a:effectLst/>
                          <a:latin typeface="Aptos Narrow" panose="020B0004020202020204" pitchFamily="34" charset="0"/>
                        </a:rPr>
                        <a:t>Lokaal</a:t>
                      </a:r>
                    </a:p>
                  </a:txBody>
                  <a:tcPr marL="7620" marR="7620" marT="7620" marB="0" anchor="ctr"/>
                </a:tc>
                <a:tc>
                  <a:txBody>
                    <a:bodyPr/>
                    <a:lstStyle/>
                    <a:p>
                      <a:pPr algn="ctr" fontAlgn="ctr">
                        <a:buNone/>
                      </a:pPr>
                      <a:r>
                        <a:rPr lang="nl-BE" sz="1100" b="1" i="0" u="none" strike="noStrike" dirty="0">
                          <a:solidFill>
                            <a:schemeClr val="bg1"/>
                          </a:solidFill>
                          <a:effectLst/>
                          <a:latin typeface="Aptos Narrow" panose="020B0004020202020204" pitchFamily="34" charset="0"/>
                        </a:rPr>
                        <a:t>Plaats</a:t>
                      </a:r>
                    </a:p>
                  </a:txBody>
                  <a:tcPr marL="7620" marR="7620" marT="7620" marB="0" anchor="ctr"/>
                </a:tc>
                <a:tc>
                  <a:txBody>
                    <a:bodyPr/>
                    <a:lstStyle/>
                    <a:p>
                      <a:pPr algn="ctr" fontAlgn="ctr">
                        <a:buNone/>
                      </a:pPr>
                      <a:endParaRPr lang="nl-BE" sz="1100" b="1" i="0" u="none" strike="noStrike" dirty="0">
                        <a:solidFill>
                          <a:schemeClr val="bg1"/>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1" i="0" u="none" strike="noStrike" dirty="0">
                          <a:solidFill>
                            <a:schemeClr val="bg1"/>
                          </a:solidFill>
                          <a:effectLst/>
                          <a:latin typeface="Aptos Narrow" panose="020B0004020202020204" pitchFamily="34" charset="0"/>
                        </a:rPr>
                        <a:t>Datum</a:t>
                      </a:r>
                    </a:p>
                  </a:txBody>
                  <a:tcPr marL="7620" marR="7620" marT="7620" marB="0" anchor="ctr"/>
                </a:tc>
                <a:tc>
                  <a:txBody>
                    <a:bodyPr/>
                    <a:lstStyle/>
                    <a:p>
                      <a:pPr algn="ctr" fontAlgn="ctr">
                        <a:buNone/>
                      </a:pPr>
                      <a:r>
                        <a:rPr lang="nl-BE" sz="1100" b="1" i="0" u="none" strike="noStrike" dirty="0">
                          <a:solidFill>
                            <a:schemeClr val="bg1"/>
                          </a:solidFill>
                          <a:effectLst/>
                          <a:latin typeface="Aptos Narrow" panose="020B0004020202020204" pitchFamily="34" charset="0"/>
                        </a:rPr>
                        <a:t>Blok</a:t>
                      </a:r>
                    </a:p>
                  </a:txBody>
                  <a:tcPr marL="7620" marR="7620" marT="7620" marB="0" anchor="ctr"/>
                </a:tc>
                <a:tc>
                  <a:txBody>
                    <a:bodyPr/>
                    <a:lstStyle/>
                    <a:p>
                      <a:pPr algn="ctr" fontAlgn="ctr">
                        <a:buNone/>
                      </a:pPr>
                      <a:r>
                        <a:rPr lang="nl-BE" sz="1100" b="1" i="0" u="none" strike="noStrike" dirty="0">
                          <a:solidFill>
                            <a:schemeClr val="bg1"/>
                          </a:solidFill>
                          <a:effectLst/>
                          <a:latin typeface="Aptos Narrow" panose="020B0004020202020204" pitchFamily="34" charset="0"/>
                        </a:rPr>
                        <a:t>Lokaal</a:t>
                      </a:r>
                    </a:p>
                  </a:txBody>
                  <a:tcPr marL="7620" marR="7620" marT="7620" marB="0" anchor="ctr"/>
                </a:tc>
                <a:tc>
                  <a:txBody>
                    <a:bodyPr/>
                    <a:lstStyle/>
                    <a:p>
                      <a:pPr algn="ctr" fontAlgn="ctr">
                        <a:buNone/>
                      </a:pPr>
                      <a:r>
                        <a:rPr lang="nl-BE" sz="1100" b="1" i="0" u="none" strike="noStrike" dirty="0">
                          <a:solidFill>
                            <a:schemeClr val="bg1"/>
                          </a:solidFill>
                          <a:effectLst/>
                          <a:latin typeface="Aptos Narrow" panose="020B0004020202020204" pitchFamily="34" charset="0"/>
                        </a:rPr>
                        <a:t>Plaats</a:t>
                      </a:r>
                    </a:p>
                  </a:txBody>
                  <a:tcPr marL="7620" marR="7620" marT="7620" marB="0" anchor="ctr"/>
                </a:tc>
                <a:extLst>
                  <a:ext uri="{0D108BD9-81ED-4DB2-BD59-A6C34878D82A}">
                    <a16:rowId xmlns:a16="http://schemas.microsoft.com/office/drawing/2014/main" val="3686023205"/>
                  </a:ext>
                </a:extLst>
              </a:tr>
              <a:tr h="263769">
                <a:tc>
                  <a:txBody>
                    <a:bodyPr/>
                    <a:lstStyle/>
                    <a:p>
                      <a:pPr algn="ctr" fontAlgn="ctr">
                        <a:buNone/>
                      </a:pPr>
                      <a:r>
                        <a:rPr lang="nl-BE" sz="1100" b="0" i="0" u="none" strike="noStrike" dirty="0">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21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21.0.5</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Kabinet verpleegster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dirty="0">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14B</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E2.1.18</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Kraan rechts</a:t>
                      </a:r>
                    </a:p>
                  </a:txBody>
                  <a:tcPr marL="7620" marR="7620" marT="7620" marB="0" anchor="ctr"/>
                </a:tc>
                <a:extLst>
                  <a:ext uri="{0D108BD9-81ED-4DB2-BD59-A6C34878D82A}">
                    <a16:rowId xmlns:a16="http://schemas.microsoft.com/office/drawing/2014/main" val="1543175213"/>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21/9A</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 Infra</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E14.E1.105</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 </a:t>
                      </a:r>
                    </a:p>
                  </a:txBody>
                  <a:tcPr marL="7620" marR="7620" marT="7620" marB="0" anchor="ctr"/>
                </a:tc>
                <a:extLst>
                  <a:ext uri="{0D108BD9-81ED-4DB2-BD59-A6C34878D82A}">
                    <a16:rowId xmlns:a16="http://schemas.microsoft.com/office/drawing/2014/main" val="3811809331"/>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A/063/02</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Keuken</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E14.E1.1.09</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Cafetaria</a:t>
                      </a:r>
                    </a:p>
                  </a:txBody>
                  <a:tcPr marL="7620" marR="7620" marT="7620" marB="0" anchor="ctr"/>
                </a:tc>
                <a:extLst>
                  <a:ext uri="{0D108BD9-81ED-4DB2-BD59-A6C34878D82A}">
                    <a16:rowId xmlns:a16="http://schemas.microsoft.com/office/drawing/2014/main" val="3006144738"/>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A/043</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2.0.118A</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Cafetaria</a:t>
                      </a:r>
                    </a:p>
                  </a:txBody>
                  <a:tcPr marL="7620" marR="7620" marT="7620" marB="0" anchor="ctr"/>
                </a:tc>
                <a:extLst>
                  <a:ext uri="{0D108BD9-81ED-4DB2-BD59-A6C34878D82A}">
                    <a16:rowId xmlns:a16="http://schemas.microsoft.com/office/drawing/2014/main" val="1299088787"/>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1/6/A651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 </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4A</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4A.044</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UMANI broodjesbar</a:t>
                      </a:r>
                    </a:p>
                  </a:txBody>
                  <a:tcPr marL="7620" marR="7620" marT="7620" marB="0" anchor="ctr"/>
                </a:tc>
                <a:extLst>
                  <a:ext uri="{0D108BD9-81ED-4DB2-BD59-A6C34878D82A}">
                    <a16:rowId xmlns:a16="http://schemas.microsoft.com/office/drawing/2014/main" val="1540193683"/>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1/5/A541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Waterdispenser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4DG01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WC Heren</a:t>
                      </a:r>
                    </a:p>
                  </a:txBody>
                  <a:tcPr marL="7620" marR="7620" marT="7620" marB="0" anchor="ctr"/>
                </a:tc>
                <a:extLst>
                  <a:ext uri="{0D108BD9-81ED-4DB2-BD59-A6C34878D82A}">
                    <a16:rowId xmlns:a16="http://schemas.microsoft.com/office/drawing/2014/main" val="3942015165"/>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1/4/B432</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 BAS</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4D0.049</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Bar CIDMAT</a:t>
                      </a:r>
                    </a:p>
                  </a:txBody>
                  <a:tcPr marL="7620" marR="7620" marT="7620" marB="0" anchor="ctr"/>
                </a:tc>
                <a:extLst>
                  <a:ext uri="{0D108BD9-81ED-4DB2-BD59-A6C34878D82A}">
                    <a16:rowId xmlns:a16="http://schemas.microsoft.com/office/drawing/2014/main" val="706304235"/>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1/3/A302</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 </a:t>
                      </a:r>
                      <a:r>
                        <a:rPr lang="nl-BE" sz="1100" b="0" i="0" u="none" strike="noStrike" dirty="0" err="1">
                          <a:solidFill>
                            <a:srgbClr val="000000"/>
                          </a:solidFill>
                          <a:effectLst/>
                          <a:latin typeface="Aptos Narrow" panose="020B0004020202020204" pitchFamily="34" charset="0"/>
                        </a:rPr>
                        <a:t>StLuM</a:t>
                      </a:r>
                      <a:endParaRPr lang="nl-BE" sz="1100" b="0"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4DD31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Kraan WC DGH&amp;WB</a:t>
                      </a:r>
                    </a:p>
                  </a:txBody>
                  <a:tcPr marL="7620" marR="7620" marT="7620" marB="0" anchor="ctr"/>
                </a:tc>
                <a:extLst>
                  <a:ext uri="{0D108BD9-81ED-4DB2-BD59-A6C34878D82A}">
                    <a16:rowId xmlns:a16="http://schemas.microsoft.com/office/drawing/2014/main" val="1686779530"/>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1/2/A203</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 </a:t>
                      </a:r>
                      <a:r>
                        <a:rPr lang="nl-BE" sz="1100" b="0" i="0" u="none" strike="noStrike" dirty="0" err="1">
                          <a:solidFill>
                            <a:srgbClr val="000000"/>
                          </a:solidFill>
                          <a:effectLst/>
                          <a:latin typeface="Aptos Narrow" panose="020B0004020202020204" pitchFamily="34" charset="0"/>
                        </a:rPr>
                        <a:t>MRSys</a:t>
                      </a:r>
                      <a:r>
                        <a:rPr lang="nl-BE" sz="1100" b="0" i="0" u="none" strike="noStrike" dirty="0">
                          <a:solidFill>
                            <a:srgbClr val="000000"/>
                          </a:solidFill>
                          <a:effectLst/>
                          <a:latin typeface="Aptos Narrow" panose="020B0004020202020204" pitchFamily="34" charset="0"/>
                        </a:rPr>
                        <a:t>-A</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8</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8/keuken/1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Keuken PTI</a:t>
                      </a:r>
                    </a:p>
                  </a:txBody>
                  <a:tcPr marL="7620" marR="7620" marT="7620" marB="0" anchor="ctr"/>
                </a:tc>
                <a:extLst>
                  <a:ext uri="{0D108BD9-81ED-4DB2-BD59-A6C34878D82A}">
                    <a16:rowId xmlns:a16="http://schemas.microsoft.com/office/drawing/2014/main" val="605846457"/>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1/1/A132</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Toilet mannen (2e kraan)</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5</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5C.008</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Bar gelijkvloers</a:t>
                      </a:r>
                    </a:p>
                  </a:txBody>
                  <a:tcPr marL="7620" marR="7620" marT="7620" marB="0" anchor="ctr"/>
                </a:tc>
                <a:extLst>
                  <a:ext uri="{0D108BD9-81ED-4DB2-BD59-A6C34878D82A}">
                    <a16:rowId xmlns:a16="http://schemas.microsoft.com/office/drawing/2014/main" val="2138577382"/>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1/Bar/01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 DGMR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5</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A210</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Bar CC Infra</a:t>
                      </a:r>
                    </a:p>
                  </a:txBody>
                  <a:tcPr marL="7620" marR="7620" marT="7620" marB="0" anchor="ctr"/>
                </a:tc>
                <a:extLst>
                  <a:ext uri="{0D108BD9-81ED-4DB2-BD59-A6C34878D82A}">
                    <a16:rowId xmlns:a16="http://schemas.microsoft.com/office/drawing/2014/main" val="1563901163"/>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 Bis</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11.0.04</a:t>
                      </a:r>
                    </a:p>
                  </a:txBody>
                  <a:tcPr marL="7620" marR="7620" marT="7620" marB="0" anchor="ctr"/>
                </a:tc>
                <a:tc>
                  <a:txBody>
                    <a:bodyPr/>
                    <a:lstStyle/>
                    <a:p>
                      <a:pPr algn="ctr" fontAlgn="ctr">
                        <a:buNone/>
                      </a:pPr>
                      <a:r>
                        <a:rPr lang="nl-BE" sz="1100" b="0" i="0" u="none" strike="noStrike" dirty="0" err="1">
                          <a:solidFill>
                            <a:srgbClr val="000000"/>
                          </a:solidFill>
                          <a:effectLst/>
                          <a:latin typeface="Aptos Narrow" panose="020B0004020202020204" pitchFamily="34" charset="0"/>
                        </a:rPr>
                        <a:t>Crêche</a:t>
                      </a:r>
                      <a:endParaRPr lang="nl-BE" sz="1100" b="0"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7B</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B25</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Keuken logement</a:t>
                      </a:r>
                    </a:p>
                  </a:txBody>
                  <a:tcPr marL="7620" marR="7620" marT="7620" marB="0" anchor="ctr"/>
                </a:tc>
                <a:extLst>
                  <a:ext uri="{0D108BD9-81ED-4DB2-BD59-A6C34878D82A}">
                    <a16:rowId xmlns:a16="http://schemas.microsoft.com/office/drawing/2014/main" val="4071185007"/>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9</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9.0.01/0.02</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Keukentje gelijkvloers</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7A</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Kamer gelijkvloers</a:t>
                      </a:r>
                    </a:p>
                  </a:txBody>
                  <a:tcPr marL="7620" marR="7620" marT="7620" marB="0" anchor="ctr"/>
                </a:tc>
                <a:extLst>
                  <a:ext uri="{0D108BD9-81ED-4DB2-BD59-A6C34878D82A}">
                    <a16:rowId xmlns:a16="http://schemas.microsoft.com/office/drawing/2014/main" val="2403440638"/>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12</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12.0.18</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 </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17</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18B</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Kraan hall</a:t>
                      </a:r>
                    </a:p>
                  </a:txBody>
                  <a:tcPr marL="7620" marR="7620" marT="7620" marB="0" anchor="ctr"/>
                </a:tc>
                <a:extLst>
                  <a:ext uri="{0D108BD9-81ED-4DB2-BD59-A6C34878D82A}">
                    <a16:rowId xmlns:a16="http://schemas.microsoft.com/office/drawing/2014/main" val="263797652"/>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12</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12.2.19</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Laatste kraan</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18</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1.28/01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Bar</a:t>
                      </a:r>
                    </a:p>
                  </a:txBody>
                  <a:tcPr marL="7620" marR="7620" marT="7620" marB="0" anchor="ctr"/>
                </a:tc>
                <a:extLst>
                  <a:ext uri="{0D108BD9-81ED-4DB2-BD59-A6C34878D82A}">
                    <a16:rowId xmlns:a16="http://schemas.microsoft.com/office/drawing/2014/main" val="2812677848"/>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10</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10.0.07</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18</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0.15/01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Toilet</a:t>
                      </a:r>
                    </a:p>
                  </a:txBody>
                  <a:tcPr marL="7620" marR="7620" marT="7620" marB="0" anchor="ctr"/>
                </a:tc>
                <a:extLst>
                  <a:ext uri="{0D108BD9-81ED-4DB2-BD59-A6C34878D82A}">
                    <a16:rowId xmlns:a16="http://schemas.microsoft.com/office/drawing/2014/main" val="3608513076"/>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10</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10.2.21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Kraan rechts</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20</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20.0.28/01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Keuken</a:t>
                      </a:r>
                    </a:p>
                  </a:txBody>
                  <a:tcPr marL="7620" marR="7620" marT="7620" marB="0" anchor="ctr"/>
                </a:tc>
                <a:extLst>
                  <a:ext uri="{0D108BD9-81ED-4DB2-BD59-A6C34878D82A}">
                    <a16:rowId xmlns:a16="http://schemas.microsoft.com/office/drawing/2014/main" val="1084342972"/>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11/0.11/01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WC Heren (cyber)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4DD31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Kraan WC DGH&amp;WB</a:t>
                      </a:r>
                    </a:p>
                  </a:txBody>
                  <a:tcPr marL="7620" marR="7620" marT="7620" marB="0" anchor="ctr"/>
                </a:tc>
                <a:extLst>
                  <a:ext uri="{0D108BD9-81ED-4DB2-BD59-A6C34878D82A}">
                    <a16:rowId xmlns:a16="http://schemas.microsoft.com/office/drawing/2014/main" val="3936363890"/>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11.3.38</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WC Rechter kraan</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9</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0-01, 0-02</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Bureel toegangskaarten</a:t>
                      </a:r>
                    </a:p>
                  </a:txBody>
                  <a:tcPr marL="7620" marR="7620" marT="7620" marB="0" anchor="ctr"/>
                </a:tc>
                <a:extLst>
                  <a:ext uri="{0D108BD9-81ED-4DB2-BD59-A6C34878D82A}">
                    <a16:rowId xmlns:a16="http://schemas.microsoft.com/office/drawing/2014/main" val="3157909517"/>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13</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13.0.10</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 Helios</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15</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WC mannen</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 </a:t>
                      </a:r>
                    </a:p>
                  </a:txBody>
                  <a:tcPr marL="7620" marR="7620" marT="7620" marB="0" anchor="ctr"/>
                </a:tc>
                <a:extLst>
                  <a:ext uri="{0D108BD9-81ED-4DB2-BD59-A6C34878D82A}">
                    <a16:rowId xmlns:a16="http://schemas.microsoft.com/office/drawing/2014/main" val="2386324704"/>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13</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LO.12</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 </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 </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Kitchenette ACOS IS</a:t>
                      </a:r>
                    </a:p>
                  </a:txBody>
                  <a:tcPr marL="7620" marR="7620" marT="7620" marB="0" anchor="ctr"/>
                </a:tc>
                <a:extLst>
                  <a:ext uri="{0D108BD9-81ED-4DB2-BD59-A6C34878D82A}">
                    <a16:rowId xmlns:a16="http://schemas.microsoft.com/office/drawing/2014/main" val="795088960"/>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13</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13.0.11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Villa kraan rechts</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 </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HR</a:t>
                      </a:r>
                    </a:p>
                  </a:txBody>
                  <a:tcPr marL="7620" marR="7620" marT="7620" marB="0" anchor="ctr"/>
                </a:tc>
                <a:extLst>
                  <a:ext uri="{0D108BD9-81ED-4DB2-BD59-A6C34878D82A}">
                    <a16:rowId xmlns:a16="http://schemas.microsoft.com/office/drawing/2014/main" val="4228940556"/>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14C</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14C.0.15</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19</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 </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Kitchenette</a:t>
                      </a:r>
                    </a:p>
                  </a:txBody>
                  <a:tcPr marL="7620" marR="7620" marT="7620" marB="0" anchor="ctr"/>
                </a:tc>
                <a:extLst>
                  <a:ext uri="{0D108BD9-81ED-4DB2-BD59-A6C34878D82A}">
                    <a16:rowId xmlns:a16="http://schemas.microsoft.com/office/drawing/2014/main" val="929952177"/>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14C</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14C.2.5</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WC Kraan rechts</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dirty="0">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27</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WC mannen</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 </a:t>
                      </a:r>
                    </a:p>
                  </a:txBody>
                  <a:tcPr marL="7620" marR="7620" marT="7620" marB="0" anchor="ctr"/>
                </a:tc>
                <a:extLst>
                  <a:ext uri="{0D108BD9-81ED-4DB2-BD59-A6C34878D82A}">
                    <a16:rowId xmlns:a16="http://schemas.microsoft.com/office/drawing/2014/main" val="1077997959"/>
                  </a:ext>
                </a:extLst>
              </a:tr>
              <a:tr h="263769">
                <a:tc>
                  <a:txBody>
                    <a:bodyPr/>
                    <a:lstStyle/>
                    <a:p>
                      <a:pPr algn="ctr" fontAlgn="ctr">
                        <a:buNone/>
                      </a:pPr>
                      <a:r>
                        <a:rPr lang="nl-BE" sz="1100" b="0" i="0" u="none" strike="noStrike" dirty="0">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14B</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14B.0.11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Cafetaria</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tc>
                <a:extLst>
                  <a:ext uri="{0D108BD9-81ED-4DB2-BD59-A6C34878D82A}">
                    <a16:rowId xmlns:a16="http://schemas.microsoft.com/office/drawing/2014/main" val="2955545983"/>
                  </a:ext>
                </a:extLst>
              </a:tr>
            </a:tbl>
          </a:graphicData>
        </a:graphic>
      </p:graphicFrame>
    </p:spTree>
    <p:extLst>
      <p:ext uri="{BB962C8B-B14F-4D97-AF65-F5344CB8AC3E}">
        <p14:creationId xmlns:p14="http://schemas.microsoft.com/office/powerpoint/2010/main" val="29970577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7797EE1-A6C7-ACE7-9039-4807B7B039A9}"/>
              </a:ext>
            </a:extLst>
          </p:cNvPr>
          <p:cNvSpPr>
            <a:spLocks noGrp="1"/>
          </p:cNvSpPr>
          <p:nvPr>
            <p:ph type="body" sz="half" idx="13"/>
          </p:nvPr>
        </p:nvSpPr>
        <p:spPr/>
        <p:txBody>
          <a:bodyPr/>
          <a:lstStyle/>
          <a:p>
            <a:r>
              <a:rPr lang="nl-BE" dirty="0"/>
              <a:t>CTR 11 (Modulair complex)</a:t>
            </a:r>
          </a:p>
        </p:txBody>
      </p:sp>
      <p:sp>
        <p:nvSpPr>
          <p:cNvPr id="5" name="Text Placeholder 4">
            <a:extLst>
              <a:ext uri="{FF2B5EF4-FFF2-40B4-BE49-F238E27FC236}">
                <a16:creationId xmlns:a16="http://schemas.microsoft.com/office/drawing/2014/main" id="{144F9492-9019-3A43-ABB2-C8EF10663E6A}"/>
              </a:ext>
            </a:extLst>
          </p:cNvPr>
          <p:cNvSpPr>
            <a:spLocks noGrp="1"/>
          </p:cNvSpPr>
          <p:nvPr>
            <p:ph type="body" sz="quarter" idx="4294967295"/>
          </p:nvPr>
        </p:nvSpPr>
        <p:spPr>
          <a:xfrm>
            <a:off x="1392383" y="1779588"/>
            <a:ext cx="5538354" cy="2314430"/>
          </a:xfrm>
        </p:spPr>
        <p:txBody>
          <a:bodyPr/>
          <a:lstStyle/>
          <a:p>
            <a:pPr marL="285750" indent="-285750">
              <a:buFont typeface="Wingdings" panose="05000000000000000000" pitchFamily="2" charset="2"/>
              <a:buChar char="ü"/>
            </a:pPr>
            <a:r>
              <a:rPr lang="nl-BE" dirty="0"/>
              <a:t>Probleem oplevering.</a:t>
            </a:r>
          </a:p>
          <a:p>
            <a:pPr marL="285750" lvl="1">
              <a:buFont typeface="Wingdings" panose="05000000000000000000" pitchFamily="2" charset="2"/>
              <a:buChar char="ü"/>
            </a:pPr>
            <a:r>
              <a:rPr lang="nl-BE" dirty="0"/>
              <a:t>Risicoanalyse?</a:t>
            </a:r>
          </a:p>
          <a:p>
            <a:pPr marL="285750" indent="-285750">
              <a:buFont typeface="Wingdings" panose="05000000000000000000" pitchFamily="2" charset="2"/>
              <a:buChar char="ü"/>
            </a:pPr>
            <a:r>
              <a:rPr lang="nl-BE" dirty="0"/>
              <a:t>Is lopende.</a:t>
            </a:r>
          </a:p>
        </p:txBody>
      </p:sp>
    </p:spTree>
    <p:extLst>
      <p:ext uri="{BB962C8B-B14F-4D97-AF65-F5344CB8AC3E}">
        <p14:creationId xmlns:p14="http://schemas.microsoft.com/office/powerpoint/2010/main" val="17233745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1CBAE-FFFC-7FEB-2A98-68F1A22FE2B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6681CAF-33E6-8055-6CED-DEA5A3FB6578}"/>
              </a:ext>
            </a:extLst>
          </p:cNvPr>
          <p:cNvSpPr>
            <a:spLocks noGrp="1"/>
          </p:cNvSpPr>
          <p:nvPr>
            <p:ph type="body" sz="quarter" idx="13"/>
          </p:nvPr>
        </p:nvSpPr>
        <p:spPr/>
        <p:txBody>
          <a:bodyPr/>
          <a:lstStyle/>
          <a:p>
            <a:r>
              <a:rPr lang="nl-BE" dirty="0"/>
              <a:t>CTR 11 (Modulair complex)</a:t>
            </a:r>
          </a:p>
        </p:txBody>
      </p:sp>
      <p:sp>
        <p:nvSpPr>
          <p:cNvPr id="5" name="Text Placeholder 4">
            <a:extLst>
              <a:ext uri="{FF2B5EF4-FFF2-40B4-BE49-F238E27FC236}">
                <a16:creationId xmlns:a16="http://schemas.microsoft.com/office/drawing/2014/main" id="{9D0905D3-9DA1-8950-B5B2-65D69EB4A0BE}"/>
              </a:ext>
            </a:extLst>
          </p:cNvPr>
          <p:cNvSpPr>
            <a:spLocks noGrp="1"/>
          </p:cNvSpPr>
          <p:nvPr>
            <p:ph type="body" sz="quarter" idx="27"/>
          </p:nvPr>
        </p:nvSpPr>
        <p:spPr/>
        <p:txBody>
          <a:bodyPr/>
          <a:lstStyle/>
          <a:p>
            <a:pPr marL="285750" indent="-285750">
              <a:buFont typeface="Wingdings" panose="05000000000000000000" pitchFamily="2" charset="2"/>
              <a:buChar char="ü"/>
            </a:pPr>
            <a:r>
              <a:rPr lang="nl-BE" dirty="0"/>
              <a:t>Probleem oplevering.</a:t>
            </a:r>
          </a:p>
          <a:p>
            <a:pPr marL="285750" lvl="1">
              <a:buFont typeface="Wingdings" panose="05000000000000000000" pitchFamily="2" charset="2"/>
              <a:buChar char="ü"/>
            </a:pPr>
            <a:r>
              <a:rPr lang="nl-BE" dirty="0"/>
              <a:t>Risicoanalyse?</a:t>
            </a:r>
          </a:p>
          <a:p>
            <a:pPr marL="285750" indent="-285750">
              <a:buFont typeface="Wingdings" panose="05000000000000000000" pitchFamily="2" charset="2"/>
              <a:buChar char="ü"/>
            </a:pPr>
            <a:r>
              <a:rPr lang="nl-BE" dirty="0"/>
              <a:t>Is lopende.</a:t>
            </a:r>
          </a:p>
          <a:p>
            <a:pPr marL="285750" indent="-285750">
              <a:buFont typeface="Wingdings" panose="05000000000000000000" pitchFamily="2" charset="2"/>
              <a:buChar char="ü"/>
            </a:pPr>
            <a:endParaRPr lang="nl-BE" dirty="0"/>
          </a:p>
          <a:p>
            <a:pPr marL="285750" indent="-285750">
              <a:buFont typeface="Wingdings" panose="05000000000000000000" pitchFamily="2" charset="2"/>
              <a:buChar char="ü"/>
            </a:pPr>
            <a:r>
              <a:rPr lang="nl-BE" dirty="0"/>
              <a:t>Huidige stand van zaken.</a:t>
            </a:r>
          </a:p>
          <a:p>
            <a:pPr marL="1028700" lvl="1">
              <a:buFont typeface="Courier New" panose="02070309020205020404" pitchFamily="49" charset="0"/>
              <a:buChar char="o"/>
            </a:pPr>
            <a:r>
              <a:rPr lang="nl-BE" dirty="0"/>
              <a:t>Lead RA brand (voorstel Frame-</a:t>
            </a:r>
            <a:r>
              <a:rPr lang="nl-BE" dirty="0" err="1"/>
              <a:t>ini</a:t>
            </a:r>
            <a:r>
              <a:rPr lang="nl-BE" dirty="0"/>
              <a:t>) </a:t>
            </a:r>
            <a:r>
              <a:rPr lang="nl-BE" dirty="0" err="1"/>
              <a:t>Maj</a:t>
            </a:r>
            <a:r>
              <a:rPr lang="nl-BE" dirty="0"/>
              <a:t> DAMART – DPBW AIR.</a:t>
            </a:r>
          </a:p>
          <a:p>
            <a:pPr marL="1028700" lvl="1">
              <a:buFont typeface="Courier New" panose="02070309020205020404" pitchFamily="49" charset="0"/>
              <a:buChar char="o"/>
            </a:pPr>
            <a:r>
              <a:rPr lang="nl-BE" dirty="0"/>
              <a:t>Lijst vragen norm S21 100-1 ingevuld door ACOS IS te ondertekenen door opstellers.</a:t>
            </a:r>
            <a:br>
              <a:rPr lang="nl-BE" dirty="0"/>
            </a:br>
            <a:r>
              <a:rPr lang="nl-BE" dirty="0"/>
              <a:t>LDPBW tekent voor gezien en voegt bijkomend advies toe. (Lijst werd getekend voor gezien en advies werd opgemaakt. Beide liggen te goedkeuring bij </a:t>
            </a:r>
            <a:r>
              <a:rPr lang="nl-BE" dirty="0" err="1"/>
              <a:t>Maj</a:t>
            </a:r>
            <a:r>
              <a:rPr lang="nl-BE" dirty="0"/>
              <a:t> DAMART A.)</a:t>
            </a:r>
          </a:p>
          <a:p>
            <a:pPr marL="1028700" lvl="1">
              <a:buFont typeface="Courier New" panose="02070309020205020404" pitchFamily="49" charset="0"/>
              <a:buChar char="o"/>
            </a:pPr>
            <a:r>
              <a:rPr lang="nl-BE" dirty="0"/>
              <a:t>Advies houdt niet enkel rekening met CTR maar ook met bijkomende punten zoals procedures, interventiepersoneel, waterbevoorrading, opstelling interventievoertuigen, brandinterventiedossier/INP, ……</a:t>
            </a:r>
          </a:p>
          <a:p>
            <a:pPr marL="1028700" lvl="1">
              <a:buFont typeface="Courier New" panose="02070309020205020404" pitchFamily="49" charset="0"/>
              <a:buChar char="o"/>
            </a:pPr>
            <a:endParaRPr lang="nl-BE" dirty="0"/>
          </a:p>
          <a:p>
            <a:pPr marL="1028700" lvl="1">
              <a:buFont typeface="Courier New" panose="02070309020205020404" pitchFamily="49" charset="0"/>
              <a:buChar char="o"/>
            </a:pPr>
            <a:endParaRPr lang="nl-BE" dirty="0"/>
          </a:p>
          <a:p>
            <a:pPr marL="285750" indent="-285750">
              <a:buFont typeface="Wingdings" panose="05000000000000000000" pitchFamily="2" charset="2"/>
              <a:buChar char="ü"/>
              <a:tabLst>
                <a:tab pos="4032250" algn="l"/>
              </a:tabLst>
            </a:pPr>
            <a:r>
              <a:rPr lang="nl-BE" dirty="0"/>
              <a:t>Bij volgende projecten dienen de nodige analyses op voorhand opgemaakt te worden.</a:t>
            </a:r>
          </a:p>
        </p:txBody>
      </p:sp>
    </p:spTree>
    <p:extLst>
      <p:ext uri="{BB962C8B-B14F-4D97-AF65-F5344CB8AC3E}">
        <p14:creationId xmlns:p14="http://schemas.microsoft.com/office/powerpoint/2010/main" val="31408462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1BDE699-50E7-DE6B-14A2-E6379A532436}"/>
              </a:ext>
            </a:extLst>
          </p:cNvPr>
          <p:cNvSpPr>
            <a:spLocks noGrp="1"/>
          </p:cNvSpPr>
          <p:nvPr>
            <p:ph type="body" sz="quarter" idx="13"/>
          </p:nvPr>
        </p:nvSpPr>
        <p:spPr/>
        <p:txBody>
          <a:bodyPr/>
          <a:lstStyle/>
          <a:p>
            <a:endParaRPr lang="nl-BE"/>
          </a:p>
        </p:txBody>
      </p:sp>
      <p:sp>
        <p:nvSpPr>
          <p:cNvPr id="5" name="Text Placeholder 4">
            <a:extLst>
              <a:ext uri="{FF2B5EF4-FFF2-40B4-BE49-F238E27FC236}">
                <a16:creationId xmlns:a16="http://schemas.microsoft.com/office/drawing/2014/main" id="{452DA9C4-036D-0F35-D4C6-74B3BE8C6D9F}"/>
              </a:ext>
            </a:extLst>
          </p:cNvPr>
          <p:cNvSpPr>
            <a:spLocks noGrp="1"/>
          </p:cNvSpPr>
          <p:nvPr>
            <p:ph type="body" sz="quarter" idx="27"/>
          </p:nvPr>
        </p:nvSpPr>
        <p:spPr/>
        <p:txBody>
          <a:bodyPr/>
          <a:lstStyle/>
          <a:p>
            <a:endParaRPr lang="nl-BE"/>
          </a:p>
        </p:txBody>
      </p:sp>
      <p:pic>
        <p:nvPicPr>
          <p:cNvPr id="7" name="Picture 6">
            <a:extLst>
              <a:ext uri="{FF2B5EF4-FFF2-40B4-BE49-F238E27FC236}">
                <a16:creationId xmlns:a16="http://schemas.microsoft.com/office/drawing/2014/main" id="{91615E67-16B2-2D1B-5D98-E0F436D4F32F}"/>
              </a:ext>
            </a:extLst>
          </p:cNvPr>
          <p:cNvPicPr>
            <a:picLocks noChangeAspect="1"/>
          </p:cNvPicPr>
          <p:nvPr/>
        </p:nvPicPr>
        <p:blipFill>
          <a:blip r:embed="rId3"/>
          <a:stretch>
            <a:fillRect/>
          </a:stretch>
        </p:blipFill>
        <p:spPr>
          <a:xfrm>
            <a:off x="356322" y="0"/>
            <a:ext cx="11479356" cy="6858000"/>
          </a:xfrm>
          <a:prstGeom prst="rect">
            <a:avLst/>
          </a:prstGeom>
        </p:spPr>
      </p:pic>
    </p:spTree>
    <p:extLst>
      <p:ext uri="{BB962C8B-B14F-4D97-AF65-F5344CB8AC3E}">
        <p14:creationId xmlns:p14="http://schemas.microsoft.com/office/powerpoint/2010/main" val="31232573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911A796-74C0-A66E-6D76-3CC5C088AB9C}"/>
              </a:ext>
            </a:extLst>
          </p:cNvPr>
          <p:cNvSpPr>
            <a:spLocks noGrp="1"/>
          </p:cNvSpPr>
          <p:nvPr>
            <p:ph type="body" sz="quarter" idx="13"/>
          </p:nvPr>
        </p:nvSpPr>
        <p:spPr/>
        <p:txBody>
          <a:bodyPr/>
          <a:lstStyle/>
          <a:p>
            <a:endParaRPr lang="nl-BE"/>
          </a:p>
        </p:txBody>
      </p:sp>
      <p:sp>
        <p:nvSpPr>
          <p:cNvPr id="3" name="Text Placeholder 2">
            <a:extLst>
              <a:ext uri="{FF2B5EF4-FFF2-40B4-BE49-F238E27FC236}">
                <a16:creationId xmlns:a16="http://schemas.microsoft.com/office/drawing/2014/main" id="{35D40F6A-6CE2-6757-FF22-04B4CC252A29}"/>
              </a:ext>
            </a:extLst>
          </p:cNvPr>
          <p:cNvSpPr>
            <a:spLocks noGrp="1"/>
          </p:cNvSpPr>
          <p:nvPr>
            <p:ph type="body" sz="quarter" idx="27"/>
          </p:nvPr>
        </p:nvSpPr>
        <p:spPr/>
        <p:txBody>
          <a:bodyPr/>
          <a:lstStyle/>
          <a:p>
            <a:endParaRPr lang="nl-BE"/>
          </a:p>
        </p:txBody>
      </p:sp>
      <p:pic>
        <p:nvPicPr>
          <p:cNvPr id="5" name="Picture 4">
            <a:extLst>
              <a:ext uri="{FF2B5EF4-FFF2-40B4-BE49-F238E27FC236}">
                <a16:creationId xmlns:a16="http://schemas.microsoft.com/office/drawing/2014/main" id="{6562D131-7FB2-2C31-1D7E-77DE4CB78495}"/>
              </a:ext>
            </a:extLst>
          </p:cNvPr>
          <p:cNvPicPr>
            <a:picLocks noChangeAspect="1"/>
          </p:cNvPicPr>
          <p:nvPr/>
        </p:nvPicPr>
        <p:blipFill>
          <a:blip r:embed="rId2"/>
          <a:stretch>
            <a:fillRect/>
          </a:stretch>
        </p:blipFill>
        <p:spPr>
          <a:xfrm>
            <a:off x="383589" y="0"/>
            <a:ext cx="11424822" cy="6858000"/>
          </a:xfrm>
          <a:prstGeom prst="rect">
            <a:avLst/>
          </a:prstGeom>
        </p:spPr>
      </p:pic>
    </p:spTree>
    <p:extLst>
      <p:ext uri="{BB962C8B-B14F-4D97-AF65-F5344CB8AC3E}">
        <p14:creationId xmlns:p14="http://schemas.microsoft.com/office/powerpoint/2010/main" val="17040849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AC18B36-94C0-B2AC-A98F-EF53B6B9667D}"/>
              </a:ext>
            </a:extLst>
          </p:cNvPr>
          <p:cNvSpPr>
            <a:spLocks noGrp="1"/>
          </p:cNvSpPr>
          <p:nvPr>
            <p:ph type="body" sz="half" idx="13"/>
          </p:nvPr>
        </p:nvSpPr>
        <p:spPr/>
        <p:txBody>
          <a:bodyPr/>
          <a:lstStyle/>
          <a:p>
            <a:r>
              <a:rPr lang="nl-BE" dirty="0">
                <a:solidFill>
                  <a:schemeClr val="tx1"/>
                </a:solidFill>
              </a:rPr>
              <a:t>New HQ Evere.</a:t>
            </a:r>
          </a:p>
        </p:txBody>
      </p:sp>
    </p:spTree>
    <p:extLst>
      <p:ext uri="{BB962C8B-B14F-4D97-AF65-F5344CB8AC3E}">
        <p14:creationId xmlns:p14="http://schemas.microsoft.com/office/powerpoint/2010/main" val="37489029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ABC3F4-249A-247B-8DFA-D78431709EF4}"/>
              </a:ext>
            </a:extLst>
          </p:cNvPr>
          <p:cNvSpPr>
            <a:spLocks noGrp="1"/>
          </p:cNvSpPr>
          <p:nvPr>
            <p:ph type="body" sz="quarter" idx="13"/>
          </p:nvPr>
        </p:nvSpPr>
        <p:spPr/>
        <p:txBody>
          <a:bodyPr/>
          <a:lstStyle/>
          <a:p>
            <a:r>
              <a:rPr lang="nl-BE" dirty="0"/>
              <a:t>Stockageplaats ramen grasplein (blok 30/kapel).</a:t>
            </a:r>
          </a:p>
        </p:txBody>
      </p:sp>
      <p:pic>
        <p:nvPicPr>
          <p:cNvPr id="9" name="Picture 8">
            <a:extLst>
              <a:ext uri="{FF2B5EF4-FFF2-40B4-BE49-F238E27FC236}">
                <a16:creationId xmlns:a16="http://schemas.microsoft.com/office/drawing/2014/main" id="{5BB818D3-52AC-FA19-FC1A-B584C5969F08}"/>
              </a:ext>
            </a:extLst>
          </p:cNvPr>
          <p:cNvPicPr>
            <a:picLocks noChangeAspect="1"/>
          </p:cNvPicPr>
          <p:nvPr/>
        </p:nvPicPr>
        <p:blipFill>
          <a:blip r:embed="rId3"/>
          <a:stretch>
            <a:fillRect/>
          </a:stretch>
        </p:blipFill>
        <p:spPr>
          <a:xfrm>
            <a:off x="3845498" y="1453715"/>
            <a:ext cx="8071198" cy="5204075"/>
          </a:xfrm>
          <a:prstGeom prst="rect">
            <a:avLst/>
          </a:prstGeom>
        </p:spPr>
      </p:pic>
      <p:sp>
        <p:nvSpPr>
          <p:cNvPr id="10" name="Freeform: Shape 9">
            <a:extLst>
              <a:ext uri="{FF2B5EF4-FFF2-40B4-BE49-F238E27FC236}">
                <a16:creationId xmlns:a16="http://schemas.microsoft.com/office/drawing/2014/main" id="{EA9A5C8C-C18C-4547-A4B4-B51BA1F0AB64}"/>
              </a:ext>
            </a:extLst>
          </p:cNvPr>
          <p:cNvSpPr/>
          <p:nvPr/>
        </p:nvSpPr>
        <p:spPr>
          <a:xfrm>
            <a:off x="4365523" y="2723535"/>
            <a:ext cx="3775587" cy="3569110"/>
          </a:xfrm>
          <a:custGeom>
            <a:avLst/>
            <a:gdLst>
              <a:gd name="csX0" fmla="*/ 176980 w 3775587"/>
              <a:gd name="csY0" fmla="*/ 373626 h 3569110"/>
              <a:gd name="csX1" fmla="*/ 393290 w 3775587"/>
              <a:gd name="csY1" fmla="*/ 432620 h 3569110"/>
              <a:gd name="csX2" fmla="*/ 521109 w 3775587"/>
              <a:gd name="csY2" fmla="*/ 501446 h 3569110"/>
              <a:gd name="csX3" fmla="*/ 727587 w 3775587"/>
              <a:gd name="csY3" fmla="*/ 580104 h 3569110"/>
              <a:gd name="csX4" fmla="*/ 973393 w 3775587"/>
              <a:gd name="csY4" fmla="*/ 786581 h 3569110"/>
              <a:gd name="csX5" fmla="*/ 1081548 w 3775587"/>
              <a:gd name="csY5" fmla="*/ 904568 h 3569110"/>
              <a:gd name="csX6" fmla="*/ 1278193 w 3775587"/>
              <a:gd name="csY6" fmla="*/ 1071717 h 3569110"/>
              <a:gd name="csX7" fmla="*/ 1366683 w 3775587"/>
              <a:gd name="csY7" fmla="*/ 1219200 h 3569110"/>
              <a:gd name="csX8" fmla="*/ 1543664 w 3775587"/>
              <a:gd name="csY8" fmla="*/ 1474839 h 3569110"/>
              <a:gd name="csX9" fmla="*/ 1818967 w 3775587"/>
              <a:gd name="csY9" fmla="*/ 2005781 h 3569110"/>
              <a:gd name="csX10" fmla="*/ 1946787 w 3775587"/>
              <a:gd name="csY10" fmla="*/ 2320413 h 3569110"/>
              <a:gd name="csX11" fmla="*/ 2104103 w 3775587"/>
              <a:gd name="csY11" fmla="*/ 2605549 h 3569110"/>
              <a:gd name="csX12" fmla="*/ 2192593 w 3775587"/>
              <a:gd name="csY12" fmla="*/ 2723536 h 3569110"/>
              <a:gd name="csX13" fmla="*/ 2290916 w 3775587"/>
              <a:gd name="csY13" fmla="*/ 2851355 h 3569110"/>
              <a:gd name="csX14" fmla="*/ 2399071 w 3775587"/>
              <a:gd name="csY14" fmla="*/ 2949678 h 3569110"/>
              <a:gd name="csX15" fmla="*/ 2546554 w 3775587"/>
              <a:gd name="csY15" fmla="*/ 3097162 h 3569110"/>
              <a:gd name="csX16" fmla="*/ 2821858 w 3775587"/>
              <a:gd name="csY16" fmla="*/ 3254478 h 3569110"/>
              <a:gd name="csX17" fmla="*/ 2959509 w 3775587"/>
              <a:gd name="csY17" fmla="*/ 3362633 h 3569110"/>
              <a:gd name="csX18" fmla="*/ 3234812 w 3775587"/>
              <a:gd name="csY18" fmla="*/ 3500284 h 3569110"/>
              <a:gd name="csX19" fmla="*/ 3529780 w 3775587"/>
              <a:gd name="csY19" fmla="*/ 3569110 h 3569110"/>
              <a:gd name="csX20" fmla="*/ 3421625 w 3775587"/>
              <a:gd name="csY20" fmla="*/ 1986117 h 3569110"/>
              <a:gd name="csX21" fmla="*/ 3775587 w 3775587"/>
              <a:gd name="csY21" fmla="*/ 1956620 h 3569110"/>
              <a:gd name="csX22" fmla="*/ 3362632 w 3775587"/>
              <a:gd name="csY22" fmla="*/ 914400 h 3569110"/>
              <a:gd name="csX23" fmla="*/ 2153264 w 3775587"/>
              <a:gd name="csY23" fmla="*/ 993059 h 3569110"/>
              <a:gd name="csX24" fmla="*/ 2094271 w 3775587"/>
              <a:gd name="csY24" fmla="*/ 983226 h 3569110"/>
              <a:gd name="csX25" fmla="*/ 2045109 w 3775587"/>
              <a:gd name="csY25" fmla="*/ 196646 h 3569110"/>
              <a:gd name="csX26" fmla="*/ 894735 w 3775587"/>
              <a:gd name="csY26" fmla="*/ 39330 h 3569110"/>
              <a:gd name="csX27" fmla="*/ 0 w 3775587"/>
              <a:gd name="csY27" fmla="*/ 0 h 3569110"/>
              <a:gd name="csX28" fmla="*/ 176980 w 3775587"/>
              <a:gd name="csY28" fmla="*/ 373626 h 35691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3775587" h="3569110">
                <a:moveTo>
                  <a:pt x="176980" y="373626"/>
                </a:moveTo>
                <a:lnTo>
                  <a:pt x="393290" y="432620"/>
                </a:lnTo>
                <a:lnTo>
                  <a:pt x="521109" y="501446"/>
                </a:lnTo>
                <a:lnTo>
                  <a:pt x="727587" y="580104"/>
                </a:lnTo>
                <a:lnTo>
                  <a:pt x="973393" y="786581"/>
                </a:lnTo>
                <a:lnTo>
                  <a:pt x="1081548" y="904568"/>
                </a:lnTo>
                <a:lnTo>
                  <a:pt x="1278193" y="1071717"/>
                </a:lnTo>
                <a:lnTo>
                  <a:pt x="1366683" y="1219200"/>
                </a:lnTo>
                <a:lnTo>
                  <a:pt x="1543664" y="1474839"/>
                </a:lnTo>
                <a:lnTo>
                  <a:pt x="1818967" y="2005781"/>
                </a:lnTo>
                <a:lnTo>
                  <a:pt x="1946787" y="2320413"/>
                </a:lnTo>
                <a:lnTo>
                  <a:pt x="2104103" y="2605549"/>
                </a:lnTo>
                <a:lnTo>
                  <a:pt x="2192593" y="2723536"/>
                </a:lnTo>
                <a:lnTo>
                  <a:pt x="2290916" y="2851355"/>
                </a:lnTo>
                <a:lnTo>
                  <a:pt x="2399071" y="2949678"/>
                </a:lnTo>
                <a:lnTo>
                  <a:pt x="2546554" y="3097162"/>
                </a:lnTo>
                <a:lnTo>
                  <a:pt x="2821858" y="3254478"/>
                </a:lnTo>
                <a:lnTo>
                  <a:pt x="2959509" y="3362633"/>
                </a:lnTo>
                <a:lnTo>
                  <a:pt x="3234812" y="3500284"/>
                </a:lnTo>
                <a:lnTo>
                  <a:pt x="3529780" y="3569110"/>
                </a:lnTo>
                <a:lnTo>
                  <a:pt x="3421625" y="1986117"/>
                </a:lnTo>
                <a:lnTo>
                  <a:pt x="3775587" y="1956620"/>
                </a:lnTo>
                <a:lnTo>
                  <a:pt x="3362632" y="914400"/>
                </a:lnTo>
                <a:lnTo>
                  <a:pt x="2153264" y="993059"/>
                </a:lnTo>
                <a:lnTo>
                  <a:pt x="2094271" y="983226"/>
                </a:lnTo>
                <a:lnTo>
                  <a:pt x="2045109" y="196646"/>
                </a:lnTo>
                <a:lnTo>
                  <a:pt x="894735" y="39330"/>
                </a:lnTo>
                <a:lnTo>
                  <a:pt x="0" y="0"/>
                </a:lnTo>
                <a:lnTo>
                  <a:pt x="176980" y="373626"/>
                </a:lnTo>
                <a:close/>
              </a:path>
            </a:pathLst>
          </a:custGeom>
          <a:solidFill>
            <a:srgbClr val="FFFF00">
              <a:alpha val="5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12" name="Oval 11">
            <a:extLst>
              <a:ext uri="{FF2B5EF4-FFF2-40B4-BE49-F238E27FC236}">
                <a16:creationId xmlns:a16="http://schemas.microsoft.com/office/drawing/2014/main" id="{91975B91-FF16-6969-99FD-4902A3AE7DE9}"/>
              </a:ext>
            </a:extLst>
          </p:cNvPr>
          <p:cNvSpPr/>
          <p:nvPr/>
        </p:nvSpPr>
        <p:spPr>
          <a:xfrm>
            <a:off x="7476061" y="6131335"/>
            <a:ext cx="468403" cy="47786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descr="Snelheidsbord 30 km - Verkeersborden - Betervoorbereid.nl">
            <a:extLst>
              <a:ext uri="{FF2B5EF4-FFF2-40B4-BE49-F238E27FC236}">
                <a16:creationId xmlns:a16="http://schemas.microsoft.com/office/drawing/2014/main" id="{76B19F7A-5EE5-BDE2-911D-8B2484324B21}"/>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411608" y="6089477"/>
            <a:ext cx="597310" cy="597310"/>
          </a:xfrm>
          <a:prstGeom prst="rect">
            <a:avLst/>
          </a:prstGeom>
        </p:spPr>
      </p:pic>
      <p:sp>
        <p:nvSpPr>
          <p:cNvPr id="17" name="Oval 16">
            <a:extLst>
              <a:ext uri="{FF2B5EF4-FFF2-40B4-BE49-F238E27FC236}">
                <a16:creationId xmlns:a16="http://schemas.microsoft.com/office/drawing/2014/main" id="{A6CA70EB-F65F-43FB-C8F2-52A7A42CF3CA}"/>
              </a:ext>
            </a:extLst>
          </p:cNvPr>
          <p:cNvSpPr/>
          <p:nvPr/>
        </p:nvSpPr>
        <p:spPr>
          <a:xfrm>
            <a:off x="3897120" y="2855447"/>
            <a:ext cx="468403" cy="47786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5" name="Picture 14" descr="Snelheidsbord 30 km - Verkeersborden - Betervoorbereid.nl">
            <a:extLst>
              <a:ext uri="{FF2B5EF4-FFF2-40B4-BE49-F238E27FC236}">
                <a16:creationId xmlns:a16="http://schemas.microsoft.com/office/drawing/2014/main" id="{39A78E46-8B33-FE9E-3CD5-9CB81A78FBA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850958" y="2792359"/>
            <a:ext cx="597310" cy="597310"/>
          </a:xfrm>
          <a:prstGeom prst="rect">
            <a:avLst/>
          </a:prstGeom>
        </p:spPr>
      </p:pic>
      <p:sp>
        <p:nvSpPr>
          <p:cNvPr id="18" name="TextBox 17">
            <a:extLst>
              <a:ext uri="{FF2B5EF4-FFF2-40B4-BE49-F238E27FC236}">
                <a16:creationId xmlns:a16="http://schemas.microsoft.com/office/drawing/2014/main" id="{88B42D21-D5D7-41CA-CCC1-35034AB9DAB5}"/>
              </a:ext>
            </a:extLst>
          </p:cNvPr>
          <p:cNvSpPr txBox="1"/>
          <p:nvPr/>
        </p:nvSpPr>
        <p:spPr>
          <a:xfrm>
            <a:off x="403123" y="1602658"/>
            <a:ext cx="3323303" cy="2862322"/>
          </a:xfrm>
          <a:prstGeom prst="rect">
            <a:avLst/>
          </a:prstGeom>
        </p:spPr>
        <p:txBody>
          <a:bodyPr wrap="square" rtlCol="0">
            <a:spAutoFit/>
          </a:bodyPr>
          <a:lstStyle/>
          <a:p>
            <a:r>
              <a:rPr lang="nl-BE" dirty="0"/>
              <a:t>Het grasplein aan de kapel zal gebruikt worden voor de opslag van ramen voor het New HQ.</a:t>
            </a:r>
          </a:p>
          <a:p>
            <a:r>
              <a:rPr lang="nl-BE" dirty="0"/>
              <a:t>Er werd een </a:t>
            </a:r>
            <a:r>
              <a:rPr lang="nl-BE" dirty="0" err="1"/>
              <a:t>snelheids-beperking</a:t>
            </a:r>
            <a:r>
              <a:rPr lang="nl-BE" dirty="0"/>
              <a:t> van 30 Km/</a:t>
            </a:r>
            <a:r>
              <a:rPr lang="nl-BE" dirty="0" err="1"/>
              <a:t>Hr</a:t>
            </a:r>
            <a:r>
              <a:rPr lang="nl-BE" dirty="0"/>
              <a:t> ingevoerd.</a:t>
            </a:r>
          </a:p>
          <a:p>
            <a:r>
              <a:rPr lang="nl-BE" dirty="0"/>
              <a:t>Het </a:t>
            </a:r>
            <a:r>
              <a:rPr lang="nl-BE" dirty="0" err="1"/>
              <a:t>Kw</a:t>
            </a:r>
            <a:r>
              <a:rPr lang="nl-BE" dirty="0"/>
              <a:t> zal de eenheden hiervan en van bijkomende maatregelen op de hoogte brengen.</a:t>
            </a:r>
          </a:p>
        </p:txBody>
      </p:sp>
    </p:spTree>
    <p:extLst>
      <p:ext uri="{BB962C8B-B14F-4D97-AF65-F5344CB8AC3E}">
        <p14:creationId xmlns:p14="http://schemas.microsoft.com/office/powerpoint/2010/main" val="8326896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EA28740-D27F-0529-F640-E037207D3534}"/>
              </a:ext>
            </a:extLst>
          </p:cNvPr>
          <p:cNvSpPr>
            <a:spLocks noGrp="1"/>
          </p:cNvSpPr>
          <p:nvPr>
            <p:ph type="body" sz="quarter" idx="13"/>
          </p:nvPr>
        </p:nvSpPr>
        <p:spPr/>
        <p:txBody>
          <a:bodyPr/>
          <a:lstStyle/>
          <a:p>
            <a:r>
              <a:rPr lang="nl-BE" dirty="0">
                <a:solidFill>
                  <a:schemeClr val="tx1"/>
                </a:solidFill>
              </a:rPr>
              <a:t>In-/uitgangen en Nooduitgang blok.</a:t>
            </a:r>
          </a:p>
        </p:txBody>
      </p:sp>
      <p:sp>
        <p:nvSpPr>
          <p:cNvPr id="4" name="Text Placeholder 3">
            <a:extLst>
              <a:ext uri="{FF2B5EF4-FFF2-40B4-BE49-F238E27FC236}">
                <a16:creationId xmlns:a16="http://schemas.microsoft.com/office/drawing/2014/main" id="{A855D20B-F824-A64E-857B-BFB6EFCF360C}"/>
              </a:ext>
            </a:extLst>
          </p:cNvPr>
          <p:cNvSpPr>
            <a:spLocks noGrp="1"/>
          </p:cNvSpPr>
          <p:nvPr>
            <p:ph type="body" sz="quarter" idx="27"/>
          </p:nvPr>
        </p:nvSpPr>
        <p:spPr/>
        <p:txBody>
          <a:bodyPr/>
          <a:lstStyle/>
          <a:p>
            <a:pPr marL="285750" indent="-285750" algn="just">
              <a:buFont typeface="Wingdings" panose="05000000000000000000" pitchFamily="2" charset="2"/>
              <a:buChar char="q"/>
            </a:pPr>
            <a:r>
              <a:rPr lang="nl-BE" sz="2000" b="1" dirty="0"/>
              <a:t>De verzamelzone op de werf voor het personeel dat de nooduitgang van blok 5A gebruikt is terug toegankelijk. Deze procedure is nu van toepassing.</a:t>
            </a:r>
          </a:p>
          <a:p>
            <a:endParaRPr lang="nl-BE" sz="2000" b="1" dirty="0"/>
          </a:p>
          <a:p>
            <a:pPr marL="285750" indent="-285750" algn="just">
              <a:buFont typeface="Wingdings" panose="05000000000000000000" pitchFamily="2" charset="2"/>
              <a:buChar char="q"/>
            </a:pPr>
            <a:r>
              <a:rPr lang="nl-BE" sz="2000" b="1" dirty="0"/>
              <a:t>De twee hoofd in- en uitgangen van blok 5 zijn definitief gesloten en kunnen niet meer gebruikt worden. De twee nieuwe in- en uitgangen bevinden zich aan de linker zijde van blok 5.</a:t>
            </a:r>
          </a:p>
          <a:p>
            <a:pPr marL="285750" indent="-285750" algn="just">
              <a:buFont typeface="Wingdings" panose="05000000000000000000" pitchFamily="2" charset="2"/>
              <a:buChar char="q"/>
            </a:pPr>
            <a:endParaRPr lang="nl-BE" sz="2000" b="1" dirty="0"/>
          </a:p>
          <a:p>
            <a:pPr marL="285750" indent="-285750" algn="just">
              <a:buFont typeface="Wingdings" panose="05000000000000000000" pitchFamily="2" charset="2"/>
              <a:buChar char="q"/>
            </a:pPr>
            <a:r>
              <a:rPr lang="nl-BE" sz="2000" b="1" dirty="0"/>
              <a:t>De zone waar zich de oude in- en uitgangen bevonden is nu afgesloten en behoort nu tot de werf. Deze is niet meer toegankelijk voor het personeel van het KKE.</a:t>
            </a:r>
          </a:p>
          <a:p>
            <a:pPr marL="285750" indent="-285750" algn="just">
              <a:buFont typeface="Wingdings" panose="05000000000000000000" pitchFamily="2" charset="2"/>
              <a:buChar char="q"/>
            </a:pPr>
            <a:endParaRPr lang="nl-BE" sz="2000" b="1" dirty="0"/>
          </a:p>
          <a:p>
            <a:pPr marL="285750" indent="-285750" algn="just">
              <a:buFont typeface="Wingdings" panose="05000000000000000000" pitchFamily="2" charset="2"/>
              <a:buChar char="q"/>
            </a:pPr>
            <a:r>
              <a:rPr lang="nl-BE" sz="2000" b="1" dirty="0"/>
              <a:t>De buiten hydrant die zich voor de c vleugel van blok 5 bevindt werd afgekoppeld en verplaatst naar de linkerzijde (C-vleugel van het gebouw). </a:t>
            </a:r>
          </a:p>
          <a:p>
            <a:pPr marL="285750" indent="-285750" algn="just">
              <a:buFont typeface="Wingdings" panose="05000000000000000000" pitchFamily="2" charset="2"/>
              <a:buChar char="q"/>
            </a:pPr>
            <a:endParaRPr lang="nl-BE" sz="2000" b="1" dirty="0"/>
          </a:p>
          <a:p>
            <a:pPr marL="285750" indent="-285750" algn="just">
              <a:buFont typeface="Wingdings" panose="05000000000000000000" pitchFamily="2" charset="2"/>
              <a:buChar char="q"/>
            </a:pPr>
            <a:r>
              <a:rPr lang="nl-BE" sz="2000" b="1" dirty="0"/>
              <a:t>Er is vanaf nu een andere evacuatieprocedure. De briefing werd door DG MR C&amp;I gegeven aan het personeel van blok 5.</a:t>
            </a:r>
          </a:p>
        </p:txBody>
      </p:sp>
    </p:spTree>
    <p:extLst>
      <p:ext uri="{BB962C8B-B14F-4D97-AF65-F5344CB8AC3E}">
        <p14:creationId xmlns:p14="http://schemas.microsoft.com/office/powerpoint/2010/main" val="13211095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A0C069D-F664-8063-7150-A72508209D98}"/>
              </a:ext>
            </a:extLst>
          </p:cNvPr>
          <p:cNvPicPr>
            <a:picLocks noChangeAspect="1"/>
          </p:cNvPicPr>
          <p:nvPr/>
        </p:nvPicPr>
        <p:blipFill>
          <a:blip r:embed="rId2"/>
          <a:stretch>
            <a:fillRect/>
          </a:stretch>
        </p:blipFill>
        <p:spPr>
          <a:xfrm rot="5400000">
            <a:off x="2941753" y="-1165087"/>
            <a:ext cx="6870594" cy="9167751"/>
          </a:xfrm>
          <a:prstGeom prst="rect">
            <a:avLst/>
          </a:prstGeom>
        </p:spPr>
      </p:pic>
    </p:spTree>
    <p:extLst>
      <p:ext uri="{BB962C8B-B14F-4D97-AF65-F5344CB8AC3E}">
        <p14:creationId xmlns:p14="http://schemas.microsoft.com/office/powerpoint/2010/main" val="22965688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F009273-3150-E8CF-CDB3-E15121CA4AD2}"/>
              </a:ext>
            </a:extLst>
          </p:cNvPr>
          <p:cNvSpPr>
            <a:spLocks noGrp="1"/>
          </p:cNvSpPr>
          <p:nvPr>
            <p:ph type="body" sz="quarter" idx="13"/>
          </p:nvPr>
        </p:nvSpPr>
        <p:spPr/>
        <p:txBody>
          <a:bodyPr/>
          <a:lstStyle/>
          <a:p>
            <a:r>
              <a:rPr lang="nl-BE" dirty="0">
                <a:solidFill>
                  <a:schemeClr val="tx1"/>
                </a:solidFill>
              </a:rPr>
              <a:t>Grondverplaatsing van KKE naar New HQ.</a:t>
            </a:r>
          </a:p>
        </p:txBody>
      </p:sp>
      <p:sp>
        <p:nvSpPr>
          <p:cNvPr id="4" name="Text Placeholder 2">
            <a:extLst>
              <a:ext uri="{FF2B5EF4-FFF2-40B4-BE49-F238E27FC236}">
                <a16:creationId xmlns:a16="http://schemas.microsoft.com/office/drawing/2014/main" id="{1CA39161-9224-1801-58EA-8A753DBA05FE}"/>
              </a:ext>
            </a:extLst>
          </p:cNvPr>
          <p:cNvSpPr>
            <a:spLocks noGrp="1"/>
          </p:cNvSpPr>
          <p:nvPr>
            <p:ph type="body" sz="quarter" idx="27"/>
          </p:nvPr>
        </p:nvSpPr>
        <p:spPr>
          <a:xfrm>
            <a:off x="281009" y="1616182"/>
            <a:ext cx="11692818" cy="3437081"/>
          </a:xfrm>
        </p:spPr>
        <p:txBody>
          <a:bodyPr/>
          <a:lstStyle/>
          <a:p>
            <a:pPr marL="285750" indent="-285750">
              <a:buFont typeface="Wingdings" panose="05000000000000000000" pitchFamily="2" charset="2"/>
              <a:buChar char="q"/>
            </a:pPr>
            <a:r>
              <a:rPr lang="nl-BE" sz="2000" dirty="0"/>
              <a:t>Er dient rekening gehouden te worden met mogelijke grondverplaatsing tussen het KKE en de werf New HQ.</a:t>
            </a:r>
          </a:p>
          <a:p>
            <a:pPr marL="285750" indent="-285750">
              <a:buFont typeface="Wingdings" panose="05000000000000000000" pitchFamily="2" charset="2"/>
              <a:buChar char="q"/>
            </a:pPr>
            <a:endParaRPr lang="nl-BE" sz="2000" dirty="0"/>
          </a:p>
          <a:p>
            <a:pPr marL="285750" indent="-285750">
              <a:buFont typeface="Wingdings" panose="05000000000000000000" pitchFamily="2" charset="2"/>
              <a:buChar char="q"/>
            </a:pPr>
            <a:r>
              <a:rPr lang="nl-BE" sz="2000" dirty="0"/>
              <a:t>In principe is er momenteel geen grondverplaatsing voorzien.</a:t>
            </a:r>
            <a:br>
              <a:rPr lang="nl-BE" sz="2000" dirty="0"/>
            </a:br>
            <a:r>
              <a:rPr lang="nl-BE" sz="2000" dirty="0"/>
              <a:t>Het kwartier zal in geval van een grondverplaatsing de eenheden op de hoogte brengen.</a:t>
            </a:r>
          </a:p>
          <a:p>
            <a:pPr marL="285750" indent="-285750">
              <a:buFont typeface="Wingdings" panose="05000000000000000000" pitchFamily="2" charset="2"/>
              <a:buChar char="q"/>
            </a:pPr>
            <a:endParaRPr lang="nl-BE" sz="2000" dirty="0"/>
          </a:p>
          <a:p>
            <a:pPr marL="285750" indent="-285750">
              <a:buFont typeface="Wingdings" panose="05000000000000000000" pitchFamily="2" charset="2"/>
              <a:buChar char="q"/>
            </a:pPr>
            <a:endParaRPr lang="nl-BE" sz="2000" dirty="0"/>
          </a:p>
          <a:p>
            <a:pPr marL="285750" indent="-285750">
              <a:buFont typeface="Wingdings" panose="05000000000000000000" pitchFamily="2" charset="2"/>
              <a:buChar char="q"/>
            </a:pPr>
            <a:endParaRPr lang="nl-BE" sz="2000" dirty="0"/>
          </a:p>
        </p:txBody>
      </p:sp>
    </p:spTree>
    <p:extLst>
      <p:ext uri="{BB962C8B-B14F-4D97-AF65-F5344CB8AC3E}">
        <p14:creationId xmlns:p14="http://schemas.microsoft.com/office/powerpoint/2010/main" val="2754796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a:extLst>
              <a:ext uri="{FF2B5EF4-FFF2-40B4-BE49-F238E27FC236}">
                <a16:creationId xmlns:a16="http://schemas.microsoft.com/office/drawing/2014/main" id="{5AB9FD98-C2E6-7FDD-7BFB-8203581261F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92321" y="0"/>
            <a:ext cx="6871050" cy="693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a:extLst>
              <a:ext uri="{FF2B5EF4-FFF2-40B4-BE49-F238E27FC236}">
                <a16:creationId xmlns:a16="http://schemas.microsoft.com/office/drawing/2014/main" id="{63650586-D632-FE6C-924F-3179216724C6}"/>
              </a:ext>
            </a:extLst>
          </p:cNvPr>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50372" y="855023"/>
            <a:ext cx="4397396" cy="2220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4533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BD5F9D-6113-330C-16CE-9C6D6BA5DAC4}"/>
              </a:ext>
            </a:extLst>
          </p:cNvPr>
          <p:cNvSpPr>
            <a:spLocks noGrp="1"/>
          </p:cNvSpPr>
          <p:nvPr>
            <p:ph type="body" sz="quarter" idx="13"/>
          </p:nvPr>
        </p:nvSpPr>
        <p:spPr/>
        <p:txBody>
          <a:bodyPr/>
          <a:lstStyle/>
          <a:p>
            <a:r>
              <a:rPr lang="nl-BE" dirty="0"/>
              <a:t>Huidige signalisatie.</a:t>
            </a:r>
          </a:p>
        </p:txBody>
      </p:sp>
      <p:sp>
        <p:nvSpPr>
          <p:cNvPr id="3" name="Text Placeholder 2">
            <a:extLst>
              <a:ext uri="{FF2B5EF4-FFF2-40B4-BE49-F238E27FC236}">
                <a16:creationId xmlns:a16="http://schemas.microsoft.com/office/drawing/2014/main" id="{F68032E0-9A5E-B256-D84E-4FEF67E8538A}"/>
              </a:ext>
            </a:extLst>
          </p:cNvPr>
          <p:cNvSpPr>
            <a:spLocks noGrp="1"/>
          </p:cNvSpPr>
          <p:nvPr>
            <p:ph type="body" sz="quarter" idx="27"/>
          </p:nvPr>
        </p:nvSpPr>
        <p:spPr>
          <a:xfrm>
            <a:off x="556591" y="4865202"/>
            <a:ext cx="4591879" cy="1004086"/>
          </a:xfrm>
        </p:spPr>
        <p:txBody>
          <a:bodyPr/>
          <a:lstStyle/>
          <a:p>
            <a:pPr algn="just"/>
            <a:r>
              <a:rPr lang="nl-BE" dirty="0"/>
              <a:t>Ter hoogte van weg in gang Bravo en hoofdweg blok 5, 4 en plaats grondopslag.</a:t>
            </a:r>
          </a:p>
          <a:p>
            <a:pPr algn="just"/>
            <a:r>
              <a:rPr lang="nl-BE" dirty="0"/>
              <a:t>Geen signalisatie voorzien.</a:t>
            </a:r>
          </a:p>
        </p:txBody>
      </p:sp>
      <p:pic>
        <p:nvPicPr>
          <p:cNvPr id="5" name="Picture 4" descr="A crosswalk on a road&#10;&#10;AI-generated content may be incorrect.">
            <a:extLst>
              <a:ext uri="{FF2B5EF4-FFF2-40B4-BE49-F238E27FC236}">
                <a16:creationId xmlns:a16="http://schemas.microsoft.com/office/drawing/2014/main" id="{FDC83526-338A-E098-69A3-ABA3F6C885C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48148" y="1610136"/>
            <a:ext cx="4131521" cy="3098641"/>
          </a:xfrm>
          <a:prstGeom prst="rect">
            <a:avLst/>
          </a:prstGeom>
        </p:spPr>
      </p:pic>
      <p:pic>
        <p:nvPicPr>
          <p:cNvPr id="7" name="Picture 6" descr="A blue sign with white arrows on it&#10;&#10;AI-generated content may be incorrect.">
            <a:extLst>
              <a:ext uri="{FF2B5EF4-FFF2-40B4-BE49-F238E27FC236}">
                <a16:creationId xmlns:a16="http://schemas.microsoft.com/office/drawing/2014/main" id="{D9F17CF1-F658-4A2B-581B-6F924B10883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12226" y="1610137"/>
            <a:ext cx="4131521" cy="3098641"/>
          </a:xfrm>
          <a:prstGeom prst="rect">
            <a:avLst/>
          </a:prstGeom>
        </p:spPr>
      </p:pic>
      <p:sp>
        <p:nvSpPr>
          <p:cNvPr id="8" name="Text Placeholder 2">
            <a:extLst>
              <a:ext uri="{FF2B5EF4-FFF2-40B4-BE49-F238E27FC236}">
                <a16:creationId xmlns:a16="http://schemas.microsoft.com/office/drawing/2014/main" id="{939FB192-C0EF-ED1A-6435-1D4207C10769}"/>
              </a:ext>
            </a:extLst>
          </p:cNvPr>
          <p:cNvSpPr txBox="1">
            <a:spLocks/>
          </p:cNvSpPr>
          <p:nvPr/>
        </p:nvSpPr>
        <p:spPr>
          <a:xfrm>
            <a:off x="6482046" y="4865199"/>
            <a:ext cx="4591879" cy="1795483"/>
          </a:xfrm>
          <a:prstGeom prst="rect">
            <a:avLst/>
          </a:prstGeom>
        </p:spPr>
        <p:txBody>
          <a:bodyPr vert="horz" wrap="square" lIns="91440" tIns="45720" rIns="91440" bIns="45720" rtlCol="0">
            <a:no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kern="1200" cap="none" spc="0" normalizeH="0" baseline="0">
                <a:ln>
                  <a:noFill/>
                </a:ln>
                <a:solidFill>
                  <a:srgbClr val="184652"/>
                </a:solidFill>
                <a:effectLst/>
                <a:uFillTx/>
                <a:latin typeface="Palanquin Regular"/>
                <a:ea typeface="Arial"/>
                <a:cs typeface="Arial"/>
                <a:sym typeface="Arial"/>
              </a:defRPr>
            </a:lvl1pPr>
            <a:lvl2pPr marL="742950" indent="-285750" algn="l" defTabSz="914400" rtl="0" eaLnBrk="1" latinLnBrk="0" hangingPunct="1">
              <a:lnSpc>
                <a:spcPct val="90000"/>
              </a:lnSpc>
              <a:spcBef>
                <a:spcPts val="500"/>
              </a:spcBef>
              <a:buFont typeface="Arial" panose="020B0604020202020204" pitchFamily="34" charset="0"/>
              <a:buChar char="•"/>
              <a:defRPr sz="1800" kern="1200">
                <a:solidFill>
                  <a:srgbClr val="184652"/>
                </a:solidFill>
                <a:latin typeface="+mn-lt"/>
                <a:ea typeface="+mn-ea"/>
                <a:cs typeface="+mn-cs"/>
              </a:defRPr>
            </a:lvl2pPr>
            <a:lvl3pPr marL="1200150" indent="-285750" algn="l" defTabSz="914400" rtl="0" eaLnBrk="1" latinLnBrk="0" hangingPunct="1">
              <a:lnSpc>
                <a:spcPct val="90000"/>
              </a:lnSpc>
              <a:spcBef>
                <a:spcPts val="500"/>
              </a:spcBef>
              <a:buFont typeface="Arial" panose="020B0604020202020204" pitchFamily="34" charset="0"/>
              <a:buChar char="•"/>
              <a:defRPr sz="1600" kern="1200">
                <a:solidFill>
                  <a:srgbClr val="184652"/>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1600" kern="1200">
                <a:solidFill>
                  <a:srgbClr val="184652"/>
                </a:solidFill>
                <a:latin typeface="+mn-lt"/>
                <a:ea typeface="+mn-ea"/>
                <a:cs typeface="+mn-cs"/>
              </a:defRPr>
            </a:lvl4pPr>
            <a:lvl5pPr marL="2114550" indent="-285750" algn="l" defTabSz="914400" rtl="0" eaLnBrk="1" latinLnBrk="0" hangingPunct="1">
              <a:lnSpc>
                <a:spcPct val="90000"/>
              </a:lnSpc>
              <a:spcBef>
                <a:spcPts val="500"/>
              </a:spcBef>
              <a:buFont typeface="Arial" panose="020B0604020202020204" pitchFamily="34" charset="0"/>
              <a:buChar char="•"/>
              <a:defRPr sz="1400" kern="1200">
                <a:solidFill>
                  <a:srgbClr val="18465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buFont typeface="Wingdings" panose="05000000000000000000" pitchFamily="2" charset="2"/>
              <a:buChar char="§"/>
            </a:pPr>
            <a:r>
              <a:rPr lang="nl-BE" dirty="0"/>
              <a:t>Ter hoogte van zebrapad naar blok 5.</a:t>
            </a:r>
          </a:p>
          <a:p>
            <a:pPr marL="285750" indent="-285750" algn="just">
              <a:buFont typeface="Wingdings" panose="05000000000000000000" pitchFamily="2" charset="2"/>
              <a:buChar char="§"/>
            </a:pPr>
            <a:r>
              <a:rPr lang="nl-BE" dirty="0"/>
              <a:t>Kleine en van op afstand niet goed zichtbare signalisatie (pijlen zeer duidelijk maar pictogram “Verboden voor voetgangers” niet.</a:t>
            </a:r>
          </a:p>
          <a:p>
            <a:pPr marL="285750" indent="-285750" algn="just">
              <a:buFont typeface="Wingdings" panose="05000000000000000000" pitchFamily="2" charset="2"/>
              <a:buChar char="§"/>
            </a:pPr>
            <a:r>
              <a:rPr lang="nl-BE" dirty="0"/>
              <a:t>Verkeerslichten.</a:t>
            </a:r>
          </a:p>
        </p:txBody>
      </p:sp>
    </p:spTree>
    <p:extLst>
      <p:ext uri="{BB962C8B-B14F-4D97-AF65-F5344CB8AC3E}">
        <p14:creationId xmlns:p14="http://schemas.microsoft.com/office/powerpoint/2010/main" val="26248938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958E71-DCA0-56DA-2838-3DB2339B5047}"/>
              </a:ext>
            </a:extLst>
          </p:cNvPr>
          <p:cNvSpPr>
            <a:spLocks noGrp="1"/>
          </p:cNvSpPr>
          <p:nvPr>
            <p:ph type="body" sz="quarter" idx="13"/>
          </p:nvPr>
        </p:nvSpPr>
        <p:spPr>
          <a:xfrm>
            <a:off x="281009" y="745829"/>
            <a:ext cx="11293675" cy="707886"/>
          </a:xfrm>
        </p:spPr>
        <p:txBody>
          <a:bodyPr/>
          <a:lstStyle/>
          <a:p>
            <a:r>
              <a:rPr lang="nl-BE" dirty="0"/>
              <a:t>Huidige signalisatie.</a:t>
            </a:r>
          </a:p>
        </p:txBody>
      </p:sp>
      <p:sp>
        <p:nvSpPr>
          <p:cNvPr id="3" name="Text Placeholder 2">
            <a:extLst>
              <a:ext uri="{FF2B5EF4-FFF2-40B4-BE49-F238E27FC236}">
                <a16:creationId xmlns:a16="http://schemas.microsoft.com/office/drawing/2014/main" id="{C9C6A5F1-E580-0DAC-7BA7-4FA553DB28E0}"/>
              </a:ext>
            </a:extLst>
          </p:cNvPr>
          <p:cNvSpPr>
            <a:spLocks noGrp="1"/>
          </p:cNvSpPr>
          <p:nvPr>
            <p:ph type="body" sz="quarter" idx="27"/>
          </p:nvPr>
        </p:nvSpPr>
        <p:spPr>
          <a:xfrm>
            <a:off x="99392" y="4949687"/>
            <a:ext cx="4572000" cy="1361662"/>
          </a:xfrm>
        </p:spPr>
        <p:txBody>
          <a:bodyPr/>
          <a:lstStyle/>
          <a:p>
            <a:pPr algn="just"/>
            <a:r>
              <a:rPr lang="nl-BE" dirty="0"/>
              <a:t>Signalisatie ter hoogte blok 5. Voorbij de hoofdingang. Zou beter geplaatst worden juist voorbij de hoofingang.</a:t>
            </a:r>
          </a:p>
        </p:txBody>
      </p:sp>
      <p:pic>
        <p:nvPicPr>
          <p:cNvPr id="7" name="Picture 6" descr="A road with a sign on it&#10;&#10;AI-generated content may be incorrect.">
            <a:extLst>
              <a:ext uri="{FF2B5EF4-FFF2-40B4-BE49-F238E27FC236}">
                <a16:creationId xmlns:a16="http://schemas.microsoft.com/office/drawing/2014/main" id="{B076CB4A-9269-53F1-8757-385727FFA4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1120" y="1620077"/>
            <a:ext cx="4012097" cy="3009073"/>
          </a:xfrm>
          <a:prstGeom prst="rect">
            <a:avLst/>
          </a:prstGeom>
        </p:spPr>
      </p:pic>
      <p:pic>
        <p:nvPicPr>
          <p:cNvPr id="8" name="Picture 7">
            <a:extLst>
              <a:ext uri="{FF2B5EF4-FFF2-40B4-BE49-F238E27FC236}">
                <a16:creationId xmlns:a16="http://schemas.microsoft.com/office/drawing/2014/main" id="{C6F58B7E-8E2B-E7AF-198B-546DE7BEF01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58657" y="1620078"/>
            <a:ext cx="6522651" cy="3003628"/>
          </a:xfrm>
          <a:prstGeom prst="rect">
            <a:avLst/>
          </a:prstGeom>
        </p:spPr>
      </p:pic>
      <p:sp>
        <p:nvSpPr>
          <p:cNvPr id="9" name="Text Placeholder 2">
            <a:extLst>
              <a:ext uri="{FF2B5EF4-FFF2-40B4-BE49-F238E27FC236}">
                <a16:creationId xmlns:a16="http://schemas.microsoft.com/office/drawing/2014/main" id="{EEC2A7DD-4B0D-F09D-DF1D-086B102DE0BE}"/>
              </a:ext>
            </a:extLst>
          </p:cNvPr>
          <p:cNvSpPr txBox="1">
            <a:spLocks/>
          </p:cNvSpPr>
          <p:nvPr/>
        </p:nvSpPr>
        <p:spPr>
          <a:xfrm>
            <a:off x="5258656" y="4950385"/>
            <a:ext cx="6522651" cy="834398"/>
          </a:xfrm>
          <a:prstGeom prst="rect">
            <a:avLst/>
          </a:prstGeom>
        </p:spPr>
        <p:txBody>
          <a:bodyPr vert="horz" wrap="square" lIns="91440" tIns="45720" rIns="91440" bIns="45720" rtlCol="0">
            <a:no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kern="1200" cap="none" spc="0" normalizeH="0" baseline="0">
                <a:ln>
                  <a:noFill/>
                </a:ln>
                <a:solidFill>
                  <a:srgbClr val="184652"/>
                </a:solidFill>
                <a:effectLst/>
                <a:uFillTx/>
                <a:latin typeface="Palanquin Regular"/>
                <a:ea typeface="Arial"/>
                <a:cs typeface="Arial"/>
                <a:sym typeface="Arial"/>
              </a:defRPr>
            </a:lvl1pPr>
            <a:lvl2pPr marL="742950" indent="-285750" algn="l" defTabSz="914400" rtl="0" eaLnBrk="1" latinLnBrk="0" hangingPunct="1">
              <a:lnSpc>
                <a:spcPct val="90000"/>
              </a:lnSpc>
              <a:spcBef>
                <a:spcPts val="500"/>
              </a:spcBef>
              <a:buFont typeface="Arial" panose="020B0604020202020204" pitchFamily="34" charset="0"/>
              <a:buChar char="•"/>
              <a:defRPr sz="1800" kern="1200">
                <a:solidFill>
                  <a:srgbClr val="184652"/>
                </a:solidFill>
                <a:latin typeface="+mn-lt"/>
                <a:ea typeface="+mn-ea"/>
                <a:cs typeface="+mn-cs"/>
              </a:defRPr>
            </a:lvl2pPr>
            <a:lvl3pPr marL="1200150" indent="-285750" algn="l" defTabSz="914400" rtl="0" eaLnBrk="1" latinLnBrk="0" hangingPunct="1">
              <a:lnSpc>
                <a:spcPct val="90000"/>
              </a:lnSpc>
              <a:spcBef>
                <a:spcPts val="500"/>
              </a:spcBef>
              <a:buFont typeface="Arial" panose="020B0604020202020204" pitchFamily="34" charset="0"/>
              <a:buChar char="•"/>
              <a:defRPr sz="1600" kern="1200">
                <a:solidFill>
                  <a:srgbClr val="184652"/>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1600" kern="1200">
                <a:solidFill>
                  <a:srgbClr val="184652"/>
                </a:solidFill>
                <a:latin typeface="+mn-lt"/>
                <a:ea typeface="+mn-ea"/>
                <a:cs typeface="+mn-cs"/>
              </a:defRPr>
            </a:lvl4pPr>
            <a:lvl5pPr marL="2114550" indent="-285750" algn="l" defTabSz="914400" rtl="0" eaLnBrk="1" latinLnBrk="0" hangingPunct="1">
              <a:lnSpc>
                <a:spcPct val="90000"/>
              </a:lnSpc>
              <a:spcBef>
                <a:spcPts val="500"/>
              </a:spcBef>
              <a:buFont typeface="Arial" panose="020B0604020202020204" pitchFamily="34" charset="0"/>
              <a:buChar char="•"/>
              <a:defRPr sz="1400" kern="1200">
                <a:solidFill>
                  <a:srgbClr val="18465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buFont typeface="Arial" panose="020B0604020202020204" pitchFamily="34" charset="0"/>
              <a:buChar char="•"/>
            </a:pPr>
            <a:r>
              <a:rPr lang="nl-BE" dirty="0"/>
              <a:t>Signalisatie ter hoogte in-uitgang werf. </a:t>
            </a:r>
          </a:p>
        </p:txBody>
      </p:sp>
    </p:spTree>
    <p:extLst>
      <p:ext uri="{BB962C8B-B14F-4D97-AF65-F5344CB8AC3E}">
        <p14:creationId xmlns:p14="http://schemas.microsoft.com/office/powerpoint/2010/main" val="18805891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76C774-B67C-9443-E7AB-CAE116A0536A}"/>
              </a:ext>
            </a:extLst>
          </p:cNvPr>
          <p:cNvSpPr>
            <a:spLocks noGrp="1"/>
          </p:cNvSpPr>
          <p:nvPr>
            <p:ph type="body" sz="quarter" idx="13"/>
          </p:nvPr>
        </p:nvSpPr>
        <p:spPr/>
        <p:txBody>
          <a:bodyPr/>
          <a:lstStyle/>
          <a:p>
            <a:endParaRPr lang="nl-BE"/>
          </a:p>
        </p:txBody>
      </p:sp>
      <p:sp>
        <p:nvSpPr>
          <p:cNvPr id="3" name="Text Placeholder 2">
            <a:extLst>
              <a:ext uri="{FF2B5EF4-FFF2-40B4-BE49-F238E27FC236}">
                <a16:creationId xmlns:a16="http://schemas.microsoft.com/office/drawing/2014/main" id="{96BBFB8A-0ED9-CD8F-2D27-59DEA3C43BC2}"/>
              </a:ext>
            </a:extLst>
          </p:cNvPr>
          <p:cNvSpPr>
            <a:spLocks noGrp="1"/>
          </p:cNvSpPr>
          <p:nvPr>
            <p:ph type="body" sz="quarter" idx="27"/>
          </p:nvPr>
        </p:nvSpPr>
        <p:spPr>
          <a:xfrm>
            <a:off x="281009" y="5775158"/>
            <a:ext cx="11237400" cy="664142"/>
          </a:xfrm>
        </p:spPr>
        <p:txBody>
          <a:bodyPr/>
          <a:lstStyle/>
          <a:p>
            <a:r>
              <a:rPr lang="nl-BE" dirty="0"/>
              <a:t>Opmerking: er is geen stopstreep voorzien.</a:t>
            </a:r>
          </a:p>
        </p:txBody>
      </p:sp>
      <p:pic>
        <p:nvPicPr>
          <p:cNvPr id="5" name="Picture 4">
            <a:extLst>
              <a:ext uri="{FF2B5EF4-FFF2-40B4-BE49-F238E27FC236}">
                <a16:creationId xmlns:a16="http://schemas.microsoft.com/office/drawing/2014/main" id="{FED1AC14-C552-033C-8D8D-4CB7B1D24B0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5614317"/>
          </a:xfrm>
          <a:prstGeom prst="rect">
            <a:avLst/>
          </a:prstGeom>
        </p:spPr>
      </p:pic>
    </p:spTree>
    <p:extLst>
      <p:ext uri="{BB962C8B-B14F-4D97-AF65-F5344CB8AC3E}">
        <p14:creationId xmlns:p14="http://schemas.microsoft.com/office/powerpoint/2010/main" val="30220892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05B468E-C5C0-9EF1-5643-6F860198172B}"/>
              </a:ext>
            </a:extLst>
          </p:cNvPr>
          <p:cNvSpPr>
            <a:spLocks noGrp="1"/>
          </p:cNvSpPr>
          <p:nvPr>
            <p:ph type="body" sz="quarter" idx="27"/>
          </p:nvPr>
        </p:nvSpPr>
        <p:spPr>
          <a:xfrm>
            <a:off x="281008" y="1607419"/>
            <a:ext cx="11211555" cy="4261869"/>
          </a:xfrm>
        </p:spPr>
        <p:txBody>
          <a:bodyPr/>
          <a:lstStyle/>
          <a:p>
            <a:pPr marL="285750" indent="-285750" algn="just">
              <a:buFont typeface="Wingdings" panose="05000000000000000000" pitchFamily="2" charset="2"/>
              <a:buChar char="q"/>
            </a:pPr>
            <a:r>
              <a:rPr lang="nl-BE" dirty="0"/>
              <a:t>Bijkomende signalisatie die duidelijk zichtbaar is voor alle weggebruikers, en die in de wetgeving voorzien is, plaatsen. En dit ook reeds aan de kruispunten voor het stuk weg werfverkeer.</a:t>
            </a:r>
          </a:p>
          <a:p>
            <a:pPr algn="just"/>
            <a:r>
              <a:rPr lang="nl-BE" dirty="0"/>
              <a:t> </a:t>
            </a:r>
          </a:p>
          <a:p>
            <a:pPr marL="285750" indent="-285750" algn="just">
              <a:buFont typeface="Wingdings" panose="05000000000000000000" pitchFamily="2" charset="2"/>
              <a:buChar char="q"/>
            </a:pPr>
            <a:endParaRPr lang="nl-BE" dirty="0"/>
          </a:p>
          <a:p>
            <a:pPr marL="285750" indent="-285750" algn="just">
              <a:buFont typeface="Wingdings" panose="05000000000000000000" pitchFamily="2" charset="2"/>
              <a:buChar char="q"/>
            </a:pPr>
            <a:endParaRPr lang="nl-BE" dirty="0"/>
          </a:p>
          <a:p>
            <a:pPr marL="285750" indent="-285750" algn="just">
              <a:buFont typeface="Wingdings" panose="05000000000000000000" pitchFamily="2" charset="2"/>
              <a:buChar char="q"/>
            </a:pPr>
            <a:endParaRPr lang="nl-BE" dirty="0"/>
          </a:p>
          <a:p>
            <a:pPr marL="285750" indent="-285750" algn="just">
              <a:buFont typeface="Wingdings" panose="05000000000000000000" pitchFamily="2" charset="2"/>
              <a:buChar char="q"/>
            </a:pPr>
            <a:endParaRPr lang="nl-BE" dirty="0"/>
          </a:p>
          <a:p>
            <a:pPr marL="285750" indent="-285750" algn="just">
              <a:buFont typeface="Wingdings" panose="05000000000000000000" pitchFamily="2" charset="2"/>
              <a:buChar char="q"/>
            </a:pPr>
            <a:endParaRPr lang="nl-BE" dirty="0"/>
          </a:p>
          <a:p>
            <a:pPr algn="just"/>
            <a:r>
              <a:rPr lang="nl-BE" dirty="0"/>
              <a:t> </a:t>
            </a:r>
          </a:p>
          <a:p>
            <a:pPr algn="just"/>
            <a:endParaRPr lang="nl-BE" dirty="0"/>
          </a:p>
          <a:p>
            <a:pPr algn="just"/>
            <a:endParaRPr lang="nl-BE" dirty="0"/>
          </a:p>
          <a:p>
            <a:pPr algn="just"/>
            <a:endParaRPr lang="nl-BE" dirty="0"/>
          </a:p>
          <a:p>
            <a:pPr algn="just"/>
            <a:endParaRPr lang="nl-BE" dirty="0"/>
          </a:p>
          <a:p>
            <a:pPr algn="just"/>
            <a:endParaRPr lang="nl-BE" dirty="0"/>
          </a:p>
          <a:p>
            <a:pPr algn="just"/>
            <a:endParaRPr lang="nl-BE" dirty="0"/>
          </a:p>
          <a:p>
            <a:pPr algn="just"/>
            <a:endParaRPr lang="nl-BE" dirty="0"/>
          </a:p>
        </p:txBody>
      </p:sp>
      <p:sp>
        <p:nvSpPr>
          <p:cNvPr id="2" name="Text Placeholder 1">
            <a:extLst>
              <a:ext uri="{FF2B5EF4-FFF2-40B4-BE49-F238E27FC236}">
                <a16:creationId xmlns:a16="http://schemas.microsoft.com/office/drawing/2014/main" id="{575C47EF-FB0B-16BB-D6C7-C88B0FA8A128}"/>
              </a:ext>
            </a:extLst>
          </p:cNvPr>
          <p:cNvSpPr>
            <a:spLocks noGrp="1"/>
          </p:cNvSpPr>
          <p:nvPr>
            <p:ph type="body" sz="quarter" idx="13"/>
          </p:nvPr>
        </p:nvSpPr>
        <p:spPr/>
        <p:txBody>
          <a:bodyPr/>
          <a:lstStyle/>
          <a:p>
            <a:r>
              <a:rPr lang="nl-BE" dirty="0"/>
              <a:t>Advies.</a:t>
            </a:r>
          </a:p>
        </p:txBody>
      </p:sp>
      <p:grpSp>
        <p:nvGrpSpPr>
          <p:cNvPr id="19" name="Group 18">
            <a:extLst>
              <a:ext uri="{FF2B5EF4-FFF2-40B4-BE49-F238E27FC236}">
                <a16:creationId xmlns:a16="http://schemas.microsoft.com/office/drawing/2014/main" id="{1B324A6B-3231-67B8-ABD5-E7FEE9A2B4A6}"/>
              </a:ext>
            </a:extLst>
          </p:cNvPr>
          <p:cNvGrpSpPr/>
          <p:nvPr/>
        </p:nvGrpSpPr>
        <p:grpSpPr>
          <a:xfrm>
            <a:off x="699437" y="2321840"/>
            <a:ext cx="2030204" cy="2439106"/>
            <a:chOff x="699437" y="2321840"/>
            <a:chExt cx="2030204" cy="2439106"/>
          </a:xfrm>
        </p:grpSpPr>
        <p:grpSp>
          <p:nvGrpSpPr>
            <p:cNvPr id="5" name="Group 4">
              <a:extLst>
                <a:ext uri="{FF2B5EF4-FFF2-40B4-BE49-F238E27FC236}">
                  <a16:creationId xmlns:a16="http://schemas.microsoft.com/office/drawing/2014/main" id="{24404A14-5188-1ECC-B473-2B885BFFBB29}"/>
                </a:ext>
              </a:extLst>
            </p:cNvPr>
            <p:cNvGrpSpPr/>
            <p:nvPr/>
          </p:nvGrpSpPr>
          <p:grpSpPr>
            <a:xfrm>
              <a:off x="989949" y="2321840"/>
              <a:ext cx="1483743" cy="1412761"/>
              <a:chOff x="985813" y="2694044"/>
              <a:chExt cx="1347538" cy="1347538"/>
            </a:xfrm>
          </p:grpSpPr>
          <p:sp>
            <p:nvSpPr>
              <p:cNvPr id="4" name="Oval 3">
                <a:extLst>
                  <a:ext uri="{FF2B5EF4-FFF2-40B4-BE49-F238E27FC236}">
                    <a16:creationId xmlns:a16="http://schemas.microsoft.com/office/drawing/2014/main" id="{D67B1986-8CFF-F2D5-EB6E-B561E34357D4}"/>
                  </a:ext>
                </a:extLst>
              </p:cNvPr>
              <p:cNvSpPr/>
              <p:nvPr/>
            </p:nvSpPr>
            <p:spPr>
              <a:xfrm>
                <a:off x="1040958" y="2781299"/>
                <a:ext cx="1237247" cy="118596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026" name="Picture 2" descr="Verbodsborden ISO 7010 van aluminium &quot;Verboden voor voetgangers&quot; - P004">
                <a:extLst>
                  <a:ext uri="{FF2B5EF4-FFF2-40B4-BE49-F238E27FC236}">
                    <a16:creationId xmlns:a16="http://schemas.microsoft.com/office/drawing/2014/main" id="{AF5EC123-1A51-56EE-114D-5729F7F39BE5}"/>
                  </a:ext>
                </a:extLst>
              </p:cNvPr>
              <p:cNvPicPr>
                <a:picLocks noChangeAspect="1" noChangeArrowheads="1"/>
              </p:cNvPicPr>
              <p:nvPr/>
            </p:nvPicPr>
            <p:blipFill>
              <a:blip r:embed="rId2" cstate="email">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985813" y="2694044"/>
                <a:ext cx="1347538" cy="1347538"/>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Rectangle: Rounded Corners 5">
              <a:extLst>
                <a:ext uri="{FF2B5EF4-FFF2-40B4-BE49-F238E27FC236}">
                  <a16:creationId xmlns:a16="http://schemas.microsoft.com/office/drawing/2014/main" id="{AD36BE44-E530-CC21-D600-8F326CEDE7F8}"/>
                </a:ext>
              </a:extLst>
            </p:cNvPr>
            <p:cNvSpPr/>
            <p:nvPr/>
          </p:nvSpPr>
          <p:spPr>
            <a:xfrm>
              <a:off x="817420" y="3826079"/>
              <a:ext cx="1828800" cy="93486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TextBox 6">
              <a:extLst>
                <a:ext uri="{FF2B5EF4-FFF2-40B4-BE49-F238E27FC236}">
                  <a16:creationId xmlns:a16="http://schemas.microsoft.com/office/drawing/2014/main" id="{442BEFF5-8924-DA42-FEA1-E477EEF87088}"/>
                </a:ext>
              </a:extLst>
            </p:cNvPr>
            <p:cNvSpPr txBox="1"/>
            <p:nvPr/>
          </p:nvSpPr>
          <p:spPr>
            <a:xfrm>
              <a:off x="699437" y="3883528"/>
              <a:ext cx="2030204" cy="830997"/>
            </a:xfrm>
            <a:prstGeom prst="rect">
              <a:avLst/>
            </a:prstGeom>
          </p:spPr>
          <p:txBody>
            <a:bodyPr wrap="square" rtlCol="0">
              <a:spAutoFit/>
            </a:bodyPr>
            <a:lstStyle/>
            <a:p>
              <a:pPr algn="ctr"/>
              <a:r>
                <a:rPr lang="nl-BE" sz="1600" dirty="0">
                  <a:latin typeface="Aharoni" panose="02010803020104030203" pitchFamily="2" charset="-79"/>
                  <a:cs typeface="Aharoni" panose="02010803020104030203" pitchFamily="2" charset="-79"/>
                </a:rPr>
                <a:t>Uitgezonderd</a:t>
              </a:r>
              <a:br>
                <a:rPr lang="nl-BE" sz="1600" dirty="0">
                  <a:latin typeface="Aharoni" panose="02010803020104030203" pitchFamily="2" charset="-79"/>
                  <a:cs typeface="Aharoni" panose="02010803020104030203" pitchFamily="2" charset="-79"/>
                </a:rPr>
              </a:br>
              <a:r>
                <a:rPr lang="nl-BE" sz="1600" dirty="0">
                  <a:latin typeface="Aharoni" panose="02010803020104030203" pitchFamily="2" charset="-79"/>
                  <a:cs typeface="Aharoni" panose="02010803020104030203" pitchFamily="2" charset="-79"/>
                </a:rPr>
                <a:t>bezoekers sportzaal</a:t>
              </a:r>
            </a:p>
          </p:txBody>
        </p:sp>
      </p:grpSp>
      <p:grpSp>
        <p:nvGrpSpPr>
          <p:cNvPr id="18" name="Group 17">
            <a:extLst>
              <a:ext uri="{FF2B5EF4-FFF2-40B4-BE49-F238E27FC236}">
                <a16:creationId xmlns:a16="http://schemas.microsoft.com/office/drawing/2014/main" id="{B48802AA-BF33-612D-3D91-5BB19061737F}"/>
              </a:ext>
            </a:extLst>
          </p:cNvPr>
          <p:cNvGrpSpPr/>
          <p:nvPr/>
        </p:nvGrpSpPr>
        <p:grpSpPr>
          <a:xfrm>
            <a:off x="3254459" y="2325540"/>
            <a:ext cx="2030204" cy="2439106"/>
            <a:chOff x="3254459" y="2325540"/>
            <a:chExt cx="2030204" cy="2439106"/>
          </a:xfrm>
        </p:grpSpPr>
        <p:grpSp>
          <p:nvGrpSpPr>
            <p:cNvPr id="8" name="Group 7">
              <a:extLst>
                <a:ext uri="{FF2B5EF4-FFF2-40B4-BE49-F238E27FC236}">
                  <a16:creationId xmlns:a16="http://schemas.microsoft.com/office/drawing/2014/main" id="{49AF77FB-2DC2-B36E-9208-6458984B0302}"/>
                </a:ext>
              </a:extLst>
            </p:cNvPr>
            <p:cNvGrpSpPr/>
            <p:nvPr/>
          </p:nvGrpSpPr>
          <p:grpSpPr>
            <a:xfrm>
              <a:off x="3527690" y="2325540"/>
              <a:ext cx="1483743" cy="1412761"/>
              <a:chOff x="985813" y="2694044"/>
              <a:chExt cx="1347538" cy="1347538"/>
            </a:xfrm>
          </p:grpSpPr>
          <p:sp>
            <p:nvSpPr>
              <p:cNvPr id="9" name="Oval 8">
                <a:extLst>
                  <a:ext uri="{FF2B5EF4-FFF2-40B4-BE49-F238E27FC236}">
                    <a16:creationId xmlns:a16="http://schemas.microsoft.com/office/drawing/2014/main" id="{9B2FE219-3546-F913-587B-9181B73EC8DE}"/>
                  </a:ext>
                </a:extLst>
              </p:cNvPr>
              <p:cNvSpPr/>
              <p:nvPr/>
            </p:nvSpPr>
            <p:spPr>
              <a:xfrm>
                <a:off x="1040958" y="2781299"/>
                <a:ext cx="1237247" cy="118596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0" name="Picture 2" descr="Verbodsborden ISO 7010 van aluminium &quot;Verboden voor voetgangers&quot; - P004">
                <a:extLst>
                  <a:ext uri="{FF2B5EF4-FFF2-40B4-BE49-F238E27FC236}">
                    <a16:creationId xmlns:a16="http://schemas.microsoft.com/office/drawing/2014/main" id="{60526CAA-5D11-BCC9-9F81-4F847252481E}"/>
                  </a:ext>
                </a:extLst>
              </p:cNvPr>
              <p:cNvPicPr>
                <a:picLocks noChangeAspect="1" noChangeArrowheads="1"/>
              </p:cNvPicPr>
              <p:nvPr/>
            </p:nvPicPr>
            <p:blipFill>
              <a:blip r:embed="rId2" cstate="email">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985813" y="2694044"/>
                <a:ext cx="1347538" cy="1347538"/>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Rectangle: Rounded Corners 10">
              <a:extLst>
                <a:ext uri="{FF2B5EF4-FFF2-40B4-BE49-F238E27FC236}">
                  <a16:creationId xmlns:a16="http://schemas.microsoft.com/office/drawing/2014/main" id="{4297D863-71F2-A4DE-2508-535C302EE272}"/>
                </a:ext>
              </a:extLst>
            </p:cNvPr>
            <p:cNvSpPr/>
            <p:nvPr/>
          </p:nvSpPr>
          <p:spPr>
            <a:xfrm>
              <a:off x="3355161" y="3829779"/>
              <a:ext cx="1828800" cy="93486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extBox 11">
              <a:extLst>
                <a:ext uri="{FF2B5EF4-FFF2-40B4-BE49-F238E27FC236}">
                  <a16:creationId xmlns:a16="http://schemas.microsoft.com/office/drawing/2014/main" id="{2E1CBC3D-BC25-2916-7618-F5F7B68A6C41}"/>
                </a:ext>
              </a:extLst>
            </p:cNvPr>
            <p:cNvSpPr txBox="1"/>
            <p:nvPr/>
          </p:nvSpPr>
          <p:spPr>
            <a:xfrm>
              <a:off x="3254459" y="3952123"/>
              <a:ext cx="2030204" cy="646331"/>
            </a:xfrm>
            <a:prstGeom prst="rect">
              <a:avLst/>
            </a:prstGeom>
          </p:spPr>
          <p:txBody>
            <a:bodyPr wrap="square" rtlCol="0">
              <a:spAutoFit/>
            </a:bodyPr>
            <a:lstStyle/>
            <a:p>
              <a:pPr algn="ctr"/>
              <a:r>
                <a:rPr lang="nl-BE" sz="1600" dirty="0">
                  <a:latin typeface="Aharoni" panose="02010803020104030203" pitchFamily="2" charset="-79"/>
                  <a:cs typeface="Aharoni" panose="02010803020104030203" pitchFamily="2" charset="-79"/>
                </a:rPr>
                <a:t>Uitgezonderd</a:t>
              </a:r>
              <a:br>
                <a:rPr lang="nl-BE" sz="1600" dirty="0">
                  <a:latin typeface="Aharoni" panose="02010803020104030203" pitchFamily="2" charset="-79"/>
                  <a:cs typeface="Aharoni" panose="02010803020104030203" pitchFamily="2" charset="-79"/>
                </a:rPr>
              </a:br>
              <a:r>
                <a:rPr lang="nl-BE" sz="1600" dirty="0">
                  <a:latin typeface="Aharoni" panose="02010803020104030203" pitchFamily="2" charset="-79"/>
                  <a:cs typeface="Aharoni" panose="02010803020104030203" pitchFamily="2" charset="-79"/>
                </a:rPr>
                <a:t>personeel blok </a:t>
              </a:r>
              <a:r>
                <a:rPr lang="nl-BE" sz="2000" dirty="0">
                  <a:latin typeface="Aharoni" panose="02010803020104030203" pitchFamily="2" charset="-79"/>
                  <a:cs typeface="Aharoni" panose="02010803020104030203" pitchFamily="2" charset="-79"/>
                </a:rPr>
                <a:t>5</a:t>
              </a:r>
            </a:p>
          </p:txBody>
        </p:sp>
      </p:grpSp>
      <p:grpSp>
        <p:nvGrpSpPr>
          <p:cNvPr id="17" name="Group 16">
            <a:extLst>
              <a:ext uri="{FF2B5EF4-FFF2-40B4-BE49-F238E27FC236}">
                <a16:creationId xmlns:a16="http://schemas.microsoft.com/office/drawing/2014/main" id="{31A7C363-7BE8-50EA-95A5-1B00457F3173}"/>
              </a:ext>
            </a:extLst>
          </p:cNvPr>
          <p:cNvGrpSpPr/>
          <p:nvPr/>
        </p:nvGrpSpPr>
        <p:grpSpPr>
          <a:xfrm>
            <a:off x="6065431" y="2321840"/>
            <a:ext cx="1655073" cy="2632976"/>
            <a:chOff x="6078618" y="2511822"/>
            <a:chExt cx="1655073" cy="2632976"/>
          </a:xfrm>
        </p:grpSpPr>
        <p:pic>
          <p:nvPicPr>
            <p:cNvPr id="1030" name="Picture 6" descr="Verkeersbord SB250 F39 - Gewijzigde verkeerssituatie">
              <a:extLst>
                <a:ext uri="{FF2B5EF4-FFF2-40B4-BE49-F238E27FC236}">
                  <a16:creationId xmlns:a16="http://schemas.microsoft.com/office/drawing/2014/main" id="{536A32FB-4F4E-1E3B-5B98-450975998DCC}"/>
                </a:ext>
              </a:extLst>
            </p:cNvPr>
            <p:cNvPicPr>
              <a:picLocks noChangeAspect="1" noChangeArrowheads="1"/>
            </p:cNvPicPr>
            <p:nvPr/>
          </p:nvPicPr>
          <p:blipFill rotWithShape="1">
            <a:blip r:embed="rId3" cstate="email">
              <a:clrChange>
                <a:clrFrom>
                  <a:srgbClr val="FEFEFE"/>
                </a:clrFrom>
                <a:clrTo>
                  <a:srgbClr val="FEFEFE">
                    <a:alpha val="0"/>
                  </a:srgbClr>
                </a:clrTo>
              </a:clrChange>
              <a:extLst>
                <a:ext uri="{28A0092B-C50C-407E-A947-70E740481C1C}">
                  <a14:useLocalDpi xmlns:a14="http://schemas.microsoft.com/office/drawing/2010/main"/>
                </a:ext>
              </a:extLst>
            </a:blip>
            <a:srcRect l="3919" t="19088" r="4291" b="18768"/>
            <a:stretch/>
          </p:blipFill>
          <p:spPr bwMode="auto">
            <a:xfrm>
              <a:off x="6078618" y="3963775"/>
              <a:ext cx="1655073" cy="1181023"/>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748A300A-8806-B125-4841-362B07EAF029}"/>
                </a:ext>
              </a:extLst>
            </p:cNvPr>
            <p:cNvGrpSpPr/>
            <p:nvPr/>
          </p:nvGrpSpPr>
          <p:grpSpPr>
            <a:xfrm>
              <a:off x="6096000" y="2511822"/>
              <a:ext cx="1586313" cy="1411200"/>
              <a:chOff x="2833688" y="571500"/>
              <a:chExt cx="6524625" cy="5715000"/>
            </a:xfrm>
          </p:grpSpPr>
          <p:sp>
            <p:nvSpPr>
              <p:cNvPr id="15" name="Isosceles Triangle 14">
                <a:extLst>
                  <a:ext uri="{FF2B5EF4-FFF2-40B4-BE49-F238E27FC236}">
                    <a16:creationId xmlns:a16="http://schemas.microsoft.com/office/drawing/2014/main" id="{843DFCD4-FEE1-C456-AA35-9CEF76427EE2}"/>
                  </a:ext>
                </a:extLst>
              </p:cNvPr>
              <p:cNvSpPr/>
              <p:nvPr/>
            </p:nvSpPr>
            <p:spPr>
              <a:xfrm>
                <a:off x="3647999" y="1376413"/>
                <a:ext cx="4883346" cy="4389120"/>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032" name="Picture 8" descr="Verkeersborden &quot;Gevaar&quot;">
                <a:extLst>
                  <a:ext uri="{FF2B5EF4-FFF2-40B4-BE49-F238E27FC236}">
                    <a16:creationId xmlns:a16="http://schemas.microsoft.com/office/drawing/2014/main" id="{5F665C48-5A00-8BE6-33FE-52EDCA985FF0}"/>
                  </a:ext>
                </a:extLst>
              </p:cNvPr>
              <p:cNvPicPr>
                <a:picLocks noChangeAspect="1" noChangeArrowheads="1"/>
              </p:cNvPicPr>
              <p:nvPr/>
            </p:nvPicPr>
            <p:blipFill>
              <a:blip r:embed="rId4" cstate="email">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2833688" y="571500"/>
                <a:ext cx="6524625" cy="5715000"/>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1" name="TextBox 20">
            <a:extLst>
              <a:ext uri="{FF2B5EF4-FFF2-40B4-BE49-F238E27FC236}">
                <a16:creationId xmlns:a16="http://schemas.microsoft.com/office/drawing/2014/main" id="{0EB66905-7FC0-4726-EF79-D80DE352E51D}"/>
              </a:ext>
            </a:extLst>
          </p:cNvPr>
          <p:cNvSpPr txBox="1"/>
          <p:nvPr/>
        </p:nvSpPr>
        <p:spPr>
          <a:xfrm>
            <a:off x="915731" y="5001576"/>
            <a:ext cx="1632178" cy="646331"/>
          </a:xfrm>
          <a:prstGeom prst="rect">
            <a:avLst/>
          </a:prstGeom>
        </p:spPr>
        <p:txBody>
          <a:bodyPr wrap="none" rtlCol="0">
            <a:spAutoFit/>
          </a:bodyPr>
          <a:lstStyle/>
          <a:p>
            <a:r>
              <a:rPr lang="nl-BE" dirty="0"/>
              <a:t>Kruispunt voor</a:t>
            </a:r>
          </a:p>
          <a:p>
            <a:pPr algn="ctr"/>
            <a:r>
              <a:rPr lang="nl-BE" dirty="0"/>
              <a:t>sportzaal</a:t>
            </a:r>
          </a:p>
        </p:txBody>
      </p:sp>
      <p:sp>
        <p:nvSpPr>
          <p:cNvPr id="22" name="TextBox 21">
            <a:extLst>
              <a:ext uri="{FF2B5EF4-FFF2-40B4-BE49-F238E27FC236}">
                <a16:creationId xmlns:a16="http://schemas.microsoft.com/office/drawing/2014/main" id="{9C9AB588-8C72-86B1-7981-3F815B9BEF97}"/>
              </a:ext>
            </a:extLst>
          </p:cNvPr>
          <p:cNvSpPr txBox="1"/>
          <p:nvPr/>
        </p:nvSpPr>
        <p:spPr>
          <a:xfrm>
            <a:off x="3453472" y="5001576"/>
            <a:ext cx="1632178" cy="646331"/>
          </a:xfrm>
          <a:prstGeom prst="rect">
            <a:avLst/>
          </a:prstGeom>
        </p:spPr>
        <p:txBody>
          <a:bodyPr wrap="none" rtlCol="0">
            <a:spAutoFit/>
          </a:bodyPr>
          <a:lstStyle/>
          <a:p>
            <a:r>
              <a:rPr lang="nl-BE" dirty="0"/>
              <a:t>Kruispunt voor</a:t>
            </a:r>
          </a:p>
          <a:p>
            <a:pPr algn="ctr"/>
            <a:r>
              <a:rPr lang="nl-BE" dirty="0"/>
              <a:t>Blok 5</a:t>
            </a:r>
          </a:p>
        </p:txBody>
      </p:sp>
      <p:sp>
        <p:nvSpPr>
          <p:cNvPr id="23" name="TextBox 22">
            <a:extLst>
              <a:ext uri="{FF2B5EF4-FFF2-40B4-BE49-F238E27FC236}">
                <a16:creationId xmlns:a16="http://schemas.microsoft.com/office/drawing/2014/main" id="{FCE933E8-509D-876B-5BC7-47F12950BC9B}"/>
              </a:ext>
            </a:extLst>
          </p:cNvPr>
          <p:cNvSpPr txBox="1"/>
          <p:nvPr/>
        </p:nvSpPr>
        <p:spPr>
          <a:xfrm>
            <a:off x="6036948" y="5001576"/>
            <a:ext cx="1632178" cy="646331"/>
          </a:xfrm>
          <a:prstGeom prst="rect">
            <a:avLst/>
          </a:prstGeom>
        </p:spPr>
        <p:txBody>
          <a:bodyPr wrap="none" rtlCol="0">
            <a:spAutoFit/>
          </a:bodyPr>
          <a:lstStyle/>
          <a:p>
            <a:r>
              <a:rPr lang="nl-BE" dirty="0"/>
              <a:t>Kruispunt voor</a:t>
            </a:r>
          </a:p>
          <a:p>
            <a:pPr algn="ctr"/>
            <a:r>
              <a:rPr lang="nl-BE" dirty="0"/>
              <a:t>Voor werf</a:t>
            </a:r>
          </a:p>
        </p:txBody>
      </p:sp>
    </p:spTree>
    <p:extLst>
      <p:ext uri="{BB962C8B-B14F-4D97-AF65-F5344CB8AC3E}">
        <p14:creationId xmlns:p14="http://schemas.microsoft.com/office/powerpoint/2010/main" val="27991696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0156CBD-BBBF-6832-7883-857132919051}"/>
              </a:ext>
            </a:extLst>
          </p:cNvPr>
          <p:cNvSpPr>
            <a:spLocks noGrp="1"/>
          </p:cNvSpPr>
          <p:nvPr>
            <p:ph type="body" sz="quarter" idx="13"/>
          </p:nvPr>
        </p:nvSpPr>
        <p:spPr/>
        <p:txBody>
          <a:bodyPr/>
          <a:lstStyle/>
          <a:p>
            <a:endParaRPr lang="nl-BE"/>
          </a:p>
        </p:txBody>
      </p:sp>
      <p:sp>
        <p:nvSpPr>
          <p:cNvPr id="3" name="Text Placeholder 2">
            <a:extLst>
              <a:ext uri="{FF2B5EF4-FFF2-40B4-BE49-F238E27FC236}">
                <a16:creationId xmlns:a16="http://schemas.microsoft.com/office/drawing/2014/main" id="{33ED0DB2-1ECD-517D-138B-0835F3B5A0CC}"/>
              </a:ext>
            </a:extLst>
          </p:cNvPr>
          <p:cNvSpPr>
            <a:spLocks noGrp="1"/>
          </p:cNvSpPr>
          <p:nvPr>
            <p:ph type="body" sz="quarter" idx="27"/>
          </p:nvPr>
        </p:nvSpPr>
        <p:spPr/>
        <p:txBody>
          <a:bodyPr/>
          <a:lstStyle/>
          <a:p>
            <a:endParaRPr lang="nl-BE"/>
          </a:p>
        </p:txBody>
      </p:sp>
      <p:pic>
        <p:nvPicPr>
          <p:cNvPr id="5" name="Picture 4">
            <a:extLst>
              <a:ext uri="{FF2B5EF4-FFF2-40B4-BE49-F238E27FC236}">
                <a16:creationId xmlns:a16="http://schemas.microsoft.com/office/drawing/2014/main" id="{224D201C-319D-6CF8-BA98-B869825AB93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5636887"/>
          </a:xfrm>
          <a:prstGeom prst="rect">
            <a:avLst/>
          </a:prstGeom>
        </p:spPr>
      </p:pic>
    </p:spTree>
    <p:extLst>
      <p:ext uri="{BB962C8B-B14F-4D97-AF65-F5344CB8AC3E}">
        <p14:creationId xmlns:p14="http://schemas.microsoft.com/office/powerpoint/2010/main" val="16940783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65" name="Group 3164">
            <a:extLst>
              <a:ext uri="{FF2B5EF4-FFF2-40B4-BE49-F238E27FC236}">
                <a16:creationId xmlns:a16="http://schemas.microsoft.com/office/drawing/2014/main" id="{62D02F48-BADC-2FD9-9881-342C821E687F}"/>
              </a:ext>
            </a:extLst>
          </p:cNvPr>
          <p:cNvGrpSpPr/>
          <p:nvPr/>
        </p:nvGrpSpPr>
        <p:grpSpPr>
          <a:xfrm>
            <a:off x="48480" y="135127"/>
            <a:ext cx="12095040" cy="6181323"/>
            <a:chOff x="96960" y="215899"/>
            <a:chExt cx="12095040" cy="6181323"/>
          </a:xfrm>
        </p:grpSpPr>
        <p:grpSp>
          <p:nvGrpSpPr>
            <p:cNvPr id="3164" name="Group 3163">
              <a:extLst>
                <a:ext uri="{FF2B5EF4-FFF2-40B4-BE49-F238E27FC236}">
                  <a16:creationId xmlns:a16="http://schemas.microsoft.com/office/drawing/2014/main" id="{49AF7C0E-D6E6-47BC-784A-1251098E94EE}"/>
                </a:ext>
              </a:extLst>
            </p:cNvPr>
            <p:cNvGrpSpPr/>
            <p:nvPr/>
          </p:nvGrpSpPr>
          <p:grpSpPr>
            <a:xfrm>
              <a:off x="96960" y="277897"/>
              <a:ext cx="12095040" cy="6119325"/>
              <a:chOff x="39810" y="262890"/>
              <a:chExt cx="12095040" cy="6119325"/>
            </a:xfrm>
          </p:grpSpPr>
          <p:pic>
            <p:nvPicPr>
              <p:cNvPr id="3152" name="Picture 3151">
                <a:extLst>
                  <a:ext uri="{FF2B5EF4-FFF2-40B4-BE49-F238E27FC236}">
                    <a16:creationId xmlns:a16="http://schemas.microsoft.com/office/drawing/2014/main" id="{7FC495D1-B90D-71A1-A2FC-179C505B9AB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9810" y="270044"/>
                <a:ext cx="12095040" cy="6112171"/>
              </a:xfrm>
              <a:prstGeom prst="rect">
                <a:avLst/>
              </a:prstGeom>
            </p:spPr>
          </p:pic>
          <p:sp>
            <p:nvSpPr>
              <p:cNvPr id="3163" name="Freeform: Shape 3162">
                <a:extLst>
                  <a:ext uri="{FF2B5EF4-FFF2-40B4-BE49-F238E27FC236}">
                    <a16:creationId xmlns:a16="http://schemas.microsoft.com/office/drawing/2014/main" id="{F0013DB9-1242-D337-CF40-8FCE20237E44}"/>
                  </a:ext>
                </a:extLst>
              </p:cNvPr>
              <p:cNvSpPr/>
              <p:nvPr/>
            </p:nvSpPr>
            <p:spPr>
              <a:xfrm>
                <a:off x="4743450" y="262890"/>
                <a:ext cx="2686050" cy="2057400"/>
              </a:xfrm>
              <a:custGeom>
                <a:avLst/>
                <a:gdLst>
                  <a:gd name="connsiteX0" fmla="*/ 217170 w 2686050"/>
                  <a:gd name="connsiteY0" fmla="*/ 2057400 h 2057400"/>
                  <a:gd name="connsiteX1" fmla="*/ 0 w 2686050"/>
                  <a:gd name="connsiteY1" fmla="*/ 0 h 2057400"/>
                  <a:gd name="connsiteX2" fmla="*/ 2514600 w 2686050"/>
                  <a:gd name="connsiteY2" fmla="*/ 11430 h 2057400"/>
                  <a:gd name="connsiteX3" fmla="*/ 2686050 w 2686050"/>
                  <a:gd name="connsiteY3" fmla="*/ 1211580 h 2057400"/>
                  <a:gd name="connsiteX4" fmla="*/ 2057400 w 2686050"/>
                  <a:gd name="connsiteY4" fmla="*/ 1268730 h 2057400"/>
                  <a:gd name="connsiteX5" fmla="*/ 2091690 w 2686050"/>
                  <a:gd name="connsiteY5" fmla="*/ 2000250 h 2057400"/>
                  <a:gd name="connsiteX6" fmla="*/ 960120 w 2686050"/>
                  <a:gd name="connsiteY6" fmla="*/ 2045970 h 2057400"/>
                  <a:gd name="connsiteX7" fmla="*/ 800100 w 2686050"/>
                  <a:gd name="connsiteY7" fmla="*/ 891540 h 2057400"/>
                  <a:gd name="connsiteX8" fmla="*/ 491490 w 2686050"/>
                  <a:gd name="connsiteY8" fmla="*/ 925830 h 2057400"/>
                  <a:gd name="connsiteX9" fmla="*/ 354330 w 2686050"/>
                  <a:gd name="connsiteY9" fmla="*/ 1257300 h 2057400"/>
                  <a:gd name="connsiteX10" fmla="*/ 457200 w 2686050"/>
                  <a:gd name="connsiteY10" fmla="*/ 2057400 h 2057400"/>
                  <a:gd name="connsiteX11" fmla="*/ 217170 w 2686050"/>
                  <a:gd name="connsiteY11" fmla="*/ 205740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86050" h="2057400">
                    <a:moveTo>
                      <a:pt x="217170" y="2057400"/>
                    </a:moveTo>
                    <a:lnTo>
                      <a:pt x="0" y="0"/>
                    </a:lnTo>
                    <a:lnTo>
                      <a:pt x="2514600" y="11430"/>
                    </a:lnTo>
                    <a:lnTo>
                      <a:pt x="2686050" y="1211580"/>
                    </a:lnTo>
                    <a:lnTo>
                      <a:pt x="2057400" y="1268730"/>
                    </a:lnTo>
                    <a:lnTo>
                      <a:pt x="2091690" y="2000250"/>
                    </a:lnTo>
                    <a:lnTo>
                      <a:pt x="960120" y="2045970"/>
                    </a:lnTo>
                    <a:lnTo>
                      <a:pt x="800100" y="891540"/>
                    </a:lnTo>
                    <a:lnTo>
                      <a:pt x="491490" y="925830"/>
                    </a:lnTo>
                    <a:lnTo>
                      <a:pt x="354330" y="1257300"/>
                    </a:lnTo>
                    <a:lnTo>
                      <a:pt x="457200" y="2057400"/>
                    </a:lnTo>
                    <a:lnTo>
                      <a:pt x="217170" y="2057400"/>
                    </a:lnTo>
                    <a:close/>
                  </a:path>
                </a:pathLst>
              </a:custGeom>
              <a:solidFill>
                <a:schemeClr val="accent1">
                  <a:lumMod val="20000"/>
                  <a:lumOff val="80000"/>
                  <a:alpha val="7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3161" name="TextBox 3160">
              <a:extLst>
                <a:ext uri="{FF2B5EF4-FFF2-40B4-BE49-F238E27FC236}">
                  <a16:creationId xmlns:a16="http://schemas.microsoft.com/office/drawing/2014/main" id="{166C8E6F-F765-348D-B70E-2DD629166922}"/>
                </a:ext>
              </a:extLst>
            </p:cNvPr>
            <p:cNvSpPr txBox="1"/>
            <p:nvPr/>
          </p:nvSpPr>
          <p:spPr>
            <a:xfrm rot="21172320">
              <a:off x="5082519" y="215899"/>
              <a:ext cx="2823336" cy="584775"/>
            </a:xfrm>
            <a:prstGeom prst="rect">
              <a:avLst/>
            </a:prstGeom>
          </p:spPr>
          <p:txBody>
            <a:bodyPr wrap="square" rtlCol="0">
              <a:spAutoFit/>
            </a:bodyPr>
            <a:lstStyle/>
            <a:p>
              <a:r>
                <a:rPr lang="nl-BE" sz="3200" dirty="0">
                  <a:solidFill>
                    <a:srgbClr val="002060"/>
                  </a:solidFill>
                  <a:latin typeface="Amasis MT Pro Black" panose="02040A04050005020304" pitchFamily="18" charset="0"/>
                </a:rPr>
                <a:t>New KKE</a:t>
              </a:r>
            </a:p>
          </p:txBody>
        </p:sp>
      </p:grpSp>
      <p:sp>
        <p:nvSpPr>
          <p:cNvPr id="3157" name="Freeform: Shape 3156">
            <a:extLst>
              <a:ext uri="{FF2B5EF4-FFF2-40B4-BE49-F238E27FC236}">
                <a16:creationId xmlns:a16="http://schemas.microsoft.com/office/drawing/2014/main" id="{9120D6D7-D98A-3A02-9E7E-2281939CDEF6}"/>
              </a:ext>
            </a:extLst>
          </p:cNvPr>
          <p:cNvSpPr/>
          <p:nvPr/>
        </p:nvSpPr>
        <p:spPr>
          <a:xfrm>
            <a:off x="246600" y="666516"/>
            <a:ext cx="10984230" cy="5212080"/>
          </a:xfrm>
          <a:custGeom>
            <a:avLst/>
            <a:gdLst>
              <a:gd name="connsiteX0" fmla="*/ 0 w 10984230"/>
              <a:gd name="connsiteY0" fmla="*/ 2971800 h 5212080"/>
              <a:gd name="connsiteX1" fmla="*/ 1485900 w 10984230"/>
              <a:gd name="connsiteY1" fmla="*/ 1234440 h 5212080"/>
              <a:gd name="connsiteX2" fmla="*/ 2171700 w 10984230"/>
              <a:gd name="connsiteY2" fmla="*/ 1885950 h 5212080"/>
              <a:gd name="connsiteX3" fmla="*/ 4857750 w 10984230"/>
              <a:gd name="connsiteY3" fmla="*/ 1623060 h 5212080"/>
              <a:gd name="connsiteX4" fmla="*/ 4754880 w 10984230"/>
              <a:gd name="connsiteY4" fmla="*/ 788670 h 5212080"/>
              <a:gd name="connsiteX5" fmla="*/ 4914900 w 10984230"/>
              <a:gd name="connsiteY5" fmla="*/ 434340 h 5212080"/>
              <a:gd name="connsiteX6" fmla="*/ 6126480 w 10984230"/>
              <a:gd name="connsiteY6" fmla="*/ 320040 h 5212080"/>
              <a:gd name="connsiteX7" fmla="*/ 6115050 w 10984230"/>
              <a:gd name="connsiteY7" fmla="*/ 45720 h 5212080"/>
              <a:gd name="connsiteX8" fmla="*/ 7006590 w 10984230"/>
              <a:gd name="connsiteY8" fmla="*/ 0 h 5212080"/>
              <a:gd name="connsiteX9" fmla="*/ 7018020 w 10984230"/>
              <a:gd name="connsiteY9" fmla="*/ 262890 h 5212080"/>
              <a:gd name="connsiteX10" fmla="*/ 6195060 w 10984230"/>
              <a:gd name="connsiteY10" fmla="*/ 365760 h 5212080"/>
              <a:gd name="connsiteX11" fmla="*/ 6275070 w 10984230"/>
              <a:gd name="connsiteY11" fmla="*/ 845820 h 5212080"/>
              <a:gd name="connsiteX12" fmla="*/ 6572250 w 10984230"/>
              <a:gd name="connsiteY12" fmla="*/ 822960 h 5212080"/>
              <a:gd name="connsiteX13" fmla="*/ 6629400 w 10984230"/>
              <a:gd name="connsiteY13" fmla="*/ 1760220 h 5212080"/>
              <a:gd name="connsiteX14" fmla="*/ 10824210 w 10984230"/>
              <a:gd name="connsiteY14" fmla="*/ 1291590 h 5212080"/>
              <a:gd name="connsiteX15" fmla="*/ 10984230 w 10984230"/>
              <a:gd name="connsiteY15" fmla="*/ 3086100 h 5212080"/>
              <a:gd name="connsiteX16" fmla="*/ 10069830 w 10984230"/>
              <a:gd name="connsiteY16" fmla="*/ 3188970 h 5212080"/>
              <a:gd name="connsiteX17" fmla="*/ 10081260 w 10984230"/>
              <a:gd name="connsiteY17" fmla="*/ 3474720 h 5212080"/>
              <a:gd name="connsiteX18" fmla="*/ 9829800 w 10984230"/>
              <a:gd name="connsiteY18" fmla="*/ 3703320 h 5212080"/>
              <a:gd name="connsiteX19" fmla="*/ 9909810 w 10984230"/>
              <a:gd name="connsiteY19" fmla="*/ 3817620 h 5212080"/>
              <a:gd name="connsiteX20" fmla="*/ 9452610 w 10984230"/>
              <a:gd name="connsiteY20" fmla="*/ 4183380 h 5212080"/>
              <a:gd name="connsiteX21" fmla="*/ 9486900 w 10984230"/>
              <a:gd name="connsiteY21" fmla="*/ 4331970 h 5212080"/>
              <a:gd name="connsiteX22" fmla="*/ 8606790 w 10984230"/>
              <a:gd name="connsiteY22" fmla="*/ 4411980 h 5212080"/>
              <a:gd name="connsiteX23" fmla="*/ 8641080 w 10984230"/>
              <a:gd name="connsiteY23" fmla="*/ 5154930 h 5212080"/>
              <a:gd name="connsiteX24" fmla="*/ 8549640 w 10984230"/>
              <a:gd name="connsiteY24" fmla="*/ 5212080 h 5212080"/>
              <a:gd name="connsiteX25" fmla="*/ 5063490 w 10984230"/>
              <a:gd name="connsiteY25" fmla="*/ 3954780 h 5212080"/>
              <a:gd name="connsiteX26" fmla="*/ 4686300 w 10984230"/>
              <a:gd name="connsiteY26" fmla="*/ 3851910 h 5212080"/>
              <a:gd name="connsiteX27" fmla="*/ 4549140 w 10984230"/>
              <a:gd name="connsiteY27" fmla="*/ 3851910 h 5212080"/>
              <a:gd name="connsiteX28" fmla="*/ 1874520 w 10984230"/>
              <a:gd name="connsiteY28" fmla="*/ 3680460 h 5212080"/>
              <a:gd name="connsiteX29" fmla="*/ 1143000 w 10984230"/>
              <a:gd name="connsiteY29" fmla="*/ 3646170 h 5212080"/>
              <a:gd name="connsiteX30" fmla="*/ 1040130 w 10984230"/>
              <a:gd name="connsiteY30" fmla="*/ 3657600 h 5212080"/>
              <a:gd name="connsiteX31" fmla="*/ 754380 w 10984230"/>
              <a:gd name="connsiteY31" fmla="*/ 3726180 h 5212080"/>
              <a:gd name="connsiteX32" fmla="*/ 0 w 10984230"/>
              <a:gd name="connsiteY32" fmla="*/ 2971800 h 5212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0984230" h="5212080">
                <a:moveTo>
                  <a:pt x="0" y="2971800"/>
                </a:moveTo>
                <a:lnTo>
                  <a:pt x="1485900" y="1234440"/>
                </a:lnTo>
                <a:lnTo>
                  <a:pt x="2171700" y="1885950"/>
                </a:lnTo>
                <a:lnTo>
                  <a:pt x="4857750" y="1623060"/>
                </a:lnTo>
                <a:lnTo>
                  <a:pt x="4754880" y="788670"/>
                </a:lnTo>
                <a:lnTo>
                  <a:pt x="4914900" y="434340"/>
                </a:lnTo>
                <a:lnTo>
                  <a:pt x="6126480" y="320040"/>
                </a:lnTo>
                <a:lnTo>
                  <a:pt x="6115050" y="45720"/>
                </a:lnTo>
                <a:lnTo>
                  <a:pt x="7006590" y="0"/>
                </a:lnTo>
                <a:lnTo>
                  <a:pt x="7018020" y="262890"/>
                </a:lnTo>
                <a:lnTo>
                  <a:pt x="6195060" y="365760"/>
                </a:lnTo>
                <a:lnTo>
                  <a:pt x="6275070" y="845820"/>
                </a:lnTo>
                <a:lnTo>
                  <a:pt x="6572250" y="822960"/>
                </a:lnTo>
                <a:lnTo>
                  <a:pt x="6629400" y="1760220"/>
                </a:lnTo>
                <a:lnTo>
                  <a:pt x="10824210" y="1291590"/>
                </a:lnTo>
                <a:lnTo>
                  <a:pt x="10984230" y="3086100"/>
                </a:lnTo>
                <a:lnTo>
                  <a:pt x="10069830" y="3188970"/>
                </a:lnTo>
                <a:lnTo>
                  <a:pt x="10081260" y="3474720"/>
                </a:lnTo>
                <a:lnTo>
                  <a:pt x="9829800" y="3703320"/>
                </a:lnTo>
                <a:lnTo>
                  <a:pt x="9909810" y="3817620"/>
                </a:lnTo>
                <a:lnTo>
                  <a:pt x="9452610" y="4183380"/>
                </a:lnTo>
                <a:lnTo>
                  <a:pt x="9486900" y="4331970"/>
                </a:lnTo>
                <a:lnTo>
                  <a:pt x="8606790" y="4411980"/>
                </a:lnTo>
                <a:lnTo>
                  <a:pt x="8641080" y="5154930"/>
                </a:lnTo>
                <a:lnTo>
                  <a:pt x="8549640" y="5212080"/>
                </a:lnTo>
                <a:lnTo>
                  <a:pt x="5063490" y="3954780"/>
                </a:lnTo>
                <a:lnTo>
                  <a:pt x="4686300" y="3851910"/>
                </a:lnTo>
                <a:lnTo>
                  <a:pt x="4549140" y="3851910"/>
                </a:lnTo>
                <a:lnTo>
                  <a:pt x="1874520" y="3680460"/>
                </a:lnTo>
                <a:lnTo>
                  <a:pt x="1143000" y="3646170"/>
                </a:lnTo>
                <a:lnTo>
                  <a:pt x="1040130" y="3657600"/>
                </a:lnTo>
                <a:lnTo>
                  <a:pt x="754380" y="3726180"/>
                </a:lnTo>
                <a:lnTo>
                  <a:pt x="0" y="2971800"/>
                </a:lnTo>
                <a:close/>
              </a:path>
            </a:pathLst>
          </a:custGeom>
          <a:noFill/>
          <a:ln w="508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3196" name="Picture 124" descr="Gratis vectors en illustraties met Puin storten Downloaden | Freepik">
            <a:extLst>
              <a:ext uri="{FF2B5EF4-FFF2-40B4-BE49-F238E27FC236}">
                <a16:creationId xmlns:a16="http://schemas.microsoft.com/office/drawing/2014/main" id="{7A0D61FD-2F66-179E-2A84-C485FA1E27D9}"/>
              </a:ext>
            </a:extLst>
          </p:cNvPr>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flipH="1">
            <a:off x="6332219" y="636071"/>
            <a:ext cx="837150" cy="552173"/>
          </a:xfrm>
          <a:prstGeom prst="rect">
            <a:avLst/>
          </a:prstGeom>
          <a:noFill/>
          <a:extLst>
            <a:ext uri="{909E8E84-426E-40DD-AFC4-6F175D3DCCD1}">
              <a14:hiddenFill xmlns:a14="http://schemas.microsoft.com/office/drawing/2010/main">
                <a:solidFill>
                  <a:srgbClr val="FFFFFF"/>
                </a:solidFill>
              </a14:hiddenFill>
            </a:ext>
          </a:extLst>
        </p:spPr>
      </p:pic>
      <p:grpSp>
        <p:nvGrpSpPr>
          <p:cNvPr id="3174" name="Group 3173">
            <a:extLst>
              <a:ext uri="{FF2B5EF4-FFF2-40B4-BE49-F238E27FC236}">
                <a16:creationId xmlns:a16="http://schemas.microsoft.com/office/drawing/2014/main" id="{2B7E95E6-B5D5-E1FC-CEA7-4097D6D51D55}"/>
              </a:ext>
            </a:extLst>
          </p:cNvPr>
          <p:cNvGrpSpPr/>
          <p:nvPr/>
        </p:nvGrpSpPr>
        <p:grpSpPr>
          <a:xfrm>
            <a:off x="4700588" y="1626394"/>
            <a:ext cx="1876425" cy="788194"/>
            <a:chOff x="4700588" y="1626394"/>
            <a:chExt cx="1876425" cy="788194"/>
          </a:xfrm>
        </p:grpSpPr>
        <p:sp>
          <p:nvSpPr>
            <p:cNvPr id="3170" name="Freeform: Shape 3169">
              <a:extLst>
                <a:ext uri="{FF2B5EF4-FFF2-40B4-BE49-F238E27FC236}">
                  <a16:creationId xmlns:a16="http://schemas.microsoft.com/office/drawing/2014/main" id="{4D6F2854-266B-D9ED-A052-064C014AA5C1}"/>
                </a:ext>
              </a:extLst>
            </p:cNvPr>
            <p:cNvSpPr/>
            <p:nvPr/>
          </p:nvSpPr>
          <p:spPr>
            <a:xfrm>
              <a:off x="4700588" y="2259806"/>
              <a:ext cx="1876425" cy="154782"/>
            </a:xfrm>
            <a:custGeom>
              <a:avLst/>
              <a:gdLst>
                <a:gd name="connsiteX0" fmla="*/ 0 w 1876425"/>
                <a:gd name="connsiteY0" fmla="*/ 123825 h 154782"/>
                <a:gd name="connsiteX1" fmla="*/ 1364456 w 1876425"/>
                <a:gd name="connsiteY1" fmla="*/ 0 h 154782"/>
                <a:gd name="connsiteX2" fmla="*/ 1435893 w 1876425"/>
                <a:gd name="connsiteY2" fmla="*/ 4763 h 154782"/>
                <a:gd name="connsiteX3" fmla="*/ 1535906 w 1876425"/>
                <a:gd name="connsiteY3" fmla="*/ 9525 h 154782"/>
                <a:gd name="connsiteX4" fmla="*/ 1569243 w 1876425"/>
                <a:gd name="connsiteY4" fmla="*/ 19050 h 154782"/>
                <a:gd name="connsiteX5" fmla="*/ 1607343 w 1876425"/>
                <a:gd name="connsiteY5" fmla="*/ 30957 h 154782"/>
                <a:gd name="connsiteX6" fmla="*/ 1662112 w 1876425"/>
                <a:gd name="connsiteY6" fmla="*/ 52388 h 154782"/>
                <a:gd name="connsiteX7" fmla="*/ 1750218 w 1876425"/>
                <a:gd name="connsiteY7" fmla="*/ 88107 h 154782"/>
                <a:gd name="connsiteX8" fmla="*/ 1821656 w 1876425"/>
                <a:gd name="connsiteY8" fmla="*/ 121444 h 154782"/>
                <a:gd name="connsiteX9" fmla="*/ 1876425 w 1876425"/>
                <a:gd name="connsiteY9" fmla="*/ 154782 h 154782"/>
                <a:gd name="connsiteX10" fmla="*/ 1876425 w 1876425"/>
                <a:gd name="connsiteY10" fmla="*/ 154782 h 154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76425" h="154782">
                  <a:moveTo>
                    <a:pt x="0" y="123825"/>
                  </a:moveTo>
                  <a:lnTo>
                    <a:pt x="1364456" y="0"/>
                  </a:lnTo>
                  <a:lnTo>
                    <a:pt x="1435893" y="4763"/>
                  </a:lnTo>
                  <a:lnTo>
                    <a:pt x="1535906" y="9525"/>
                  </a:lnTo>
                  <a:lnTo>
                    <a:pt x="1569243" y="19050"/>
                  </a:lnTo>
                  <a:lnTo>
                    <a:pt x="1607343" y="30957"/>
                  </a:lnTo>
                  <a:lnTo>
                    <a:pt x="1662112" y="52388"/>
                  </a:lnTo>
                  <a:lnTo>
                    <a:pt x="1750218" y="88107"/>
                  </a:lnTo>
                  <a:lnTo>
                    <a:pt x="1821656" y="121444"/>
                  </a:lnTo>
                  <a:lnTo>
                    <a:pt x="1876425" y="154782"/>
                  </a:lnTo>
                  <a:lnTo>
                    <a:pt x="1876425" y="154782"/>
                  </a:lnTo>
                </a:path>
              </a:pathLst>
            </a:custGeom>
            <a:noFill/>
            <a:ln w="476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173" name="Freeform: Shape 3172">
              <a:extLst>
                <a:ext uri="{FF2B5EF4-FFF2-40B4-BE49-F238E27FC236}">
                  <a16:creationId xmlns:a16="http://schemas.microsoft.com/office/drawing/2014/main" id="{AC6D40CE-4857-DCFD-2953-4B79FAE08482}"/>
                </a:ext>
              </a:extLst>
            </p:cNvPr>
            <p:cNvSpPr/>
            <p:nvPr/>
          </p:nvSpPr>
          <p:spPr>
            <a:xfrm>
              <a:off x="5967413" y="1626394"/>
              <a:ext cx="59531" cy="616744"/>
            </a:xfrm>
            <a:custGeom>
              <a:avLst/>
              <a:gdLst>
                <a:gd name="connsiteX0" fmla="*/ 0 w 59531"/>
                <a:gd name="connsiteY0" fmla="*/ 0 h 616744"/>
                <a:gd name="connsiteX1" fmla="*/ 59531 w 59531"/>
                <a:gd name="connsiteY1" fmla="*/ 616744 h 616744"/>
                <a:gd name="connsiteX2" fmla="*/ 59531 w 59531"/>
                <a:gd name="connsiteY2" fmla="*/ 616744 h 616744"/>
              </a:gdLst>
              <a:ahLst/>
              <a:cxnLst>
                <a:cxn ang="0">
                  <a:pos x="connsiteX0" y="connsiteY0"/>
                </a:cxn>
                <a:cxn ang="0">
                  <a:pos x="connsiteX1" y="connsiteY1"/>
                </a:cxn>
                <a:cxn ang="0">
                  <a:pos x="connsiteX2" y="connsiteY2"/>
                </a:cxn>
              </a:cxnLst>
              <a:rect l="l" t="t" r="r" b="b"/>
              <a:pathLst>
                <a:path w="59531" h="616744">
                  <a:moveTo>
                    <a:pt x="0" y="0"/>
                  </a:moveTo>
                  <a:lnTo>
                    <a:pt x="59531" y="616744"/>
                  </a:lnTo>
                  <a:lnTo>
                    <a:pt x="59531" y="616744"/>
                  </a:lnTo>
                </a:path>
              </a:pathLst>
            </a:cu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grpSp>
      <p:grpSp>
        <p:nvGrpSpPr>
          <p:cNvPr id="3178" name="Group 3177">
            <a:extLst>
              <a:ext uri="{FF2B5EF4-FFF2-40B4-BE49-F238E27FC236}">
                <a16:creationId xmlns:a16="http://schemas.microsoft.com/office/drawing/2014/main" id="{F5943DB8-BB01-E696-E6B3-BEFB4631B4E2}"/>
              </a:ext>
            </a:extLst>
          </p:cNvPr>
          <p:cNvGrpSpPr/>
          <p:nvPr/>
        </p:nvGrpSpPr>
        <p:grpSpPr>
          <a:xfrm>
            <a:off x="2324100" y="2400300"/>
            <a:ext cx="7305675" cy="2590800"/>
            <a:chOff x="2324100" y="2400300"/>
            <a:chExt cx="7305675" cy="2590800"/>
          </a:xfrm>
        </p:grpSpPr>
        <p:sp>
          <p:nvSpPr>
            <p:cNvPr id="3175" name="Freeform: Shape 3174">
              <a:extLst>
                <a:ext uri="{FF2B5EF4-FFF2-40B4-BE49-F238E27FC236}">
                  <a16:creationId xmlns:a16="http://schemas.microsoft.com/office/drawing/2014/main" id="{0EE01D0B-5100-44F9-AED1-5BA9F9FAF76F}"/>
                </a:ext>
              </a:extLst>
            </p:cNvPr>
            <p:cNvSpPr/>
            <p:nvPr/>
          </p:nvSpPr>
          <p:spPr>
            <a:xfrm>
              <a:off x="6591300" y="2438400"/>
              <a:ext cx="3038475" cy="2552700"/>
            </a:xfrm>
            <a:custGeom>
              <a:avLst/>
              <a:gdLst>
                <a:gd name="connsiteX0" fmla="*/ 0 w 3038475"/>
                <a:gd name="connsiteY0" fmla="*/ 0 h 2552700"/>
                <a:gd name="connsiteX1" fmla="*/ 247650 w 3038475"/>
                <a:gd name="connsiteY1" fmla="*/ 400050 h 2552700"/>
                <a:gd name="connsiteX2" fmla="*/ 371475 w 3038475"/>
                <a:gd name="connsiteY2" fmla="*/ 600075 h 2552700"/>
                <a:gd name="connsiteX3" fmla="*/ 571500 w 3038475"/>
                <a:gd name="connsiteY3" fmla="*/ 704850 h 2552700"/>
                <a:gd name="connsiteX4" fmla="*/ 809625 w 3038475"/>
                <a:gd name="connsiteY4" fmla="*/ 742950 h 2552700"/>
                <a:gd name="connsiteX5" fmla="*/ 2838450 w 3038475"/>
                <a:gd name="connsiteY5" fmla="*/ 523875 h 2552700"/>
                <a:gd name="connsiteX6" fmla="*/ 3038475 w 3038475"/>
                <a:gd name="connsiteY6" fmla="*/ 2552700 h 255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38475" h="2552700">
                  <a:moveTo>
                    <a:pt x="0" y="0"/>
                  </a:moveTo>
                  <a:lnTo>
                    <a:pt x="247650" y="400050"/>
                  </a:lnTo>
                  <a:lnTo>
                    <a:pt x="371475" y="600075"/>
                  </a:lnTo>
                  <a:lnTo>
                    <a:pt x="571500" y="704850"/>
                  </a:lnTo>
                  <a:lnTo>
                    <a:pt x="809625" y="742950"/>
                  </a:lnTo>
                  <a:lnTo>
                    <a:pt x="2838450" y="523875"/>
                  </a:lnTo>
                  <a:lnTo>
                    <a:pt x="3038475" y="2552700"/>
                  </a:lnTo>
                </a:path>
              </a:pathLst>
            </a:custGeom>
            <a:noFill/>
            <a:ln w="57150">
              <a:solidFill>
                <a:srgbClr val="2D4C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176" name="Freeform: Shape 3175">
              <a:extLst>
                <a:ext uri="{FF2B5EF4-FFF2-40B4-BE49-F238E27FC236}">
                  <a16:creationId xmlns:a16="http://schemas.microsoft.com/office/drawing/2014/main" id="{3530CCBD-A9C2-1A15-00D9-DFE153B33A6E}"/>
                </a:ext>
              </a:extLst>
            </p:cNvPr>
            <p:cNvSpPr/>
            <p:nvPr/>
          </p:nvSpPr>
          <p:spPr>
            <a:xfrm>
              <a:off x="2324100" y="2400300"/>
              <a:ext cx="2533650" cy="2076450"/>
            </a:xfrm>
            <a:custGeom>
              <a:avLst/>
              <a:gdLst>
                <a:gd name="connsiteX0" fmla="*/ 2533650 w 2533650"/>
                <a:gd name="connsiteY0" fmla="*/ 2076450 h 2076450"/>
                <a:gd name="connsiteX1" fmla="*/ 2381250 w 2533650"/>
                <a:gd name="connsiteY1" fmla="*/ 0 h 2076450"/>
                <a:gd name="connsiteX2" fmla="*/ 0 w 2533650"/>
                <a:gd name="connsiteY2" fmla="*/ 228600 h 2076450"/>
                <a:gd name="connsiteX3" fmla="*/ 85725 w 2533650"/>
                <a:gd name="connsiteY3" fmla="*/ 1504950 h 2076450"/>
                <a:gd name="connsiteX4" fmla="*/ 247650 w 2533650"/>
                <a:gd name="connsiteY4" fmla="*/ 1657350 h 2076450"/>
                <a:gd name="connsiteX5" fmla="*/ 2505075 w 2533650"/>
                <a:gd name="connsiteY5" fmla="*/ 1466850 h 2076450"/>
                <a:gd name="connsiteX6" fmla="*/ 2505075 w 2533650"/>
                <a:gd name="connsiteY6" fmla="*/ 1466850 h 2076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33650" h="2076450">
                  <a:moveTo>
                    <a:pt x="2533650" y="2076450"/>
                  </a:moveTo>
                  <a:lnTo>
                    <a:pt x="2381250" y="0"/>
                  </a:lnTo>
                  <a:lnTo>
                    <a:pt x="0" y="228600"/>
                  </a:lnTo>
                  <a:lnTo>
                    <a:pt x="85725" y="1504950"/>
                  </a:lnTo>
                  <a:lnTo>
                    <a:pt x="247650" y="1657350"/>
                  </a:lnTo>
                  <a:lnTo>
                    <a:pt x="2505075" y="1466850"/>
                  </a:lnTo>
                  <a:lnTo>
                    <a:pt x="2505075" y="1466850"/>
                  </a:lnTo>
                </a:path>
              </a:pathLst>
            </a:custGeom>
            <a:noFill/>
            <a:ln w="63500">
              <a:solidFill>
                <a:srgbClr val="2D4C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177" name="Freeform: Shape 3176">
              <a:extLst>
                <a:ext uri="{FF2B5EF4-FFF2-40B4-BE49-F238E27FC236}">
                  <a16:creationId xmlns:a16="http://schemas.microsoft.com/office/drawing/2014/main" id="{338127CC-571F-115C-B84C-7917C892A65F}"/>
                </a:ext>
              </a:extLst>
            </p:cNvPr>
            <p:cNvSpPr/>
            <p:nvPr/>
          </p:nvSpPr>
          <p:spPr>
            <a:xfrm>
              <a:off x="2409825" y="3924300"/>
              <a:ext cx="9525" cy="409575"/>
            </a:xfrm>
            <a:custGeom>
              <a:avLst/>
              <a:gdLst>
                <a:gd name="connsiteX0" fmla="*/ 9525 w 9525"/>
                <a:gd name="connsiteY0" fmla="*/ 409575 h 409575"/>
                <a:gd name="connsiteX1" fmla="*/ 0 w 9525"/>
                <a:gd name="connsiteY1" fmla="*/ 0 h 409575"/>
              </a:gdLst>
              <a:ahLst/>
              <a:cxnLst>
                <a:cxn ang="0">
                  <a:pos x="connsiteX0" y="connsiteY0"/>
                </a:cxn>
                <a:cxn ang="0">
                  <a:pos x="connsiteX1" y="connsiteY1"/>
                </a:cxn>
              </a:cxnLst>
              <a:rect l="l" t="t" r="r" b="b"/>
              <a:pathLst>
                <a:path w="9525" h="409575">
                  <a:moveTo>
                    <a:pt x="9525" y="409575"/>
                  </a:moveTo>
                  <a:lnTo>
                    <a:pt x="0" y="0"/>
                  </a:lnTo>
                </a:path>
              </a:pathLst>
            </a:custGeom>
            <a:noFill/>
            <a:ln w="50800">
              <a:solidFill>
                <a:srgbClr val="2D4C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3195" name="Oval 3194">
            <a:extLst>
              <a:ext uri="{FF2B5EF4-FFF2-40B4-BE49-F238E27FC236}">
                <a16:creationId xmlns:a16="http://schemas.microsoft.com/office/drawing/2014/main" id="{A737540C-582D-0EEC-8AC8-BEFB233BCF40}"/>
              </a:ext>
            </a:extLst>
          </p:cNvPr>
          <p:cNvSpPr/>
          <p:nvPr/>
        </p:nvSpPr>
        <p:spPr>
          <a:xfrm>
            <a:off x="3428365" y="3843096"/>
            <a:ext cx="325119" cy="260346"/>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grpSp>
        <p:nvGrpSpPr>
          <p:cNvPr id="3197" name="Group 3196">
            <a:extLst>
              <a:ext uri="{FF2B5EF4-FFF2-40B4-BE49-F238E27FC236}">
                <a16:creationId xmlns:a16="http://schemas.microsoft.com/office/drawing/2014/main" id="{42C0024D-56A8-EA71-B18B-40E44D4915FC}"/>
              </a:ext>
            </a:extLst>
          </p:cNvPr>
          <p:cNvGrpSpPr/>
          <p:nvPr/>
        </p:nvGrpSpPr>
        <p:grpSpPr>
          <a:xfrm>
            <a:off x="2218056" y="2337197"/>
            <a:ext cx="7484600" cy="1817607"/>
            <a:chOff x="2218056" y="2337197"/>
            <a:chExt cx="7484600" cy="1817607"/>
          </a:xfrm>
        </p:grpSpPr>
        <p:grpSp>
          <p:nvGrpSpPr>
            <p:cNvPr id="3179" name="Group 3178">
              <a:extLst>
                <a:ext uri="{FF2B5EF4-FFF2-40B4-BE49-F238E27FC236}">
                  <a16:creationId xmlns:a16="http://schemas.microsoft.com/office/drawing/2014/main" id="{7FD824B2-AA05-BD4E-84D5-5A7CCF6F65AF}"/>
                </a:ext>
              </a:extLst>
            </p:cNvPr>
            <p:cNvGrpSpPr/>
            <p:nvPr/>
          </p:nvGrpSpPr>
          <p:grpSpPr>
            <a:xfrm>
              <a:off x="7710662" y="2954104"/>
              <a:ext cx="344169" cy="318452"/>
              <a:chOff x="0" y="0"/>
              <a:chExt cx="931545" cy="930910"/>
            </a:xfrm>
          </p:grpSpPr>
          <p:sp>
            <p:nvSpPr>
              <p:cNvPr id="3180" name="Oval 3179">
                <a:extLst>
                  <a:ext uri="{FF2B5EF4-FFF2-40B4-BE49-F238E27FC236}">
                    <a16:creationId xmlns:a16="http://schemas.microsoft.com/office/drawing/2014/main" id="{10C5DA81-D9BD-13E5-9489-AEFAA73CB76E}"/>
                  </a:ext>
                </a:extLst>
              </p:cNvPr>
              <p:cNvSpPr/>
              <p:nvPr/>
            </p:nvSpPr>
            <p:spPr>
              <a:xfrm>
                <a:off x="77638" y="94891"/>
                <a:ext cx="747876" cy="725014"/>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BE"/>
              </a:p>
            </p:txBody>
          </p:sp>
          <p:pic>
            <p:nvPicPr>
              <p:cNvPr id="3181" name="Picture 3180" descr="C43 verkeersbord snelheidsbeperking 50km/u">
                <a:extLst>
                  <a:ext uri="{FF2B5EF4-FFF2-40B4-BE49-F238E27FC236}">
                    <a16:creationId xmlns:a16="http://schemas.microsoft.com/office/drawing/2014/main" id="{D4525A34-7D61-B2E5-F9B9-E8DBB68CDE04}"/>
                  </a:ext>
                </a:extLst>
              </p:cNvPr>
              <p:cNvPicPr>
                <a:picLocks noChangeAspect="1"/>
              </p:cNvPicPr>
              <p:nvPr/>
            </p:nvPicPr>
            <p:blipFill rotWithShape="1">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0" y="0"/>
                <a:ext cx="931545" cy="930910"/>
              </a:xfrm>
              <a:prstGeom prst="rect">
                <a:avLst/>
              </a:prstGeom>
              <a:noFill/>
              <a:ln>
                <a:noFill/>
              </a:ln>
              <a:extLst>
                <a:ext uri="{53640926-AAD7-44D8-BBD7-CCE9431645EC}">
                  <a14:shadowObscured xmlns:a14="http://schemas.microsoft.com/office/drawing/2010/main"/>
                </a:ext>
              </a:extLst>
            </p:spPr>
          </p:pic>
        </p:grpSp>
        <p:grpSp>
          <p:nvGrpSpPr>
            <p:cNvPr id="3182" name="Group 3181">
              <a:extLst>
                <a:ext uri="{FF2B5EF4-FFF2-40B4-BE49-F238E27FC236}">
                  <a16:creationId xmlns:a16="http://schemas.microsoft.com/office/drawing/2014/main" id="{8612B7F4-EEA1-5B64-850A-96CB7B05997B}"/>
                </a:ext>
              </a:extLst>
            </p:cNvPr>
            <p:cNvGrpSpPr/>
            <p:nvPr/>
          </p:nvGrpSpPr>
          <p:grpSpPr>
            <a:xfrm>
              <a:off x="4580035" y="3108501"/>
              <a:ext cx="344169" cy="318452"/>
              <a:chOff x="0" y="0"/>
              <a:chExt cx="931545" cy="930910"/>
            </a:xfrm>
          </p:grpSpPr>
          <p:sp>
            <p:nvSpPr>
              <p:cNvPr id="3183" name="Oval 3182">
                <a:extLst>
                  <a:ext uri="{FF2B5EF4-FFF2-40B4-BE49-F238E27FC236}">
                    <a16:creationId xmlns:a16="http://schemas.microsoft.com/office/drawing/2014/main" id="{8EE71BEE-AA70-A634-C6B4-87AA8A9C634D}"/>
                  </a:ext>
                </a:extLst>
              </p:cNvPr>
              <p:cNvSpPr/>
              <p:nvPr/>
            </p:nvSpPr>
            <p:spPr>
              <a:xfrm>
                <a:off x="77638" y="94891"/>
                <a:ext cx="747876" cy="725014"/>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BE"/>
              </a:p>
            </p:txBody>
          </p:sp>
          <p:pic>
            <p:nvPicPr>
              <p:cNvPr id="3184" name="Picture 3183" descr="C43 verkeersbord snelheidsbeperking 50km/u">
                <a:extLst>
                  <a:ext uri="{FF2B5EF4-FFF2-40B4-BE49-F238E27FC236}">
                    <a16:creationId xmlns:a16="http://schemas.microsoft.com/office/drawing/2014/main" id="{65377B8C-5E35-06B7-B07C-F2C7EFC3C56A}"/>
                  </a:ext>
                </a:extLst>
              </p:cNvPr>
              <p:cNvPicPr>
                <a:picLocks noChangeAspect="1"/>
              </p:cNvPicPr>
              <p:nvPr/>
            </p:nvPicPr>
            <p:blipFill rotWithShape="1">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0" y="0"/>
                <a:ext cx="931545" cy="930910"/>
              </a:xfrm>
              <a:prstGeom prst="rect">
                <a:avLst/>
              </a:prstGeom>
              <a:noFill/>
              <a:ln>
                <a:noFill/>
              </a:ln>
              <a:extLst>
                <a:ext uri="{53640926-AAD7-44D8-BBD7-CCE9431645EC}">
                  <a14:shadowObscured xmlns:a14="http://schemas.microsoft.com/office/drawing/2010/main"/>
                </a:ext>
              </a:extLst>
            </p:spPr>
          </p:pic>
        </p:grpSp>
        <p:grpSp>
          <p:nvGrpSpPr>
            <p:cNvPr id="3185" name="Group 3184">
              <a:extLst>
                <a:ext uri="{FF2B5EF4-FFF2-40B4-BE49-F238E27FC236}">
                  <a16:creationId xmlns:a16="http://schemas.microsoft.com/office/drawing/2014/main" id="{7B4F4B73-3B8D-4263-B9BD-022E0D478933}"/>
                </a:ext>
              </a:extLst>
            </p:cNvPr>
            <p:cNvGrpSpPr/>
            <p:nvPr/>
          </p:nvGrpSpPr>
          <p:grpSpPr>
            <a:xfrm>
              <a:off x="9358487" y="3810635"/>
              <a:ext cx="344169" cy="318452"/>
              <a:chOff x="0" y="0"/>
              <a:chExt cx="931545" cy="930910"/>
            </a:xfrm>
          </p:grpSpPr>
          <p:sp>
            <p:nvSpPr>
              <p:cNvPr id="3186" name="Oval 3185">
                <a:extLst>
                  <a:ext uri="{FF2B5EF4-FFF2-40B4-BE49-F238E27FC236}">
                    <a16:creationId xmlns:a16="http://schemas.microsoft.com/office/drawing/2014/main" id="{BEE87C56-7833-C534-527A-F18770FA2692}"/>
                  </a:ext>
                </a:extLst>
              </p:cNvPr>
              <p:cNvSpPr/>
              <p:nvPr/>
            </p:nvSpPr>
            <p:spPr>
              <a:xfrm>
                <a:off x="77638" y="94891"/>
                <a:ext cx="747876" cy="725014"/>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BE"/>
              </a:p>
            </p:txBody>
          </p:sp>
          <p:pic>
            <p:nvPicPr>
              <p:cNvPr id="3187" name="Picture 3186" descr="C43 verkeersbord snelheidsbeperking 50km/u">
                <a:extLst>
                  <a:ext uri="{FF2B5EF4-FFF2-40B4-BE49-F238E27FC236}">
                    <a16:creationId xmlns:a16="http://schemas.microsoft.com/office/drawing/2014/main" id="{AE5AED74-14D2-5692-8F3A-F0D6D9FDBEDF}"/>
                  </a:ext>
                </a:extLst>
              </p:cNvPr>
              <p:cNvPicPr>
                <a:picLocks noChangeAspect="1"/>
              </p:cNvPicPr>
              <p:nvPr/>
            </p:nvPicPr>
            <p:blipFill rotWithShape="1">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0" y="0"/>
                <a:ext cx="931545" cy="930910"/>
              </a:xfrm>
              <a:prstGeom prst="rect">
                <a:avLst/>
              </a:prstGeom>
              <a:noFill/>
              <a:ln>
                <a:noFill/>
              </a:ln>
              <a:extLst>
                <a:ext uri="{53640926-AAD7-44D8-BBD7-CCE9431645EC}">
                  <a14:shadowObscured xmlns:a14="http://schemas.microsoft.com/office/drawing/2010/main"/>
                </a:ext>
              </a:extLst>
            </p:spPr>
          </p:pic>
        </p:grpSp>
        <p:grpSp>
          <p:nvGrpSpPr>
            <p:cNvPr id="3188" name="Group 3187">
              <a:extLst>
                <a:ext uri="{FF2B5EF4-FFF2-40B4-BE49-F238E27FC236}">
                  <a16:creationId xmlns:a16="http://schemas.microsoft.com/office/drawing/2014/main" id="{482B7C29-6A64-41F2-6EDD-98F971609CF1}"/>
                </a:ext>
              </a:extLst>
            </p:cNvPr>
            <p:cNvGrpSpPr/>
            <p:nvPr/>
          </p:nvGrpSpPr>
          <p:grpSpPr>
            <a:xfrm>
              <a:off x="2218056" y="3155802"/>
              <a:ext cx="344169" cy="318452"/>
              <a:chOff x="0" y="0"/>
              <a:chExt cx="931545" cy="930910"/>
            </a:xfrm>
          </p:grpSpPr>
          <p:sp>
            <p:nvSpPr>
              <p:cNvPr id="3189" name="Oval 3188">
                <a:extLst>
                  <a:ext uri="{FF2B5EF4-FFF2-40B4-BE49-F238E27FC236}">
                    <a16:creationId xmlns:a16="http://schemas.microsoft.com/office/drawing/2014/main" id="{3DF1BE04-3C2E-54AA-6976-EAEAD88FF958}"/>
                  </a:ext>
                </a:extLst>
              </p:cNvPr>
              <p:cNvSpPr/>
              <p:nvPr/>
            </p:nvSpPr>
            <p:spPr>
              <a:xfrm>
                <a:off x="77638" y="94891"/>
                <a:ext cx="747876" cy="725014"/>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BE"/>
              </a:p>
            </p:txBody>
          </p:sp>
          <p:pic>
            <p:nvPicPr>
              <p:cNvPr id="3190" name="Picture 3189" descr="C43 verkeersbord snelheidsbeperking 50km/u">
                <a:extLst>
                  <a:ext uri="{FF2B5EF4-FFF2-40B4-BE49-F238E27FC236}">
                    <a16:creationId xmlns:a16="http://schemas.microsoft.com/office/drawing/2014/main" id="{D81AAF5C-5D61-13C5-0501-B86D24BEE193}"/>
                  </a:ext>
                </a:extLst>
              </p:cNvPr>
              <p:cNvPicPr>
                <a:picLocks noChangeAspect="1"/>
              </p:cNvPicPr>
              <p:nvPr/>
            </p:nvPicPr>
            <p:blipFill rotWithShape="1">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0" y="0"/>
                <a:ext cx="931545" cy="930910"/>
              </a:xfrm>
              <a:prstGeom prst="rect">
                <a:avLst/>
              </a:prstGeom>
              <a:noFill/>
              <a:ln>
                <a:noFill/>
              </a:ln>
              <a:extLst>
                <a:ext uri="{53640926-AAD7-44D8-BBD7-CCE9431645EC}">
                  <a14:shadowObscured xmlns:a14="http://schemas.microsoft.com/office/drawing/2010/main"/>
                </a:ext>
              </a:extLst>
            </p:spPr>
          </p:pic>
        </p:grpSp>
        <p:grpSp>
          <p:nvGrpSpPr>
            <p:cNvPr id="3191" name="Group 3190">
              <a:extLst>
                <a:ext uri="{FF2B5EF4-FFF2-40B4-BE49-F238E27FC236}">
                  <a16:creationId xmlns:a16="http://schemas.microsoft.com/office/drawing/2014/main" id="{23A18D5B-79A0-5F23-F880-856DBD2ABD5B}"/>
                </a:ext>
              </a:extLst>
            </p:cNvPr>
            <p:cNvGrpSpPr/>
            <p:nvPr/>
          </p:nvGrpSpPr>
          <p:grpSpPr>
            <a:xfrm>
              <a:off x="3355919" y="2337197"/>
              <a:ext cx="344169" cy="318452"/>
              <a:chOff x="0" y="0"/>
              <a:chExt cx="931545" cy="930910"/>
            </a:xfrm>
          </p:grpSpPr>
          <p:sp>
            <p:nvSpPr>
              <p:cNvPr id="3192" name="Oval 3191">
                <a:extLst>
                  <a:ext uri="{FF2B5EF4-FFF2-40B4-BE49-F238E27FC236}">
                    <a16:creationId xmlns:a16="http://schemas.microsoft.com/office/drawing/2014/main" id="{B2DFF52B-C53F-B4C6-AC26-D4DE97D61A76}"/>
                  </a:ext>
                </a:extLst>
              </p:cNvPr>
              <p:cNvSpPr/>
              <p:nvPr/>
            </p:nvSpPr>
            <p:spPr>
              <a:xfrm>
                <a:off x="77638" y="94891"/>
                <a:ext cx="747876" cy="725014"/>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BE"/>
              </a:p>
            </p:txBody>
          </p:sp>
          <p:pic>
            <p:nvPicPr>
              <p:cNvPr id="3193" name="Picture 3192" descr="C43 verkeersbord snelheidsbeperking 50km/u">
                <a:extLst>
                  <a:ext uri="{FF2B5EF4-FFF2-40B4-BE49-F238E27FC236}">
                    <a16:creationId xmlns:a16="http://schemas.microsoft.com/office/drawing/2014/main" id="{2D863A4C-C138-9D8A-D4CD-0784EDA7A1EA}"/>
                  </a:ext>
                </a:extLst>
              </p:cNvPr>
              <p:cNvPicPr>
                <a:picLocks noChangeAspect="1"/>
              </p:cNvPicPr>
              <p:nvPr/>
            </p:nvPicPr>
            <p:blipFill rotWithShape="1">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0" y="0"/>
                <a:ext cx="931545" cy="930910"/>
              </a:xfrm>
              <a:prstGeom prst="rect">
                <a:avLst/>
              </a:prstGeom>
              <a:noFill/>
              <a:ln>
                <a:noFill/>
              </a:ln>
              <a:extLst>
                <a:ext uri="{53640926-AAD7-44D8-BBD7-CCE9431645EC}">
                  <a14:shadowObscured xmlns:a14="http://schemas.microsoft.com/office/drawing/2010/main"/>
                </a:ext>
              </a:extLst>
            </p:spPr>
          </p:pic>
        </p:grpSp>
        <p:pic>
          <p:nvPicPr>
            <p:cNvPr id="3194" name="Picture 3193" descr="Verkeersbord C43 snelheidsbeperking 30km huren bij Huurland">
              <a:extLst>
                <a:ext uri="{FF2B5EF4-FFF2-40B4-BE49-F238E27FC236}">
                  <a16:creationId xmlns:a16="http://schemas.microsoft.com/office/drawing/2014/main" id="{869244D9-13D0-6094-814D-D8153FEE3C70}"/>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428365" y="3810635"/>
              <a:ext cx="344169" cy="344169"/>
            </a:xfrm>
            <a:prstGeom prst="rect">
              <a:avLst/>
            </a:prstGeom>
            <a:noFill/>
            <a:ln>
              <a:noFill/>
            </a:ln>
          </p:spPr>
        </p:pic>
      </p:grpSp>
      <p:pic>
        <p:nvPicPr>
          <p:cNvPr id="3199" name="Picture 3198" descr="A blue and white road sign with arrows&#10;&#10;Description automatically generated">
            <a:extLst>
              <a:ext uri="{FF2B5EF4-FFF2-40B4-BE49-F238E27FC236}">
                <a16:creationId xmlns:a16="http://schemas.microsoft.com/office/drawing/2014/main" id="{C6875C01-F9A5-C01B-16B7-F7835F9FC59C}"/>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bwMode="auto">
          <a:xfrm>
            <a:off x="4688825" y="4015424"/>
            <a:ext cx="319842" cy="318451"/>
          </a:xfrm>
          <a:prstGeom prst="rect">
            <a:avLst/>
          </a:prstGeom>
          <a:ln>
            <a:noFill/>
          </a:ln>
          <a:extLst>
            <a:ext uri="{53640926-AAD7-44D8-BBD7-CCE9431645EC}">
              <a14:shadowObscured xmlns:a14="http://schemas.microsoft.com/office/drawing/2010/main"/>
            </a:ext>
          </a:extLst>
        </p:spPr>
      </p:pic>
      <p:pic>
        <p:nvPicPr>
          <p:cNvPr id="3201" name="Picture 3200" descr="A blue and white road sign with arrows&#10;&#10;Description automatically generated">
            <a:extLst>
              <a:ext uri="{FF2B5EF4-FFF2-40B4-BE49-F238E27FC236}">
                <a16:creationId xmlns:a16="http://schemas.microsoft.com/office/drawing/2014/main" id="{44D67BA4-C202-F24E-DBF3-66BD44A3B9D4}"/>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bwMode="auto">
          <a:xfrm>
            <a:off x="2173183" y="2794878"/>
            <a:ext cx="319842" cy="318451"/>
          </a:xfrm>
          <a:prstGeom prst="rect">
            <a:avLst/>
          </a:prstGeom>
          <a:ln>
            <a:noFill/>
          </a:ln>
          <a:extLst>
            <a:ext uri="{53640926-AAD7-44D8-BBD7-CCE9431645EC}">
              <a14:shadowObscured xmlns:a14="http://schemas.microsoft.com/office/drawing/2010/main"/>
            </a:ext>
          </a:extLst>
        </p:spPr>
      </p:pic>
      <p:pic>
        <p:nvPicPr>
          <p:cNvPr id="3202" name="Picture 3201" descr="A blue and white road sign with arrows&#10;&#10;Description automatically generated">
            <a:extLst>
              <a:ext uri="{FF2B5EF4-FFF2-40B4-BE49-F238E27FC236}">
                <a16:creationId xmlns:a16="http://schemas.microsoft.com/office/drawing/2014/main" id="{9D244EF7-7F7E-16A8-336C-51FED0371A82}"/>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bwMode="auto">
          <a:xfrm>
            <a:off x="9309933" y="3329382"/>
            <a:ext cx="319842" cy="318451"/>
          </a:xfrm>
          <a:prstGeom prst="rect">
            <a:avLst/>
          </a:prstGeom>
          <a:ln>
            <a:noFill/>
          </a:ln>
          <a:extLst>
            <a:ext uri="{53640926-AAD7-44D8-BBD7-CCE9431645EC}">
              <a14:shadowObscured xmlns:a14="http://schemas.microsoft.com/office/drawing/2010/main"/>
            </a:ext>
          </a:extLst>
        </p:spPr>
      </p:pic>
      <p:pic>
        <p:nvPicPr>
          <p:cNvPr id="3203" name="Picture 3202" descr="A blue and white road sign with arrows&#10;&#10;Description automatically generated">
            <a:extLst>
              <a:ext uri="{FF2B5EF4-FFF2-40B4-BE49-F238E27FC236}">
                <a16:creationId xmlns:a16="http://schemas.microsoft.com/office/drawing/2014/main" id="{D992FFCF-4854-6D1B-36AD-E0AB7A647CEC}"/>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bwMode="auto">
          <a:xfrm rot="17452935">
            <a:off x="7020217" y="2963985"/>
            <a:ext cx="319842" cy="318451"/>
          </a:xfrm>
          <a:prstGeom prst="rect">
            <a:avLst/>
          </a:prstGeom>
          <a:ln>
            <a:noFill/>
          </a:ln>
          <a:extLst>
            <a:ext uri="{53640926-AAD7-44D8-BBD7-CCE9431645EC}">
              <a14:shadowObscured xmlns:a14="http://schemas.microsoft.com/office/drawing/2010/main"/>
            </a:ext>
          </a:extLst>
        </p:spPr>
      </p:pic>
      <p:pic>
        <p:nvPicPr>
          <p:cNvPr id="3204" name="Picture 3203" descr="A blue and white road sign with arrows&#10;&#10;Description automatically generated">
            <a:extLst>
              <a:ext uri="{FF2B5EF4-FFF2-40B4-BE49-F238E27FC236}">
                <a16:creationId xmlns:a16="http://schemas.microsoft.com/office/drawing/2014/main" id="{9CB92E72-5DC8-3C73-B135-86A25641A283}"/>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bwMode="auto">
          <a:xfrm rot="16200000">
            <a:off x="3792291" y="2298529"/>
            <a:ext cx="319842" cy="318451"/>
          </a:xfrm>
          <a:prstGeom prst="rect">
            <a:avLst/>
          </a:prstGeom>
          <a:ln>
            <a:noFill/>
          </a:ln>
          <a:extLst>
            <a:ext uri="{53640926-AAD7-44D8-BBD7-CCE9431645EC}">
              <a14:shadowObscured xmlns:a14="http://schemas.microsoft.com/office/drawing/2010/main"/>
            </a:ext>
          </a:extLst>
        </p:spPr>
      </p:pic>
      <p:pic>
        <p:nvPicPr>
          <p:cNvPr id="3205" name="Picture 3204" descr="A blue and white road sign with arrows&#10;&#10;Description automatically generated">
            <a:extLst>
              <a:ext uri="{FF2B5EF4-FFF2-40B4-BE49-F238E27FC236}">
                <a16:creationId xmlns:a16="http://schemas.microsoft.com/office/drawing/2014/main" id="{3B6DA8A5-8E1B-4EC4-44A6-D6AE8286AFDD}"/>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bwMode="auto">
          <a:xfrm rot="16200000">
            <a:off x="4049907" y="3765074"/>
            <a:ext cx="319842" cy="318451"/>
          </a:xfrm>
          <a:prstGeom prst="rect">
            <a:avLst/>
          </a:prstGeom>
          <a:ln>
            <a:noFill/>
          </a:ln>
          <a:extLst>
            <a:ext uri="{53640926-AAD7-44D8-BBD7-CCE9431645EC}">
              <a14:shadowObscured xmlns:a14="http://schemas.microsoft.com/office/drawing/2010/main"/>
            </a:ext>
          </a:extLst>
        </p:spPr>
      </p:pic>
      <p:pic>
        <p:nvPicPr>
          <p:cNvPr id="3206" name="Picture 3205" descr="Verkeerslicht Svg Verkeerslicht Cricut gesneden bestand Verkeerslicht Png Verkeerslicht Vector afbeelding 1">
            <a:extLst>
              <a:ext uri="{FF2B5EF4-FFF2-40B4-BE49-F238E27FC236}">
                <a16:creationId xmlns:a16="http://schemas.microsoft.com/office/drawing/2014/main" id="{510872D6-9B2D-AB84-B10A-D00DF62383C7}"/>
              </a:ext>
            </a:extLst>
          </p:cNvPr>
          <p:cNvPicPr>
            <a:picLocks noChangeAspect="1"/>
          </p:cNvPicPr>
          <p:nvPr/>
        </p:nvPicPr>
        <p:blipFill rotWithShape="1">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828648" y="2125942"/>
            <a:ext cx="217537" cy="442423"/>
          </a:xfrm>
          <a:prstGeom prst="rect">
            <a:avLst/>
          </a:prstGeom>
          <a:noFill/>
          <a:ln>
            <a:noFill/>
          </a:ln>
          <a:extLst>
            <a:ext uri="{53640926-AAD7-44D8-BBD7-CCE9431645EC}">
              <a14:shadowObscured xmlns:a14="http://schemas.microsoft.com/office/drawing/2010/main"/>
            </a:ext>
          </a:extLst>
        </p:spPr>
      </p:pic>
      <p:pic>
        <p:nvPicPr>
          <p:cNvPr id="3207" name="Picture 3206" descr="Verkeerslicht Svg Verkeerslicht Cricut gesneden bestand Verkeerslicht Png Verkeerslicht Vector afbeelding 1">
            <a:extLst>
              <a:ext uri="{FF2B5EF4-FFF2-40B4-BE49-F238E27FC236}">
                <a16:creationId xmlns:a16="http://schemas.microsoft.com/office/drawing/2014/main" id="{9EECE703-B6E8-06DF-213A-65E0D3EC2484}"/>
              </a:ext>
            </a:extLst>
          </p:cNvPr>
          <p:cNvPicPr>
            <a:picLocks noChangeAspect="1"/>
          </p:cNvPicPr>
          <p:nvPr/>
        </p:nvPicPr>
        <p:blipFill rotWithShape="1">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5779641" y="1750451"/>
            <a:ext cx="217537" cy="442423"/>
          </a:xfrm>
          <a:prstGeom prst="rect">
            <a:avLst/>
          </a:prstGeom>
          <a:noFill/>
          <a:ln>
            <a:noFill/>
          </a:ln>
          <a:extLst>
            <a:ext uri="{53640926-AAD7-44D8-BBD7-CCE9431645EC}">
              <a14:shadowObscured xmlns:a14="http://schemas.microsoft.com/office/drawing/2010/main"/>
            </a:ext>
          </a:extLst>
        </p:spPr>
      </p:pic>
      <p:pic>
        <p:nvPicPr>
          <p:cNvPr id="3208" name="Picture 3207" descr="Verkeerslicht Svg Verkeerslicht Cricut gesneden bestand Verkeerslicht Png Verkeerslicht Vector afbeelding 1">
            <a:extLst>
              <a:ext uri="{FF2B5EF4-FFF2-40B4-BE49-F238E27FC236}">
                <a16:creationId xmlns:a16="http://schemas.microsoft.com/office/drawing/2014/main" id="{2D33B158-A15E-1A4E-6B37-251F2446DBDB}"/>
              </a:ext>
            </a:extLst>
          </p:cNvPr>
          <p:cNvPicPr>
            <a:picLocks noChangeAspect="1"/>
          </p:cNvPicPr>
          <p:nvPr/>
        </p:nvPicPr>
        <p:blipFill rotWithShape="1">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6436004" y="1884817"/>
            <a:ext cx="217537" cy="442423"/>
          </a:xfrm>
          <a:prstGeom prst="rect">
            <a:avLst/>
          </a:prstGeom>
          <a:noFill/>
          <a:ln>
            <a:noFill/>
          </a:ln>
          <a:extLst>
            <a:ext uri="{53640926-AAD7-44D8-BBD7-CCE9431645EC}">
              <a14:shadowObscured xmlns:a14="http://schemas.microsoft.com/office/drawing/2010/main"/>
            </a:ext>
          </a:extLst>
        </p:spPr>
      </p:pic>
      <p:sp>
        <p:nvSpPr>
          <p:cNvPr id="5" name="Rectangle 4">
            <a:extLst>
              <a:ext uri="{FF2B5EF4-FFF2-40B4-BE49-F238E27FC236}">
                <a16:creationId xmlns:a16="http://schemas.microsoft.com/office/drawing/2014/main" id="{E8F892EC-0322-3CDB-DC01-309722584F57}"/>
              </a:ext>
            </a:extLst>
          </p:cNvPr>
          <p:cNvSpPr/>
          <p:nvPr/>
        </p:nvSpPr>
        <p:spPr>
          <a:xfrm>
            <a:off x="8794390" y="5556714"/>
            <a:ext cx="1755500" cy="376701"/>
          </a:xfrm>
          <a:prstGeom prst="rect">
            <a:avLst/>
          </a:prstGeom>
          <a:solidFill>
            <a:schemeClr val="bg1"/>
          </a:solidFill>
          <a:effectLst>
            <a:outerShdw dist="889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7" name="Rectangle 6">
            <a:extLst>
              <a:ext uri="{FF2B5EF4-FFF2-40B4-BE49-F238E27FC236}">
                <a16:creationId xmlns:a16="http://schemas.microsoft.com/office/drawing/2014/main" id="{4EC69C0D-8629-86F2-5A13-B569B302ED16}"/>
              </a:ext>
            </a:extLst>
          </p:cNvPr>
          <p:cNvSpPr/>
          <p:nvPr/>
        </p:nvSpPr>
        <p:spPr>
          <a:xfrm>
            <a:off x="4004705" y="5071598"/>
            <a:ext cx="1755500" cy="376701"/>
          </a:xfrm>
          <a:prstGeom prst="rect">
            <a:avLst/>
          </a:prstGeom>
          <a:solidFill>
            <a:schemeClr val="bg1"/>
          </a:solidFill>
          <a:effectLst>
            <a:outerShdw dist="889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8" name="Rectangle 7">
            <a:extLst>
              <a:ext uri="{FF2B5EF4-FFF2-40B4-BE49-F238E27FC236}">
                <a16:creationId xmlns:a16="http://schemas.microsoft.com/office/drawing/2014/main" id="{851DD900-DCFB-B31F-BF7A-6DDDC7976601}"/>
              </a:ext>
            </a:extLst>
          </p:cNvPr>
          <p:cNvSpPr/>
          <p:nvPr/>
        </p:nvSpPr>
        <p:spPr>
          <a:xfrm>
            <a:off x="1512390" y="4906947"/>
            <a:ext cx="1755500" cy="376701"/>
          </a:xfrm>
          <a:prstGeom prst="rect">
            <a:avLst/>
          </a:prstGeom>
          <a:solidFill>
            <a:schemeClr val="bg1"/>
          </a:solidFill>
          <a:effectLst>
            <a:outerShdw dist="889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4" name="TextBox 3">
            <a:extLst>
              <a:ext uri="{FF2B5EF4-FFF2-40B4-BE49-F238E27FC236}">
                <a16:creationId xmlns:a16="http://schemas.microsoft.com/office/drawing/2014/main" id="{BA78104E-BA3D-07E3-5EA9-A55799D33699}"/>
              </a:ext>
            </a:extLst>
          </p:cNvPr>
          <p:cNvSpPr txBox="1"/>
          <p:nvPr/>
        </p:nvSpPr>
        <p:spPr>
          <a:xfrm>
            <a:off x="8851540" y="5579151"/>
            <a:ext cx="1877419" cy="369332"/>
          </a:xfrm>
          <a:prstGeom prst="rect">
            <a:avLst/>
          </a:prstGeom>
        </p:spPr>
        <p:txBody>
          <a:bodyPr wrap="square" rtlCol="0">
            <a:spAutoFit/>
          </a:bodyPr>
          <a:lstStyle/>
          <a:p>
            <a:r>
              <a:rPr lang="nl-BE" dirty="0">
                <a:solidFill>
                  <a:srgbClr val="2D4CE7"/>
                </a:solidFill>
                <a:latin typeface="Aptos Black" panose="020B0004020202020204" pitchFamily="34" charset="0"/>
              </a:rPr>
              <a:t>Gate CHARLIE</a:t>
            </a:r>
          </a:p>
        </p:txBody>
      </p:sp>
      <p:sp>
        <p:nvSpPr>
          <p:cNvPr id="3" name="TextBox 2">
            <a:extLst>
              <a:ext uri="{FF2B5EF4-FFF2-40B4-BE49-F238E27FC236}">
                <a16:creationId xmlns:a16="http://schemas.microsoft.com/office/drawing/2014/main" id="{457AFD32-73A8-BB49-65E2-DA29FAC998FA}"/>
              </a:ext>
            </a:extLst>
          </p:cNvPr>
          <p:cNvSpPr txBox="1"/>
          <p:nvPr/>
        </p:nvSpPr>
        <p:spPr>
          <a:xfrm>
            <a:off x="4158650" y="5083732"/>
            <a:ext cx="1877419" cy="369332"/>
          </a:xfrm>
          <a:prstGeom prst="rect">
            <a:avLst/>
          </a:prstGeom>
        </p:spPr>
        <p:txBody>
          <a:bodyPr wrap="square" rtlCol="0">
            <a:spAutoFit/>
          </a:bodyPr>
          <a:lstStyle/>
          <a:p>
            <a:r>
              <a:rPr lang="nl-BE" dirty="0">
                <a:solidFill>
                  <a:srgbClr val="2D4CE7"/>
                </a:solidFill>
                <a:latin typeface="Aptos Black" panose="020B0004020202020204" pitchFamily="34" charset="0"/>
              </a:rPr>
              <a:t>Gate BRAVO</a:t>
            </a:r>
          </a:p>
        </p:txBody>
      </p:sp>
      <p:sp>
        <p:nvSpPr>
          <p:cNvPr id="2" name="TextBox 1">
            <a:extLst>
              <a:ext uri="{FF2B5EF4-FFF2-40B4-BE49-F238E27FC236}">
                <a16:creationId xmlns:a16="http://schemas.microsoft.com/office/drawing/2014/main" id="{B524F7B5-1EC4-F404-17DA-0E2E8DAFB52F}"/>
              </a:ext>
            </a:extLst>
          </p:cNvPr>
          <p:cNvSpPr txBox="1"/>
          <p:nvPr/>
        </p:nvSpPr>
        <p:spPr>
          <a:xfrm>
            <a:off x="1665880" y="4918244"/>
            <a:ext cx="1877419" cy="369332"/>
          </a:xfrm>
          <a:prstGeom prst="rect">
            <a:avLst/>
          </a:prstGeom>
        </p:spPr>
        <p:txBody>
          <a:bodyPr wrap="square" rtlCol="0">
            <a:spAutoFit/>
          </a:bodyPr>
          <a:lstStyle/>
          <a:p>
            <a:r>
              <a:rPr lang="nl-BE" dirty="0">
                <a:solidFill>
                  <a:srgbClr val="2D4CE7"/>
                </a:solidFill>
                <a:latin typeface="Aptos Black" panose="020B0004020202020204" pitchFamily="34" charset="0"/>
              </a:rPr>
              <a:t>Gate ALPHA</a:t>
            </a:r>
          </a:p>
        </p:txBody>
      </p:sp>
      <p:sp>
        <p:nvSpPr>
          <p:cNvPr id="9" name="Arrow: Up 8">
            <a:extLst>
              <a:ext uri="{FF2B5EF4-FFF2-40B4-BE49-F238E27FC236}">
                <a16:creationId xmlns:a16="http://schemas.microsoft.com/office/drawing/2014/main" id="{C9E4BEAD-C86A-8D85-E60D-07D8B1187D8E}"/>
              </a:ext>
            </a:extLst>
          </p:cNvPr>
          <p:cNvSpPr/>
          <p:nvPr/>
        </p:nvSpPr>
        <p:spPr>
          <a:xfrm>
            <a:off x="2257646" y="4430554"/>
            <a:ext cx="344169" cy="376701"/>
          </a:xfrm>
          <a:prstGeom prst="up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Arrow: Up 9">
            <a:extLst>
              <a:ext uri="{FF2B5EF4-FFF2-40B4-BE49-F238E27FC236}">
                <a16:creationId xmlns:a16="http://schemas.microsoft.com/office/drawing/2014/main" id="{8D5926C2-C9E5-9958-2EE1-54E960BBB977}"/>
              </a:ext>
            </a:extLst>
          </p:cNvPr>
          <p:cNvSpPr/>
          <p:nvPr/>
        </p:nvSpPr>
        <p:spPr>
          <a:xfrm>
            <a:off x="9477059" y="5063823"/>
            <a:ext cx="344169" cy="376701"/>
          </a:xfrm>
          <a:prstGeom prst="up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Arrow: Up 10">
            <a:extLst>
              <a:ext uri="{FF2B5EF4-FFF2-40B4-BE49-F238E27FC236}">
                <a16:creationId xmlns:a16="http://schemas.microsoft.com/office/drawing/2014/main" id="{AF7EB79B-97A2-F68D-FDF4-12AAAE2583F7}"/>
              </a:ext>
            </a:extLst>
          </p:cNvPr>
          <p:cNvSpPr/>
          <p:nvPr/>
        </p:nvSpPr>
        <p:spPr>
          <a:xfrm>
            <a:off x="4676661" y="4632742"/>
            <a:ext cx="344169" cy="376701"/>
          </a:xfrm>
          <a:prstGeom prst="up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TextBox 5">
            <a:extLst>
              <a:ext uri="{FF2B5EF4-FFF2-40B4-BE49-F238E27FC236}">
                <a16:creationId xmlns:a16="http://schemas.microsoft.com/office/drawing/2014/main" id="{F768CF80-404D-BE3D-4A63-814A779BEC6B}"/>
              </a:ext>
            </a:extLst>
          </p:cNvPr>
          <p:cNvSpPr txBox="1"/>
          <p:nvPr/>
        </p:nvSpPr>
        <p:spPr>
          <a:xfrm>
            <a:off x="4890912" y="2520147"/>
            <a:ext cx="5094515" cy="1815882"/>
          </a:xfrm>
          <a:prstGeom prst="rect">
            <a:avLst/>
          </a:prstGeom>
        </p:spPr>
        <p:txBody>
          <a:bodyPr wrap="square" rtlCol="0">
            <a:spAutoFit/>
          </a:bodyPr>
          <a:lstStyle/>
          <a:p>
            <a:r>
              <a:rPr lang="nl-BE" sz="2800" b="1" dirty="0">
                <a:solidFill>
                  <a:schemeClr val="bg1"/>
                </a:solidFill>
              </a:rPr>
              <a:t>Dump aarde op </a:t>
            </a:r>
            <a:br>
              <a:rPr lang="nl-BE" sz="2800" b="1" dirty="0">
                <a:solidFill>
                  <a:schemeClr val="bg1"/>
                </a:solidFill>
              </a:rPr>
            </a:br>
            <a:r>
              <a:rPr lang="nl-BE" sz="2800" b="1" dirty="0">
                <a:solidFill>
                  <a:schemeClr val="bg1"/>
                </a:solidFill>
              </a:rPr>
              <a:t>maisveld start </a:t>
            </a:r>
            <a:br>
              <a:rPr lang="nl-BE" sz="2800" b="1" dirty="0">
                <a:solidFill>
                  <a:schemeClr val="bg1"/>
                </a:solidFill>
              </a:rPr>
            </a:br>
            <a:r>
              <a:rPr lang="nl-BE" sz="2800" b="1" dirty="0">
                <a:solidFill>
                  <a:schemeClr val="bg1"/>
                </a:solidFill>
              </a:rPr>
              <a:t>rond midden </a:t>
            </a:r>
            <a:br>
              <a:rPr lang="nl-BE" sz="2800" b="1" dirty="0">
                <a:solidFill>
                  <a:schemeClr val="bg1"/>
                </a:solidFill>
              </a:rPr>
            </a:br>
            <a:r>
              <a:rPr lang="nl-BE" sz="2800" b="1" dirty="0">
                <a:solidFill>
                  <a:schemeClr val="bg1"/>
                </a:solidFill>
              </a:rPr>
              <a:t>April 25</a:t>
            </a:r>
          </a:p>
        </p:txBody>
      </p:sp>
    </p:spTree>
    <p:extLst>
      <p:ext uri="{BB962C8B-B14F-4D97-AF65-F5344CB8AC3E}">
        <p14:creationId xmlns:p14="http://schemas.microsoft.com/office/powerpoint/2010/main" val="32513632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0ECA50-C0C7-D4CC-A5B6-01F25E4A9D35}"/>
              </a:ext>
            </a:extLst>
          </p:cNvPr>
          <p:cNvSpPr>
            <a:spLocks noGrp="1"/>
          </p:cNvSpPr>
          <p:nvPr>
            <p:ph type="body" sz="quarter" idx="13"/>
          </p:nvPr>
        </p:nvSpPr>
        <p:spPr/>
        <p:txBody>
          <a:bodyPr/>
          <a:lstStyle/>
          <a:p>
            <a:endParaRPr lang="nl-BE"/>
          </a:p>
        </p:txBody>
      </p:sp>
      <p:sp>
        <p:nvSpPr>
          <p:cNvPr id="3" name="Text Placeholder 2">
            <a:extLst>
              <a:ext uri="{FF2B5EF4-FFF2-40B4-BE49-F238E27FC236}">
                <a16:creationId xmlns:a16="http://schemas.microsoft.com/office/drawing/2014/main" id="{2F0CCC66-3B2D-3E3D-1B7A-C5B4F2275F83}"/>
              </a:ext>
            </a:extLst>
          </p:cNvPr>
          <p:cNvSpPr>
            <a:spLocks noGrp="1"/>
          </p:cNvSpPr>
          <p:nvPr>
            <p:ph type="body" sz="quarter" idx="27"/>
          </p:nvPr>
        </p:nvSpPr>
        <p:spPr/>
        <p:txBody>
          <a:bodyPr/>
          <a:lstStyle/>
          <a:p>
            <a:endParaRPr lang="nl-BE" dirty="0"/>
          </a:p>
        </p:txBody>
      </p:sp>
      <p:pic>
        <p:nvPicPr>
          <p:cNvPr id="5" name="Picture 4">
            <a:extLst>
              <a:ext uri="{FF2B5EF4-FFF2-40B4-BE49-F238E27FC236}">
                <a16:creationId xmlns:a16="http://schemas.microsoft.com/office/drawing/2014/main" id="{E2EFE5D3-A294-DF22-5974-1F66071D0B6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20654"/>
            <a:ext cx="12192000" cy="5616691"/>
          </a:xfrm>
          <a:prstGeom prst="rect">
            <a:avLst/>
          </a:prstGeom>
        </p:spPr>
      </p:pic>
      <p:sp>
        <p:nvSpPr>
          <p:cNvPr id="6" name="Arrow: Right 5">
            <a:extLst>
              <a:ext uri="{FF2B5EF4-FFF2-40B4-BE49-F238E27FC236}">
                <a16:creationId xmlns:a16="http://schemas.microsoft.com/office/drawing/2014/main" id="{0A969C26-A5F0-A59F-0ED5-B8A47FCEFE70}"/>
              </a:ext>
            </a:extLst>
          </p:cNvPr>
          <p:cNvSpPr/>
          <p:nvPr/>
        </p:nvSpPr>
        <p:spPr>
          <a:xfrm>
            <a:off x="1805049" y="1870790"/>
            <a:ext cx="3669476" cy="98565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TextBox 3">
            <a:extLst>
              <a:ext uri="{FF2B5EF4-FFF2-40B4-BE49-F238E27FC236}">
                <a16:creationId xmlns:a16="http://schemas.microsoft.com/office/drawing/2014/main" id="{EEEFCD70-C875-A9C7-513C-FF301B239467}"/>
              </a:ext>
            </a:extLst>
          </p:cNvPr>
          <p:cNvSpPr txBox="1"/>
          <p:nvPr/>
        </p:nvSpPr>
        <p:spPr>
          <a:xfrm>
            <a:off x="1995054" y="2071228"/>
            <a:ext cx="3289465" cy="584775"/>
          </a:xfrm>
          <a:prstGeom prst="rect">
            <a:avLst/>
          </a:prstGeom>
        </p:spPr>
        <p:txBody>
          <a:bodyPr wrap="square" rtlCol="0">
            <a:spAutoFit/>
          </a:bodyPr>
          <a:lstStyle/>
          <a:p>
            <a:r>
              <a:rPr lang="nl-BE" sz="3200" b="1" dirty="0">
                <a:solidFill>
                  <a:schemeClr val="bg1"/>
                </a:solidFill>
              </a:rPr>
              <a:t>Geen eyecatcher </a:t>
            </a:r>
          </a:p>
        </p:txBody>
      </p:sp>
    </p:spTree>
    <p:extLst>
      <p:ext uri="{BB962C8B-B14F-4D97-AF65-F5344CB8AC3E}">
        <p14:creationId xmlns:p14="http://schemas.microsoft.com/office/powerpoint/2010/main" val="635694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fill="hold" grpId="0" nodeType="withEffect">
                                  <p:stCondLst>
                                    <p:cond delay="0"/>
                                  </p:stCondLst>
                                  <p:childTnLst>
                                    <p:animClr clrSpc="rgb" dir="cw">
                                      <p:cBhvr>
                                        <p:cTn id="6" dur="2000" fill="hold"/>
                                        <p:tgtEl>
                                          <p:spTgt spid="6"/>
                                        </p:tgtEl>
                                        <p:attrNameLst>
                                          <p:attrName>fillcolor</p:attrName>
                                        </p:attrNameLst>
                                      </p:cBhvr>
                                      <p:to>
                                        <a:schemeClr val="accent2"/>
                                      </p:to>
                                    </p:animClr>
                                    <p:set>
                                      <p:cBhvr>
                                        <p:cTn id="7" dur="2000" fill="hold"/>
                                        <p:tgtEl>
                                          <p:spTgt spid="6"/>
                                        </p:tgtEl>
                                        <p:attrNameLst>
                                          <p:attrName>fill.type</p:attrName>
                                        </p:attrNameLst>
                                      </p:cBhvr>
                                      <p:to>
                                        <p:strVal val="solid"/>
                                      </p:to>
                                    </p:set>
                                    <p:set>
                                      <p:cBhvr>
                                        <p:cTn id="8" dur="2000" fill="hold"/>
                                        <p:tgtEl>
                                          <p:spTgt spid="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9547EB-97DD-A7D4-7A64-E7876318DDCF}"/>
              </a:ext>
            </a:extLst>
          </p:cNvPr>
          <p:cNvSpPr>
            <a:spLocks noGrp="1"/>
          </p:cNvSpPr>
          <p:nvPr>
            <p:ph type="body" sz="quarter" idx="13"/>
          </p:nvPr>
        </p:nvSpPr>
        <p:spPr/>
        <p:txBody>
          <a:bodyPr/>
          <a:lstStyle/>
          <a:p>
            <a:r>
              <a:rPr lang="nl-BE" dirty="0"/>
              <a:t>Nota VCHOD werkpost- en functiefiches.</a:t>
            </a:r>
          </a:p>
        </p:txBody>
      </p:sp>
      <p:sp>
        <p:nvSpPr>
          <p:cNvPr id="3" name="Text Placeholder 2">
            <a:extLst>
              <a:ext uri="{FF2B5EF4-FFF2-40B4-BE49-F238E27FC236}">
                <a16:creationId xmlns:a16="http://schemas.microsoft.com/office/drawing/2014/main" id="{2B7747C3-A5CB-A2BB-402D-4D2690F6D0C5}"/>
              </a:ext>
            </a:extLst>
          </p:cNvPr>
          <p:cNvSpPr>
            <a:spLocks noGrp="1"/>
          </p:cNvSpPr>
          <p:nvPr>
            <p:ph type="body" sz="quarter" idx="27"/>
          </p:nvPr>
        </p:nvSpPr>
        <p:spPr>
          <a:xfrm>
            <a:off x="281009" y="1453715"/>
            <a:ext cx="11237400" cy="4089476"/>
          </a:xfrm>
        </p:spPr>
        <p:txBody>
          <a:bodyPr/>
          <a:lstStyle/>
          <a:p>
            <a:pPr algn="just">
              <a:tabLst>
                <a:tab pos="534988" algn="l"/>
              </a:tabLst>
            </a:pPr>
            <a:r>
              <a:rPr lang="nl-BE" dirty="0"/>
              <a:t>Ref: 	- Nota CHOD </a:t>
            </a:r>
            <a:r>
              <a:rPr lang="nl-BE" dirty="0" err="1"/>
              <a:t>Nr</a:t>
            </a:r>
            <a:r>
              <a:rPr lang="nl-BE" dirty="0"/>
              <a:t> 25-00078688 van 26 Jun 2025 – Functie- en werkpostfiches zijn de samenvatting van</a:t>
            </a:r>
            <a:br>
              <a:rPr lang="nl-BE" dirty="0"/>
            </a:br>
            <a:r>
              <a:rPr lang="nl-BE" dirty="0"/>
              <a:t> 	   individuele RA op het gebied van welzijn op het werk.</a:t>
            </a:r>
          </a:p>
          <a:p>
            <a:pPr>
              <a:tabLst>
                <a:tab pos="534988" algn="l"/>
              </a:tabLst>
            </a:pPr>
            <a:r>
              <a:rPr lang="nl-BE" dirty="0"/>
              <a:t>	- ACWB-GID-WRKPR-006 – Richtlijnen voor het opstellen van de werkpostfiche.</a:t>
            </a:r>
          </a:p>
          <a:p>
            <a:pPr>
              <a:tabLst>
                <a:tab pos="534988" algn="l"/>
              </a:tabLst>
            </a:pPr>
            <a:r>
              <a:rPr lang="nl-BE" dirty="0"/>
              <a:t>	- ACWB-GID-WRKPR-004 - Richtlijnen voor het opstellen van functiefiches.</a:t>
            </a:r>
          </a:p>
          <a:p>
            <a:endParaRPr lang="nl-BE" dirty="0"/>
          </a:p>
          <a:p>
            <a:pPr marL="285750" indent="-285750">
              <a:buFont typeface="Wingdings" panose="05000000000000000000" pitchFamily="2" charset="2"/>
              <a:buChar char="q"/>
            </a:pPr>
            <a:r>
              <a:rPr lang="nl-BE" dirty="0"/>
              <a:t>LDPBW 08: </a:t>
            </a:r>
          </a:p>
          <a:p>
            <a:pPr marL="539750" lvl="1">
              <a:buFont typeface="Wingdings" panose="05000000000000000000" pitchFamily="2" charset="2"/>
              <a:buChar char="§"/>
            </a:pPr>
            <a:r>
              <a:rPr lang="nl-BE" dirty="0"/>
              <a:t>geen zicht op de bestaande functie- en werkpostfiches.</a:t>
            </a:r>
          </a:p>
          <a:p>
            <a:pPr marL="539750" lvl="1">
              <a:buFont typeface="Wingdings" panose="05000000000000000000" pitchFamily="2" charset="2"/>
              <a:buChar char="§"/>
            </a:pPr>
            <a:r>
              <a:rPr lang="nl-BE" dirty="0"/>
              <a:t>Voorlopig geen lijst van de eventueel door  gemaakte RA van de werkpostfiches</a:t>
            </a:r>
          </a:p>
          <a:p>
            <a:pPr marL="1028700" lvl="1">
              <a:buFont typeface="Wingdings" panose="05000000000000000000" pitchFamily="2" charset="2"/>
              <a:buChar char="§"/>
            </a:pPr>
            <a:endParaRPr lang="nl-BE" dirty="0"/>
          </a:p>
          <a:p>
            <a:pPr marL="285750" lvl="1">
              <a:buFont typeface="Wingdings" panose="05000000000000000000" pitchFamily="2" charset="2"/>
              <a:buChar char="q"/>
            </a:pPr>
            <a:r>
              <a:rPr lang="nl-BE" dirty="0"/>
              <a:t>De LDPBW heeft een vragenlijst opgemaakt.</a:t>
            </a:r>
            <a:br>
              <a:rPr lang="nl-BE" dirty="0"/>
            </a:br>
            <a:r>
              <a:rPr lang="nl-BE" dirty="0"/>
              <a:t>Vanaf het mogelijk is zal de LDPBW hierover een briefing geven.</a:t>
            </a:r>
          </a:p>
          <a:p>
            <a:pPr marL="0" lvl="1" indent="0">
              <a:buNone/>
            </a:pPr>
            <a:endParaRPr lang="nl-BE" dirty="0"/>
          </a:p>
        </p:txBody>
      </p:sp>
      <p:graphicFrame>
        <p:nvGraphicFramePr>
          <p:cNvPr id="4" name="Object 3">
            <a:extLst>
              <a:ext uri="{FF2B5EF4-FFF2-40B4-BE49-F238E27FC236}">
                <a16:creationId xmlns:a16="http://schemas.microsoft.com/office/drawing/2014/main" id="{DF7E1877-6F4A-A1E8-F812-89428A71FEC5}"/>
              </a:ext>
            </a:extLst>
          </p:cNvPr>
          <p:cNvGraphicFramePr>
            <a:graphicFrameLocks noChangeAspect="1"/>
          </p:cNvGraphicFramePr>
          <p:nvPr>
            <p:extLst>
              <p:ext uri="{D42A27DB-BD31-4B8C-83A1-F6EECF244321}">
                <p14:modId xmlns:p14="http://schemas.microsoft.com/office/powerpoint/2010/main" val="4233338123"/>
              </p:ext>
            </p:extLst>
          </p:nvPr>
        </p:nvGraphicFramePr>
        <p:xfrm>
          <a:off x="9640783" y="3590266"/>
          <a:ext cx="2254277" cy="1952925"/>
        </p:xfrm>
        <a:graphic>
          <a:graphicData uri="http://schemas.openxmlformats.org/presentationml/2006/ole">
            <mc:AlternateContent xmlns:mc="http://schemas.openxmlformats.org/markup-compatibility/2006">
              <mc:Choice xmlns:v="urn:schemas-microsoft-com:vml" Requires="v">
                <p:oleObj name="Worksheet" showAsIcon="1" r:id="rId3" imgW="914400" imgH="792417" progId="Excel.Sheet.12">
                  <p:embed/>
                </p:oleObj>
              </mc:Choice>
              <mc:Fallback>
                <p:oleObj name="Worksheet" showAsIcon="1" r:id="rId3" imgW="914400" imgH="792417" progId="Excel.Sheet.12">
                  <p:embed/>
                  <p:pic>
                    <p:nvPicPr>
                      <p:cNvPr id="0" name=""/>
                      <p:cNvPicPr/>
                      <p:nvPr/>
                    </p:nvPicPr>
                    <p:blipFill>
                      <a:blip r:embed="rId4"/>
                      <a:stretch>
                        <a:fillRect/>
                      </a:stretch>
                    </p:blipFill>
                    <p:spPr>
                      <a:xfrm>
                        <a:off x="9640783" y="3590266"/>
                        <a:ext cx="2254277" cy="1952925"/>
                      </a:xfrm>
                      <a:prstGeom prst="rect">
                        <a:avLst/>
                      </a:prstGeom>
                    </p:spPr>
                  </p:pic>
                </p:oleObj>
              </mc:Fallback>
            </mc:AlternateContent>
          </a:graphicData>
        </a:graphic>
      </p:graphicFrame>
    </p:spTree>
    <p:extLst>
      <p:ext uri="{BB962C8B-B14F-4D97-AF65-F5344CB8AC3E}">
        <p14:creationId xmlns:p14="http://schemas.microsoft.com/office/powerpoint/2010/main" val="7566231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2673A-9AD6-ABD2-6E95-4A66C6BBC2B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2A81F60-BD44-BB47-0F48-38F72B80E152}"/>
              </a:ext>
            </a:extLst>
          </p:cNvPr>
          <p:cNvSpPr>
            <a:spLocks noGrp="1"/>
          </p:cNvSpPr>
          <p:nvPr>
            <p:ph type="body" sz="quarter" idx="13"/>
          </p:nvPr>
        </p:nvSpPr>
        <p:spPr>
          <a:xfrm>
            <a:off x="281009" y="745829"/>
            <a:ext cx="11293675" cy="1323439"/>
          </a:xfrm>
        </p:spPr>
        <p:txBody>
          <a:bodyPr/>
          <a:lstStyle/>
          <a:p>
            <a:r>
              <a:rPr lang="nl-BE" dirty="0"/>
              <a:t>Inventarislijst van de producten met gevaarlijke eigenschappen. </a:t>
            </a:r>
          </a:p>
        </p:txBody>
      </p:sp>
      <p:sp>
        <p:nvSpPr>
          <p:cNvPr id="3" name="Text Placeholder 2">
            <a:extLst>
              <a:ext uri="{FF2B5EF4-FFF2-40B4-BE49-F238E27FC236}">
                <a16:creationId xmlns:a16="http://schemas.microsoft.com/office/drawing/2014/main" id="{CEF5EA80-DFCF-81EB-A6DC-7EB4C8C61484}"/>
              </a:ext>
            </a:extLst>
          </p:cNvPr>
          <p:cNvSpPr>
            <a:spLocks noGrp="1"/>
          </p:cNvSpPr>
          <p:nvPr>
            <p:ph type="body" sz="quarter" idx="27"/>
          </p:nvPr>
        </p:nvSpPr>
        <p:spPr>
          <a:xfrm>
            <a:off x="281009" y="2270701"/>
            <a:ext cx="11237400" cy="4089476"/>
          </a:xfrm>
        </p:spPr>
        <p:txBody>
          <a:bodyPr/>
          <a:lstStyle/>
          <a:p>
            <a:pPr marL="285750" indent="-285750">
              <a:buFont typeface="Wingdings" panose="05000000000000000000" pitchFamily="2" charset="2"/>
              <a:buChar char="q"/>
            </a:pPr>
            <a:r>
              <a:rPr lang="nl-BE" dirty="0"/>
              <a:t>Er wordt vanuit de IDPBW een onderzoek gedaan naar bepaalde gevaarlijke producten.</a:t>
            </a:r>
            <a:br>
              <a:rPr lang="nl-BE" dirty="0"/>
            </a:br>
            <a:r>
              <a:rPr lang="nl-BE" dirty="0"/>
              <a:t>Het gaat over de producten die de volgende stoffen bevatten:</a:t>
            </a:r>
          </a:p>
          <a:p>
            <a:pPr marL="555625" indent="-285750">
              <a:buFont typeface="Wingdings" panose="05000000000000000000" pitchFamily="2" charset="2"/>
              <a:buChar char="§"/>
            </a:pPr>
            <a:endParaRPr lang="nl-BE" dirty="0"/>
          </a:p>
          <a:p>
            <a:pPr marL="555625" indent="-285750">
              <a:buFont typeface="Wingdings" panose="05000000000000000000" pitchFamily="2" charset="2"/>
              <a:buChar char="§"/>
            </a:pPr>
            <a:r>
              <a:rPr lang="nl-BE" dirty="0"/>
              <a:t>Carcinogene producten (H350 en H351),</a:t>
            </a:r>
          </a:p>
          <a:p>
            <a:pPr marL="555625" indent="-285750">
              <a:buFont typeface="Wingdings" panose="05000000000000000000" pitchFamily="2" charset="2"/>
              <a:buChar char="§"/>
            </a:pPr>
            <a:r>
              <a:rPr lang="nl-BE" dirty="0"/>
              <a:t>Mutagene producten (H340 en H341),</a:t>
            </a:r>
          </a:p>
          <a:p>
            <a:pPr marL="555625" indent="-285750">
              <a:buFont typeface="Wingdings" panose="05000000000000000000" pitchFamily="2" charset="2"/>
              <a:buChar char="§"/>
            </a:pPr>
            <a:r>
              <a:rPr lang="nl-BE" dirty="0"/>
              <a:t>CMR (H360 en H362),</a:t>
            </a:r>
          </a:p>
          <a:p>
            <a:pPr marL="555625" indent="-285750">
              <a:buFont typeface="Wingdings" panose="05000000000000000000" pitchFamily="2" charset="2"/>
              <a:buChar char="§"/>
            </a:pPr>
            <a:r>
              <a:rPr lang="nl-BE" dirty="0"/>
              <a:t>Producten die de vruchtbaarheid of het ongeboren kind kunnen schaden (H361),</a:t>
            </a:r>
          </a:p>
          <a:p>
            <a:pPr marL="555625" indent="-285750">
              <a:buFont typeface="Wingdings" panose="05000000000000000000" pitchFamily="2" charset="2"/>
              <a:buChar char="§"/>
            </a:pPr>
            <a:r>
              <a:rPr lang="nl-BE" dirty="0"/>
              <a:t>SVHC,</a:t>
            </a:r>
          </a:p>
          <a:p>
            <a:pPr marL="555625" indent="-285750">
              <a:buFont typeface="Wingdings" panose="05000000000000000000" pitchFamily="2" charset="2"/>
              <a:buChar char="§"/>
            </a:pPr>
            <a:r>
              <a:rPr lang="nl-BE" dirty="0"/>
              <a:t>Producten die de stof </a:t>
            </a:r>
            <a:r>
              <a:rPr lang="nl-BE" dirty="0" err="1"/>
              <a:t>Diisocyanaat</a:t>
            </a:r>
            <a:r>
              <a:rPr lang="nl-BE" dirty="0"/>
              <a:t> bevatten (zie rubriek 1 en 3 van de SDS)</a:t>
            </a:r>
          </a:p>
          <a:p>
            <a:pPr marL="269875"/>
            <a:endParaRPr lang="nl-BE" dirty="0"/>
          </a:p>
          <a:p>
            <a:pPr marL="285750" indent="-285750">
              <a:buFont typeface="Wingdings" panose="05000000000000000000" pitchFamily="2" charset="2"/>
              <a:buChar char="q"/>
            </a:pPr>
            <a:r>
              <a:rPr lang="nl-BE" dirty="0"/>
              <a:t>De eenheden dienen een inventarislijst van de producten waarover de eenheid beschikt op te maken.</a:t>
            </a:r>
            <a:br>
              <a:rPr lang="nl-BE" dirty="0"/>
            </a:br>
            <a:r>
              <a:rPr lang="nl-BE" dirty="0"/>
              <a:t>(</a:t>
            </a:r>
            <a:r>
              <a:rPr lang="nl-BE" dirty="0">
                <a:hlinkClick r:id="rId3"/>
              </a:rPr>
              <a:t>Template nieuwe inventarislijst</a:t>
            </a:r>
            <a:r>
              <a:rPr lang="nl-BE" dirty="0"/>
              <a:t>) </a:t>
            </a:r>
          </a:p>
          <a:p>
            <a:pPr marL="285750" indent="-285750">
              <a:buFont typeface="Wingdings" panose="05000000000000000000" pitchFamily="2" charset="2"/>
              <a:buChar char="q"/>
            </a:pPr>
            <a:r>
              <a:rPr lang="nl-BE" dirty="0"/>
              <a:t>De LDPBW zal, indien nodig, hier ook een vragenlijst voor opstellen zodat men de huidige situatie kan zien. </a:t>
            </a:r>
          </a:p>
          <a:p>
            <a:pPr marL="285750" indent="-285750">
              <a:buFont typeface="Wingdings" panose="05000000000000000000" pitchFamily="2" charset="2"/>
              <a:buChar char="q"/>
            </a:pPr>
            <a:r>
              <a:rPr lang="nl-BE" b="1" u="sng" dirty="0"/>
              <a:t>Opmerking: Dit thema is zeer belangrijk daar zonder deze lijst en het beschikken over de recentste SDS nodig zijn voor de correcte opmaak van de werkpostfiches, functiefiches en de lijsten AMT</a:t>
            </a:r>
          </a:p>
          <a:p>
            <a:pPr marL="285750" indent="-285750">
              <a:buFont typeface="Wingdings" panose="05000000000000000000" pitchFamily="2" charset="2"/>
              <a:buChar char="q"/>
            </a:pPr>
            <a:endParaRPr lang="nl-BE" dirty="0"/>
          </a:p>
        </p:txBody>
      </p:sp>
      <p:graphicFrame>
        <p:nvGraphicFramePr>
          <p:cNvPr id="4" name="Object 3">
            <a:extLst>
              <a:ext uri="{FF2B5EF4-FFF2-40B4-BE49-F238E27FC236}">
                <a16:creationId xmlns:a16="http://schemas.microsoft.com/office/drawing/2014/main" id="{244A3929-F456-F52D-9F7C-93A04A405C72}"/>
              </a:ext>
            </a:extLst>
          </p:cNvPr>
          <p:cNvGraphicFramePr>
            <a:graphicFrameLocks noChangeAspect="1"/>
          </p:cNvGraphicFramePr>
          <p:nvPr>
            <p:extLst>
              <p:ext uri="{D42A27DB-BD31-4B8C-83A1-F6EECF244321}">
                <p14:modId xmlns:p14="http://schemas.microsoft.com/office/powerpoint/2010/main" val="3382678431"/>
              </p:ext>
            </p:extLst>
          </p:nvPr>
        </p:nvGraphicFramePr>
        <p:xfrm>
          <a:off x="10032669" y="2911969"/>
          <a:ext cx="2053266" cy="1778785"/>
        </p:xfrm>
        <a:graphic>
          <a:graphicData uri="http://schemas.openxmlformats.org/presentationml/2006/ole">
            <mc:AlternateContent xmlns:mc="http://schemas.openxmlformats.org/markup-compatibility/2006">
              <mc:Choice xmlns:v="urn:schemas-microsoft-com:vml" Requires="v">
                <p:oleObj name="Worksheet" showAsIcon="1" r:id="rId4" imgW="914400" imgH="792417" progId="Excel.Sheet.12">
                  <p:embed/>
                </p:oleObj>
              </mc:Choice>
              <mc:Fallback>
                <p:oleObj name="Worksheet" showAsIcon="1" r:id="rId4" imgW="914400" imgH="792417" progId="Excel.Sheet.12">
                  <p:embed/>
                  <p:pic>
                    <p:nvPicPr>
                      <p:cNvPr id="0" name=""/>
                      <p:cNvPicPr/>
                      <p:nvPr/>
                    </p:nvPicPr>
                    <p:blipFill>
                      <a:blip r:embed="rId5"/>
                      <a:stretch>
                        <a:fillRect/>
                      </a:stretch>
                    </p:blipFill>
                    <p:spPr>
                      <a:xfrm>
                        <a:off x="10032669" y="2911969"/>
                        <a:ext cx="2053266" cy="1778785"/>
                      </a:xfrm>
                      <a:prstGeom prst="rect">
                        <a:avLst/>
                      </a:prstGeom>
                    </p:spPr>
                  </p:pic>
                </p:oleObj>
              </mc:Fallback>
            </mc:AlternateContent>
          </a:graphicData>
        </a:graphic>
      </p:graphicFrame>
    </p:spTree>
    <p:extLst>
      <p:ext uri="{BB962C8B-B14F-4D97-AF65-F5344CB8AC3E}">
        <p14:creationId xmlns:p14="http://schemas.microsoft.com/office/powerpoint/2010/main" val="40842731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394F040-1549-4378-D563-BA6912D4C10E}"/>
              </a:ext>
            </a:extLst>
          </p:cNvPr>
          <p:cNvSpPr>
            <a:spLocks noGrp="1"/>
          </p:cNvSpPr>
          <p:nvPr>
            <p:ph type="body" sz="quarter" idx="13"/>
          </p:nvPr>
        </p:nvSpPr>
        <p:spPr>
          <a:xfrm>
            <a:off x="281009" y="745829"/>
            <a:ext cx="11293675" cy="1938992"/>
          </a:xfrm>
        </p:spPr>
        <p:txBody>
          <a:bodyPr/>
          <a:lstStyle/>
          <a:p>
            <a:r>
              <a:rPr lang="nl-BE" dirty="0"/>
              <a:t>Inventarislijst van de producten met gevaarlijke eigenschappen. </a:t>
            </a:r>
          </a:p>
          <a:p>
            <a:endParaRPr lang="nl-BE" dirty="0"/>
          </a:p>
        </p:txBody>
      </p:sp>
      <p:sp>
        <p:nvSpPr>
          <p:cNvPr id="3" name="Text Placeholder 2">
            <a:extLst>
              <a:ext uri="{FF2B5EF4-FFF2-40B4-BE49-F238E27FC236}">
                <a16:creationId xmlns:a16="http://schemas.microsoft.com/office/drawing/2014/main" id="{E982CCD9-E305-11E8-6A68-95A8E72D6266}"/>
              </a:ext>
            </a:extLst>
          </p:cNvPr>
          <p:cNvSpPr>
            <a:spLocks noGrp="1"/>
          </p:cNvSpPr>
          <p:nvPr>
            <p:ph type="body" sz="quarter" idx="27"/>
          </p:nvPr>
        </p:nvSpPr>
        <p:spPr>
          <a:xfrm>
            <a:off x="281009" y="3252354"/>
            <a:ext cx="11237400" cy="2616933"/>
          </a:xfrm>
        </p:spPr>
        <p:txBody>
          <a:bodyPr/>
          <a:lstStyle/>
          <a:p>
            <a:pPr algn="ctr"/>
            <a:r>
              <a:rPr lang="nl-BE" sz="4400" dirty="0">
                <a:solidFill>
                  <a:srgbClr val="FF0000"/>
                </a:solidFill>
              </a:rPr>
              <a:t>Deze lijst is ook nodig om de lijsten gezondheidstoezicht (AMT) juist te kunnen invullen!!!</a:t>
            </a:r>
          </a:p>
        </p:txBody>
      </p:sp>
    </p:spTree>
    <p:extLst>
      <p:ext uri="{BB962C8B-B14F-4D97-AF65-F5344CB8AC3E}">
        <p14:creationId xmlns:p14="http://schemas.microsoft.com/office/powerpoint/2010/main" val="26312349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369396C-734C-C502-17D6-2034900881B1}"/>
              </a:ext>
            </a:extLst>
          </p:cNvPr>
          <p:cNvSpPr>
            <a:spLocks noGrp="1"/>
          </p:cNvSpPr>
          <p:nvPr>
            <p:ph type="body" sz="half" idx="13"/>
          </p:nvPr>
        </p:nvSpPr>
        <p:spPr>
          <a:xfrm>
            <a:off x="352162" y="5092589"/>
            <a:ext cx="11672876" cy="1938992"/>
          </a:xfrm>
        </p:spPr>
        <p:txBody>
          <a:bodyPr/>
          <a:lstStyle/>
          <a:p>
            <a:r>
              <a:rPr lang="nl-BE" dirty="0">
                <a:solidFill>
                  <a:schemeClr val="tx1"/>
                </a:solidFill>
              </a:rPr>
              <a:t>Gedetailleerde ongevallencijfers</a:t>
            </a:r>
            <a:br>
              <a:rPr lang="nl-BE" dirty="0">
                <a:solidFill>
                  <a:schemeClr val="tx1"/>
                </a:solidFill>
              </a:rPr>
            </a:br>
            <a:r>
              <a:rPr lang="nl-BE" dirty="0">
                <a:solidFill>
                  <a:schemeClr val="tx1"/>
                </a:solidFill>
              </a:rPr>
              <a:t>2</a:t>
            </a:r>
            <a:r>
              <a:rPr lang="nl-BE" baseline="30000" dirty="0">
                <a:solidFill>
                  <a:schemeClr val="tx1"/>
                </a:solidFill>
              </a:rPr>
              <a:t>de</a:t>
            </a:r>
            <a:r>
              <a:rPr lang="nl-BE" dirty="0">
                <a:solidFill>
                  <a:schemeClr val="tx1"/>
                </a:solidFill>
              </a:rPr>
              <a:t> Trim 2026.</a:t>
            </a:r>
          </a:p>
        </p:txBody>
      </p:sp>
    </p:spTree>
    <p:extLst>
      <p:ext uri="{BB962C8B-B14F-4D97-AF65-F5344CB8AC3E}">
        <p14:creationId xmlns:p14="http://schemas.microsoft.com/office/powerpoint/2010/main" val="10391780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A7E8C46-F1C5-091D-A4DC-01BF89F86358}"/>
              </a:ext>
            </a:extLst>
          </p:cNvPr>
          <p:cNvSpPr/>
          <p:nvPr/>
        </p:nvSpPr>
        <p:spPr>
          <a:xfrm>
            <a:off x="1047462" y="335845"/>
            <a:ext cx="10340974" cy="6186309"/>
          </a:xfrm>
          <a:prstGeom prst="rect">
            <a:avLst/>
          </a:prstGeom>
          <a:solidFill>
            <a:schemeClr val="bg1"/>
          </a:solidFill>
          <a:effectLst>
            <a:glow rad="228600">
              <a:schemeClr val="accent6">
                <a:satMod val="175000"/>
                <a:alpha val="40000"/>
              </a:schemeClr>
            </a:glow>
          </a:effectLst>
        </p:spPr>
        <p:txBody>
          <a:bodyPr wrap="square" lIns="91440" tIns="45720" rIns="91440" bIns="45720">
            <a:spAutoFit/>
          </a:bodyPr>
          <a:lstStyle/>
          <a:p>
            <a:r>
              <a:rPr lang="nl-BE" sz="3600" dirty="0"/>
              <a:t>Aantal AO met gedeeltelijke ongeschiktheid: </a:t>
            </a:r>
            <a:r>
              <a:rPr lang="nl-BE" sz="3600" dirty="0">
                <a:solidFill>
                  <a:schemeClr val="tx1">
                    <a:lumMod val="50000"/>
                  </a:schemeClr>
                </a:solidFill>
              </a:rPr>
              <a:t>4</a:t>
            </a:r>
            <a:endParaRPr lang="nl-BE" sz="3600" b="1" dirty="0">
              <a:solidFill>
                <a:schemeClr val="tx1">
                  <a:lumMod val="50000"/>
                </a:schemeClr>
              </a:solidFill>
            </a:endParaRPr>
          </a:p>
          <a:p>
            <a:r>
              <a:rPr lang="nl-BE" sz="3600" dirty="0"/>
              <a:t>Verloren kalenderdagen van AO: </a:t>
            </a:r>
            <a:r>
              <a:rPr lang="nl-BE" sz="3600" b="1" dirty="0">
                <a:solidFill>
                  <a:schemeClr val="tx1">
                    <a:lumMod val="50000"/>
                  </a:schemeClr>
                </a:solidFill>
              </a:rPr>
              <a:t>42</a:t>
            </a:r>
          </a:p>
          <a:p>
            <a:r>
              <a:rPr lang="nl-BE" sz="3600" dirty="0"/>
              <a:t>Aantal forfaitaire dagen: </a:t>
            </a:r>
            <a:r>
              <a:rPr lang="nl-BE" sz="3600" dirty="0">
                <a:solidFill>
                  <a:schemeClr val="tx1">
                    <a:lumMod val="50000"/>
                  </a:schemeClr>
                </a:solidFill>
              </a:rPr>
              <a:t>0</a:t>
            </a:r>
            <a:endParaRPr lang="nl-BE" sz="3600" b="1" dirty="0">
              <a:solidFill>
                <a:schemeClr val="tx1">
                  <a:lumMod val="50000"/>
                </a:schemeClr>
              </a:solidFill>
            </a:endParaRPr>
          </a:p>
          <a:p>
            <a:r>
              <a:rPr lang="nl-BE" sz="3600" dirty="0"/>
              <a:t>Aantal lichte AO: </a:t>
            </a:r>
            <a:r>
              <a:rPr lang="nl-BE" sz="3600" b="1" dirty="0">
                <a:solidFill>
                  <a:schemeClr val="tx1">
                    <a:lumMod val="50000"/>
                  </a:schemeClr>
                </a:solidFill>
              </a:rPr>
              <a:t>2</a:t>
            </a:r>
          </a:p>
          <a:p>
            <a:r>
              <a:rPr lang="nl-BE" sz="3600" b="1" dirty="0"/>
              <a:t>Aantal ernstige ongevallen:</a:t>
            </a:r>
            <a:r>
              <a:rPr lang="nl-BE" sz="3600" b="1" dirty="0">
                <a:solidFill>
                  <a:schemeClr val="tx1">
                    <a:lumMod val="50000"/>
                  </a:schemeClr>
                </a:solidFill>
              </a:rPr>
              <a:t> 0</a:t>
            </a:r>
          </a:p>
          <a:p>
            <a:r>
              <a:rPr lang="nl-BE" sz="3600" dirty="0"/>
              <a:t>Aantal zeer ernstige ongevallen: 0</a:t>
            </a:r>
          </a:p>
          <a:p>
            <a:r>
              <a:rPr lang="nl-BE" sz="3600" dirty="0"/>
              <a:t>Aantal AWO: </a:t>
            </a:r>
            <a:r>
              <a:rPr lang="nl-BE" sz="3600" b="1" dirty="0">
                <a:solidFill>
                  <a:schemeClr val="tx1">
                    <a:lumMod val="50000"/>
                  </a:schemeClr>
                </a:solidFill>
              </a:rPr>
              <a:t>8</a:t>
            </a:r>
          </a:p>
          <a:p>
            <a:r>
              <a:rPr lang="nl-BE" sz="3600" dirty="0"/>
              <a:t>Aantal AWO met de dood tot gevolg </a:t>
            </a:r>
            <a:r>
              <a:rPr lang="nl-BE" sz="3600" b="1" dirty="0">
                <a:solidFill>
                  <a:schemeClr val="tx1">
                    <a:lumMod val="50000"/>
                  </a:schemeClr>
                </a:solidFill>
              </a:rPr>
              <a:t>0</a:t>
            </a:r>
          </a:p>
          <a:p>
            <a:r>
              <a:rPr lang="nl-BE" sz="3600" dirty="0"/>
              <a:t>Frequentiegraad: </a:t>
            </a:r>
            <a:r>
              <a:rPr lang="nl-BE" sz="3600" b="1" dirty="0">
                <a:solidFill>
                  <a:schemeClr val="tx1">
                    <a:lumMod val="50000"/>
                  </a:schemeClr>
                </a:solidFill>
              </a:rPr>
              <a:t>1,83</a:t>
            </a:r>
          </a:p>
          <a:p>
            <a:r>
              <a:rPr lang="nl-BE" sz="3600" dirty="0"/>
              <a:t>Ernstgraad: </a:t>
            </a:r>
            <a:r>
              <a:rPr lang="nl-BE" sz="3600" b="1" dirty="0">
                <a:solidFill>
                  <a:schemeClr val="tx1">
                    <a:lumMod val="50000"/>
                  </a:schemeClr>
                </a:solidFill>
              </a:rPr>
              <a:t>0,03</a:t>
            </a:r>
          </a:p>
          <a:p>
            <a:r>
              <a:rPr lang="nl-BE" sz="3600" dirty="0"/>
              <a:t>Globale </a:t>
            </a:r>
            <a:r>
              <a:rPr lang="nl-BE" sz="3600" dirty="0" err="1"/>
              <a:t>ErnstGraad</a:t>
            </a:r>
            <a:r>
              <a:rPr lang="nl-BE" sz="3600" dirty="0"/>
              <a:t>: </a:t>
            </a:r>
            <a:r>
              <a:rPr lang="nl-BE" sz="3600" b="1" dirty="0">
                <a:solidFill>
                  <a:schemeClr val="tx1">
                    <a:lumMod val="50000"/>
                  </a:schemeClr>
                </a:solidFill>
              </a:rPr>
              <a:t>0,03</a:t>
            </a:r>
            <a:endParaRPr lang="en-US" sz="3600" b="1" cap="none" spc="0" dirty="0">
              <a:ln w="12700">
                <a:solidFill>
                  <a:schemeClr val="accent3">
                    <a:lumMod val="50000"/>
                  </a:schemeClr>
                </a:solidFill>
                <a:prstDash val="solid"/>
              </a:ln>
              <a:solidFill>
                <a:schemeClr val="tx1">
                  <a:lumMod val="50000"/>
                </a:schemeClr>
              </a:solidFill>
              <a:effectLst>
                <a:innerShdw blurRad="177800">
                  <a:schemeClr val="accent3">
                    <a:lumMod val="50000"/>
                  </a:schemeClr>
                </a:innerShdw>
              </a:effectLst>
            </a:endParaRPr>
          </a:p>
        </p:txBody>
      </p:sp>
    </p:spTree>
    <p:extLst>
      <p:ext uri="{BB962C8B-B14F-4D97-AF65-F5344CB8AC3E}">
        <p14:creationId xmlns:p14="http://schemas.microsoft.com/office/powerpoint/2010/main" val="4048877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599FC4A-AA21-7A79-CC4E-4539255AF580}"/>
              </a:ext>
            </a:extLst>
          </p:cNvPr>
          <p:cNvSpPr>
            <a:spLocks noGrp="1"/>
          </p:cNvSpPr>
          <p:nvPr>
            <p:ph type="body" sz="quarter" idx="13"/>
          </p:nvPr>
        </p:nvSpPr>
        <p:spPr>
          <a:xfrm>
            <a:off x="281009" y="745829"/>
            <a:ext cx="11293675" cy="1323439"/>
          </a:xfrm>
        </p:spPr>
        <p:txBody>
          <a:bodyPr/>
          <a:lstStyle/>
          <a:p>
            <a:r>
              <a:rPr lang="nl-BE" dirty="0"/>
              <a:t>Ongevallen met gedeeltelijke arbeidsongeschikt </a:t>
            </a:r>
            <a:r>
              <a:rPr lang="nl-BE" dirty="0" err="1"/>
              <a:t>heid</a:t>
            </a:r>
            <a:r>
              <a:rPr lang="nl-BE" dirty="0"/>
              <a:t>.</a:t>
            </a:r>
          </a:p>
        </p:txBody>
      </p:sp>
      <p:sp>
        <p:nvSpPr>
          <p:cNvPr id="4" name="Text Placeholder 3">
            <a:extLst>
              <a:ext uri="{FF2B5EF4-FFF2-40B4-BE49-F238E27FC236}">
                <a16:creationId xmlns:a16="http://schemas.microsoft.com/office/drawing/2014/main" id="{6B0687F2-D39F-BA23-F7BE-CF8D3CBE2372}"/>
              </a:ext>
            </a:extLst>
          </p:cNvPr>
          <p:cNvSpPr>
            <a:spLocks noGrp="1"/>
          </p:cNvSpPr>
          <p:nvPr>
            <p:ph type="body" sz="quarter" idx="27"/>
          </p:nvPr>
        </p:nvSpPr>
        <p:spPr>
          <a:xfrm>
            <a:off x="281009" y="2348344"/>
            <a:ext cx="11237400" cy="3520943"/>
          </a:xfrm>
        </p:spPr>
        <p:txBody>
          <a:bodyPr/>
          <a:lstStyle/>
          <a:p>
            <a:pPr marL="269875" indent="-269875">
              <a:buFont typeface="Wingdings" panose="05000000000000000000" pitchFamily="2" charset="2"/>
              <a:buChar char="§"/>
              <a:tabLst>
                <a:tab pos="3044825" algn="l"/>
              </a:tabLst>
            </a:pPr>
            <a:r>
              <a:rPr lang="nl-BE" sz="2000" b="1" dirty="0"/>
              <a:t>Eenheid: 	</a:t>
            </a:r>
            <a:r>
              <a:rPr lang="nl-BE" sz="2000" dirty="0"/>
              <a:t>ACOS R&amp;O</a:t>
            </a:r>
          </a:p>
          <a:p>
            <a:pPr>
              <a:tabLst>
                <a:tab pos="3044825" algn="l"/>
              </a:tabLst>
            </a:pPr>
            <a:r>
              <a:rPr lang="nl-BE" sz="2000" dirty="0"/>
              <a:t>	</a:t>
            </a:r>
          </a:p>
          <a:p>
            <a:pPr marL="269875" indent="-269875">
              <a:buFont typeface="Wingdings" panose="05000000000000000000" pitchFamily="2" charset="2"/>
              <a:buChar char="§"/>
              <a:tabLst>
                <a:tab pos="3044825" algn="l"/>
              </a:tabLst>
            </a:pPr>
            <a:r>
              <a:rPr lang="nl-BE" sz="2000" b="1" dirty="0" err="1"/>
              <a:t>Nr</a:t>
            </a:r>
            <a:r>
              <a:rPr lang="nl-BE" sz="2000" b="1" dirty="0"/>
              <a:t>:</a:t>
            </a:r>
            <a:r>
              <a:rPr lang="nl-BE" sz="2000" dirty="0"/>
              <a:t>	2026-08-33107</a:t>
            </a:r>
          </a:p>
          <a:p>
            <a:pPr>
              <a:tabLst>
                <a:tab pos="3044825" algn="l"/>
              </a:tabLst>
            </a:pPr>
            <a:endParaRPr lang="nl-BE" sz="2000" dirty="0"/>
          </a:p>
          <a:p>
            <a:pPr marL="269875" indent="-269875">
              <a:buFont typeface="Wingdings" panose="05000000000000000000" pitchFamily="2" charset="2"/>
              <a:buChar char="§"/>
              <a:tabLst>
                <a:tab pos="3044825" algn="l"/>
              </a:tabLst>
            </a:pPr>
            <a:r>
              <a:rPr lang="nl-BE" sz="2000" b="1" dirty="0"/>
              <a:t>Beschrijving ongeval:</a:t>
            </a:r>
            <a:r>
              <a:rPr lang="nl-BE" sz="2000" dirty="0"/>
              <a:t>	Tijdens mars op Oef rechter enkel verstuikt</a:t>
            </a:r>
          </a:p>
          <a:p>
            <a:pPr marL="269875" indent="-269875">
              <a:buFont typeface="Wingdings" panose="05000000000000000000" pitchFamily="2" charset="2"/>
              <a:buChar char="§"/>
              <a:tabLst>
                <a:tab pos="3044825" algn="l"/>
              </a:tabLst>
            </a:pPr>
            <a:endParaRPr lang="nl-BE" sz="2000" dirty="0"/>
          </a:p>
          <a:p>
            <a:pPr marL="269875" indent="-269875">
              <a:buFont typeface="Wingdings" panose="05000000000000000000" pitchFamily="2" charset="2"/>
              <a:buChar char="§"/>
              <a:tabLst>
                <a:tab pos="3044825" algn="l"/>
              </a:tabLst>
            </a:pPr>
            <a:r>
              <a:rPr lang="nl-BE" sz="2000" b="1" dirty="0"/>
              <a:t>Letsel:</a:t>
            </a:r>
            <a:r>
              <a:rPr lang="nl-BE" sz="2000" dirty="0"/>
              <a:t>	Rechter enkel verstuikt </a:t>
            </a:r>
          </a:p>
          <a:p>
            <a:pPr>
              <a:tabLst>
                <a:tab pos="3044825" algn="l"/>
              </a:tabLst>
            </a:pPr>
            <a:endParaRPr lang="nl-BE" sz="2000" dirty="0"/>
          </a:p>
          <a:p>
            <a:pPr marL="269875" indent="-269875">
              <a:buFont typeface="Wingdings" panose="05000000000000000000" pitchFamily="2" charset="2"/>
              <a:buChar char="§"/>
              <a:tabLst>
                <a:tab pos="3044825" algn="l"/>
              </a:tabLst>
            </a:pPr>
            <a:r>
              <a:rPr lang="nl-BE" sz="2000" b="1" dirty="0"/>
              <a:t>Dagen AGR:</a:t>
            </a:r>
            <a:r>
              <a:rPr lang="nl-BE" sz="2000" dirty="0"/>
              <a:t>	8</a:t>
            </a:r>
          </a:p>
          <a:p>
            <a:pPr>
              <a:tabLst>
                <a:tab pos="3044825" algn="l"/>
              </a:tabLst>
            </a:pPr>
            <a:endParaRPr lang="nl-BE" sz="2000" dirty="0"/>
          </a:p>
          <a:p>
            <a:pPr marL="269875" indent="-269875">
              <a:buFont typeface="Wingdings" panose="05000000000000000000" pitchFamily="2" charset="2"/>
              <a:buChar char="§"/>
              <a:tabLst>
                <a:tab pos="3044825" algn="l"/>
              </a:tabLst>
            </a:pPr>
            <a:r>
              <a:rPr lang="nl-BE" sz="2000" b="1" dirty="0"/>
              <a:t>Preventiemaatregel:</a:t>
            </a:r>
            <a:r>
              <a:rPr lang="nl-BE" sz="2000" dirty="0"/>
              <a:t>	Aandachtig blijven</a:t>
            </a:r>
          </a:p>
          <a:p>
            <a:pPr marL="285750" indent="-285750">
              <a:buFont typeface="Wingdings" panose="05000000000000000000" pitchFamily="2" charset="2"/>
              <a:buChar char="§"/>
            </a:pPr>
            <a:endParaRPr lang="nl-BE" dirty="0"/>
          </a:p>
        </p:txBody>
      </p:sp>
    </p:spTree>
    <p:extLst>
      <p:ext uri="{BB962C8B-B14F-4D97-AF65-F5344CB8AC3E}">
        <p14:creationId xmlns:p14="http://schemas.microsoft.com/office/powerpoint/2010/main" val="5859511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96A02-793D-7866-E7D4-32E3A986DA7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2983C7F-DBE5-662B-2ADE-40D4E9EF3F24}"/>
              </a:ext>
            </a:extLst>
          </p:cNvPr>
          <p:cNvSpPr>
            <a:spLocks noGrp="1"/>
          </p:cNvSpPr>
          <p:nvPr>
            <p:ph type="body" sz="quarter" idx="13"/>
          </p:nvPr>
        </p:nvSpPr>
        <p:spPr>
          <a:xfrm>
            <a:off x="281009" y="745829"/>
            <a:ext cx="11293675" cy="1323439"/>
          </a:xfrm>
        </p:spPr>
        <p:txBody>
          <a:bodyPr/>
          <a:lstStyle/>
          <a:p>
            <a:r>
              <a:rPr lang="nl-BE" dirty="0"/>
              <a:t>Ongevallen met gedeeltelijke arbeidsongeschikt </a:t>
            </a:r>
            <a:r>
              <a:rPr lang="nl-BE" dirty="0" err="1"/>
              <a:t>heid</a:t>
            </a:r>
            <a:r>
              <a:rPr lang="nl-BE" dirty="0"/>
              <a:t>.</a:t>
            </a:r>
          </a:p>
        </p:txBody>
      </p:sp>
      <p:sp>
        <p:nvSpPr>
          <p:cNvPr id="4" name="Text Placeholder 3">
            <a:extLst>
              <a:ext uri="{FF2B5EF4-FFF2-40B4-BE49-F238E27FC236}">
                <a16:creationId xmlns:a16="http://schemas.microsoft.com/office/drawing/2014/main" id="{C8CD54DB-740B-3B9E-559E-FBE54B4295EF}"/>
              </a:ext>
            </a:extLst>
          </p:cNvPr>
          <p:cNvSpPr>
            <a:spLocks noGrp="1"/>
          </p:cNvSpPr>
          <p:nvPr>
            <p:ph type="body" sz="quarter" idx="27"/>
          </p:nvPr>
        </p:nvSpPr>
        <p:spPr>
          <a:xfrm>
            <a:off x="281009" y="2348344"/>
            <a:ext cx="11237400" cy="3520943"/>
          </a:xfrm>
        </p:spPr>
        <p:txBody>
          <a:bodyPr/>
          <a:lstStyle/>
          <a:p>
            <a:pPr marL="269875" indent="-269875">
              <a:buFont typeface="Wingdings" panose="05000000000000000000" pitchFamily="2" charset="2"/>
              <a:buChar char="§"/>
              <a:tabLst>
                <a:tab pos="3044825" algn="l"/>
              </a:tabLst>
            </a:pPr>
            <a:r>
              <a:rPr lang="nl-BE" sz="2000" b="1" dirty="0"/>
              <a:t>Eenheid: 	</a:t>
            </a:r>
            <a:r>
              <a:rPr lang="nl-BE" sz="2000" dirty="0"/>
              <a:t>DG H&amp;WB</a:t>
            </a:r>
          </a:p>
          <a:p>
            <a:pPr>
              <a:tabLst>
                <a:tab pos="3044825" algn="l"/>
              </a:tabLst>
            </a:pPr>
            <a:r>
              <a:rPr lang="nl-BE" sz="2000" dirty="0"/>
              <a:t>	</a:t>
            </a:r>
          </a:p>
          <a:p>
            <a:pPr marL="269875" indent="-269875">
              <a:buFont typeface="Wingdings" panose="05000000000000000000" pitchFamily="2" charset="2"/>
              <a:buChar char="§"/>
              <a:tabLst>
                <a:tab pos="3044825" algn="l"/>
              </a:tabLst>
            </a:pPr>
            <a:r>
              <a:rPr lang="nl-BE" sz="2000" b="1" dirty="0" err="1"/>
              <a:t>Nr</a:t>
            </a:r>
            <a:r>
              <a:rPr lang="nl-BE" sz="2000" b="1" dirty="0"/>
              <a:t>:</a:t>
            </a:r>
            <a:r>
              <a:rPr lang="nl-BE" sz="2000" dirty="0"/>
              <a:t>	2026-08-33133</a:t>
            </a:r>
          </a:p>
          <a:p>
            <a:pPr>
              <a:tabLst>
                <a:tab pos="3044825" algn="l"/>
              </a:tabLst>
            </a:pPr>
            <a:endParaRPr lang="nl-BE" sz="2000" dirty="0"/>
          </a:p>
          <a:p>
            <a:pPr marL="269875" indent="-269875">
              <a:buFont typeface="Wingdings" panose="05000000000000000000" pitchFamily="2" charset="2"/>
              <a:buChar char="§"/>
              <a:tabLst>
                <a:tab pos="3044825" algn="l"/>
              </a:tabLst>
            </a:pPr>
            <a:r>
              <a:rPr lang="nl-BE" sz="2000" b="1" dirty="0"/>
              <a:t>Beschrijving ongeval:</a:t>
            </a:r>
            <a:r>
              <a:rPr lang="nl-BE" sz="2000" dirty="0"/>
              <a:t>	Gevallen met fiets tijdens wedstrijd (topsport)</a:t>
            </a:r>
          </a:p>
          <a:p>
            <a:pPr marL="269875" indent="-269875">
              <a:buFont typeface="Wingdings" panose="05000000000000000000" pitchFamily="2" charset="2"/>
              <a:buChar char="§"/>
              <a:tabLst>
                <a:tab pos="3044825" algn="l"/>
              </a:tabLst>
            </a:pPr>
            <a:endParaRPr lang="nl-BE" sz="2000" dirty="0"/>
          </a:p>
          <a:p>
            <a:pPr marL="269875" indent="-269875">
              <a:buFont typeface="Wingdings" panose="05000000000000000000" pitchFamily="2" charset="2"/>
              <a:buChar char="§"/>
              <a:tabLst>
                <a:tab pos="3044825" algn="l"/>
              </a:tabLst>
            </a:pPr>
            <a:r>
              <a:rPr lang="nl-BE" sz="2000" b="1" dirty="0"/>
              <a:t>Letsel:</a:t>
            </a:r>
            <a:r>
              <a:rPr lang="nl-BE" sz="2000" dirty="0"/>
              <a:t>	Fractuur </a:t>
            </a:r>
            <a:r>
              <a:rPr lang="nl-BE" sz="2000" dirty="0" err="1"/>
              <a:t>scaphoide</a:t>
            </a:r>
            <a:r>
              <a:rPr lang="nl-BE" sz="2000" dirty="0"/>
              <a:t> Links</a:t>
            </a:r>
          </a:p>
          <a:p>
            <a:pPr>
              <a:tabLst>
                <a:tab pos="3044825" algn="l"/>
              </a:tabLst>
            </a:pPr>
            <a:endParaRPr lang="nl-BE" sz="2000" dirty="0"/>
          </a:p>
          <a:p>
            <a:pPr marL="269875" indent="-269875">
              <a:buFont typeface="Wingdings" panose="05000000000000000000" pitchFamily="2" charset="2"/>
              <a:buChar char="§"/>
              <a:tabLst>
                <a:tab pos="3044825" algn="l"/>
              </a:tabLst>
            </a:pPr>
            <a:r>
              <a:rPr lang="nl-BE" sz="2000" b="1" dirty="0"/>
              <a:t>Dagen AGR:</a:t>
            </a:r>
            <a:r>
              <a:rPr lang="nl-BE" sz="2000" dirty="0"/>
              <a:t>	3</a:t>
            </a:r>
          </a:p>
          <a:p>
            <a:pPr>
              <a:tabLst>
                <a:tab pos="3044825" algn="l"/>
              </a:tabLst>
            </a:pPr>
            <a:endParaRPr lang="nl-BE" sz="2000" dirty="0"/>
          </a:p>
          <a:p>
            <a:pPr marL="269875" indent="-269875">
              <a:buFont typeface="Wingdings" panose="05000000000000000000" pitchFamily="2" charset="2"/>
              <a:buChar char="§"/>
              <a:tabLst>
                <a:tab pos="3044825" algn="l"/>
              </a:tabLst>
            </a:pPr>
            <a:r>
              <a:rPr lang="nl-BE" sz="2000" b="1" dirty="0"/>
              <a:t>Preventiemaatregel:</a:t>
            </a:r>
            <a:r>
              <a:rPr lang="nl-BE" sz="2000" dirty="0"/>
              <a:t>	Geen specifieke maatregel</a:t>
            </a:r>
          </a:p>
          <a:p>
            <a:pPr marL="285750" indent="-285750">
              <a:buFont typeface="Wingdings" panose="05000000000000000000" pitchFamily="2" charset="2"/>
              <a:buChar char="§"/>
            </a:pPr>
            <a:endParaRPr lang="nl-BE" dirty="0"/>
          </a:p>
        </p:txBody>
      </p:sp>
    </p:spTree>
    <p:extLst>
      <p:ext uri="{BB962C8B-B14F-4D97-AF65-F5344CB8AC3E}">
        <p14:creationId xmlns:p14="http://schemas.microsoft.com/office/powerpoint/2010/main" val="8592775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7389D-4945-D2B4-AA66-B1849F68AA5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55D103B-5AE2-0094-F83B-8B3C9C560F07}"/>
              </a:ext>
            </a:extLst>
          </p:cNvPr>
          <p:cNvSpPr>
            <a:spLocks noGrp="1"/>
          </p:cNvSpPr>
          <p:nvPr>
            <p:ph type="body" sz="quarter" idx="13"/>
          </p:nvPr>
        </p:nvSpPr>
        <p:spPr>
          <a:xfrm>
            <a:off x="281009" y="745829"/>
            <a:ext cx="11293675" cy="1323439"/>
          </a:xfrm>
        </p:spPr>
        <p:txBody>
          <a:bodyPr/>
          <a:lstStyle/>
          <a:p>
            <a:r>
              <a:rPr lang="nl-BE" dirty="0"/>
              <a:t>Ongevallen met gedeeltelijke arbeidsongeschikt </a:t>
            </a:r>
            <a:r>
              <a:rPr lang="nl-BE" dirty="0" err="1"/>
              <a:t>heid</a:t>
            </a:r>
            <a:r>
              <a:rPr lang="nl-BE" dirty="0"/>
              <a:t>.</a:t>
            </a:r>
          </a:p>
        </p:txBody>
      </p:sp>
      <p:sp>
        <p:nvSpPr>
          <p:cNvPr id="4" name="Text Placeholder 3">
            <a:extLst>
              <a:ext uri="{FF2B5EF4-FFF2-40B4-BE49-F238E27FC236}">
                <a16:creationId xmlns:a16="http://schemas.microsoft.com/office/drawing/2014/main" id="{88CCDA2A-41C7-A73C-6CDB-D81B1350FCD1}"/>
              </a:ext>
            </a:extLst>
          </p:cNvPr>
          <p:cNvSpPr>
            <a:spLocks noGrp="1"/>
          </p:cNvSpPr>
          <p:nvPr>
            <p:ph type="body" sz="quarter" idx="27"/>
          </p:nvPr>
        </p:nvSpPr>
        <p:spPr>
          <a:xfrm>
            <a:off x="281009" y="2348344"/>
            <a:ext cx="11237400" cy="3520943"/>
          </a:xfrm>
        </p:spPr>
        <p:txBody>
          <a:bodyPr/>
          <a:lstStyle/>
          <a:p>
            <a:pPr marL="269875" indent="-269875">
              <a:buFont typeface="Wingdings" panose="05000000000000000000" pitchFamily="2" charset="2"/>
              <a:buChar char="§"/>
              <a:tabLst>
                <a:tab pos="3044825" algn="l"/>
              </a:tabLst>
            </a:pPr>
            <a:r>
              <a:rPr lang="nl-BE" sz="2000" b="1" dirty="0"/>
              <a:t>Eenheid: 	</a:t>
            </a:r>
            <a:r>
              <a:rPr lang="nl-BE" sz="2000" dirty="0"/>
              <a:t>DG H&amp;WB</a:t>
            </a:r>
          </a:p>
          <a:p>
            <a:pPr>
              <a:tabLst>
                <a:tab pos="3044825" algn="l"/>
              </a:tabLst>
            </a:pPr>
            <a:r>
              <a:rPr lang="nl-BE" sz="2000" dirty="0"/>
              <a:t>	</a:t>
            </a:r>
          </a:p>
          <a:p>
            <a:pPr marL="269875" indent="-269875">
              <a:buFont typeface="Wingdings" panose="05000000000000000000" pitchFamily="2" charset="2"/>
              <a:buChar char="§"/>
              <a:tabLst>
                <a:tab pos="3044825" algn="l"/>
              </a:tabLst>
            </a:pPr>
            <a:r>
              <a:rPr lang="nl-BE" sz="2000" b="1" dirty="0" err="1"/>
              <a:t>Nr</a:t>
            </a:r>
            <a:r>
              <a:rPr lang="nl-BE" sz="2000" b="1" dirty="0"/>
              <a:t>:</a:t>
            </a:r>
            <a:r>
              <a:rPr lang="nl-BE" sz="2000" dirty="0"/>
              <a:t>	2026-08-33147</a:t>
            </a:r>
          </a:p>
          <a:p>
            <a:pPr>
              <a:tabLst>
                <a:tab pos="3044825" algn="l"/>
              </a:tabLst>
            </a:pPr>
            <a:endParaRPr lang="nl-BE" sz="2000" dirty="0"/>
          </a:p>
          <a:p>
            <a:pPr marL="269875" indent="-269875">
              <a:buFont typeface="Wingdings" panose="05000000000000000000" pitchFamily="2" charset="2"/>
              <a:buChar char="§"/>
              <a:tabLst>
                <a:tab pos="3044825" algn="l"/>
              </a:tabLst>
            </a:pPr>
            <a:r>
              <a:rPr lang="nl-BE" sz="2000" b="1" dirty="0"/>
              <a:t>Beschrijving ongeval:</a:t>
            </a:r>
            <a:r>
              <a:rPr lang="nl-BE" sz="2000" dirty="0"/>
              <a:t>	</a:t>
            </a:r>
            <a:r>
              <a:rPr lang="fr-FR" sz="2000" dirty="0"/>
              <a:t>Surcharge répétitive suite au Sport Professionnel – </a:t>
            </a:r>
            <a:br>
              <a:rPr lang="fr-FR" sz="2000" dirty="0"/>
            </a:br>
            <a:r>
              <a:rPr lang="fr-FR" sz="2000" dirty="0"/>
              <a:t> 	(TOPSPORTER</a:t>
            </a:r>
            <a:r>
              <a:rPr lang="nl-BE" sz="2000" dirty="0"/>
              <a:t>)</a:t>
            </a:r>
          </a:p>
          <a:p>
            <a:pPr marL="269875" indent="-269875">
              <a:buFont typeface="Wingdings" panose="05000000000000000000" pitchFamily="2" charset="2"/>
              <a:buChar char="§"/>
              <a:tabLst>
                <a:tab pos="3044825" algn="l"/>
              </a:tabLst>
            </a:pPr>
            <a:endParaRPr lang="nl-BE" sz="2000" dirty="0"/>
          </a:p>
          <a:p>
            <a:pPr marL="269875" indent="-269875">
              <a:buFont typeface="Wingdings" panose="05000000000000000000" pitchFamily="2" charset="2"/>
              <a:buChar char="§"/>
              <a:tabLst>
                <a:tab pos="3044825" algn="l"/>
              </a:tabLst>
            </a:pPr>
            <a:r>
              <a:rPr lang="nl-BE" sz="2000" b="1" dirty="0"/>
              <a:t>Letsel:</a:t>
            </a:r>
            <a:r>
              <a:rPr lang="nl-BE" sz="2000" dirty="0"/>
              <a:t>	</a:t>
            </a:r>
            <a:r>
              <a:rPr lang="fr-FR" sz="2000" dirty="0"/>
              <a:t>Syndrome </a:t>
            </a:r>
            <a:r>
              <a:rPr lang="fr-FR" sz="2000" dirty="0" err="1"/>
              <a:t>suices</a:t>
            </a:r>
            <a:r>
              <a:rPr lang="fr-FR" sz="2000" dirty="0"/>
              <a:t> </a:t>
            </a:r>
            <a:r>
              <a:rPr lang="fr-FR" sz="2000" dirty="0" err="1"/>
              <a:t>torsieme</a:t>
            </a:r>
            <a:r>
              <a:rPr lang="fr-FR" sz="2000" dirty="0"/>
              <a:t> cheville droite</a:t>
            </a:r>
            <a:endParaRPr lang="nl-BE" sz="2000" dirty="0"/>
          </a:p>
          <a:p>
            <a:pPr>
              <a:tabLst>
                <a:tab pos="3044825" algn="l"/>
              </a:tabLst>
            </a:pPr>
            <a:endParaRPr lang="nl-BE" sz="2000" dirty="0"/>
          </a:p>
          <a:p>
            <a:pPr marL="269875" indent="-269875">
              <a:buFont typeface="Wingdings" panose="05000000000000000000" pitchFamily="2" charset="2"/>
              <a:buChar char="§"/>
              <a:tabLst>
                <a:tab pos="3044825" algn="l"/>
              </a:tabLst>
            </a:pPr>
            <a:r>
              <a:rPr lang="nl-BE" sz="2000" b="1" dirty="0"/>
              <a:t>Dagen AGR:</a:t>
            </a:r>
            <a:r>
              <a:rPr lang="nl-BE" sz="2000" dirty="0"/>
              <a:t>	31</a:t>
            </a:r>
          </a:p>
          <a:p>
            <a:pPr>
              <a:tabLst>
                <a:tab pos="3044825" algn="l"/>
              </a:tabLst>
            </a:pPr>
            <a:endParaRPr lang="nl-BE" sz="2000" dirty="0"/>
          </a:p>
          <a:p>
            <a:pPr marL="269875" indent="-269875">
              <a:buFont typeface="Wingdings" panose="05000000000000000000" pitchFamily="2" charset="2"/>
              <a:buChar char="§"/>
              <a:tabLst>
                <a:tab pos="3044825" algn="l"/>
              </a:tabLst>
            </a:pPr>
            <a:r>
              <a:rPr lang="nl-BE" sz="2000" b="1" dirty="0"/>
              <a:t>Preventiemaatregel:</a:t>
            </a:r>
            <a:r>
              <a:rPr lang="nl-BE" sz="2000" dirty="0"/>
              <a:t>	Geen specifieke maatregel</a:t>
            </a:r>
          </a:p>
          <a:p>
            <a:pPr marL="285750" indent="-285750">
              <a:buFont typeface="Wingdings" panose="05000000000000000000" pitchFamily="2" charset="2"/>
              <a:buChar char="§"/>
            </a:pPr>
            <a:endParaRPr lang="nl-BE" dirty="0"/>
          </a:p>
        </p:txBody>
      </p:sp>
    </p:spTree>
    <p:extLst>
      <p:ext uri="{BB962C8B-B14F-4D97-AF65-F5344CB8AC3E}">
        <p14:creationId xmlns:p14="http://schemas.microsoft.com/office/powerpoint/2010/main" val="6233389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57559A5-041C-6C0A-698D-DF388FA1CD46}"/>
              </a:ext>
            </a:extLst>
          </p:cNvPr>
          <p:cNvSpPr>
            <a:spLocks noGrp="1"/>
          </p:cNvSpPr>
          <p:nvPr>
            <p:ph type="body" sz="half" idx="13"/>
          </p:nvPr>
        </p:nvSpPr>
        <p:spPr>
          <a:xfrm>
            <a:off x="352162" y="5092589"/>
            <a:ext cx="11672876" cy="1938992"/>
          </a:xfrm>
        </p:spPr>
        <p:txBody>
          <a:bodyPr/>
          <a:lstStyle/>
          <a:p>
            <a:r>
              <a:rPr lang="nl-BE" dirty="0">
                <a:solidFill>
                  <a:schemeClr val="tx1"/>
                </a:solidFill>
              </a:rPr>
              <a:t>Overzicht ongevallen militaire </a:t>
            </a:r>
            <a:r>
              <a:rPr lang="nl-BE" dirty="0" err="1">
                <a:solidFill>
                  <a:schemeClr val="tx1"/>
                </a:solidFill>
              </a:rPr>
              <a:t>specifiteit</a:t>
            </a:r>
            <a:r>
              <a:rPr lang="nl-BE" dirty="0">
                <a:solidFill>
                  <a:schemeClr val="tx1"/>
                </a:solidFill>
              </a:rPr>
              <a:t> - 2026 - 2</a:t>
            </a:r>
            <a:r>
              <a:rPr lang="nl-BE" baseline="30000" dirty="0">
                <a:solidFill>
                  <a:schemeClr val="tx1"/>
                </a:solidFill>
              </a:rPr>
              <a:t>de</a:t>
            </a:r>
            <a:r>
              <a:rPr lang="nl-BE" dirty="0">
                <a:solidFill>
                  <a:schemeClr val="tx1"/>
                </a:solidFill>
              </a:rPr>
              <a:t> Trim</a:t>
            </a:r>
          </a:p>
        </p:txBody>
      </p:sp>
    </p:spTree>
    <p:extLst>
      <p:ext uri="{BB962C8B-B14F-4D97-AF65-F5344CB8AC3E}">
        <p14:creationId xmlns:p14="http://schemas.microsoft.com/office/powerpoint/2010/main" val="28097478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269F7A00-3B6E-E1D8-0DA2-BA50A49F73AF}"/>
              </a:ext>
            </a:extLst>
          </p:cNvPr>
          <p:cNvGraphicFramePr>
            <a:graphicFrameLocks noGrp="1"/>
          </p:cNvGraphicFramePr>
          <p:nvPr>
            <p:extLst>
              <p:ext uri="{D42A27DB-BD31-4B8C-83A1-F6EECF244321}">
                <p14:modId xmlns:p14="http://schemas.microsoft.com/office/powerpoint/2010/main" val="2230129980"/>
              </p:ext>
            </p:extLst>
          </p:nvPr>
        </p:nvGraphicFramePr>
        <p:xfrm>
          <a:off x="2" y="0"/>
          <a:ext cx="12191998" cy="6858008"/>
        </p:xfrm>
        <a:graphic>
          <a:graphicData uri="http://schemas.openxmlformats.org/drawingml/2006/table">
            <a:tbl>
              <a:tblPr firstRow="1" bandRow="1">
                <a:tableStyleId>{5C22544A-7EE6-4342-B048-85BDC9FD1C3A}</a:tableStyleId>
              </a:tblPr>
              <a:tblGrid>
                <a:gridCol w="1741714">
                  <a:extLst>
                    <a:ext uri="{9D8B030D-6E8A-4147-A177-3AD203B41FA5}">
                      <a16:colId xmlns:a16="http://schemas.microsoft.com/office/drawing/2014/main" val="3439194545"/>
                    </a:ext>
                  </a:extLst>
                </a:gridCol>
                <a:gridCol w="1741714">
                  <a:extLst>
                    <a:ext uri="{9D8B030D-6E8A-4147-A177-3AD203B41FA5}">
                      <a16:colId xmlns:a16="http://schemas.microsoft.com/office/drawing/2014/main" val="2210000878"/>
                    </a:ext>
                  </a:extLst>
                </a:gridCol>
                <a:gridCol w="1741714">
                  <a:extLst>
                    <a:ext uri="{9D8B030D-6E8A-4147-A177-3AD203B41FA5}">
                      <a16:colId xmlns:a16="http://schemas.microsoft.com/office/drawing/2014/main" val="1938697093"/>
                    </a:ext>
                  </a:extLst>
                </a:gridCol>
                <a:gridCol w="1741714">
                  <a:extLst>
                    <a:ext uri="{9D8B030D-6E8A-4147-A177-3AD203B41FA5}">
                      <a16:colId xmlns:a16="http://schemas.microsoft.com/office/drawing/2014/main" val="2830294657"/>
                    </a:ext>
                  </a:extLst>
                </a:gridCol>
                <a:gridCol w="1741714">
                  <a:extLst>
                    <a:ext uri="{9D8B030D-6E8A-4147-A177-3AD203B41FA5}">
                      <a16:colId xmlns:a16="http://schemas.microsoft.com/office/drawing/2014/main" val="1293690753"/>
                    </a:ext>
                  </a:extLst>
                </a:gridCol>
                <a:gridCol w="1741714">
                  <a:extLst>
                    <a:ext uri="{9D8B030D-6E8A-4147-A177-3AD203B41FA5}">
                      <a16:colId xmlns:a16="http://schemas.microsoft.com/office/drawing/2014/main" val="3975401493"/>
                    </a:ext>
                  </a:extLst>
                </a:gridCol>
                <a:gridCol w="1741714">
                  <a:extLst>
                    <a:ext uri="{9D8B030D-6E8A-4147-A177-3AD203B41FA5}">
                      <a16:colId xmlns:a16="http://schemas.microsoft.com/office/drawing/2014/main" val="632472400"/>
                    </a:ext>
                  </a:extLst>
                </a:gridCol>
              </a:tblGrid>
              <a:tr h="315871">
                <a:tc>
                  <a:txBody>
                    <a:bodyPr/>
                    <a:lstStyle/>
                    <a:p>
                      <a:pPr algn="ctr"/>
                      <a:r>
                        <a:rPr lang="nl-BE" sz="1400" b="1" dirty="0">
                          <a:solidFill>
                            <a:schemeClr val="tx1"/>
                          </a:solidFill>
                        </a:rPr>
                        <a:t>Eenheid</a:t>
                      </a:r>
                    </a:p>
                  </a:txBody>
                  <a:tcPr anchor="ctr">
                    <a:solidFill>
                      <a:schemeClr val="accent5">
                        <a:lumMod val="20000"/>
                        <a:lumOff val="80000"/>
                      </a:schemeClr>
                    </a:solidFill>
                  </a:tcPr>
                </a:tc>
                <a:tc>
                  <a:txBody>
                    <a:bodyPr/>
                    <a:lstStyle/>
                    <a:p>
                      <a:pPr algn="ctr"/>
                      <a:r>
                        <a:rPr lang="nl-BE" sz="1400" b="1" dirty="0">
                          <a:solidFill>
                            <a:schemeClr val="tx1"/>
                          </a:solidFill>
                        </a:rPr>
                        <a:t>Sport</a:t>
                      </a:r>
                    </a:p>
                  </a:txBody>
                  <a:tcPr anchor="ctr">
                    <a:solidFill>
                      <a:schemeClr val="accent5">
                        <a:lumMod val="20000"/>
                        <a:lumOff val="80000"/>
                      </a:schemeClr>
                    </a:solidFill>
                  </a:tcPr>
                </a:tc>
                <a:tc>
                  <a:txBody>
                    <a:bodyPr/>
                    <a:lstStyle/>
                    <a:p>
                      <a:pPr algn="ctr"/>
                      <a:r>
                        <a:rPr lang="nl-BE" sz="1400" b="1" dirty="0">
                          <a:solidFill>
                            <a:schemeClr val="tx1"/>
                          </a:solidFill>
                        </a:rPr>
                        <a:t>Dodelijke sport</a:t>
                      </a:r>
                    </a:p>
                  </a:txBody>
                  <a:tcPr anchor="ctr">
                    <a:solidFill>
                      <a:schemeClr val="accent5">
                        <a:lumMod val="20000"/>
                        <a:lumOff val="80000"/>
                      </a:schemeClr>
                    </a:solidFill>
                  </a:tcPr>
                </a:tc>
                <a:tc>
                  <a:txBody>
                    <a:bodyPr/>
                    <a:lstStyle/>
                    <a:p>
                      <a:pPr algn="ctr"/>
                      <a:r>
                        <a:rPr lang="nl-BE" sz="1400" b="1" dirty="0" err="1">
                          <a:solidFill>
                            <a:schemeClr val="tx1"/>
                          </a:solidFill>
                        </a:rPr>
                        <a:t>Oef&amp;Man</a:t>
                      </a:r>
                      <a:endParaRPr lang="nl-BE" sz="1400" b="1" dirty="0">
                        <a:solidFill>
                          <a:schemeClr val="tx1"/>
                        </a:solidFill>
                      </a:endParaRPr>
                    </a:p>
                  </a:txBody>
                  <a:tcPr anchor="ctr">
                    <a:solidFill>
                      <a:schemeClr val="accent5">
                        <a:lumMod val="20000"/>
                        <a:lumOff val="80000"/>
                      </a:schemeClr>
                    </a:solidFill>
                  </a:tcPr>
                </a:tc>
                <a:tc>
                  <a:txBody>
                    <a:bodyPr/>
                    <a:lstStyle/>
                    <a:p>
                      <a:pPr algn="ctr"/>
                      <a:r>
                        <a:rPr lang="nl-BE" sz="1400" b="1" dirty="0">
                          <a:solidFill>
                            <a:schemeClr val="tx1"/>
                          </a:solidFill>
                        </a:rPr>
                        <a:t>Dodelijke </a:t>
                      </a:r>
                      <a:r>
                        <a:rPr lang="nl-BE" sz="1400" b="1" dirty="0" err="1">
                          <a:solidFill>
                            <a:schemeClr val="tx1"/>
                          </a:solidFill>
                        </a:rPr>
                        <a:t>Oef&amp;Man</a:t>
                      </a:r>
                      <a:endParaRPr lang="nl-BE" sz="1400" b="1" dirty="0">
                        <a:solidFill>
                          <a:schemeClr val="tx1"/>
                        </a:solidFill>
                      </a:endParaRPr>
                    </a:p>
                  </a:txBody>
                  <a:tcPr anchor="ctr">
                    <a:solidFill>
                      <a:schemeClr val="accent5">
                        <a:lumMod val="20000"/>
                        <a:lumOff val="80000"/>
                      </a:schemeClr>
                    </a:solidFill>
                  </a:tcPr>
                </a:tc>
                <a:tc>
                  <a:txBody>
                    <a:bodyPr/>
                    <a:lstStyle/>
                    <a:p>
                      <a:pPr algn="ctr"/>
                      <a:r>
                        <a:rPr lang="nl-BE" sz="1400" b="1" dirty="0" err="1">
                          <a:solidFill>
                            <a:schemeClr val="tx1"/>
                          </a:solidFill>
                        </a:rPr>
                        <a:t>Ops</a:t>
                      </a:r>
                      <a:endParaRPr lang="nl-BE" sz="1400" b="1" dirty="0">
                        <a:solidFill>
                          <a:schemeClr val="tx1"/>
                        </a:solidFill>
                      </a:endParaRPr>
                    </a:p>
                  </a:txBody>
                  <a:tcPr anchor="ctr">
                    <a:solidFill>
                      <a:schemeClr val="accent5">
                        <a:lumMod val="20000"/>
                        <a:lumOff val="80000"/>
                      </a:schemeClr>
                    </a:solidFill>
                  </a:tcPr>
                </a:tc>
                <a:tc>
                  <a:txBody>
                    <a:bodyPr/>
                    <a:lstStyle/>
                    <a:p>
                      <a:pPr algn="ctr"/>
                      <a:r>
                        <a:rPr lang="nl-BE" sz="1400" b="1" dirty="0">
                          <a:solidFill>
                            <a:schemeClr val="tx1"/>
                          </a:solidFill>
                        </a:rPr>
                        <a:t>Dodelijke </a:t>
                      </a:r>
                      <a:r>
                        <a:rPr lang="nl-BE" sz="1400" b="1" dirty="0" err="1">
                          <a:solidFill>
                            <a:schemeClr val="tx1"/>
                          </a:solidFill>
                        </a:rPr>
                        <a:t>Ops</a:t>
                      </a:r>
                      <a:endParaRPr lang="nl-BE" sz="1400" b="1" dirty="0">
                        <a:solidFill>
                          <a:schemeClr val="tx1"/>
                        </a:solidFill>
                      </a:endParaRPr>
                    </a:p>
                  </a:txBody>
                  <a:tcPr anchor="ctr">
                    <a:solidFill>
                      <a:schemeClr val="accent5">
                        <a:lumMod val="20000"/>
                        <a:lumOff val="80000"/>
                      </a:schemeClr>
                    </a:solidFill>
                  </a:tcPr>
                </a:tc>
                <a:extLst>
                  <a:ext uri="{0D108BD9-81ED-4DB2-BD59-A6C34878D82A}">
                    <a16:rowId xmlns:a16="http://schemas.microsoft.com/office/drawing/2014/main" val="165096363"/>
                  </a:ext>
                </a:extLst>
              </a:tr>
              <a:tr h="240918">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ACOS IS</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07000"/>
                        </a:lnSpc>
                        <a:spcBef>
                          <a:spcPts val="300"/>
                        </a:spcBef>
                        <a:spcAft>
                          <a:spcPts val="300"/>
                        </a:spcAft>
                      </a:pPr>
                      <a:r>
                        <a:rPr lang="nl-BE" sz="1400" b="1">
                          <a:solidFill>
                            <a:schemeClr val="tx1"/>
                          </a:solidFill>
                          <a:effectLst/>
                          <a:latin typeface="Arial" panose="020B0604020202020204" pitchFamily="34" charset="0"/>
                          <a:ea typeface="Times New Roman" panose="02020603050405020304" pitchFamily="18" charset="0"/>
                          <a:cs typeface="Arial" panose="020B0604020202020204" pitchFamily="34" charset="0"/>
                        </a:rPr>
                        <a:t>0</a:t>
                      </a:r>
                    </a:p>
                  </a:txBody>
                  <a:tcPr marL="45085" marR="45085" marT="0" marB="0" anchor="ctr"/>
                </a:tc>
                <a:extLst>
                  <a:ext uri="{0D108BD9-81ED-4DB2-BD59-A6C34878D82A}">
                    <a16:rowId xmlns:a16="http://schemas.microsoft.com/office/drawing/2014/main" val="276051954"/>
                  </a:ext>
                </a:extLst>
              </a:tr>
              <a:tr h="240918">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ACOS R&amp;O</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2367974059"/>
                  </a:ext>
                </a:extLst>
              </a:tr>
              <a:tr h="240918">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ACOS STRAT</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352803551"/>
                  </a:ext>
                </a:extLst>
              </a:tr>
              <a:tr h="240918">
                <a:tc>
                  <a:txBody>
                    <a:bodyPr/>
                    <a:lstStyle/>
                    <a:p>
                      <a:pPr algn="ctr">
                        <a:lnSpc>
                          <a:spcPct val="120000"/>
                        </a:lnSpc>
                        <a:spcBef>
                          <a:spcPts val="300"/>
                        </a:spcBef>
                        <a:spcAft>
                          <a:spcPts val="300"/>
                        </a:spcAft>
                      </a:pPr>
                      <a:r>
                        <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ACOS </a:t>
                      </a:r>
                      <a:r>
                        <a:rPr lang="nl-BE" sz="1400" b="1"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TrFmn</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p>
                  </a:txBody>
                  <a:tcPr marL="45085" marR="45085" marT="0" marB="0" anchor="ctr"/>
                </a:tc>
                <a:tc>
                  <a:txBody>
                    <a:bodyPr/>
                    <a:lstStyle/>
                    <a:p>
                      <a:pPr algn="ctr">
                        <a:lnSpc>
                          <a:spcPct val="120000"/>
                        </a:lnSpc>
                        <a:spcBef>
                          <a:spcPts val="300"/>
                        </a:spcBef>
                        <a:spcAft>
                          <a:spcPts val="300"/>
                        </a:spcAft>
                      </a:pPr>
                      <a:r>
                        <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p>
                  </a:txBody>
                  <a:tcPr marL="45085" marR="45085" marT="0" marB="0" anchor="ctr"/>
                </a:tc>
                <a:tc>
                  <a:txBody>
                    <a:bodyPr/>
                    <a:lstStyle/>
                    <a:p>
                      <a:pPr algn="ctr">
                        <a:lnSpc>
                          <a:spcPct val="120000"/>
                        </a:lnSpc>
                        <a:spcBef>
                          <a:spcPts val="300"/>
                        </a:spcBef>
                        <a:spcAft>
                          <a:spcPts val="300"/>
                        </a:spcAft>
                      </a:pPr>
                      <a:r>
                        <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p>
                  </a:txBody>
                  <a:tcPr marL="45085" marR="45085" marT="0" marB="0" anchor="ctr"/>
                </a:tc>
                <a:tc>
                  <a:txBody>
                    <a:bodyPr/>
                    <a:lstStyle/>
                    <a:p>
                      <a:pPr algn="ctr">
                        <a:lnSpc>
                          <a:spcPct val="120000"/>
                        </a:lnSpc>
                        <a:spcBef>
                          <a:spcPts val="300"/>
                        </a:spcBef>
                        <a:spcAft>
                          <a:spcPts val="300"/>
                        </a:spcAft>
                      </a:pPr>
                      <a:r>
                        <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p>
                  </a:txBody>
                  <a:tcPr marL="45085" marR="45085" marT="0" marB="0" anchor="ctr"/>
                </a:tc>
                <a:tc>
                  <a:txBody>
                    <a:bodyPr/>
                    <a:lstStyle/>
                    <a:p>
                      <a:pPr algn="ctr">
                        <a:lnSpc>
                          <a:spcPct val="120000"/>
                        </a:lnSpc>
                        <a:spcBef>
                          <a:spcPts val="300"/>
                        </a:spcBef>
                        <a:spcAft>
                          <a:spcPts val="300"/>
                        </a:spcAft>
                      </a:pPr>
                      <a:r>
                        <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p>
                  </a:txBody>
                  <a:tcPr marL="45085" marR="45085" marT="0" marB="0" anchor="ctr"/>
                </a:tc>
                <a:tc>
                  <a:txBody>
                    <a:bodyPr/>
                    <a:lstStyle/>
                    <a:p>
                      <a:pPr algn="ctr">
                        <a:lnSpc>
                          <a:spcPct val="120000"/>
                        </a:lnSpc>
                        <a:spcBef>
                          <a:spcPts val="300"/>
                        </a:spcBef>
                        <a:spcAft>
                          <a:spcPts val="300"/>
                        </a:spcAft>
                      </a:pPr>
                      <a:r>
                        <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p>
                  </a:txBody>
                  <a:tcPr marL="45085" marR="45085" marT="0" marB="0" anchor="ctr"/>
                </a:tc>
                <a:extLst>
                  <a:ext uri="{0D108BD9-81ED-4DB2-BD59-A6C34878D82A}">
                    <a16:rowId xmlns:a16="http://schemas.microsoft.com/office/drawing/2014/main" val="223725714"/>
                  </a:ext>
                </a:extLst>
              </a:tr>
              <a:tr h="240918">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DG H&amp;WB</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marL="0" marR="0" lvl="0" indent="0" algn="ctr" defTabSz="914400" rtl="0" eaLnBrk="1" fontAlgn="auto" latinLnBrk="0" hangingPunct="1">
                        <a:lnSpc>
                          <a:spcPct val="120000"/>
                        </a:lnSpc>
                        <a:spcBef>
                          <a:spcPts val="300"/>
                        </a:spcBef>
                        <a:spcAft>
                          <a:spcPts val="300"/>
                        </a:spcAft>
                        <a:buClrTx/>
                        <a:buSzTx/>
                        <a:buFontTx/>
                        <a:buNone/>
                        <a:tabLst/>
                        <a:defRPr/>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2</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2254328639"/>
                  </a:ext>
                </a:extLst>
              </a:tr>
              <a:tr h="240918">
                <a:tc>
                  <a:txBody>
                    <a:bodyPr/>
                    <a:lstStyle/>
                    <a:p>
                      <a:pPr algn="ctr">
                        <a:lnSpc>
                          <a:spcPct val="120000"/>
                        </a:lnSpc>
                        <a:spcBef>
                          <a:spcPts val="300"/>
                        </a:spcBef>
                        <a:spcAft>
                          <a:spcPts val="300"/>
                        </a:spcAft>
                      </a:pP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Bn HK Sf St KKE</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en-GB"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en-GB"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en-GB"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en-GB"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en-GB"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en-GB"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3739552521"/>
                  </a:ext>
                </a:extLst>
              </a:tr>
              <a:tr h="240918">
                <a:tc>
                  <a:txBody>
                    <a:bodyPr/>
                    <a:lstStyle/>
                    <a:p>
                      <a:pPr algn="ctr">
                        <a:lnSpc>
                          <a:spcPct val="120000"/>
                        </a:lnSpc>
                        <a:spcBef>
                          <a:spcPts val="300"/>
                        </a:spcBef>
                        <a:spcAft>
                          <a:spcPts val="300"/>
                        </a:spcAft>
                      </a:pP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CC Infra</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3403791188"/>
                  </a:ext>
                </a:extLst>
              </a:tr>
              <a:tr h="240918">
                <a:tc>
                  <a:txBody>
                    <a:bodyPr/>
                    <a:lstStyle/>
                    <a:p>
                      <a:pPr algn="ctr">
                        <a:lnSpc>
                          <a:spcPct val="120000"/>
                        </a:lnSpc>
                        <a:spcBef>
                          <a:spcPts val="300"/>
                        </a:spcBef>
                        <a:spcAft>
                          <a:spcPts val="300"/>
                        </a:spcAft>
                      </a:pPr>
                      <a:r>
                        <a:rPr lang="en-US" sz="1400" b="1"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Staf</a:t>
                      </a: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AIR</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3480386068"/>
                  </a:ext>
                </a:extLst>
              </a:tr>
              <a:tr h="361084">
                <a:tc>
                  <a:txBody>
                    <a:bodyPr/>
                    <a:lstStyle/>
                    <a:p>
                      <a:pPr algn="ctr">
                        <a:lnSpc>
                          <a:spcPct val="120000"/>
                        </a:lnSpc>
                        <a:spcBef>
                          <a:spcPts val="300"/>
                        </a:spcBef>
                        <a:spcAft>
                          <a:spcPts val="300"/>
                        </a:spcAft>
                      </a:pPr>
                      <a:r>
                        <a:rPr lang="en-US" sz="1400" b="1"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Staf</a:t>
                      </a: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LAND</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2218788836"/>
                  </a:ext>
                </a:extLst>
              </a:tr>
              <a:tr h="240918">
                <a:tc>
                  <a:txBody>
                    <a:bodyPr/>
                    <a:lstStyle/>
                    <a:p>
                      <a:pPr algn="ctr">
                        <a:lnSpc>
                          <a:spcPct val="120000"/>
                        </a:lnSpc>
                        <a:spcBef>
                          <a:spcPts val="300"/>
                        </a:spcBef>
                        <a:spcAft>
                          <a:spcPts val="300"/>
                        </a:spcAft>
                      </a:pPr>
                      <a:r>
                        <a:rPr lang="en-US" sz="1400" b="1"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Staf</a:t>
                      </a: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MED</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3381730071"/>
                  </a:ext>
                </a:extLst>
              </a:tr>
              <a:tr h="240918">
                <a:tc>
                  <a:txBody>
                    <a:bodyPr/>
                    <a:lstStyle/>
                    <a:p>
                      <a:pPr algn="ctr">
                        <a:lnSpc>
                          <a:spcPct val="120000"/>
                        </a:lnSpc>
                        <a:spcBef>
                          <a:spcPts val="300"/>
                        </a:spcBef>
                        <a:spcAft>
                          <a:spcPts val="300"/>
                        </a:spcAft>
                      </a:pP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DG </a:t>
                      </a:r>
                      <a:r>
                        <a:rPr lang="en-US" sz="1400" b="1"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BudFin</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2531092682"/>
                  </a:ext>
                </a:extLst>
              </a:tr>
              <a:tr h="240918">
                <a:tc>
                  <a:txBody>
                    <a:bodyPr/>
                    <a:lstStyle/>
                    <a:p>
                      <a:pPr algn="ctr">
                        <a:lnSpc>
                          <a:spcPct val="120000"/>
                        </a:lnSpc>
                        <a:spcBef>
                          <a:spcPts val="300"/>
                        </a:spcBef>
                        <a:spcAft>
                          <a:spcPts val="300"/>
                        </a:spcAft>
                      </a:pP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DG Strat COM</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1467137833"/>
                  </a:ext>
                </a:extLst>
              </a:tr>
              <a:tr h="240918">
                <a:tc>
                  <a:txBody>
                    <a:bodyPr/>
                    <a:lstStyle/>
                    <a:p>
                      <a:pPr algn="ctr">
                        <a:lnSpc>
                          <a:spcPct val="120000"/>
                        </a:lnSpc>
                        <a:spcBef>
                          <a:spcPts val="300"/>
                        </a:spcBef>
                        <a:spcAft>
                          <a:spcPts val="300"/>
                        </a:spcAft>
                      </a:pP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DG HR</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3585256393"/>
                  </a:ext>
                </a:extLst>
              </a:tr>
              <a:tr h="240918">
                <a:tc>
                  <a:txBody>
                    <a:bodyPr/>
                    <a:lstStyle/>
                    <a:p>
                      <a:pPr algn="ctr">
                        <a:lnSpc>
                          <a:spcPct val="120000"/>
                        </a:lnSpc>
                        <a:spcBef>
                          <a:spcPts val="300"/>
                        </a:spcBef>
                        <a:spcAft>
                          <a:spcPts val="300"/>
                        </a:spcAft>
                      </a:pP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DG </a:t>
                      </a:r>
                      <a:r>
                        <a:rPr lang="en-US" sz="1400" b="1"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Jur</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3031778848"/>
                  </a:ext>
                </a:extLst>
              </a:tr>
              <a:tr h="240918">
                <a:tc>
                  <a:txBody>
                    <a:bodyPr/>
                    <a:lstStyle/>
                    <a:p>
                      <a:pPr algn="ctr">
                        <a:lnSpc>
                          <a:spcPct val="120000"/>
                        </a:lnSpc>
                        <a:spcBef>
                          <a:spcPts val="300"/>
                        </a:spcBef>
                        <a:spcAft>
                          <a:spcPts val="300"/>
                        </a:spcAft>
                      </a:pP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DG MR</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2497676784"/>
                  </a:ext>
                </a:extLst>
              </a:tr>
              <a:tr h="240918">
                <a:tc>
                  <a:txBody>
                    <a:bodyPr/>
                    <a:lstStyle/>
                    <a:p>
                      <a:pPr algn="ctr">
                        <a:lnSpc>
                          <a:spcPct val="120000"/>
                        </a:lnSpc>
                        <a:spcBef>
                          <a:spcPts val="300"/>
                        </a:spcBef>
                        <a:spcAft>
                          <a:spcPts val="300"/>
                        </a:spcAft>
                      </a:pP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DG MR C&amp;I</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246657898"/>
                  </a:ext>
                </a:extLst>
              </a:tr>
              <a:tr h="240918">
                <a:tc>
                  <a:txBody>
                    <a:bodyPr/>
                    <a:lstStyle/>
                    <a:p>
                      <a:pPr algn="ctr">
                        <a:lnSpc>
                          <a:spcPct val="120000"/>
                        </a:lnSpc>
                        <a:spcBef>
                          <a:spcPts val="300"/>
                        </a:spcBef>
                        <a:spcAft>
                          <a:spcPts val="300"/>
                        </a:spcAft>
                      </a:pP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DG MR MP</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3184019074"/>
                  </a:ext>
                </a:extLst>
              </a:tr>
              <a:tr h="240918">
                <a:tc>
                  <a:txBody>
                    <a:bodyPr/>
                    <a:lstStyle/>
                    <a:p>
                      <a:pPr algn="ctr">
                        <a:lnSpc>
                          <a:spcPct val="120000"/>
                        </a:lnSpc>
                        <a:spcBef>
                          <a:spcPts val="300"/>
                        </a:spcBef>
                        <a:spcAft>
                          <a:spcPts val="300"/>
                        </a:spcAft>
                      </a:pP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DG MR Sys</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1870730455"/>
                  </a:ext>
                </a:extLst>
              </a:tr>
              <a:tr h="240918">
                <a:tc>
                  <a:txBody>
                    <a:bodyPr/>
                    <a:lstStyle/>
                    <a:p>
                      <a:pPr algn="ctr">
                        <a:lnSpc>
                          <a:spcPct val="120000"/>
                        </a:lnSpc>
                        <a:spcBef>
                          <a:spcPts val="300"/>
                        </a:spcBef>
                        <a:spcAft>
                          <a:spcPts val="300"/>
                        </a:spcAft>
                      </a:pP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IG - ILE</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589835106"/>
                  </a:ext>
                </a:extLst>
              </a:tr>
              <a:tr h="240918">
                <a:tc>
                  <a:txBody>
                    <a:bodyPr/>
                    <a:lstStyle/>
                    <a:p>
                      <a:pPr algn="ctr">
                        <a:lnSpc>
                          <a:spcPct val="120000"/>
                        </a:lnSpc>
                        <a:spcBef>
                          <a:spcPts val="300"/>
                        </a:spcBef>
                        <a:spcAft>
                          <a:spcPts val="300"/>
                        </a:spcAft>
                      </a:pP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CIDMAT</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2293921911"/>
                  </a:ext>
                </a:extLst>
              </a:tr>
              <a:tr h="361084">
                <a:tc>
                  <a:txBody>
                    <a:bodyPr/>
                    <a:lstStyle/>
                    <a:p>
                      <a:pPr algn="ctr">
                        <a:lnSpc>
                          <a:spcPct val="120000"/>
                        </a:lnSpc>
                        <a:spcBef>
                          <a:spcPts val="300"/>
                        </a:spcBef>
                        <a:spcAft>
                          <a:spcPts val="300"/>
                        </a:spcAft>
                      </a:pPr>
                      <a:r>
                        <a:rPr lang="de-D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UB </a:t>
                      </a:r>
                      <a:r>
                        <a:rPr lang="de-DE" sz="1400" b="1"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Def</a:t>
                      </a:r>
                      <a:r>
                        <a:rPr lang="de-D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de-DE" sz="1400" b="1"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Det</a:t>
                      </a:r>
                      <a:r>
                        <a:rPr lang="de-D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EVERE</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988347211"/>
                  </a:ext>
                </a:extLst>
              </a:tr>
              <a:tr h="240918">
                <a:tc>
                  <a:txBody>
                    <a:bodyPr/>
                    <a:lstStyle/>
                    <a:p>
                      <a:pPr algn="ctr">
                        <a:lnSpc>
                          <a:spcPct val="120000"/>
                        </a:lnSpc>
                        <a:spcBef>
                          <a:spcPts val="300"/>
                        </a:spcBef>
                        <a:spcAft>
                          <a:spcPts val="300"/>
                        </a:spcAft>
                      </a:pPr>
                      <a:r>
                        <a:rPr lang="fr-FR" sz="1400" b="1"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Kab</a:t>
                      </a: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CHOD</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2021366430"/>
                  </a:ext>
                </a:extLst>
              </a:tr>
              <a:tr h="240918">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NKD/CND</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2638297557"/>
                  </a:ext>
                </a:extLst>
              </a:tr>
              <a:tr h="240918">
                <a:tc>
                  <a:txBody>
                    <a:bodyPr/>
                    <a:lstStyle/>
                    <a:p>
                      <a:pPr algn="ctr">
                        <a:lnSpc>
                          <a:spcPct val="120000"/>
                        </a:lnSpc>
                        <a:spcBef>
                          <a:spcPts val="300"/>
                        </a:spcBef>
                        <a:spcAft>
                          <a:spcPts val="300"/>
                        </a:spcAft>
                      </a:pPr>
                      <a:r>
                        <a:rPr lang="fr-FR" sz="1400" b="1"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Staf</a:t>
                      </a: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NAV NPS</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1507937700"/>
                  </a:ext>
                </a:extLst>
              </a:tr>
              <a:tr h="240918">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BE Part FINABEL</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1597560136"/>
                  </a:ext>
                </a:extLst>
              </a:tr>
              <a:tr h="278855">
                <a:tc>
                  <a:txBody>
                    <a:bodyPr/>
                    <a:lstStyle/>
                    <a:p>
                      <a:pPr algn="ctr">
                        <a:lnSpc>
                          <a:spcPct val="120000"/>
                        </a:lnSpc>
                        <a:spcBef>
                          <a:spcPts val="300"/>
                        </a:spcBef>
                        <a:spcAft>
                          <a:spcPts val="300"/>
                        </a:spcAft>
                      </a:pPr>
                      <a:r>
                        <a:rPr lang="fr-FR" sz="1400" dirty="0">
                          <a:solidFill>
                            <a:schemeClr val="bg1"/>
                          </a:solidFill>
                          <a:effectLst/>
                          <a:latin typeface="Comic Sans MS" panose="030F0702030302020204" pitchFamily="66" charset="0"/>
                          <a:ea typeface="Calibri" panose="020F0502020204030204" pitchFamily="34" charset="0"/>
                          <a:cs typeface="Arial" panose="020B0604020202020204" pitchFamily="34" charset="0"/>
                        </a:rPr>
                        <a:t>LDPBW 08</a:t>
                      </a:r>
                      <a:endParaRPr lang="nl-BE"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ctr">
                    <a:solidFill>
                      <a:schemeClr val="tx1">
                        <a:lumMod val="75000"/>
                      </a:schemeClr>
                    </a:solidFill>
                  </a:tcPr>
                </a:tc>
                <a:tc>
                  <a:txBody>
                    <a:bodyPr/>
                    <a:lstStyle/>
                    <a:p>
                      <a:pPr algn="ctr">
                        <a:lnSpc>
                          <a:spcPct val="120000"/>
                        </a:lnSpc>
                        <a:spcBef>
                          <a:spcPts val="300"/>
                        </a:spcBef>
                        <a:spcAft>
                          <a:spcPts val="300"/>
                        </a:spcAft>
                      </a:pPr>
                      <a:r>
                        <a:rPr lang="fr-FR" sz="1600" b="1" dirty="0">
                          <a:solidFill>
                            <a:schemeClr val="bg1"/>
                          </a:solidFill>
                          <a:effectLst/>
                          <a:latin typeface="Comic Sans MS" panose="030F0702030302020204" pitchFamily="66" charset="0"/>
                          <a:ea typeface="Calibri" panose="020F0502020204030204" pitchFamily="34" charset="0"/>
                          <a:cs typeface="Arial" panose="020B0604020202020204" pitchFamily="34" charset="0"/>
                        </a:rPr>
                        <a:t>2</a:t>
                      </a:r>
                      <a:endParaRPr lang="nl-BE" sz="1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ctr">
                    <a:solidFill>
                      <a:schemeClr val="tx1">
                        <a:lumMod val="75000"/>
                      </a:schemeClr>
                    </a:solidFill>
                  </a:tcPr>
                </a:tc>
                <a:tc>
                  <a:txBody>
                    <a:bodyPr/>
                    <a:lstStyle/>
                    <a:p>
                      <a:pPr algn="ctr">
                        <a:lnSpc>
                          <a:spcPct val="120000"/>
                        </a:lnSpc>
                        <a:spcBef>
                          <a:spcPts val="300"/>
                        </a:spcBef>
                        <a:spcAft>
                          <a:spcPts val="300"/>
                        </a:spcAft>
                      </a:pPr>
                      <a:r>
                        <a:rPr lang="fr-FR" sz="1600" b="1" dirty="0">
                          <a:solidFill>
                            <a:schemeClr val="bg1"/>
                          </a:solidFill>
                          <a:effectLst/>
                          <a:latin typeface="Comic Sans MS" panose="030F0702030302020204" pitchFamily="66" charset="0"/>
                          <a:ea typeface="Calibri" panose="020F0502020204030204" pitchFamily="34" charset="0"/>
                          <a:cs typeface="Arial" panose="020B0604020202020204" pitchFamily="34" charset="0"/>
                        </a:rPr>
                        <a:t>0</a:t>
                      </a:r>
                      <a:endParaRPr lang="nl-BE" sz="1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ctr">
                    <a:solidFill>
                      <a:schemeClr val="tx1">
                        <a:lumMod val="75000"/>
                      </a:schemeClr>
                    </a:solidFill>
                  </a:tcPr>
                </a:tc>
                <a:tc>
                  <a:txBody>
                    <a:bodyPr/>
                    <a:lstStyle/>
                    <a:p>
                      <a:pPr algn="ctr">
                        <a:lnSpc>
                          <a:spcPct val="120000"/>
                        </a:lnSpc>
                        <a:spcBef>
                          <a:spcPts val="300"/>
                        </a:spcBef>
                        <a:spcAft>
                          <a:spcPts val="300"/>
                        </a:spcAft>
                      </a:pPr>
                      <a:r>
                        <a:rPr lang="fr-FR" sz="1600" b="1" dirty="0">
                          <a:solidFill>
                            <a:schemeClr val="bg1"/>
                          </a:solidFill>
                          <a:effectLst/>
                          <a:latin typeface="Comic Sans MS" panose="030F0702030302020204" pitchFamily="66" charset="0"/>
                          <a:ea typeface="Calibri" panose="020F0502020204030204" pitchFamily="34" charset="0"/>
                          <a:cs typeface="Arial" panose="020B0604020202020204" pitchFamily="34" charset="0"/>
                        </a:rPr>
                        <a:t>0</a:t>
                      </a:r>
                      <a:endParaRPr lang="nl-BE" sz="1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ctr">
                    <a:solidFill>
                      <a:schemeClr val="tx1">
                        <a:lumMod val="75000"/>
                      </a:schemeClr>
                    </a:solidFill>
                  </a:tcPr>
                </a:tc>
                <a:tc>
                  <a:txBody>
                    <a:bodyPr/>
                    <a:lstStyle/>
                    <a:p>
                      <a:pPr algn="ctr">
                        <a:lnSpc>
                          <a:spcPct val="120000"/>
                        </a:lnSpc>
                        <a:spcBef>
                          <a:spcPts val="300"/>
                        </a:spcBef>
                        <a:spcAft>
                          <a:spcPts val="300"/>
                        </a:spcAft>
                      </a:pPr>
                      <a:r>
                        <a:rPr lang="fr-FR" sz="1600" b="1" dirty="0">
                          <a:solidFill>
                            <a:schemeClr val="bg1"/>
                          </a:solidFill>
                          <a:effectLst/>
                          <a:latin typeface="Comic Sans MS" panose="030F0702030302020204" pitchFamily="66" charset="0"/>
                          <a:ea typeface="Calibri" panose="020F0502020204030204" pitchFamily="34" charset="0"/>
                          <a:cs typeface="Arial" panose="020B0604020202020204" pitchFamily="34" charset="0"/>
                        </a:rPr>
                        <a:t>0</a:t>
                      </a:r>
                      <a:endParaRPr lang="nl-BE" sz="1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ctr">
                    <a:solidFill>
                      <a:schemeClr val="tx1">
                        <a:lumMod val="75000"/>
                      </a:schemeClr>
                    </a:solidFill>
                  </a:tcPr>
                </a:tc>
                <a:tc>
                  <a:txBody>
                    <a:bodyPr/>
                    <a:lstStyle/>
                    <a:p>
                      <a:pPr algn="ctr">
                        <a:lnSpc>
                          <a:spcPct val="120000"/>
                        </a:lnSpc>
                        <a:spcBef>
                          <a:spcPts val="300"/>
                        </a:spcBef>
                        <a:spcAft>
                          <a:spcPts val="300"/>
                        </a:spcAft>
                      </a:pPr>
                      <a:r>
                        <a:rPr lang="fr-FR" sz="1600" b="1" dirty="0">
                          <a:solidFill>
                            <a:schemeClr val="bg1"/>
                          </a:solidFill>
                          <a:effectLst/>
                          <a:latin typeface="Comic Sans MS" panose="030F0702030302020204" pitchFamily="66" charset="0"/>
                          <a:ea typeface="Calibri" panose="020F0502020204030204" pitchFamily="34" charset="0"/>
                          <a:cs typeface="Arial" panose="020B0604020202020204" pitchFamily="34" charset="0"/>
                        </a:rPr>
                        <a:t>0</a:t>
                      </a:r>
                      <a:endParaRPr lang="nl-BE" sz="1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ctr">
                    <a:solidFill>
                      <a:schemeClr val="tx1">
                        <a:lumMod val="75000"/>
                      </a:schemeClr>
                    </a:solidFill>
                  </a:tcPr>
                </a:tc>
                <a:tc>
                  <a:txBody>
                    <a:bodyPr/>
                    <a:lstStyle/>
                    <a:p>
                      <a:pPr algn="ctr">
                        <a:lnSpc>
                          <a:spcPct val="120000"/>
                        </a:lnSpc>
                        <a:spcBef>
                          <a:spcPts val="300"/>
                        </a:spcBef>
                        <a:spcAft>
                          <a:spcPts val="300"/>
                        </a:spcAft>
                      </a:pPr>
                      <a:r>
                        <a:rPr lang="fr-FR" sz="1600" b="1" dirty="0">
                          <a:solidFill>
                            <a:schemeClr val="bg1"/>
                          </a:solidFill>
                          <a:effectLst/>
                          <a:latin typeface="Comic Sans MS" panose="030F0702030302020204" pitchFamily="66" charset="0"/>
                          <a:ea typeface="Calibri" panose="020F0502020204030204" pitchFamily="34" charset="0"/>
                          <a:cs typeface="Arial" panose="020B0604020202020204" pitchFamily="34" charset="0"/>
                        </a:rPr>
                        <a:t>0</a:t>
                      </a:r>
                      <a:endParaRPr lang="nl-BE" sz="1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ctr">
                    <a:solidFill>
                      <a:schemeClr val="tx1">
                        <a:lumMod val="75000"/>
                      </a:schemeClr>
                    </a:solidFill>
                  </a:tcPr>
                </a:tc>
                <a:extLst>
                  <a:ext uri="{0D108BD9-81ED-4DB2-BD59-A6C34878D82A}">
                    <a16:rowId xmlns:a16="http://schemas.microsoft.com/office/drawing/2014/main" val="2935665448"/>
                  </a:ext>
                </a:extLst>
              </a:tr>
            </a:tbl>
          </a:graphicData>
        </a:graphic>
      </p:graphicFrame>
    </p:spTree>
    <p:extLst>
      <p:ext uri="{BB962C8B-B14F-4D97-AF65-F5344CB8AC3E}">
        <p14:creationId xmlns:p14="http://schemas.microsoft.com/office/powerpoint/2010/main" val="4590688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E2A6A9-FDD1-51E6-C0F1-83F505080824}"/>
              </a:ext>
            </a:extLst>
          </p:cNvPr>
          <p:cNvSpPr>
            <a:spLocks noGrp="1"/>
          </p:cNvSpPr>
          <p:nvPr>
            <p:ph type="body" sz="half" idx="13"/>
          </p:nvPr>
        </p:nvSpPr>
        <p:spPr>
          <a:xfrm>
            <a:off x="352162" y="5092589"/>
            <a:ext cx="11672876" cy="1938992"/>
          </a:xfrm>
        </p:spPr>
        <p:txBody>
          <a:bodyPr/>
          <a:lstStyle/>
          <a:p>
            <a:r>
              <a:rPr lang="nl-BE" dirty="0">
                <a:solidFill>
                  <a:schemeClr val="tx1"/>
                </a:solidFill>
              </a:rPr>
              <a:t>Evolutie Frequentiegraden (</a:t>
            </a:r>
            <a:r>
              <a:rPr lang="nl-BE" dirty="0" err="1">
                <a:solidFill>
                  <a:schemeClr val="tx1"/>
                </a:solidFill>
              </a:rPr>
              <a:t>Fg</a:t>
            </a:r>
            <a:r>
              <a:rPr lang="nl-BE" dirty="0">
                <a:solidFill>
                  <a:schemeClr val="tx1"/>
                </a:solidFill>
              </a:rPr>
              <a:t>).</a:t>
            </a:r>
            <a:br>
              <a:rPr lang="nl-BE" dirty="0">
                <a:solidFill>
                  <a:schemeClr val="tx1"/>
                </a:solidFill>
              </a:rPr>
            </a:br>
            <a:r>
              <a:rPr lang="nl-BE" dirty="0">
                <a:solidFill>
                  <a:schemeClr val="tx1"/>
                </a:solidFill>
              </a:rPr>
              <a:t>2014 - 2026</a:t>
            </a:r>
          </a:p>
        </p:txBody>
      </p:sp>
    </p:spTree>
    <p:extLst>
      <p:ext uri="{BB962C8B-B14F-4D97-AF65-F5344CB8AC3E}">
        <p14:creationId xmlns:p14="http://schemas.microsoft.com/office/powerpoint/2010/main" val="25641763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D82FF289-2F8E-65DF-A6DC-70F9A1F4E6BA}"/>
              </a:ext>
            </a:extLst>
          </p:cNvPr>
          <p:cNvGraphicFramePr>
            <a:graphicFrameLocks/>
          </p:cNvGraphicFramePr>
          <p:nvPr>
            <p:extLst>
              <p:ext uri="{D42A27DB-BD31-4B8C-83A1-F6EECF244321}">
                <p14:modId xmlns:p14="http://schemas.microsoft.com/office/powerpoint/2010/main" val="747621927"/>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879162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101189-F769-985F-C55C-41E7ADA8E7F9}"/>
              </a:ext>
            </a:extLst>
          </p:cNvPr>
          <p:cNvSpPr>
            <a:spLocks noGrp="1"/>
          </p:cNvSpPr>
          <p:nvPr>
            <p:ph type="body" sz="half" idx="13"/>
          </p:nvPr>
        </p:nvSpPr>
        <p:spPr>
          <a:xfrm>
            <a:off x="352162" y="5092589"/>
            <a:ext cx="11672876" cy="1938992"/>
          </a:xfrm>
        </p:spPr>
        <p:txBody>
          <a:bodyPr/>
          <a:lstStyle/>
          <a:p>
            <a:r>
              <a:rPr lang="nl-BE" dirty="0">
                <a:solidFill>
                  <a:schemeClr val="tx1"/>
                </a:solidFill>
              </a:rPr>
              <a:t>Evolutie ernstgraden (Eg).</a:t>
            </a:r>
            <a:br>
              <a:rPr lang="nl-BE" dirty="0">
                <a:solidFill>
                  <a:schemeClr val="tx1"/>
                </a:solidFill>
              </a:rPr>
            </a:br>
            <a:r>
              <a:rPr lang="nl-BE" dirty="0">
                <a:solidFill>
                  <a:schemeClr val="tx1"/>
                </a:solidFill>
              </a:rPr>
              <a:t>2014 - 2026</a:t>
            </a:r>
          </a:p>
        </p:txBody>
      </p:sp>
    </p:spTree>
    <p:extLst>
      <p:ext uri="{BB962C8B-B14F-4D97-AF65-F5344CB8AC3E}">
        <p14:creationId xmlns:p14="http://schemas.microsoft.com/office/powerpoint/2010/main" val="1181818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57D3684-93CD-09FF-81A0-A13AAD450BB4}"/>
              </a:ext>
            </a:extLst>
          </p:cNvPr>
          <p:cNvSpPr txBox="1"/>
          <p:nvPr/>
        </p:nvSpPr>
        <p:spPr>
          <a:xfrm>
            <a:off x="0" y="160638"/>
            <a:ext cx="12192000" cy="535531"/>
          </a:xfrm>
          <a:prstGeom prst="rect">
            <a:avLst/>
          </a:prstGeom>
        </p:spPr>
        <p:txBody>
          <a:bodyPr wrap="square" rtlCol="0">
            <a:spAutoFit/>
          </a:bodyPr>
          <a:lstStyle/>
          <a:p>
            <a:pPr algn="ctr"/>
            <a:r>
              <a:rPr lang="nl-BE" sz="2880" b="1" dirty="0">
                <a:solidFill>
                  <a:schemeClr val="accent4"/>
                </a:solidFill>
              </a:rPr>
              <a:t>Ernstgraad (Eg)</a:t>
            </a:r>
          </a:p>
        </p:txBody>
      </p:sp>
      <p:graphicFrame>
        <p:nvGraphicFramePr>
          <p:cNvPr id="3" name="Chart 2">
            <a:extLst>
              <a:ext uri="{FF2B5EF4-FFF2-40B4-BE49-F238E27FC236}">
                <a16:creationId xmlns:a16="http://schemas.microsoft.com/office/drawing/2014/main" id="{BFAA04C0-E5BF-0798-7903-9601C65E6A10}"/>
              </a:ext>
            </a:extLst>
          </p:cNvPr>
          <p:cNvGraphicFramePr>
            <a:graphicFrameLocks/>
          </p:cNvGraphicFramePr>
          <p:nvPr>
            <p:extLst>
              <p:ext uri="{D42A27DB-BD31-4B8C-83A1-F6EECF244321}">
                <p14:modId xmlns:p14="http://schemas.microsoft.com/office/powerpoint/2010/main" val="886276008"/>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138317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9C19924-858F-3874-58FB-A6587F4F7B6F}"/>
              </a:ext>
            </a:extLst>
          </p:cNvPr>
          <p:cNvSpPr>
            <a:spLocks noGrp="1"/>
          </p:cNvSpPr>
          <p:nvPr>
            <p:ph type="body" sz="half" idx="13"/>
          </p:nvPr>
        </p:nvSpPr>
        <p:spPr>
          <a:xfrm>
            <a:off x="352162" y="5092589"/>
            <a:ext cx="11672876" cy="1938992"/>
          </a:xfrm>
        </p:spPr>
        <p:txBody>
          <a:bodyPr/>
          <a:lstStyle/>
          <a:p>
            <a:r>
              <a:rPr lang="nl-BE" dirty="0">
                <a:solidFill>
                  <a:schemeClr val="tx1"/>
                </a:solidFill>
              </a:rPr>
              <a:t>Evolutie Globale ernstgraden (</a:t>
            </a:r>
            <a:r>
              <a:rPr lang="nl-BE" dirty="0" err="1">
                <a:solidFill>
                  <a:schemeClr val="tx1"/>
                </a:solidFill>
              </a:rPr>
              <a:t>Geg</a:t>
            </a:r>
            <a:r>
              <a:rPr lang="nl-BE" dirty="0">
                <a:solidFill>
                  <a:schemeClr val="tx1"/>
                </a:solidFill>
              </a:rPr>
              <a:t>). 2014 - 2026</a:t>
            </a:r>
          </a:p>
        </p:txBody>
      </p:sp>
    </p:spTree>
    <p:extLst>
      <p:ext uri="{BB962C8B-B14F-4D97-AF65-F5344CB8AC3E}">
        <p14:creationId xmlns:p14="http://schemas.microsoft.com/office/powerpoint/2010/main" val="19701073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99012FAC-8BC7-CFA4-1E92-9B8DD555CE9D}"/>
              </a:ext>
            </a:extLst>
          </p:cNvPr>
          <p:cNvGraphicFramePr>
            <a:graphicFrameLocks/>
          </p:cNvGraphicFramePr>
          <p:nvPr>
            <p:extLst>
              <p:ext uri="{D42A27DB-BD31-4B8C-83A1-F6EECF244321}">
                <p14:modId xmlns:p14="http://schemas.microsoft.com/office/powerpoint/2010/main" val="3569650386"/>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312337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BA5B9F0-19E7-B20F-052B-FC3715CCB187}"/>
              </a:ext>
            </a:extLst>
          </p:cNvPr>
          <p:cNvSpPr>
            <a:spLocks noGrp="1"/>
          </p:cNvSpPr>
          <p:nvPr>
            <p:ph type="body" sz="half" idx="13"/>
          </p:nvPr>
        </p:nvSpPr>
        <p:spPr>
          <a:xfrm>
            <a:off x="352162" y="5092589"/>
            <a:ext cx="11672876" cy="1938992"/>
          </a:xfrm>
        </p:spPr>
        <p:txBody>
          <a:bodyPr/>
          <a:lstStyle/>
          <a:p>
            <a:r>
              <a:rPr lang="nl-BE" dirty="0">
                <a:solidFill>
                  <a:schemeClr val="tx1"/>
                </a:solidFill>
              </a:rPr>
              <a:t>Evolutie Arbeidswegongevallen.</a:t>
            </a:r>
            <a:br>
              <a:rPr lang="nl-BE" dirty="0">
                <a:solidFill>
                  <a:schemeClr val="tx1"/>
                </a:solidFill>
              </a:rPr>
            </a:br>
            <a:r>
              <a:rPr lang="nl-BE" dirty="0">
                <a:solidFill>
                  <a:schemeClr val="tx1"/>
                </a:solidFill>
              </a:rPr>
              <a:t>2014 - 2026</a:t>
            </a:r>
          </a:p>
        </p:txBody>
      </p:sp>
    </p:spTree>
    <p:extLst>
      <p:ext uri="{BB962C8B-B14F-4D97-AF65-F5344CB8AC3E}">
        <p14:creationId xmlns:p14="http://schemas.microsoft.com/office/powerpoint/2010/main" val="31262463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84375B09-9A01-384D-9534-F235CA490945}"/>
              </a:ext>
            </a:extLst>
          </p:cNvPr>
          <p:cNvGraphicFramePr>
            <a:graphicFrameLocks/>
          </p:cNvGraphicFramePr>
          <p:nvPr>
            <p:extLst>
              <p:ext uri="{D42A27DB-BD31-4B8C-83A1-F6EECF244321}">
                <p14:modId xmlns:p14="http://schemas.microsoft.com/office/powerpoint/2010/main" val="3520319806"/>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118113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81E4CF-6CA0-3926-A4A5-4F5984590796}"/>
              </a:ext>
            </a:extLst>
          </p:cNvPr>
          <p:cNvSpPr>
            <a:spLocks noGrp="1"/>
          </p:cNvSpPr>
          <p:nvPr>
            <p:ph type="body" sz="half" idx="13"/>
          </p:nvPr>
        </p:nvSpPr>
        <p:spPr>
          <a:xfrm>
            <a:off x="352161" y="5092589"/>
            <a:ext cx="12622860" cy="1754326"/>
          </a:xfrm>
        </p:spPr>
        <p:txBody>
          <a:bodyPr/>
          <a:lstStyle/>
          <a:p>
            <a:r>
              <a:rPr lang="nl-BE" sz="5400" dirty="0">
                <a:solidFill>
                  <a:schemeClr val="tx1"/>
                </a:solidFill>
              </a:rPr>
              <a:t>Evolutie arbeidswegongevallen met </a:t>
            </a:r>
            <a:br>
              <a:rPr lang="nl-BE" sz="5400" dirty="0">
                <a:solidFill>
                  <a:schemeClr val="tx1"/>
                </a:solidFill>
              </a:rPr>
            </a:br>
            <a:r>
              <a:rPr lang="nl-BE" sz="5400" dirty="0">
                <a:solidFill>
                  <a:schemeClr val="tx1"/>
                </a:solidFill>
              </a:rPr>
              <a:t>de dood tot gevolg. 2014 - 2026</a:t>
            </a:r>
          </a:p>
        </p:txBody>
      </p:sp>
    </p:spTree>
    <p:extLst>
      <p:ext uri="{BB962C8B-B14F-4D97-AF65-F5344CB8AC3E}">
        <p14:creationId xmlns:p14="http://schemas.microsoft.com/office/powerpoint/2010/main" val="24265797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4707814A-4631-833F-70A7-AE8ED01B4DFC}"/>
              </a:ext>
            </a:extLst>
          </p:cNvPr>
          <p:cNvGraphicFramePr>
            <a:graphicFrameLocks/>
          </p:cNvGraphicFramePr>
          <p:nvPr>
            <p:extLst>
              <p:ext uri="{D42A27DB-BD31-4B8C-83A1-F6EECF244321}">
                <p14:modId xmlns:p14="http://schemas.microsoft.com/office/powerpoint/2010/main" val="3009959825"/>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699939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A203A-8315-5C1D-829F-A263C45F0B9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12823B4-8856-1954-94FB-E89BEDA85A89}"/>
              </a:ext>
            </a:extLst>
          </p:cNvPr>
          <p:cNvSpPr>
            <a:spLocks noGrp="1"/>
          </p:cNvSpPr>
          <p:nvPr>
            <p:ph type="body" sz="half" idx="13"/>
          </p:nvPr>
        </p:nvSpPr>
        <p:spPr>
          <a:xfrm>
            <a:off x="352162" y="5092589"/>
            <a:ext cx="11672876" cy="1938992"/>
          </a:xfrm>
        </p:spPr>
        <p:txBody>
          <a:bodyPr/>
          <a:lstStyle/>
          <a:p>
            <a:r>
              <a:rPr lang="nl-BE" dirty="0">
                <a:solidFill>
                  <a:schemeClr val="tx1"/>
                </a:solidFill>
              </a:rPr>
              <a:t>Evolutie AO met AGR.</a:t>
            </a:r>
            <a:br>
              <a:rPr lang="nl-BE" dirty="0">
                <a:solidFill>
                  <a:schemeClr val="tx1"/>
                </a:solidFill>
              </a:rPr>
            </a:br>
            <a:r>
              <a:rPr lang="nl-BE" dirty="0">
                <a:solidFill>
                  <a:schemeClr val="tx1"/>
                </a:solidFill>
              </a:rPr>
              <a:t>2014 - 2026</a:t>
            </a:r>
          </a:p>
        </p:txBody>
      </p:sp>
    </p:spTree>
    <p:extLst>
      <p:ext uri="{BB962C8B-B14F-4D97-AF65-F5344CB8AC3E}">
        <p14:creationId xmlns:p14="http://schemas.microsoft.com/office/powerpoint/2010/main" val="4293010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C9A82-7B92-363D-8B45-FBB691B3CB34}"/>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A8E22FFD-AD8C-47C4-8BC8-5A54E38A8F18}"/>
              </a:ext>
            </a:extLst>
          </p:cNvPr>
          <p:cNvGraphicFramePr>
            <a:graphicFrameLocks/>
          </p:cNvGraphicFramePr>
          <p:nvPr>
            <p:extLst>
              <p:ext uri="{D42A27DB-BD31-4B8C-83A1-F6EECF244321}">
                <p14:modId xmlns:p14="http://schemas.microsoft.com/office/powerpoint/2010/main" val="1313613697"/>
              </p:ext>
            </p:extLst>
          </p:nvPr>
        </p:nvGraphicFramePr>
        <p:xfrm>
          <a:off x="0" y="0"/>
          <a:ext cx="12192000" cy="68579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099696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5411E5-62DE-7975-DFE0-651596444F87}"/>
              </a:ext>
            </a:extLst>
          </p:cNvPr>
          <p:cNvSpPr>
            <a:spLocks noGrp="1"/>
          </p:cNvSpPr>
          <p:nvPr>
            <p:ph type="body" sz="half" idx="13"/>
          </p:nvPr>
        </p:nvSpPr>
        <p:spPr>
          <a:xfrm>
            <a:off x="352162" y="5092589"/>
            <a:ext cx="11672876" cy="1938992"/>
          </a:xfrm>
        </p:spPr>
        <p:txBody>
          <a:bodyPr/>
          <a:lstStyle/>
          <a:p>
            <a:r>
              <a:rPr lang="nl-BE" dirty="0">
                <a:solidFill>
                  <a:schemeClr val="tx1"/>
                </a:solidFill>
              </a:rPr>
              <a:t>Evolutie dagen AGR van AO.</a:t>
            </a:r>
            <a:br>
              <a:rPr lang="nl-BE" dirty="0">
                <a:solidFill>
                  <a:schemeClr val="tx1"/>
                </a:solidFill>
              </a:rPr>
            </a:br>
            <a:r>
              <a:rPr lang="nl-BE" dirty="0">
                <a:solidFill>
                  <a:schemeClr val="tx1"/>
                </a:solidFill>
              </a:rPr>
              <a:t>2014 - 2026</a:t>
            </a:r>
          </a:p>
        </p:txBody>
      </p:sp>
    </p:spTree>
    <p:extLst>
      <p:ext uri="{BB962C8B-B14F-4D97-AF65-F5344CB8AC3E}">
        <p14:creationId xmlns:p14="http://schemas.microsoft.com/office/powerpoint/2010/main" val="38039863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A8E22FFD-AD8C-47C4-8BC8-5A54E38A8F18}"/>
              </a:ext>
            </a:extLst>
          </p:cNvPr>
          <p:cNvGraphicFramePr>
            <a:graphicFrameLocks/>
          </p:cNvGraphicFramePr>
          <p:nvPr>
            <p:extLst>
              <p:ext uri="{D42A27DB-BD31-4B8C-83A1-F6EECF244321}">
                <p14:modId xmlns:p14="http://schemas.microsoft.com/office/powerpoint/2010/main" val="712111659"/>
              </p:ext>
            </p:extLst>
          </p:nvPr>
        </p:nvGraphicFramePr>
        <p:xfrm>
          <a:off x="0" y="0"/>
          <a:ext cx="12192000" cy="68579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198238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913D9AC-BE94-D200-E933-9E739899F7A8}"/>
              </a:ext>
            </a:extLst>
          </p:cNvPr>
          <p:cNvSpPr>
            <a:spLocks noGrp="1"/>
          </p:cNvSpPr>
          <p:nvPr>
            <p:ph type="body" sz="quarter" idx="13"/>
          </p:nvPr>
        </p:nvSpPr>
        <p:spPr>
          <a:xfrm>
            <a:off x="281009" y="745829"/>
            <a:ext cx="11293675" cy="1323439"/>
          </a:xfrm>
        </p:spPr>
        <p:txBody>
          <a:bodyPr/>
          <a:lstStyle/>
          <a:p>
            <a:r>
              <a:rPr lang="nl-BE" dirty="0"/>
              <a:t>Opmerking betreffende de melding van incidenten en ongevallen.</a:t>
            </a:r>
          </a:p>
        </p:txBody>
      </p:sp>
      <p:sp>
        <p:nvSpPr>
          <p:cNvPr id="4" name="Text Placeholder 3">
            <a:extLst>
              <a:ext uri="{FF2B5EF4-FFF2-40B4-BE49-F238E27FC236}">
                <a16:creationId xmlns:a16="http://schemas.microsoft.com/office/drawing/2014/main" id="{96555AF9-5458-6F15-B956-D17424E0927B}"/>
              </a:ext>
            </a:extLst>
          </p:cNvPr>
          <p:cNvSpPr>
            <a:spLocks noGrp="1"/>
          </p:cNvSpPr>
          <p:nvPr>
            <p:ph type="body" sz="quarter" idx="27"/>
          </p:nvPr>
        </p:nvSpPr>
        <p:spPr>
          <a:xfrm>
            <a:off x="281009" y="2208809"/>
            <a:ext cx="11237400" cy="3422971"/>
          </a:xfrm>
        </p:spPr>
        <p:txBody>
          <a:bodyPr/>
          <a:lstStyle/>
          <a:p>
            <a:pPr algn="just"/>
            <a:r>
              <a:rPr lang="nl-BE" sz="2400" dirty="0"/>
              <a:t>De laatste tijd stellen we vast dat de procedure betreffende de melding en de procedures betreffende de behandeling van incidenten en ongevallen niet gekend is. </a:t>
            </a:r>
          </a:p>
          <a:p>
            <a:pPr algn="just"/>
            <a:endParaRPr lang="nl-BE" sz="2400" dirty="0"/>
          </a:p>
          <a:p>
            <a:pPr marL="457200" indent="-457200" algn="just">
              <a:buFontTx/>
              <a:buChar char="-"/>
            </a:pPr>
            <a:r>
              <a:rPr lang="nl-BE" sz="2400" dirty="0"/>
              <a:t>Meldingen te laat</a:t>
            </a:r>
          </a:p>
          <a:p>
            <a:pPr marL="457200" indent="-457200" algn="just">
              <a:buFontTx/>
              <a:buChar char="-"/>
            </a:pPr>
            <a:r>
              <a:rPr lang="nl-BE" sz="2400" dirty="0"/>
              <a:t>Verkeerde </a:t>
            </a:r>
            <a:r>
              <a:rPr lang="nl-BE" sz="2400" dirty="0" err="1"/>
              <a:t>Doc</a:t>
            </a:r>
            <a:endParaRPr lang="nl-BE" sz="2400" dirty="0"/>
          </a:p>
          <a:p>
            <a:pPr marL="457200" indent="-457200" algn="just">
              <a:buFontTx/>
              <a:buChar char="-"/>
            </a:pPr>
            <a:r>
              <a:rPr lang="nl-BE" sz="2400" dirty="0"/>
              <a:t>Onvolledige dossiers</a:t>
            </a:r>
          </a:p>
          <a:p>
            <a:pPr marL="457200" indent="-457200" algn="just">
              <a:buFontTx/>
              <a:buChar char="-"/>
            </a:pPr>
            <a:r>
              <a:rPr lang="nl-BE" sz="2400" dirty="0"/>
              <a:t>………………………..</a:t>
            </a:r>
          </a:p>
          <a:p>
            <a:pPr marL="457200" indent="-457200" algn="just">
              <a:buFontTx/>
              <a:buChar char="-"/>
            </a:pPr>
            <a:endParaRPr lang="nl-BE" sz="2400" dirty="0"/>
          </a:p>
          <a:p>
            <a:pPr algn="just"/>
            <a:r>
              <a:rPr lang="nl-BE" sz="2400" dirty="0"/>
              <a:t>De LDPBW zal trachten (indien de ons beschikbare tijd het toelaat) om in 2026 een briefing te organiseren voor alle actoren die hiermee betrokken zijn. </a:t>
            </a:r>
          </a:p>
        </p:txBody>
      </p:sp>
    </p:spTree>
    <p:extLst>
      <p:ext uri="{BB962C8B-B14F-4D97-AF65-F5344CB8AC3E}">
        <p14:creationId xmlns:p14="http://schemas.microsoft.com/office/powerpoint/2010/main" val="23908083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749571" y="1129989"/>
            <a:ext cx="8054502" cy="1323439"/>
          </a:xfrm>
          <a:prstGeom prst="rect">
            <a:avLst/>
          </a:prstGeom>
        </p:spPr>
        <p:txBody>
          <a:bodyPr wrap="square">
            <a:spAutoFit/>
          </a:bodyPr>
          <a:lstStyle/>
          <a:p>
            <a:pPr algn="just"/>
            <a:r>
              <a:rPr lang="nl-BE" altLang="en-US" sz="4400" b="1" dirty="0">
                <a:latin typeface="Arial" panose="020B0604020202020204" pitchFamily="34" charset="0"/>
                <a:cs typeface="Arial" panose="020B0604020202020204" pitchFamily="34" charset="0"/>
              </a:rPr>
              <a:t>Dienstmailbox</a:t>
            </a:r>
            <a:endParaRPr lang="nl-BE" sz="4400" b="1" dirty="0">
              <a:latin typeface="Arial" panose="020B0604020202020204" pitchFamily="34" charset="0"/>
              <a:cs typeface="Arial" panose="020B0604020202020204" pitchFamily="34" charset="0"/>
            </a:endParaRPr>
          </a:p>
          <a:p>
            <a:pPr marL="457200" indent="-457200" algn="just">
              <a:buFont typeface="+mj-lt"/>
              <a:buAutoNum type="arabicPeriod"/>
            </a:pPr>
            <a:endParaRPr lang="nl-BE" dirty="0"/>
          </a:p>
          <a:p>
            <a:pPr algn="just"/>
            <a:endParaRPr lang="en-US" dirty="0"/>
          </a:p>
        </p:txBody>
      </p:sp>
      <p:sp>
        <p:nvSpPr>
          <p:cNvPr id="4" name="Rectangle 3"/>
          <p:cNvSpPr/>
          <p:nvPr/>
        </p:nvSpPr>
        <p:spPr>
          <a:xfrm>
            <a:off x="1374056" y="2018591"/>
            <a:ext cx="8313907" cy="2554545"/>
          </a:xfrm>
          <a:prstGeom prst="rect">
            <a:avLst/>
          </a:prstGeom>
        </p:spPr>
        <p:txBody>
          <a:bodyPr wrap="square">
            <a:spAutoFit/>
          </a:bodyPr>
          <a:lstStyle/>
          <a:p>
            <a:pPr algn="ctr"/>
            <a:r>
              <a:rPr lang="nl-BE" sz="3200" dirty="0">
                <a:latin typeface="Arial" panose="020B0604020202020204" pitchFamily="34" charset="0"/>
                <a:cs typeface="Arial" panose="020B0604020202020204" pitchFamily="34" charset="0"/>
              </a:rPr>
              <a:t>Gelieve alle mails die niet persoonlijk zijn gericht te mailen naar de dienstmailbox namelijk </a:t>
            </a:r>
          </a:p>
          <a:p>
            <a:pPr algn="ctr"/>
            <a:endParaRPr lang="nl-BE" sz="3200" dirty="0">
              <a:latin typeface="Arial" panose="020B0604020202020204" pitchFamily="34" charset="0"/>
              <a:cs typeface="Arial" panose="020B0604020202020204" pitchFamily="34" charset="0"/>
            </a:endParaRPr>
          </a:p>
          <a:p>
            <a:pPr algn="ctr"/>
            <a:r>
              <a:rPr lang="nl-BE" sz="3200" dirty="0">
                <a:latin typeface="Arial" panose="020B0604020202020204" pitchFamily="34" charset="0"/>
                <a:cs typeface="Arial" panose="020B0604020202020204" pitchFamily="34" charset="0"/>
                <a:hlinkClick r:id="rId3"/>
              </a:rPr>
              <a:t>DGHWB-SLPPT08-EVERE@mil.be</a:t>
            </a:r>
            <a:endParaRPr lang="nl-BE"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01950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FC7E0D6-D80E-3C8C-7A2C-297340FE8E1C}"/>
              </a:ext>
            </a:extLst>
          </p:cNvPr>
          <p:cNvSpPr>
            <a:spLocks noGrp="1"/>
          </p:cNvSpPr>
          <p:nvPr>
            <p:ph type="body" sz="quarter" idx="13"/>
          </p:nvPr>
        </p:nvSpPr>
        <p:spPr/>
        <p:txBody>
          <a:bodyPr/>
          <a:lstStyle/>
          <a:p>
            <a:r>
              <a:rPr lang="nl-BE" dirty="0"/>
              <a:t>Herverdeling taken PA LDPBW-08.</a:t>
            </a:r>
          </a:p>
        </p:txBody>
      </p:sp>
      <p:sp>
        <p:nvSpPr>
          <p:cNvPr id="2" name="TextBox 1">
            <a:extLst>
              <a:ext uri="{FF2B5EF4-FFF2-40B4-BE49-F238E27FC236}">
                <a16:creationId xmlns:a16="http://schemas.microsoft.com/office/drawing/2014/main" id="{8FB99614-EE83-AB82-AD40-92DE10060814}"/>
              </a:ext>
            </a:extLst>
          </p:cNvPr>
          <p:cNvSpPr txBox="1"/>
          <p:nvPr/>
        </p:nvSpPr>
        <p:spPr>
          <a:xfrm>
            <a:off x="2161308" y="3429000"/>
            <a:ext cx="9844645" cy="1107996"/>
          </a:xfrm>
          <a:prstGeom prst="rect">
            <a:avLst/>
          </a:prstGeom>
        </p:spPr>
        <p:txBody>
          <a:bodyPr wrap="square" rtlCol="0">
            <a:spAutoFit/>
          </a:bodyPr>
          <a:lstStyle/>
          <a:p>
            <a:r>
              <a:rPr lang="nl-BE" sz="6600" b="1" dirty="0">
                <a:solidFill>
                  <a:srgbClr val="FF0000"/>
                </a:solidFill>
                <a:latin typeface="Aharoni" panose="02010803020104030203" pitchFamily="2" charset="-79"/>
                <a:cs typeface="Aharoni" panose="02010803020104030203" pitchFamily="2" charset="-79"/>
              </a:rPr>
              <a:t>WORDT HERZIEN!!!</a:t>
            </a:r>
          </a:p>
        </p:txBody>
      </p:sp>
    </p:spTree>
    <p:extLst>
      <p:ext uri="{BB962C8B-B14F-4D97-AF65-F5344CB8AC3E}">
        <p14:creationId xmlns:p14="http://schemas.microsoft.com/office/powerpoint/2010/main" val="23889098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41642" y="2324911"/>
            <a:ext cx="7830766" cy="1569660"/>
          </a:xfrm>
          <a:prstGeom prst="rect">
            <a:avLst/>
          </a:prstGeom>
        </p:spPr>
        <p:txBody>
          <a:bodyPr wrap="square" rtlCol="0">
            <a:spAutoFit/>
          </a:bodyPr>
          <a:lstStyle/>
          <a:p>
            <a:pPr algn="ctr"/>
            <a:r>
              <a:rPr lang="nl-BE" sz="9600" dirty="0">
                <a:latin typeface="Arial" panose="020B0604020202020204" pitchFamily="34" charset="0"/>
                <a:cs typeface="Arial" panose="020B0604020202020204" pitchFamily="34" charset="0"/>
              </a:rPr>
              <a:t>Vragen?</a:t>
            </a:r>
          </a:p>
        </p:txBody>
      </p:sp>
    </p:spTree>
    <p:extLst>
      <p:ext uri="{BB962C8B-B14F-4D97-AF65-F5344CB8AC3E}">
        <p14:creationId xmlns:p14="http://schemas.microsoft.com/office/powerpoint/2010/main" val="1383959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4AFC2EA-77F0-5A1D-C6E5-AB4A1961649D}"/>
              </a:ext>
            </a:extLst>
          </p:cNvPr>
          <p:cNvSpPr>
            <a:spLocks noGrp="1"/>
          </p:cNvSpPr>
          <p:nvPr>
            <p:ph type="body" sz="half" idx="13"/>
          </p:nvPr>
        </p:nvSpPr>
        <p:spPr>
          <a:xfrm>
            <a:off x="352162" y="5092589"/>
            <a:ext cx="11672876" cy="1015663"/>
          </a:xfrm>
        </p:spPr>
        <p:txBody>
          <a:bodyPr/>
          <a:lstStyle/>
          <a:p>
            <a:r>
              <a:rPr lang="nl-BE" dirty="0"/>
              <a:t>Verantwoordelijken opmaak INP.</a:t>
            </a:r>
          </a:p>
        </p:txBody>
      </p:sp>
      <p:graphicFrame>
        <p:nvGraphicFramePr>
          <p:cNvPr id="3" name="Object 2">
            <a:hlinkClick r:id="" action="ppaction://ole?verb=0"/>
            <a:extLst>
              <a:ext uri="{FF2B5EF4-FFF2-40B4-BE49-F238E27FC236}">
                <a16:creationId xmlns:a16="http://schemas.microsoft.com/office/drawing/2014/main" id="{1FF41585-E5C2-9C62-FD16-0F805722F911}"/>
              </a:ext>
            </a:extLst>
          </p:cNvPr>
          <p:cNvGraphicFramePr>
            <a:graphicFrameLocks noChangeAspect="1"/>
          </p:cNvGraphicFramePr>
          <p:nvPr/>
        </p:nvGraphicFramePr>
        <p:xfrm>
          <a:off x="5168925" y="2943383"/>
          <a:ext cx="927075" cy="803605"/>
        </p:xfrm>
        <a:graphic>
          <a:graphicData uri="http://schemas.openxmlformats.org/presentationml/2006/ole">
            <mc:AlternateContent xmlns:mc="http://schemas.openxmlformats.org/markup-compatibility/2006">
              <mc:Choice xmlns:v="urn:schemas-microsoft-com:vml" Requires="v">
                <p:oleObj name="Presentation" showAsIcon="1" r:id="rId2" imgW="914400" imgH="792417" progId="PowerPoint.Show.12">
                  <p:embed/>
                </p:oleObj>
              </mc:Choice>
              <mc:Fallback>
                <p:oleObj name="Presentation" showAsIcon="1" r:id="rId2" imgW="914400" imgH="792417" progId="PowerPoint.Show.12">
                  <p:embed/>
                  <p:pic>
                    <p:nvPicPr>
                      <p:cNvPr id="3" name="Object 2">
                        <a:hlinkClick r:id="" action="ppaction://ole?verb=0"/>
                        <a:extLst>
                          <a:ext uri="{FF2B5EF4-FFF2-40B4-BE49-F238E27FC236}">
                            <a16:creationId xmlns:a16="http://schemas.microsoft.com/office/drawing/2014/main" id="{1FF41585-E5C2-9C62-FD16-0F805722F911}"/>
                          </a:ext>
                        </a:extLst>
                      </p:cNvPr>
                      <p:cNvPicPr/>
                      <p:nvPr/>
                    </p:nvPicPr>
                    <p:blipFill>
                      <a:blip r:embed="rId3"/>
                      <a:stretch>
                        <a:fillRect/>
                      </a:stretch>
                    </p:blipFill>
                    <p:spPr>
                      <a:xfrm>
                        <a:off x="5168925" y="2943383"/>
                        <a:ext cx="927075" cy="803605"/>
                      </a:xfrm>
                      <a:prstGeom prst="rect">
                        <a:avLst/>
                      </a:prstGeom>
                      <a:solidFill>
                        <a:schemeClr val="accent1"/>
                      </a:solidFill>
                    </p:spPr>
                  </p:pic>
                </p:oleObj>
              </mc:Fallback>
            </mc:AlternateContent>
          </a:graphicData>
        </a:graphic>
      </p:graphicFrame>
    </p:spTree>
    <p:extLst>
      <p:ext uri="{BB962C8B-B14F-4D97-AF65-F5344CB8AC3E}">
        <p14:creationId xmlns:p14="http://schemas.microsoft.com/office/powerpoint/2010/main" val="293054250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C428BA8-6C5C-5D75-1D00-C47620660108}"/>
              </a:ext>
            </a:extLst>
          </p:cNvPr>
          <p:cNvSpPr txBox="1"/>
          <p:nvPr/>
        </p:nvSpPr>
        <p:spPr>
          <a:xfrm>
            <a:off x="962583" y="182276"/>
            <a:ext cx="5906620" cy="523220"/>
          </a:xfrm>
          <a:prstGeom prst="rect">
            <a:avLst/>
          </a:prstGeom>
          <a:solidFill>
            <a:srgbClr val="FF0000"/>
          </a:solidFill>
          <a:ln>
            <a:solidFill>
              <a:schemeClr val="accent1"/>
            </a:solidFill>
          </a:ln>
        </p:spPr>
        <p:txBody>
          <a:bodyPr wrap="square">
            <a:spAutoFit/>
          </a:bodyPr>
          <a:lstStyle/>
          <a:p>
            <a:pPr algn="ctr"/>
            <a:r>
              <a:rPr lang="nl-BE" sz="2800" b="0" i="0" dirty="0">
                <a:solidFill>
                  <a:srgbClr val="000000"/>
                </a:solidFill>
                <a:effectLst/>
                <a:latin typeface="Merriweather Sans" pitchFamily="2" charset="0"/>
              </a:rPr>
              <a:t>Intern noodplan (INP)</a:t>
            </a:r>
          </a:p>
        </p:txBody>
      </p:sp>
      <p:sp>
        <p:nvSpPr>
          <p:cNvPr id="6" name="TextBox 5">
            <a:extLst>
              <a:ext uri="{FF2B5EF4-FFF2-40B4-BE49-F238E27FC236}">
                <a16:creationId xmlns:a16="http://schemas.microsoft.com/office/drawing/2014/main" id="{15B1AD54-4FDD-E2E7-5A3C-6CD14A7D4297}"/>
              </a:ext>
            </a:extLst>
          </p:cNvPr>
          <p:cNvSpPr txBox="1"/>
          <p:nvPr/>
        </p:nvSpPr>
        <p:spPr>
          <a:xfrm>
            <a:off x="2315133" y="844715"/>
            <a:ext cx="3201520" cy="400110"/>
          </a:xfrm>
          <a:prstGeom prst="rect">
            <a:avLst/>
          </a:prstGeom>
          <a:solidFill>
            <a:srgbClr val="00B0F0"/>
          </a:solidFill>
          <a:ln>
            <a:solidFill>
              <a:schemeClr val="accent1"/>
            </a:solidFill>
          </a:ln>
        </p:spPr>
        <p:txBody>
          <a:bodyPr wrap="square">
            <a:spAutoFit/>
          </a:bodyPr>
          <a:lstStyle/>
          <a:p>
            <a:pPr algn="l"/>
            <a:r>
              <a:rPr lang="nl-BE" sz="2000" b="0" i="0" dirty="0">
                <a:solidFill>
                  <a:srgbClr val="000000"/>
                </a:solidFill>
                <a:effectLst/>
                <a:latin typeface="Merriweather Sans" pitchFamily="2" charset="0"/>
              </a:rPr>
              <a:t>Brand</a:t>
            </a:r>
          </a:p>
        </p:txBody>
      </p:sp>
      <p:sp>
        <p:nvSpPr>
          <p:cNvPr id="7" name="TextBox 6">
            <a:extLst>
              <a:ext uri="{FF2B5EF4-FFF2-40B4-BE49-F238E27FC236}">
                <a16:creationId xmlns:a16="http://schemas.microsoft.com/office/drawing/2014/main" id="{042F86F3-D5C6-14D3-2A74-BFC5CF65B82D}"/>
              </a:ext>
            </a:extLst>
          </p:cNvPr>
          <p:cNvSpPr txBox="1"/>
          <p:nvPr/>
        </p:nvSpPr>
        <p:spPr>
          <a:xfrm>
            <a:off x="3065927" y="1319709"/>
            <a:ext cx="2450727" cy="400110"/>
          </a:xfrm>
          <a:prstGeom prst="rect">
            <a:avLst/>
          </a:prstGeom>
          <a:solidFill>
            <a:schemeClr val="accent2"/>
          </a:solidFill>
          <a:ln>
            <a:solidFill>
              <a:schemeClr val="accent1"/>
            </a:solidFill>
          </a:ln>
        </p:spPr>
        <p:txBody>
          <a:bodyPr wrap="square">
            <a:spAutoFit/>
          </a:bodyPr>
          <a:lstStyle/>
          <a:p>
            <a:pPr algn="l"/>
            <a:r>
              <a:rPr lang="nl-BE" sz="2000" b="0" i="0" dirty="0">
                <a:solidFill>
                  <a:srgbClr val="000000"/>
                </a:solidFill>
                <a:effectLst/>
                <a:latin typeface="Merriweather Sans" pitchFamily="2" charset="0"/>
              </a:rPr>
              <a:t>INP</a:t>
            </a:r>
          </a:p>
        </p:txBody>
      </p:sp>
      <p:sp>
        <p:nvSpPr>
          <p:cNvPr id="8" name="TextBox 7">
            <a:extLst>
              <a:ext uri="{FF2B5EF4-FFF2-40B4-BE49-F238E27FC236}">
                <a16:creationId xmlns:a16="http://schemas.microsoft.com/office/drawing/2014/main" id="{FF55B655-6AF8-7704-EB51-E52B8E7C82D9}"/>
              </a:ext>
            </a:extLst>
          </p:cNvPr>
          <p:cNvSpPr txBox="1"/>
          <p:nvPr/>
        </p:nvSpPr>
        <p:spPr>
          <a:xfrm>
            <a:off x="2315133" y="2555074"/>
            <a:ext cx="3201520" cy="400110"/>
          </a:xfrm>
          <a:prstGeom prst="rect">
            <a:avLst/>
          </a:prstGeom>
          <a:solidFill>
            <a:srgbClr val="00B0F0"/>
          </a:solidFill>
          <a:ln>
            <a:solidFill>
              <a:schemeClr val="accent1"/>
            </a:solidFill>
          </a:ln>
        </p:spPr>
        <p:txBody>
          <a:bodyPr wrap="square">
            <a:spAutoFit/>
          </a:bodyPr>
          <a:lstStyle/>
          <a:p>
            <a:pPr algn="l"/>
            <a:r>
              <a:rPr lang="nl-BE" sz="2000" b="0" i="0" dirty="0">
                <a:solidFill>
                  <a:srgbClr val="000000"/>
                </a:solidFill>
                <a:effectLst/>
                <a:latin typeface="Merriweather Sans" pitchFamily="2" charset="0"/>
              </a:rPr>
              <a:t>Eerste hulp</a:t>
            </a:r>
          </a:p>
        </p:txBody>
      </p:sp>
      <p:sp>
        <p:nvSpPr>
          <p:cNvPr id="9" name="TextBox 8">
            <a:extLst>
              <a:ext uri="{FF2B5EF4-FFF2-40B4-BE49-F238E27FC236}">
                <a16:creationId xmlns:a16="http://schemas.microsoft.com/office/drawing/2014/main" id="{F6B46ABA-16D7-2143-0287-73076DD2D450}"/>
              </a:ext>
            </a:extLst>
          </p:cNvPr>
          <p:cNvSpPr txBox="1"/>
          <p:nvPr/>
        </p:nvSpPr>
        <p:spPr>
          <a:xfrm>
            <a:off x="3065926" y="1650660"/>
            <a:ext cx="2450727" cy="400110"/>
          </a:xfrm>
          <a:prstGeom prst="rect">
            <a:avLst/>
          </a:prstGeom>
          <a:solidFill>
            <a:schemeClr val="accent2"/>
          </a:solidFill>
          <a:ln>
            <a:solidFill>
              <a:schemeClr val="accent1"/>
            </a:solidFill>
          </a:ln>
        </p:spPr>
        <p:txBody>
          <a:bodyPr wrap="square">
            <a:spAutoFit/>
          </a:bodyPr>
          <a:lstStyle/>
          <a:p>
            <a:pPr algn="l"/>
            <a:r>
              <a:rPr lang="nl-BE" sz="2000" b="0" i="0" dirty="0">
                <a:solidFill>
                  <a:srgbClr val="000000"/>
                </a:solidFill>
                <a:effectLst/>
                <a:latin typeface="Merriweather Sans" pitchFamily="2" charset="0"/>
              </a:rPr>
              <a:t>Branddossier</a:t>
            </a:r>
          </a:p>
        </p:txBody>
      </p:sp>
      <p:sp>
        <p:nvSpPr>
          <p:cNvPr id="10" name="TextBox 9">
            <a:extLst>
              <a:ext uri="{FF2B5EF4-FFF2-40B4-BE49-F238E27FC236}">
                <a16:creationId xmlns:a16="http://schemas.microsoft.com/office/drawing/2014/main" id="{7D892B24-41AE-336D-CA5F-B17AB168D7AF}"/>
              </a:ext>
            </a:extLst>
          </p:cNvPr>
          <p:cNvSpPr txBox="1"/>
          <p:nvPr/>
        </p:nvSpPr>
        <p:spPr>
          <a:xfrm>
            <a:off x="3065926" y="2059358"/>
            <a:ext cx="2450727" cy="400110"/>
          </a:xfrm>
          <a:prstGeom prst="rect">
            <a:avLst/>
          </a:prstGeom>
          <a:solidFill>
            <a:schemeClr val="accent2"/>
          </a:solidFill>
          <a:ln>
            <a:solidFill>
              <a:schemeClr val="accent1"/>
            </a:solidFill>
          </a:ln>
        </p:spPr>
        <p:txBody>
          <a:bodyPr wrap="square">
            <a:spAutoFit/>
          </a:bodyPr>
          <a:lstStyle/>
          <a:p>
            <a:pPr algn="l"/>
            <a:r>
              <a:rPr lang="nl-BE" sz="2000" b="0" i="0" dirty="0">
                <a:solidFill>
                  <a:srgbClr val="000000"/>
                </a:solidFill>
                <a:effectLst/>
                <a:latin typeface="Merriweather Sans" pitchFamily="2" charset="0"/>
              </a:rPr>
              <a:t>Interventiedossier</a:t>
            </a:r>
          </a:p>
        </p:txBody>
      </p:sp>
      <p:sp>
        <p:nvSpPr>
          <p:cNvPr id="11" name="TextBox 10">
            <a:extLst>
              <a:ext uri="{FF2B5EF4-FFF2-40B4-BE49-F238E27FC236}">
                <a16:creationId xmlns:a16="http://schemas.microsoft.com/office/drawing/2014/main" id="{A33A439F-8F2A-4542-2E78-A2CBD5D02D3C}"/>
              </a:ext>
            </a:extLst>
          </p:cNvPr>
          <p:cNvSpPr txBox="1"/>
          <p:nvPr/>
        </p:nvSpPr>
        <p:spPr>
          <a:xfrm>
            <a:off x="2315133" y="3031432"/>
            <a:ext cx="3201520" cy="400110"/>
          </a:xfrm>
          <a:prstGeom prst="rect">
            <a:avLst/>
          </a:prstGeom>
          <a:solidFill>
            <a:srgbClr val="00B0F0"/>
          </a:solidFill>
          <a:ln>
            <a:solidFill>
              <a:schemeClr val="accent1"/>
            </a:solidFill>
          </a:ln>
        </p:spPr>
        <p:txBody>
          <a:bodyPr wrap="square">
            <a:spAutoFit/>
          </a:bodyPr>
          <a:lstStyle/>
          <a:p>
            <a:pPr algn="l"/>
            <a:r>
              <a:rPr lang="nl-BE" sz="2000" b="0" i="0" dirty="0">
                <a:solidFill>
                  <a:srgbClr val="000000"/>
                </a:solidFill>
                <a:effectLst/>
                <a:latin typeface="Merriweather Sans" pitchFamily="2" charset="0"/>
              </a:rPr>
              <a:t>Evacuatie</a:t>
            </a:r>
          </a:p>
        </p:txBody>
      </p:sp>
      <p:sp>
        <p:nvSpPr>
          <p:cNvPr id="12" name="TextBox 11">
            <a:extLst>
              <a:ext uri="{FF2B5EF4-FFF2-40B4-BE49-F238E27FC236}">
                <a16:creationId xmlns:a16="http://schemas.microsoft.com/office/drawing/2014/main" id="{3675859C-DEF8-E9A4-32E3-8A1928295522}"/>
              </a:ext>
            </a:extLst>
          </p:cNvPr>
          <p:cNvSpPr txBox="1"/>
          <p:nvPr/>
        </p:nvSpPr>
        <p:spPr>
          <a:xfrm>
            <a:off x="2315133" y="3500238"/>
            <a:ext cx="3201520" cy="400110"/>
          </a:xfrm>
          <a:prstGeom prst="rect">
            <a:avLst/>
          </a:prstGeom>
          <a:solidFill>
            <a:srgbClr val="00B0F0"/>
          </a:solidFill>
          <a:ln>
            <a:solidFill>
              <a:schemeClr val="accent1"/>
            </a:solidFill>
          </a:ln>
        </p:spPr>
        <p:txBody>
          <a:bodyPr wrap="square">
            <a:spAutoFit/>
          </a:bodyPr>
          <a:lstStyle/>
          <a:p>
            <a:pPr algn="l"/>
            <a:r>
              <a:rPr lang="nl-BE" sz="2000" b="0" i="0" dirty="0" err="1">
                <a:solidFill>
                  <a:srgbClr val="000000"/>
                </a:solidFill>
                <a:effectLst/>
                <a:latin typeface="Merriweather Sans" pitchFamily="2" charset="0"/>
              </a:rPr>
              <a:t>Milieuincidenten</a:t>
            </a:r>
            <a:endParaRPr lang="nl-BE" sz="2000" b="0" i="0" dirty="0">
              <a:solidFill>
                <a:srgbClr val="000000"/>
              </a:solidFill>
              <a:effectLst/>
              <a:latin typeface="Merriweather Sans" pitchFamily="2" charset="0"/>
            </a:endParaRPr>
          </a:p>
        </p:txBody>
      </p:sp>
      <p:sp>
        <p:nvSpPr>
          <p:cNvPr id="13" name="TextBox 12">
            <a:extLst>
              <a:ext uri="{FF2B5EF4-FFF2-40B4-BE49-F238E27FC236}">
                <a16:creationId xmlns:a16="http://schemas.microsoft.com/office/drawing/2014/main" id="{35ADEB32-8A23-C75E-FBF1-D76924D9C09D}"/>
              </a:ext>
            </a:extLst>
          </p:cNvPr>
          <p:cNvSpPr txBox="1"/>
          <p:nvPr/>
        </p:nvSpPr>
        <p:spPr>
          <a:xfrm>
            <a:off x="2315133" y="3969044"/>
            <a:ext cx="3201520" cy="400110"/>
          </a:xfrm>
          <a:prstGeom prst="rect">
            <a:avLst/>
          </a:prstGeom>
          <a:solidFill>
            <a:srgbClr val="00B0F0"/>
          </a:solidFill>
          <a:ln>
            <a:solidFill>
              <a:schemeClr val="accent1"/>
            </a:solidFill>
          </a:ln>
        </p:spPr>
        <p:txBody>
          <a:bodyPr wrap="square">
            <a:spAutoFit/>
          </a:bodyPr>
          <a:lstStyle/>
          <a:p>
            <a:pPr algn="l"/>
            <a:r>
              <a:rPr lang="nl-BE" sz="2000" b="0" i="0" dirty="0">
                <a:solidFill>
                  <a:srgbClr val="000000"/>
                </a:solidFill>
                <a:effectLst/>
                <a:latin typeface="Merriweather Sans" pitchFamily="2" charset="0"/>
              </a:rPr>
              <a:t>Helicrash</a:t>
            </a:r>
          </a:p>
        </p:txBody>
      </p:sp>
      <p:sp>
        <p:nvSpPr>
          <p:cNvPr id="14" name="TextBox 13">
            <a:extLst>
              <a:ext uri="{FF2B5EF4-FFF2-40B4-BE49-F238E27FC236}">
                <a16:creationId xmlns:a16="http://schemas.microsoft.com/office/drawing/2014/main" id="{CEABCA35-4D39-4790-F7D2-ABAF91C44CC7}"/>
              </a:ext>
            </a:extLst>
          </p:cNvPr>
          <p:cNvSpPr txBox="1"/>
          <p:nvPr/>
        </p:nvSpPr>
        <p:spPr>
          <a:xfrm>
            <a:off x="2315133" y="4437850"/>
            <a:ext cx="3201520" cy="400110"/>
          </a:xfrm>
          <a:prstGeom prst="rect">
            <a:avLst/>
          </a:prstGeom>
          <a:solidFill>
            <a:srgbClr val="00B0F0"/>
          </a:solidFill>
          <a:ln>
            <a:solidFill>
              <a:schemeClr val="accent1"/>
            </a:solidFill>
          </a:ln>
        </p:spPr>
        <p:txBody>
          <a:bodyPr wrap="square">
            <a:spAutoFit/>
          </a:bodyPr>
          <a:lstStyle/>
          <a:p>
            <a:pPr algn="l"/>
            <a:r>
              <a:rPr lang="nl-BE" sz="2000" b="0" i="0" dirty="0">
                <a:solidFill>
                  <a:srgbClr val="000000"/>
                </a:solidFill>
                <a:effectLst/>
                <a:latin typeface="Merriweather Sans" pitchFamily="2" charset="0"/>
              </a:rPr>
              <a:t>Verkeersongevallen</a:t>
            </a:r>
          </a:p>
        </p:txBody>
      </p:sp>
      <p:sp>
        <p:nvSpPr>
          <p:cNvPr id="15" name="TextBox 14">
            <a:extLst>
              <a:ext uri="{FF2B5EF4-FFF2-40B4-BE49-F238E27FC236}">
                <a16:creationId xmlns:a16="http://schemas.microsoft.com/office/drawing/2014/main" id="{D540E63D-A7F6-BAF0-1117-89CF9DC738B7}"/>
              </a:ext>
            </a:extLst>
          </p:cNvPr>
          <p:cNvSpPr txBox="1"/>
          <p:nvPr/>
        </p:nvSpPr>
        <p:spPr>
          <a:xfrm>
            <a:off x="2315133" y="4915388"/>
            <a:ext cx="3201520" cy="400110"/>
          </a:xfrm>
          <a:prstGeom prst="rect">
            <a:avLst/>
          </a:prstGeom>
          <a:solidFill>
            <a:srgbClr val="00B0F0"/>
          </a:solidFill>
          <a:ln>
            <a:solidFill>
              <a:schemeClr val="accent1"/>
            </a:solidFill>
          </a:ln>
        </p:spPr>
        <p:txBody>
          <a:bodyPr wrap="square">
            <a:spAutoFit/>
          </a:bodyPr>
          <a:lstStyle/>
          <a:p>
            <a:pPr algn="l"/>
            <a:r>
              <a:rPr lang="nl-BE" sz="2000" dirty="0">
                <a:solidFill>
                  <a:srgbClr val="000000"/>
                </a:solidFill>
                <a:latin typeface="Merriweather Sans" pitchFamily="2" charset="0"/>
              </a:rPr>
              <a:t>Pandemie</a:t>
            </a:r>
            <a:endParaRPr lang="nl-BE" sz="2000" b="0" i="0" dirty="0">
              <a:solidFill>
                <a:srgbClr val="000000"/>
              </a:solidFill>
              <a:effectLst/>
              <a:latin typeface="Merriweather Sans" pitchFamily="2" charset="0"/>
            </a:endParaRPr>
          </a:p>
        </p:txBody>
      </p:sp>
      <p:sp>
        <p:nvSpPr>
          <p:cNvPr id="16" name="TextBox 15">
            <a:extLst>
              <a:ext uri="{FF2B5EF4-FFF2-40B4-BE49-F238E27FC236}">
                <a16:creationId xmlns:a16="http://schemas.microsoft.com/office/drawing/2014/main" id="{00C5A356-B22B-2A7F-480D-2A48635328A5}"/>
              </a:ext>
            </a:extLst>
          </p:cNvPr>
          <p:cNvSpPr txBox="1"/>
          <p:nvPr/>
        </p:nvSpPr>
        <p:spPr>
          <a:xfrm>
            <a:off x="2315133" y="5392926"/>
            <a:ext cx="3201520" cy="400110"/>
          </a:xfrm>
          <a:prstGeom prst="rect">
            <a:avLst/>
          </a:prstGeom>
          <a:solidFill>
            <a:srgbClr val="00B0F0"/>
          </a:solidFill>
          <a:ln>
            <a:solidFill>
              <a:schemeClr val="accent1"/>
            </a:solidFill>
          </a:ln>
        </p:spPr>
        <p:txBody>
          <a:bodyPr wrap="square">
            <a:spAutoFit/>
          </a:bodyPr>
          <a:lstStyle/>
          <a:p>
            <a:pPr algn="l"/>
            <a:r>
              <a:rPr lang="nl-BE" sz="2000" b="0" i="0" dirty="0">
                <a:solidFill>
                  <a:srgbClr val="000000"/>
                </a:solidFill>
                <a:effectLst/>
                <a:latin typeface="Merriweather Sans" pitchFamily="2" charset="0"/>
              </a:rPr>
              <a:t>Betogingen</a:t>
            </a:r>
          </a:p>
        </p:txBody>
      </p:sp>
      <p:sp>
        <p:nvSpPr>
          <p:cNvPr id="17" name="TextBox 16">
            <a:extLst>
              <a:ext uri="{FF2B5EF4-FFF2-40B4-BE49-F238E27FC236}">
                <a16:creationId xmlns:a16="http://schemas.microsoft.com/office/drawing/2014/main" id="{167D74F2-26CC-4C8E-D0C7-8BA69B79D24C}"/>
              </a:ext>
            </a:extLst>
          </p:cNvPr>
          <p:cNvSpPr txBox="1"/>
          <p:nvPr/>
        </p:nvSpPr>
        <p:spPr>
          <a:xfrm>
            <a:off x="2315133" y="5861732"/>
            <a:ext cx="3201520" cy="400110"/>
          </a:xfrm>
          <a:prstGeom prst="rect">
            <a:avLst/>
          </a:prstGeom>
          <a:solidFill>
            <a:srgbClr val="00B0F0"/>
          </a:solidFill>
          <a:ln>
            <a:solidFill>
              <a:schemeClr val="accent1"/>
            </a:solidFill>
          </a:ln>
        </p:spPr>
        <p:txBody>
          <a:bodyPr wrap="square">
            <a:spAutoFit/>
          </a:bodyPr>
          <a:lstStyle/>
          <a:p>
            <a:pPr algn="l"/>
            <a:r>
              <a:rPr lang="nl-BE" sz="2000" dirty="0">
                <a:solidFill>
                  <a:srgbClr val="000000"/>
                </a:solidFill>
                <a:latin typeface="Merriweather Sans" pitchFamily="2" charset="0"/>
              </a:rPr>
              <a:t>…………………..</a:t>
            </a:r>
            <a:endParaRPr lang="nl-BE" sz="2000" b="0" i="0" dirty="0">
              <a:solidFill>
                <a:srgbClr val="000000"/>
              </a:solidFill>
              <a:effectLst/>
              <a:latin typeface="Merriweather Sans" pitchFamily="2" charset="0"/>
            </a:endParaRPr>
          </a:p>
        </p:txBody>
      </p:sp>
      <p:sp>
        <p:nvSpPr>
          <p:cNvPr id="18" name="TextBox 17">
            <a:extLst>
              <a:ext uri="{FF2B5EF4-FFF2-40B4-BE49-F238E27FC236}">
                <a16:creationId xmlns:a16="http://schemas.microsoft.com/office/drawing/2014/main" id="{C678C499-0FF6-45BD-9A34-2E9365589CF7}"/>
              </a:ext>
            </a:extLst>
          </p:cNvPr>
          <p:cNvSpPr txBox="1"/>
          <p:nvPr/>
        </p:nvSpPr>
        <p:spPr>
          <a:xfrm>
            <a:off x="2315133" y="6330538"/>
            <a:ext cx="3201520" cy="400110"/>
          </a:xfrm>
          <a:prstGeom prst="rect">
            <a:avLst/>
          </a:prstGeom>
          <a:solidFill>
            <a:srgbClr val="00B0F0"/>
          </a:solidFill>
          <a:ln>
            <a:solidFill>
              <a:schemeClr val="accent1"/>
            </a:solidFill>
          </a:ln>
        </p:spPr>
        <p:txBody>
          <a:bodyPr wrap="square">
            <a:spAutoFit/>
          </a:bodyPr>
          <a:lstStyle/>
          <a:p>
            <a:pPr algn="l"/>
            <a:r>
              <a:rPr lang="nl-BE" sz="2000" dirty="0">
                <a:solidFill>
                  <a:srgbClr val="000000"/>
                </a:solidFill>
                <a:latin typeface="Merriweather Sans" pitchFamily="2" charset="0"/>
              </a:rPr>
              <a:t>…………………..</a:t>
            </a:r>
            <a:endParaRPr lang="nl-BE" sz="2000" b="0" i="0" dirty="0">
              <a:solidFill>
                <a:srgbClr val="000000"/>
              </a:solidFill>
              <a:effectLst/>
              <a:latin typeface="Merriweather Sans" pitchFamily="2" charset="0"/>
            </a:endParaRPr>
          </a:p>
        </p:txBody>
      </p:sp>
      <p:sp>
        <p:nvSpPr>
          <p:cNvPr id="19" name="TextBox 18">
            <a:extLst>
              <a:ext uri="{FF2B5EF4-FFF2-40B4-BE49-F238E27FC236}">
                <a16:creationId xmlns:a16="http://schemas.microsoft.com/office/drawing/2014/main" id="{AF4DC54F-FBE6-D412-CB77-DD3A9F57B6DB}"/>
              </a:ext>
            </a:extLst>
          </p:cNvPr>
          <p:cNvSpPr txBox="1"/>
          <p:nvPr/>
        </p:nvSpPr>
        <p:spPr>
          <a:xfrm>
            <a:off x="7449670" y="2466285"/>
            <a:ext cx="3711389" cy="4124206"/>
          </a:xfrm>
          <a:prstGeom prst="rect">
            <a:avLst/>
          </a:prstGeom>
          <a:solidFill>
            <a:schemeClr val="bg1">
              <a:lumMod val="85000"/>
            </a:schemeClr>
          </a:solidFill>
          <a:ln>
            <a:solidFill>
              <a:schemeClr val="accent1"/>
            </a:solidFill>
          </a:ln>
        </p:spPr>
        <p:txBody>
          <a:bodyPr wrap="square" rtlCol="0">
            <a:spAutoFit/>
          </a:bodyPr>
          <a:lstStyle/>
          <a:p>
            <a:r>
              <a:rPr lang="nl-BE" sz="2800" b="1" dirty="0"/>
              <a:t>Inhoud van een INP</a:t>
            </a:r>
          </a:p>
          <a:p>
            <a:pPr marL="285750" indent="-285750">
              <a:buFontTx/>
              <a:buChar char="-"/>
            </a:pPr>
            <a:r>
              <a:rPr lang="nl-BE" dirty="0"/>
              <a:t>Inventarissen</a:t>
            </a:r>
          </a:p>
          <a:p>
            <a:pPr marL="742950" lvl="1" indent="-285750">
              <a:buFontTx/>
              <a:buChar char="-"/>
            </a:pPr>
            <a:r>
              <a:rPr lang="nl-BE" dirty="0"/>
              <a:t>hinderlijke inrichtingen</a:t>
            </a:r>
          </a:p>
          <a:p>
            <a:pPr marL="742950" lvl="1" indent="-285750">
              <a:buFontTx/>
              <a:buChar char="-"/>
            </a:pPr>
            <a:r>
              <a:rPr lang="nl-BE" dirty="0" err="1"/>
              <a:t>Prod</a:t>
            </a:r>
            <a:endParaRPr lang="nl-BE" dirty="0"/>
          </a:p>
          <a:p>
            <a:pPr marL="742950" lvl="1" indent="-285750">
              <a:buFontTx/>
              <a:buChar char="-"/>
            </a:pPr>
            <a:r>
              <a:rPr lang="nl-BE" dirty="0"/>
              <a:t>………………………………………………</a:t>
            </a:r>
          </a:p>
          <a:p>
            <a:pPr marL="285750" indent="-285750">
              <a:buFontTx/>
              <a:buChar char="-"/>
            </a:pPr>
            <a:r>
              <a:rPr lang="nl-BE" dirty="0"/>
              <a:t>Risicoanalyses</a:t>
            </a:r>
          </a:p>
          <a:p>
            <a:pPr marL="285750" indent="-285750">
              <a:buFontTx/>
              <a:buChar char="-"/>
            </a:pPr>
            <a:r>
              <a:rPr lang="nl-BE" dirty="0"/>
              <a:t>Actiefiches</a:t>
            </a:r>
          </a:p>
          <a:p>
            <a:pPr marL="285750" indent="-285750">
              <a:buFontTx/>
              <a:buChar char="-"/>
            </a:pPr>
            <a:r>
              <a:rPr lang="nl-BE" dirty="0"/>
              <a:t>Procedures</a:t>
            </a:r>
          </a:p>
          <a:p>
            <a:pPr marL="285750" indent="-285750">
              <a:buFontTx/>
              <a:buChar char="-"/>
            </a:pPr>
            <a:r>
              <a:rPr lang="nl-BE" dirty="0" err="1"/>
              <a:t>InterventiePlg</a:t>
            </a:r>
            <a:endParaRPr lang="nl-BE" dirty="0"/>
          </a:p>
          <a:p>
            <a:pPr marL="285750" indent="-285750">
              <a:buFontTx/>
              <a:buChar char="-"/>
            </a:pPr>
            <a:r>
              <a:rPr lang="nl-BE" dirty="0"/>
              <a:t>Grondplannen</a:t>
            </a:r>
          </a:p>
          <a:p>
            <a:pPr marL="285750" indent="-285750">
              <a:buFontTx/>
              <a:buChar char="-"/>
            </a:pPr>
            <a:r>
              <a:rPr lang="nl-BE" dirty="0"/>
              <a:t>Plannen nutsleidingen</a:t>
            </a:r>
          </a:p>
          <a:p>
            <a:pPr marL="285750" indent="-285750">
              <a:buFontTx/>
              <a:buChar char="-"/>
            </a:pPr>
            <a:r>
              <a:rPr lang="nl-BE" dirty="0"/>
              <a:t>Plannen Tech Lok</a:t>
            </a:r>
          </a:p>
          <a:p>
            <a:pPr marL="285750" indent="-285750">
              <a:buFontTx/>
              <a:buChar char="-"/>
            </a:pPr>
            <a:r>
              <a:rPr lang="nl-BE" dirty="0"/>
              <a:t>…………………………………..</a:t>
            </a:r>
          </a:p>
          <a:p>
            <a:pPr marL="285750" indent="-285750">
              <a:buFontTx/>
              <a:buChar char="-"/>
            </a:pPr>
            <a:r>
              <a:rPr lang="nl-BE" dirty="0"/>
              <a:t>…………………………………..</a:t>
            </a:r>
          </a:p>
        </p:txBody>
      </p:sp>
      <p:sp>
        <p:nvSpPr>
          <p:cNvPr id="20" name="TextBox 19">
            <a:extLst>
              <a:ext uri="{FF2B5EF4-FFF2-40B4-BE49-F238E27FC236}">
                <a16:creationId xmlns:a16="http://schemas.microsoft.com/office/drawing/2014/main" id="{1FEE3426-C229-5DF6-5D35-0CB38F06A94D}"/>
              </a:ext>
            </a:extLst>
          </p:cNvPr>
          <p:cNvSpPr txBox="1"/>
          <p:nvPr/>
        </p:nvSpPr>
        <p:spPr>
          <a:xfrm>
            <a:off x="8243046" y="88134"/>
            <a:ext cx="1842248" cy="400110"/>
          </a:xfrm>
          <a:prstGeom prst="rect">
            <a:avLst/>
          </a:prstGeom>
          <a:solidFill>
            <a:srgbClr val="FF0000"/>
          </a:solidFill>
          <a:ln>
            <a:solidFill>
              <a:schemeClr val="accent1"/>
            </a:solidFill>
          </a:ln>
        </p:spPr>
        <p:txBody>
          <a:bodyPr wrap="square" rtlCol="0">
            <a:spAutoFit/>
          </a:bodyPr>
          <a:lstStyle/>
          <a:p>
            <a:r>
              <a:rPr lang="nl-BE" b="1" dirty="0" err="1"/>
              <a:t>Niv</a:t>
            </a:r>
            <a:r>
              <a:rPr lang="nl-BE" b="1" dirty="0"/>
              <a:t> </a:t>
            </a:r>
            <a:r>
              <a:rPr lang="nl-BE" sz="2000" b="1" dirty="0"/>
              <a:t>Kwartier</a:t>
            </a:r>
          </a:p>
        </p:txBody>
      </p:sp>
      <p:sp>
        <p:nvSpPr>
          <p:cNvPr id="21" name="TextBox 20">
            <a:extLst>
              <a:ext uri="{FF2B5EF4-FFF2-40B4-BE49-F238E27FC236}">
                <a16:creationId xmlns:a16="http://schemas.microsoft.com/office/drawing/2014/main" id="{3C667C3C-A3D7-A4D8-8CEB-EFE8B16726F2}"/>
              </a:ext>
            </a:extLst>
          </p:cNvPr>
          <p:cNvSpPr txBox="1"/>
          <p:nvPr/>
        </p:nvSpPr>
        <p:spPr>
          <a:xfrm>
            <a:off x="8243046" y="660182"/>
            <a:ext cx="1842248" cy="400110"/>
          </a:xfrm>
          <a:prstGeom prst="rect">
            <a:avLst/>
          </a:prstGeom>
          <a:solidFill>
            <a:srgbClr val="FF0000"/>
          </a:solidFill>
        </p:spPr>
        <p:txBody>
          <a:bodyPr wrap="square" rtlCol="0">
            <a:spAutoFit/>
          </a:bodyPr>
          <a:lstStyle/>
          <a:p>
            <a:r>
              <a:rPr lang="nl-BE" sz="2000" b="1" dirty="0" err="1"/>
              <a:t>Niv</a:t>
            </a:r>
            <a:r>
              <a:rPr lang="nl-BE" sz="2000" b="1" dirty="0"/>
              <a:t> Blok</a:t>
            </a:r>
          </a:p>
        </p:txBody>
      </p:sp>
      <p:cxnSp>
        <p:nvCxnSpPr>
          <p:cNvPr id="23" name="Straight Connector 22">
            <a:extLst>
              <a:ext uri="{FF2B5EF4-FFF2-40B4-BE49-F238E27FC236}">
                <a16:creationId xmlns:a16="http://schemas.microsoft.com/office/drawing/2014/main" id="{3D297B92-9239-1BA0-029C-714968D5E13A}"/>
              </a:ext>
            </a:extLst>
          </p:cNvPr>
          <p:cNvCxnSpPr>
            <a:stCxn id="5" idx="3"/>
            <a:endCxn id="20" idx="1"/>
          </p:cNvCxnSpPr>
          <p:nvPr/>
        </p:nvCxnSpPr>
        <p:spPr>
          <a:xfrm flipV="1">
            <a:off x="6869203" y="288189"/>
            <a:ext cx="1373843" cy="155697"/>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DC11D01-5076-BF8C-48CD-B314EDCCA7E2}"/>
              </a:ext>
            </a:extLst>
          </p:cNvPr>
          <p:cNvCxnSpPr>
            <a:stCxn id="5" idx="3"/>
            <a:endCxn id="21" idx="1"/>
          </p:cNvCxnSpPr>
          <p:nvPr/>
        </p:nvCxnSpPr>
        <p:spPr>
          <a:xfrm>
            <a:off x="6869203" y="443886"/>
            <a:ext cx="1373843" cy="416351"/>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F5C22155-DA2E-F026-84D8-C12DCE46DFAD}"/>
              </a:ext>
            </a:extLst>
          </p:cNvPr>
          <p:cNvSpPr txBox="1"/>
          <p:nvPr/>
        </p:nvSpPr>
        <p:spPr>
          <a:xfrm>
            <a:off x="7449670" y="1480547"/>
            <a:ext cx="3201520" cy="369332"/>
          </a:xfrm>
          <a:prstGeom prst="rect">
            <a:avLst/>
          </a:prstGeom>
          <a:solidFill>
            <a:srgbClr val="92D050"/>
          </a:solidFill>
          <a:ln>
            <a:solidFill>
              <a:schemeClr val="accent1"/>
            </a:solidFill>
          </a:ln>
        </p:spPr>
        <p:txBody>
          <a:bodyPr wrap="square" rtlCol="0">
            <a:spAutoFit/>
          </a:bodyPr>
          <a:lstStyle/>
          <a:p>
            <a:r>
              <a:rPr lang="nl-BE" dirty="0"/>
              <a:t>DGHWB-SPS-EMERGPL-001</a:t>
            </a:r>
          </a:p>
        </p:txBody>
      </p:sp>
      <p:sp>
        <p:nvSpPr>
          <p:cNvPr id="31" name="TextBox 30">
            <a:extLst>
              <a:ext uri="{FF2B5EF4-FFF2-40B4-BE49-F238E27FC236}">
                <a16:creationId xmlns:a16="http://schemas.microsoft.com/office/drawing/2014/main" id="{8C359E6E-308F-64B9-5238-F2A5889F6FF8}"/>
              </a:ext>
            </a:extLst>
          </p:cNvPr>
          <p:cNvSpPr txBox="1"/>
          <p:nvPr/>
        </p:nvSpPr>
        <p:spPr>
          <a:xfrm>
            <a:off x="-7849" y="1602176"/>
            <a:ext cx="2783542" cy="646331"/>
          </a:xfrm>
          <a:prstGeom prst="rect">
            <a:avLst/>
          </a:prstGeom>
          <a:solidFill>
            <a:srgbClr val="92D050"/>
          </a:solidFill>
          <a:ln>
            <a:solidFill>
              <a:schemeClr val="accent1"/>
            </a:solidFill>
          </a:ln>
        </p:spPr>
        <p:txBody>
          <a:bodyPr wrap="square" rtlCol="0">
            <a:spAutoFit/>
          </a:bodyPr>
          <a:lstStyle/>
          <a:p>
            <a:r>
              <a:rPr lang="nl-BE" dirty="0">
                <a:solidFill>
                  <a:schemeClr val="tx1">
                    <a:lumMod val="50000"/>
                  </a:schemeClr>
                </a:solidFill>
              </a:rPr>
              <a:t>DGHWB-SPS-WRKPR-001</a:t>
            </a:r>
          </a:p>
          <a:p>
            <a:r>
              <a:rPr lang="nl-BE" dirty="0">
                <a:solidFill>
                  <a:schemeClr val="tx1">
                    <a:lumMod val="50000"/>
                  </a:schemeClr>
                </a:solidFill>
              </a:rPr>
              <a:t>DGHWB-GID-WRKPR-030</a:t>
            </a:r>
            <a:endParaRPr lang="nl-BE" dirty="0"/>
          </a:p>
        </p:txBody>
      </p:sp>
      <p:cxnSp>
        <p:nvCxnSpPr>
          <p:cNvPr id="34" name="Straight Connector 33">
            <a:extLst>
              <a:ext uri="{FF2B5EF4-FFF2-40B4-BE49-F238E27FC236}">
                <a16:creationId xmlns:a16="http://schemas.microsoft.com/office/drawing/2014/main" id="{D145976B-60C0-0627-916A-6FC24670A968}"/>
              </a:ext>
            </a:extLst>
          </p:cNvPr>
          <p:cNvCxnSpPr>
            <a:stCxn id="5" idx="3"/>
            <a:endCxn id="29" idx="1"/>
          </p:cNvCxnSpPr>
          <p:nvPr/>
        </p:nvCxnSpPr>
        <p:spPr>
          <a:xfrm>
            <a:off x="6869203" y="443886"/>
            <a:ext cx="580467" cy="1221327"/>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3CEE089-8EE9-8A1E-E5BE-08A3528960D4}"/>
              </a:ext>
            </a:extLst>
          </p:cNvPr>
          <p:cNvCxnSpPr>
            <a:stCxn id="31" idx="0"/>
            <a:endCxn id="6" idx="1"/>
          </p:cNvCxnSpPr>
          <p:nvPr/>
        </p:nvCxnSpPr>
        <p:spPr>
          <a:xfrm flipV="1">
            <a:off x="1383922" y="1044770"/>
            <a:ext cx="931211" cy="55740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910111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C089B-B2DE-0DE2-B0FE-76DED62E75DF}"/>
              </a:ext>
            </a:extLst>
          </p:cNvPr>
          <p:cNvSpPr>
            <a:spLocks noGrp="1"/>
          </p:cNvSpPr>
          <p:nvPr>
            <p:ph type="body" sz="quarter" idx="27"/>
          </p:nvPr>
        </p:nvSpPr>
        <p:spPr>
          <a:xfrm>
            <a:off x="215715" y="711033"/>
            <a:ext cx="11760570" cy="4089476"/>
          </a:xfrm>
        </p:spPr>
        <p:txBody>
          <a:bodyPr/>
          <a:lstStyle/>
          <a:p>
            <a:r>
              <a:rPr lang="nl-BE" dirty="0">
                <a:hlinkClick r:id="rId2"/>
              </a:rPr>
              <a:t>DGMR-SPS-DSINFR-IXXX-004</a:t>
            </a:r>
            <a:r>
              <a:rPr lang="nl-BE" dirty="0"/>
              <a:t>, Brandveiligheid in militaire infrastructuur.</a:t>
            </a:r>
          </a:p>
          <a:p>
            <a:endParaRPr lang="nl-BE" dirty="0"/>
          </a:p>
          <a:p>
            <a:pPr marL="903288" indent="-725488" algn="just"/>
            <a:r>
              <a:rPr lang="nl-BE" dirty="0"/>
              <a:t>4., d. Is verantwoordelijk voor het opstellen van het intern noodplan, het interventiedossier en het brandpreventiedossier. Hiervoor laat hij/zij zich bijstaan door de lokale BPC en wordt op vraag gesteund door een bevoegde PA of expert (intern/extern het MOD) (</a:t>
            </a:r>
            <a:r>
              <a:rPr lang="nl-BE" dirty="0" err="1"/>
              <a:t>KwComd</a:t>
            </a:r>
            <a:r>
              <a:rPr lang="nl-BE" dirty="0"/>
              <a:t>/</a:t>
            </a:r>
            <a:r>
              <a:rPr lang="nl-BE" dirty="0" err="1"/>
              <a:t>KorpsComd</a:t>
            </a:r>
            <a:r>
              <a:rPr lang="nl-BE" dirty="0"/>
              <a:t>) ; - Kan Logt toestaan in een door </a:t>
            </a:r>
            <a:r>
              <a:rPr lang="nl-BE" dirty="0" err="1"/>
              <a:t>MatBeh</a:t>
            </a:r>
            <a:r>
              <a:rPr lang="nl-BE" dirty="0"/>
              <a:t> niet erkende Infra als Logt (zie § 7.) (</a:t>
            </a:r>
            <a:r>
              <a:rPr lang="nl-BE" dirty="0" err="1"/>
              <a:t>KwComd</a:t>
            </a:r>
            <a:r>
              <a:rPr lang="nl-BE" dirty="0"/>
              <a:t>).</a:t>
            </a:r>
          </a:p>
          <a:p>
            <a:pPr marL="628650" indent="-450850"/>
            <a:endParaRPr lang="nl-BE" dirty="0"/>
          </a:p>
          <a:p>
            <a:pPr marL="628650" indent="-628650"/>
            <a:r>
              <a:rPr lang="nl-BE" dirty="0">
                <a:hlinkClick r:id="rId3"/>
              </a:rPr>
              <a:t>DGHWB-SPS-WRKPR-001</a:t>
            </a:r>
            <a:r>
              <a:rPr lang="nl-BE" dirty="0"/>
              <a:t>, </a:t>
            </a:r>
            <a:r>
              <a:rPr lang="nl-BE" dirty="0" err="1"/>
              <a:t>Domestieke</a:t>
            </a:r>
            <a:r>
              <a:rPr lang="nl-BE" dirty="0"/>
              <a:t> brandbestrijding.</a:t>
            </a:r>
          </a:p>
          <a:p>
            <a:pPr marL="628650" indent="-450850"/>
            <a:endParaRPr lang="nl-BE" dirty="0"/>
          </a:p>
          <a:p>
            <a:pPr marL="903288" indent="-725488"/>
            <a:r>
              <a:rPr lang="nl-BE" dirty="0"/>
              <a:t>5., d.	De korpscommandant met kwartierbevoegdheid (</a:t>
            </a:r>
            <a:r>
              <a:rPr lang="nl-BE" dirty="0" err="1"/>
              <a:t>KwKomd</a:t>
            </a:r>
            <a:r>
              <a:rPr lang="nl-BE" dirty="0"/>
              <a:t>) (bij meerdere eenheden in hetzelfde </a:t>
            </a:r>
            <a:r>
              <a:rPr lang="nl-BE" dirty="0" err="1"/>
              <a:t>Kw</a:t>
            </a:r>
            <a:r>
              <a:rPr lang="nl-BE" dirty="0"/>
              <a:t>) coördineert de organisatie van de </a:t>
            </a:r>
            <a:r>
              <a:rPr lang="nl-BE" dirty="0" err="1"/>
              <a:t>domestieke</a:t>
            </a:r>
            <a:r>
              <a:rPr lang="nl-BE" dirty="0"/>
              <a:t> brandbestrijding van de eenheden in zijn kwartier overeenkomstig Pt 4. </a:t>
            </a:r>
          </a:p>
          <a:p>
            <a:pPr marL="903288"/>
            <a:r>
              <a:rPr lang="nl-BE" dirty="0"/>
              <a:t>De eenheid met kwartierbevoegdheid levert ook een brandpreventiecoördinator (BPC) voor het kwartier. De </a:t>
            </a:r>
            <a:r>
              <a:rPr lang="nl-BE" dirty="0" err="1"/>
              <a:t>KwComd</a:t>
            </a:r>
            <a:r>
              <a:rPr lang="nl-BE" dirty="0"/>
              <a:t>:  </a:t>
            </a:r>
          </a:p>
          <a:p>
            <a:pPr marL="903288"/>
            <a:r>
              <a:rPr lang="nl-BE" dirty="0"/>
              <a:t>* Laat zich bijstaan door de BPC van het kwartier ; </a:t>
            </a:r>
          </a:p>
          <a:p>
            <a:pPr marL="903288"/>
            <a:r>
              <a:rPr lang="nl-BE" dirty="0"/>
              <a:t>* Kan gezamenlijke oefeningen organiseren ; </a:t>
            </a:r>
          </a:p>
          <a:p>
            <a:pPr marL="903288"/>
            <a:r>
              <a:rPr lang="nl-BE" dirty="0"/>
              <a:t>* Laat een gecoördineerd brandpreventiedossier opstellen voor de eenheden van het kwartier als onderdeel van het INP van het kwartier ; </a:t>
            </a:r>
          </a:p>
          <a:p>
            <a:pPr marL="903288"/>
            <a:r>
              <a:rPr lang="nl-BE" dirty="0"/>
              <a:t>* Is ook verantwoordelijk voor de jaarlijkse controle van de detectie-, alarm- en automatische blussystemen.</a:t>
            </a:r>
          </a:p>
          <a:p>
            <a:pPr marL="903288" indent="-725488"/>
            <a:endParaRPr lang="nl-BE" dirty="0"/>
          </a:p>
        </p:txBody>
      </p:sp>
    </p:spTree>
    <p:extLst>
      <p:ext uri="{BB962C8B-B14F-4D97-AF65-F5344CB8AC3E}">
        <p14:creationId xmlns:p14="http://schemas.microsoft.com/office/powerpoint/2010/main" val="40255163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D14ED-D5C8-C952-A12F-8234A5B7F1E8}"/>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52D443B0-A3A9-EC25-E737-9191A26CA069}"/>
              </a:ext>
            </a:extLst>
          </p:cNvPr>
          <p:cNvSpPr>
            <a:spLocks noGrp="1"/>
          </p:cNvSpPr>
          <p:nvPr>
            <p:ph type="body" sz="quarter" idx="27"/>
          </p:nvPr>
        </p:nvSpPr>
        <p:spPr>
          <a:xfrm>
            <a:off x="215715" y="711033"/>
            <a:ext cx="11760570" cy="4089476"/>
          </a:xfrm>
        </p:spPr>
        <p:txBody>
          <a:bodyPr/>
          <a:lstStyle/>
          <a:p>
            <a:pPr marL="628650" indent="-628650"/>
            <a:r>
              <a:rPr lang="nl-BE" dirty="0">
                <a:hlinkClick r:id="rId2"/>
              </a:rPr>
              <a:t>DGHWB-SPS-WRKPR-001</a:t>
            </a:r>
            <a:r>
              <a:rPr lang="nl-BE" dirty="0"/>
              <a:t>, </a:t>
            </a:r>
            <a:r>
              <a:rPr lang="nl-BE" dirty="0" err="1"/>
              <a:t>Domestieke</a:t>
            </a:r>
            <a:r>
              <a:rPr lang="nl-BE" dirty="0"/>
              <a:t> brandbestrijding.</a:t>
            </a:r>
          </a:p>
          <a:p>
            <a:pPr marL="628650" indent="-450850"/>
            <a:endParaRPr lang="nl-BE" dirty="0"/>
          </a:p>
          <a:p>
            <a:pPr marL="903288" indent="-725488" defTabSz="903288"/>
            <a:r>
              <a:rPr lang="nl-BE" dirty="0"/>
              <a:t>5., e.	De korpscommandant speelt een essentiële rol in de preventie en bestrijding van </a:t>
            </a:r>
            <a:r>
              <a:rPr lang="nl-BE" dirty="0" err="1"/>
              <a:t>domestieke</a:t>
            </a:r>
            <a:r>
              <a:rPr lang="nl-BE" dirty="0"/>
              <a:t> branden. Hij moet : </a:t>
            </a:r>
          </a:p>
          <a:p>
            <a:pPr marL="1189038" indent="-285750" defTabSz="903288">
              <a:buFont typeface="Arial" panose="020B0604020202020204" pitchFamily="34" charset="0"/>
              <a:buChar char="•"/>
            </a:pPr>
            <a:r>
              <a:rPr lang="nl-BE" dirty="0"/>
              <a:t>De brand- en evacuatie-instructies op een centrale en voor iedereen toegankelijke plaats uithangen ; </a:t>
            </a:r>
          </a:p>
          <a:p>
            <a:pPr marL="1189038" indent="-285750" defTabSz="903288">
              <a:buFont typeface="Arial" panose="020B0604020202020204" pitchFamily="34" charset="0"/>
              <a:buChar char="•"/>
            </a:pPr>
            <a:r>
              <a:rPr lang="nl-BE" dirty="0"/>
              <a:t>Zich verzekeren van de goede werking van de beschermingsmiddelen bij brand (onder andere: de branddetectie centrale en gekoppelde elementen, vrije doorgang van de evacuatiewegen, brandblussers en slanghaspels, noodverlichting…) ;</a:t>
            </a:r>
          </a:p>
          <a:p>
            <a:pPr marL="1189038" indent="-285750">
              <a:buFont typeface="Arial" panose="020B0604020202020204" pitchFamily="34" charset="0"/>
              <a:buChar char="•"/>
            </a:pPr>
            <a:r>
              <a:rPr lang="nl-BE" dirty="0"/>
              <a:t>Toezien op de duidelijkheid en doeltreffendheid van het alarmsignaal, zonder verwarring met andere signalen. Een maandelijkse test moet op een vaste datum worden georganiseerd en het verslag met de verschillende test voorgelegd tijdens het volgende BOC ; </a:t>
            </a:r>
          </a:p>
          <a:p>
            <a:pPr marL="1189038" indent="-285750">
              <a:buFont typeface="Arial" panose="020B0604020202020204" pitchFamily="34" charset="0"/>
              <a:buChar char="•"/>
            </a:pPr>
            <a:r>
              <a:rPr lang="nl-BE" dirty="0"/>
              <a:t>Zorgen voor een adequate opleiding en actualisering van de kennis van het personeel ; </a:t>
            </a:r>
          </a:p>
          <a:p>
            <a:pPr marL="1189038" indent="-285750">
              <a:buFont typeface="Arial" panose="020B0604020202020204" pitchFamily="34" charset="0"/>
              <a:buChar char="•"/>
            </a:pPr>
            <a:r>
              <a:rPr lang="nl-BE" dirty="0"/>
              <a:t>Evacuatieoefeningen organiseren ; </a:t>
            </a:r>
          </a:p>
          <a:p>
            <a:pPr marL="1189038" indent="-285750">
              <a:buFont typeface="Arial" panose="020B0604020202020204" pitchFamily="34" charset="0"/>
              <a:buChar char="•"/>
            </a:pPr>
            <a:r>
              <a:rPr lang="nl-BE" dirty="0"/>
              <a:t>Regelmatig controleren of de instructies worden nageleefd.</a:t>
            </a:r>
          </a:p>
          <a:p>
            <a:pPr marL="1189038" indent="-285750" defTabSz="903288">
              <a:buFont typeface="Arial" panose="020B0604020202020204" pitchFamily="34" charset="0"/>
              <a:buChar char="•"/>
            </a:pPr>
            <a:endParaRPr lang="nl-BE" dirty="0"/>
          </a:p>
          <a:p>
            <a:pPr marL="1189038" indent="-285750" defTabSz="903288">
              <a:buFont typeface="Arial" panose="020B0604020202020204" pitchFamily="34" charset="0"/>
              <a:buChar char="•"/>
            </a:pPr>
            <a:endParaRPr lang="nl-BE" dirty="0"/>
          </a:p>
          <a:p>
            <a:pPr marL="165100"/>
            <a:endParaRPr lang="nl-BE" dirty="0"/>
          </a:p>
          <a:p>
            <a:pPr marL="903288" indent="-725488"/>
            <a:endParaRPr lang="nl-BE" dirty="0"/>
          </a:p>
        </p:txBody>
      </p:sp>
    </p:spTree>
    <p:extLst>
      <p:ext uri="{BB962C8B-B14F-4D97-AF65-F5344CB8AC3E}">
        <p14:creationId xmlns:p14="http://schemas.microsoft.com/office/powerpoint/2010/main" val="223846202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95D0D-574F-FAD1-DB78-4516C962C85A}"/>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55620BF-CC1F-1654-1800-33F70A29F35A}"/>
              </a:ext>
            </a:extLst>
          </p:cNvPr>
          <p:cNvSpPr>
            <a:spLocks noGrp="1"/>
          </p:cNvSpPr>
          <p:nvPr>
            <p:ph type="body" sz="quarter" idx="27"/>
          </p:nvPr>
        </p:nvSpPr>
        <p:spPr>
          <a:xfrm>
            <a:off x="215714" y="711033"/>
            <a:ext cx="11976285" cy="4089476"/>
          </a:xfrm>
        </p:spPr>
        <p:txBody>
          <a:bodyPr/>
          <a:lstStyle/>
          <a:p>
            <a:pPr marL="628650" indent="-628650"/>
            <a:r>
              <a:rPr lang="nl-BE" dirty="0">
                <a:hlinkClick r:id="rId2"/>
              </a:rPr>
              <a:t>DGHWB-SPS-WRKPR-001</a:t>
            </a:r>
            <a:r>
              <a:rPr lang="nl-BE" dirty="0"/>
              <a:t>, </a:t>
            </a:r>
            <a:r>
              <a:rPr lang="nl-BE" dirty="0" err="1"/>
              <a:t>Domestieke</a:t>
            </a:r>
            <a:r>
              <a:rPr lang="nl-BE" dirty="0"/>
              <a:t> brandbestrijding.</a:t>
            </a:r>
          </a:p>
          <a:p>
            <a:pPr marL="628650" indent="-450850"/>
            <a:endParaRPr lang="nl-BE" dirty="0"/>
          </a:p>
          <a:p>
            <a:pPr marL="903288" indent="-725488" defTabSz="903288"/>
            <a:r>
              <a:rPr lang="nl-BE" dirty="0"/>
              <a:t>5., f.	De brandpreventiecoördinator.</a:t>
            </a:r>
          </a:p>
          <a:p>
            <a:pPr marL="1189038" indent="-285750" defTabSz="903288">
              <a:buFont typeface="Arial" panose="020B0604020202020204" pitchFamily="34" charset="0"/>
              <a:buChar char="•"/>
            </a:pPr>
            <a:endParaRPr lang="nl-BE" dirty="0"/>
          </a:p>
          <a:p>
            <a:pPr marL="903288"/>
            <a:r>
              <a:rPr lang="nl-BE" dirty="0"/>
              <a:t>De brandpreventiecoördinator is een gekwalificeerde cumulfunctie opgenomen op de OT van de eenheid (code SUFFP). Deze functie wordt bij voorkeur uitgeoefend door een officier of een burger van gelijkwaardig niveau. De BPC heeft als taken :  </a:t>
            </a:r>
          </a:p>
          <a:p>
            <a:pPr marL="903288"/>
            <a:r>
              <a:rPr lang="nl-BE" dirty="0"/>
              <a:t>* De </a:t>
            </a:r>
            <a:r>
              <a:rPr lang="nl-BE" dirty="0" err="1"/>
              <a:t>KwComd</a:t>
            </a:r>
            <a:r>
              <a:rPr lang="nl-BE" dirty="0"/>
              <a:t>, de CO en de hiërarchische lijn (HL) adviseren inzake brandpreventie ; </a:t>
            </a:r>
          </a:p>
          <a:p>
            <a:pPr marL="903288"/>
            <a:r>
              <a:rPr lang="nl-BE" dirty="0"/>
              <a:t>* De brandrisicoanalyse uitvoeren met ondersteuning van de LDPBW ; </a:t>
            </a:r>
          </a:p>
          <a:p>
            <a:pPr marL="903288"/>
            <a:r>
              <a:rPr lang="nl-BE" dirty="0"/>
              <a:t>* Het brandpreventiedossier en de bijbehorende interventieplannen opstellen, beheren en up-to-date houden ; </a:t>
            </a:r>
          </a:p>
          <a:p>
            <a:pPr marL="903288"/>
            <a:r>
              <a:rPr lang="nl-BE" dirty="0"/>
              <a:t>* Lokale instructies opstellen over de organisatie van de </a:t>
            </a:r>
            <a:r>
              <a:rPr lang="nl-BE" dirty="0" err="1"/>
              <a:t>domestieke</a:t>
            </a:r>
            <a:r>
              <a:rPr lang="nl-BE" dirty="0"/>
              <a:t> brandbestrijdingsdienst en instaan voor het beheer en de opleiding ervan ; </a:t>
            </a:r>
          </a:p>
          <a:p>
            <a:pPr marL="903288"/>
            <a:r>
              <a:rPr lang="nl-BE" dirty="0"/>
              <a:t>* De jaarlijkse evacuatieoefening organiseren en eraan deelnemen ; </a:t>
            </a:r>
          </a:p>
          <a:p>
            <a:pPr marL="903288"/>
            <a:r>
              <a:rPr lang="nl-BE" dirty="0"/>
              <a:t>* De contacten, werking en lokale organisatie van de brandbestrijding coördineren met de openbare hulpdiensten van de verantwoordelijke zone, en hen om schriftelijk advies vragen. </a:t>
            </a:r>
          </a:p>
          <a:p>
            <a:pPr marL="903288"/>
            <a:r>
              <a:rPr lang="nl-BE" dirty="0"/>
              <a:t>De </a:t>
            </a:r>
            <a:r>
              <a:rPr lang="nl-BE" dirty="0" err="1"/>
              <a:t>Kw</a:t>
            </a:r>
            <a:r>
              <a:rPr lang="nl-BE" dirty="0"/>
              <a:t>-BPC is verantwoordelijk voor de samenwerking tussen de verschillende </a:t>
            </a:r>
            <a:r>
              <a:rPr lang="nl-BE" dirty="0" err="1"/>
              <a:t>BPC’s</a:t>
            </a:r>
            <a:r>
              <a:rPr lang="nl-BE" dirty="0"/>
              <a:t> van de eenheden binnen het </a:t>
            </a:r>
            <a:r>
              <a:rPr lang="nl-BE" dirty="0" err="1"/>
              <a:t>Kw</a:t>
            </a:r>
            <a:endParaRPr lang="nl-BE" dirty="0"/>
          </a:p>
          <a:p>
            <a:pPr marL="1189038" indent="-285750" defTabSz="903288">
              <a:buFont typeface="Arial" panose="020B0604020202020204" pitchFamily="34" charset="0"/>
              <a:buChar char="•"/>
            </a:pPr>
            <a:endParaRPr lang="nl-BE" dirty="0"/>
          </a:p>
          <a:p>
            <a:pPr marL="1189038" indent="-285750" defTabSz="903288">
              <a:buFont typeface="Arial" panose="020B0604020202020204" pitchFamily="34" charset="0"/>
              <a:buChar char="•"/>
            </a:pPr>
            <a:endParaRPr lang="nl-BE" dirty="0"/>
          </a:p>
          <a:p>
            <a:pPr marL="165100"/>
            <a:endParaRPr lang="nl-BE" dirty="0"/>
          </a:p>
          <a:p>
            <a:pPr marL="903288" indent="-725488"/>
            <a:endParaRPr lang="nl-BE" dirty="0"/>
          </a:p>
        </p:txBody>
      </p:sp>
    </p:spTree>
    <p:extLst>
      <p:ext uri="{BB962C8B-B14F-4D97-AF65-F5344CB8AC3E}">
        <p14:creationId xmlns:p14="http://schemas.microsoft.com/office/powerpoint/2010/main" val="24998688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BE5D7-FC94-0D3A-969C-122FF14D9C8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247C1F8-2C8C-56CC-D238-35F8212CE76D}"/>
              </a:ext>
            </a:extLst>
          </p:cNvPr>
          <p:cNvSpPr>
            <a:spLocks noGrp="1"/>
          </p:cNvSpPr>
          <p:nvPr>
            <p:ph type="body" sz="quarter" idx="27"/>
          </p:nvPr>
        </p:nvSpPr>
        <p:spPr>
          <a:xfrm>
            <a:off x="215714" y="711033"/>
            <a:ext cx="11576483" cy="4089476"/>
          </a:xfrm>
        </p:spPr>
        <p:txBody>
          <a:bodyPr/>
          <a:lstStyle/>
          <a:p>
            <a:pPr marL="628650" indent="-628650"/>
            <a:r>
              <a:rPr lang="nl-BE" dirty="0">
                <a:hlinkClick r:id="rId2"/>
              </a:rPr>
              <a:t>ACTR-SPS-BKSCOMDR-001</a:t>
            </a:r>
            <a:r>
              <a:rPr lang="nl-BE" dirty="0"/>
              <a:t>, De verantwoordelijkheden van de </a:t>
            </a:r>
            <a:r>
              <a:rPr lang="nl-BE" dirty="0" err="1"/>
              <a:t>kwartierComd</a:t>
            </a:r>
            <a:r>
              <a:rPr lang="nl-BE" dirty="0"/>
              <a:t>.</a:t>
            </a:r>
          </a:p>
          <a:p>
            <a:pPr marL="628650" indent="-450850"/>
            <a:endParaRPr lang="nl-BE" dirty="0"/>
          </a:p>
          <a:p>
            <a:pPr marL="903288" indent="-725488" defTabSz="903288"/>
            <a:r>
              <a:rPr lang="nl-BE" dirty="0"/>
              <a:t>6., b.	Het intern noodplan.</a:t>
            </a:r>
          </a:p>
          <a:p>
            <a:pPr marL="903288" defTabSz="903288">
              <a:buFont typeface="Arial" panose="020B0604020202020204" pitchFamily="34" charset="0"/>
              <a:buChar char="•"/>
            </a:pPr>
            <a:endParaRPr lang="nl-BE" dirty="0"/>
          </a:p>
          <a:p>
            <a:pPr marL="903288" algn="just"/>
            <a:r>
              <a:rPr lang="nl-BE" dirty="0"/>
              <a:t>Per kwartier wordt, om de schadelijke gevolgen van noodsituaties te beperken, een intern noodplan opgesteld. De </a:t>
            </a:r>
            <a:r>
              <a:rPr lang="nl-BE" dirty="0" err="1"/>
              <a:t>KwComd</a:t>
            </a:r>
            <a:r>
              <a:rPr lang="nl-BE" dirty="0"/>
              <a:t> waakt over de opmaak60, de actualisatie, de voorbereiding en de coördinatie bij uitvoering van het INP voor het kwartier. Het INP moet zijn aangepast aan gevaarlijke situaties en mogelijke ongevallen of incidenten die eigen zijn aan het kwartier, de eenheden en hun activiteiten. Incidenten te wijten aan externe oorzaken zoals natuurrampen en aanslagen, worden eveneens opgenomen. Het INP is samengesteld uit algemene modules en actiemodules. Voor de concrete inhoud verwijzen we naar de SPS en/of GID betreffende het INP.</a:t>
            </a:r>
          </a:p>
          <a:p>
            <a:pPr marL="1189038" indent="-285750" defTabSz="903288">
              <a:buFont typeface="Arial" panose="020B0604020202020204" pitchFamily="34" charset="0"/>
              <a:buChar char="•"/>
            </a:pPr>
            <a:endParaRPr lang="nl-BE" dirty="0"/>
          </a:p>
          <a:p>
            <a:pPr marL="1189038" indent="-285750" defTabSz="903288">
              <a:buFont typeface="Arial" panose="020B0604020202020204" pitchFamily="34" charset="0"/>
              <a:buChar char="•"/>
            </a:pPr>
            <a:endParaRPr lang="nl-BE" dirty="0"/>
          </a:p>
          <a:p>
            <a:pPr marL="165100"/>
            <a:endParaRPr lang="nl-BE" dirty="0"/>
          </a:p>
          <a:p>
            <a:pPr marL="903288" indent="-725488"/>
            <a:endParaRPr lang="nl-BE" dirty="0"/>
          </a:p>
        </p:txBody>
      </p:sp>
    </p:spTree>
    <p:extLst>
      <p:ext uri="{BB962C8B-B14F-4D97-AF65-F5344CB8AC3E}">
        <p14:creationId xmlns:p14="http://schemas.microsoft.com/office/powerpoint/2010/main" val="267720521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8D72D-5E2A-D774-04EB-C7F2B1506A8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685B46E-5E47-2FF1-DBAF-B695BEBED842}"/>
              </a:ext>
            </a:extLst>
          </p:cNvPr>
          <p:cNvSpPr>
            <a:spLocks noGrp="1"/>
          </p:cNvSpPr>
          <p:nvPr>
            <p:ph type="body" sz="quarter" idx="27"/>
          </p:nvPr>
        </p:nvSpPr>
        <p:spPr>
          <a:xfrm>
            <a:off x="215714" y="711033"/>
            <a:ext cx="11576483" cy="4089476"/>
          </a:xfrm>
        </p:spPr>
        <p:txBody>
          <a:bodyPr/>
          <a:lstStyle/>
          <a:p>
            <a:pPr marL="628650" indent="-628650"/>
            <a:r>
              <a:rPr lang="nl-BE" dirty="0">
                <a:hlinkClick r:id="rId2"/>
              </a:rPr>
              <a:t>DGHWB-SPS-EMERGPL-001</a:t>
            </a:r>
            <a:r>
              <a:rPr lang="nl-BE" dirty="0"/>
              <a:t>, Het Intern noodplan.</a:t>
            </a:r>
          </a:p>
          <a:p>
            <a:pPr marL="628650" indent="-450850"/>
            <a:endParaRPr lang="nl-BE" dirty="0"/>
          </a:p>
          <a:p>
            <a:pPr marL="903288" indent="-725488" defTabSz="903288"/>
            <a:r>
              <a:rPr lang="nl-BE" dirty="0"/>
              <a:t>2., a.	Rol van de werkgever (CHOD en Korpsoverste op lokaal niveau).</a:t>
            </a:r>
          </a:p>
          <a:p>
            <a:pPr marL="903288" defTabSz="903288">
              <a:buFont typeface="Arial" panose="020B0604020202020204" pitchFamily="34" charset="0"/>
              <a:buChar char="•"/>
            </a:pPr>
            <a:endParaRPr lang="nl-BE" dirty="0"/>
          </a:p>
          <a:p>
            <a:pPr marL="903288"/>
            <a:r>
              <a:rPr lang="nl-BE" dirty="0"/>
              <a:t>De werkgever is verantwoordelijk voor het uitvoeren van risicoanalyses en het definiëren van waarschijnlijke scenario's.  Op basis van deze analyses neemt de werkgever de nodige maatregelen om : </a:t>
            </a:r>
          </a:p>
          <a:p>
            <a:pPr marL="1189038" indent="-285750">
              <a:buFont typeface="Arial" panose="020B0604020202020204" pitchFamily="34" charset="0"/>
              <a:buChar char="•"/>
            </a:pPr>
            <a:r>
              <a:rPr lang="nl-BE" dirty="0"/>
              <a:t>een grondige risicobeoordeling van hun werkplek uitvoeren om mogelijke noodsituaties te identificeren en geschikte noodplannen op te stellen  </a:t>
            </a:r>
          </a:p>
          <a:p>
            <a:pPr marL="1189038" indent="-285750">
              <a:buFont typeface="Arial" panose="020B0604020202020204" pitchFamily="34" charset="0"/>
              <a:buChar char="•"/>
            </a:pPr>
            <a:r>
              <a:rPr lang="nl-BE" dirty="0"/>
              <a:t>de veiligheid van het personeel (en andere aanwezigen) waarborgen </a:t>
            </a:r>
          </a:p>
          <a:p>
            <a:pPr marL="1189038" indent="-285750">
              <a:buFont typeface="Arial" panose="020B0604020202020204" pitchFamily="34" charset="0"/>
              <a:buChar char="•"/>
            </a:pPr>
            <a:r>
              <a:rPr lang="nl-BE" dirty="0"/>
              <a:t>de oorzaken van schade bestrijden </a:t>
            </a:r>
          </a:p>
          <a:p>
            <a:pPr marL="1189038" indent="-285750">
              <a:buFont typeface="Arial" panose="020B0604020202020204" pitchFamily="34" charset="0"/>
              <a:buChar char="•"/>
            </a:pPr>
            <a:r>
              <a:rPr lang="nl-BE" dirty="0"/>
              <a:t>de nadelige gevolgen van schade beperken </a:t>
            </a:r>
          </a:p>
          <a:p>
            <a:pPr marL="1189038" indent="-285750">
              <a:buFont typeface="Arial" panose="020B0604020202020204" pitchFamily="34" charset="0"/>
              <a:buChar char="•"/>
            </a:pPr>
            <a:r>
              <a:rPr lang="nl-BE" dirty="0"/>
              <a:t>de interventie van openbare hulpdiensten vergemakkelijken </a:t>
            </a:r>
          </a:p>
          <a:p>
            <a:pPr marL="1189038" indent="-285750">
              <a:buFont typeface="Arial" panose="020B0604020202020204" pitchFamily="34" charset="0"/>
              <a:buChar char="•"/>
            </a:pPr>
            <a:r>
              <a:rPr lang="nl-BE" dirty="0"/>
              <a:t>personeel toewijzen en zorgen voor de nodige uitrusting en opleiding </a:t>
            </a:r>
          </a:p>
          <a:p>
            <a:pPr marL="1189038" indent="-285750">
              <a:buFont typeface="Arial" panose="020B0604020202020204" pitchFamily="34" charset="0"/>
              <a:buChar char="•"/>
            </a:pPr>
            <a:endParaRPr lang="nl-BE" dirty="0"/>
          </a:p>
          <a:p>
            <a:pPr marL="903288"/>
            <a:r>
              <a:rPr lang="nl-BE" dirty="0"/>
              <a:t>Hierbij wordt rekening gehouden met het advies van de preventiediensten.</a:t>
            </a:r>
          </a:p>
          <a:p>
            <a:pPr marL="903288" algn="just"/>
            <a:r>
              <a:rPr lang="nl-BE" dirty="0"/>
              <a:t>.</a:t>
            </a:r>
          </a:p>
          <a:p>
            <a:pPr marL="1189038" indent="-285750" defTabSz="903288">
              <a:buFont typeface="Arial" panose="020B0604020202020204" pitchFamily="34" charset="0"/>
              <a:buChar char="•"/>
            </a:pPr>
            <a:endParaRPr lang="nl-BE" dirty="0"/>
          </a:p>
          <a:p>
            <a:pPr marL="1189038" indent="-285750" defTabSz="903288">
              <a:buFont typeface="Arial" panose="020B0604020202020204" pitchFamily="34" charset="0"/>
              <a:buChar char="•"/>
            </a:pPr>
            <a:endParaRPr lang="nl-BE" dirty="0"/>
          </a:p>
          <a:p>
            <a:pPr marL="165100"/>
            <a:endParaRPr lang="nl-BE" dirty="0"/>
          </a:p>
          <a:p>
            <a:pPr marL="903288" indent="-725488"/>
            <a:endParaRPr lang="nl-BE" dirty="0"/>
          </a:p>
        </p:txBody>
      </p:sp>
    </p:spTree>
    <p:extLst>
      <p:ext uri="{BB962C8B-B14F-4D97-AF65-F5344CB8AC3E}">
        <p14:creationId xmlns:p14="http://schemas.microsoft.com/office/powerpoint/2010/main" val="74780412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6CB7B-7A82-78D5-F6E3-8F0A8EBB10D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02488D1-496C-ABA5-F58C-48EC4B47B92B}"/>
              </a:ext>
            </a:extLst>
          </p:cNvPr>
          <p:cNvSpPr>
            <a:spLocks noGrp="1"/>
          </p:cNvSpPr>
          <p:nvPr>
            <p:ph type="body" sz="quarter" idx="27"/>
          </p:nvPr>
        </p:nvSpPr>
        <p:spPr>
          <a:xfrm>
            <a:off x="307758" y="141017"/>
            <a:ext cx="11721946" cy="4089476"/>
          </a:xfrm>
        </p:spPr>
        <p:txBody>
          <a:bodyPr/>
          <a:lstStyle/>
          <a:p>
            <a:pPr marL="628650" indent="-628650"/>
            <a:r>
              <a:rPr lang="nl-BE" dirty="0">
                <a:hlinkClick r:id="rId2"/>
              </a:rPr>
              <a:t>DGHWB-SPS-EMERGPL-001</a:t>
            </a:r>
            <a:r>
              <a:rPr lang="nl-BE" dirty="0"/>
              <a:t>, Het Intern noodplan.</a:t>
            </a:r>
          </a:p>
          <a:p>
            <a:pPr marL="628650" indent="-450850"/>
            <a:endParaRPr lang="nl-BE" dirty="0"/>
          </a:p>
          <a:p>
            <a:pPr marL="903288" indent="-725488" defTabSz="903288"/>
            <a:r>
              <a:rPr lang="nl-BE" dirty="0"/>
              <a:t>2., b.	Rol van de </a:t>
            </a:r>
            <a:r>
              <a:rPr lang="nl-BE" dirty="0" err="1"/>
              <a:t>KwComd</a:t>
            </a:r>
            <a:r>
              <a:rPr lang="nl-BE" dirty="0"/>
              <a:t>.</a:t>
            </a:r>
          </a:p>
          <a:p>
            <a:pPr marL="903288" defTabSz="903288">
              <a:buFont typeface="Arial" panose="020B0604020202020204" pitchFamily="34" charset="0"/>
              <a:buChar char="•"/>
            </a:pPr>
            <a:endParaRPr lang="nl-BE" dirty="0"/>
          </a:p>
          <a:p>
            <a:pPr marL="1163638" indent="-285750" defTabSz="1258888"/>
            <a:r>
              <a:rPr lang="nl-BE" dirty="0"/>
              <a:t>Op basis van de verplichtingen in punt 2.a. zal de </a:t>
            </a:r>
            <a:r>
              <a:rPr lang="nl-BE" dirty="0" err="1"/>
              <a:t>KwComd</a:t>
            </a:r>
            <a:r>
              <a:rPr lang="nl-BE" dirty="0"/>
              <a:t> een belangrijke rol spelen bij het centraliseren van de middelen voor zijn Kwartier. Hier is een lijst van de acties die hij moet kunnen organiseren of uitvoeren: </a:t>
            </a:r>
          </a:p>
          <a:p>
            <a:pPr marL="1163638" indent="-285750" defTabSz="1258888"/>
            <a:endParaRPr lang="nl-BE" dirty="0"/>
          </a:p>
          <a:p>
            <a:pPr marL="1163638" indent="-285750" defTabSz="1258888">
              <a:buFont typeface="Arial" panose="020B0604020202020204" pitchFamily="34" charset="0"/>
              <a:buChar char="•"/>
            </a:pPr>
            <a:r>
              <a:rPr lang="nl-BE" dirty="0"/>
              <a:t>De risico's analyseren en de scenario's definiëren waarvoor het een reactie moet garanderen </a:t>
            </a:r>
          </a:p>
          <a:p>
            <a:pPr marL="1163638" indent="-285750" defTabSz="1258888">
              <a:buFont typeface="Arial" panose="020B0604020202020204" pitchFamily="34" charset="0"/>
              <a:buChar char="•"/>
            </a:pPr>
            <a:r>
              <a:rPr lang="nl-BE" dirty="0"/>
              <a:t>Een kader opstellen dat het mogelijk maakt de verschillende scenario's op een samenhangende manier uit te werken </a:t>
            </a:r>
          </a:p>
          <a:p>
            <a:pPr marL="1163638" indent="-285750" defTabSz="1258888">
              <a:buFont typeface="Arial" panose="020B0604020202020204" pitchFamily="34" charset="0"/>
              <a:buChar char="•"/>
            </a:pPr>
            <a:r>
              <a:rPr lang="nl-BE" dirty="0"/>
              <a:t>Zorg voor </a:t>
            </a:r>
            <a:r>
              <a:rPr lang="nl-BE" dirty="0" err="1"/>
              <a:t>coordinatie</a:t>
            </a:r>
            <a:r>
              <a:rPr lang="nl-BE" dirty="0"/>
              <a:t> in de organisatie en uitvoering van de plannen van zijn </a:t>
            </a:r>
            <a:r>
              <a:rPr lang="nl-BE" dirty="0" err="1"/>
              <a:t>Kw</a:t>
            </a:r>
            <a:r>
              <a:rPr lang="nl-BE" dirty="0"/>
              <a:t> en die van de eenheden die in zijn </a:t>
            </a:r>
            <a:r>
              <a:rPr lang="nl-BE" dirty="0" err="1"/>
              <a:t>Kw</a:t>
            </a:r>
            <a:r>
              <a:rPr lang="nl-BE" dirty="0"/>
              <a:t> aanwezig zijn, door een Beheercommissie in te stellen </a:t>
            </a:r>
          </a:p>
          <a:p>
            <a:pPr marL="1163638" indent="-285750" defTabSz="1258888">
              <a:buFont typeface="Arial" panose="020B0604020202020204" pitchFamily="34" charset="0"/>
              <a:buChar char="•"/>
            </a:pPr>
            <a:r>
              <a:rPr lang="nl-BE" dirty="0"/>
              <a:t>Aandacht besteden aan de controlepunten die nodig zijn om een crisis op te sporen en uit te roepen </a:t>
            </a:r>
          </a:p>
          <a:p>
            <a:pPr marL="1163638" indent="-285750" defTabSz="1258888">
              <a:buFont typeface="Arial" panose="020B0604020202020204" pitchFamily="34" charset="0"/>
              <a:buChar char="•"/>
            </a:pPr>
            <a:r>
              <a:rPr lang="nl-BE" dirty="0"/>
              <a:t>Middelen toewijzen in de vorm van personeel, training en middelen voor het betrokken personeel </a:t>
            </a:r>
          </a:p>
          <a:p>
            <a:pPr marL="1163638" indent="-285750" defTabSz="1258888">
              <a:buFont typeface="Arial" panose="020B0604020202020204" pitchFamily="34" charset="0"/>
              <a:buChar char="•"/>
            </a:pPr>
            <a:r>
              <a:rPr lang="nl-BE" dirty="0"/>
              <a:t>De leiding nemen over alle veelvoorkomende scenario's voor je buurt </a:t>
            </a:r>
          </a:p>
          <a:p>
            <a:pPr marL="1163638" indent="-285750" defTabSz="1258888">
              <a:buFont typeface="Arial" panose="020B0604020202020204" pitchFamily="34" charset="0"/>
              <a:buChar char="•"/>
            </a:pPr>
            <a:r>
              <a:rPr lang="nl-BE" dirty="0"/>
              <a:t>Alle detectie- en/of interventiemiddelen in goede staat houden </a:t>
            </a:r>
          </a:p>
          <a:p>
            <a:pPr marL="1163638" indent="-285750" defTabSz="1258888">
              <a:buFont typeface="Arial" panose="020B0604020202020204" pitchFamily="34" charset="0"/>
              <a:buChar char="•"/>
            </a:pPr>
            <a:r>
              <a:rPr lang="nl-BE" dirty="0"/>
              <a:t>Analyseren van incidenten en interventiemiddelen </a:t>
            </a:r>
          </a:p>
          <a:p>
            <a:pPr marL="1163638" indent="-285750" defTabSz="1258888">
              <a:buFont typeface="Arial" panose="020B0604020202020204" pitchFamily="34" charset="0"/>
              <a:buChar char="•"/>
            </a:pPr>
            <a:r>
              <a:rPr lang="nl-BE" dirty="0"/>
              <a:t>Het INP, of elementen van het INP, naar behoefte verspreiden onder alle betrokken partijen (inclusief derden, onderaannemers, bezoekers, enz.). </a:t>
            </a:r>
          </a:p>
          <a:p>
            <a:pPr marL="1189038" indent="-285750" defTabSz="903288">
              <a:buFont typeface="Arial" panose="020B0604020202020204" pitchFamily="34" charset="0"/>
              <a:buChar char="•"/>
            </a:pPr>
            <a:endParaRPr lang="nl-BE" dirty="0"/>
          </a:p>
          <a:p>
            <a:pPr marL="1189038" indent="-285750" defTabSz="903288">
              <a:buFont typeface="Arial" panose="020B0604020202020204" pitchFamily="34" charset="0"/>
              <a:buChar char="•"/>
            </a:pPr>
            <a:endParaRPr lang="nl-BE" dirty="0"/>
          </a:p>
          <a:p>
            <a:pPr marL="165100"/>
            <a:endParaRPr lang="nl-BE" dirty="0"/>
          </a:p>
          <a:p>
            <a:pPr marL="903288" indent="-725488"/>
            <a:endParaRPr lang="nl-BE" dirty="0"/>
          </a:p>
        </p:txBody>
      </p:sp>
    </p:spTree>
    <p:extLst>
      <p:ext uri="{BB962C8B-B14F-4D97-AF65-F5344CB8AC3E}">
        <p14:creationId xmlns:p14="http://schemas.microsoft.com/office/powerpoint/2010/main" val="29523203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E1BF7-3A4B-73B9-119F-B9D580F45C64}"/>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C9C33F1-1805-F078-B7E3-F8EBEE8B3BB3}"/>
              </a:ext>
            </a:extLst>
          </p:cNvPr>
          <p:cNvSpPr>
            <a:spLocks noGrp="1"/>
          </p:cNvSpPr>
          <p:nvPr>
            <p:ph type="body" sz="quarter" idx="27"/>
          </p:nvPr>
        </p:nvSpPr>
        <p:spPr>
          <a:xfrm>
            <a:off x="235027" y="972290"/>
            <a:ext cx="11721946" cy="4089476"/>
          </a:xfrm>
        </p:spPr>
        <p:txBody>
          <a:bodyPr/>
          <a:lstStyle/>
          <a:p>
            <a:pPr marL="628650" indent="-628650"/>
            <a:r>
              <a:rPr lang="nl-BE" dirty="0">
                <a:hlinkClick r:id="rId2"/>
              </a:rPr>
              <a:t>DGHWB-SPS-EMERGPL-001</a:t>
            </a:r>
            <a:r>
              <a:rPr lang="nl-BE" dirty="0"/>
              <a:t>, Het Intern noodplan.</a:t>
            </a:r>
          </a:p>
          <a:p>
            <a:pPr marL="628650" indent="-450850"/>
            <a:endParaRPr lang="nl-BE" dirty="0"/>
          </a:p>
          <a:p>
            <a:pPr marL="903288" indent="-725488" defTabSz="903288"/>
            <a:r>
              <a:rPr lang="nl-BE" dirty="0"/>
              <a:t>2., b.	Rol van de </a:t>
            </a:r>
            <a:r>
              <a:rPr lang="nl-BE" dirty="0" err="1"/>
              <a:t>KwComd</a:t>
            </a:r>
            <a:r>
              <a:rPr lang="nl-BE" dirty="0"/>
              <a:t>.</a:t>
            </a:r>
          </a:p>
          <a:p>
            <a:pPr marL="903288" defTabSz="903288">
              <a:buFont typeface="Arial" panose="020B0604020202020204" pitchFamily="34" charset="0"/>
              <a:buChar char="•"/>
            </a:pPr>
            <a:endParaRPr lang="nl-BE" dirty="0"/>
          </a:p>
          <a:p>
            <a:pPr marL="1189038" indent="-285750">
              <a:buFont typeface="Arial" panose="020B0604020202020204" pitchFamily="34" charset="0"/>
              <a:buChar char="•"/>
            </a:pPr>
            <a:r>
              <a:rPr lang="nl-BE" dirty="0"/>
              <a:t>Indien nodig het veiligheidsbeleid in uw </a:t>
            </a:r>
            <a:r>
              <a:rPr lang="nl-BE" dirty="0" err="1"/>
              <a:t>Kw</a:t>
            </a:r>
            <a:r>
              <a:rPr lang="nl-BE" dirty="0"/>
              <a:t> aanpassen </a:t>
            </a:r>
          </a:p>
          <a:p>
            <a:pPr marL="1189038" indent="-285750">
              <a:buFont typeface="Arial" panose="020B0604020202020204" pitchFamily="34" charset="0"/>
              <a:buChar char="•"/>
            </a:pPr>
            <a:r>
              <a:rPr lang="nl-BE" dirty="0"/>
              <a:t>Het advies en de medewerking vragen van de preventieadviseurs bij de analyse en de organisatie van de antwoorden op de gekozen scenario's </a:t>
            </a:r>
          </a:p>
          <a:p>
            <a:pPr marL="1189038" indent="-285750">
              <a:buFont typeface="Arial" panose="020B0604020202020204" pitchFamily="34" charset="0"/>
              <a:buChar char="•"/>
            </a:pPr>
            <a:r>
              <a:rPr lang="nl-BE" dirty="0"/>
              <a:t>Het advies van de sociale partners vragen over de analyse en de organisatie van de antwoorden op de gekozen scenario's (Basisoverlegcomités - BOC). </a:t>
            </a:r>
          </a:p>
          <a:p>
            <a:pPr marL="1189038" indent="-285750">
              <a:buFont typeface="Arial" panose="020B0604020202020204" pitchFamily="34" charset="0"/>
              <a:buChar char="•"/>
            </a:pPr>
            <a:r>
              <a:rPr lang="nl-BE" dirty="0"/>
              <a:t>Indien nodig, escaleert u problemen naar de DG/ACOS.  Er moet toch effectief worden gereageerd totdat de benodigde middelen beschikbaar zijn. </a:t>
            </a:r>
          </a:p>
          <a:p>
            <a:pPr marL="1189038" indent="-285750">
              <a:buFont typeface="Arial" panose="020B0604020202020204" pitchFamily="34" charset="0"/>
              <a:buChar char="•"/>
            </a:pPr>
            <a:r>
              <a:rPr lang="nl-BE" dirty="0"/>
              <a:t>Deze acties worden vergemakkelijkt door het opzetten van een Beheerscomité binnen het </a:t>
            </a:r>
            <a:r>
              <a:rPr lang="nl-BE" dirty="0" err="1"/>
              <a:t>Kw</a:t>
            </a:r>
            <a:r>
              <a:rPr lang="nl-BE" dirty="0"/>
              <a:t> : zet een beheerscomité op. </a:t>
            </a:r>
          </a:p>
          <a:p>
            <a:pPr marL="1189038" indent="-285750">
              <a:buFont typeface="Arial" panose="020B0604020202020204" pitchFamily="34" charset="0"/>
              <a:buChar char="•"/>
            </a:pPr>
            <a:r>
              <a:rPr lang="nl-BE" dirty="0"/>
              <a:t>Opmerking: concessiehouders en andere derden niet vergeten te integreren (</a:t>
            </a:r>
            <a:r>
              <a:rPr lang="nl-BE" dirty="0" err="1"/>
              <a:t>vb</a:t>
            </a:r>
            <a:r>
              <a:rPr lang="nl-BE" dirty="0"/>
              <a:t>: CDSCA, burgers,…)</a:t>
            </a:r>
          </a:p>
          <a:p>
            <a:pPr marL="1189038" indent="-285750" defTabSz="903288">
              <a:buFont typeface="Arial" panose="020B0604020202020204" pitchFamily="34" charset="0"/>
              <a:buChar char="•"/>
            </a:pPr>
            <a:endParaRPr lang="nl-BE" dirty="0"/>
          </a:p>
          <a:p>
            <a:pPr marL="1189038" indent="-285750" defTabSz="903288">
              <a:buFont typeface="Arial" panose="020B0604020202020204" pitchFamily="34" charset="0"/>
              <a:buChar char="•"/>
            </a:pPr>
            <a:endParaRPr lang="nl-BE" dirty="0"/>
          </a:p>
          <a:p>
            <a:pPr marL="165100"/>
            <a:endParaRPr lang="nl-BE" dirty="0"/>
          </a:p>
          <a:p>
            <a:pPr marL="903288" indent="-725488"/>
            <a:endParaRPr lang="nl-BE" dirty="0"/>
          </a:p>
        </p:txBody>
      </p:sp>
    </p:spTree>
    <p:extLst>
      <p:ext uri="{BB962C8B-B14F-4D97-AF65-F5344CB8AC3E}">
        <p14:creationId xmlns:p14="http://schemas.microsoft.com/office/powerpoint/2010/main" val="172446989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03024-C537-A86F-E5BE-79186CB1F638}"/>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A59846F-8DD6-AE93-7607-E002AEC644AE}"/>
              </a:ext>
            </a:extLst>
          </p:cNvPr>
          <p:cNvSpPr>
            <a:spLocks noGrp="1"/>
          </p:cNvSpPr>
          <p:nvPr>
            <p:ph type="body" sz="quarter" idx="27"/>
          </p:nvPr>
        </p:nvSpPr>
        <p:spPr>
          <a:xfrm>
            <a:off x="235027" y="972290"/>
            <a:ext cx="11721946" cy="4089476"/>
          </a:xfrm>
        </p:spPr>
        <p:txBody>
          <a:bodyPr/>
          <a:lstStyle/>
          <a:p>
            <a:pPr marL="628650" indent="-628650"/>
            <a:r>
              <a:rPr lang="nl-BE" dirty="0">
                <a:hlinkClick r:id="rId2"/>
              </a:rPr>
              <a:t>DGHWB-SPS-EMERGPL-001</a:t>
            </a:r>
            <a:r>
              <a:rPr lang="nl-BE" dirty="0"/>
              <a:t>, Het Intern noodplan.</a:t>
            </a:r>
          </a:p>
          <a:p>
            <a:pPr marL="628650" indent="-450850"/>
            <a:endParaRPr lang="nl-BE" dirty="0"/>
          </a:p>
          <a:p>
            <a:pPr marL="903288" indent="-725488" defTabSz="903288"/>
            <a:r>
              <a:rPr lang="nl-BE" dirty="0"/>
              <a:t>2., c.	Rol van de </a:t>
            </a:r>
            <a:r>
              <a:rPr lang="nl-BE" dirty="0" err="1"/>
              <a:t>KorpsComd</a:t>
            </a:r>
            <a:r>
              <a:rPr lang="nl-BE" dirty="0"/>
              <a:t>.</a:t>
            </a:r>
          </a:p>
          <a:p>
            <a:pPr marL="903288" defTabSz="903288">
              <a:buFont typeface="Arial" panose="020B0604020202020204" pitchFamily="34" charset="0"/>
              <a:buChar char="•"/>
            </a:pPr>
            <a:endParaRPr lang="nl-BE" dirty="0"/>
          </a:p>
          <a:p>
            <a:pPr marL="903288"/>
            <a:r>
              <a:rPr lang="nl-BE" dirty="0"/>
              <a:t>De </a:t>
            </a:r>
            <a:r>
              <a:rPr lang="nl-BE" dirty="0" err="1"/>
              <a:t>KorpsCommandant</a:t>
            </a:r>
            <a:r>
              <a:rPr lang="nl-BE" dirty="0"/>
              <a:t> kan ook scenario's hebben die specifiek zijn voor zijn eenheid.  Zijn belangrijkste acties zijn als volgt: </a:t>
            </a:r>
          </a:p>
          <a:p>
            <a:pPr marL="1189038" indent="-285750">
              <a:buFont typeface="Arial" panose="020B0604020202020204" pitchFamily="34" charset="0"/>
              <a:buChar char="•"/>
            </a:pPr>
            <a:r>
              <a:rPr lang="nl-BE" dirty="0"/>
              <a:t>Specifiek zijn voor zijn eenheid, de risico’s analyseren en de scenario's bepalen </a:t>
            </a:r>
          </a:p>
          <a:p>
            <a:pPr marL="1189038" indent="-285750">
              <a:buFont typeface="Arial" panose="020B0604020202020204" pitchFamily="34" charset="0"/>
              <a:buChar char="•"/>
            </a:pPr>
            <a:r>
              <a:rPr lang="nl-BE" dirty="0"/>
              <a:t>Deelnemen aan het Beheerscomité van zijn kwartier (zie 2.f.) </a:t>
            </a:r>
          </a:p>
          <a:p>
            <a:pPr marL="1189038" indent="-285750">
              <a:buFont typeface="Arial" panose="020B0604020202020204" pitchFamily="34" charset="0"/>
              <a:buChar char="•"/>
            </a:pPr>
            <a:r>
              <a:rPr lang="nl-BE" dirty="0"/>
              <a:t>Uitvoeren van en deelnemen aan de inspanningen om te reageren op de scenario's in zijn omgeving </a:t>
            </a:r>
          </a:p>
          <a:p>
            <a:pPr marL="1189038" indent="-285750">
              <a:buFont typeface="Arial" panose="020B0604020202020204" pitchFamily="34" charset="0"/>
              <a:buChar char="•"/>
            </a:pPr>
            <a:r>
              <a:rPr lang="nl-BE" dirty="0"/>
              <a:t>Voor deze scenario's personeel en uitrusting toewijzen </a:t>
            </a:r>
          </a:p>
          <a:p>
            <a:pPr marL="1189038" indent="-285750">
              <a:buFont typeface="Arial" panose="020B0604020202020204" pitchFamily="34" charset="0"/>
              <a:buChar char="•"/>
            </a:pPr>
            <a:r>
              <a:rPr lang="nl-BE" dirty="0"/>
              <a:t>Deelnemen aan oefeningen en trainingen </a:t>
            </a:r>
          </a:p>
          <a:p>
            <a:pPr marL="1189038" indent="-285750">
              <a:buFont typeface="Arial" panose="020B0604020202020204" pitchFamily="34" charset="0"/>
              <a:buChar char="•"/>
            </a:pPr>
            <a:r>
              <a:rPr lang="nl-BE" dirty="0"/>
              <a:t>Incidenten analyseren.  </a:t>
            </a:r>
          </a:p>
          <a:p>
            <a:pPr marL="1189038" indent="-285750">
              <a:buFont typeface="Arial" panose="020B0604020202020204" pitchFamily="34" charset="0"/>
              <a:buChar char="•"/>
            </a:pPr>
            <a:r>
              <a:rPr lang="nl-BE" dirty="0"/>
              <a:t>Het lokale preventieplan (LPP) indien nodig aanpassen </a:t>
            </a:r>
          </a:p>
          <a:p>
            <a:pPr marL="1189038" indent="-285750">
              <a:buFont typeface="Arial" panose="020B0604020202020204" pitchFamily="34" charset="0"/>
              <a:buChar char="•"/>
            </a:pPr>
            <a:r>
              <a:rPr lang="nl-BE" dirty="0"/>
              <a:t>Indien nodig, problemen escaleren naar de </a:t>
            </a:r>
            <a:r>
              <a:rPr lang="nl-BE" dirty="0" err="1"/>
              <a:t>Kw</a:t>
            </a:r>
            <a:r>
              <a:rPr lang="nl-BE" dirty="0"/>
              <a:t> </a:t>
            </a:r>
            <a:r>
              <a:rPr lang="nl-BE" dirty="0" err="1"/>
              <a:t>Comd</a:t>
            </a:r>
            <a:endParaRPr lang="nl-BE" dirty="0"/>
          </a:p>
          <a:p>
            <a:pPr marL="1189038" indent="-285750" defTabSz="903288">
              <a:buFont typeface="Arial" panose="020B0604020202020204" pitchFamily="34" charset="0"/>
              <a:buChar char="•"/>
            </a:pPr>
            <a:endParaRPr lang="nl-BE" dirty="0"/>
          </a:p>
          <a:p>
            <a:pPr marL="1189038" indent="-285750" defTabSz="903288">
              <a:buFont typeface="Arial" panose="020B0604020202020204" pitchFamily="34" charset="0"/>
              <a:buChar char="•"/>
            </a:pPr>
            <a:endParaRPr lang="nl-BE" dirty="0"/>
          </a:p>
          <a:p>
            <a:pPr marL="165100"/>
            <a:endParaRPr lang="nl-BE" dirty="0"/>
          </a:p>
        </p:txBody>
      </p:sp>
      <p:sp>
        <p:nvSpPr>
          <p:cNvPr id="2" name="TextBox 1">
            <a:extLst>
              <a:ext uri="{FF2B5EF4-FFF2-40B4-BE49-F238E27FC236}">
                <a16:creationId xmlns:a16="http://schemas.microsoft.com/office/drawing/2014/main" id="{EE08B42F-E354-E130-B84D-F43216D3C1E3}"/>
              </a:ext>
            </a:extLst>
          </p:cNvPr>
          <p:cNvSpPr txBox="1"/>
          <p:nvPr/>
        </p:nvSpPr>
        <p:spPr>
          <a:xfrm>
            <a:off x="938151" y="5618501"/>
            <a:ext cx="7992093" cy="923330"/>
          </a:xfrm>
          <a:prstGeom prst="rect">
            <a:avLst/>
          </a:prstGeom>
          <a:solidFill>
            <a:schemeClr val="bg1"/>
          </a:solidFill>
          <a:ln>
            <a:solidFill>
              <a:schemeClr val="accent1"/>
            </a:solidFill>
          </a:ln>
        </p:spPr>
        <p:txBody>
          <a:bodyPr wrap="square" rtlCol="0">
            <a:spAutoFit/>
          </a:bodyPr>
          <a:lstStyle/>
          <a:p>
            <a:r>
              <a:rPr lang="nl-BE" dirty="0"/>
              <a:t>(</a:t>
            </a:r>
            <a:r>
              <a:rPr lang="nl-BE" dirty="0">
                <a:hlinkClick r:id="rId3"/>
              </a:rPr>
              <a:t>ACWB-GID-WRKPR-016</a:t>
            </a:r>
            <a:r>
              <a:rPr lang="nl-BE" dirty="0"/>
              <a:t>, Handleiding voor de opmaak van het intern noodplan)</a:t>
            </a:r>
          </a:p>
          <a:p>
            <a:r>
              <a:rPr lang="nl-BE" dirty="0">
                <a:hlinkClick r:id="rId4"/>
              </a:rPr>
              <a:t>INP versie 2013</a:t>
            </a:r>
            <a:r>
              <a:rPr lang="nl-BE" dirty="0"/>
              <a:t>.</a:t>
            </a:r>
          </a:p>
          <a:p>
            <a:r>
              <a:rPr lang="nl-BE" dirty="0">
                <a:hlinkClick r:id="rId5"/>
              </a:rPr>
              <a:t>INP versie 2017 </a:t>
            </a:r>
            <a:r>
              <a:rPr lang="nl-BE" dirty="0"/>
              <a:t>(draft)</a:t>
            </a:r>
          </a:p>
        </p:txBody>
      </p:sp>
    </p:spTree>
    <p:extLst>
      <p:ext uri="{BB962C8B-B14F-4D97-AF65-F5344CB8AC3E}">
        <p14:creationId xmlns:p14="http://schemas.microsoft.com/office/powerpoint/2010/main" val="195525507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34D632-4627-82FA-457B-6A1377D12430}"/>
              </a:ext>
            </a:extLst>
          </p:cNvPr>
          <p:cNvSpPr>
            <a:spLocks noGrp="1"/>
          </p:cNvSpPr>
          <p:nvPr>
            <p:ph type="body" sz="quarter" idx="13"/>
          </p:nvPr>
        </p:nvSpPr>
        <p:spPr/>
        <p:txBody>
          <a:bodyPr/>
          <a:lstStyle/>
          <a:p>
            <a:r>
              <a:rPr lang="nl-BE" dirty="0"/>
              <a:t>Verantwoordelijkheid.</a:t>
            </a:r>
          </a:p>
        </p:txBody>
      </p:sp>
      <p:sp>
        <p:nvSpPr>
          <p:cNvPr id="4" name="Text Placeholder 3">
            <a:extLst>
              <a:ext uri="{FF2B5EF4-FFF2-40B4-BE49-F238E27FC236}">
                <a16:creationId xmlns:a16="http://schemas.microsoft.com/office/drawing/2014/main" id="{38E0487A-07CF-6F58-1A7E-4FC67D2AC079}"/>
              </a:ext>
            </a:extLst>
          </p:cNvPr>
          <p:cNvSpPr>
            <a:spLocks noGrp="1"/>
          </p:cNvSpPr>
          <p:nvPr>
            <p:ph type="body" sz="quarter" idx="27"/>
          </p:nvPr>
        </p:nvSpPr>
        <p:spPr>
          <a:xfrm>
            <a:off x="281009" y="1577937"/>
            <a:ext cx="11237400" cy="1181756"/>
          </a:xfrm>
        </p:spPr>
        <p:txBody>
          <a:bodyPr/>
          <a:lstStyle/>
          <a:p>
            <a:r>
              <a:rPr lang="nl-BE" dirty="0"/>
              <a:t>Na contact met Dhr. CORSTJENS Marc, directeur van ILE, kan het volgende meegedeeld worden betreffende de vraag wie verantwoordelijk/aansprakelijk is voor de opmaak van het INP.</a:t>
            </a:r>
          </a:p>
          <a:p>
            <a:endParaRPr lang="nl-BE" dirty="0"/>
          </a:p>
          <a:p>
            <a:r>
              <a:rPr lang="nl-BE" sz="2000" b="1" u="sng" dirty="0"/>
              <a:t>Actoren voorzien in de arbeidswetgeving, sociaal strafwetboek en de richtlijnen.</a:t>
            </a:r>
          </a:p>
          <a:p>
            <a:endParaRPr lang="nl-BE" dirty="0"/>
          </a:p>
        </p:txBody>
      </p:sp>
      <p:sp>
        <p:nvSpPr>
          <p:cNvPr id="6" name="TextBox 5">
            <a:extLst>
              <a:ext uri="{FF2B5EF4-FFF2-40B4-BE49-F238E27FC236}">
                <a16:creationId xmlns:a16="http://schemas.microsoft.com/office/drawing/2014/main" id="{7AC78736-AB7A-AE54-527C-BA6A96B7E617}"/>
              </a:ext>
            </a:extLst>
          </p:cNvPr>
          <p:cNvSpPr txBox="1"/>
          <p:nvPr/>
        </p:nvSpPr>
        <p:spPr>
          <a:xfrm>
            <a:off x="659391" y="5641387"/>
            <a:ext cx="4667002" cy="369332"/>
          </a:xfrm>
          <a:prstGeom prst="rect">
            <a:avLst/>
          </a:prstGeom>
          <a:solidFill>
            <a:schemeClr val="bg2">
              <a:lumMod val="90000"/>
            </a:schemeClr>
          </a:solidFill>
          <a:ln>
            <a:solidFill>
              <a:schemeClr val="accent1"/>
            </a:solidFill>
          </a:ln>
        </p:spPr>
        <p:txBody>
          <a:bodyPr wrap="square" rtlCol="0">
            <a:spAutoFit/>
          </a:bodyPr>
          <a:lstStyle/>
          <a:p>
            <a:pPr algn="ctr"/>
            <a:r>
              <a:rPr lang="nl-BE" b="1" dirty="0"/>
              <a:t>Werknemer</a:t>
            </a:r>
          </a:p>
        </p:txBody>
      </p:sp>
      <p:sp>
        <p:nvSpPr>
          <p:cNvPr id="7" name="TextBox 6">
            <a:extLst>
              <a:ext uri="{FF2B5EF4-FFF2-40B4-BE49-F238E27FC236}">
                <a16:creationId xmlns:a16="http://schemas.microsoft.com/office/drawing/2014/main" id="{09C412C2-FAF1-3EB4-860D-76E87DCDC593}"/>
              </a:ext>
            </a:extLst>
          </p:cNvPr>
          <p:cNvSpPr txBox="1"/>
          <p:nvPr/>
        </p:nvSpPr>
        <p:spPr>
          <a:xfrm>
            <a:off x="659388" y="4723519"/>
            <a:ext cx="4667005" cy="369332"/>
          </a:xfrm>
          <a:prstGeom prst="rect">
            <a:avLst/>
          </a:prstGeom>
          <a:solidFill>
            <a:schemeClr val="accent5">
              <a:lumMod val="20000"/>
              <a:lumOff val="80000"/>
            </a:schemeClr>
          </a:solidFill>
          <a:ln>
            <a:solidFill>
              <a:schemeClr val="accent1"/>
            </a:solidFill>
          </a:ln>
        </p:spPr>
        <p:txBody>
          <a:bodyPr wrap="square" rtlCol="0">
            <a:spAutoFit/>
          </a:bodyPr>
          <a:lstStyle/>
          <a:p>
            <a:pPr algn="ctr"/>
            <a:r>
              <a:rPr lang="nl-BE" b="1" dirty="0" err="1"/>
              <a:t>Hierarchische</a:t>
            </a:r>
            <a:r>
              <a:rPr lang="nl-BE" b="1" dirty="0"/>
              <a:t> lijn</a:t>
            </a:r>
          </a:p>
        </p:txBody>
      </p:sp>
      <p:sp>
        <p:nvSpPr>
          <p:cNvPr id="8" name="TextBox 7">
            <a:extLst>
              <a:ext uri="{FF2B5EF4-FFF2-40B4-BE49-F238E27FC236}">
                <a16:creationId xmlns:a16="http://schemas.microsoft.com/office/drawing/2014/main" id="{754858BA-85E0-5472-43B8-70E01EE5C17F}"/>
              </a:ext>
            </a:extLst>
          </p:cNvPr>
          <p:cNvSpPr txBox="1"/>
          <p:nvPr/>
        </p:nvSpPr>
        <p:spPr>
          <a:xfrm>
            <a:off x="673590" y="3239462"/>
            <a:ext cx="4667002" cy="369332"/>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nl-BE" b="1" dirty="0"/>
              <a:t>Werkgever</a:t>
            </a:r>
          </a:p>
        </p:txBody>
      </p:sp>
      <p:sp>
        <p:nvSpPr>
          <p:cNvPr id="9" name="TextBox 8">
            <a:extLst>
              <a:ext uri="{FF2B5EF4-FFF2-40B4-BE49-F238E27FC236}">
                <a16:creationId xmlns:a16="http://schemas.microsoft.com/office/drawing/2014/main" id="{71D9D344-0CBE-0E68-A19D-6F305DA83524}"/>
              </a:ext>
            </a:extLst>
          </p:cNvPr>
          <p:cNvSpPr txBox="1"/>
          <p:nvPr/>
        </p:nvSpPr>
        <p:spPr>
          <a:xfrm>
            <a:off x="673590" y="4277376"/>
            <a:ext cx="4667005" cy="369332"/>
          </a:xfrm>
          <a:prstGeom prst="rect">
            <a:avLst/>
          </a:prstGeom>
          <a:solidFill>
            <a:schemeClr val="accent5">
              <a:lumMod val="20000"/>
              <a:lumOff val="80000"/>
            </a:schemeClr>
          </a:solidFill>
          <a:ln>
            <a:solidFill>
              <a:schemeClr val="accent1"/>
            </a:solidFill>
          </a:ln>
        </p:spPr>
        <p:txBody>
          <a:bodyPr wrap="square" rtlCol="0">
            <a:spAutoFit/>
          </a:bodyPr>
          <a:lstStyle/>
          <a:p>
            <a:pPr algn="ctr"/>
            <a:r>
              <a:rPr lang="nl-BE" b="1" dirty="0"/>
              <a:t>Aangestelde  (</a:t>
            </a:r>
            <a:r>
              <a:rPr lang="nl-BE" b="1" dirty="0" err="1"/>
              <a:t>KorpsComd</a:t>
            </a:r>
            <a:r>
              <a:rPr lang="nl-BE" b="1" dirty="0"/>
              <a:t>/</a:t>
            </a:r>
            <a:r>
              <a:rPr lang="nl-BE" b="1" dirty="0" err="1"/>
              <a:t>KwKomd</a:t>
            </a:r>
            <a:r>
              <a:rPr lang="nl-BE" b="1" dirty="0"/>
              <a:t>)</a:t>
            </a:r>
          </a:p>
        </p:txBody>
      </p:sp>
      <p:cxnSp>
        <p:nvCxnSpPr>
          <p:cNvPr id="10" name="Straight Arrow Connector 9">
            <a:extLst>
              <a:ext uri="{FF2B5EF4-FFF2-40B4-BE49-F238E27FC236}">
                <a16:creationId xmlns:a16="http://schemas.microsoft.com/office/drawing/2014/main" id="{C7BD5876-E713-FFC5-3B1F-7712C7D4865F}"/>
              </a:ext>
            </a:extLst>
          </p:cNvPr>
          <p:cNvCxnSpPr>
            <a:cxnSpLocks/>
          </p:cNvCxnSpPr>
          <p:nvPr/>
        </p:nvCxnSpPr>
        <p:spPr>
          <a:xfrm flipH="1" flipV="1">
            <a:off x="5326393" y="4462042"/>
            <a:ext cx="769607" cy="326097"/>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6E036D60-91FF-6F5D-FF05-3C2FAAEC2837}"/>
              </a:ext>
            </a:extLst>
          </p:cNvPr>
          <p:cNvSpPr txBox="1"/>
          <p:nvPr/>
        </p:nvSpPr>
        <p:spPr>
          <a:xfrm>
            <a:off x="6096000" y="2953037"/>
            <a:ext cx="5478684" cy="923330"/>
          </a:xfrm>
          <a:prstGeom prst="rect">
            <a:avLst/>
          </a:prstGeom>
          <a:solidFill>
            <a:schemeClr val="accent1">
              <a:lumMod val="20000"/>
              <a:lumOff val="80000"/>
            </a:schemeClr>
          </a:solidFill>
          <a:ln>
            <a:solidFill>
              <a:srgbClr val="184652"/>
            </a:solidFill>
          </a:ln>
        </p:spPr>
        <p:txBody>
          <a:bodyPr wrap="square" rtlCol="0">
            <a:spAutoFit/>
          </a:bodyPr>
          <a:lstStyle/>
          <a:p>
            <a:r>
              <a:rPr lang="nl-BE" dirty="0"/>
              <a:t>Fysieke persoon of rechtspersoon die daadwerkelijk gezag uitoefent over werknemer. Dit vereist toezicht, gezag en leiding.</a:t>
            </a:r>
          </a:p>
        </p:txBody>
      </p:sp>
      <p:sp>
        <p:nvSpPr>
          <p:cNvPr id="13" name="TextBox 12">
            <a:extLst>
              <a:ext uri="{FF2B5EF4-FFF2-40B4-BE49-F238E27FC236}">
                <a16:creationId xmlns:a16="http://schemas.microsoft.com/office/drawing/2014/main" id="{AA5E2A52-AF65-4DA6-8A46-83FF79C4A857}"/>
              </a:ext>
            </a:extLst>
          </p:cNvPr>
          <p:cNvSpPr txBox="1"/>
          <p:nvPr/>
        </p:nvSpPr>
        <p:spPr>
          <a:xfrm>
            <a:off x="6095999" y="4046543"/>
            <a:ext cx="5814990" cy="1200329"/>
          </a:xfrm>
          <a:prstGeom prst="rect">
            <a:avLst/>
          </a:prstGeom>
          <a:solidFill>
            <a:schemeClr val="accent5">
              <a:lumMod val="20000"/>
              <a:lumOff val="80000"/>
            </a:schemeClr>
          </a:solidFill>
          <a:ln>
            <a:solidFill>
              <a:srgbClr val="1A4652"/>
            </a:solidFill>
          </a:ln>
        </p:spPr>
        <p:txBody>
          <a:bodyPr wrap="square" rtlCol="0">
            <a:spAutoFit/>
          </a:bodyPr>
          <a:lstStyle/>
          <a:p>
            <a:r>
              <a:rPr lang="nl-BE" dirty="0"/>
              <a:t>Fysieke persoon (in de regel verbonden met arbeidsovereenkomst), ondergeschikt aan werkgever belast met leiding en toezicht over andere werknemers (b.v. leden van de hiërarchische lijn)</a:t>
            </a:r>
          </a:p>
        </p:txBody>
      </p:sp>
      <p:cxnSp>
        <p:nvCxnSpPr>
          <p:cNvPr id="17" name="Straight Arrow Connector 16">
            <a:extLst>
              <a:ext uri="{FF2B5EF4-FFF2-40B4-BE49-F238E27FC236}">
                <a16:creationId xmlns:a16="http://schemas.microsoft.com/office/drawing/2014/main" id="{9EC46B1F-AA2E-A1A4-9729-72851502C233}"/>
              </a:ext>
            </a:extLst>
          </p:cNvPr>
          <p:cNvCxnSpPr>
            <a:cxnSpLocks/>
          </p:cNvCxnSpPr>
          <p:nvPr/>
        </p:nvCxnSpPr>
        <p:spPr>
          <a:xfrm flipH="1">
            <a:off x="5340595" y="3386905"/>
            <a:ext cx="755405" cy="9693"/>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24474729-B8C9-A947-14EC-1844299CEB01}"/>
              </a:ext>
            </a:extLst>
          </p:cNvPr>
          <p:cNvSpPr txBox="1"/>
          <p:nvPr/>
        </p:nvSpPr>
        <p:spPr>
          <a:xfrm>
            <a:off x="0" y="225631"/>
            <a:ext cx="12191999" cy="523220"/>
          </a:xfrm>
          <a:prstGeom prst="rect">
            <a:avLst/>
          </a:prstGeom>
        </p:spPr>
        <p:txBody>
          <a:bodyPr wrap="square" rtlCol="0">
            <a:spAutoFit/>
          </a:bodyPr>
          <a:lstStyle/>
          <a:p>
            <a:pPr algn="ctr"/>
            <a:r>
              <a:rPr lang="nl-BE" sz="2800" b="1" dirty="0">
                <a:solidFill>
                  <a:srgbClr val="FF0000"/>
                </a:solidFill>
              </a:rPr>
              <a:t>WETGEVING</a:t>
            </a:r>
          </a:p>
        </p:txBody>
      </p:sp>
      <p:sp>
        <p:nvSpPr>
          <p:cNvPr id="23" name="TextBox 22">
            <a:extLst>
              <a:ext uri="{FF2B5EF4-FFF2-40B4-BE49-F238E27FC236}">
                <a16:creationId xmlns:a16="http://schemas.microsoft.com/office/drawing/2014/main" id="{F48D654B-3441-8912-5BE2-917130945BCB}"/>
              </a:ext>
            </a:extLst>
          </p:cNvPr>
          <p:cNvSpPr txBox="1"/>
          <p:nvPr/>
        </p:nvSpPr>
        <p:spPr>
          <a:xfrm>
            <a:off x="6095999" y="5397564"/>
            <a:ext cx="5814990" cy="923330"/>
          </a:xfrm>
          <a:prstGeom prst="rect">
            <a:avLst/>
          </a:prstGeom>
          <a:solidFill>
            <a:schemeClr val="bg2">
              <a:lumMod val="90000"/>
            </a:schemeClr>
          </a:solidFill>
          <a:ln>
            <a:solidFill>
              <a:schemeClr val="tx1"/>
            </a:solidFill>
          </a:ln>
        </p:spPr>
        <p:txBody>
          <a:bodyPr wrap="square" rtlCol="0">
            <a:spAutoFit/>
          </a:bodyPr>
          <a:lstStyle/>
          <a:p>
            <a:r>
              <a:rPr lang="nl-BE" dirty="0"/>
              <a:t>De personen die, anders dan krachtens een </a:t>
            </a:r>
            <a:r>
              <a:rPr lang="nl-BE" dirty="0" err="1"/>
              <a:t>arbeids-overeenkomst</a:t>
            </a:r>
            <a:r>
              <a:rPr lang="nl-BE" dirty="0"/>
              <a:t>, </a:t>
            </a:r>
            <a:r>
              <a:rPr lang="nl-BE" dirty="0" err="1"/>
              <a:t>arbeidverrichten</a:t>
            </a:r>
            <a:r>
              <a:rPr lang="nl-BE" dirty="0"/>
              <a:t> onder het gezag van een andere persoon.</a:t>
            </a:r>
          </a:p>
        </p:txBody>
      </p:sp>
    </p:spTree>
    <p:extLst>
      <p:ext uri="{BB962C8B-B14F-4D97-AF65-F5344CB8AC3E}">
        <p14:creationId xmlns:p14="http://schemas.microsoft.com/office/powerpoint/2010/main" val="20983336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577D9-CB7C-F6F2-CC4D-CD47136E4A65}"/>
            </a:ext>
          </a:extLst>
        </p:cNvPr>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FE22677D-FBDE-A02C-5A19-3ACDA5A42A9D}"/>
              </a:ext>
            </a:extLst>
          </p:cNvPr>
          <p:cNvCxnSpPr>
            <a:cxnSpLocks/>
          </p:cNvCxnSpPr>
          <p:nvPr/>
        </p:nvCxnSpPr>
        <p:spPr>
          <a:xfrm flipH="1">
            <a:off x="5362016" y="4462042"/>
            <a:ext cx="1107910" cy="0"/>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D2DFFBEA-A5DB-552C-BEE9-B0FC639011AE}"/>
              </a:ext>
            </a:extLst>
          </p:cNvPr>
          <p:cNvSpPr>
            <a:spLocks noGrp="1"/>
          </p:cNvSpPr>
          <p:nvPr>
            <p:ph type="body" sz="quarter" idx="13"/>
          </p:nvPr>
        </p:nvSpPr>
        <p:spPr/>
        <p:txBody>
          <a:bodyPr/>
          <a:lstStyle/>
          <a:p>
            <a:r>
              <a:rPr lang="nl-BE" dirty="0"/>
              <a:t>Verantwoordelijkheid.</a:t>
            </a:r>
          </a:p>
        </p:txBody>
      </p:sp>
      <p:sp>
        <p:nvSpPr>
          <p:cNvPr id="4" name="Text Placeholder 3">
            <a:extLst>
              <a:ext uri="{FF2B5EF4-FFF2-40B4-BE49-F238E27FC236}">
                <a16:creationId xmlns:a16="http://schemas.microsoft.com/office/drawing/2014/main" id="{4E0BCF8C-AED1-395D-E837-9AEA0BF304B9}"/>
              </a:ext>
            </a:extLst>
          </p:cNvPr>
          <p:cNvSpPr>
            <a:spLocks noGrp="1"/>
          </p:cNvSpPr>
          <p:nvPr>
            <p:ph type="body" sz="quarter" idx="27"/>
          </p:nvPr>
        </p:nvSpPr>
        <p:spPr/>
        <p:txBody>
          <a:bodyPr/>
          <a:lstStyle/>
          <a:p>
            <a:r>
              <a:rPr lang="nl-BE" dirty="0"/>
              <a:t>Na contact met Dhr. CORSTJENS Marc, directeur van ILE, kan het volgende meegedeeld worden betreffende de vraag wie verantwoordelijk/aansprakelijk is voor de opmaak van het INP.</a:t>
            </a:r>
          </a:p>
          <a:p>
            <a:endParaRPr lang="nl-BE" dirty="0"/>
          </a:p>
          <a:p>
            <a:r>
              <a:rPr lang="nl-BE" dirty="0"/>
              <a:t>Actoren voorzien in de arbeidswetgeving, sociaal strafwetboek en de richtlijnen.</a:t>
            </a:r>
          </a:p>
          <a:p>
            <a:endParaRPr lang="nl-BE" dirty="0"/>
          </a:p>
          <a:p>
            <a:endParaRPr lang="nl-BE" dirty="0"/>
          </a:p>
        </p:txBody>
      </p:sp>
      <p:sp>
        <p:nvSpPr>
          <p:cNvPr id="6" name="TextBox 5">
            <a:extLst>
              <a:ext uri="{FF2B5EF4-FFF2-40B4-BE49-F238E27FC236}">
                <a16:creationId xmlns:a16="http://schemas.microsoft.com/office/drawing/2014/main" id="{D95BD29A-20AE-D0A6-2885-5B539F4C3E29}"/>
              </a:ext>
            </a:extLst>
          </p:cNvPr>
          <p:cNvSpPr txBox="1"/>
          <p:nvPr/>
        </p:nvSpPr>
        <p:spPr>
          <a:xfrm>
            <a:off x="673590" y="5826053"/>
            <a:ext cx="4667002" cy="369332"/>
          </a:xfrm>
          <a:prstGeom prst="rect">
            <a:avLst/>
          </a:prstGeom>
          <a:solidFill>
            <a:schemeClr val="bg2">
              <a:lumMod val="90000"/>
            </a:schemeClr>
          </a:solidFill>
          <a:ln>
            <a:solidFill>
              <a:schemeClr val="accent1"/>
            </a:solidFill>
          </a:ln>
        </p:spPr>
        <p:txBody>
          <a:bodyPr wrap="square" rtlCol="0">
            <a:spAutoFit/>
          </a:bodyPr>
          <a:lstStyle/>
          <a:p>
            <a:pPr algn="ctr"/>
            <a:r>
              <a:rPr lang="nl-BE" b="1" dirty="0"/>
              <a:t>Werknemer</a:t>
            </a:r>
          </a:p>
        </p:txBody>
      </p:sp>
      <p:sp>
        <p:nvSpPr>
          <p:cNvPr id="7" name="TextBox 6">
            <a:extLst>
              <a:ext uri="{FF2B5EF4-FFF2-40B4-BE49-F238E27FC236}">
                <a16:creationId xmlns:a16="http://schemas.microsoft.com/office/drawing/2014/main" id="{9F8DD045-F297-011F-1D81-CB4DD7ED2212}"/>
              </a:ext>
            </a:extLst>
          </p:cNvPr>
          <p:cNvSpPr txBox="1"/>
          <p:nvPr/>
        </p:nvSpPr>
        <p:spPr>
          <a:xfrm>
            <a:off x="673587" y="4719584"/>
            <a:ext cx="4667005" cy="369332"/>
          </a:xfrm>
          <a:prstGeom prst="rect">
            <a:avLst/>
          </a:prstGeom>
          <a:solidFill>
            <a:schemeClr val="accent5">
              <a:lumMod val="20000"/>
              <a:lumOff val="80000"/>
            </a:schemeClr>
          </a:solidFill>
          <a:ln>
            <a:solidFill>
              <a:schemeClr val="accent1"/>
            </a:solidFill>
          </a:ln>
        </p:spPr>
        <p:txBody>
          <a:bodyPr wrap="square" rtlCol="0">
            <a:spAutoFit/>
          </a:bodyPr>
          <a:lstStyle/>
          <a:p>
            <a:pPr algn="ctr"/>
            <a:r>
              <a:rPr lang="nl-BE" b="1" dirty="0" err="1"/>
              <a:t>Hierarchische</a:t>
            </a:r>
            <a:r>
              <a:rPr lang="nl-BE" b="1" dirty="0"/>
              <a:t> lijn</a:t>
            </a:r>
          </a:p>
        </p:txBody>
      </p:sp>
      <p:sp>
        <p:nvSpPr>
          <p:cNvPr id="8" name="TextBox 7">
            <a:extLst>
              <a:ext uri="{FF2B5EF4-FFF2-40B4-BE49-F238E27FC236}">
                <a16:creationId xmlns:a16="http://schemas.microsoft.com/office/drawing/2014/main" id="{E1E2B0D1-8C95-63D8-2597-E146AF440D15}"/>
              </a:ext>
            </a:extLst>
          </p:cNvPr>
          <p:cNvSpPr txBox="1"/>
          <p:nvPr/>
        </p:nvSpPr>
        <p:spPr>
          <a:xfrm>
            <a:off x="673590" y="3239462"/>
            <a:ext cx="4667002" cy="369332"/>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nl-BE" b="1" dirty="0"/>
              <a:t>Werkgever</a:t>
            </a:r>
          </a:p>
        </p:txBody>
      </p:sp>
      <p:sp>
        <p:nvSpPr>
          <p:cNvPr id="9" name="TextBox 8">
            <a:extLst>
              <a:ext uri="{FF2B5EF4-FFF2-40B4-BE49-F238E27FC236}">
                <a16:creationId xmlns:a16="http://schemas.microsoft.com/office/drawing/2014/main" id="{F9A46E01-F561-5D78-D2CD-42690C9D82D8}"/>
              </a:ext>
            </a:extLst>
          </p:cNvPr>
          <p:cNvSpPr txBox="1"/>
          <p:nvPr/>
        </p:nvSpPr>
        <p:spPr>
          <a:xfrm>
            <a:off x="673590" y="4277376"/>
            <a:ext cx="4667005" cy="369332"/>
          </a:xfrm>
          <a:prstGeom prst="rect">
            <a:avLst/>
          </a:prstGeom>
          <a:solidFill>
            <a:schemeClr val="accent5">
              <a:lumMod val="20000"/>
              <a:lumOff val="80000"/>
            </a:schemeClr>
          </a:solidFill>
          <a:ln>
            <a:solidFill>
              <a:schemeClr val="accent1"/>
            </a:solidFill>
          </a:ln>
        </p:spPr>
        <p:txBody>
          <a:bodyPr wrap="square" rtlCol="0">
            <a:spAutoFit/>
          </a:bodyPr>
          <a:lstStyle/>
          <a:p>
            <a:pPr algn="ctr"/>
            <a:r>
              <a:rPr lang="nl-BE" b="1" dirty="0"/>
              <a:t>Gemandateerde  </a:t>
            </a:r>
            <a:r>
              <a:rPr lang="nl-BE" b="1" dirty="0" err="1"/>
              <a:t>KorpsComd</a:t>
            </a:r>
            <a:r>
              <a:rPr lang="nl-BE" b="1" dirty="0"/>
              <a:t>/</a:t>
            </a:r>
            <a:r>
              <a:rPr lang="nl-BE" b="1" dirty="0" err="1"/>
              <a:t>KwKomd</a:t>
            </a:r>
            <a:endParaRPr lang="nl-BE" b="1" dirty="0"/>
          </a:p>
        </p:txBody>
      </p:sp>
      <p:sp>
        <p:nvSpPr>
          <p:cNvPr id="2" name="TextBox 1">
            <a:extLst>
              <a:ext uri="{FF2B5EF4-FFF2-40B4-BE49-F238E27FC236}">
                <a16:creationId xmlns:a16="http://schemas.microsoft.com/office/drawing/2014/main" id="{144FAF89-048B-1E3A-C68F-5A06F2BCD965}"/>
              </a:ext>
            </a:extLst>
          </p:cNvPr>
          <p:cNvSpPr txBox="1"/>
          <p:nvPr/>
        </p:nvSpPr>
        <p:spPr>
          <a:xfrm>
            <a:off x="6448502" y="3143136"/>
            <a:ext cx="5351813" cy="3139321"/>
          </a:xfrm>
          <a:prstGeom prst="rect">
            <a:avLst/>
          </a:prstGeom>
          <a:solidFill>
            <a:schemeClr val="accent5">
              <a:lumMod val="20000"/>
              <a:lumOff val="80000"/>
            </a:schemeClr>
          </a:solidFill>
          <a:ln>
            <a:solidFill>
              <a:schemeClr val="accent1"/>
            </a:solidFill>
          </a:ln>
        </p:spPr>
        <p:txBody>
          <a:bodyPr wrap="square" rtlCol="0">
            <a:spAutoFit/>
          </a:bodyPr>
          <a:lstStyle/>
          <a:p>
            <a:r>
              <a:rPr lang="nl-BE" b="1" u="sng" dirty="0"/>
              <a:t>Wettelijke definitie.</a:t>
            </a:r>
          </a:p>
          <a:p>
            <a:r>
              <a:rPr lang="nl-BE" dirty="0"/>
              <a:t>Alle door de werkgever aangeduide werknemers die een gedeelte van het gezag van de werkgever uitoefenen.</a:t>
            </a:r>
          </a:p>
          <a:p>
            <a:endParaRPr lang="nl-BE" dirty="0"/>
          </a:p>
          <a:p>
            <a:r>
              <a:rPr lang="nl-BE" b="1" u="sng" dirty="0"/>
              <a:t>Praktische definitie.</a:t>
            </a:r>
          </a:p>
          <a:p>
            <a:r>
              <a:rPr lang="nl-BE" dirty="0"/>
              <a:t>Personen die bevoegd zijn om opdrachten te geven (die leidende bevoegdheid hebben over één of meer medewerkers), zoals meestergasten, brigadiers, supervisors, ploegleiders/-bazen, afdelingschefs, projectleiders, managers, directeurs, …………………….</a:t>
            </a:r>
          </a:p>
        </p:txBody>
      </p:sp>
      <p:cxnSp>
        <p:nvCxnSpPr>
          <p:cNvPr id="10" name="Straight Arrow Connector 9">
            <a:extLst>
              <a:ext uri="{FF2B5EF4-FFF2-40B4-BE49-F238E27FC236}">
                <a16:creationId xmlns:a16="http://schemas.microsoft.com/office/drawing/2014/main" id="{7A2F3526-CCDF-AD83-CC2E-1192B14AD311}"/>
              </a:ext>
            </a:extLst>
          </p:cNvPr>
          <p:cNvCxnSpPr>
            <a:cxnSpLocks/>
          </p:cNvCxnSpPr>
          <p:nvPr/>
        </p:nvCxnSpPr>
        <p:spPr>
          <a:xfrm flipH="1">
            <a:off x="5340592" y="4903373"/>
            <a:ext cx="1107910" cy="0"/>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218918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12E43-47DF-CE67-3C97-CA3C0DE429B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8683D07-661B-DC50-283D-1B48A497EFF8}"/>
              </a:ext>
            </a:extLst>
          </p:cNvPr>
          <p:cNvSpPr>
            <a:spLocks noGrp="1"/>
          </p:cNvSpPr>
          <p:nvPr>
            <p:ph type="body" sz="quarter" idx="13"/>
          </p:nvPr>
        </p:nvSpPr>
        <p:spPr/>
        <p:txBody>
          <a:bodyPr/>
          <a:lstStyle/>
          <a:p>
            <a:r>
              <a:rPr lang="nl-BE" dirty="0"/>
              <a:t>Verantwoordelijkheid.</a:t>
            </a:r>
          </a:p>
        </p:txBody>
      </p:sp>
      <p:sp>
        <p:nvSpPr>
          <p:cNvPr id="6" name="TextBox 5">
            <a:extLst>
              <a:ext uri="{FF2B5EF4-FFF2-40B4-BE49-F238E27FC236}">
                <a16:creationId xmlns:a16="http://schemas.microsoft.com/office/drawing/2014/main" id="{DF37A373-0EDF-3DD1-05D9-065F25F7D0BE}"/>
              </a:ext>
            </a:extLst>
          </p:cNvPr>
          <p:cNvSpPr txBox="1"/>
          <p:nvPr/>
        </p:nvSpPr>
        <p:spPr>
          <a:xfrm>
            <a:off x="673590" y="4329773"/>
            <a:ext cx="4667002" cy="369332"/>
          </a:xfrm>
          <a:prstGeom prst="rect">
            <a:avLst/>
          </a:prstGeom>
          <a:solidFill>
            <a:schemeClr val="bg2">
              <a:lumMod val="90000"/>
            </a:schemeClr>
          </a:solidFill>
          <a:ln>
            <a:solidFill>
              <a:schemeClr val="accent1"/>
            </a:solidFill>
          </a:ln>
        </p:spPr>
        <p:txBody>
          <a:bodyPr wrap="square" rtlCol="0">
            <a:spAutoFit/>
          </a:bodyPr>
          <a:lstStyle/>
          <a:p>
            <a:pPr algn="ctr"/>
            <a:r>
              <a:rPr lang="nl-BE" b="1" dirty="0"/>
              <a:t>Werknemer</a:t>
            </a:r>
          </a:p>
        </p:txBody>
      </p:sp>
      <p:sp>
        <p:nvSpPr>
          <p:cNvPr id="7" name="TextBox 6">
            <a:extLst>
              <a:ext uri="{FF2B5EF4-FFF2-40B4-BE49-F238E27FC236}">
                <a16:creationId xmlns:a16="http://schemas.microsoft.com/office/drawing/2014/main" id="{572732A3-524F-B956-B29B-0DE4F42CF054}"/>
              </a:ext>
            </a:extLst>
          </p:cNvPr>
          <p:cNvSpPr txBox="1"/>
          <p:nvPr/>
        </p:nvSpPr>
        <p:spPr>
          <a:xfrm>
            <a:off x="673591" y="3150428"/>
            <a:ext cx="4667005" cy="369332"/>
          </a:xfrm>
          <a:prstGeom prst="rect">
            <a:avLst/>
          </a:prstGeom>
          <a:solidFill>
            <a:schemeClr val="accent5">
              <a:lumMod val="20000"/>
              <a:lumOff val="80000"/>
            </a:schemeClr>
          </a:solidFill>
          <a:ln>
            <a:solidFill>
              <a:schemeClr val="accent1"/>
            </a:solidFill>
          </a:ln>
        </p:spPr>
        <p:txBody>
          <a:bodyPr wrap="square" rtlCol="0">
            <a:spAutoFit/>
          </a:bodyPr>
          <a:lstStyle/>
          <a:p>
            <a:pPr algn="ctr"/>
            <a:r>
              <a:rPr lang="nl-BE" b="1" dirty="0" err="1"/>
              <a:t>Hierarchische</a:t>
            </a:r>
            <a:r>
              <a:rPr lang="nl-BE" b="1" dirty="0"/>
              <a:t> lijn</a:t>
            </a:r>
          </a:p>
        </p:txBody>
      </p:sp>
      <p:sp>
        <p:nvSpPr>
          <p:cNvPr id="8" name="TextBox 7">
            <a:extLst>
              <a:ext uri="{FF2B5EF4-FFF2-40B4-BE49-F238E27FC236}">
                <a16:creationId xmlns:a16="http://schemas.microsoft.com/office/drawing/2014/main" id="{5B2974FB-582A-212F-5307-0267552DD38A}"/>
              </a:ext>
            </a:extLst>
          </p:cNvPr>
          <p:cNvSpPr txBox="1"/>
          <p:nvPr/>
        </p:nvSpPr>
        <p:spPr>
          <a:xfrm>
            <a:off x="673590" y="1743182"/>
            <a:ext cx="4667002" cy="369332"/>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nl-BE" b="1" dirty="0"/>
              <a:t>Werkgever</a:t>
            </a:r>
          </a:p>
        </p:txBody>
      </p:sp>
      <p:sp>
        <p:nvSpPr>
          <p:cNvPr id="9" name="TextBox 8">
            <a:extLst>
              <a:ext uri="{FF2B5EF4-FFF2-40B4-BE49-F238E27FC236}">
                <a16:creationId xmlns:a16="http://schemas.microsoft.com/office/drawing/2014/main" id="{D337543E-EC62-223D-B180-1EF8038F1AD1}"/>
              </a:ext>
            </a:extLst>
          </p:cNvPr>
          <p:cNvSpPr txBox="1"/>
          <p:nvPr/>
        </p:nvSpPr>
        <p:spPr>
          <a:xfrm>
            <a:off x="673590" y="2781096"/>
            <a:ext cx="4667005" cy="369332"/>
          </a:xfrm>
          <a:prstGeom prst="rect">
            <a:avLst/>
          </a:prstGeom>
          <a:solidFill>
            <a:schemeClr val="accent5">
              <a:lumMod val="20000"/>
              <a:lumOff val="80000"/>
            </a:schemeClr>
          </a:solidFill>
          <a:ln>
            <a:solidFill>
              <a:schemeClr val="accent1"/>
            </a:solidFill>
          </a:ln>
        </p:spPr>
        <p:txBody>
          <a:bodyPr wrap="square" rtlCol="0">
            <a:spAutoFit/>
          </a:bodyPr>
          <a:lstStyle/>
          <a:p>
            <a:pPr algn="ctr"/>
            <a:r>
              <a:rPr lang="nl-BE" b="1" dirty="0"/>
              <a:t>Aangestelde  (</a:t>
            </a:r>
            <a:r>
              <a:rPr lang="nl-BE" b="1" dirty="0" err="1"/>
              <a:t>KorpsComd</a:t>
            </a:r>
            <a:r>
              <a:rPr lang="nl-BE" b="1" dirty="0"/>
              <a:t>/</a:t>
            </a:r>
            <a:r>
              <a:rPr lang="nl-BE" b="1" dirty="0" err="1"/>
              <a:t>KwKomd</a:t>
            </a:r>
            <a:r>
              <a:rPr lang="nl-BE" b="1" dirty="0"/>
              <a:t>)</a:t>
            </a:r>
          </a:p>
        </p:txBody>
      </p:sp>
      <p:cxnSp>
        <p:nvCxnSpPr>
          <p:cNvPr id="10" name="Straight Arrow Connector 9">
            <a:extLst>
              <a:ext uri="{FF2B5EF4-FFF2-40B4-BE49-F238E27FC236}">
                <a16:creationId xmlns:a16="http://schemas.microsoft.com/office/drawing/2014/main" id="{2F908DB4-24B9-A061-213A-E235ECB3247E}"/>
              </a:ext>
            </a:extLst>
          </p:cNvPr>
          <p:cNvCxnSpPr>
            <a:cxnSpLocks/>
          </p:cNvCxnSpPr>
          <p:nvPr/>
        </p:nvCxnSpPr>
        <p:spPr>
          <a:xfrm flipH="1" flipV="1">
            <a:off x="5326393" y="2965762"/>
            <a:ext cx="1214783" cy="601597"/>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FDBFFFF-9B75-7484-DBA8-03FA17D5D816}"/>
              </a:ext>
            </a:extLst>
          </p:cNvPr>
          <p:cNvSpPr txBox="1"/>
          <p:nvPr/>
        </p:nvSpPr>
        <p:spPr>
          <a:xfrm>
            <a:off x="6095999" y="1456757"/>
            <a:ext cx="5814989" cy="923330"/>
          </a:xfrm>
          <a:prstGeom prst="rect">
            <a:avLst/>
          </a:prstGeom>
          <a:solidFill>
            <a:schemeClr val="accent1">
              <a:lumMod val="20000"/>
              <a:lumOff val="80000"/>
            </a:schemeClr>
          </a:solidFill>
          <a:ln>
            <a:solidFill>
              <a:srgbClr val="92D050"/>
            </a:solidFill>
          </a:ln>
        </p:spPr>
        <p:txBody>
          <a:bodyPr wrap="square" rtlCol="0">
            <a:spAutoFit/>
          </a:bodyPr>
          <a:lstStyle/>
          <a:p>
            <a:r>
              <a:rPr lang="nl-BE" dirty="0"/>
              <a:t>Voor de toepassing van de wetgeving op het welzijn op het werk, is het Ministerie van Landsverdediging de werkgever van het personeel van de strijdkrachten. </a:t>
            </a:r>
          </a:p>
        </p:txBody>
      </p:sp>
      <p:sp>
        <p:nvSpPr>
          <p:cNvPr id="13" name="TextBox 12">
            <a:extLst>
              <a:ext uri="{FF2B5EF4-FFF2-40B4-BE49-F238E27FC236}">
                <a16:creationId xmlns:a16="http://schemas.microsoft.com/office/drawing/2014/main" id="{ECFBCC8E-904C-3C49-DE15-F162C22C5C3E}"/>
              </a:ext>
            </a:extLst>
          </p:cNvPr>
          <p:cNvSpPr txBox="1"/>
          <p:nvPr/>
        </p:nvSpPr>
        <p:spPr>
          <a:xfrm>
            <a:off x="6096000" y="2484315"/>
            <a:ext cx="5814990" cy="2862322"/>
          </a:xfrm>
          <a:prstGeom prst="rect">
            <a:avLst/>
          </a:prstGeom>
          <a:solidFill>
            <a:schemeClr val="accent5">
              <a:lumMod val="20000"/>
              <a:lumOff val="80000"/>
            </a:schemeClr>
          </a:solidFill>
          <a:ln>
            <a:solidFill>
              <a:srgbClr val="92D050"/>
            </a:solidFill>
          </a:ln>
        </p:spPr>
        <p:txBody>
          <a:bodyPr wrap="square" rtlCol="0">
            <a:spAutoFit/>
          </a:bodyPr>
          <a:lstStyle/>
          <a:p>
            <a:pPr algn="just"/>
            <a:r>
              <a:rPr lang="nl-BE" dirty="0"/>
              <a:t>Werknemer die het gezag of de nodige bevoegdheid heeft om over de naleving van de wet te waken, zelfs indien die bevoegdheid in tijd of plaats beperkt is.  De aangestelde oefent een gedeelte van het gezag van de werkgever uit en moet daarvoor over de nodige bevoegdheden en middelen beschikken.   </a:t>
            </a:r>
          </a:p>
          <a:p>
            <a:r>
              <a:rPr lang="nl-BE" dirty="0"/>
              <a:t>[Bron : Toelichting bij de wet van 04 Aug 96 – Par 3.3]  </a:t>
            </a:r>
          </a:p>
          <a:p>
            <a:pPr algn="just"/>
            <a:r>
              <a:rPr lang="nl-BE" dirty="0" err="1"/>
              <a:t>Opm</a:t>
            </a:r>
            <a:r>
              <a:rPr lang="nl-BE" dirty="0"/>
              <a:t> : Deze definitie geldt enkel in het kader van de toepassing van de wet van 04 Aug 96 en de uitvoeringsbesluiten die eruit voortvloeien.</a:t>
            </a:r>
          </a:p>
        </p:txBody>
      </p:sp>
      <p:cxnSp>
        <p:nvCxnSpPr>
          <p:cNvPr id="17" name="Straight Arrow Connector 16">
            <a:extLst>
              <a:ext uri="{FF2B5EF4-FFF2-40B4-BE49-F238E27FC236}">
                <a16:creationId xmlns:a16="http://schemas.microsoft.com/office/drawing/2014/main" id="{D87E0005-83EF-17A2-DA41-9DB3ECC9E969}"/>
              </a:ext>
            </a:extLst>
          </p:cNvPr>
          <p:cNvCxnSpPr>
            <a:cxnSpLocks/>
          </p:cNvCxnSpPr>
          <p:nvPr/>
        </p:nvCxnSpPr>
        <p:spPr>
          <a:xfrm flipH="1">
            <a:off x="5340595" y="1890625"/>
            <a:ext cx="755405" cy="9693"/>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8ECDC170-3E78-115C-E4A3-7FB9A6735919}"/>
              </a:ext>
            </a:extLst>
          </p:cNvPr>
          <p:cNvSpPr txBox="1"/>
          <p:nvPr/>
        </p:nvSpPr>
        <p:spPr>
          <a:xfrm>
            <a:off x="0" y="225631"/>
            <a:ext cx="12191999" cy="523220"/>
          </a:xfrm>
          <a:prstGeom prst="rect">
            <a:avLst/>
          </a:prstGeom>
        </p:spPr>
        <p:txBody>
          <a:bodyPr wrap="square" rtlCol="0">
            <a:spAutoFit/>
          </a:bodyPr>
          <a:lstStyle/>
          <a:p>
            <a:pPr algn="ctr"/>
            <a:r>
              <a:rPr lang="nl-BE" sz="2800" b="1" dirty="0">
                <a:solidFill>
                  <a:srgbClr val="FF0000"/>
                </a:solidFill>
              </a:rPr>
              <a:t>RICHTLIJNEN</a:t>
            </a:r>
          </a:p>
        </p:txBody>
      </p:sp>
    </p:spTree>
    <p:extLst>
      <p:ext uri="{BB962C8B-B14F-4D97-AF65-F5344CB8AC3E}">
        <p14:creationId xmlns:p14="http://schemas.microsoft.com/office/powerpoint/2010/main" val="17991398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91D5C-1E95-8A4B-B433-BB5D18E0671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D84AD8C-5458-9310-3692-5FF7A88FB1BF}"/>
              </a:ext>
            </a:extLst>
          </p:cNvPr>
          <p:cNvSpPr>
            <a:spLocks noGrp="1"/>
          </p:cNvSpPr>
          <p:nvPr>
            <p:ph type="body" sz="quarter" idx="13"/>
          </p:nvPr>
        </p:nvSpPr>
        <p:spPr/>
        <p:txBody>
          <a:bodyPr/>
          <a:lstStyle/>
          <a:p>
            <a:r>
              <a:rPr lang="nl-BE" dirty="0"/>
              <a:t>Verantwoordelijke.</a:t>
            </a:r>
          </a:p>
        </p:txBody>
      </p:sp>
      <p:sp>
        <p:nvSpPr>
          <p:cNvPr id="6" name="TextBox 5">
            <a:extLst>
              <a:ext uri="{FF2B5EF4-FFF2-40B4-BE49-F238E27FC236}">
                <a16:creationId xmlns:a16="http://schemas.microsoft.com/office/drawing/2014/main" id="{B992591C-08AD-858C-1A53-BE0C80DC840A}"/>
              </a:ext>
            </a:extLst>
          </p:cNvPr>
          <p:cNvSpPr txBox="1"/>
          <p:nvPr/>
        </p:nvSpPr>
        <p:spPr>
          <a:xfrm>
            <a:off x="673590" y="4329773"/>
            <a:ext cx="4667002" cy="369332"/>
          </a:xfrm>
          <a:prstGeom prst="rect">
            <a:avLst/>
          </a:prstGeom>
          <a:solidFill>
            <a:schemeClr val="bg2">
              <a:lumMod val="90000"/>
            </a:schemeClr>
          </a:solidFill>
          <a:ln>
            <a:solidFill>
              <a:schemeClr val="accent1"/>
            </a:solidFill>
          </a:ln>
        </p:spPr>
        <p:txBody>
          <a:bodyPr wrap="square" rtlCol="0">
            <a:spAutoFit/>
          </a:bodyPr>
          <a:lstStyle/>
          <a:p>
            <a:pPr algn="ctr"/>
            <a:r>
              <a:rPr lang="nl-BE" b="1" dirty="0"/>
              <a:t>Werknemer</a:t>
            </a:r>
          </a:p>
        </p:txBody>
      </p:sp>
      <p:sp>
        <p:nvSpPr>
          <p:cNvPr id="7" name="TextBox 6">
            <a:extLst>
              <a:ext uri="{FF2B5EF4-FFF2-40B4-BE49-F238E27FC236}">
                <a16:creationId xmlns:a16="http://schemas.microsoft.com/office/drawing/2014/main" id="{7C6930B9-BB25-854A-BC9D-6390C4F2614E}"/>
              </a:ext>
            </a:extLst>
          </p:cNvPr>
          <p:cNvSpPr txBox="1"/>
          <p:nvPr/>
        </p:nvSpPr>
        <p:spPr>
          <a:xfrm>
            <a:off x="673591" y="3150428"/>
            <a:ext cx="4667005" cy="369332"/>
          </a:xfrm>
          <a:prstGeom prst="rect">
            <a:avLst/>
          </a:prstGeom>
          <a:solidFill>
            <a:schemeClr val="accent5">
              <a:lumMod val="20000"/>
              <a:lumOff val="80000"/>
            </a:schemeClr>
          </a:solidFill>
          <a:ln>
            <a:solidFill>
              <a:schemeClr val="accent1"/>
            </a:solidFill>
          </a:ln>
        </p:spPr>
        <p:txBody>
          <a:bodyPr wrap="square" rtlCol="0">
            <a:spAutoFit/>
          </a:bodyPr>
          <a:lstStyle/>
          <a:p>
            <a:pPr algn="ctr"/>
            <a:r>
              <a:rPr lang="nl-BE" b="1" dirty="0" err="1"/>
              <a:t>Hierarchische</a:t>
            </a:r>
            <a:r>
              <a:rPr lang="nl-BE" b="1" dirty="0"/>
              <a:t> lijn</a:t>
            </a:r>
          </a:p>
        </p:txBody>
      </p:sp>
      <p:sp>
        <p:nvSpPr>
          <p:cNvPr id="8" name="TextBox 7">
            <a:extLst>
              <a:ext uri="{FF2B5EF4-FFF2-40B4-BE49-F238E27FC236}">
                <a16:creationId xmlns:a16="http://schemas.microsoft.com/office/drawing/2014/main" id="{318722B4-75B7-8B7C-E78F-FC148F230CC0}"/>
              </a:ext>
            </a:extLst>
          </p:cNvPr>
          <p:cNvSpPr txBox="1"/>
          <p:nvPr/>
        </p:nvSpPr>
        <p:spPr>
          <a:xfrm>
            <a:off x="673590" y="1743182"/>
            <a:ext cx="4667002" cy="369332"/>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nl-BE" b="1" dirty="0"/>
              <a:t>Werkgever</a:t>
            </a:r>
          </a:p>
        </p:txBody>
      </p:sp>
      <p:sp>
        <p:nvSpPr>
          <p:cNvPr id="9" name="TextBox 8">
            <a:extLst>
              <a:ext uri="{FF2B5EF4-FFF2-40B4-BE49-F238E27FC236}">
                <a16:creationId xmlns:a16="http://schemas.microsoft.com/office/drawing/2014/main" id="{D5F743AB-C968-12F6-257C-15C436C8F892}"/>
              </a:ext>
            </a:extLst>
          </p:cNvPr>
          <p:cNvSpPr txBox="1"/>
          <p:nvPr/>
        </p:nvSpPr>
        <p:spPr>
          <a:xfrm>
            <a:off x="673590" y="2781096"/>
            <a:ext cx="4667005" cy="369332"/>
          </a:xfrm>
          <a:prstGeom prst="rect">
            <a:avLst/>
          </a:prstGeom>
          <a:solidFill>
            <a:schemeClr val="accent5">
              <a:lumMod val="20000"/>
              <a:lumOff val="80000"/>
            </a:schemeClr>
          </a:solidFill>
          <a:ln>
            <a:solidFill>
              <a:schemeClr val="accent1"/>
            </a:solidFill>
          </a:ln>
        </p:spPr>
        <p:txBody>
          <a:bodyPr wrap="square" rtlCol="0">
            <a:spAutoFit/>
          </a:bodyPr>
          <a:lstStyle/>
          <a:p>
            <a:pPr algn="ctr"/>
            <a:r>
              <a:rPr lang="nl-BE" b="1" dirty="0"/>
              <a:t>Aangestelde  (</a:t>
            </a:r>
            <a:r>
              <a:rPr lang="nl-BE" b="1" dirty="0" err="1"/>
              <a:t>KorpsComd</a:t>
            </a:r>
            <a:r>
              <a:rPr lang="nl-BE" b="1" dirty="0"/>
              <a:t>/</a:t>
            </a:r>
            <a:r>
              <a:rPr lang="nl-BE" b="1" dirty="0" err="1"/>
              <a:t>KwKomd</a:t>
            </a:r>
            <a:r>
              <a:rPr lang="nl-BE" b="1" dirty="0"/>
              <a:t>)</a:t>
            </a:r>
          </a:p>
        </p:txBody>
      </p:sp>
      <p:cxnSp>
        <p:nvCxnSpPr>
          <p:cNvPr id="10" name="Straight Arrow Connector 9">
            <a:extLst>
              <a:ext uri="{FF2B5EF4-FFF2-40B4-BE49-F238E27FC236}">
                <a16:creationId xmlns:a16="http://schemas.microsoft.com/office/drawing/2014/main" id="{A4C6CBEF-FA0A-2FCA-687C-808D948D8664}"/>
              </a:ext>
            </a:extLst>
          </p:cNvPr>
          <p:cNvCxnSpPr>
            <a:cxnSpLocks/>
          </p:cNvCxnSpPr>
          <p:nvPr/>
        </p:nvCxnSpPr>
        <p:spPr>
          <a:xfrm flipH="1" flipV="1">
            <a:off x="5320454" y="3392212"/>
            <a:ext cx="1214783" cy="601597"/>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61BD6088-FEE5-9A61-3D4C-E11BA4497AB8}"/>
              </a:ext>
            </a:extLst>
          </p:cNvPr>
          <p:cNvSpPr txBox="1"/>
          <p:nvPr/>
        </p:nvSpPr>
        <p:spPr>
          <a:xfrm>
            <a:off x="6262255" y="1488435"/>
            <a:ext cx="5814990" cy="2031325"/>
          </a:xfrm>
          <a:prstGeom prst="rect">
            <a:avLst/>
          </a:prstGeom>
          <a:solidFill>
            <a:schemeClr val="accent5">
              <a:lumMod val="20000"/>
              <a:lumOff val="80000"/>
            </a:schemeClr>
          </a:solidFill>
          <a:ln>
            <a:solidFill>
              <a:srgbClr val="92D050"/>
            </a:solidFill>
          </a:ln>
        </p:spPr>
        <p:txBody>
          <a:bodyPr wrap="square" rtlCol="0">
            <a:spAutoFit/>
          </a:bodyPr>
          <a:lstStyle/>
          <a:p>
            <a:r>
              <a:rPr lang="nl-BE" b="1" u="sng" dirty="0"/>
              <a:t>Hiërarchische lijn van een DG/ACOS</a:t>
            </a:r>
          </a:p>
          <a:p>
            <a:pPr algn="just"/>
            <a:r>
              <a:rPr lang="nl-BE" dirty="0"/>
              <a:t>De hiërarchische lijn van een DG/ACOS zijn alle personen die de verantwoordelijkheid en de bevoegdheid hebben om bevelen en instructies te geven aan de eenheden en het personeel die hiërarchisch van de DG/ACOS afhangen. Op niveau van het strafrecht zijn de leden van de hiërarchische lijn </a:t>
            </a:r>
            <a:r>
              <a:rPr lang="nl-BE" dirty="0" err="1"/>
              <a:t>aangestelden</a:t>
            </a:r>
            <a:r>
              <a:rPr lang="nl-BE" dirty="0"/>
              <a:t> van de werkgever. </a:t>
            </a:r>
          </a:p>
        </p:txBody>
      </p:sp>
      <p:cxnSp>
        <p:nvCxnSpPr>
          <p:cNvPr id="17" name="Straight Arrow Connector 16">
            <a:extLst>
              <a:ext uri="{FF2B5EF4-FFF2-40B4-BE49-F238E27FC236}">
                <a16:creationId xmlns:a16="http://schemas.microsoft.com/office/drawing/2014/main" id="{F61C2115-0F31-3E06-359F-C7392647BA2A}"/>
              </a:ext>
            </a:extLst>
          </p:cNvPr>
          <p:cNvCxnSpPr>
            <a:cxnSpLocks/>
            <a:endCxn id="7" idx="3"/>
          </p:cNvCxnSpPr>
          <p:nvPr/>
        </p:nvCxnSpPr>
        <p:spPr>
          <a:xfrm flipH="1">
            <a:off x="5340596" y="2481762"/>
            <a:ext cx="921659" cy="853332"/>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6ED6087E-1362-F7BD-7D45-98992E3A783D}"/>
              </a:ext>
            </a:extLst>
          </p:cNvPr>
          <p:cNvSpPr txBox="1"/>
          <p:nvPr/>
        </p:nvSpPr>
        <p:spPr>
          <a:xfrm>
            <a:off x="0" y="225631"/>
            <a:ext cx="12191999" cy="954107"/>
          </a:xfrm>
          <a:prstGeom prst="rect">
            <a:avLst/>
          </a:prstGeom>
        </p:spPr>
        <p:txBody>
          <a:bodyPr wrap="square" rtlCol="0">
            <a:spAutoFit/>
          </a:bodyPr>
          <a:lstStyle/>
          <a:p>
            <a:pPr algn="ctr"/>
            <a:r>
              <a:rPr lang="nl-BE" sz="2800" b="1" dirty="0">
                <a:solidFill>
                  <a:srgbClr val="FF0000"/>
                </a:solidFill>
              </a:rPr>
              <a:t>RICHTLIJNEN  </a:t>
            </a:r>
            <a:r>
              <a:rPr lang="nl-BE" sz="2800" b="1" dirty="0">
                <a:solidFill>
                  <a:srgbClr val="184652"/>
                </a:solidFill>
              </a:rPr>
              <a:t>(</a:t>
            </a:r>
            <a:r>
              <a:rPr lang="nl-BE" sz="2800" dirty="0"/>
              <a:t>ACWB-APG-WRKPR-001)</a:t>
            </a:r>
          </a:p>
          <a:p>
            <a:pPr algn="ctr"/>
            <a:endParaRPr lang="nl-BE" sz="2800" b="1" dirty="0">
              <a:solidFill>
                <a:srgbClr val="FF0000"/>
              </a:solidFill>
            </a:endParaRPr>
          </a:p>
        </p:txBody>
      </p:sp>
      <p:sp>
        <p:nvSpPr>
          <p:cNvPr id="2" name="TextBox 1">
            <a:extLst>
              <a:ext uri="{FF2B5EF4-FFF2-40B4-BE49-F238E27FC236}">
                <a16:creationId xmlns:a16="http://schemas.microsoft.com/office/drawing/2014/main" id="{0F9F2CB7-2338-7914-0839-505A93D5A708}"/>
              </a:ext>
            </a:extLst>
          </p:cNvPr>
          <p:cNvSpPr txBox="1"/>
          <p:nvPr/>
        </p:nvSpPr>
        <p:spPr>
          <a:xfrm>
            <a:off x="6262255" y="3657802"/>
            <a:ext cx="5814990" cy="2031325"/>
          </a:xfrm>
          <a:prstGeom prst="rect">
            <a:avLst/>
          </a:prstGeom>
          <a:solidFill>
            <a:schemeClr val="accent5">
              <a:lumMod val="20000"/>
              <a:lumOff val="80000"/>
            </a:schemeClr>
          </a:solidFill>
          <a:ln>
            <a:solidFill>
              <a:srgbClr val="92D050"/>
            </a:solidFill>
          </a:ln>
        </p:spPr>
        <p:txBody>
          <a:bodyPr wrap="square" rtlCol="0">
            <a:spAutoFit/>
          </a:bodyPr>
          <a:lstStyle/>
          <a:p>
            <a:r>
              <a:rPr lang="nl-BE" b="1" u="sng" dirty="0"/>
              <a:t>Hiërarchische lijn van een organisme van Defensie</a:t>
            </a:r>
          </a:p>
          <a:p>
            <a:pPr algn="just"/>
            <a:r>
              <a:rPr lang="nl-BE" dirty="0"/>
              <a:t>De hiërarchische lijn van een organisme zijn alle personen die de verantwoordelijkheid en de bevoegdheid hebben om bevelen en instructies te geven binnen een organisme of kwartier tot op het niveau van sectiechef.  Op niveau van het strafrecht zijn de leden van de hiërarchische lijn </a:t>
            </a:r>
            <a:r>
              <a:rPr lang="nl-BE" dirty="0" err="1"/>
              <a:t>aangestelden</a:t>
            </a:r>
            <a:r>
              <a:rPr lang="nl-BE" dirty="0"/>
              <a:t> van de werkgever.. </a:t>
            </a:r>
          </a:p>
        </p:txBody>
      </p:sp>
    </p:spTree>
    <p:extLst>
      <p:ext uri="{BB962C8B-B14F-4D97-AF65-F5344CB8AC3E}">
        <p14:creationId xmlns:p14="http://schemas.microsoft.com/office/powerpoint/2010/main" val="3199772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47FFA32-5F30-477E-B8E0-A27572344E16}"/>
              </a:ext>
            </a:extLst>
          </p:cNvPr>
          <p:cNvSpPr>
            <a:spLocks noGrp="1"/>
          </p:cNvSpPr>
          <p:nvPr>
            <p:ph type="body" sz="quarter" idx="13"/>
          </p:nvPr>
        </p:nvSpPr>
        <p:spPr>
          <a:xfrm>
            <a:off x="281009" y="745829"/>
            <a:ext cx="11910991" cy="774213"/>
          </a:xfrm>
        </p:spPr>
        <p:txBody>
          <a:bodyPr/>
          <a:lstStyle/>
          <a:p>
            <a:r>
              <a:rPr lang="nl-BE" dirty="0" err="1"/>
              <a:t>Strafrechterlijke</a:t>
            </a:r>
            <a:r>
              <a:rPr lang="nl-BE" dirty="0"/>
              <a:t> en burgerlijke aansprakelijkheid.</a:t>
            </a:r>
          </a:p>
        </p:txBody>
      </p:sp>
      <p:sp>
        <p:nvSpPr>
          <p:cNvPr id="3" name="Text Placeholder 2">
            <a:extLst>
              <a:ext uri="{FF2B5EF4-FFF2-40B4-BE49-F238E27FC236}">
                <a16:creationId xmlns:a16="http://schemas.microsoft.com/office/drawing/2014/main" id="{86047EC5-E905-5307-A4A3-9819B660A4B3}"/>
              </a:ext>
            </a:extLst>
          </p:cNvPr>
          <p:cNvSpPr>
            <a:spLocks noGrp="1"/>
          </p:cNvSpPr>
          <p:nvPr>
            <p:ph type="body" sz="quarter" idx="27"/>
          </p:nvPr>
        </p:nvSpPr>
        <p:spPr/>
        <p:txBody>
          <a:bodyPr/>
          <a:lstStyle/>
          <a:p>
            <a:pPr marL="450850" indent="-450850">
              <a:buFont typeface="Wingdings" panose="05000000000000000000" pitchFamily="2" charset="2"/>
              <a:buChar char="q"/>
            </a:pPr>
            <a:r>
              <a:rPr lang="nl-BE" sz="2400" dirty="0"/>
              <a:t>Wie?</a:t>
            </a:r>
          </a:p>
          <a:p>
            <a:pPr marL="1028700" lvl="1">
              <a:buFont typeface="Wingdings" panose="05000000000000000000" pitchFamily="2" charset="2"/>
              <a:buChar char="q"/>
            </a:pPr>
            <a:endParaRPr lang="nl-BE" sz="2400" dirty="0"/>
          </a:p>
          <a:p>
            <a:pPr marL="808038" lvl="1">
              <a:tabLst>
                <a:tab pos="808038" algn="l"/>
              </a:tabLst>
            </a:pPr>
            <a:r>
              <a:rPr lang="nl-BE" sz="2400" dirty="0"/>
              <a:t>Werkgever, aangestelde, hiërarchische lijn (derden die voor defensie opdrachten uitvoeren).</a:t>
            </a:r>
          </a:p>
          <a:p>
            <a:pPr marL="808038" lvl="1">
              <a:tabLst>
                <a:tab pos="808038" algn="l"/>
              </a:tabLst>
            </a:pPr>
            <a:r>
              <a:rPr lang="nl-BE" sz="2400" dirty="0"/>
              <a:t>Een werknemer nooit aansprakelijk gesteld worden.</a:t>
            </a:r>
            <a:br>
              <a:rPr lang="nl-BE" sz="2400" dirty="0"/>
            </a:br>
            <a:r>
              <a:rPr lang="nl-BE" sz="2400" dirty="0"/>
              <a:t>Enkel bij een opzettelijke daad, bedrog, zware fout of herhaaldelijke lichte fout.</a:t>
            </a:r>
          </a:p>
          <a:p>
            <a:pPr marL="808038" indent="-285750">
              <a:buFont typeface="Wingdings" panose="05000000000000000000" pitchFamily="2" charset="2"/>
              <a:buChar char="q"/>
              <a:tabLst>
                <a:tab pos="808038" algn="l"/>
              </a:tabLst>
            </a:pPr>
            <a:endParaRPr lang="nl-BE" sz="2400" dirty="0"/>
          </a:p>
          <a:p>
            <a:pPr marL="450850" indent="-450850">
              <a:buFont typeface="Wingdings" panose="05000000000000000000" pitchFamily="2" charset="2"/>
              <a:buChar char="q"/>
            </a:pPr>
            <a:r>
              <a:rPr lang="nl-BE" sz="2400" dirty="0"/>
              <a:t>Aansprakelijkheid ligt niet bij één persoon/bedrijf</a:t>
            </a:r>
            <a:br>
              <a:rPr lang="nl-BE" sz="2400" dirty="0"/>
            </a:br>
            <a:r>
              <a:rPr lang="nl-BE" sz="2400" dirty="0"/>
              <a:t>Verschillende actoren kunnen bij een b.v. een incident aansprakelijk gesteld worden (werkgever, hiërarchische lijn, derden).</a:t>
            </a:r>
          </a:p>
          <a:p>
            <a:endParaRPr lang="nl-BE" sz="2400" dirty="0"/>
          </a:p>
        </p:txBody>
      </p:sp>
    </p:spTree>
    <p:extLst>
      <p:ext uri="{BB962C8B-B14F-4D97-AF65-F5344CB8AC3E}">
        <p14:creationId xmlns:p14="http://schemas.microsoft.com/office/powerpoint/2010/main" val="342069026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E32CEF-9C2C-762C-C06E-A4213FAB2524}"/>
              </a:ext>
            </a:extLst>
          </p:cNvPr>
          <p:cNvSpPr>
            <a:spLocks noGrp="1"/>
          </p:cNvSpPr>
          <p:nvPr>
            <p:ph type="body" sz="quarter" idx="27"/>
          </p:nvPr>
        </p:nvSpPr>
        <p:spPr>
          <a:xfrm>
            <a:off x="7422077" y="237506"/>
            <a:ext cx="3562598" cy="2933206"/>
          </a:xfrm>
          <a:solidFill>
            <a:schemeClr val="accent1">
              <a:lumMod val="20000"/>
              <a:lumOff val="80000"/>
            </a:schemeClr>
          </a:solidFill>
          <a:ln>
            <a:solidFill>
              <a:schemeClr val="accent1"/>
            </a:solidFill>
          </a:ln>
          <a:effectLst>
            <a:outerShdw blurRad="50800" dist="38100" dir="2700000" algn="tl" rotWithShape="0">
              <a:prstClr val="black">
                <a:alpha val="40000"/>
              </a:prstClr>
            </a:outerShdw>
          </a:effectLst>
        </p:spPr>
        <p:txBody>
          <a:bodyPr/>
          <a:lstStyle/>
          <a:p>
            <a:pPr algn="ctr"/>
            <a:r>
              <a:rPr lang="nl-BE" b="1" u="sng" dirty="0"/>
              <a:t>Onderzoek door:</a:t>
            </a:r>
            <a:br>
              <a:rPr lang="nl-BE" b="1" u="sng" dirty="0"/>
            </a:br>
            <a:endParaRPr lang="nl-BE" b="1" u="sng" dirty="0"/>
          </a:p>
          <a:p>
            <a:pPr marL="985838" lvl="1">
              <a:buFont typeface="Courier New" panose="02070309020205020404" pitchFamily="49" charset="0"/>
              <a:buChar char="o"/>
            </a:pPr>
            <a:r>
              <a:rPr lang="nl-BE" dirty="0"/>
              <a:t>Arbeidsinspectie</a:t>
            </a:r>
          </a:p>
          <a:p>
            <a:pPr marL="985838" lvl="1">
              <a:buFont typeface="Courier New" panose="02070309020205020404" pitchFamily="49" charset="0"/>
              <a:buChar char="o"/>
            </a:pPr>
            <a:r>
              <a:rPr lang="nl-BE" dirty="0"/>
              <a:t>Parket</a:t>
            </a:r>
          </a:p>
          <a:p>
            <a:pPr marL="985838" lvl="1">
              <a:buFont typeface="Courier New" panose="02070309020205020404" pitchFamily="49" charset="0"/>
              <a:buChar char="o"/>
            </a:pPr>
            <a:r>
              <a:rPr lang="nl-BE" dirty="0"/>
              <a:t>Branddeskundige</a:t>
            </a:r>
          </a:p>
          <a:p>
            <a:pPr marL="985838" lvl="1">
              <a:buFont typeface="Courier New" panose="02070309020205020404" pitchFamily="49" charset="0"/>
              <a:buChar char="o"/>
            </a:pPr>
            <a:r>
              <a:rPr lang="nl-BE" dirty="0"/>
              <a:t>Procureur</a:t>
            </a:r>
          </a:p>
          <a:p>
            <a:pPr marL="985838" lvl="1">
              <a:buFont typeface="Courier New" panose="02070309020205020404" pitchFamily="49" charset="0"/>
              <a:buChar char="o"/>
            </a:pPr>
            <a:r>
              <a:rPr lang="nl-BE" dirty="0"/>
              <a:t>Intern onderzoek</a:t>
            </a:r>
          </a:p>
          <a:p>
            <a:pPr marL="985838" lvl="1">
              <a:buFont typeface="Courier New" panose="02070309020205020404" pitchFamily="49" charset="0"/>
              <a:buChar char="o"/>
            </a:pPr>
            <a:r>
              <a:rPr lang="nl-BE" dirty="0"/>
              <a:t>…………………………</a:t>
            </a:r>
          </a:p>
          <a:p>
            <a:pPr marL="985838" lvl="1">
              <a:buFont typeface="Courier New" panose="02070309020205020404" pitchFamily="49" charset="0"/>
              <a:buChar char="o"/>
            </a:pPr>
            <a:r>
              <a:rPr lang="nl-BE" dirty="0"/>
              <a:t>…………………………</a:t>
            </a:r>
          </a:p>
        </p:txBody>
      </p:sp>
      <p:pic>
        <p:nvPicPr>
          <p:cNvPr id="1026" name="Picture 2" descr="Asbest vrijgekomen bij zware brand in schrijnwerkerij in Genk: “Geen gevaar  voor omwonenden” | HBVL">
            <a:extLst>
              <a:ext uri="{FF2B5EF4-FFF2-40B4-BE49-F238E27FC236}">
                <a16:creationId xmlns:a16="http://schemas.microsoft.com/office/drawing/2014/main" id="{A55DD000-5C5C-E4B5-E7AA-A943345059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056313"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5CA351C-0D6C-6B78-E3ED-1ACB3074FA59}"/>
              </a:ext>
            </a:extLst>
          </p:cNvPr>
          <p:cNvSpPr txBox="1"/>
          <p:nvPr/>
        </p:nvSpPr>
        <p:spPr>
          <a:xfrm>
            <a:off x="7422077" y="3592287"/>
            <a:ext cx="3562598" cy="923330"/>
          </a:xfrm>
          <a:prstGeom prst="rect">
            <a:avLst/>
          </a:prstGeom>
          <a:solidFill>
            <a:schemeClr val="bg2">
              <a:lumMod val="90000"/>
            </a:schemeClr>
          </a:solidFill>
          <a:ln>
            <a:solidFill>
              <a:schemeClr val="accent1"/>
            </a:solidFill>
          </a:ln>
        </p:spPr>
        <p:txBody>
          <a:bodyPr wrap="square" rtlCol="0">
            <a:spAutoFit/>
          </a:bodyPr>
          <a:lstStyle/>
          <a:p>
            <a:pPr algn="ctr"/>
            <a:r>
              <a:rPr lang="nl-BE" dirty="0"/>
              <a:t>Procureur stelt één of meerdere aansprakelijke in beschuldiging.</a:t>
            </a:r>
          </a:p>
          <a:p>
            <a:r>
              <a:rPr lang="nl-BE" dirty="0"/>
              <a:t>(Werkgever, HL, derden, ………….</a:t>
            </a:r>
          </a:p>
        </p:txBody>
      </p:sp>
      <p:sp>
        <p:nvSpPr>
          <p:cNvPr id="6" name="TextBox 5">
            <a:extLst>
              <a:ext uri="{FF2B5EF4-FFF2-40B4-BE49-F238E27FC236}">
                <a16:creationId xmlns:a16="http://schemas.microsoft.com/office/drawing/2014/main" id="{1B953389-11B5-0B49-8366-F40406CAC650}"/>
              </a:ext>
            </a:extLst>
          </p:cNvPr>
          <p:cNvSpPr txBox="1"/>
          <p:nvPr/>
        </p:nvSpPr>
        <p:spPr>
          <a:xfrm>
            <a:off x="6234546" y="4937192"/>
            <a:ext cx="2755075" cy="1200329"/>
          </a:xfrm>
          <a:prstGeom prst="rect">
            <a:avLst/>
          </a:prstGeom>
          <a:solidFill>
            <a:schemeClr val="accent6">
              <a:lumMod val="20000"/>
              <a:lumOff val="80000"/>
            </a:schemeClr>
          </a:solidFill>
          <a:ln>
            <a:solidFill>
              <a:schemeClr val="accent1"/>
            </a:solidFill>
          </a:ln>
        </p:spPr>
        <p:txBody>
          <a:bodyPr wrap="square" rtlCol="0">
            <a:spAutoFit/>
          </a:bodyPr>
          <a:lstStyle/>
          <a:p>
            <a:pPr algn="ctr"/>
            <a:r>
              <a:rPr lang="nl-BE" b="1" dirty="0" err="1"/>
              <a:t>Strafrechterlijke</a:t>
            </a:r>
            <a:br>
              <a:rPr lang="nl-BE" b="1" dirty="0"/>
            </a:br>
            <a:r>
              <a:rPr lang="nl-BE" b="1" dirty="0"/>
              <a:t>aansprakelijkheid</a:t>
            </a:r>
          </a:p>
          <a:p>
            <a:endParaRPr lang="nl-BE" dirty="0"/>
          </a:p>
          <a:p>
            <a:pPr algn="ctr"/>
            <a:r>
              <a:rPr lang="nl-BE" dirty="0"/>
              <a:t>Correctionele rechtbank</a:t>
            </a:r>
          </a:p>
        </p:txBody>
      </p:sp>
      <p:sp>
        <p:nvSpPr>
          <p:cNvPr id="7" name="TextBox 6">
            <a:extLst>
              <a:ext uri="{FF2B5EF4-FFF2-40B4-BE49-F238E27FC236}">
                <a16:creationId xmlns:a16="http://schemas.microsoft.com/office/drawing/2014/main" id="{48D8BCDC-CBEF-90F7-5C38-DB49FA0F7018}"/>
              </a:ext>
            </a:extLst>
          </p:cNvPr>
          <p:cNvSpPr txBox="1"/>
          <p:nvPr/>
        </p:nvSpPr>
        <p:spPr>
          <a:xfrm>
            <a:off x="9239106" y="4937192"/>
            <a:ext cx="2755075" cy="1200329"/>
          </a:xfrm>
          <a:prstGeom prst="rect">
            <a:avLst/>
          </a:prstGeom>
          <a:solidFill>
            <a:schemeClr val="accent6">
              <a:lumMod val="20000"/>
              <a:lumOff val="80000"/>
            </a:schemeClr>
          </a:solidFill>
          <a:ln>
            <a:solidFill>
              <a:schemeClr val="accent1"/>
            </a:solidFill>
          </a:ln>
        </p:spPr>
        <p:txBody>
          <a:bodyPr wrap="square" rtlCol="0">
            <a:spAutoFit/>
          </a:bodyPr>
          <a:lstStyle/>
          <a:p>
            <a:pPr algn="ctr"/>
            <a:r>
              <a:rPr lang="nl-BE" b="1" dirty="0" err="1"/>
              <a:t>Burgerlijkelijke</a:t>
            </a:r>
            <a:br>
              <a:rPr lang="nl-BE" b="1" dirty="0"/>
            </a:br>
            <a:r>
              <a:rPr lang="nl-BE" b="1" dirty="0"/>
              <a:t>aansprakelijkheid</a:t>
            </a:r>
          </a:p>
          <a:p>
            <a:endParaRPr lang="nl-BE" dirty="0"/>
          </a:p>
          <a:p>
            <a:pPr algn="ctr"/>
            <a:r>
              <a:rPr lang="nl-BE" dirty="0" err="1"/>
              <a:t>Arbeids</a:t>
            </a:r>
            <a:r>
              <a:rPr lang="nl-BE" dirty="0"/>
              <a:t> rechtbank</a:t>
            </a:r>
          </a:p>
        </p:txBody>
      </p:sp>
    </p:spTree>
    <p:extLst>
      <p:ext uri="{BB962C8B-B14F-4D97-AF65-F5344CB8AC3E}">
        <p14:creationId xmlns:p14="http://schemas.microsoft.com/office/powerpoint/2010/main" val="3851965634"/>
      </p:ext>
    </p:extLst>
  </p:cSld>
  <p:clrMapOvr>
    <a:masterClrMapping/>
  </p:clrMapOvr>
</p:sld>
</file>

<file path=ppt/theme/theme1.xml><?xml version="1.0" encoding="utf-8"?>
<a:theme xmlns:a="http://schemas.openxmlformats.org/drawingml/2006/main" name="Custom Design">
  <a:themeElements>
    <a:clrScheme name="Belgian Defence">
      <a:dk1>
        <a:srgbClr val="184652"/>
      </a:dk1>
      <a:lt1>
        <a:srgbClr val="FFFFFF"/>
      </a:lt1>
      <a:dk2>
        <a:srgbClr val="184652"/>
      </a:dk2>
      <a:lt2>
        <a:srgbClr val="F5F1E7"/>
      </a:lt2>
      <a:accent1>
        <a:srgbClr val="008991"/>
      </a:accent1>
      <a:accent2>
        <a:srgbClr val="E2EDF0"/>
      </a:accent2>
      <a:accent3>
        <a:srgbClr val="343531"/>
      </a:accent3>
      <a:accent4>
        <a:srgbClr val="6DA3C7"/>
      </a:accent4>
      <a:accent5>
        <a:srgbClr val="5E8541"/>
      </a:accent5>
      <a:accent6>
        <a:srgbClr val="4862A5"/>
      </a:accent6>
      <a:hlink>
        <a:srgbClr val="3B9EBA"/>
      </a:hlink>
      <a:folHlink>
        <a:srgbClr val="521C21"/>
      </a:folHlink>
    </a:clrScheme>
    <a:fontScheme name="Palanquin">
      <a:majorFont>
        <a:latin typeface="Palanquin Bold"/>
        <a:ea typeface=""/>
        <a:cs typeface=""/>
      </a:majorFont>
      <a:minorFont>
        <a:latin typeface="Palanquin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spAutoFit/>
      </a:bodyPr>
      <a:lstStyle>
        <a:defPPr>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ImageCreateDate xmlns="C64C079A-ABBC-4A11-A430-DE1D177D1884" xsi:nil="true"/>
    <lang xmlns="6aaf9d74-94c3-42e3-8811-9db25e5c3289">N</lang>
    <Category xmlns="c64c079a-abbc-4a11-a430-de1d177d1884">Powerpoint</Category>
    <Sub_x002d_Category xmlns="c64c079a-abbc-4a11-a430-de1d177d1884">Defence</Sub_x002d_Category>
    <wic_System_Copyright xmlns="http://schemas.microsoft.com/sharepoint/v3/fields" xsi:nil="true"/>
    <Layout_x0020_Files xmlns="c64c079a-abbc-4a11-a430-de1d177d1884">false</Layout_x0020_Files>
  </documentManagement>
</p:propertie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0B6DE016680F674DBC9DAEE4783B6637" ma:contentTypeVersion="3" ma:contentTypeDescription="Upload an image." ma:contentTypeScope="" ma:versionID="0161e275c92e5df4f53d46597c9c8080">
  <xsd:schema xmlns:xsd="http://www.w3.org/2001/XMLSchema" xmlns:xs="http://www.w3.org/2001/XMLSchema" xmlns:p="http://schemas.microsoft.com/office/2006/metadata/properties" xmlns:ns1="http://schemas.microsoft.com/sharepoint/v3" xmlns:ns2="C64C079A-ABBC-4A11-A430-DE1D177D1884" xmlns:ns3="6aaf9d74-94c3-42e3-8811-9db25e5c3289" xmlns:ns4="http://schemas.microsoft.com/sharepoint/v3/fields" xmlns:ns5="c64c079a-abbc-4a11-a430-de1d177d1884" targetNamespace="http://schemas.microsoft.com/office/2006/metadata/properties" ma:root="true" ma:fieldsID="58ce0466a3f6a43d641e35b8c9f7f0a1" ns1:_="" ns2:_="" ns3:_="" ns4:_="" ns5:_="">
    <xsd:import namespace="http://schemas.microsoft.com/sharepoint/v3"/>
    <xsd:import namespace="C64C079A-ABBC-4A11-A430-DE1D177D1884"/>
    <xsd:import namespace="6aaf9d74-94c3-42e3-8811-9db25e5c3289"/>
    <xsd:import namespace="http://schemas.microsoft.com/sharepoint/v3/fields"/>
    <xsd:import namespace="c64c079a-abbc-4a11-a430-de1d177d1884"/>
    <xsd:element name="properties">
      <xsd:complexType>
        <xsd:sequence>
          <xsd:element name="documentManagement">
            <xsd:complexType>
              <xsd:all>
                <xsd:element ref="ns3:lang"/>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4:wic_System_Copyright" minOccurs="0"/>
                <xsd:element ref="ns5:Category" minOccurs="0"/>
                <xsd:element ref="ns5:Sub_x002d_Category" minOccurs="0"/>
                <xsd:element ref="ns5:Layout_x0020_Fil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9" nillable="true" ma:displayName="URL Path" ma:hidden="true" ma:list="Docs" ma:internalName="FileRef" ma:readOnly="true" ma:showField="FullUrl">
      <xsd:simpleType>
        <xsd:restriction base="dms:Lookup"/>
      </xsd:simpleType>
    </xsd:element>
    <xsd:element name="File_x0020_Type" ma:index="10" nillable="true" ma:displayName="File Type" ma:hidden="true" ma:internalName="File_x0020_Type" ma:readOnly="true">
      <xsd:simpleType>
        <xsd:restriction base="dms:Text"/>
      </xsd:simpleType>
    </xsd:element>
    <xsd:element name="HTML_x0020_File_x0020_Type" ma:index="11" nillable="true" ma:displayName="HTML File Type" ma:hidden="true" ma:internalName="HTML_x0020_File_x0020_Type" ma:readOnly="true">
      <xsd:simpleType>
        <xsd:restriction base="dms:Text"/>
      </xsd:simpleType>
    </xsd:element>
    <xsd:element name="FSObjType" ma:index="12"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C64C079A-ABBC-4A11-A430-DE1D177D1884" elementFormDefault="qualified">
    <xsd:import namespace="http://schemas.microsoft.com/office/2006/documentManagement/types"/>
    <xsd:import namespace="http://schemas.microsoft.com/office/infopath/2007/PartnerControls"/>
    <xsd:element name="ThumbnailExists" ma:index="19" nillable="true" ma:displayName="Thumbnail Exists" ma:default="FALSE" ma:hidden="true" ma:internalName="ThumbnailExists" ma:readOnly="true">
      <xsd:simpleType>
        <xsd:restriction base="dms:Boolean"/>
      </xsd:simpleType>
    </xsd:element>
    <xsd:element name="PreviewExists" ma:index="20" nillable="true" ma:displayName="Preview Exists" ma:default="FALSE" ma:hidden="true" ma:internalName="PreviewExists" ma:readOnly="true">
      <xsd:simpleType>
        <xsd:restriction base="dms:Boolean"/>
      </xsd:simpleType>
    </xsd:element>
    <xsd:element name="ImageWidth" ma:index="21" nillable="true" ma:displayName="Width" ma:internalName="ImageWidth" ma:readOnly="true">
      <xsd:simpleType>
        <xsd:restriction base="dms:Unknown"/>
      </xsd:simpleType>
    </xsd:element>
    <xsd:element name="ImageHeight" ma:index="23" nillable="true" ma:displayName="Height" ma:internalName="ImageHeight" ma:readOnly="true">
      <xsd:simpleType>
        <xsd:restriction base="dms:Unknown"/>
      </xsd:simpleType>
    </xsd:element>
    <xsd:element name="ImageCreateDate" ma:index="24"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6aaf9d74-94c3-42e3-8811-9db25e5c3289" elementFormDefault="qualified">
    <xsd:import namespace="http://schemas.microsoft.com/office/2006/documentManagement/types"/>
    <xsd:import namespace="http://schemas.microsoft.com/office/infopath/2007/PartnerControls"/>
    <xsd:element name="lang" ma:index="8" ma:displayName="Lang" ma:default="-" ma:format="RadioButtons" ma:internalName="lang">
      <xsd:simpleType>
        <xsd:restriction base="dms:Choice">
          <xsd:enumeration value="N"/>
          <xsd:enumeration value="F"/>
          <xsd:enumeration value="NF"/>
          <xsd:enumeration value="D"/>
          <xsd:enumeration value="E"/>
          <xsd:enumeration value="-"/>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5"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64c079a-abbc-4a11-a430-de1d177d1884" elementFormDefault="qualified">
    <xsd:import namespace="http://schemas.microsoft.com/office/2006/documentManagement/types"/>
    <xsd:import namespace="http://schemas.microsoft.com/office/infopath/2007/PartnerControls"/>
    <xsd:element name="Category" ma:index="26" nillable="true" ma:displayName="Category" ma:format="RadioButtons" ma:internalName="Category">
      <xsd:simpleType>
        <xsd:restriction base="dms:Choice">
          <xsd:enumeration value="Logo"/>
          <xsd:enumeration value="Asset"/>
          <xsd:enumeration value="Powerpoint"/>
        </xsd:restriction>
      </xsd:simpleType>
    </xsd:element>
    <xsd:element name="Sub_x002d_Category" ma:index="27" nillable="true" ma:displayName="Sub-Category" ma:format="RadioButtons" ma:internalName="Sub_x002d_Category">
      <xsd:simpleType>
        <xsd:restriction base="dms:Choice">
          <xsd:enumeration value="Components"/>
          <xsd:enumeration value="Defence"/>
          <xsd:enumeration value="Employer Branding"/>
          <xsd:enumeration value="Other Government assets"/>
          <xsd:enumeration value="------------------------------"/>
          <xsd:enumeration value="Defence 0800 Number"/>
          <xsd:enumeration value="Icons"/>
          <xsd:enumeration value="Patterns"/>
          <xsd:enumeration value="QR-Code"/>
          <xsd:enumeration value="Signature banner"/>
        </xsd:restriction>
      </xsd:simpleType>
    </xsd:element>
    <xsd:element name="Layout_x0020_Files" ma:index="28" nillable="true" ma:displayName="Layout Files" ma:default="0" ma:internalName="Layout_x0020_Files">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ma:index="15"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084C7D9-EB7C-4807-BE66-DE32CD8BB3FA}">
  <ds:schemaRefs>
    <ds:schemaRef ds:uri="http://schemas.microsoft.com/sharepoint/v3/contenttype/forms"/>
  </ds:schemaRefs>
</ds:datastoreItem>
</file>

<file path=customXml/itemProps2.xml><?xml version="1.0" encoding="utf-8"?>
<ds:datastoreItem xmlns:ds="http://schemas.openxmlformats.org/officeDocument/2006/customXml" ds:itemID="{27D85E99-E7C1-414D-9999-EF1F43BE3D91}">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c64c079a-abbc-4a11-a430-de1d177d1884"/>
    <ds:schemaRef ds:uri="http://purl.org/dc/elements/1.1/"/>
    <ds:schemaRef ds:uri="http://schemas.microsoft.com/office/2006/metadata/properties"/>
    <ds:schemaRef ds:uri="6aaf9d74-94c3-42e3-8811-9db25e5c3289"/>
    <ds:schemaRef ds:uri="http://schemas.microsoft.com/sharepoint/v3/fields"/>
    <ds:schemaRef ds:uri="http://schemas.microsoft.com/sharepoint/v3"/>
    <ds:schemaRef ds:uri="C64C079A-ABBC-4A11-A430-DE1D177D1884"/>
    <ds:schemaRef ds:uri="http://www.w3.org/XML/1998/namespace"/>
    <ds:schemaRef ds:uri="http://purl.org/dc/dcmitype/"/>
  </ds:schemaRefs>
</ds:datastoreItem>
</file>

<file path=customXml/itemProps3.xml><?xml version="1.0" encoding="utf-8"?>
<ds:datastoreItem xmlns:ds="http://schemas.openxmlformats.org/officeDocument/2006/customXml" ds:itemID="{205B8C05-565C-4141-AA10-D54C2FD265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64C079A-ABBC-4A11-A430-DE1D177D1884"/>
    <ds:schemaRef ds:uri="6aaf9d74-94c3-42e3-8811-9db25e5c3289"/>
    <ds:schemaRef ds:uri="http://schemas.microsoft.com/sharepoint/v3/fields"/>
    <ds:schemaRef ds:uri="c64c079a-abbc-4a11-a430-de1d177d188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11878</TotalTime>
  <Words>5370</Words>
  <Application>Microsoft Office PowerPoint</Application>
  <PresentationFormat>Widescreen</PresentationFormat>
  <Paragraphs>1318</Paragraphs>
  <Slides>86</Slides>
  <Notes>41</Notes>
  <HiddenSlides>0</HiddenSlides>
  <MMClips>0</MMClips>
  <ScaleCrop>false</ScaleCrop>
  <HeadingPairs>
    <vt:vector size="8" baseType="variant">
      <vt:variant>
        <vt:lpstr>Fonts Used</vt:lpstr>
      </vt:variant>
      <vt:variant>
        <vt:i4>17</vt:i4>
      </vt:variant>
      <vt:variant>
        <vt:lpstr>Theme</vt:lpstr>
      </vt:variant>
      <vt:variant>
        <vt:i4>1</vt:i4>
      </vt:variant>
      <vt:variant>
        <vt:lpstr>Embedded OLE Servers</vt:lpstr>
      </vt:variant>
      <vt:variant>
        <vt:i4>3</vt:i4>
      </vt:variant>
      <vt:variant>
        <vt:lpstr>Slide Titles</vt:lpstr>
      </vt:variant>
      <vt:variant>
        <vt:i4>86</vt:i4>
      </vt:variant>
    </vt:vector>
  </HeadingPairs>
  <TitlesOfParts>
    <vt:vector size="107" baseType="lpstr">
      <vt:lpstr>Aharoni</vt:lpstr>
      <vt:lpstr>Amasis MT Pro Black</vt:lpstr>
      <vt:lpstr>Aptos</vt:lpstr>
      <vt:lpstr>Aptos Black</vt:lpstr>
      <vt:lpstr>Aptos Narrow</vt:lpstr>
      <vt:lpstr>Arial</vt:lpstr>
      <vt:lpstr>Calibri</vt:lpstr>
      <vt:lpstr>Comic Sans MS</vt:lpstr>
      <vt:lpstr>Courier New</vt:lpstr>
      <vt:lpstr>Geneva</vt:lpstr>
      <vt:lpstr>Merriweather Sans</vt:lpstr>
      <vt:lpstr>Palanquin</vt:lpstr>
      <vt:lpstr>Palanquin Bold</vt:lpstr>
      <vt:lpstr>Palanquin Regular</vt:lpstr>
      <vt:lpstr>Times New Roman</vt:lpstr>
      <vt:lpstr>Verdana</vt:lpstr>
      <vt:lpstr>Wingdings</vt:lpstr>
      <vt:lpstr>Custom Design</vt:lpstr>
      <vt:lpstr>Document</vt:lpstr>
      <vt:lpstr>Worksheet</vt:lpstr>
      <vt:lpstr>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Belgian Defence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Delbouille Julie</dc:creator>
  <cp:keywords/>
  <cp:lastModifiedBy>Choubane Housene</cp:lastModifiedBy>
  <cp:revision>393</cp:revision>
  <cp:lastPrinted>2026-03-10T07:21:41Z</cp:lastPrinted>
  <dcterms:created xsi:type="dcterms:W3CDTF">2021-07-19T11:03:08Z</dcterms:created>
  <dcterms:modified xsi:type="dcterms:W3CDTF">2026-09-21T11:33:58Z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0x0101009148F5A04DDD49CBA7127AADA5FB792B00AADE34325A8B49CDA8BB4DB53328F214000B6DE016680F674DBC9DAEE4783B6637</vt:lpwstr>
  </property>
  <property fmtid="{D5CDD505-2E9C-101B-9397-08002B2CF9AE}" pid="3" name="Order">
    <vt:r8>13000</vt:r8>
  </property>
</Properties>
</file>