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8" r:id="rId4"/>
  </p:sldMasterIdLst>
  <p:notesMasterIdLst>
    <p:notesMasterId r:id="rId50"/>
  </p:notesMasterIdLst>
  <p:handoutMasterIdLst>
    <p:handoutMasterId r:id="rId51"/>
  </p:handoutMasterIdLst>
  <p:sldIdLst>
    <p:sldId id="271" r:id="rId5"/>
    <p:sldId id="258" r:id="rId6"/>
    <p:sldId id="580" r:id="rId7"/>
    <p:sldId id="339" r:id="rId8"/>
    <p:sldId id="383" r:id="rId9"/>
    <p:sldId id="529" r:id="rId10"/>
    <p:sldId id="530" r:id="rId11"/>
    <p:sldId id="338" r:id="rId12"/>
    <p:sldId id="576" r:id="rId13"/>
    <p:sldId id="577" r:id="rId14"/>
    <p:sldId id="565" r:id="rId15"/>
    <p:sldId id="566" r:id="rId16"/>
    <p:sldId id="568" r:id="rId17"/>
    <p:sldId id="569" r:id="rId18"/>
    <p:sldId id="570" r:id="rId19"/>
    <p:sldId id="567" r:id="rId20"/>
    <p:sldId id="563" r:id="rId21"/>
    <p:sldId id="564" r:id="rId22"/>
    <p:sldId id="552" r:id="rId23"/>
    <p:sldId id="553" r:id="rId24"/>
    <p:sldId id="554" r:id="rId25"/>
    <p:sldId id="555" r:id="rId26"/>
    <p:sldId id="556" r:id="rId27"/>
    <p:sldId id="557" r:id="rId28"/>
    <p:sldId id="558" r:id="rId29"/>
    <p:sldId id="559" r:id="rId30"/>
    <p:sldId id="561" r:id="rId31"/>
    <p:sldId id="560" r:id="rId32"/>
    <p:sldId id="562" r:id="rId33"/>
    <p:sldId id="571" r:id="rId34"/>
    <p:sldId id="578" r:id="rId35"/>
    <p:sldId id="579" r:id="rId36"/>
    <p:sldId id="581" r:id="rId37"/>
    <p:sldId id="582" r:id="rId38"/>
    <p:sldId id="583" r:id="rId39"/>
    <p:sldId id="584" r:id="rId40"/>
    <p:sldId id="488" r:id="rId41"/>
    <p:sldId id="548" r:id="rId42"/>
    <p:sldId id="495" r:id="rId43"/>
    <p:sldId id="484" r:id="rId44"/>
    <p:sldId id="526" r:id="rId45"/>
    <p:sldId id="528" r:id="rId46"/>
    <p:sldId id="328" r:id="rId47"/>
    <p:sldId id="329" r:id="rId48"/>
    <p:sldId id="304" r:id="rId49"/>
  </p:sldIdLst>
  <p:sldSz cx="12192000" cy="6858000"/>
  <p:notesSz cx="7010400"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llouzi Abdelouahad" initials="HA" lastIdx="0" clrIdx="0">
    <p:extLst>
      <p:ext uri="{19B8F6BF-5375-455C-9EA6-DF929625EA0E}">
        <p15:presenceInfo xmlns:p15="http://schemas.microsoft.com/office/powerpoint/2012/main" userId="S-1-5-21-1991655562-378500907-388384606-168787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D050"/>
    <a:srgbClr val="ADFBDB"/>
    <a:srgbClr val="475D63"/>
    <a:srgbClr val="184652"/>
    <a:srgbClr val="1A4652"/>
    <a:srgbClr val="F5F1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162" autoAdjust="0"/>
  </p:normalViewPr>
  <p:slideViewPr>
    <p:cSldViewPr snapToGrid="0">
      <p:cViewPr varScale="1">
        <p:scale>
          <a:sx n="72" d="100"/>
          <a:sy n="72" d="100"/>
        </p:scale>
        <p:origin x="1027" y="5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66" d="100"/>
          <a:sy n="66" d="100"/>
        </p:scale>
        <p:origin x="3134"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handoutMaster" Target="handoutMasters/handout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970938" y="0"/>
            <a:ext cx="3037840" cy="466434"/>
          </a:xfrm>
          <a:prstGeom prst="rect">
            <a:avLst/>
          </a:prstGeom>
        </p:spPr>
        <p:txBody>
          <a:bodyPr vert="horz" lIns="91440" tIns="45720" rIns="91440" bIns="45720" rtlCol="0"/>
          <a:lstStyle>
            <a:lvl1pPr algn="r">
              <a:defRPr sz="1200"/>
            </a:lvl1pPr>
          </a:lstStyle>
          <a:p>
            <a:fld id="{0D4179AA-4A50-4F90-80DA-F8289B511D89}" type="datetimeFigureOut">
              <a:rPr lang="fr-BE" smtClean="0"/>
              <a:t>17-09-26</a:t>
            </a:fld>
            <a:endParaRPr lang="fr-BE"/>
          </a:p>
        </p:txBody>
      </p:sp>
      <p:sp>
        <p:nvSpPr>
          <p:cNvPr id="4" name="Footer Placeholder 3"/>
          <p:cNvSpPr>
            <a:spLocks noGrp="1"/>
          </p:cNvSpPr>
          <p:nvPr>
            <p:ph type="ftr" sz="quarter" idx="2"/>
          </p:nvPr>
        </p:nvSpPr>
        <p:spPr>
          <a:xfrm>
            <a:off x="0" y="8829967"/>
            <a:ext cx="3037840" cy="466433"/>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1440" tIns="45720" rIns="91440" bIns="45720" rtlCol="0" anchor="b"/>
          <a:lstStyle>
            <a:lvl1pPr algn="r">
              <a:defRPr sz="1200"/>
            </a:lvl1pPr>
          </a:lstStyle>
          <a:p>
            <a:fld id="{2658E8E4-87F3-420F-8B16-5A2047EAB20C}" type="slidenum">
              <a:rPr lang="fr-BE" smtClean="0"/>
              <a:t>‹#›</a:t>
            </a:fld>
            <a:endParaRPr lang="fr-BE"/>
          </a:p>
        </p:txBody>
      </p:sp>
    </p:spTree>
    <p:extLst>
      <p:ext uri="{BB962C8B-B14F-4D97-AF65-F5344CB8AC3E}">
        <p14:creationId xmlns:p14="http://schemas.microsoft.com/office/powerpoint/2010/main" val="19474422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idx="1"/>
          </p:nvPr>
        </p:nvSpPr>
        <p:spPr>
          <a:xfrm>
            <a:off x="3970938" y="0"/>
            <a:ext cx="3037840" cy="466434"/>
          </a:xfrm>
          <a:prstGeom prst="rect">
            <a:avLst/>
          </a:prstGeom>
        </p:spPr>
        <p:txBody>
          <a:bodyPr vert="horz" lIns="91440" tIns="45720" rIns="91440" bIns="45720" rtlCol="0"/>
          <a:lstStyle>
            <a:lvl1pPr algn="r">
              <a:defRPr sz="1200"/>
            </a:lvl1pPr>
          </a:lstStyle>
          <a:p>
            <a:fld id="{E17556EB-5C46-4556-B6B9-ADE43D09CF46}" type="datetimeFigureOut">
              <a:rPr lang="fr-BE" smtClean="0"/>
              <a:t>17-09-26</a:t>
            </a:fld>
            <a:endParaRPr lang="fr-BE"/>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fr-BE"/>
          </a:p>
        </p:txBody>
      </p:sp>
      <p:sp>
        <p:nvSpPr>
          <p:cNvPr id="5" name="Notes Placeholder 4"/>
          <p:cNvSpPr>
            <a:spLocks noGrp="1"/>
          </p:cNvSpPr>
          <p:nvPr>
            <p:ph type="body" sz="quarter" idx="3"/>
          </p:nvPr>
        </p:nvSpPr>
        <p:spPr>
          <a:xfrm>
            <a:off x="701041" y="4473893"/>
            <a:ext cx="5608320" cy="366045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6" name="Footer Placeholder 5"/>
          <p:cNvSpPr>
            <a:spLocks noGrp="1"/>
          </p:cNvSpPr>
          <p:nvPr>
            <p:ph type="ftr" sz="quarter" idx="4"/>
          </p:nvPr>
        </p:nvSpPr>
        <p:spPr>
          <a:xfrm>
            <a:off x="0" y="8829967"/>
            <a:ext cx="3037840" cy="466433"/>
          </a:xfrm>
          <a:prstGeom prst="rect">
            <a:avLst/>
          </a:prstGeom>
        </p:spPr>
        <p:txBody>
          <a:bodyPr vert="horz" lIns="91440" tIns="45720" rIns="91440" bIns="45720" rtlCol="0" anchor="b"/>
          <a:lstStyle>
            <a:lvl1pPr algn="l">
              <a:defRPr sz="1200"/>
            </a:lvl1pPr>
          </a:lstStyle>
          <a:p>
            <a:endParaRPr lang="fr-BE"/>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1440" tIns="45720" rIns="91440" bIns="45720" rtlCol="0" anchor="b"/>
          <a:lstStyle>
            <a:lvl1pPr algn="r">
              <a:defRPr sz="1200"/>
            </a:lvl1pPr>
          </a:lstStyle>
          <a:p>
            <a:fld id="{D64F2C25-99DC-4E03-B761-F0DD23C54933}" type="slidenum">
              <a:rPr lang="fr-BE" smtClean="0"/>
              <a:t>‹#›</a:t>
            </a:fld>
            <a:endParaRPr lang="fr-BE"/>
          </a:p>
        </p:txBody>
      </p:sp>
    </p:spTree>
    <p:extLst>
      <p:ext uri="{BB962C8B-B14F-4D97-AF65-F5344CB8AC3E}">
        <p14:creationId xmlns:p14="http://schemas.microsoft.com/office/powerpoint/2010/main" val="42283175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nl-BE" dirty="0"/>
          </a:p>
        </p:txBody>
      </p:sp>
      <p:sp>
        <p:nvSpPr>
          <p:cNvPr id="4" name="Slide Number Placeholder 3"/>
          <p:cNvSpPr>
            <a:spLocks noGrp="1"/>
          </p:cNvSpPr>
          <p:nvPr>
            <p:ph type="sldNum" sz="quarter" idx="10"/>
          </p:nvPr>
        </p:nvSpPr>
        <p:spPr/>
        <p:txBody>
          <a:bodyPr/>
          <a:lstStyle/>
          <a:p>
            <a:fld id="{D64F2C25-99DC-4E03-B761-F0DD23C54933}" type="slidenum">
              <a:rPr lang="fr-BE" smtClean="0"/>
              <a:t>2</a:t>
            </a:fld>
            <a:endParaRPr lang="fr-BE"/>
          </a:p>
        </p:txBody>
      </p:sp>
    </p:spTree>
    <p:extLst>
      <p:ext uri="{BB962C8B-B14F-4D97-AF65-F5344CB8AC3E}">
        <p14:creationId xmlns:p14="http://schemas.microsoft.com/office/powerpoint/2010/main" val="3888969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5</a:t>
            </a:fld>
            <a:endParaRPr lang="fr-BE"/>
          </a:p>
        </p:txBody>
      </p:sp>
    </p:spTree>
    <p:extLst>
      <p:ext uri="{BB962C8B-B14F-4D97-AF65-F5344CB8AC3E}">
        <p14:creationId xmlns:p14="http://schemas.microsoft.com/office/powerpoint/2010/main" val="3308067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7</a:t>
            </a:fld>
            <a:endParaRPr lang="fr-BE"/>
          </a:p>
        </p:txBody>
      </p:sp>
    </p:spTree>
    <p:extLst>
      <p:ext uri="{BB962C8B-B14F-4D97-AF65-F5344CB8AC3E}">
        <p14:creationId xmlns:p14="http://schemas.microsoft.com/office/powerpoint/2010/main" val="20754662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l-BE" dirty="0"/>
              <a:t>Enkel uitleg aan de hand van slide.</a:t>
            </a:r>
          </a:p>
        </p:txBody>
      </p:sp>
      <p:sp>
        <p:nvSpPr>
          <p:cNvPr id="4" name="Slide Number Placeholder 3"/>
          <p:cNvSpPr>
            <a:spLocks noGrp="1"/>
          </p:cNvSpPr>
          <p:nvPr>
            <p:ph type="sldNum" sz="quarter" idx="5"/>
          </p:nvPr>
        </p:nvSpPr>
        <p:spPr/>
        <p:txBody>
          <a:bodyPr/>
          <a:lstStyle/>
          <a:p>
            <a:fld id="{D64F2C25-99DC-4E03-B761-F0DD23C54933}" type="slidenum">
              <a:rPr lang="fr-BE" smtClean="0"/>
              <a:t>34</a:t>
            </a:fld>
            <a:endParaRPr lang="fr-BE"/>
          </a:p>
        </p:txBody>
      </p:sp>
    </p:spTree>
    <p:extLst>
      <p:ext uri="{BB962C8B-B14F-4D97-AF65-F5344CB8AC3E}">
        <p14:creationId xmlns:p14="http://schemas.microsoft.com/office/powerpoint/2010/main" val="14034017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l-BE" dirty="0"/>
          </a:p>
        </p:txBody>
      </p:sp>
      <p:sp>
        <p:nvSpPr>
          <p:cNvPr id="4" name="Slide Number Placeholder 3"/>
          <p:cNvSpPr>
            <a:spLocks noGrp="1"/>
          </p:cNvSpPr>
          <p:nvPr>
            <p:ph type="sldNum" sz="quarter" idx="5"/>
          </p:nvPr>
        </p:nvSpPr>
        <p:spPr/>
        <p:txBody>
          <a:bodyPr/>
          <a:lstStyle/>
          <a:p>
            <a:fld id="{D64F2C25-99DC-4E03-B761-F0DD23C54933}" type="slidenum">
              <a:rPr lang="fr-BE" smtClean="0"/>
              <a:t>35</a:t>
            </a:fld>
            <a:endParaRPr lang="fr-BE"/>
          </a:p>
        </p:txBody>
      </p:sp>
    </p:spTree>
    <p:extLst>
      <p:ext uri="{BB962C8B-B14F-4D97-AF65-F5344CB8AC3E}">
        <p14:creationId xmlns:p14="http://schemas.microsoft.com/office/powerpoint/2010/main" val="21810100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D64F2C25-99DC-4E03-B761-F0DD23C54933}" type="slidenum">
              <a:rPr lang="fr-BE" smtClean="0"/>
              <a:t>45</a:t>
            </a:fld>
            <a:endParaRPr lang="fr-BE"/>
          </a:p>
        </p:txBody>
      </p:sp>
    </p:spTree>
    <p:extLst>
      <p:ext uri="{BB962C8B-B14F-4D97-AF65-F5344CB8AC3E}">
        <p14:creationId xmlns:p14="http://schemas.microsoft.com/office/powerpoint/2010/main" val="18932376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kern="0" baseline="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4" name="Text Placeholder 18"/>
          <p:cNvSpPr>
            <a:spLocks noGrp="1"/>
          </p:cNvSpPr>
          <p:nvPr>
            <p:ph type="body" sz="quarter" idx="16" hasCustomPrompt="1"/>
          </p:nvPr>
        </p:nvSpPr>
        <p:spPr>
          <a:xfrm>
            <a:off x="376962" y="1186891"/>
            <a:ext cx="8220788" cy="245463"/>
          </a:xfrm>
          <a:prstGeom prst="rect">
            <a:avLst/>
          </a:prstGeom>
        </p:spPr>
        <p:txBody>
          <a:bodyPr/>
          <a:lstStyle>
            <a:lvl1pPr marL="0" indent="0">
              <a:buNone/>
              <a:defRPr sz="1100" b="0" i="0" cap="none" spc="300" baseline="0">
                <a:solidFill>
                  <a:schemeClr val="bg1"/>
                </a:solidFill>
                <a:latin typeface="Palanquin Regular" panose="020B0004020203020204" pitchFamily="34" charset="0"/>
              </a:defRPr>
            </a:lvl1pPr>
          </a:lstStyle>
          <a:p>
            <a:pPr lvl="0"/>
            <a:r>
              <a:rPr lang="fr-BE" dirty="0"/>
              <a:t>Day </a:t>
            </a:r>
            <a:r>
              <a:rPr lang="fr-BE" dirty="0" err="1"/>
              <a:t>Month</a:t>
            </a:r>
            <a:r>
              <a:rPr lang="fr-BE" dirty="0"/>
              <a:t> </a:t>
            </a:r>
            <a:r>
              <a:rPr lang="fr-BE" dirty="0" err="1"/>
              <a:t>Year</a:t>
            </a:r>
            <a:endParaRPr lang="fr-BE" dirty="0"/>
          </a:p>
        </p:txBody>
      </p:sp>
      <p:sp>
        <p:nvSpPr>
          <p:cNvPr id="13" name="Rectangle 6">
            <a:extLst>
              <a:ext uri="{FF2B5EF4-FFF2-40B4-BE49-F238E27FC236}">
                <a16:creationId xmlns:a16="http://schemas.microsoft.com/office/drawing/2014/main" id="{4F9F5938-E2C8-BC4B-A548-3C47C2F9BF03}"/>
              </a:ext>
            </a:extLst>
          </p:cNvPr>
          <p:cNvSpPr/>
          <p:nvPr userDrawn="1"/>
        </p:nvSpPr>
        <p:spPr>
          <a:xfrm>
            <a:off x="475512" y="1016332"/>
            <a:ext cx="496039" cy="45720"/>
          </a:xfrm>
          <a:prstGeom prst="rect">
            <a:avLst/>
          </a:prstGeom>
          <a:solidFill>
            <a:srgbClr val="FFFFFF"/>
          </a:solidFill>
          <a:ln w="12700">
            <a:miter lim="400000"/>
          </a:ln>
        </p:spPr>
        <p:txBody>
          <a:bodyPr lIns="45719" rIns="45719" anchor="ctr"/>
          <a:lstStyle/>
          <a:p>
            <a:pPr algn="ctr">
              <a:defRPr sz="2200">
                <a:solidFill>
                  <a:srgbClr val="FFFFFF"/>
                </a:solidFill>
              </a:defRPr>
            </a:pPr>
            <a:endParaRPr/>
          </a:p>
        </p:txBody>
      </p:sp>
      <p:sp>
        <p:nvSpPr>
          <p:cNvPr id="3" name="Text Placeholder 2"/>
          <p:cNvSpPr>
            <a:spLocks noGrp="1"/>
          </p:cNvSpPr>
          <p:nvPr>
            <p:ph type="body" sz="quarter" idx="17" hasCustomPrompt="1"/>
          </p:nvPr>
        </p:nvSpPr>
        <p:spPr>
          <a:xfrm>
            <a:off x="376962" y="436595"/>
            <a:ext cx="8233638" cy="198253"/>
          </a:xfrm>
        </p:spPr>
        <p:txBody>
          <a:bodyPr>
            <a:noAutofit/>
          </a:bodyPr>
          <a:lstStyle>
            <a:lvl1pPr>
              <a:defRPr sz="1300" cap="all" spc="300" baseline="0">
                <a:solidFill>
                  <a:schemeClr val="bg1"/>
                </a:solidFill>
                <a:latin typeface="Palanquin Bold" panose="020B0004020203020204" pitchFamily="34" charset="0"/>
              </a:defRPr>
            </a:lvl1pPr>
          </a:lstStyle>
          <a:p>
            <a:pPr lvl="0"/>
            <a:r>
              <a:rPr lang="en-US" dirty="0"/>
              <a:t>department</a:t>
            </a:r>
            <a:endParaRPr lang="fr-BE" dirty="0"/>
          </a:p>
        </p:txBody>
      </p:sp>
      <p:sp>
        <p:nvSpPr>
          <p:cNvPr id="18" name="Text Placeholder 2"/>
          <p:cNvSpPr>
            <a:spLocks noGrp="1"/>
          </p:cNvSpPr>
          <p:nvPr>
            <p:ph type="body" sz="quarter" idx="18" hasCustomPrompt="1"/>
          </p:nvPr>
        </p:nvSpPr>
        <p:spPr>
          <a:xfrm>
            <a:off x="376962" y="653898"/>
            <a:ext cx="8220788" cy="237595"/>
          </a:xfrm>
        </p:spPr>
        <p:txBody>
          <a:bodyPr>
            <a:noAutofit/>
          </a:bodyPr>
          <a:lstStyle>
            <a:lvl1pPr>
              <a:defRPr sz="1300" cap="all" spc="300" baseline="0">
                <a:solidFill>
                  <a:schemeClr val="bg1"/>
                </a:solidFill>
                <a:latin typeface="Palanquin Regular" panose="020B0004020203020204" pitchFamily="34" charset="0"/>
              </a:defRPr>
            </a:lvl1pPr>
          </a:lstStyle>
          <a:p>
            <a:pPr lvl="0"/>
            <a:r>
              <a:rPr lang="en-US" dirty="0"/>
              <a:t>RANK - name</a:t>
            </a:r>
            <a:endParaRPr lang="fr-BE"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1711455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Slide 1">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5" name="Picture 2" descr="Picture 2"/>
          <p:cNvPicPr>
            <a:picLocks noChangeAspect="1"/>
          </p:cNvPicPr>
          <p:nvPr userDrawn="1"/>
        </p:nvPicPr>
        <p:blipFill>
          <a:blip r:embed="rId2"/>
          <a:stretch>
            <a:fillRect/>
          </a:stretch>
        </p:blipFill>
        <p:spPr>
          <a:xfrm>
            <a:off x="0" y="858"/>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6" name="Text Placeholder 2">
            <a:extLst>
              <a:ext uri="{FF2B5EF4-FFF2-40B4-BE49-F238E27FC236}">
                <a16:creationId xmlns:a16="http://schemas.microsoft.com/office/drawing/2014/main" id="{35B39D68-2118-624A-A3D1-0FC50A3053DD}"/>
              </a:ext>
            </a:extLst>
          </p:cNvPr>
          <p:cNvSpPr>
            <a:spLocks noGrp="1"/>
          </p:cNvSpPr>
          <p:nvPr>
            <p:ph type="body" sz="quarter" idx="14" hasCustomPrompt="1"/>
          </p:nvPr>
        </p:nvSpPr>
        <p:spPr>
          <a:xfrm>
            <a:off x="352162" y="5901969"/>
            <a:ext cx="2115219" cy="956032"/>
          </a:xfrm>
          <a:prstGeom prst="rect">
            <a:avLst/>
          </a:prstGeom>
        </p:spPr>
        <p:txBody>
          <a:bodyPr/>
          <a:lstStyle>
            <a:lvl1pPr marL="0" marR="0" indent="0" algn="l" defTabSz="914400" rtl="0" fontAlgn="auto" latinLnBrk="0" hangingPunct="0">
              <a:lnSpc>
                <a:spcPct val="100000"/>
              </a:lnSpc>
              <a:spcBef>
                <a:spcPts val="0"/>
              </a:spcBef>
              <a:spcAft>
                <a:spcPts val="0"/>
              </a:spcAft>
              <a:buClrTx/>
              <a:buSzTx/>
              <a:buFontTx/>
              <a:buNone/>
              <a:tabLst/>
              <a:defRPr kumimoji="0" lang="nl-NL" sz="3000" b="0" i="0" u="none" strike="noStrike" cap="none" spc="0" normalizeH="0" baseline="0" dirty="0">
                <a:ln>
                  <a:noFill/>
                </a:ln>
                <a:solidFill>
                  <a:srgbClr val="1A4652"/>
                </a:solidFill>
                <a:effectLst/>
                <a:uFillTx/>
                <a:latin typeface="Palanquin Bold"/>
                <a:ea typeface="Palanquin Bold"/>
                <a:cs typeface="Palanquin Bold"/>
                <a:sym typeface="Palanquin Bold"/>
              </a:defRPr>
            </a:lvl1pPr>
          </a:lstStyle>
          <a:p>
            <a:pPr lvl="0"/>
            <a:r>
              <a:rPr lang="en-US" dirty="0"/>
              <a:t>SUBTITLE</a:t>
            </a:r>
            <a:endParaRPr lang="nl-NL" dirty="0"/>
          </a:p>
        </p:txBody>
      </p:sp>
      <p:pic>
        <p:nvPicPr>
          <p:cNvPr id="10"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34812471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Slide 2">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dirty="0"/>
          </a:p>
        </p:txBody>
      </p:sp>
      <p:pic>
        <p:nvPicPr>
          <p:cNvPr id="10" name="Picture 4" descr="Picture 4"/>
          <p:cNvPicPr>
            <a:picLocks noChangeAspect="1"/>
          </p:cNvPicPr>
          <p:nvPr userDrawn="1"/>
        </p:nvPicPr>
        <p:blipFill>
          <a:blip r:embed="rId2"/>
          <a:stretch>
            <a:fillRect/>
          </a:stretch>
        </p:blipFill>
        <p:spPr>
          <a:xfrm>
            <a:off x="761" y="427"/>
            <a:ext cx="12190478" cy="6857144"/>
          </a:xfrm>
          <a:prstGeom prst="rect">
            <a:avLst/>
          </a:prstGeom>
          <a:ln w="12700">
            <a:miter lim="400000"/>
          </a:ln>
        </p:spPr>
      </p:pic>
      <p:sp>
        <p:nvSpPr>
          <p:cNvPr id="12" name="Rectangle 6"/>
          <p:cNvSpPr/>
          <p:nvPr userDrawn="1"/>
        </p:nvSpPr>
        <p:spPr>
          <a:xfrm>
            <a:off x="0" y="5286373"/>
            <a:ext cx="220574" cy="519114"/>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14" name="TextBox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pic>
        <p:nvPicPr>
          <p:cNvPr id="7" name="Picture 7" descr="Picture 7"/>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176371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Overview Slide ">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14" hasCustomPrompt="1"/>
          </p:nvPr>
        </p:nvSpPr>
        <p:spPr>
          <a:xfrm>
            <a:off x="1959338" y="2315675"/>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Introduction</a:t>
            </a:r>
            <a:endParaRPr dirty="0"/>
          </a:p>
        </p:txBody>
      </p:sp>
      <p:sp>
        <p:nvSpPr>
          <p:cNvPr id="14" name="TextBox 9">
            <a:extLst>
              <a:ext uri="{FF2B5EF4-FFF2-40B4-BE49-F238E27FC236}">
                <a16:creationId xmlns:a16="http://schemas.microsoft.com/office/drawing/2014/main" id="{E14C724D-8150-584E-B310-03760B61CF59}"/>
              </a:ext>
            </a:extLst>
          </p:cNvPr>
          <p:cNvSpPr txBox="1">
            <a:spLocks noGrp="1"/>
          </p:cNvSpPr>
          <p:nvPr>
            <p:ph type="body" sz="quarter" idx="15" hasCustomPrompt="1"/>
          </p:nvPr>
        </p:nvSpPr>
        <p:spPr>
          <a:xfrm>
            <a:off x="1959338" y="2944368"/>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1</a:t>
            </a:r>
            <a:endParaRPr dirty="0"/>
          </a:p>
        </p:txBody>
      </p:sp>
      <p:sp>
        <p:nvSpPr>
          <p:cNvPr id="15"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8" y="3573061"/>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2</a:t>
            </a:r>
            <a:endParaRPr dirty="0"/>
          </a:p>
        </p:txBody>
      </p:sp>
      <p:sp>
        <p:nvSpPr>
          <p:cNvPr id="16" name="TextBox 9">
            <a:extLst>
              <a:ext uri="{FF2B5EF4-FFF2-40B4-BE49-F238E27FC236}">
                <a16:creationId xmlns:a16="http://schemas.microsoft.com/office/drawing/2014/main" id="{E14C724D-8150-584E-B310-03760B61CF59}"/>
              </a:ext>
            </a:extLst>
          </p:cNvPr>
          <p:cNvSpPr txBox="1">
            <a:spLocks noGrp="1"/>
          </p:cNvSpPr>
          <p:nvPr>
            <p:ph type="body" sz="quarter" idx="17" hasCustomPrompt="1"/>
          </p:nvPr>
        </p:nvSpPr>
        <p:spPr>
          <a:xfrm>
            <a:off x="1959338" y="4223394"/>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Content 3</a:t>
            </a:r>
            <a:endParaRPr dirty="0"/>
          </a:p>
        </p:txBody>
      </p:sp>
      <p:sp>
        <p:nvSpPr>
          <p:cNvPr id="17" name="TextBox 9">
            <a:extLst>
              <a:ext uri="{FF2B5EF4-FFF2-40B4-BE49-F238E27FC236}">
                <a16:creationId xmlns:a16="http://schemas.microsoft.com/office/drawing/2014/main" id="{E14C724D-8150-584E-B310-03760B61CF59}"/>
              </a:ext>
            </a:extLst>
          </p:cNvPr>
          <p:cNvSpPr txBox="1">
            <a:spLocks noGrp="1"/>
          </p:cNvSpPr>
          <p:nvPr>
            <p:ph type="body" sz="quarter" idx="18" hasCustomPrompt="1"/>
          </p:nvPr>
        </p:nvSpPr>
        <p:spPr>
          <a:xfrm>
            <a:off x="1959338" y="4873947"/>
            <a:ext cx="9488024" cy="369332"/>
          </a:xfrm>
          <a:prstGeom prst="rect">
            <a:avLst/>
          </a:prstGeom>
        </p:spPr>
        <p:txBody>
          <a:bodyPr wrap="square">
            <a:spAutoFit/>
          </a:bodyPr>
          <a:lstStyle>
            <a:lvl1pPr marL="0" indent="0">
              <a:lnSpc>
                <a:spcPct val="100000"/>
              </a:lnSpc>
              <a:spcBef>
                <a:spcPts val="0"/>
              </a:spcBef>
              <a:buSzTx/>
              <a:buFontTx/>
              <a:buNone/>
              <a:defRPr kumimoji="0" sz="1800" b="0" i="0" u="none" strike="noStrike" cap="none" spc="0" normalizeH="0" baseline="0" dirty="0">
                <a:ln>
                  <a:noFill/>
                </a:ln>
                <a:solidFill>
                  <a:schemeClr val="tx2"/>
                </a:solidFill>
                <a:effectLst/>
                <a:uFillTx/>
                <a:latin typeface="Palanquin Bold" panose="020B0004020203020204" pitchFamily="34" charset="0"/>
                <a:ea typeface="Palanquin Bold" panose="020B0004020203020204" pitchFamily="34" charset="0"/>
                <a:cs typeface="Palanquin Bold" panose="020B0004020203020204" pitchFamily="34" charset="0"/>
                <a:sym typeface="Arial"/>
              </a:defRPr>
            </a:lvl1pPr>
          </a:lstStyle>
          <a:p>
            <a:r>
              <a:rPr lang="fr-BE" dirty="0"/>
              <a:t>Conclusion</a:t>
            </a:r>
            <a:endParaRPr dirty="0"/>
          </a:p>
        </p:txBody>
      </p:sp>
      <p:sp>
        <p:nvSpPr>
          <p:cNvPr id="18" name="Text Placeholder 5"/>
          <p:cNvSpPr>
            <a:spLocks noGrp="1"/>
          </p:cNvSpPr>
          <p:nvPr>
            <p:ph type="body" sz="quarter" idx="19" hasCustomPrompt="1"/>
          </p:nvPr>
        </p:nvSpPr>
        <p:spPr>
          <a:xfrm>
            <a:off x="1068800" y="2246070"/>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1</a:t>
            </a:r>
            <a:endParaRPr lang="fr-BE" dirty="0"/>
          </a:p>
        </p:txBody>
      </p:sp>
      <p:sp>
        <p:nvSpPr>
          <p:cNvPr id="19" name="Text Placeholder 5"/>
          <p:cNvSpPr>
            <a:spLocks noGrp="1"/>
          </p:cNvSpPr>
          <p:nvPr>
            <p:ph type="body" sz="quarter" idx="20" hasCustomPrompt="1"/>
          </p:nvPr>
        </p:nvSpPr>
        <p:spPr>
          <a:xfrm>
            <a:off x="1068800" y="2879796"/>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2</a:t>
            </a:r>
            <a:endParaRPr lang="fr-BE" dirty="0"/>
          </a:p>
        </p:txBody>
      </p:sp>
      <p:sp>
        <p:nvSpPr>
          <p:cNvPr id="20" name="Text Placeholder 5"/>
          <p:cNvSpPr>
            <a:spLocks noGrp="1"/>
          </p:cNvSpPr>
          <p:nvPr>
            <p:ph type="body" sz="quarter" idx="21" hasCustomPrompt="1"/>
          </p:nvPr>
        </p:nvSpPr>
        <p:spPr>
          <a:xfrm>
            <a:off x="1068800" y="3513522"/>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3</a:t>
            </a:r>
            <a:endParaRPr lang="fr-BE" dirty="0"/>
          </a:p>
        </p:txBody>
      </p:sp>
      <p:sp>
        <p:nvSpPr>
          <p:cNvPr id="21" name="Text Placeholder 5"/>
          <p:cNvSpPr>
            <a:spLocks noGrp="1"/>
          </p:cNvSpPr>
          <p:nvPr>
            <p:ph type="body" sz="quarter" idx="22" hasCustomPrompt="1"/>
          </p:nvPr>
        </p:nvSpPr>
        <p:spPr>
          <a:xfrm>
            <a:off x="1068800" y="4158823"/>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4</a:t>
            </a:r>
            <a:endParaRPr lang="fr-BE" dirty="0"/>
          </a:p>
        </p:txBody>
      </p:sp>
      <p:sp>
        <p:nvSpPr>
          <p:cNvPr id="22" name="Text Placeholder 5"/>
          <p:cNvSpPr>
            <a:spLocks noGrp="1"/>
          </p:cNvSpPr>
          <p:nvPr>
            <p:ph type="body" sz="quarter" idx="23" hasCustomPrompt="1"/>
          </p:nvPr>
        </p:nvSpPr>
        <p:spPr>
          <a:xfrm>
            <a:off x="1068800" y="4809698"/>
            <a:ext cx="533400" cy="4984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Bold" panose="020B0004020203020204" pitchFamily="34" charset="0"/>
                <a:cs typeface="Palanquin Bold" panose="020B0004020203020204" pitchFamily="34" charset="0"/>
              </a:defRPr>
            </a:lvl1pPr>
          </a:lstStyle>
          <a:p>
            <a:pPr lvl="0"/>
            <a:r>
              <a:rPr lang="en-US" dirty="0"/>
              <a:t>5</a:t>
            </a:r>
            <a:endParaRPr lang="fr-BE" dirty="0"/>
          </a:p>
        </p:txBody>
      </p:sp>
      <p:pic>
        <p:nvPicPr>
          <p:cNvPr id="24"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4212160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rutured Text Slide">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23" name="TextBox 9">
            <a:extLst>
              <a:ext uri="{FF2B5EF4-FFF2-40B4-BE49-F238E27FC236}">
                <a16:creationId xmlns:a16="http://schemas.microsoft.com/office/drawing/2014/main" id="{E14C724D-8150-584E-B310-03760B61CF59}"/>
              </a:ext>
            </a:extLst>
          </p:cNvPr>
          <p:cNvSpPr txBox="1">
            <a:spLocks noGrp="1"/>
          </p:cNvSpPr>
          <p:nvPr>
            <p:ph type="body" sz="quarter" idx="16" hasCustomPrompt="1"/>
          </p:nvPr>
        </p:nvSpPr>
        <p:spPr>
          <a:xfrm>
            <a:off x="1959337" y="3434889"/>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4"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1959338" y="2234495"/>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5" name="Text Placeholder 9">
            <a:extLst>
              <a:ext uri="{FF2B5EF4-FFF2-40B4-BE49-F238E27FC236}">
                <a16:creationId xmlns:a16="http://schemas.microsoft.com/office/drawing/2014/main" id="{E14C724D-8150-584E-B310-03760B61CF59}"/>
              </a:ext>
            </a:extLst>
          </p:cNvPr>
          <p:cNvSpPr txBox="1">
            <a:spLocks noGrp="1"/>
          </p:cNvSpPr>
          <p:nvPr>
            <p:ph type="body" sz="quarter" idx="28" hasCustomPrompt="1"/>
          </p:nvPr>
        </p:nvSpPr>
        <p:spPr>
          <a:xfrm>
            <a:off x="1959338" y="4635283"/>
            <a:ext cx="9488024" cy="646331"/>
          </a:xfrm>
          <a:prstGeom prst="rect">
            <a:avLst/>
          </a:prstGeom>
        </p:spPr>
        <p:txBody>
          <a:bodyPr wrap="square">
            <a:sp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A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a:t>
            </a:r>
          </a:p>
        </p:txBody>
      </p:sp>
      <p:sp>
        <p:nvSpPr>
          <p:cNvPr id="26" name="Text Placeholder 5"/>
          <p:cNvSpPr>
            <a:spLocks noGrp="1"/>
          </p:cNvSpPr>
          <p:nvPr>
            <p:ph type="body" sz="quarter" idx="24" hasCustomPrompt="1"/>
          </p:nvPr>
        </p:nvSpPr>
        <p:spPr>
          <a:xfrm>
            <a:off x="1055131" y="2234495"/>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1</a:t>
            </a:r>
            <a:endParaRPr lang="fr-BE" dirty="0"/>
          </a:p>
        </p:txBody>
      </p:sp>
      <p:sp>
        <p:nvSpPr>
          <p:cNvPr id="27" name="Text Placeholder 5"/>
          <p:cNvSpPr>
            <a:spLocks noGrp="1"/>
          </p:cNvSpPr>
          <p:nvPr>
            <p:ph type="body" sz="quarter" idx="25" hasCustomPrompt="1"/>
          </p:nvPr>
        </p:nvSpPr>
        <p:spPr>
          <a:xfrm>
            <a:off x="1064972" y="3434889"/>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2</a:t>
            </a:r>
            <a:endParaRPr lang="fr-BE" dirty="0"/>
          </a:p>
        </p:txBody>
      </p:sp>
      <p:sp>
        <p:nvSpPr>
          <p:cNvPr id="28" name="Text Placeholder 5"/>
          <p:cNvSpPr>
            <a:spLocks noGrp="1"/>
          </p:cNvSpPr>
          <p:nvPr>
            <p:ph type="body" sz="quarter" idx="26" hasCustomPrompt="1"/>
          </p:nvPr>
        </p:nvSpPr>
        <p:spPr>
          <a:xfrm>
            <a:off x="1055130" y="4635283"/>
            <a:ext cx="690913" cy="645675"/>
          </a:xfrm>
          <a:prstGeom prst="rect">
            <a:avLst/>
          </a:prstGeom>
          <a:solidFill>
            <a:srgbClr val="008990"/>
          </a:solidFill>
          <a:effectLst>
            <a:softEdge rad="12700"/>
          </a:effectLst>
        </p:spPr>
        <p:txBody>
          <a:bodyPr anchor="ctr"/>
          <a:lstStyle>
            <a:lvl1pPr marL="0" indent="0" algn="ctr">
              <a:buNone/>
              <a:defRPr sz="2400">
                <a:solidFill>
                  <a:schemeClr val="bg1"/>
                </a:solidFill>
                <a:latin typeface="Palanquin" panose="020B0004020203020204" pitchFamily="34" charset="0"/>
                <a:cs typeface="Palanquin" panose="020B0004020203020204" pitchFamily="34" charset="0"/>
              </a:defRPr>
            </a:lvl1pPr>
          </a:lstStyle>
          <a:p>
            <a:pPr lvl="0"/>
            <a:r>
              <a:rPr lang="en-US" dirty="0"/>
              <a:t>3</a:t>
            </a:r>
            <a:endParaRPr lang="fr-BE" dirty="0"/>
          </a:p>
        </p:txBody>
      </p:sp>
      <p:pic>
        <p:nvPicPr>
          <p:cNvPr id="13"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223006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11" name="Rectangle 8">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8" y="745829"/>
            <a:ext cx="1116635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3"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pic>
        <p:nvPicPr>
          <p:cNvPr id="6"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4648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pic>
        <p:nvPicPr>
          <p:cNvPr id="6" name="Picture 4" descr="Picture 4"/>
          <p:cNvPicPr>
            <a:picLocks noChangeAspect="1"/>
          </p:cNvPicPr>
          <p:nvPr userDrawn="1"/>
        </p:nvPicPr>
        <p:blipFill>
          <a:blip r:embed="rId2"/>
          <a:stretch>
            <a:fillRect/>
          </a:stretch>
        </p:blipFill>
        <p:spPr>
          <a:xfrm>
            <a:off x="761" y="427"/>
            <a:ext cx="12190478" cy="6857144"/>
          </a:xfrm>
          <a:prstGeom prst="rect">
            <a:avLst/>
          </a:prstGeom>
          <a:ln w="12700">
            <a:miter lim="400000"/>
          </a:ln>
        </p:spPr>
      </p:pic>
      <p:sp>
        <p:nvSpPr>
          <p:cNvPr id="8" name="Rectangle 7">
            <a:extLst>
              <a:ext uri="{FF2B5EF4-FFF2-40B4-BE49-F238E27FC236}">
                <a16:creationId xmlns:a16="http://schemas.microsoft.com/office/drawing/2014/main" id="{42492EFA-ABF7-5844-AC8A-8D3823339386}"/>
              </a:ext>
            </a:extLst>
          </p:cNvPr>
          <p:cNvSpPr/>
          <p:nvPr userDrawn="1"/>
        </p:nvSpPr>
        <p:spPr>
          <a:xfrm>
            <a:off x="-1" y="889092"/>
            <a:ext cx="146101" cy="351693"/>
          </a:xfrm>
          <a:prstGeom prst="rect">
            <a:avLst/>
          </a:prstGeom>
          <a:solidFill>
            <a:srgbClr val="1A4652"/>
          </a:solidFill>
          <a:ln w="12700">
            <a:miter lim="400000"/>
          </a:ln>
        </p:spPr>
        <p:txBody>
          <a:bodyPr lIns="45719" rIns="45719" anchor="ctr"/>
          <a:lstStyle/>
          <a:p>
            <a:pPr algn="just">
              <a:defRPr>
                <a:solidFill>
                  <a:srgbClr val="FFFFFF"/>
                </a:solidFill>
              </a:defRPr>
            </a:pPr>
            <a:endParaRPr/>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13" hasCustomPrompt="1"/>
          </p:nvPr>
        </p:nvSpPr>
        <p:spPr>
          <a:xfrm>
            <a:off x="281009" y="745829"/>
            <a:ext cx="11293675" cy="707886"/>
          </a:xfrm>
          <a:prstGeom prst="rect">
            <a:avLst/>
          </a:prstGeom>
        </p:spPr>
        <p:txBody>
          <a:bodyPr wrap="square">
            <a:spAutoFit/>
          </a:bodyPr>
          <a:lstStyle>
            <a:lvl1pPr marL="0" indent="0">
              <a:lnSpc>
                <a:spcPct val="100000"/>
              </a:lnSpc>
              <a:spcBef>
                <a:spcPts val="0"/>
              </a:spcBef>
              <a:buSzTx/>
              <a:buFontTx/>
              <a:buNone/>
              <a:defRPr sz="4000" baseline="0">
                <a:solidFill>
                  <a:srgbClr val="1A4652"/>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12"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281009" y="1779812"/>
            <a:ext cx="11237400" cy="4089476"/>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 Duis </a:t>
            </a:r>
            <a:r>
              <a:rPr lang="fr-BE" dirty="0" err="1"/>
              <a:t>aute</a:t>
            </a:r>
            <a:r>
              <a:rPr lang="fr-BE" dirty="0"/>
              <a:t> </a:t>
            </a:r>
            <a:r>
              <a:rPr lang="fr-BE" dirty="0" err="1"/>
              <a:t>irure</a:t>
            </a:r>
            <a:r>
              <a:rPr lang="fr-BE" dirty="0"/>
              <a:t> </a:t>
            </a:r>
            <a:r>
              <a:rPr lang="fr-BE" dirty="0" err="1"/>
              <a:t>dolor</a:t>
            </a:r>
            <a:r>
              <a:rPr lang="fr-BE" dirty="0"/>
              <a:t> in </a:t>
            </a:r>
            <a:r>
              <a:rPr lang="fr-BE" dirty="0" err="1"/>
              <a:t>reprehenderit</a:t>
            </a:r>
            <a:r>
              <a:rPr lang="fr-BE" dirty="0"/>
              <a:t> in </a:t>
            </a:r>
            <a:r>
              <a:rPr lang="fr-BE" dirty="0" err="1"/>
              <a:t>voluptate</a:t>
            </a:r>
            <a:r>
              <a:rPr lang="fr-BE" dirty="0"/>
              <a:t> </a:t>
            </a:r>
            <a:r>
              <a:rPr lang="fr-BE" dirty="0" err="1"/>
              <a:t>velit</a:t>
            </a:r>
            <a:r>
              <a:rPr lang="fr-BE" dirty="0"/>
              <a:t> esse </a:t>
            </a:r>
            <a:r>
              <a:rPr lang="fr-BE" dirty="0" err="1"/>
              <a:t>cillum</a:t>
            </a:r>
            <a:r>
              <a:rPr lang="fr-BE" dirty="0"/>
              <a:t> </a:t>
            </a:r>
            <a:r>
              <a:rPr lang="fr-BE" dirty="0" err="1"/>
              <a:t>dolore</a:t>
            </a:r>
            <a:r>
              <a:rPr lang="fr-BE" dirty="0"/>
              <a:t> eu </a:t>
            </a:r>
            <a:r>
              <a:rPr lang="fr-BE" dirty="0" err="1"/>
              <a:t>fugiat</a:t>
            </a:r>
            <a:r>
              <a:rPr lang="fr-BE" dirty="0"/>
              <a:t> </a:t>
            </a:r>
            <a:r>
              <a:rPr lang="fr-BE" dirty="0" err="1"/>
              <a:t>nulla</a:t>
            </a:r>
            <a:r>
              <a:rPr lang="fr-BE" dirty="0"/>
              <a:t> </a:t>
            </a:r>
            <a:r>
              <a:rPr lang="fr-BE" dirty="0" err="1"/>
              <a:t>pariatur</a:t>
            </a:r>
            <a:r>
              <a:rPr lang="fr-BE" dirty="0"/>
              <a:t>. </a:t>
            </a:r>
            <a:r>
              <a:rPr lang="fr-BE" dirty="0" err="1"/>
              <a:t>Excepteur</a:t>
            </a:r>
            <a:r>
              <a:rPr lang="fr-BE" dirty="0"/>
              <a:t> </a:t>
            </a:r>
            <a:r>
              <a:rPr lang="fr-BE" dirty="0" err="1"/>
              <a:t>sint</a:t>
            </a:r>
            <a:r>
              <a:rPr lang="fr-BE" dirty="0"/>
              <a:t> </a:t>
            </a:r>
            <a:r>
              <a:rPr lang="fr-BE" dirty="0" err="1"/>
              <a:t>occaecat</a:t>
            </a:r>
            <a:r>
              <a:rPr lang="fr-BE" dirty="0"/>
              <a:t> </a:t>
            </a:r>
            <a:r>
              <a:rPr lang="fr-BE" dirty="0" err="1"/>
              <a:t>cupidatat</a:t>
            </a:r>
            <a:r>
              <a:rPr lang="fr-BE" dirty="0"/>
              <a:t> non </a:t>
            </a:r>
            <a:r>
              <a:rPr lang="fr-BE" dirty="0" err="1"/>
              <a:t>proident</a:t>
            </a:r>
            <a:r>
              <a:rPr lang="fr-BE" dirty="0"/>
              <a:t>, </a:t>
            </a:r>
            <a:r>
              <a:rPr lang="fr-BE" dirty="0" err="1"/>
              <a:t>sunt</a:t>
            </a:r>
            <a:r>
              <a:rPr lang="fr-BE" dirty="0"/>
              <a:t> in culpa qui officia </a:t>
            </a:r>
            <a:r>
              <a:rPr lang="fr-BE" dirty="0" err="1"/>
              <a:t>deserunt</a:t>
            </a:r>
            <a:r>
              <a:rPr lang="fr-BE" dirty="0"/>
              <a:t> mollit </a:t>
            </a:r>
            <a:r>
              <a:rPr lang="fr-BE" dirty="0" err="1"/>
              <a:t>anim</a:t>
            </a:r>
            <a:r>
              <a:rPr lang="fr-BE" dirty="0"/>
              <a:t> id est </a:t>
            </a:r>
            <a:r>
              <a:rPr lang="fr-BE" dirty="0" err="1"/>
              <a:t>laborum</a:t>
            </a:r>
            <a:r>
              <a:rPr lang="fr-BE" dirty="0"/>
              <a:t>.</a:t>
            </a:r>
          </a:p>
        </p:txBody>
      </p:sp>
      <p:sp>
        <p:nvSpPr>
          <p:cNvPr id="16"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pic>
        <p:nvPicPr>
          <p:cNvPr id="10" name="Picture 7" descr="Picture 7"/>
          <p:cNvPicPr>
            <a:picLocks noChangeAspect="1"/>
          </p:cNvPicPr>
          <p:nvPr userDrawn="1"/>
        </p:nvPicPr>
        <p:blipFill>
          <a:blip r:embed="rId3"/>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331326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Slide 1">
    <p:spTree>
      <p:nvGrpSpPr>
        <p:cNvPr id="1" name=""/>
        <p:cNvGrpSpPr/>
        <p:nvPr/>
      </p:nvGrpSpPr>
      <p:grpSpPr>
        <a:xfrm>
          <a:off x="0" y="0"/>
          <a:ext cx="0" cy="0"/>
          <a:chOff x="0" y="0"/>
          <a:chExt cx="0" cy="0"/>
        </a:xfrm>
      </p:grpSpPr>
      <p:sp>
        <p:nvSpPr>
          <p:cNvPr id="4" name="Rectangle 2"/>
          <p:cNvSpPr/>
          <p:nvPr userDrawn="1"/>
        </p:nvSpPr>
        <p:spPr>
          <a:xfrm>
            <a:off x="0" y="0"/>
            <a:ext cx="4343400" cy="6858000"/>
          </a:xfrm>
          <a:prstGeom prst="rect">
            <a:avLst/>
          </a:prstGeom>
          <a:solidFill>
            <a:srgbClr val="D9D9D9"/>
          </a:solidFill>
          <a:ln w="12700">
            <a:miter lim="400000"/>
          </a:ln>
        </p:spPr>
        <p:txBody>
          <a:bodyPr lIns="45719" rIns="45719" anchor="ctr"/>
          <a:lstStyle/>
          <a:p>
            <a:pPr algn="ctr">
              <a:defRPr>
                <a:solidFill>
                  <a:srgbClr val="D9D9D9"/>
                </a:solidFill>
              </a:defRPr>
            </a:pPr>
            <a:endParaRPr/>
          </a:p>
        </p:txBody>
      </p:sp>
      <p:sp>
        <p:nvSpPr>
          <p:cNvPr id="5" name="Rectangle 8"/>
          <p:cNvSpPr/>
          <p:nvPr userDrawn="1"/>
        </p:nvSpPr>
        <p:spPr>
          <a:xfrm>
            <a:off x="4343400" y="2170444"/>
            <a:ext cx="146100" cy="351693"/>
          </a:xfrm>
          <a:prstGeom prst="rect">
            <a:avLst/>
          </a:prstGeom>
          <a:solidFill>
            <a:srgbClr val="008990"/>
          </a:solidFill>
          <a:ln w="12700">
            <a:miter lim="400000"/>
          </a:ln>
        </p:spPr>
        <p:txBody>
          <a:bodyPr lIns="45719" rIns="45719" anchor="ctr"/>
          <a:lstStyle/>
          <a:p>
            <a:pPr algn="just">
              <a:defRPr>
                <a:solidFill>
                  <a:srgbClr val="FFFFFF"/>
                </a:solidFill>
              </a:defRPr>
            </a:pPr>
            <a:endParaRPr/>
          </a:p>
        </p:txBody>
      </p:sp>
      <p:sp>
        <p:nvSpPr>
          <p:cNvPr id="8" name="TextBox 9"/>
          <p:cNvSpPr txBox="1">
            <a:spLocks noGrp="1"/>
          </p:cNvSpPr>
          <p:nvPr>
            <p:ph type="body" sz="quarter" idx="13" hasCustomPrompt="1"/>
          </p:nvPr>
        </p:nvSpPr>
        <p:spPr>
          <a:xfrm>
            <a:off x="4624409" y="2027180"/>
            <a:ext cx="5574033" cy="707886"/>
          </a:xfrm>
          <a:prstGeom prst="rect">
            <a:avLst/>
          </a:prstGeom>
        </p:spPr>
        <p:txBody>
          <a:bodyPr wrap="square">
            <a:spAutoFit/>
          </a:bodyPr>
          <a:lstStyle>
            <a:lvl1pPr marL="0" indent="0">
              <a:lnSpc>
                <a:spcPct val="100000"/>
              </a:lnSpc>
              <a:spcBef>
                <a:spcPts val="0"/>
              </a:spcBef>
              <a:buSzTx/>
              <a:buFontTx/>
              <a:buNone/>
              <a:defRPr sz="4000" baseline="0">
                <a:solidFill>
                  <a:srgbClr val="008990"/>
                </a:solidFill>
                <a:latin typeface="Palanquin Bold"/>
                <a:ea typeface="Palanquin Bold"/>
                <a:cs typeface="Palanquin Bold"/>
                <a:sym typeface="Palanquin Bold"/>
              </a:defRPr>
            </a:lvl1pPr>
          </a:lstStyle>
          <a:p>
            <a:r>
              <a:rPr lang="fr-BE" dirty="0"/>
              <a:t>Put </a:t>
            </a:r>
            <a:r>
              <a:rPr lang="fr-BE" dirty="0" err="1"/>
              <a:t>title</a:t>
            </a:r>
            <a:r>
              <a:rPr lang="fr-BE" dirty="0"/>
              <a:t> </a:t>
            </a:r>
            <a:r>
              <a:rPr lang="fr-BE" dirty="0" err="1"/>
              <a:t>here</a:t>
            </a:r>
            <a:endParaRPr dirty="0"/>
          </a:p>
        </p:txBody>
      </p:sp>
      <p:sp>
        <p:nvSpPr>
          <p:cNvPr id="9"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4624409" y="2875333"/>
            <a:ext cx="5574033" cy="2338694"/>
          </a:xfrm>
          <a:prstGeom prst="rect">
            <a:avLst/>
          </a:prstGeom>
        </p:spPr>
        <p:txBody>
          <a:bodyPr wrap="square">
            <a:noAutofit/>
          </a:bodyPr>
          <a:lstStyle>
            <a:lvl1pPr marL="0" marR="0" indent="0" algn="l" defTabSz="914400" rtl="0" eaLnBrk="1" fontAlgn="auto" latinLnBrk="0" hangingPunct="1">
              <a:lnSpc>
                <a:spcPct val="100000"/>
              </a:lnSpc>
              <a:spcBef>
                <a:spcPts val="0"/>
              </a:spcBef>
              <a:spcAft>
                <a:spcPts val="0"/>
              </a:spcAft>
              <a:buClrTx/>
              <a:buSzTx/>
              <a:buFontTx/>
              <a:buNone/>
              <a:tabLst/>
              <a:defRPr kumimoji="0" sz="1800" b="0" i="0" u="none" strike="noStrike" cap="none" spc="0" normalizeH="0" baseline="0" dirty="0">
                <a:ln>
                  <a:noFill/>
                </a:ln>
                <a:solidFill>
                  <a:srgbClr val="184652"/>
                </a:solidFill>
                <a:effectLst/>
                <a:uFillTx/>
                <a:latin typeface="Palanquin Regular"/>
                <a:ea typeface="Arial"/>
                <a:cs typeface="Arial"/>
                <a:sym typeface="Aria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a:t>
            </a:r>
          </a:p>
        </p:txBody>
      </p:sp>
      <p:sp>
        <p:nvSpPr>
          <p:cNvPr id="10" name="Picture Placeholder 2"/>
          <p:cNvSpPr>
            <a:spLocks noGrp="1"/>
          </p:cNvSpPr>
          <p:nvPr>
            <p:ph type="pic" sz="quarter" idx="28"/>
          </p:nvPr>
        </p:nvSpPr>
        <p:spPr>
          <a:xfrm>
            <a:off x="0" y="0"/>
            <a:ext cx="4337050" cy="6858000"/>
          </a:xfrm>
          <a:prstGeom prst="rect">
            <a:avLst/>
          </a:prstGeom>
        </p:spPr>
        <p:txBody>
          <a:bodyPr/>
          <a:lstStyle>
            <a:lvl1pPr marL="0" indent="0" algn="ctr">
              <a:buFontTx/>
              <a:buNone/>
              <a:defRPr sz="2000" i="1">
                <a:noFill/>
                <a:latin typeface="Palanquin" panose="020B0004020203020204" pitchFamily="34" charset="0"/>
                <a:cs typeface="Palanquin" panose="020B0004020203020204" pitchFamily="34" charset="0"/>
              </a:defRPr>
            </a:lvl1pPr>
          </a:lstStyle>
          <a:p>
            <a:endParaRPr lang="fr-BE" dirty="0"/>
          </a:p>
        </p:txBody>
      </p:sp>
      <p:pic>
        <p:nvPicPr>
          <p:cNvPr id="11" name="Picture 7" descr="Picture 7"/>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1573056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Slide 2">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8610600" y="6356350"/>
            <a:ext cx="2743200" cy="365125"/>
          </a:xfrm>
          <a:prstGeom prst="rect">
            <a:avLst/>
          </a:prstGeom>
        </p:spPr>
        <p:txBody>
          <a:bodyPr/>
          <a:lstStyle/>
          <a:p>
            <a:fld id="{31868436-61E3-4D76-BA88-7E0BF7E3DF6A}" type="slidenum">
              <a:rPr lang="fr-BE" smtClean="0"/>
              <a:t>‹#›</a:t>
            </a:fld>
            <a:endParaRPr lang="fr-BE"/>
          </a:p>
        </p:txBody>
      </p:sp>
      <p:sp>
        <p:nvSpPr>
          <p:cNvPr id="4" name="Rectangle 2"/>
          <p:cNvSpPr/>
          <p:nvPr userDrawn="1"/>
        </p:nvSpPr>
        <p:spPr>
          <a:xfrm>
            <a:off x="7848600" y="0"/>
            <a:ext cx="4343400" cy="6858000"/>
          </a:xfrm>
          <a:prstGeom prst="rect">
            <a:avLst/>
          </a:prstGeom>
          <a:solidFill>
            <a:srgbClr val="1A4652"/>
          </a:solidFill>
          <a:ln w="12700">
            <a:miter lim="400000"/>
          </a:ln>
        </p:spPr>
        <p:txBody>
          <a:bodyPr lIns="45719" rIns="45719" anchor="ctr"/>
          <a:lstStyle/>
          <a:p>
            <a:pPr algn="ctr">
              <a:defRPr>
                <a:solidFill>
                  <a:srgbClr val="FFFFFF"/>
                </a:solidFill>
              </a:defRPr>
            </a:pPr>
            <a:endParaRPr/>
          </a:p>
        </p:txBody>
      </p:sp>
      <p:sp>
        <p:nvSpPr>
          <p:cNvPr id="5" name="Rectangle 4"/>
          <p:cNvSpPr/>
          <p:nvPr userDrawn="1"/>
        </p:nvSpPr>
        <p:spPr>
          <a:xfrm>
            <a:off x="0" y="0"/>
            <a:ext cx="7848600" cy="6858000"/>
          </a:xfrm>
          <a:prstGeom prst="rect">
            <a:avLst/>
          </a:prstGeom>
          <a:solidFill>
            <a:srgbClr val="D9D9D9"/>
          </a:solidFill>
          <a:ln w="12700">
            <a:miter lim="400000"/>
          </a:ln>
        </p:spPr>
        <p:txBody>
          <a:bodyPr lIns="45719" rIns="45719" anchor="ctr"/>
          <a:lstStyle/>
          <a:p>
            <a:pPr algn="ctr">
              <a:defRPr>
                <a:solidFill>
                  <a:srgbClr val="FFFFFF"/>
                </a:solidFill>
              </a:defRPr>
            </a:pPr>
            <a:endParaRPr/>
          </a:p>
        </p:txBody>
      </p:sp>
      <p:sp>
        <p:nvSpPr>
          <p:cNvPr id="7" name="TextBox 9">
            <a:extLst>
              <a:ext uri="{FF2B5EF4-FFF2-40B4-BE49-F238E27FC236}">
                <a16:creationId xmlns:a16="http://schemas.microsoft.com/office/drawing/2014/main" id="{E14C724D-8150-584E-B310-03760B61CF59}"/>
              </a:ext>
            </a:extLst>
          </p:cNvPr>
          <p:cNvSpPr txBox="1">
            <a:spLocks noGrp="1"/>
          </p:cNvSpPr>
          <p:nvPr>
            <p:ph type="body" sz="quarter" idx="27" hasCustomPrompt="1"/>
          </p:nvPr>
        </p:nvSpPr>
        <p:spPr>
          <a:xfrm>
            <a:off x="8388790" y="677042"/>
            <a:ext cx="3263021" cy="5004509"/>
          </a:xfrm>
          <a:prstGeom prst="rect">
            <a:avLst/>
          </a:prstGeom>
        </p:spPr>
        <p:txBody>
          <a:bodyPr wrap="square">
            <a:noAutofit/>
          </a:bodyPr>
          <a:lstStyle>
            <a:lvl1pPr marL="0" indent="0">
              <a:lnSpc>
                <a:spcPct val="100000"/>
              </a:lnSpc>
              <a:spcBef>
                <a:spcPts val="0"/>
              </a:spcBef>
              <a:buSzTx/>
              <a:buFontTx/>
              <a:buNone/>
              <a:defRPr kumimoji="0" sz="1800" b="0" i="0" u="none" strike="noStrike" cap="none" spc="0" normalizeH="0" baseline="0" dirty="0">
                <a:ln>
                  <a:noFill/>
                </a:ln>
                <a:solidFill>
                  <a:schemeClr val="bg1"/>
                </a:solidFill>
                <a:effectLst/>
                <a:uFillTx/>
                <a:latin typeface="Palanquin Regular"/>
                <a:ea typeface="Arial"/>
                <a:cs typeface="Arial"/>
                <a:sym typeface="Arial"/>
              </a:defRPr>
            </a:lvl1pPr>
          </a:lstStyle>
          <a:p>
            <a:r>
              <a:rPr lang="fr-BE" dirty="0" err="1"/>
              <a:t>Lorem</a:t>
            </a:r>
            <a:r>
              <a:rPr lang="fr-BE" dirty="0"/>
              <a:t> </a:t>
            </a:r>
            <a:r>
              <a:rPr lang="fr-BE" dirty="0" err="1"/>
              <a:t>ipsum</a:t>
            </a:r>
            <a:r>
              <a:rPr lang="fr-BE" dirty="0"/>
              <a:t> </a:t>
            </a:r>
            <a:r>
              <a:rPr lang="fr-BE" dirty="0" err="1"/>
              <a:t>dolor</a:t>
            </a:r>
            <a:r>
              <a:rPr lang="fr-BE" dirty="0"/>
              <a:t> </a:t>
            </a:r>
            <a:r>
              <a:rPr lang="fr-BE" dirty="0" err="1"/>
              <a:t>sit</a:t>
            </a:r>
            <a:r>
              <a:rPr lang="fr-BE" dirty="0"/>
              <a:t> </a:t>
            </a:r>
            <a:r>
              <a:rPr lang="fr-BE" dirty="0" err="1"/>
              <a:t>amet</a:t>
            </a:r>
            <a:r>
              <a:rPr lang="fr-BE" dirty="0"/>
              <a:t>, </a:t>
            </a:r>
            <a:r>
              <a:rPr lang="fr-BE" dirty="0" err="1"/>
              <a:t>consectetur</a:t>
            </a:r>
            <a:r>
              <a:rPr lang="fr-BE" dirty="0"/>
              <a:t> </a:t>
            </a:r>
            <a:r>
              <a:rPr lang="fr-BE" dirty="0" err="1"/>
              <a:t>adipiscing</a:t>
            </a:r>
            <a:r>
              <a:rPr lang="fr-BE" dirty="0"/>
              <a:t> </a:t>
            </a:r>
            <a:r>
              <a:rPr lang="fr-BE" dirty="0" err="1"/>
              <a:t>elit</a:t>
            </a:r>
            <a:r>
              <a:rPr lang="fr-BE" dirty="0"/>
              <a:t>, </a:t>
            </a:r>
            <a:r>
              <a:rPr lang="fr-BE" dirty="0" err="1"/>
              <a:t>sed</a:t>
            </a:r>
            <a:r>
              <a:rPr lang="fr-BE" dirty="0"/>
              <a:t> do </a:t>
            </a:r>
            <a:r>
              <a:rPr lang="fr-BE" dirty="0" err="1"/>
              <a:t>eiusmod</a:t>
            </a:r>
            <a:r>
              <a:rPr lang="fr-BE" dirty="0"/>
              <a:t> </a:t>
            </a:r>
            <a:r>
              <a:rPr lang="fr-BE" dirty="0" err="1"/>
              <a:t>tempor</a:t>
            </a:r>
            <a:r>
              <a:rPr lang="fr-BE" dirty="0"/>
              <a:t> </a:t>
            </a:r>
            <a:r>
              <a:rPr lang="fr-BE" dirty="0" err="1"/>
              <a:t>incididunt</a:t>
            </a:r>
            <a:r>
              <a:rPr lang="fr-BE" dirty="0"/>
              <a:t> ut </a:t>
            </a:r>
            <a:r>
              <a:rPr lang="fr-BE" dirty="0" err="1"/>
              <a:t>labore</a:t>
            </a:r>
            <a:r>
              <a:rPr lang="fr-BE" dirty="0"/>
              <a:t> et </a:t>
            </a:r>
            <a:r>
              <a:rPr lang="fr-BE" dirty="0" err="1"/>
              <a:t>dolore</a:t>
            </a:r>
            <a:r>
              <a:rPr lang="fr-BE" dirty="0"/>
              <a:t> magna </a:t>
            </a:r>
            <a:r>
              <a:rPr lang="fr-BE" dirty="0" err="1"/>
              <a:t>aliqua</a:t>
            </a:r>
            <a:r>
              <a:rPr lang="fr-BE" dirty="0"/>
              <a:t>. Ut </a:t>
            </a:r>
            <a:r>
              <a:rPr lang="fr-BE" dirty="0" err="1"/>
              <a:t>enim</a:t>
            </a:r>
            <a:r>
              <a:rPr lang="fr-BE" dirty="0"/>
              <a:t> ad </a:t>
            </a:r>
            <a:r>
              <a:rPr lang="fr-BE" dirty="0" err="1"/>
              <a:t>minim</a:t>
            </a:r>
            <a:r>
              <a:rPr lang="fr-BE" dirty="0"/>
              <a:t> </a:t>
            </a:r>
            <a:r>
              <a:rPr lang="fr-BE" dirty="0" err="1"/>
              <a:t>veniam</a:t>
            </a:r>
            <a:r>
              <a:rPr lang="fr-BE" dirty="0"/>
              <a:t>, </a:t>
            </a:r>
            <a:r>
              <a:rPr lang="fr-BE" dirty="0" err="1"/>
              <a:t>quis</a:t>
            </a:r>
            <a:r>
              <a:rPr lang="fr-BE" dirty="0"/>
              <a:t> </a:t>
            </a:r>
            <a:r>
              <a:rPr lang="fr-BE" dirty="0" err="1"/>
              <a:t>nostrud</a:t>
            </a:r>
            <a:r>
              <a:rPr lang="fr-BE" dirty="0"/>
              <a:t> </a:t>
            </a:r>
            <a:r>
              <a:rPr lang="fr-BE" dirty="0" err="1"/>
              <a:t>exercitation</a:t>
            </a:r>
            <a:r>
              <a:rPr lang="fr-BE" dirty="0"/>
              <a:t> </a:t>
            </a:r>
            <a:r>
              <a:rPr lang="fr-BE" dirty="0" err="1"/>
              <a:t>ullamco</a:t>
            </a:r>
            <a:r>
              <a:rPr lang="fr-BE" dirty="0"/>
              <a:t> </a:t>
            </a:r>
            <a:r>
              <a:rPr lang="fr-BE" dirty="0" err="1"/>
              <a:t>laboris</a:t>
            </a:r>
            <a:r>
              <a:rPr lang="fr-BE" dirty="0"/>
              <a:t> </a:t>
            </a:r>
            <a:r>
              <a:rPr lang="fr-BE" dirty="0" err="1"/>
              <a:t>nisi</a:t>
            </a:r>
            <a:r>
              <a:rPr lang="fr-BE" dirty="0"/>
              <a:t> ut </a:t>
            </a:r>
            <a:r>
              <a:rPr lang="fr-BE" dirty="0" err="1"/>
              <a:t>aliquip</a:t>
            </a:r>
            <a:r>
              <a:rPr lang="fr-BE" dirty="0"/>
              <a:t> ex </a:t>
            </a:r>
            <a:r>
              <a:rPr lang="fr-BE" dirty="0" err="1"/>
              <a:t>ae</a:t>
            </a:r>
            <a:r>
              <a:rPr lang="fr-BE" dirty="0"/>
              <a:t> </a:t>
            </a:r>
            <a:r>
              <a:rPr lang="fr-BE" dirty="0" err="1"/>
              <a:t>commodo</a:t>
            </a:r>
            <a:r>
              <a:rPr lang="fr-BE" dirty="0"/>
              <a:t> </a:t>
            </a:r>
            <a:r>
              <a:rPr lang="fr-BE" dirty="0" err="1"/>
              <a:t>consequat</a:t>
            </a:r>
            <a:r>
              <a:rPr lang="fr-BE" dirty="0"/>
              <a:t>.</a:t>
            </a:r>
          </a:p>
        </p:txBody>
      </p:sp>
      <p:sp>
        <p:nvSpPr>
          <p:cNvPr id="9"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10" name="Picture Placeholder 9"/>
          <p:cNvSpPr>
            <a:spLocks noGrp="1"/>
          </p:cNvSpPr>
          <p:nvPr>
            <p:ph type="pic" sz="quarter" idx="28"/>
          </p:nvPr>
        </p:nvSpPr>
        <p:spPr>
          <a:xfrm>
            <a:off x="0" y="0"/>
            <a:ext cx="7848600" cy="6858000"/>
          </a:xfrm>
        </p:spPr>
        <p:txBody>
          <a:bodyPr/>
          <a:lstStyle>
            <a:lvl1pPr>
              <a:defRPr>
                <a:noFill/>
              </a:defRPr>
            </a:lvl1pPr>
          </a:lstStyle>
          <a:p>
            <a:endParaRPr lang="fr-BE" dirty="0"/>
          </a:p>
        </p:txBody>
      </p:sp>
      <p:pic>
        <p:nvPicPr>
          <p:cNvPr id="12" name="Picture 1" descr="Picture 1"/>
          <p:cNvPicPr>
            <a:picLocks noChangeAspect="1"/>
          </p:cNvPicPr>
          <p:nvPr userDrawn="1"/>
        </p:nvPicPr>
        <p:blipFill>
          <a:blip r:embed="rId2"/>
          <a:stretch>
            <a:fillRect/>
          </a:stretch>
        </p:blipFill>
        <p:spPr>
          <a:xfrm>
            <a:off x="9626662" y="6038660"/>
            <a:ext cx="2280741" cy="462231"/>
          </a:xfrm>
          <a:prstGeom prst="rect">
            <a:avLst/>
          </a:prstGeom>
          <a:ln w="12700">
            <a:miter lim="400000"/>
          </a:ln>
        </p:spPr>
      </p:pic>
    </p:spTree>
    <p:extLst>
      <p:ext uri="{BB962C8B-B14F-4D97-AF65-F5344CB8AC3E}">
        <p14:creationId xmlns:p14="http://schemas.microsoft.com/office/powerpoint/2010/main" val="648048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10" name="Slide Number Placeholder 5"/>
          <p:cNvSpPr txBox="1">
            <a:spLocks/>
          </p:cNvSpPr>
          <p:nvPr userDrawn="1"/>
        </p:nvSpPr>
        <p:spPr>
          <a:xfrm>
            <a:off x="8763000" y="6508750"/>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31868436-61E3-4D76-BA88-7E0BF7E3DF6A}" type="slidenum">
              <a:rPr lang="fr-BE" smtClean="0"/>
              <a:t>‹#›</a:t>
            </a:fld>
            <a:endParaRPr lang="fr-BE"/>
          </a:p>
        </p:txBody>
      </p:sp>
      <p:pic>
        <p:nvPicPr>
          <p:cNvPr id="7" name="Picture 6" descr="Picture 6"/>
          <p:cNvPicPr>
            <a:picLocks noChangeAspect="1"/>
          </p:cNvPicPr>
          <p:nvPr userDrawn="1"/>
        </p:nvPicPr>
        <p:blipFill>
          <a:blip r:embed="rId2"/>
          <a:stretch>
            <a:fillRect/>
          </a:stretch>
        </p:blipFill>
        <p:spPr>
          <a:xfrm>
            <a:off x="1522" y="-2275"/>
            <a:ext cx="12190478" cy="6857143"/>
          </a:xfrm>
          <a:prstGeom prst="rect">
            <a:avLst/>
          </a:prstGeom>
          <a:ln w="12700">
            <a:miter lim="400000"/>
          </a:ln>
        </p:spPr>
      </p:pic>
      <p:sp>
        <p:nvSpPr>
          <p:cNvPr id="9" name="Rectangle 7"/>
          <p:cNvSpPr/>
          <p:nvPr userDrawn="1"/>
        </p:nvSpPr>
        <p:spPr>
          <a:xfrm>
            <a:off x="0" y="5286373"/>
            <a:ext cx="220574" cy="519114"/>
          </a:xfrm>
          <a:prstGeom prst="rect">
            <a:avLst/>
          </a:prstGeom>
          <a:solidFill>
            <a:srgbClr val="F5F1E9"/>
          </a:solidFill>
          <a:ln w="12700">
            <a:miter lim="400000"/>
          </a:ln>
        </p:spPr>
        <p:txBody>
          <a:bodyPr lIns="45719" rIns="45719" anchor="ctr"/>
          <a:lstStyle/>
          <a:p>
            <a:pPr algn="just">
              <a:defRPr>
                <a:solidFill>
                  <a:srgbClr val="FFFFFF"/>
                </a:solidFill>
              </a:defRPr>
            </a:pPr>
            <a:endParaRPr/>
          </a:p>
        </p:txBody>
      </p:sp>
      <p:sp>
        <p:nvSpPr>
          <p:cNvPr id="11" name="Text Placeholder 8"/>
          <p:cNvSpPr txBox="1">
            <a:spLocks noGrp="1"/>
          </p:cNvSpPr>
          <p:nvPr>
            <p:ph type="body" sz="half" idx="13" hasCustomPrompt="1"/>
          </p:nvPr>
        </p:nvSpPr>
        <p:spPr>
          <a:xfrm>
            <a:off x="352162" y="5092589"/>
            <a:ext cx="11672876" cy="1015663"/>
          </a:xfrm>
          <a:prstGeom prst="rect">
            <a:avLst/>
          </a:prstGeom>
        </p:spPr>
        <p:txBody>
          <a:bodyPr>
            <a:spAutoFit/>
          </a:bodyPr>
          <a:lstStyle>
            <a:lvl1pPr marL="0" indent="0">
              <a:lnSpc>
                <a:spcPct val="100000"/>
              </a:lnSpc>
              <a:spcBef>
                <a:spcPts val="0"/>
              </a:spcBef>
              <a:buSzTx/>
              <a:buFontTx/>
              <a:buNone/>
              <a:defRPr sz="6000">
                <a:solidFill>
                  <a:srgbClr val="F5F1E9"/>
                </a:solidFill>
                <a:latin typeface="Palanquin Bold"/>
                <a:ea typeface="Palanquin Bold"/>
                <a:cs typeface="Palanquin Bold"/>
                <a:sym typeface="Palanquin Bold"/>
              </a:defRPr>
            </a:lvl1pPr>
          </a:lstStyle>
          <a:p>
            <a:r>
              <a:rPr lang="fr-BE" dirty="0"/>
              <a:t>Questions</a:t>
            </a:r>
            <a:endParaRPr dirty="0"/>
          </a:p>
        </p:txBody>
      </p:sp>
      <p:pic>
        <p:nvPicPr>
          <p:cNvPr id="12" name="Picture 1" descr="Picture 1">
            <a:extLst>
              <a:ext uri="{FF2B5EF4-FFF2-40B4-BE49-F238E27FC236}">
                <a16:creationId xmlns:a16="http://schemas.microsoft.com/office/drawing/2014/main" id="{B5C3552D-2649-1344-B1CC-7CD542573980}"/>
              </a:ext>
            </a:extLst>
          </p:cNvPr>
          <p:cNvPicPr>
            <a:picLocks noChangeAspect="1"/>
          </p:cNvPicPr>
          <p:nvPr userDrawn="1"/>
        </p:nvPicPr>
        <p:blipFill>
          <a:blip r:embed="rId3"/>
          <a:stretch>
            <a:fillRect/>
          </a:stretch>
        </p:blipFill>
        <p:spPr>
          <a:xfrm>
            <a:off x="9486962" y="400463"/>
            <a:ext cx="2280741" cy="462231"/>
          </a:xfrm>
          <a:prstGeom prst="rect">
            <a:avLst/>
          </a:prstGeom>
          <a:ln w="12700">
            <a:miter lim="400000"/>
          </a:ln>
        </p:spPr>
      </p:pic>
    </p:spTree>
    <p:extLst>
      <p:ext uri="{BB962C8B-B14F-4D97-AF65-F5344CB8AC3E}">
        <p14:creationId xmlns:p14="http://schemas.microsoft.com/office/powerpoint/2010/main" val="27777984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Text Placeholder 2"/>
          <p:cNvSpPr>
            <a:spLocks noGrp="1"/>
          </p:cNvSpPr>
          <p:nvPr>
            <p:ph type="body" idx="1"/>
          </p:nvPr>
        </p:nvSpPr>
        <p:spPr>
          <a:xfrm>
            <a:off x="838200" y="1825625"/>
            <a:ext cx="10515600" cy="427908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nl-BE" dirty="0"/>
          </a:p>
          <a:p>
            <a:pPr lvl="4"/>
            <a:endParaRPr lang="en-US" dirty="0"/>
          </a:p>
          <a:p>
            <a:pPr lvl="4"/>
            <a:endParaRPr lang="fr-BE" dirty="0"/>
          </a:p>
        </p:txBody>
      </p:sp>
      <p:sp>
        <p:nvSpPr>
          <p:cNvPr id="11" name="Slide Number Placeholder 5"/>
          <p:cNvSpPr txBox="1">
            <a:spLocks/>
          </p:cNvSpPr>
          <p:nvPr userDrawn="1"/>
        </p:nvSpPr>
        <p:spPr>
          <a:xfrm>
            <a:off x="9359097" y="6443728"/>
            <a:ext cx="2743200" cy="365125"/>
          </a:xfrm>
          <a:prstGeom prst="rect">
            <a:avLst/>
          </a:prstGeom>
        </p:spPr>
        <p:txBody>
          <a:bodyPr vert="horz" lIns="91440" tIns="45720" rIns="91440" bIns="45720" rtlCol="0" anchor="ctr"/>
          <a:lstStyle>
            <a:defPPr>
              <a:defRPr lang="fr-FR"/>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31868436-61E3-4D76-BA88-7E0BF7E3DF6A}" type="slidenum">
              <a:rPr lang="fr-BE" smtClean="0"/>
              <a:pPr/>
              <a:t>‹#›</a:t>
            </a:fld>
            <a:endParaRPr lang="fr-BE" dirty="0"/>
          </a:p>
        </p:txBody>
      </p:sp>
    </p:spTree>
    <p:extLst>
      <p:ext uri="{BB962C8B-B14F-4D97-AF65-F5344CB8AC3E}">
        <p14:creationId xmlns:p14="http://schemas.microsoft.com/office/powerpoint/2010/main" val="244790034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35" r:id="rId3"/>
    <p:sldLayoutId id="2147483729" r:id="rId4"/>
    <p:sldLayoutId id="2147483730" r:id="rId5"/>
    <p:sldLayoutId id="2147483731" r:id="rId6"/>
    <p:sldLayoutId id="2147483736" r:id="rId7"/>
    <p:sldLayoutId id="2147483737" r:id="rId8"/>
    <p:sldLayoutId id="2147483738" r:id="rId9"/>
    <p:sldLayoutId id="2147483734"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kern="1200" baseline="0">
          <a:solidFill>
            <a:srgbClr val="184652"/>
          </a:solidFill>
          <a:latin typeface="+mn-lt"/>
          <a:ea typeface="+mn-ea"/>
          <a:cs typeface="+mn-cs"/>
        </a:defRPr>
      </a:lvl1pPr>
      <a:lvl2pPr marL="742950" indent="-285750" algn="l" defTabSz="914400" rtl="0" eaLnBrk="1" latinLnBrk="0" hangingPunct="1">
        <a:lnSpc>
          <a:spcPct val="90000"/>
        </a:lnSpc>
        <a:spcBef>
          <a:spcPts val="500"/>
        </a:spcBef>
        <a:buFont typeface="Arial" panose="020B0604020202020204" pitchFamily="34" charset="0"/>
        <a:buChar char="•"/>
        <a:defRPr sz="1800" kern="1200">
          <a:solidFill>
            <a:srgbClr val="184652"/>
          </a:solidFill>
          <a:latin typeface="+mn-lt"/>
          <a:ea typeface="+mn-ea"/>
          <a:cs typeface="+mn-cs"/>
        </a:defRPr>
      </a:lvl2pPr>
      <a:lvl3pPr marL="12001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3pPr>
      <a:lvl4pPr marL="1657350" indent="-285750" algn="l" defTabSz="914400" rtl="0" eaLnBrk="1" latinLnBrk="0" hangingPunct="1">
        <a:lnSpc>
          <a:spcPct val="90000"/>
        </a:lnSpc>
        <a:spcBef>
          <a:spcPts val="500"/>
        </a:spcBef>
        <a:buFont typeface="Arial" panose="020B0604020202020204" pitchFamily="34" charset="0"/>
        <a:buChar char="•"/>
        <a:defRPr sz="1600" kern="1200">
          <a:solidFill>
            <a:srgbClr val="184652"/>
          </a:solidFill>
          <a:latin typeface="+mn-lt"/>
          <a:ea typeface="+mn-ea"/>
          <a:cs typeface="+mn-cs"/>
        </a:defRPr>
      </a:lvl4pPr>
      <a:lvl5pPr marL="2114550" indent="-285750" algn="l" defTabSz="914400" rtl="0" eaLnBrk="1" latinLnBrk="0" hangingPunct="1">
        <a:lnSpc>
          <a:spcPct val="90000"/>
        </a:lnSpc>
        <a:spcBef>
          <a:spcPts val="500"/>
        </a:spcBef>
        <a:buFont typeface="Arial" panose="020B0604020202020204" pitchFamily="34" charset="0"/>
        <a:buChar char="•"/>
        <a:defRPr sz="1400" kern="1200">
          <a:solidFill>
            <a:srgbClr val="18465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mailto:DGHWB-SLPPT08-EVERE@mil.be" TargetMode="External"/><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hyperlink" Target="tel:+3224417019" TargetMode="External"/><Relationship Id="rId7" Type="http://schemas.openxmlformats.org/officeDocument/2006/relationships/hyperlink" Target="mailto:DGHWB-SLPPT08-EVERE@mil.be" TargetMode="External"/><Relationship Id="rId12"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mailto:thierry.Deppe@mil.be" TargetMode="External"/><Relationship Id="rId11" Type="http://schemas.openxmlformats.org/officeDocument/2006/relationships/image" Target="../media/image12.jpeg"/><Relationship Id="rId5" Type="http://schemas.openxmlformats.org/officeDocument/2006/relationships/hyperlink" Target="tel:+3224422990" TargetMode="External"/><Relationship Id="rId10" Type="http://schemas.openxmlformats.org/officeDocument/2006/relationships/image" Target="../media/image11.jpeg"/><Relationship Id="rId4" Type="http://schemas.openxmlformats.org/officeDocument/2006/relationships/hyperlink" Target="mailto:Housene.Choubane@mil.be" TargetMode="External"/><Relationship Id="rId9" Type="http://schemas.openxmlformats.org/officeDocument/2006/relationships/image" Target="../media/image10.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hyperlink" Target="https://units.mil.intra/sites/DGHWB/SIPPT_IDPBW_Risk_Management/LDPBW_SLPPT8/Punctuele%20Risico%20Analyse/Complianceanalyse%20betreffende%20de%20toepassing%20van%20het%20KB%20van%2028%20maart%202014.docx" TargetMode="External"/><Relationship Id="rId2" Type="http://schemas.openxmlformats.org/officeDocument/2006/relationships/hyperlink" Target="https://units.mil.intra/sites/DGHWB/SIPPT_IDPBW_Risk_Management/LDPBW_SLPPT8/Punctuele%20Risico%20Analyse/BOC08_RA-Brand%20KKE%20Blok%201.pdf"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boc-ccb.mil.be/index.php/nl/keuze-boc/boc-08/boc-08-site/08-reunion-ccb-boc-vergadering/08-2026-3/wateranalyses-2026" TargetMode="External"/><Relationship Id="rId2" Type="http://schemas.openxmlformats.org/officeDocument/2006/relationships/hyperlink" Target="https://units.mil.intra/sites/DGHWB/SIPPT_IDPBW_Risk_Management/LDPBW_SLPPT8/Pages/analysis.aspx"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hyperlink" Target="https://units.mil.intra/sites/DGHWB/SIPPT_IDPBW_Risk_Management/LDPBW_SLPPT8/Templates/Template_INVENTARISATIE%20PMGE_2025.xlsx" TargetMode="Externa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hyperlink" Target="mailto:DGHWB-SLPPT08-EVERE@mil.b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923330"/>
          </a:xfrm>
        </p:spPr>
        <p:txBody>
          <a:bodyPr/>
          <a:lstStyle/>
          <a:p>
            <a:r>
              <a:rPr lang="fr-BE" sz="5400" dirty="0"/>
              <a:t>Tech BOC 17/09/2026</a:t>
            </a:r>
          </a:p>
        </p:txBody>
      </p:sp>
      <p:sp>
        <p:nvSpPr>
          <p:cNvPr id="3" name="Text Placeholder 2"/>
          <p:cNvSpPr>
            <a:spLocks noGrp="1"/>
          </p:cNvSpPr>
          <p:nvPr>
            <p:ph type="body" sz="quarter" idx="16"/>
          </p:nvPr>
        </p:nvSpPr>
        <p:spPr/>
        <p:txBody>
          <a:bodyPr>
            <a:normAutofit lnSpcReduction="10000"/>
          </a:bodyPr>
          <a:lstStyle/>
          <a:p>
            <a:r>
              <a:rPr lang="fr-BE" dirty="0"/>
              <a:t>17/09/2026</a:t>
            </a:r>
          </a:p>
        </p:txBody>
      </p:sp>
      <p:sp>
        <p:nvSpPr>
          <p:cNvPr id="4" name="Text Placeholder 3"/>
          <p:cNvSpPr>
            <a:spLocks noGrp="1"/>
          </p:cNvSpPr>
          <p:nvPr>
            <p:ph type="body" sz="quarter" idx="17"/>
          </p:nvPr>
        </p:nvSpPr>
        <p:spPr/>
        <p:txBody>
          <a:bodyPr/>
          <a:lstStyle/>
          <a:p>
            <a:r>
              <a:rPr lang="fr-BE" dirty="0"/>
              <a:t>SLLPT 08</a:t>
            </a:r>
          </a:p>
        </p:txBody>
      </p:sp>
      <p:pic>
        <p:nvPicPr>
          <p:cNvPr id="6" name="Picture 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187873" y="5161596"/>
            <a:ext cx="1219183" cy="1219183"/>
          </a:xfrm>
          <a:prstGeom prst="rect">
            <a:avLst/>
          </a:prstGeom>
        </p:spPr>
      </p:pic>
      <p:sp>
        <p:nvSpPr>
          <p:cNvPr id="8" name="Text Placeholder 7">
            <a:extLst>
              <a:ext uri="{FF2B5EF4-FFF2-40B4-BE49-F238E27FC236}">
                <a16:creationId xmlns:a16="http://schemas.microsoft.com/office/drawing/2014/main" id="{2D66A2FE-6090-A82B-256B-F94E60EA8BD5}"/>
              </a:ext>
            </a:extLst>
          </p:cNvPr>
          <p:cNvSpPr>
            <a:spLocks noGrp="1"/>
          </p:cNvSpPr>
          <p:nvPr>
            <p:ph type="body" sz="quarter" idx="18"/>
          </p:nvPr>
        </p:nvSpPr>
        <p:spPr/>
        <p:txBody>
          <a:bodyPr/>
          <a:lstStyle/>
          <a:p>
            <a:r>
              <a:rPr lang="nl-BE" cap="none" dirty="0" err="1"/>
              <a:t>Adjt</a:t>
            </a:r>
            <a:r>
              <a:rPr lang="nl-BE" dirty="0"/>
              <a:t> </a:t>
            </a:r>
            <a:r>
              <a:rPr lang="nl-BE" dirty="0" err="1"/>
              <a:t>choubane</a:t>
            </a:r>
            <a:r>
              <a:rPr lang="nl-BE" dirty="0"/>
              <a:t> H.</a:t>
            </a:r>
          </a:p>
        </p:txBody>
      </p:sp>
    </p:spTree>
    <p:extLst>
      <p:ext uri="{BB962C8B-B14F-4D97-AF65-F5344CB8AC3E}">
        <p14:creationId xmlns:p14="http://schemas.microsoft.com/office/powerpoint/2010/main" val="8314699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1924591" y="1825574"/>
            <a:ext cx="8534400" cy="3168352"/>
            <a:chOff x="341313" y="1666875"/>
            <a:chExt cx="8534400" cy="2906713"/>
          </a:xfrm>
        </p:grpSpPr>
        <p:grpSp>
          <p:nvGrpSpPr>
            <p:cNvPr id="28" name="Group 5"/>
            <p:cNvGrpSpPr>
              <a:grpSpLocks/>
            </p:cNvGrpSpPr>
            <p:nvPr/>
          </p:nvGrpSpPr>
          <p:grpSpPr bwMode="auto">
            <a:xfrm>
              <a:off x="341313" y="1666875"/>
              <a:ext cx="8534400" cy="2906713"/>
              <a:chOff x="768" y="1392"/>
              <a:chExt cx="4368" cy="1488"/>
            </a:xfrm>
          </p:grpSpPr>
          <p:sp>
            <p:nvSpPr>
              <p:cNvPr id="36" name="AutoShape 6"/>
              <p:cNvSpPr>
                <a:spLocks noChangeArrowheads="1"/>
              </p:cNvSpPr>
              <p:nvPr/>
            </p:nvSpPr>
            <p:spPr bwMode="auto">
              <a:xfrm>
                <a:off x="768" y="1392"/>
                <a:ext cx="4368" cy="1488"/>
              </a:xfrm>
              <a:prstGeom prst="roundRect">
                <a:avLst>
                  <a:gd name="adj" fmla="val 9343"/>
                </a:avLst>
              </a:prstGeom>
              <a:solidFill>
                <a:srgbClr val="FFFFFF"/>
              </a:solidFill>
              <a:ln w="9525">
                <a:no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7" name="AutoShape 7"/>
              <p:cNvSpPr>
                <a:spLocks noChangeArrowheads="1"/>
              </p:cNvSpPr>
              <p:nvPr/>
            </p:nvSpPr>
            <p:spPr bwMode="auto">
              <a:xfrm>
                <a:off x="864" y="1488"/>
                <a:ext cx="4176" cy="1296"/>
              </a:xfrm>
              <a:prstGeom prst="roundRect">
                <a:avLst>
                  <a:gd name="adj" fmla="val 7639"/>
                </a:avLst>
              </a:prstGeom>
              <a:solidFill>
                <a:srgbClr val="FFFFFF"/>
              </a:solid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grpSp>
        <p:sp>
          <p:nvSpPr>
            <p:cNvPr id="29" name="Line 8"/>
            <p:cNvSpPr>
              <a:spLocks noChangeShapeType="1"/>
            </p:cNvSpPr>
            <p:nvPr/>
          </p:nvSpPr>
          <p:spPr bwMode="auto">
            <a:xfrm>
              <a:off x="1747838" y="1854200"/>
              <a:ext cx="0" cy="2532063"/>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0" name="Line 9"/>
            <p:cNvSpPr>
              <a:spLocks noChangeShapeType="1"/>
            </p:cNvSpPr>
            <p:nvPr/>
          </p:nvSpPr>
          <p:spPr bwMode="auto">
            <a:xfrm>
              <a:off x="1747838" y="2873375"/>
              <a:ext cx="6940550" cy="0"/>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1" name="Line 10"/>
            <p:cNvSpPr>
              <a:spLocks noChangeShapeType="1"/>
            </p:cNvSpPr>
            <p:nvPr/>
          </p:nvSpPr>
          <p:spPr bwMode="auto">
            <a:xfrm>
              <a:off x="6913563" y="2830513"/>
              <a:ext cx="0" cy="1512888"/>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2" name="Line 11"/>
            <p:cNvSpPr>
              <a:spLocks noChangeShapeType="1"/>
            </p:cNvSpPr>
            <p:nvPr/>
          </p:nvSpPr>
          <p:spPr bwMode="auto">
            <a:xfrm flipV="1">
              <a:off x="528638" y="3911600"/>
              <a:ext cx="6384925" cy="6350"/>
            </a:xfrm>
            <a:prstGeom prst="line">
              <a:avLst/>
            </a:prstGeom>
            <a:noFill/>
            <a:ln w="9525">
              <a:solidFill>
                <a:srgbClr val="000000"/>
              </a:solidFill>
              <a:round/>
              <a:headEnd/>
              <a:tailEnd/>
            </a:ln>
          </p:spPr>
          <p:txBody>
            <a:bodyPr wrap="none" anchor="ctr"/>
            <a:lstStyle/>
            <a:p>
              <a:pPr fontAlgn="auto">
                <a:spcBef>
                  <a:spcPts val="0"/>
                </a:spcBef>
                <a:spcAft>
                  <a:spcPts val="0"/>
                </a:spcAft>
                <a:defRPr/>
              </a:pPr>
              <a:endParaRPr lang="en-US" kern="0" dirty="0">
                <a:solidFill>
                  <a:srgbClr val="000000"/>
                </a:solidFill>
              </a:endParaRPr>
            </a:p>
          </p:txBody>
        </p:sp>
        <p:sp>
          <p:nvSpPr>
            <p:cNvPr id="33" name="Text Box 13"/>
            <p:cNvSpPr txBox="1">
              <a:spLocks noChangeArrowheads="1"/>
            </p:cNvSpPr>
            <p:nvPr/>
          </p:nvSpPr>
          <p:spPr bwMode="auto">
            <a:xfrm>
              <a:off x="1685847" y="2090806"/>
              <a:ext cx="6933161" cy="592958"/>
            </a:xfrm>
            <a:prstGeom prst="rect">
              <a:avLst/>
            </a:prstGeom>
            <a:noFill/>
            <a:ln w="9525">
              <a:noFill/>
              <a:miter lim="800000"/>
              <a:headEnd/>
              <a:tailEnd/>
            </a:ln>
          </p:spPr>
          <p:txBody>
            <a:bodyPr wrap="square">
              <a:spAutoFit/>
            </a:bodyPr>
            <a:lstStyle/>
            <a:p>
              <a:pPr algn="ctr" fontAlgn="auto">
                <a:spcBef>
                  <a:spcPts val="600"/>
                </a:spcBef>
                <a:spcAft>
                  <a:spcPts val="0"/>
                </a:spcAft>
                <a:defRPr/>
              </a:pPr>
              <a:r>
                <a:rPr lang="en-GB" sz="3600" b="1" kern="0" dirty="0">
                  <a:solidFill>
                    <a:srgbClr val="000000"/>
                  </a:solidFill>
                  <a:latin typeface="Courier New" pitchFamily="49" charset="0"/>
                </a:rPr>
                <a:t>LDPPW 08 SLPPT</a:t>
              </a:r>
            </a:p>
          </p:txBody>
        </p:sp>
        <p:sp>
          <p:nvSpPr>
            <p:cNvPr id="34" name="Text Box 19"/>
            <p:cNvSpPr txBox="1">
              <a:spLocks noChangeArrowheads="1"/>
            </p:cNvSpPr>
            <p:nvPr/>
          </p:nvSpPr>
          <p:spPr bwMode="auto">
            <a:xfrm>
              <a:off x="1871663" y="3983038"/>
              <a:ext cx="5041900" cy="367069"/>
            </a:xfrm>
            <a:prstGeom prst="rect">
              <a:avLst/>
            </a:prstGeom>
            <a:noFill/>
            <a:ln w="9525">
              <a:noFill/>
              <a:miter lim="800000"/>
              <a:headEnd/>
              <a:tailEnd/>
            </a:ln>
          </p:spPr>
          <p:txBody>
            <a:bodyPr>
              <a:spAutoFit/>
            </a:bodyPr>
            <a:lstStyle/>
            <a:p>
              <a:pPr algn="ctr" fontAlgn="auto">
                <a:spcBef>
                  <a:spcPct val="50000"/>
                </a:spcBef>
                <a:spcAft>
                  <a:spcPts val="0"/>
                </a:spcAft>
                <a:defRPr/>
              </a:pPr>
              <a:r>
                <a:rPr lang="en-US" sz="2000" b="1" kern="0" dirty="0" err="1">
                  <a:solidFill>
                    <a:srgbClr val="000000"/>
                  </a:solidFill>
                  <a:latin typeface="Courier New" pitchFamily="49" charset="0"/>
                </a:rPr>
                <a:t>Adjt</a:t>
              </a:r>
              <a:r>
                <a:rPr lang="en-US" sz="2000" b="1" kern="0" dirty="0">
                  <a:solidFill>
                    <a:srgbClr val="000000"/>
                  </a:solidFill>
                  <a:latin typeface="Courier New" pitchFamily="49" charset="0"/>
                </a:rPr>
                <a:t> Choubane H.</a:t>
              </a:r>
            </a:p>
          </p:txBody>
        </p:sp>
        <p:pic>
          <p:nvPicPr>
            <p:cNvPr id="35" name="Picture 29" descr="Logo Def VM Fr&amp;NL"/>
            <p:cNvPicPr>
              <a:picLocks noChangeAspect="1" noChangeArrowheads="1"/>
            </p:cNvPicPr>
            <p:nvPr/>
          </p:nvPicPr>
          <p:blipFill>
            <a:blip r:embed="rId3" cstate="print">
              <a:clrChange>
                <a:clrFrom>
                  <a:srgbClr val="FDFDFD"/>
                </a:clrFrom>
                <a:clrTo>
                  <a:srgbClr val="FDFDFD">
                    <a:alpha val="0"/>
                  </a:srgbClr>
                </a:clrTo>
              </a:clrChange>
              <a:extLst>
                <a:ext uri="{28A0092B-C50C-407E-A947-70E740481C1C}">
                  <a14:useLocalDpi xmlns:a14="http://schemas.microsoft.com/office/drawing/2010/main" val="0"/>
                </a:ext>
              </a:extLst>
            </a:blip>
            <a:srcRect/>
            <a:stretch>
              <a:fillRect/>
            </a:stretch>
          </p:blipFill>
          <p:spPr bwMode="auto">
            <a:xfrm>
              <a:off x="634520" y="2125857"/>
              <a:ext cx="1031631" cy="1522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Rectangle 1"/>
          <p:cNvSpPr/>
          <p:nvPr/>
        </p:nvSpPr>
        <p:spPr>
          <a:xfrm>
            <a:off x="3048000" y="2967335"/>
            <a:ext cx="6096000" cy="1200329"/>
          </a:xfrm>
          <a:prstGeom prst="rect">
            <a:avLst/>
          </a:prstGeom>
        </p:spPr>
        <p:txBody>
          <a:bodyPr>
            <a:spAutoFit/>
          </a:bodyPr>
          <a:lstStyle/>
          <a:p>
            <a:pPr algn="ctr"/>
            <a:endParaRPr lang="it-IT" dirty="0"/>
          </a:p>
          <a:p>
            <a:pPr algn="ctr"/>
            <a:r>
              <a:rPr lang="it-IT" dirty="0"/>
              <a:t>CCB -</a:t>
            </a:r>
            <a:r>
              <a:rPr lang="it-IT" dirty="0" err="1"/>
              <a:t>Tech</a:t>
            </a:r>
            <a:r>
              <a:rPr lang="it-IT" dirty="0"/>
              <a:t> – </a:t>
            </a:r>
            <a:r>
              <a:rPr lang="it-IT" dirty="0" err="1"/>
              <a:t>Tech</a:t>
            </a:r>
            <a:r>
              <a:rPr lang="it-IT" dirty="0"/>
              <a:t> BOC</a:t>
            </a:r>
          </a:p>
          <a:p>
            <a:pPr algn="ctr"/>
            <a:r>
              <a:rPr lang="it-IT" dirty="0"/>
              <a:t>17/09/2026</a:t>
            </a:r>
            <a:br>
              <a:rPr lang="it-IT" dirty="0"/>
            </a:br>
            <a:r>
              <a:rPr lang="it-IT" dirty="0"/>
              <a:t>2de Trim. 2026</a:t>
            </a:r>
          </a:p>
        </p:txBody>
      </p:sp>
      <p:pic>
        <p:nvPicPr>
          <p:cNvPr id="38" name="Picture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45668" y="3216270"/>
            <a:ext cx="1497604" cy="1497604"/>
          </a:xfrm>
          <a:prstGeom prst="rect">
            <a:avLst/>
          </a:prstGeom>
        </p:spPr>
      </p:pic>
    </p:spTree>
    <p:extLst>
      <p:ext uri="{BB962C8B-B14F-4D97-AF65-F5344CB8AC3E}">
        <p14:creationId xmlns:p14="http://schemas.microsoft.com/office/powerpoint/2010/main" val="9125576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CD1A93B-8412-2744-C544-D52D10546048}"/>
              </a:ext>
            </a:extLst>
          </p:cNvPr>
          <p:cNvSpPr>
            <a:spLocks noGrp="1"/>
          </p:cNvSpPr>
          <p:nvPr>
            <p:ph type="body" sz="half" idx="13"/>
          </p:nvPr>
        </p:nvSpPr>
        <p:spPr>
          <a:xfrm>
            <a:off x="331481" y="1815133"/>
            <a:ext cx="11672876" cy="3416320"/>
          </a:xfrm>
        </p:spPr>
        <p:txBody>
          <a:bodyPr/>
          <a:lstStyle/>
          <a:p>
            <a:pPr algn="just"/>
            <a:r>
              <a:rPr lang="nl-BE" sz="3600" dirty="0"/>
              <a:t>Het is momenteel sinds lange tijd niet mogelijk om de lijst rondgangen op DOCCOM aan te passen zoals voorzien.</a:t>
            </a:r>
          </a:p>
          <a:p>
            <a:pPr algn="just"/>
            <a:endParaRPr lang="nl-BE" sz="3600" dirty="0"/>
          </a:p>
          <a:p>
            <a:pPr algn="just"/>
            <a:r>
              <a:rPr lang="nl-BE" sz="3600" dirty="0"/>
              <a:t>Deze zal volledig aangepast worden van zodra dit mogelijk is.</a:t>
            </a:r>
          </a:p>
        </p:txBody>
      </p:sp>
    </p:spTree>
    <p:extLst>
      <p:ext uri="{BB962C8B-B14F-4D97-AF65-F5344CB8AC3E}">
        <p14:creationId xmlns:p14="http://schemas.microsoft.com/office/powerpoint/2010/main" val="6800018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p:txBody>
          <a:bodyPr/>
          <a:lstStyle/>
          <a:p>
            <a:r>
              <a:rPr lang="nl-BE" dirty="0"/>
              <a:t>LDPBW 08</a:t>
            </a:r>
          </a:p>
        </p:txBody>
      </p:sp>
      <p:pic>
        <p:nvPicPr>
          <p:cNvPr id="3" name="Picture 2"/>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3571" y="4984315"/>
            <a:ext cx="1219183" cy="1219183"/>
          </a:xfrm>
          <a:prstGeom prst="rect">
            <a:avLst/>
          </a:prstGeom>
        </p:spPr>
      </p:pic>
      <p:sp>
        <p:nvSpPr>
          <p:cNvPr id="4" name="TextBox 3">
            <a:extLst>
              <a:ext uri="{FF2B5EF4-FFF2-40B4-BE49-F238E27FC236}">
                <a16:creationId xmlns:a16="http://schemas.microsoft.com/office/drawing/2014/main" id="{08D95C66-D325-D53E-507C-E939C636CC1B}"/>
              </a:ext>
            </a:extLst>
          </p:cNvPr>
          <p:cNvSpPr txBox="1"/>
          <p:nvPr/>
        </p:nvSpPr>
        <p:spPr>
          <a:xfrm>
            <a:off x="0" y="2088683"/>
            <a:ext cx="12191999" cy="2554545"/>
          </a:xfrm>
          <a:prstGeom prst="rect">
            <a:avLst/>
          </a:prstGeom>
        </p:spPr>
        <p:txBody>
          <a:bodyPr wrap="square" rtlCol="0">
            <a:spAutoFit/>
          </a:bodyPr>
          <a:lstStyle/>
          <a:p>
            <a:pPr algn="ctr"/>
            <a:r>
              <a:rPr lang="nl-BE" sz="4000" dirty="0">
                <a:solidFill>
                  <a:srgbClr val="FF0000"/>
                </a:solidFill>
              </a:rPr>
              <a:t>Alle mails, indien niet persoonlijk, te versturen naar dienstmailbox !!!!</a:t>
            </a:r>
            <a:br>
              <a:rPr lang="nl-BE" sz="4000" dirty="0">
                <a:solidFill>
                  <a:srgbClr val="FF0000"/>
                </a:solidFill>
              </a:rPr>
            </a:br>
            <a:r>
              <a:rPr lang="nl-BE" sz="4000" dirty="0">
                <a:solidFill>
                  <a:srgbClr val="FF0000"/>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val="tx"/>
                    </a:ext>
                  </a:extLst>
                </a:hlinkClick>
              </a:rPr>
              <a:t>DGHWB-SLPPT08-EVERE@mil.be</a:t>
            </a:r>
            <a:endParaRPr lang="nl-BE" sz="4000" dirty="0">
              <a:solidFill>
                <a:srgbClr val="FF0000"/>
              </a:solidFill>
              <a:latin typeface="Arial" panose="020B0604020202020204" pitchFamily="34" charset="0"/>
              <a:cs typeface="Arial" panose="020B0604020202020204" pitchFamily="34" charset="0"/>
            </a:endParaRPr>
          </a:p>
          <a:p>
            <a:pPr algn="ctr"/>
            <a:endParaRPr lang="nl-BE" sz="4000" dirty="0">
              <a:solidFill>
                <a:srgbClr val="FF0000"/>
              </a:solidFill>
            </a:endParaRPr>
          </a:p>
        </p:txBody>
      </p:sp>
    </p:spTree>
    <p:extLst>
      <p:ext uri="{BB962C8B-B14F-4D97-AF65-F5344CB8AC3E}">
        <p14:creationId xmlns:p14="http://schemas.microsoft.com/office/powerpoint/2010/main" val="12775396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A5A18F-895A-F52F-0F1A-58D806301D64}"/>
              </a:ext>
            </a:extLst>
          </p:cNvPr>
          <p:cNvSpPr>
            <a:spLocks noGrp="1"/>
          </p:cNvSpPr>
          <p:nvPr>
            <p:ph type="body" sz="half" idx="13"/>
          </p:nvPr>
        </p:nvSpPr>
        <p:spPr>
          <a:xfrm>
            <a:off x="691527" y="907088"/>
            <a:ext cx="11672876" cy="1015663"/>
          </a:xfrm>
        </p:spPr>
        <p:txBody>
          <a:bodyPr/>
          <a:lstStyle/>
          <a:p>
            <a:r>
              <a:rPr lang="nl-BE" dirty="0">
                <a:solidFill>
                  <a:schemeClr val="tx1">
                    <a:lumMod val="50000"/>
                  </a:schemeClr>
                </a:solidFill>
              </a:rPr>
              <a:t>Personeel Dienst LDPBW 08	</a:t>
            </a:r>
          </a:p>
        </p:txBody>
      </p:sp>
      <p:graphicFrame>
        <p:nvGraphicFramePr>
          <p:cNvPr id="4" name="Table 3">
            <a:extLst>
              <a:ext uri="{FF2B5EF4-FFF2-40B4-BE49-F238E27FC236}">
                <a16:creationId xmlns:a16="http://schemas.microsoft.com/office/drawing/2014/main" id="{4B8EBA55-4E81-E1CF-37DC-098D1BDAC11E}"/>
              </a:ext>
            </a:extLst>
          </p:cNvPr>
          <p:cNvGraphicFramePr>
            <a:graphicFrameLocks noGrp="1"/>
          </p:cNvGraphicFramePr>
          <p:nvPr>
            <p:extLst>
              <p:ext uri="{D42A27DB-BD31-4B8C-83A1-F6EECF244321}">
                <p14:modId xmlns:p14="http://schemas.microsoft.com/office/powerpoint/2010/main" val="2742006659"/>
              </p:ext>
            </p:extLst>
          </p:nvPr>
        </p:nvGraphicFramePr>
        <p:xfrm>
          <a:off x="243778" y="1765663"/>
          <a:ext cx="11759012" cy="5077388"/>
        </p:xfrm>
        <a:graphic>
          <a:graphicData uri="http://schemas.openxmlformats.org/drawingml/2006/table">
            <a:tbl>
              <a:tblPr/>
              <a:tblGrid>
                <a:gridCol w="3636321">
                  <a:extLst>
                    <a:ext uri="{9D8B030D-6E8A-4147-A177-3AD203B41FA5}">
                      <a16:colId xmlns:a16="http://schemas.microsoft.com/office/drawing/2014/main" val="943359324"/>
                    </a:ext>
                  </a:extLst>
                </a:gridCol>
                <a:gridCol w="910041">
                  <a:extLst>
                    <a:ext uri="{9D8B030D-6E8A-4147-A177-3AD203B41FA5}">
                      <a16:colId xmlns:a16="http://schemas.microsoft.com/office/drawing/2014/main" val="1364156007"/>
                    </a:ext>
                  </a:extLst>
                </a:gridCol>
                <a:gridCol w="3948225">
                  <a:extLst>
                    <a:ext uri="{9D8B030D-6E8A-4147-A177-3AD203B41FA5}">
                      <a16:colId xmlns:a16="http://schemas.microsoft.com/office/drawing/2014/main" val="2590624654"/>
                    </a:ext>
                  </a:extLst>
                </a:gridCol>
                <a:gridCol w="3264425">
                  <a:extLst>
                    <a:ext uri="{9D8B030D-6E8A-4147-A177-3AD203B41FA5}">
                      <a16:colId xmlns:a16="http://schemas.microsoft.com/office/drawing/2014/main" val="150051768"/>
                    </a:ext>
                  </a:extLst>
                </a:gridCol>
              </a:tblGrid>
              <a:tr h="904622">
                <a:tc>
                  <a:txBody>
                    <a:bodyPr/>
                    <a:lstStyle/>
                    <a:p>
                      <a:pPr algn="ctr"/>
                      <a:r>
                        <a:rPr lang="nl-BE" sz="2000" dirty="0">
                          <a:solidFill>
                            <a:schemeClr val="tx1">
                              <a:lumMod val="50000"/>
                            </a:schemeClr>
                          </a:solidFill>
                          <a:effectLst/>
                        </a:rPr>
                        <a:t>1Lt  ARCHETTI </a:t>
                      </a:r>
                      <a:r>
                        <a:rPr lang="nl-BE" sz="2000" dirty="0" err="1">
                          <a:solidFill>
                            <a:schemeClr val="tx1">
                              <a:lumMod val="50000"/>
                            </a:schemeClr>
                          </a:solidFill>
                          <a:effectLst/>
                        </a:rPr>
                        <a:t>Titouan</a:t>
                      </a:r>
                      <a:br>
                        <a:rPr lang="nl-BE" sz="2000" dirty="0">
                          <a:solidFill>
                            <a:schemeClr val="tx1">
                              <a:lumMod val="50000"/>
                            </a:schemeClr>
                          </a:solidFill>
                          <a:effectLst/>
                        </a:rPr>
                      </a:br>
                      <a:r>
                        <a:rPr lang="nl-BE" sz="2000" dirty="0">
                          <a:solidFill>
                            <a:schemeClr val="tx1">
                              <a:lumMod val="50000"/>
                            </a:schemeClr>
                          </a:solidFill>
                          <a:effectLst/>
                        </a:rPr>
                        <a:t>Kandidaat PA </a:t>
                      </a:r>
                      <a:r>
                        <a:rPr lang="nl-BE" sz="2000" dirty="0" err="1">
                          <a:solidFill>
                            <a:schemeClr val="tx1">
                              <a:lumMod val="50000"/>
                            </a:schemeClr>
                          </a:solidFill>
                          <a:effectLst/>
                        </a:rPr>
                        <a:t>Niv</a:t>
                      </a:r>
                      <a:r>
                        <a:rPr lang="nl-BE" sz="2000" dirty="0">
                          <a:solidFill>
                            <a:schemeClr val="tx1">
                              <a:lumMod val="50000"/>
                            </a:schemeClr>
                          </a:solidFill>
                          <a:effectLst/>
                        </a:rPr>
                        <a:t> 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Vanaf 03 Jan 2026.</a:t>
                      </a:r>
                      <a:br>
                        <a:rPr lang="nl-BE" sz="2000" dirty="0">
                          <a:solidFill>
                            <a:schemeClr val="tx1">
                              <a:lumMod val="50000"/>
                            </a:schemeClr>
                          </a:solidFill>
                        </a:rPr>
                      </a:br>
                      <a:r>
                        <a:rPr lang="nl-BE" sz="2000" dirty="0">
                          <a:solidFill>
                            <a:schemeClr val="tx1">
                              <a:lumMod val="50000"/>
                            </a:schemeClr>
                          </a:solidFill>
                        </a:rPr>
                        <a:t>Start vorming </a:t>
                      </a:r>
                      <a:r>
                        <a:rPr lang="nl-BE" sz="2000" dirty="0" err="1">
                          <a:solidFill>
                            <a:schemeClr val="tx1">
                              <a:lumMod val="50000"/>
                            </a:schemeClr>
                          </a:solidFill>
                        </a:rPr>
                        <a:t>Niv</a:t>
                      </a:r>
                      <a:r>
                        <a:rPr lang="nl-BE" sz="2000" dirty="0">
                          <a:solidFill>
                            <a:schemeClr val="tx1">
                              <a:lumMod val="50000"/>
                            </a:schemeClr>
                          </a:solidFill>
                        </a:rPr>
                        <a:t> 1 –Feb 2026 </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Titouan.Archetti@mil.be</a:t>
                      </a: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320823650"/>
                  </a:ext>
                </a:extLst>
              </a:tr>
              <a:tr h="879788">
                <a:tc>
                  <a:txBody>
                    <a:bodyPr/>
                    <a:lstStyle/>
                    <a:p>
                      <a:pPr algn="ctr"/>
                      <a:r>
                        <a:rPr lang="nl-BE" sz="2000" dirty="0" err="1">
                          <a:solidFill>
                            <a:schemeClr val="tx1">
                              <a:lumMod val="50000"/>
                            </a:schemeClr>
                          </a:solidFill>
                          <a:effectLst/>
                        </a:rPr>
                        <a:t>Adjt</a:t>
                      </a:r>
                      <a:r>
                        <a:rPr lang="nl-BE" sz="2000" dirty="0">
                          <a:solidFill>
                            <a:schemeClr val="tx1">
                              <a:lumMod val="50000"/>
                            </a:schemeClr>
                          </a:solidFill>
                          <a:effectLst/>
                        </a:rPr>
                        <a:t> Choubane Housene</a:t>
                      </a:r>
                      <a:br>
                        <a:rPr lang="nl-BE" sz="2000" dirty="0">
                          <a:solidFill>
                            <a:schemeClr val="tx1">
                              <a:lumMod val="50000"/>
                            </a:schemeClr>
                          </a:solidFill>
                          <a:effectLst/>
                        </a:rPr>
                      </a:br>
                      <a:r>
                        <a:rPr lang="nl-BE" sz="2000" dirty="0">
                          <a:solidFill>
                            <a:schemeClr val="tx1">
                              <a:lumMod val="50000"/>
                            </a:schemeClr>
                          </a:solidFill>
                          <a:effectLst/>
                        </a:rPr>
                        <a:t>PA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effectLst/>
                          <a:hlinkClick r:id="rId3">
                            <a:extLst>
                              <a:ext uri="{A12FA001-AC4F-418D-AE19-62706E023703}">
                                <ahyp:hlinkClr xmlns:ahyp="http://schemas.microsoft.com/office/drawing/2018/hyperlinkcolor" val="tx"/>
                              </a:ext>
                            </a:extLst>
                          </a:hlinkClick>
                        </a:rPr>
                        <a:t>+3224417019</a:t>
                      </a:r>
                      <a:endParaRPr lang="nl-BE" sz="2000" dirty="0">
                        <a:solidFill>
                          <a:schemeClr val="tx1">
                            <a:lumMod val="50000"/>
                          </a:schemeClr>
                        </a:solidFill>
                      </a:endParaRP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effectLst/>
                          <a:hlinkClick r:id="rId4">
                            <a:extLst>
                              <a:ext uri="{A12FA001-AC4F-418D-AE19-62706E023703}">
                                <ahyp:hlinkClr xmlns:ahyp="http://schemas.microsoft.com/office/drawing/2018/hyperlinkcolor" val="tx"/>
                              </a:ext>
                            </a:extLst>
                          </a:hlinkClick>
                        </a:rPr>
                        <a:t>Housene.Choubane@mil.be</a:t>
                      </a: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T w="15240" cap="flat" cmpd="sng" algn="ctr">
                      <a:solidFill>
                        <a:srgbClr val="000000"/>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2381002702"/>
                  </a:ext>
                </a:extLst>
              </a:tr>
              <a:tr h="879788">
                <a:tc>
                  <a:txBody>
                    <a:bodyPr/>
                    <a:lstStyle/>
                    <a:p>
                      <a:pPr algn="ctr"/>
                      <a:r>
                        <a:rPr lang="nl-BE" sz="2000">
                          <a:solidFill>
                            <a:schemeClr val="tx1">
                              <a:lumMod val="50000"/>
                            </a:schemeClr>
                          </a:solidFill>
                          <a:effectLst/>
                        </a:rPr>
                        <a:t>Adjt LEMMENS Johan</a:t>
                      </a:r>
                      <a:br>
                        <a:rPr lang="nl-BE" sz="2000">
                          <a:solidFill>
                            <a:schemeClr val="tx1">
                              <a:lumMod val="50000"/>
                            </a:schemeClr>
                          </a:solidFill>
                          <a:effectLst/>
                        </a:rPr>
                      </a:br>
                      <a:r>
                        <a:rPr lang="nl-BE" sz="2000">
                          <a:solidFill>
                            <a:schemeClr val="tx1">
                              <a:lumMod val="50000"/>
                            </a:schemeClr>
                          </a:solidFill>
                          <a:effectLst/>
                        </a:rPr>
                        <a:t>PA Niv II</a:t>
                      </a: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dirty="0">
                          <a:solidFill>
                            <a:schemeClr val="tx1">
                              <a:lumMod val="50000"/>
                            </a:schemeClr>
                          </a:solidFill>
                        </a:rPr>
                        <a:t>Van begin Feb 26 tot 30 Sep 26. </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B w="1524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771896254"/>
                  </a:ext>
                </a:extLst>
              </a:tr>
              <a:tr h="879788">
                <a:tc>
                  <a:txBody>
                    <a:bodyPr/>
                    <a:lstStyle/>
                    <a:p>
                      <a:pPr algn="ctr"/>
                      <a:r>
                        <a:rPr lang="nl-BE" sz="2000" dirty="0">
                          <a:solidFill>
                            <a:schemeClr val="tx1">
                              <a:lumMod val="50000"/>
                            </a:schemeClr>
                          </a:solidFill>
                          <a:effectLst/>
                        </a:rPr>
                        <a:t>MTC Deppé Thierry</a:t>
                      </a:r>
                      <a:br>
                        <a:rPr lang="nl-BE" sz="2000" dirty="0">
                          <a:solidFill>
                            <a:schemeClr val="tx1">
                              <a:lumMod val="50000"/>
                            </a:schemeClr>
                          </a:solidFill>
                          <a:effectLst/>
                        </a:rPr>
                      </a:br>
                      <a:r>
                        <a:rPr lang="nl-BE" sz="2000" dirty="0">
                          <a:solidFill>
                            <a:schemeClr val="tx1">
                              <a:lumMod val="50000"/>
                            </a:schemeClr>
                          </a:solidFill>
                          <a:effectLst/>
                        </a:rPr>
                        <a:t>PA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b="0" i="0" kern="1200" dirty="0">
                          <a:solidFill>
                            <a:schemeClr val="tx1">
                              <a:lumMod val="50000"/>
                            </a:schemeClr>
                          </a:solidFill>
                          <a:effectLst/>
                          <a:latin typeface="+mn-lt"/>
                          <a:ea typeface="+mn-ea"/>
                          <a:cs typeface="+mn-cs"/>
                          <a:hlinkClick r:id="rId5">
                            <a:extLst>
                              <a:ext uri="{A12FA001-AC4F-418D-AE19-62706E023703}">
                                <ahyp:hlinkClr xmlns:ahyp="http://schemas.microsoft.com/office/drawing/2018/hyperlinkcolor" val="tx"/>
                              </a:ext>
                            </a:extLst>
                          </a:hlinkClick>
                        </a:rPr>
                        <a:t>+3224422990</a:t>
                      </a:r>
                      <a:endParaRPr lang="nl-BE" sz="2000" dirty="0">
                        <a:solidFill>
                          <a:schemeClr val="tx1">
                            <a:lumMod val="50000"/>
                          </a:schemeClr>
                        </a:solidFill>
                      </a:endParaRP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r>
                        <a:rPr lang="nl-BE" sz="2000" b="0" i="0" kern="1200" dirty="0">
                          <a:solidFill>
                            <a:schemeClr val="tx1">
                              <a:lumMod val="50000"/>
                            </a:schemeClr>
                          </a:solidFill>
                          <a:effectLst/>
                          <a:latin typeface="+mn-lt"/>
                          <a:ea typeface="+mn-ea"/>
                          <a:cs typeface="+mn-cs"/>
                          <a:hlinkClick r:id="rId6">
                            <a:extLst>
                              <a:ext uri="{A12FA001-AC4F-418D-AE19-62706E023703}">
                                <ahyp:hlinkClr xmlns:ahyp="http://schemas.microsoft.com/office/drawing/2018/hyperlinkcolor" val="tx"/>
                              </a:ext>
                            </a:extLst>
                          </a:hlinkClick>
                        </a:rPr>
                        <a:t>thierry.Deppe@mil.be</a:t>
                      </a:r>
                      <a:endParaRPr lang="nl-BE" sz="2000" dirty="0">
                        <a:solidFill>
                          <a:schemeClr val="tx1">
                            <a:lumMod val="50000"/>
                          </a:schemeClr>
                        </a:solidFill>
                      </a:endParaRPr>
                    </a:p>
                  </a:txBody>
                  <a:tcPr marL="86456" marR="86456" marT="43228" marB="43228" anchor="ctr">
                    <a:lnL w="12700" cap="flat" cmpd="sng" algn="ctr">
                      <a:solidFill>
                        <a:schemeClr val="tx1"/>
                      </a:solidFill>
                      <a:prstDash val="solid"/>
                      <a:round/>
                      <a:headEnd type="none" w="med" len="med"/>
                      <a:tailEnd type="none" w="med" len="med"/>
                    </a:lnL>
                    <a:lnT w="15240" cap="flat" cmpd="sng" algn="ctr">
                      <a:solidFill>
                        <a:srgbClr val="000000"/>
                      </a:solidFill>
                      <a:prstDash val="solid"/>
                      <a:round/>
                      <a:headEnd type="none" w="med" len="med"/>
                      <a:tailEnd type="none" w="med" len="med"/>
                    </a:lnT>
                    <a:solidFill>
                      <a:schemeClr val="bg2">
                        <a:lumMod val="90000"/>
                      </a:schemeClr>
                    </a:solidFill>
                  </a:tcPr>
                </a:tc>
                <a:extLst>
                  <a:ext uri="{0D108BD9-81ED-4DB2-BD59-A6C34878D82A}">
                    <a16:rowId xmlns:a16="http://schemas.microsoft.com/office/drawing/2014/main" val="1703408782"/>
                  </a:ext>
                </a:extLst>
              </a:tr>
              <a:tr h="878935">
                <a:tc>
                  <a:txBody>
                    <a:bodyPr/>
                    <a:lstStyle/>
                    <a:p>
                      <a:pPr algn="ctr"/>
                      <a:r>
                        <a:rPr lang="nl-BE" sz="2000" dirty="0" err="1">
                          <a:solidFill>
                            <a:schemeClr val="tx1">
                              <a:lumMod val="50000"/>
                            </a:schemeClr>
                          </a:solidFill>
                          <a:effectLst/>
                        </a:rPr>
                        <a:t>Adjt</a:t>
                      </a:r>
                      <a:r>
                        <a:rPr lang="nl-BE" sz="2000" dirty="0">
                          <a:solidFill>
                            <a:schemeClr val="tx1">
                              <a:lumMod val="50000"/>
                            </a:schemeClr>
                          </a:solidFill>
                          <a:effectLst/>
                        </a:rPr>
                        <a:t> MERCKAERT Els</a:t>
                      </a:r>
                      <a:br>
                        <a:rPr lang="nl-BE" sz="2000" dirty="0">
                          <a:solidFill>
                            <a:schemeClr val="tx1">
                              <a:lumMod val="50000"/>
                            </a:schemeClr>
                          </a:solidFill>
                          <a:effectLst/>
                        </a:rPr>
                      </a:br>
                      <a:r>
                        <a:rPr lang="nl-BE" sz="2000" dirty="0">
                          <a:solidFill>
                            <a:schemeClr val="tx1">
                              <a:lumMod val="50000"/>
                            </a:schemeClr>
                          </a:solidFill>
                          <a:effectLst/>
                        </a:rPr>
                        <a:t>Kandidaat </a:t>
                      </a:r>
                      <a:r>
                        <a:rPr lang="nl-BE" sz="2000" dirty="0" err="1">
                          <a:solidFill>
                            <a:schemeClr val="tx1">
                              <a:lumMod val="50000"/>
                            </a:schemeClr>
                          </a:solidFill>
                          <a:effectLst/>
                        </a:rPr>
                        <a:t>Niv</a:t>
                      </a:r>
                      <a:r>
                        <a:rPr lang="nl-BE" sz="2000" dirty="0">
                          <a:solidFill>
                            <a:schemeClr val="tx1">
                              <a:lumMod val="50000"/>
                            </a:schemeClr>
                          </a:solidFill>
                          <a:effectLst/>
                        </a:rPr>
                        <a:t> II</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endParaRPr lang="nl-BE" sz="2000" dirty="0">
                        <a:solidFill>
                          <a:schemeClr val="tx1">
                            <a:lumMod val="50000"/>
                          </a:schemeClr>
                        </a:solidFill>
                        <a:effectLst/>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Start vorming PA </a:t>
                      </a:r>
                      <a:r>
                        <a:rPr lang="nl-BE" sz="2000" dirty="0" err="1">
                          <a:solidFill>
                            <a:schemeClr val="tx1">
                              <a:lumMod val="50000"/>
                            </a:schemeClr>
                          </a:solidFill>
                        </a:rPr>
                        <a:t>Niv</a:t>
                      </a:r>
                      <a:r>
                        <a:rPr lang="nl-BE" sz="2000" dirty="0">
                          <a:solidFill>
                            <a:schemeClr val="tx1">
                              <a:lumMod val="50000"/>
                            </a:schemeClr>
                          </a:solidFill>
                        </a:rPr>
                        <a:t> II </a:t>
                      </a:r>
                      <a:br>
                        <a:rPr lang="nl-BE" sz="2000" dirty="0">
                          <a:solidFill>
                            <a:schemeClr val="tx1">
                              <a:lumMod val="50000"/>
                            </a:schemeClr>
                          </a:solidFill>
                        </a:rPr>
                      </a:br>
                      <a:r>
                        <a:rPr lang="nl-BE" sz="2000" dirty="0">
                          <a:solidFill>
                            <a:schemeClr val="tx1">
                              <a:lumMod val="50000"/>
                            </a:schemeClr>
                          </a:solidFill>
                        </a:rPr>
                        <a:t>10 Sep 2026</a:t>
                      </a:r>
                    </a:p>
                  </a:txBody>
                  <a:tcPr marL="86456" marR="86456" marT="43228" marB="43228" anchor="ctr">
                    <a:lnL w="1524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r>
                        <a:rPr lang="nl-BE" sz="2000" dirty="0">
                          <a:solidFill>
                            <a:schemeClr val="tx1">
                              <a:lumMod val="50000"/>
                            </a:schemeClr>
                          </a:solidFill>
                        </a:rPr>
                        <a:t>Els.Merckaert@mil.be</a:t>
                      </a: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B w="1524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829117512"/>
                  </a:ext>
                </a:extLst>
              </a:tr>
              <a:tr h="654467">
                <a:tc>
                  <a:txBody>
                    <a:bodyPr/>
                    <a:lstStyle/>
                    <a:p>
                      <a:pPr algn="ctr"/>
                      <a:r>
                        <a:rPr lang="nl-BE" sz="2000" dirty="0">
                          <a:solidFill>
                            <a:schemeClr val="tx1">
                              <a:lumMod val="50000"/>
                            </a:schemeClr>
                          </a:solidFill>
                          <a:effectLst/>
                        </a:rPr>
                        <a:t>Dienstmailbox</a:t>
                      </a: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2000" dirty="0">
                          <a:solidFill>
                            <a:schemeClr val="tx1">
                              <a:lumMod val="5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val="tx"/>
                              </a:ext>
                            </a:extLst>
                          </a:hlinkClick>
                        </a:rPr>
                        <a:t>DGHWB-SLPPT08-EVERE@mil.be</a:t>
                      </a:r>
                      <a:endParaRPr lang="nl-BE" sz="2000" dirty="0">
                        <a:solidFill>
                          <a:schemeClr val="tx1">
                            <a:lumMod val="50000"/>
                          </a:schemeClr>
                        </a:solidFill>
                        <a:latin typeface="Arial" panose="020B0604020202020204" pitchFamily="34" charset="0"/>
                        <a:cs typeface="Arial" panose="020B0604020202020204" pitchFamily="34" charset="0"/>
                      </a:endParaRPr>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hMerge="1">
                  <a:txBody>
                    <a:bodyPr/>
                    <a:lstStyle/>
                    <a:p>
                      <a:endParaRPr dirty="0"/>
                    </a:p>
                  </a:txBody>
                  <a:tcPr marL="86456" marR="86456" marT="43228" marB="43228" anchor="ctr">
                    <a:lnL w="15240" cap="flat" cmpd="sng" algn="ctr">
                      <a:solidFill>
                        <a:srgbClr val="000000"/>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nl-BE" sz="2000" dirty="0">
                        <a:solidFill>
                          <a:schemeClr val="tx1">
                            <a:lumMod val="50000"/>
                          </a:schemeClr>
                        </a:solidFill>
                        <a:latin typeface="Arial" panose="020B0604020202020204" pitchFamily="34" charset="0"/>
                        <a:cs typeface="Arial" panose="020B0604020202020204" pitchFamily="34" charset="0"/>
                      </a:endParaRPr>
                    </a:p>
                  </a:txBody>
                  <a:tcPr marL="86456" marR="86456" marT="43228" marB="43228" anchor="ctr">
                    <a:lnL w="12700" cap="flat" cmpd="sng" algn="ctr">
                      <a:solidFill>
                        <a:schemeClr val="tx1"/>
                      </a:solidFill>
                      <a:prstDash val="solid"/>
                      <a:round/>
                      <a:headEnd type="none" w="med" len="med"/>
                      <a:tailEnd type="none" w="med" len="med"/>
                    </a:lnL>
                    <a:lnR w="15240" cap="flat" cmpd="sng" algn="ctr">
                      <a:solidFill>
                        <a:srgbClr val="000000"/>
                      </a:solidFill>
                      <a:prstDash val="solid"/>
                      <a:round/>
                      <a:headEnd type="none" w="med" len="med"/>
                      <a:tailEnd type="none" w="med" len="med"/>
                    </a:lnR>
                    <a:lnT w="15240" cap="flat" cmpd="sng" algn="ctr">
                      <a:solidFill>
                        <a:srgbClr val="000000"/>
                      </a:solidFill>
                      <a:prstDash val="solid"/>
                      <a:round/>
                      <a:headEnd type="none" w="med" len="med"/>
                      <a:tailEnd type="none" w="med" len="med"/>
                    </a:lnT>
                    <a:lnB w="15240" cap="flat" cmpd="sng" algn="ctr">
                      <a:solidFill>
                        <a:srgbClr val="000000"/>
                      </a:solidFill>
                      <a:prstDash val="solid"/>
                      <a:round/>
                      <a:headEnd type="none" w="med" len="med"/>
                      <a:tailEnd type="none" w="med" len="med"/>
                    </a:lnB>
                    <a:solidFill>
                      <a:schemeClr val="bg1"/>
                    </a:solidFill>
                  </a:tcPr>
                </a:tc>
                <a:extLst>
                  <a:ext uri="{0D108BD9-81ED-4DB2-BD59-A6C34878D82A}">
                    <a16:rowId xmlns:a16="http://schemas.microsoft.com/office/drawing/2014/main" val="2640943286"/>
                  </a:ext>
                </a:extLst>
              </a:tr>
            </a:tbl>
          </a:graphicData>
        </a:graphic>
      </p:graphicFrame>
      <p:pic>
        <p:nvPicPr>
          <p:cNvPr id="1026" name="Picture 2">
            <a:extLst>
              <a:ext uri="{FF2B5EF4-FFF2-40B4-BE49-F238E27FC236}">
                <a16:creationId xmlns:a16="http://schemas.microsoft.com/office/drawing/2014/main" id="{3DA62C1F-699B-9C41-6E19-65A9B87C2E92}"/>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988863" y="1754389"/>
            <a:ext cx="643874" cy="91982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0655FC7-E13D-8665-91C9-E5606BDF773C}"/>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028509" y="3562080"/>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8CBD05F7-17C5-87A9-BE0F-17EB96D0B99B}"/>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4039356" y="4456676"/>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9A5968BB-C90D-6BF8-4AB3-CF444B6D5E7B}"/>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039356" y="2666028"/>
            <a:ext cx="630000" cy="9000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32" name="Picture 8">
            <a:extLst>
              <a:ext uri="{FF2B5EF4-FFF2-40B4-BE49-F238E27FC236}">
                <a16:creationId xmlns:a16="http://schemas.microsoft.com/office/drawing/2014/main" id="{B4FB4B76-4F4F-AAE5-E471-A940A8233B26}"/>
              </a:ext>
            </a:extLst>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3963360" y="5254963"/>
            <a:ext cx="705996" cy="1008566"/>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cxnSp>
        <p:nvCxnSpPr>
          <p:cNvPr id="5" name="Straight Connector 4">
            <a:extLst>
              <a:ext uri="{FF2B5EF4-FFF2-40B4-BE49-F238E27FC236}">
                <a16:creationId xmlns:a16="http://schemas.microsoft.com/office/drawing/2014/main" id="{C67C0F29-BECA-29F7-89FE-0F7518652543}"/>
              </a:ext>
            </a:extLst>
          </p:cNvPr>
          <p:cNvCxnSpPr/>
          <p:nvPr/>
        </p:nvCxnSpPr>
        <p:spPr>
          <a:xfrm>
            <a:off x="270878" y="3558148"/>
            <a:ext cx="11710219" cy="87659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3AD85D8B-CA2E-1E6D-8544-5427045AB843}"/>
              </a:ext>
            </a:extLst>
          </p:cNvPr>
          <p:cNvCxnSpPr/>
          <p:nvPr/>
        </p:nvCxnSpPr>
        <p:spPr>
          <a:xfrm flipV="1">
            <a:off x="243778" y="3548130"/>
            <a:ext cx="11737319" cy="876597"/>
          </a:xfrm>
          <a:prstGeom prst="line">
            <a:avLst/>
          </a:prstGeom>
          <a:ln w="508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26456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C0CA367-1691-FD1F-C20D-8B961C85F739}"/>
              </a:ext>
            </a:extLst>
          </p:cNvPr>
          <p:cNvSpPr>
            <a:spLocks noGrp="1"/>
          </p:cNvSpPr>
          <p:nvPr>
            <p:ph type="body" sz="half" idx="13"/>
          </p:nvPr>
        </p:nvSpPr>
        <p:spPr/>
        <p:txBody>
          <a:bodyPr/>
          <a:lstStyle/>
          <a:p>
            <a:r>
              <a:rPr lang="nl-BE" dirty="0" err="1"/>
              <a:t>Sit</a:t>
            </a:r>
            <a:r>
              <a:rPr lang="nl-BE" dirty="0"/>
              <a:t> driemaandelijkse verslagen.</a:t>
            </a:r>
          </a:p>
        </p:txBody>
      </p:sp>
    </p:spTree>
    <p:extLst>
      <p:ext uri="{BB962C8B-B14F-4D97-AF65-F5344CB8AC3E}">
        <p14:creationId xmlns:p14="http://schemas.microsoft.com/office/powerpoint/2010/main" val="38970875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8038979C-10C4-EBEB-4460-1066C65F6CB7}"/>
              </a:ext>
            </a:extLst>
          </p:cNvPr>
          <p:cNvGraphicFramePr>
            <a:graphicFrameLocks noGrp="1"/>
          </p:cNvGraphicFramePr>
          <p:nvPr>
            <p:extLst>
              <p:ext uri="{D42A27DB-BD31-4B8C-83A1-F6EECF244321}">
                <p14:modId xmlns:p14="http://schemas.microsoft.com/office/powerpoint/2010/main" val="2582055119"/>
              </p:ext>
            </p:extLst>
          </p:nvPr>
        </p:nvGraphicFramePr>
        <p:xfrm>
          <a:off x="0" y="0"/>
          <a:ext cx="12192002" cy="6858012"/>
        </p:xfrm>
        <a:graphic>
          <a:graphicData uri="http://schemas.openxmlformats.org/drawingml/2006/table">
            <a:tbl>
              <a:tblPr/>
              <a:tblGrid>
                <a:gridCol w="2923893">
                  <a:extLst>
                    <a:ext uri="{9D8B030D-6E8A-4147-A177-3AD203B41FA5}">
                      <a16:colId xmlns:a16="http://schemas.microsoft.com/office/drawing/2014/main" val="2505244453"/>
                    </a:ext>
                  </a:extLst>
                </a:gridCol>
                <a:gridCol w="807751">
                  <a:extLst>
                    <a:ext uri="{9D8B030D-6E8A-4147-A177-3AD203B41FA5}">
                      <a16:colId xmlns:a16="http://schemas.microsoft.com/office/drawing/2014/main" val="3144144798"/>
                    </a:ext>
                  </a:extLst>
                </a:gridCol>
                <a:gridCol w="807751">
                  <a:extLst>
                    <a:ext uri="{9D8B030D-6E8A-4147-A177-3AD203B41FA5}">
                      <a16:colId xmlns:a16="http://schemas.microsoft.com/office/drawing/2014/main" val="3716769688"/>
                    </a:ext>
                  </a:extLst>
                </a:gridCol>
                <a:gridCol w="807751">
                  <a:extLst>
                    <a:ext uri="{9D8B030D-6E8A-4147-A177-3AD203B41FA5}">
                      <a16:colId xmlns:a16="http://schemas.microsoft.com/office/drawing/2014/main" val="3823961137"/>
                    </a:ext>
                  </a:extLst>
                </a:gridCol>
                <a:gridCol w="807751">
                  <a:extLst>
                    <a:ext uri="{9D8B030D-6E8A-4147-A177-3AD203B41FA5}">
                      <a16:colId xmlns:a16="http://schemas.microsoft.com/office/drawing/2014/main" val="623090347"/>
                    </a:ext>
                  </a:extLst>
                </a:gridCol>
                <a:gridCol w="1598676">
                  <a:extLst>
                    <a:ext uri="{9D8B030D-6E8A-4147-A177-3AD203B41FA5}">
                      <a16:colId xmlns:a16="http://schemas.microsoft.com/office/drawing/2014/main" val="2468176477"/>
                    </a:ext>
                  </a:extLst>
                </a:gridCol>
                <a:gridCol w="1598676">
                  <a:extLst>
                    <a:ext uri="{9D8B030D-6E8A-4147-A177-3AD203B41FA5}">
                      <a16:colId xmlns:a16="http://schemas.microsoft.com/office/drawing/2014/main" val="2557549744"/>
                    </a:ext>
                  </a:extLst>
                </a:gridCol>
                <a:gridCol w="1598676">
                  <a:extLst>
                    <a:ext uri="{9D8B030D-6E8A-4147-A177-3AD203B41FA5}">
                      <a16:colId xmlns:a16="http://schemas.microsoft.com/office/drawing/2014/main" val="2408759489"/>
                    </a:ext>
                  </a:extLst>
                </a:gridCol>
                <a:gridCol w="1241077">
                  <a:extLst>
                    <a:ext uri="{9D8B030D-6E8A-4147-A177-3AD203B41FA5}">
                      <a16:colId xmlns:a16="http://schemas.microsoft.com/office/drawing/2014/main" val="1951779309"/>
                    </a:ext>
                  </a:extLst>
                </a:gridCol>
              </a:tblGrid>
              <a:tr h="234462">
                <a:tc rowSpan="2">
                  <a:txBody>
                    <a:bodyPr/>
                    <a:lstStyle/>
                    <a:p>
                      <a:pPr algn="ctr" fontAlgn="ctr">
                        <a:buNone/>
                      </a:pPr>
                      <a:r>
                        <a:rPr lang="nl-BE" sz="1200" b="1" i="0" u="none" strike="noStrike" dirty="0">
                          <a:solidFill>
                            <a:srgbClr val="000000"/>
                          </a:solidFill>
                          <a:effectLst/>
                          <a:latin typeface="Calibri" panose="020F0502020204030204" pitchFamily="34" charset="0"/>
                        </a:rPr>
                        <a:t>Eenheden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gridSpan="4">
                  <a:txBody>
                    <a:bodyPr/>
                    <a:lstStyle/>
                    <a:p>
                      <a:pPr algn="ctr" fontAlgn="ctr">
                        <a:buNone/>
                      </a:pPr>
                      <a:r>
                        <a:rPr lang="nl-BE" sz="1200" b="1" i="0" u="none" strike="noStrike">
                          <a:solidFill>
                            <a:srgbClr val="000000"/>
                          </a:solidFill>
                          <a:effectLst/>
                          <a:latin typeface="Calibri" panose="020F0502020204030204" pitchFamily="34" charset="0"/>
                        </a:rPr>
                        <a:t>Driemaandelijkse verslagen 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hMerge="1">
                  <a:txBody>
                    <a:bodyPr/>
                    <a:lstStyle/>
                    <a:p>
                      <a:endParaRPr lang="nl-BE"/>
                    </a:p>
                  </a:txBody>
                  <a:tcPr/>
                </a:tc>
                <a:tc hMerge="1">
                  <a:txBody>
                    <a:bodyPr/>
                    <a:lstStyle/>
                    <a:p>
                      <a:endParaRPr lang="nl-BE"/>
                    </a:p>
                  </a:txBody>
                  <a:tcPr/>
                </a:tc>
                <a:tc hMerge="1">
                  <a:txBody>
                    <a:bodyPr/>
                    <a:lstStyle/>
                    <a:p>
                      <a:endParaRPr lang="nl-BE"/>
                    </a:p>
                  </a:txBody>
                  <a:tcPr/>
                </a:tc>
                <a:tc rowSpan="2">
                  <a:txBody>
                    <a:bodyPr/>
                    <a:lstStyle/>
                    <a:p>
                      <a:pPr algn="ctr" fontAlgn="ctr">
                        <a:buNone/>
                      </a:pPr>
                      <a:r>
                        <a:rPr lang="nl-BE" sz="1200" b="1" i="0" u="none" strike="noStrike">
                          <a:solidFill>
                            <a:srgbClr val="000000"/>
                          </a:solidFill>
                          <a:effectLst/>
                          <a:latin typeface="Calibri" panose="020F0502020204030204" pitchFamily="34" charset="0"/>
                        </a:rPr>
                        <a:t>Jaarverslag</a:t>
                      </a:r>
                      <a:br>
                        <a:rPr lang="nl-BE" sz="1200" b="1" i="0" u="none" strike="noStrike">
                          <a:solidFill>
                            <a:srgbClr val="000000"/>
                          </a:solidFill>
                          <a:effectLst/>
                          <a:latin typeface="Calibri" panose="020F0502020204030204" pitchFamily="34" charset="0"/>
                        </a:rPr>
                      </a:br>
                      <a:r>
                        <a:rPr lang="nl-BE" sz="1200" b="1" i="0" u="none" strike="noStrike">
                          <a:solidFill>
                            <a:srgbClr val="000000"/>
                          </a:solidFill>
                          <a:effectLst/>
                          <a:latin typeface="Calibri" panose="020F0502020204030204" pitchFamily="34" charset="0"/>
                        </a:rPr>
                        <a:t>2025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a:solidFill>
                            <a:srgbClr val="000000"/>
                          </a:solidFill>
                          <a:effectLst/>
                          <a:latin typeface="Calibri" panose="020F0502020204030204" pitchFamily="34" charset="0"/>
                        </a:rPr>
                        <a:t>Lijst AMT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a:solidFill>
                            <a:srgbClr val="000000"/>
                          </a:solidFill>
                          <a:effectLst/>
                          <a:latin typeface="Calibri" panose="020F0502020204030204" pitchFamily="34" charset="0"/>
                        </a:rPr>
                        <a:t>Lijst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rowSpan="2">
                  <a:txBody>
                    <a:bodyPr/>
                    <a:lstStyle/>
                    <a:p>
                      <a:pPr algn="ctr" fontAlgn="ctr">
                        <a:buNone/>
                      </a:pPr>
                      <a:r>
                        <a:rPr lang="nl-BE" sz="1200" b="1" i="0" u="none" strike="noStrike">
                          <a:solidFill>
                            <a:srgbClr val="000000"/>
                          </a:solidFill>
                          <a:effectLst/>
                          <a:latin typeface="Calibri" panose="020F0502020204030204" pitchFamily="34" charset="0"/>
                        </a:rPr>
                        <a:t>LPP/PLP</a:t>
                      </a:r>
                      <a:br>
                        <a:rPr lang="nl-BE" sz="1200" b="1" i="0" u="none" strike="noStrike">
                          <a:solidFill>
                            <a:srgbClr val="000000"/>
                          </a:solidFill>
                          <a:effectLst/>
                          <a:latin typeface="Calibri" panose="020F0502020204030204" pitchFamily="34" charset="0"/>
                        </a:rPr>
                      </a:br>
                      <a:r>
                        <a:rPr lang="nl-BE" sz="1200" b="1" i="0" u="none" strike="noStrike">
                          <a:solidFill>
                            <a:srgbClr val="000000"/>
                          </a:solidFill>
                          <a:effectLst/>
                          <a:latin typeface="Calibri" panose="020F0502020204030204" pitchFamily="34" charset="0"/>
                        </a:rPr>
                        <a:t>2026/2027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3276965317"/>
                  </a:ext>
                </a:extLst>
              </a:tr>
              <a:tr h="234462">
                <a:tc vMerge="1">
                  <a:txBody>
                    <a:bodyPr/>
                    <a:lstStyle/>
                    <a:p>
                      <a:endParaRPr lang="nl-BE"/>
                    </a:p>
                  </a:txBody>
                  <a:tcPr/>
                </a:tc>
                <a:tc>
                  <a:txBody>
                    <a:bodyPr/>
                    <a:lstStyle/>
                    <a:p>
                      <a:pPr algn="ctr" fontAlgn="ctr">
                        <a:buNone/>
                      </a:pPr>
                      <a:r>
                        <a:rPr lang="nl-BE" sz="1200" b="1" i="0" u="none" strike="noStrike" dirty="0">
                          <a:solidFill>
                            <a:srgbClr val="000000"/>
                          </a:solidFill>
                          <a:effectLst/>
                          <a:latin typeface="Calibri" panose="020F0502020204030204" pitchFamily="34" charset="0"/>
                        </a:rPr>
                        <a:t>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nl-BE"/>
                    </a:p>
                  </a:txBody>
                  <a:tcPr/>
                </a:tc>
                <a:tc>
                  <a:txBody>
                    <a:bodyPr/>
                    <a:lstStyle/>
                    <a:p>
                      <a:pPr algn="ctr" fontAlgn="ctr">
                        <a:buNone/>
                      </a:pPr>
                      <a:r>
                        <a:rPr lang="nl-BE" sz="1200" b="1" i="0" u="none" strike="noStrike" dirty="0">
                          <a:solidFill>
                            <a:srgbClr val="000000"/>
                          </a:solidFill>
                          <a:effectLst/>
                          <a:latin typeface="Calibri" panose="020F0502020204030204" pitchFamily="34" charset="0"/>
                        </a:rPr>
                        <a:t>2026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2027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vMerge="1">
                  <a:txBody>
                    <a:bodyPr/>
                    <a:lstStyle/>
                    <a:p>
                      <a:endParaRPr lang="nl-BE"/>
                    </a:p>
                  </a:txBody>
                  <a:tcPr/>
                </a:tc>
                <a:extLst>
                  <a:ext uri="{0D108BD9-81ED-4DB2-BD59-A6C34878D82A}">
                    <a16:rowId xmlns:a16="http://schemas.microsoft.com/office/drawing/2014/main" val="1609930316"/>
                  </a:ext>
                </a:extLst>
              </a:tr>
              <a:tr h="234462">
                <a:tc>
                  <a:txBody>
                    <a:bodyPr/>
                    <a:lstStyle/>
                    <a:p>
                      <a:pPr algn="l" fontAlgn="ctr">
                        <a:buNone/>
                      </a:pPr>
                      <a:r>
                        <a:rPr lang="nl-BE" sz="1200" b="1" i="0" u="none" strike="noStrike" dirty="0">
                          <a:solidFill>
                            <a:srgbClr val="000000"/>
                          </a:solidFill>
                          <a:effectLst/>
                          <a:latin typeface="Calibri" panose="020F0502020204030204" pitchFamily="34" charset="0"/>
                        </a:rPr>
                        <a:t>CC Infra</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623276350"/>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IS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3630211"/>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R&amp;O</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824972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STRAT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67520505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ACOS Transformation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91729267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H&amp;WB</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001763369"/>
                  </a:ext>
                </a:extLst>
              </a:tr>
              <a:tr h="234462">
                <a:tc>
                  <a:txBody>
                    <a:bodyPr/>
                    <a:lstStyle/>
                    <a:p>
                      <a:pPr algn="l" fontAlgn="ctr">
                        <a:buNone/>
                      </a:pPr>
                      <a:r>
                        <a:rPr lang="en-US" sz="1200" b="1" i="0" u="none" strike="noStrike">
                          <a:solidFill>
                            <a:srgbClr val="000000"/>
                          </a:solidFill>
                          <a:effectLst/>
                          <a:latin typeface="Calibri" panose="020F0502020204030204" pitchFamily="34" charset="0"/>
                        </a:rPr>
                        <a:t>BN HK DEF ST KKE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33400815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CIDMAT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6821156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COMOPSAIR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8749429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Staf Land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99454594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Staf Med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962357388"/>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Bud Fin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39425140"/>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Str COM</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97260231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HR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733782119"/>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Jur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5460927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951333981"/>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C&amp;I</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29730343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Sys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extLst>
                  <a:ext uri="{0D108BD9-81ED-4DB2-BD59-A6C34878D82A}">
                    <a16:rowId xmlns:a16="http://schemas.microsoft.com/office/drawing/2014/main" val="3412281963"/>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DG MR MP</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1962966727"/>
                  </a:ext>
                </a:extLst>
              </a:tr>
              <a:tr h="273538">
                <a:tc>
                  <a:txBody>
                    <a:bodyPr/>
                    <a:lstStyle/>
                    <a:p>
                      <a:pPr algn="l" fontAlgn="ctr">
                        <a:buNone/>
                      </a:pPr>
                      <a:r>
                        <a:rPr lang="nl-BE" sz="1200" b="1" i="0" u="none" strike="noStrike">
                          <a:solidFill>
                            <a:srgbClr val="000000"/>
                          </a:solidFill>
                          <a:effectLst/>
                          <a:latin typeface="Calibri" panose="020F0502020204030204" pitchFamily="34" charset="0"/>
                        </a:rPr>
                        <a:t>KAB CHOD</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05360655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CND - CLUB EVERE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918784445"/>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COMOPSNAV DET EVERE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000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448608604"/>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IG</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237764947"/>
                  </a:ext>
                </a:extLst>
              </a:tr>
              <a:tr h="244231">
                <a:tc>
                  <a:txBody>
                    <a:bodyPr/>
                    <a:lstStyle/>
                    <a:p>
                      <a:pPr algn="l" fontAlgn="ctr">
                        <a:buNone/>
                      </a:pPr>
                      <a:r>
                        <a:rPr lang="nl-BE" sz="1200" b="1" i="0" u="none" strike="noStrike">
                          <a:solidFill>
                            <a:srgbClr val="000000"/>
                          </a:solidFill>
                          <a:effectLst/>
                          <a:latin typeface="Calibri" panose="020F0502020204030204" pitchFamily="34" charset="0"/>
                        </a:rPr>
                        <a:t>ILE</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dirty="0">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tc>
                  <a:txBody>
                    <a:bodyPr/>
                    <a:lstStyle/>
                    <a:p>
                      <a:pPr algn="ctr" fontAlgn="ctr">
                        <a:buNone/>
                      </a:pPr>
                      <a:r>
                        <a:rPr lang="nl-BE" sz="1200" b="1" i="0" u="none" strike="noStrike">
                          <a:solidFill>
                            <a:srgbClr val="000000"/>
                          </a:solidFill>
                          <a:effectLst/>
                          <a:latin typeface="Calibri" panose="020F050202020403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endParaRPr lang="nl-BE" sz="1200" b="1" i="0" u="none" strike="noStrike" dirty="0">
                        <a:solidFill>
                          <a:srgbClr val="000000"/>
                        </a:solidFill>
                        <a:effectLst/>
                        <a:latin typeface="Calibri" panose="020F0502020204030204" pitchFamily="34"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50"/>
                    </a:solidFill>
                  </a:tcPr>
                </a:tc>
                <a:extLst>
                  <a:ext uri="{0D108BD9-81ED-4DB2-BD59-A6C34878D82A}">
                    <a16:rowId xmlns:a16="http://schemas.microsoft.com/office/drawing/2014/main" val="3637741382"/>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Aantal verslagen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dirty="0">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2F2F2"/>
                    </a:solidFill>
                  </a:tcPr>
                </a:tc>
                <a:tc>
                  <a:txBody>
                    <a:bodyPr/>
                    <a:lstStyle/>
                    <a:p>
                      <a:pPr algn="ctr" fontAlgn="ctr">
                        <a:buNone/>
                      </a:pPr>
                      <a:r>
                        <a:rPr lang="nl-BE" sz="1400" b="1" i="0" u="none" strike="noStrike">
                          <a:solidFill>
                            <a:srgbClr val="000000"/>
                          </a:solidFill>
                          <a:effectLst/>
                          <a:latin typeface="Calibri" panose="020F0502020204030204" pitchFamily="34" charset="0"/>
                        </a:rPr>
                        <a:t>21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661107247"/>
                  </a:ext>
                </a:extLst>
              </a:tr>
              <a:tr h="234462">
                <a:tc>
                  <a:txBody>
                    <a:bodyPr/>
                    <a:lstStyle/>
                    <a:p>
                      <a:pPr algn="l" fontAlgn="ctr">
                        <a:buNone/>
                      </a:pPr>
                      <a:r>
                        <a:rPr lang="nl-BE" sz="1200" b="1" i="0" u="none" strike="noStrike">
                          <a:solidFill>
                            <a:srgbClr val="000000"/>
                          </a:solidFill>
                          <a:effectLst/>
                          <a:latin typeface="Calibri" panose="020F0502020204030204" pitchFamily="34" charset="0"/>
                        </a:rPr>
                        <a:t>Aantal eenheden</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24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1921179120"/>
                  </a:ext>
                </a:extLst>
              </a:tr>
              <a:tr h="244231">
                <a:tc>
                  <a:txBody>
                    <a:bodyPr/>
                    <a:lstStyle/>
                    <a:p>
                      <a:pPr algn="l" fontAlgn="ctr">
                        <a:buNone/>
                      </a:pPr>
                      <a:r>
                        <a:rPr lang="nl-BE" sz="1200" b="1" i="0" u="none" strike="noStrike">
                          <a:solidFill>
                            <a:srgbClr val="000000"/>
                          </a:solidFill>
                          <a:effectLst/>
                          <a:latin typeface="Calibri" panose="020F0502020204030204" pitchFamily="34" charset="0"/>
                        </a:rPr>
                        <a:t>%</a:t>
                      </a:r>
                    </a:p>
                  </a:txBody>
                  <a:tcPr marL="0" marR="0" marT="0"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95,83%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95,83%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100,00%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83,33%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a:solidFill>
                            <a:srgbClr val="000000"/>
                          </a:solidFill>
                          <a:effectLst/>
                          <a:latin typeface="Calibri" panose="020F0502020204030204" pitchFamily="34" charset="0"/>
                        </a:rPr>
                        <a:t>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tc>
                  <a:txBody>
                    <a:bodyPr/>
                    <a:lstStyle/>
                    <a:p>
                      <a:pPr algn="ctr" fontAlgn="ctr">
                        <a:buNone/>
                      </a:pPr>
                      <a:r>
                        <a:rPr lang="nl-BE" sz="1400" b="1" i="0" u="none" strike="noStrike" dirty="0">
                          <a:solidFill>
                            <a:srgbClr val="000000"/>
                          </a:solidFill>
                          <a:effectLst/>
                          <a:latin typeface="Calibri" panose="020F0502020204030204" pitchFamily="34" charset="0"/>
                        </a:rPr>
                        <a:t>87,50%</a:t>
                      </a:r>
                    </a:p>
                  </a:txBody>
                  <a:tcPr marL="0" marR="0" marT="0"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AEEF3"/>
                    </a:solidFill>
                  </a:tcPr>
                </a:tc>
                <a:extLst>
                  <a:ext uri="{0D108BD9-81ED-4DB2-BD59-A6C34878D82A}">
                    <a16:rowId xmlns:a16="http://schemas.microsoft.com/office/drawing/2014/main" val="2020670496"/>
                  </a:ext>
                </a:extLst>
              </a:tr>
            </a:tbl>
          </a:graphicData>
        </a:graphic>
      </p:graphicFrame>
    </p:spTree>
    <p:extLst>
      <p:ext uri="{BB962C8B-B14F-4D97-AF65-F5344CB8AC3E}">
        <p14:creationId xmlns:p14="http://schemas.microsoft.com/office/powerpoint/2010/main" val="1812187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p:txBody>
          <a:bodyPr/>
          <a:lstStyle/>
          <a:p>
            <a:r>
              <a:rPr lang="nl-BE" dirty="0">
                <a:solidFill>
                  <a:schemeClr val="tx1">
                    <a:lumMod val="50000"/>
                  </a:schemeClr>
                </a:solidFill>
              </a:rPr>
              <a:t>Lopende zaken.</a:t>
            </a:r>
          </a:p>
        </p:txBody>
      </p:sp>
      <p:pic>
        <p:nvPicPr>
          <p:cNvPr id="3" name="Picture 2"/>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3571" y="4984315"/>
            <a:ext cx="1219183" cy="1219183"/>
          </a:xfrm>
          <a:prstGeom prst="rect">
            <a:avLst/>
          </a:prstGeom>
        </p:spPr>
      </p:pic>
    </p:spTree>
    <p:extLst>
      <p:ext uri="{BB962C8B-B14F-4D97-AF65-F5344CB8AC3E}">
        <p14:creationId xmlns:p14="http://schemas.microsoft.com/office/powerpoint/2010/main" val="1180903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8308AB9-8B93-943C-3D8D-DC02FE318F66}"/>
              </a:ext>
            </a:extLst>
          </p:cNvPr>
          <p:cNvSpPr>
            <a:spLocks noGrp="1"/>
          </p:cNvSpPr>
          <p:nvPr>
            <p:ph type="body" sz="half" idx="13"/>
          </p:nvPr>
        </p:nvSpPr>
        <p:spPr/>
        <p:txBody>
          <a:bodyPr/>
          <a:lstStyle/>
          <a:p>
            <a:r>
              <a:rPr lang="nl-BE" dirty="0"/>
              <a:t>RA Team security New HQ</a:t>
            </a:r>
          </a:p>
        </p:txBody>
      </p:sp>
    </p:spTree>
    <p:extLst>
      <p:ext uri="{BB962C8B-B14F-4D97-AF65-F5344CB8AC3E}">
        <p14:creationId xmlns:p14="http://schemas.microsoft.com/office/powerpoint/2010/main" val="14545792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B0AE0E7-BEC6-3763-0EE9-A43D267E0487}"/>
              </a:ext>
            </a:extLst>
          </p:cNvPr>
          <p:cNvSpPr>
            <a:spLocks noGrp="1"/>
          </p:cNvSpPr>
          <p:nvPr>
            <p:ph type="body" sz="quarter" idx="13"/>
          </p:nvPr>
        </p:nvSpPr>
        <p:spPr/>
        <p:txBody>
          <a:bodyPr/>
          <a:lstStyle/>
          <a:p>
            <a:r>
              <a:rPr lang="nl-BE" dirty="0"/>
              <a:t>Gebruik van RX-toestellen</a:t>
            </a:r>
          </a:p>
        </p:txBody>
      </p:sp>
      <p:sp>
        <p:nvSpPr>
          <p:cNvPr id="4" name="Text Placeholder 3">
            <a:extLst>
              <a:ext uri="{FF2B5EF4-FFF2-40B4-BE49-F238E27FC236}">
                <a16:creationId xmlns:a16="http://schemas.microsoft.com/office/drawing/2014/main" id="{5802C4FA-C2B9-FD6D-C0A0-A5755CBF0786}"/>
              </a:ext>
            </a:extLst>
          </p:cNvPr>
          <p:cNvSpPr>
            <a:spLocks noGrp="1"/>
          </p:cNvSpPr>
          <p:nvPr>
            <p:ph type="body" sz="quarter" idx="27"/>
          </p:nvPr>
        </p:nvSpPr>
        <p:spPr/>
        <p:txBody>
          <a:bodyPr/>
          <a:lstStyle/>
          <a:p>
            <a:pPr marL="285750" indent="-285750">
              <a:buFont typeface="Arial" panose="020B0604020202020204" pitchFamily="34" charset="0"/>
              <a:buChar char="•"/>
            </a:pPr>
            <a:r>
              <a:rPr lang="nl-BE" dirty="0"/>
              <a:t>De RX-toestellen die gebruikt gaan worden door personeel van Defensie worden momenteel nagezien en in orde gezet door de firma.</a:t>
            </a:r>
          </a:p>
          <a:p>
            <a:r>
              <a:rPr lang="nl-BE" dirty="0"/>
              <a:t> </a:t>
            </a:r>
          </a:p>
          <a:p>
            <a:pPr marL="285750" indent="-285750">
              <a:buFont typeface="Arial" panose="020B0604020202020204" pitchFamily="34" charset="0"/>
              <a:buChar char="•"/>
            </a:pPr>
            <a:r>
              <a:rPr lang="nl-BE" dirty="0"/>
              <a:t>De opleidingen door de fabrikant zullen gepland worden.</a:t>
            </a:r>
          </a:p>
          <a:p>
            <a:pPr marL="285750" indent="-285750">
              <a:buFont typeface="Arial" panose="020B0604020202020204" pitchFamily="34" charset="0"/>
              <a:buChar char="•"/>
            </a:pPr>
            <a:endParaRPr lang="nl-BE" dirty="0"/>
          </a:p>
          <a:p>
            <a:pPr marL="285750" indent="-285750">
              <a:buFont typeface="Arial" panose="020B0604020202020204" pitchFamily="34" charset="0"/>
              <a:buChar char="•"/>
            </a:pPr>
            <a:r>
              <a:rPr lang="nl-BE" dirty="0"/>
              <a:t>Hen </a:t>
            </a:r>
            <a:r>
              <a:rPr lang="nl-BE" dirty="0" err="1"/>
              <a:t>Bn</a:t>
            </a:r>
            <a:r>
              <a:rPr lang="nl-BE" dirty="0"/>
              <a:t> HK </a:t>
            </a:r>
            <a:r>
              <a:rPr lang="nl-BE" dirty="0" err="1"/>
              <a:t>Def</a:t>
            </a:r>
            <a:r>
              <a:rPr lang="nl-BE" dirty="0"/>
              <a:t> Staf KKE is bezig met de voorbereidingen zodat de uitbatingsvergunning door ILE kan opgemaakt worden. (onze dienst is hierin niet betrokken maar heeft hierover advies overgemaakt aan de werf en het </a:t>
            </a:r>
            <a:r>
              <a:rPr lang="nl-BE" dirty="0" err="1"/>
              <a:t>Bn</a:t>
            </a:r>
            <a:r>
              <a:rPr lang="nl-BE" dirty="0"/>
              <a:t>)</a:t>
            </a:r>
          </a:p>
          <a:p>
            <a:endParaRPr lang="nl-BE" dirty="0"/>
          </a:p>
          <a:p>
            <a:endParaRPr lang="nl-BE" dirty="0"/>
          </a:p>
        </p:txBody>
      </p:sp>
    </p:spTree>
    <p:extLst>
      <p:ext uri="{BB962C8B-B14F-4D97-AF65-F5344CB8AC3E}">
        <p14:creationId xmlns:p14="http://schemas.microsoft.com/office/powerpoint/2010/main" val="17381763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E3870DB-25AE-20DE-E4A8-7B6EB07B1357}"/>
              </a:ext>
            </a:extLst>
          </p:cNvPr>
          <p:cNvSpPr>
            <a:spLocks noGrp="1"/>
          </p:cNvSpPr>
          <p:nvPr>
            <p:ph type="body" sz="half" idx="13"/>
          </p:nvPr>
        </p:nvSpPr>
        <p:spPr/>
        <p:txBody>
          <a:bodyPr/>
          <a:lstStyle/>
          <a:p>
            <a:r>
              <a:rPr lang="nl-BE" dirty="0"/>
              <a:t>Omkleedruimte blok 1 – 7</a:t>
            </a:r>
            <a:r>
              <a:rPr lang="nl-BE" baseline="30000" dirty="0"/>
              <a:t>de</a:t>
            </a:r>
            <a:r>
              <a:rPr lang="nl-BE" dirty="0"/>
              <a:t> </a:t>
            </a:r>
            <a:r>
              <a:rPr lang="nl-BE" dirty="0" err="1"/>
              <a:t>Verd</a:t>
            </a:r>
            <a:r>
              <a:rPr lang="nl-BE" dirty="0"/>
              <a:t>.</a:t>
            </a:r>
          </a:p>
        </p:txBody>
      </p:sp>
    </p:spTree>
    <p:extLst>
      <p:ext uri="{BB962C8B-B14F-4D97-AF65-F5344CB8AC3E}">
        <p14:creationId xmlns:p14="http://schemas.microsoft.com/office/powerpoint/2010/main" val="55973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5E56544-4CB1-52DC-4260-BE04A77F92EB}"/>
              </a:ext>
            </a:extLst>
          </p:cNvPr>
          <p:cNvSpPr>
            <a:spLocks noGrp="1"/>
          </p:cNvSpPr>
          <p:nvPr>
            <p:ph type="body" sz="quarter" idx="13"/>
          </p:nvPr>
        </p:nvSpPr>
        <p:spPr/>
        <p:txBody>
          <a:bodyPr/>
          <a:lstStyle/>
          <a:p>
            <a:r>
              <a:rPr lang="nl-BE" dirty="0"/>
              <a:t>Regelgeving.</a:t>
            </a:r>
          </a:p>
        </p:txBody>
      </p:sp>
      <p:sp>
        <p:nvSpPr>
          <p:cNvPr id="4" name="Text Placeholder 3">
            <a:extLst>
              <a:ext uri="{FF2B5EF4-FFF2-40B4-BE49-F238E27FC236}">
                <a16:creationId xmlns:a16="http://schemas.microsoft.com/office/drawing/2014/main" id="{B8D42E41-226D-12A9-F92B-C76BB7D576A4}"/>
              </a:ext>
            </a:extLst>
          </p:cNvPr>
          <p:cNvSpPr>
            <a:spLocks noGrp="1"/>
          </p:cNvSpPr>
          <p:nvPr>
            <p:ph type="body" sz="quarter" idx="27"/>
          </p:nvPr>
        </p:nvSpPr>
        <p:spPr/>
        <p:txBody>
          <a:bodyPr/>
          <a:lstStyle/>
          <a:p>
            <a:r>
              <a:rPr lang="nl-BE" dirty="0"/>
              <a:t>Regelgeving van toepassing bij de bouwaanvraag en nu.</a:t>
            </a:r>
          </a:p>
          <a:p>
            <a:endParaRPr lang="nl-BE" dirty="0"/>
          </a:p>
          <a:p>
            <a:pPr marL="285750" indent="-285750">
              <a:buFontTx/>
              <a:buChar char="-"/>
            </a:pPr>
            <a:r>
              <a:rPr lang="nl-BE" dirty="0"/>
              <a:t>A.R.A.B. (Algemeen regelement voor de arbeidsbescherming) </a:t>
            </a:r>
            <a:br>
              <a:rPr lang="nl-BE" dirty="0"/>
            </a:br>
            <a:r>
              <a:rPr lang="nl-BE" dirty="0"/>
              <a:t>  Art. 52.</a:t>
            </a:r>
          </a:p>
          <a:p>
            <a:pPr marL="285750" indent="-285750">
              <a:buFontTx/>
              <a:buChar char="-"/>
            </a:pPr>
            <a:r>
              <a:rPr lang="nl-BE" dirty="0"/>
              <a:t>CODEX over het welzijn op het werk. </a:t>
            </a:r>
            <a:r>
              <a:rPr lang="nl-BE" dirty="0">
                <a:solidFill>
                  <a:srgbClr val="FF0000"/>
                </a:solidFill>
              </a:rPr>
              <a:t>Altijd van toepassing – RISICOANALYSE!! - Veel gebreken!!</a:t>
            </a:r>
          </a:p>
          <a:p>
            <a:pPr marL="265113"/>
            <a:r>
              <a:rPr lang="nl-BE" dirty="0">
                <a:solidFill>
                  <a:srgbClr val="FF0000"/>
                </a:solidFill>
              </a:rPr>
              <a:t>Boekdeel 3 –Arbeidsplaatsen, Titel 1 – Basiseisen betreffende arbeidsplaatsen</a:t>
            </a:r>
            <a:br>
              <a:rPr lang="nl-BE" dirty="0">
                <a:solidFill>
                  <a:srgbClr val="FF0000"/>
                </a:solidFill>
              </a:rPr>
            </a:br>
            <a:r>
              <a:rPr lang="nl-BE" dirty="0">
                <a:solidFill>
                  <a:srgbClr val="FF0000"/>
                </a:solidFill>
              </a:rPr>
              <a:t>                                                      Titel 3 – Brandpreventie op de arbeidsplaatsen.</a:t>
            </a:r>
          </a:p>
          <a:p>
            <a:pPr marL="285750" indent="-285750">
              <a:buFontTx/>
              <a:buChar char="-"/>
            </a:pPr>
            <a:r>
              <a:rPr lang="nl-BE" dirty="0"/>
              <a:t>A.R.E.I. (algemeen regelement elektrische installaties.</a:t>
            </a:r>
          </a:p>
          <a:p>
            <a:pPr marL="285750" indent="-285750">
              <a:buFontTx/>
              <a:buChar char="-"/>
            </a:pPr>
            <a:r>
              <a:rPr lang="nl-BE" dirty="0"/>
              <a:t>Koninklijk besluit van 4 Apr 1972 houdende vaststelling van de algemene eisen, vervat in de norm </a:t>
            </a:r>
            <a:br>
              <a:rPr lang="nl-BE" dirty="0"/>
            </a:br>
            <a:r>
              <a:rPr lang="nl-BE" dirty="0"/>
              <a:t>NBN 713-010 betreffende de brandbeveiliging in de hoge gebouwen.</a:t>
            </a:r>
            <a:br>
              <a:rPr lang="nl-BE" dirty="0"/>
            </a:br>
            <a:r>
              <a:rPr lang="nl-BE" b="1" dirty="0">
                <a:solidFill>
                  <a:srgbClr val="FF0000"/>
                </a:solidFill>
              </a:rPr>
              <a:t>(enkel van toepassing indien hoogbouw. </a:t>
            </a:r>
            <a:r>
              <a:rPr lang="nl-BE" b="1" dirty="0">
                <a:solidFill>
                  <a:srgbClr val="FF0000"/>
                </a:solidFill>
                <a:latin typeface="Yu Gothic" panose="020B0400000000000000" pitchFamily="34" charset="-128"/>
                <a:ea typeface="Yu Gothic" panose="020B0400000000000000" pitchFamily="34" charset="-128"/>
              </a:rPr>
              <a:t>≥ 25 m)</a:t>
            </a:r>
          </a:p>
          <a:p>
            <a:pPr marL="285750" indent="-285750">
              <a:buFontTx/>
              <a:buChar char="-"/>
            </a:pPr>
            <a:r>
              <a:rPr lang="nl-BE" b="1" dirty="0">
                <a:solidFill>
                  <a:schemeClr val="tx1"/>
                </a:solidFill>
                <a:latin typeface="Yu Gothic" panose="020B0400000000000000" pitchFamily="34" charset="-128"/>
                <a:ea typeface="Yu Gothic" panose="020B0400000000000000" pitchFamily="34" charset="-128"/>
              </a:rPr>
              <a:t>KB van 07 Jul 1994 tot vaststelling van de basisnormen voor de preventie van brand en ontploffing waaraan de gebouwen moeten voldoen.</a:t>
            </a:r>
            <a:br>
              <a:rPr lang="nl-BE" b="1" dirty="0">
                <a:solidFill>
                  <a:schemeClr val="tx1"/>
                </a:solidFill>
                <a:latin typeface="Yu Gothic" panose="020B0400000000000000" pitchFamily="34" charset="-128"/>
                <a:ea typeface="Yu Gothic" panose="020B0400000000000000" pitchFamily="34" charset="-128"/>
              </a:rPr>
            </a:br>
            <a:r>
              <a:rPr lang="nl-BE" b="1" dirty="0">
                <a:solidFill>
                  <a:srgbClr val="FF0000"/>
                </a:solidFill>
                <a:latin typeface="Yu Gothic" panose="020B0400000000000000" pitchFamily="34" charset="-128"/>
                <a:ea typeface="Yu Gothic" panose="020B0400000000000000" pitchFamily="34" charset="-128"/>
              </a:rPr>
              <a:t>Niet van toepassing voor blok 1 maar een goede leidraad voor de opmaak van de verplichte risicoanalyse.</a:t>
            </a:r>
            <a:endParaRPr lang="nl-BE" b="1" dirty="0">
              <a:solidFill>
                <a:srgbClr val="FF0000"/>
              </a:solidFill>
            </a:endParaRPr>
          </a:p>
        </p:txBody>
      </p:sp>
      <p:sp>
        <p:nvSpPr>
          <p:cNvPr id="6" name="Rectangle 5">
            <a:extLst>
              <a:ext uri="{FF2B5EF4-FFF2-40B4-BE49-F238E27FC236}">
                <a16:creationId xmlns:a16="http://schemas.microsoft.com/office/drawing/2014/main" id="{034F4918-F993-F03B-4021-AEE258BBFC14}"/>
              </a:ext>
            </a:extLst>
          </p:cNvPr>
          <p:cNvSpPr/>
          <p:nvPr/>
        </p:nvSpPr>
        <p:spPr>
          <a:xfrm>
            <a:off x="633175" y="4040859"/>
            <a:ext cx="10243720" cy="776749"/>
          </a:xfrm>
          <a:prstGeom prst="rect">
            <a:avLst/>
          </a:prstGeom>
          <a:solidFill>
            <a:srgbClr val="FF0000">
              <a:alpha val="2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tangle 6">
            <a:extLst>
              <a:ext uri="{FF2B5EF4-FFF2-40B4-BE49-F238E27FC236}">
                <a16:creationId xmlns:a16="http://schemas.microsoft.com/office/drawing/2014/main" id="{5151231A-C8DD-DDFA-D099-24E1A067B2C1}"/>
              </a:ext>
            </a:extLst>
          </p:cNvPr>
          <p:cNvSpPr/>
          <p:nvPr/>
        </p:nvSpPr>
        <p:spPr>
          <a:xfrm>
            <a:off x="7193169" y="4127541"/>
            <a:ext cx="3683726" cy="923330"/>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n-US" sz="5400" b="1" cap="none" spc="0" dirty="0">
                <a:ln/>
                <a:solidFill>
                  <a:schemeClr val="accent3"/>
                </a:solidFill>
                <a:effectLst/>
              </a:rPr>
              <a:t>NVT  &lt; 25m</a:t>
            </a:r>
          </a:p>
        </p:txBody>
      </p:sp>
    </p:spTree>
    <p:extLst>
      <p:ext uri="{BB962C8B-B14F-4D97-AF65-F5344CB8AC3E}">
        <p14:creationId xmlns:p14="http://schemas.microsoft.com/office/powerpoint/2010/main" val="19382413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4C467E7-263E-A9BD-6D5E-242F82F7F82B}"/>
              </a:ext>
            </a:extLst>
          </p:cNvPr>
          <p:cNvSpPr>
            <a:spLocks noGrp="1"/>
          </p:cNvSpPr>
          <p:nvPr>
            <p:ph type="body" sz="quarter" idx="13"/>
          </p:nvPr>
        </p:nvSpPr>
        <p:spPr/>
        <p:txBody>
          <a:bodyPr/>
          <a:lstStyle/>
          <a:p>
            <a:r>
              <a:rPr lang="nl-BE" dirty="0"/>
              <a:t>Voorgaande adviezen.</a:t>
            </a:r>
          </a:p>
        </p:txBody>
      </p:sp>
      <p:sp>
        <p:nvSpPr>
          <p:cNvPr id="3" name="Text Placeholder 2">
            <a:extLst>
              <a:ext uri="{FF2B5EF4-FFF2-40B4-BE49-F238E27FC236}">
                <a16:creationId xmlns:a16="http://schemas.microsoft.com/office/drawing/2014/main" id="{3F01CD6E-CDFA-9015-1742-F73A98EF062F}"/>
              </a:ext>
            </a:extLst>
          </p:cNvPr>
          <p:cNvSpPr>
            <a:spLocks noGrp="1"/>
          </p:cNvSpPr>
          <p:nvPr>
            <p:ph type="body" sz="quarter" idx="27"/>
          </p:nvPr>
        </p:nvSpPr>
        <p:spPr/>
        <p:txBody>
          <a:bodyPr/>
          <a:lstStyle/>
          <a:p>
            <a:pPr marL="285750" indent="-285750">
              <a:buFontTx/>
              <a:buChar char="-"/>
            </a:pPr>
            <a:r>
              <a:rPr lang="nl-BE" sz="2400" dirty="0">
                <a:hlinkClick r:id="rId2"/>
              </a:rPr>
              <a:t>Risicoanalyse brand KKE blok 1 (2013)</a:t>
            </a:r>
            <a:endParaRPr lang="nl-BE" sz="2400" dirty="0"/>
          </a:p>
          <a:p>
            <a:pPr marL="265113"/>
            <a:r>
              <a:rPr lang="nl-BE" sz="2400" dirty="0"/>
              <a:t>Advies afsluiten 7</a:t>
            </a:r>
            <a:r>
              <a:rPr lang="nl-BE" sz="2400" baseline="30000" dirty="0"/>
              <a:t>de</a:t>
            </a:r>
            <a:r>
              <a:rPr lang="nl-BE" sz="2400" dirty="0"/>
              <a:t> verdiep. Indien gebruik 7</a:t>
            </a:r>
            <a:r>
              <a:rPr lang="nl-BE" sz="2400" baseline="30000" dirty="0"/>
              <a:t>de</a:t>
            </a:r>
            <a:r>
              <a:rPr lang="nl-BE" sz="2400" dirty="0"/>
              <a:t> verdiep = hoogbouw (gegevens van toenmalig 1RCI die ook de ombouw naar vestiaire verboden heeft.)</a:t>
            </a:r>
          </a:p>
          <a:p>
            <a:pPr marL="265113"/>
            <a:r>
              <a:rPr lang="nl-BE" sz="2400" dirty="0"/>
              <a:t>7</a:t>
            </a:r>
            <a:r>
              <a:rPr lang="nl-BE" sz="2400" baseline="30000" dirty="0"/>
              <a:t>de</a:t>
            </a:r>
            <a:r>
              <a:rPr lang="nl-BE" sz="2400" dirty="0"/>
              <a:t> verdiep is toen volledig leeg gemaakt en afgesloten (sleutelkastje aan de muur voor eventuele evacuatie).</a:t>
            </a:r>
            <a:br>
              <a:rPr lang="nl-BE" sz="2400" dirty="0"/>
            </a:br>
            <a:r>
              <a:rPr lang="nl-BE" sz="2400" dirty="0">
                <a:solidFill>
                  <a:srgbClr val="FF0000"/>
                </a:solidFill>
              </a:rPr>
              <a:t>Hoogte vloerniveau 6</a:t>
            </a:r>
            <a:r>
              <a:rPr lang="nl-BE" sz="2400" baseline="30000" dirty="0">
                <a:solidFill>
                  <a:srgbClr val="FF0000"/>
                </a:solidFill>
              </a:rPr>
              <a:t>de</a:t>
            </a:r>
            <a:r>
              <a:rPr lang="nl-BE" sz="2400" dirty="0">
                <a:solidFill>
                  <a:srgbClr val="FF0000"/>
                </a:solidFill>
              </a:rPr>
              <a:t> verdiep zou 24,24 m zijn volgens RA en 27, 23 m incl. 7</a:t>
            </a:r>
            <a:r>
              <a:rPr lang="nl-BE" sz="2400" baseline="30000" dirty="0">
                <a:solidFill>
                  <a:srgbClr val="FF0000"/>
                </a:solidFill>
              </a:rPr>
              <a:t>de</a:t>
            </a:r>
            <a:r>
              <a:rPr lang="nl-BE" sz="2400" dirty="0">
                <a:solidFill>
                  <a:srgbClr val="FF0000"/>
                </a:solidFill>
              </a:rPr>
              <a:t> verdiep.</a:t>
            </a:r>
          </a:p>
          <a:p>
            <a:pPr marL="265113"/>
            <a:endParaRPr lang="nl-BE" sz="2400" dirty="0"/>
          </a:p>
          <a:p>
            <a:pPr marL="265113" indent="-265113"/>
            <a:r>
              <a:rPr lang="nl-BE" sz="2400" dirty="0"/>
              <a:t>- 	</a:t>
            </a:r>
            <a:r>
              <a:rPr lang="nl-BE" sz="2400" dirty="0">
                <a:hlinkClick r:id="rId3"/>
              </a:rPr>
              <a:t>Compliance analyse </a:t>
            </a:r>
            <a:r>
              <a:rPr lang="nl-BE" sz="2400" dirty="0"/>
              <a:t>betreffende de toepassing van het KB van 14 Mar 2014. (2017)</a:t>
            </a:r>
            <a:br>
              <a:rPr lang="nl-BE" sz="2400" dirty="0"/>
            </a:br>
            <a:r>
              <a:rPr lang="nl-BE" sz="2400" dirty="0"/>
              <a:t>Veel non-</a:t>
            </a:r>
            <a:r>
              <a:rPr lang="nl-BE" sz="2400" dirty="0" err="1"/>
              <a:t>conformiteitenen</a:t>
            </a:r>
            <a:r>
              <a:rPr lang="nl-BE" sz="2400" dirty="0"/>
              <a:t> niet veel tot niets aan gedaan. </a:t>
            </a:r>
          </a:p>
        </p:txBody>
      </p:sp>
    </p:spTree>
    <p:extLst>
      <p:ext uri="{BB962C8B-B14F-4D97-AF65-F5344CB8AC3E}">
        <p14:creationId xmlns:p14="http://schemas.microsoft.com/office/powerpoint/2010/main" val="1368011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62B13B-BFCD-7C2F-CAC7-782AF6559E60}"/>
              </a:ext>
            </a:extLst>
          </p:cNvPr>
          <p:cNvSpPr>
            <a:spLocks noGrp="1"/>
          </p:cNvSpPr>
          <p:nvPr>
            <p:ph type="body" sz="quarter" idx="13"/>
          </p:nvPr>
        </p:nvSpPr>
        <p:spPr/>
        <p:txBody>
          <a:bodyPr/>
          <a:lstStyle/>
          <a:p>
            <a:r>
              <a:rPr lang="nl-BE" dirty="0"/>
              <a:t>Huidige stand van zaken.</a:t>
            </a:r>
          </a:p>
        </p:txBody>
      </p:sp>
      <p:sp>
        <p:nvSpPr>
          <p:cNvPr id="3" name="Text Placeholder 2">
            <a:extLst>
              <a:ext uri="{FF2B5EF4-FFF2-40B4-BE49-F238E27FC236}">
                <a16:creationId xmlns:a16="http://schemas.microsoft.com/office/drawing/2014/main" id="{A4ACFED5-ACB4-D472-37BD-F454506A04D0}"/>
              </a:ext>
            </a:extLst>
          </p:cNvPr>
          <p:cNvSpPr>
            <a:spLocks noGrp="1"/>
          </p:cNvSpPr>
          <p:nvPr>
            <p:ph type="body" sz="quarter" idx="27"/>
          </p:nvPr>
        </p:nvSpPr>
        <p:spPr/>
        <p:txBody>
          <a:bodyPr/>
          <a:lstStyle/>
          <a:p>
            <a:pPr marL="285750" indent="-285750">
              <a:buFontTx/>
              <a:buChar char="-"/>
            </a:pPr>
            <a:r>
              <a:rPr lang="nl-BE" dirty="0"/>
              <a:t>Vraag om een risicoanalyse op te maken voor een eventuele conforme vestiaire te installeren.</a:t>
            </a:r>
          </a:p>
          <a:p>
            <a:r>
              <a:rPr lang="nl-BE" dirty="0"/>
              <a:t> </a:t>
            </a:r>
          </a:p>
          <a:p>
            <a:pPr marL="285750" indent="-285750">
              <a:buFontTx/>
              <a:buChar char="-"/>
            </a:pPr>
            <a:r>
              <a:rPr lang="nl-BE" dirty="0"/>
              <a:t>Vraag aan CC Infra, bureel BIM, om ons de nodige gegevens te bezorgen voor het bepalen van de hoogte van het gebouw (WO </a:t>
            </a:r>
            <a:r>
              <a:rPr lang="nl-BE" dirty="0" err="1"/>
              <a:t>Nr</a:t>
            </a:r>
            <a:r>
              <a:rPr lang="nl-BE" dirty="0"/>
              <a:t>: 51110669 aan KCQC)</a:t>
            </a:r>
            <a:br>
              <a:rPr lang="nl-BE" dirty="0"/>
            </a:br>
            <a:r>
              <a:rPr lang="nl-BE" dirty="0"/>
              <a:t>Ontvangst WO werd bevestigd en overgemaakt aan het BIM-bureau van CC Infra).</a:t>
            </a:r>
          </a:p>
          <a:p>
            <a:pPr marL="285750" indent="-285750">
              <a:buFontTx/>
              <a:buChar char="-"/>
            </a:pPr>
            <a:endParaRPr lang="nl-BE" dirty="0"/>
          </a:p>
          <a:p>
            <a:pPr marL="285750" indent="-285750">
              <a:buFontTx/>
              <a:buChar char="-"/>
            </a:pPr>
            <a:endParaRPr lang="nl-BE" dirty="0"/>
          </a:p>
          <a:p>
            <a:endParaRPr lang="nl-BE" dirty="0"/>
          </a:p>
        </p:txBody>
      </p:sp>
      <p:graphicFrame>
        <p:nvGraphicFramePr>
          <p:cNvPr id="7" name="Table 6">
            <a:extLst>
              <a:ext uri="{FF2B5EF4-FFF2-40B4-BE49-F238E27FC236}">
                <a16:creationId xmlns:a16="http://schemas.microsoft.com/office/drawing/2014/main" id="{B83DA9FF-A9B9-7562-DAEA-8AFC1A0DF72F}"/>
              </a:ext>
            </a:extLst>
          </p:cNvPr>
          <p:cNvGraphicFramePr>
            <a:graphicFrameLocks noGrp="1"/>
          </p:cNvGraphicFramePr>
          <p:nvPr>
            <p:extLst>
              <p:ext uri="{D42A27DB-BD31-4B8C-83A1-F6EECF244321}">
                <p14:modId xmlns:p14="http://schemas.microsoft.com/office/powerpoint/2010/main" val="1924377278"/>
              </p:ext>
            </p:extLst>
          </p:nvPr>
        </p:nvGraphicFramePr>
        <p:xfrm>
          <a:off x="1027761" y="3857992"/>
          <a:ext cx="3441597" cy="2365914"/>
        </p:xfrm>
        <a:graphic>
          <a:graphicData uri="http://schemas.openxmlformats.org/drawingml/2006/table">
            <a:tbl>
              <a:tblPr firstRow="1" firstCol="1" bandRow="1">
                <a:tableStyleId>{5C22544A-7EE6-4342-B048-85BDC9FD1C3A}</a:tableStyleId>
              </a:tblPr>
              <a:tblGrid>
                <a:gridCol w="2586609">
                  <a:extLst>
                    <a:ext uri="{9D8B030D-6E8A-4147-A177-3AD203B41FA5}">
                      <a16:colId xmlns:a16="http://schemas.microsoft.com/office/drawing/2014/main" val="2508514389"/>
                    </a:ext>
                  </a:extLst>
                </a:gridCol>
                <a:gridCol w="854988">
                  <a:extLst>
                    <a:ext uri="{9D8B030D-6E8A-4147-A177-3AD203B41FA5}">
                      <a16:colId xmlns:a16="http://schemas.microsoft.com/office/drawing/2014/main" val="386280036"/>
                    </a:ext>
                  </a:extLst>
                </a:gridCol>
              </a:tblGrid>
              <a:tr h="394319">
                <a:tc gridSpan="2">
                  <a:txBody>
                    <a:bodyPr/>
                    <a:lstStyle/>
                    <a:p>
                      <a:pPr algn="ctr">
                        <a:spcAft>
                          <a:spcPts val="75"/>
                        </a:spcAft>
                        <a:buNone/>
                      </a:pP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Hoogtegegevens blok 1.</a:t>
                      </a:r>
                      <a:b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b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t.o.v. zeeniveau,</a:t>
                      </a:r>
                    </a:p>
                  </a:txBody>
                  <a:tcPr marL="9525" marR="9525" marT="9525" marB="9525" anchor="ctr">
                    <a:solidFill>
                      <a:schemeClr val="accent6">
                        <a:lumMod val="20000"/>
                        <a:lumOff val="80000"/>
                      </a:schemeClr>
                    </a:solidFill>
                  </a:tcPr>
                </a:tc>
                <a:tc hMerge="1">
                  <a:txBody>
                    <a:bodyPr/>
                    <a:lstStyle/>
                    <a:p>
                      <a:pPr algn="ctr">
                        <a:spcAft>
                          <a:spcPts val="75"/>
                        </a:spcAft>
                        <a:buNone/>
                      </a:pP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470799334"/>
                  </a:ext>
                </a:extLst>
              </a:tr>
              <a:tr h="394319">
                <a:tc>
                  <a:txBody>
                    <a:bodyPr/>
                    <a:lstStyle/>
                    <a:p>
                      <a:pPr>
                        <a:spcAft>
                          <a:spcPts val="75"/>
                        </a:spcAft>
                        <a:buNone/>
                      </a:pPr>
                      <a:r>
                        <a:rPr lang="nl-BE" sz="1200" dirty="0" err="1">
                          <a:effectLst/>
                        </a:rPr>
                        <a:t>Lv</a:t>
                      </a:r>
                      <a:r>
                        <a:rPr lang="nl-BE" sz="1200" dirty="0">
                          <a:effectLst/>
                        </a:rPr>
                        <a:t>.: Stoep</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59,30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1543020546"/>
                  </a:ext>
                </a:extLst>
              </a:tr>
              <a:tr h="394319">
                <a:tc>
                  <a:txBody>
                    <a:bodyPr/>
                    <a:lstStyle/>
                    <a:p>
                      <a:pPr>
                        <a:spcAft>
                          <a:spcPts val="75"/>
                        </a:spcAft>
                        <a:buNone/>
                      </a:pPr>
                      <a:r>
                        <a:rPr lang="nl-BE" sz="1200" dirty="0" err="1">
                          <a:effectLst/>
                        </a:rPr>
                        <a:t>Niv</a:t>
                      </a:r>
                      <a:r>
                        <a:rPr lang="nl-BE" sz="1200" dirty="0">
                          <a:effectLst/>
                        </a:rPr>
                        <a:t>.: </a:t>
                      </a:r>
                      <a:r>
                        <a:rPr lang="nl-BE" sz="1200" dirty="0" err="1">
                          <a:effectLst/>
                        </a:rPr>
                        <a:t>Rez</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60,05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653968713"/>
                  </a:ext>
                </a:extLst>
              </a:tr>
              <a:tr h="394319">
                <a:tc>
                  <a:txBody>
                    <a:bodyPr/>
                    <a:lstStyle/>
                    <a:p>
                      <a:pPr>
                        <a:spcAft>
                          <a:spcPts val="75"/>
                        </a:spcAft>
                        <a:buNone/>
                      </a:pPr>
                      <a:r>
                        <a:rPr lang="nl-BE" sz="1200" dirty="0" err="1">
                          <a:effectLst/>
                        </a:rPr>
                        <a:t>Niv</a:t>
                      </a:r>
                      <a:r>
                        <a:rPr lang="nl-BE" sz="1200" dirty="0">
                          <a:effectLst/>
                        </a:rPr>
                        <a:t>.: fini 7</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83,22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431704614"/>
                  </a:ext>
                </a:extLst>
              </a:tr>
              <a:tr h="394319">
                <a:tc>
                  <a:txBody>
                    <a:bodyPr/>
                    <a:lstStyle/>
                    <a:p>
                      <a:pPr>
                        <a:spcAft>
                          <a:spcPts val="75"/>
                        </a:spcAft>
                        <a:buNone/>
                      </a:pPr>
                      <a:r>
                        <a:rPr lang="nl-BE" sz="1200">
                          <a:effectLst/>
                        </a:rPr>
                        <a:t>Lv.: Dakafwerking</a:t>
                      </a:r>
                      <a:endParaRPr lang="nl-BE" sz="120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85,57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2660647623"/>
                  </a:ext>
                </a:extLst>
              </a:tr>
              <a:tr h="394319">
                <a:tc>
                  <a:txBody>
                    <a:bodyPr/>
                    <a:lstStyle/>
                    <a:p>
                      <a:pPr>
                        <a:spcAft>
                          <a:spcPts val="75"/>
                        </a:spcAft>
                        <a:buNone/>
                      </a:pPr>
                      <a:r>
                        <a:rPr lang="nl-BE" sz="1200" dirty="0" err="1">
                          <a:effectLst/>
                        </a:rPr>
                        <a:t>Lv</a:t>
                      </a:r>
                      <a:r>
                        <a:rPr lang="nl-BE" sz="1200" dirty="0">
                          <a:effectLst/>
                        </a:rPr>
                        <a:t>.: dakafwerking (koepel)</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rPr>
                        <a:t>86,58 m</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extLst>
                  <a:ext uri="{0D108BD9-81ED-4DB2-BD59-A6C34878D82A}">
                    <a16:rowId xmlns:a16="http://schemas.microsoft.com/office/drawing/2014/main" val="3526769948"/>
                  </a:ext>
                </a:extLst>
              </a:tr>
            </a:tbl>
          </a:graphicData>
        </a:graphic>
      </p:graphicFrame>
      <p:graphicFrame>
        <p:nvGraphicFramePr>
          <p:cNvPr id="8" name="Table 7">
            <a:extLst>
              <a:ext uri="{FF2B5EF4-FFF2-40B4-BE49-F238E27FC236}">
                <a16:creationId xmlns:a16="http://schemas.microsoft.com/office/drawing/2014/main" id="{31CD6AB4-8EB9-D2C2-821F-C9FD61E3F23A}"/>
              </a:ext>
            </a:extLst>
          </p:cNvPr>
          <p:cNvGraphicFramePr>
            <a:graphicFrameLocks noGrp="1"/>
          </p:cNvGraphicFramePr>
          <p:nvPr>
            <p:extLst>
              <p:ext uri="{D42A27DB-BD31-4B8C-83A1-F6EECF244321}">
                <p14:modId xmlns:p14="http://schemas.microsoft.com/office/powerpoint/2010/main" val="448609414"/>
              </p:ext>
            </p:extLst>
          </p:nvPr>
        </p:nvGraphicFramePr>
        <p:xfrm>
          <a:off x="5054886" y="4075002"/>
          <a:ext cx="4685764" cy="1971595"/>
        </p:xfrm>
        <a:graphic>
          <a:graphicData uri="http://schemas.openxmlformats.org/drawingml/2006/table">
            <a:tbl>
              <a:tblPr firstRow="1" firstCol="1" bandRow="1">
                <a:tableStyleId>{5C22544A-7EE6-4342-B048-85BDC9FD1C3A}</a:tableStyleId>
              </a:tblPr>
              <a:tblGrid>
                <a:gridCol w="2434675">
                  <a:extLst>
                    <a:ext uri="{9D8B030D-6E8A-4147-A177-3AD203B41FA5}">
                      <a16:colId xmlns:a16="http://schemas.microsoft.com/office/drawing/2014/main" val="2508514389"/>
                    </a:ext>
                  </a:extLst>
                </a:gridCol>
                <a:gridCol w="1081145">
                  <a:extLst>
                    <a:ext uri="{9D8B030D-6E8A-4147-A177-3AD203B41FA5}">
                      <a16:colId xmlns:a16="http://schemas.microsoft.com/office/drawing/2014/main" val="2333555216"/>
                    </a:ext>
                  </a:extLst>
                </a:gridCol>
                <a:gridCol w="1169944">
                  <a:extLst>
                    <a:ext uri="{9D8B030D-6E8A-4147-A177-3AD203B41FA5}">
                      <a16:colId xmlns:a16="http://schemas.microsoft.com/office/drawing/2014/main" val="3505433481"/>
                    </a:ext>
                  </a:extLst>
                </a:gridCol>
              </a:tblGrid>
              <a:tr h="394319">
                <a:tc gridSpan="3">
                  <a:txBody>
                    <a:bodyPr/>
                    <a:lstStyle/>
                    <a:p>
                      <a:pPr algn="ctr">
                        <a:spcAft>
                          <a:spcPts val="75"/>
                        </a:spcAft>
                        <a:buNone/>
                      </a:pPr>
                      <a:endPar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solidFill>
                      <a:schemeClr val="accent6">
                        <a:lumMod val="20000"/>
                        <a:lumOff val="80000"/>
                      </a:schemeClr>
                    </a:solidFill>
                  </a:tcPr>
                </a:tc>
                <a:tc hMerge="1">
                  <a:txBody>
                    <a:bodyPr/>
                    <a:lstStyle/>
                    <a:p>
                      <a:pPr algn="ctr">
                        <a:spcAft>
                          <a:spcPts val="75"/>
                        </a:spcAft>
                        <a:buNone/>
                      </a:pPr>
                      <a:endPar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solidFill>
                      <a:schemeClr val="accent6">
                        <a:lumMod val="20000"/>
                        <a:lumOff val="80000"/>
                      </a:schemeClr>
                    </a:solidFill>
                  </a:tcPr>
                </a:tc>
                <a:tc hMerge="1">
                  <a:txBody>
                    <a:bodyPr/>
                    <a:lstStyle/>
                    <a:p>
                      <a:pPr algn="ctr">
                        <a:spcAft>
                          <a:spcPts val="75"/>
                        </a:spcAft>
                        <a:buNone/>
                      </a:pPr>
                      <a:endPar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solidFill>
                      <a:schemeClr val="accent6">
                        <a:lumMod val="20000"/>
                        <a:lumOff val="80000"/>
                      </a:schemeClr>
                    </a:solidFill>
                  </a:tcPr>
                </a:tc>
                <a:extLst>
                  <a:ext uri="{0D108BD9-81ED-4DB2-BD59-A6C34878D82A}">
                    <a16:rowId xmlns:a16="http://schemas.microsoft.com/office/drawing/2014/main" val="1722378094"/>
                  </a:ext>
                </a:extLst>
              </a:tr>
              <a:tr h="394319">
                <a:tc>
                  <a:txBody>
                    <a:bodyPr/>
                    <a:lstStyle/>
                    <a:p>
                      <a:pPr algn="ctr">
                        <a:spcAft>
                          <a:spcPts val="75"/>
                        </a:spcAft>
                        <a:buNone/>
                      </a:pP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Hoogtegegevens blok 1.</a:t>
                      </a:r>
                      <a:b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b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vloerniveau 7</a:t>
                      </a:r>
                      <a:r>
                        <a:rPr lang="nl-BE" sz="1200" baseline="300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de</a:t>
                      </a: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 verdiep</a:t>
                      </a:r>
                    </a:p>
                  </a:txBody>
                  <a:tcPr marL="9525" marR="9525" marT="9525" marB="9525" anchor="ctr">
                    <a:solidFill>
                      <a:schemeClr val="accent6">
                        <a:lumMod val="20000"/>
                        <a:lumOff val="80000"/>
                      </a:schemeClr>
                    </a:solidFill>
                  </a:tcPr>
                </a:tc>
                <a:tc>
                  <a:txBody>
                    <a:bodyPr/>
                    <a:lstStyle/>
                    <a:p>
                      <a:pPr algn="ctr">
                        <a:spcAft>
                          <a:spcPts val="75"/>
                        </a:spcAft>
                        <a:buNone/>
                      </a:pP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Vleugel A</a:t>
                      </a:r>
                    </a:p>
                  </a:txBody>
                  <a:tcPr marL="9525" marR="9525" marT="9525" marB="9525" anchor="ctr">
                    <a:solidFill>
                      <a:schemeClr val="accent6">
                        <a:lumMod val="20000"/>
                        <a:lumOff val="80000"/>
                      </a:schemeClr>
                    </a:solidFill>
                  </a:tcPr>
                </a:tc>
                <a:tc>
                  <a:txBody>
                    <a:bodyPr/>
                    <a:lstStyle/>
                    <a:p>
                      <a:pPr algn="ctr">
                        <a:spcAft>
                          <a:spcPts val="75"/>
                        </a:spcAft>
                        <a:buNone/>
                      </a:pPr>
                      <a:r>
                        <a:rPr lang="nl-BE" sz="1200" dirty="0">
                          <a:solidFill>
                            <a:schemeClr val="tx1">
                              <a:lumMod val="50000"/>
                            </a:schemeClr>
                          </a:solidFill>
                          <a:effectLst/>
                          <a:latin typeface="Aptos" panose="020B0004020202020204" pitchFamily="34" charset="0"/>
                          <a:ea typeface="Aptos" panose="020B0004020202020204" pitchFamily="34" charset="0"/>
                          <a:cs typeface="Aptos" panose="020B0004020202020204" pitchFamily="34" charset="0"/>
                        </a:rPr>
                        <a:t>Vleugel C</a:t>
                      </a:r>
                    </a:p>
                  </a:txBody>
                  <a:tcPr marL="9525" marR="9525" marT="9525" marB="9525" anchor="ctr">
                    <a:solidFill>
                      <a:schemeClr val="accent6">
                        <a:lumMod val="20000"/>
                        <a:lumOff val="80000"/>
                      </a:schemeClr>
                    </a:solidFill>
                  </a:tcPr>
                </a:tc>
                <a:extLst>
                  <a:ext uri="{0D108BD9-81ED-4DB2-BD59-A6C34878D82A}">
                    <a16:rowId xmlns:a16="http://schemas.microsoft.com/office/drawing/2014/main" val="470799334"/>
                  </a:ext>
                </a:extLst>
              </a:tr>
              <a:tr h="394319">
                <a:tc>
                  <a:txBody>
                    <a:bodyPr/>
                    <a:lstStyle/>
                    <a:p>
                      <a:pPr>
                        <a:spcAft>
                          <a:spcPts val="75"/>
                        </a:spcAft>
                        <a:buNone/>
                      </a:pPr>
                      <a:r>
                        <a:rPr lang="nl-BE" sz="1200" dirty="0">
                          <a:effectLst/>
                        </a:rPr>
                        <a:t>Trap 7</a:t>
                      </a:r>
                      <a:r>
                        <a:rPr lang="nl-BE" sz="1200" baseline="30000" dirty="0">
                          <a:effectLst/>
                        </a:rPr>
                        <a:t>de</a:t>
                      </a:r>
                      <a:r>
                        <a:rPr lang="nl-BE" sz="1200" dirty="0">
                          <a:effectLst/>
                        </a:rPr>
                        <a:t> verdiep – gelijkvloers </a:t>
                      </a:r>
                      <a:endParaRPr lang="nl-BE" sz="1200" dirty="0">
                        <a:effectLst/>
                        <a:latin typeface="Aptos" panose="020B0004020202020204" pitchFamily="34" charset="0"/>
                        <a:ea typeface="Aptos" panose="020B0004020202020204" pitchFamily="34" charset="0"/>
                        <a:cs typeface="Aptos" panose="020B0004020202020204" pitchFamily="34" charset="0"/>
                      </a:endParaRPr>
                    </a:p>
                  </a:txBody>
                  <a:tcPr marL="9525" marR="9525" marT="9525" marB="9525" anchor="ctr"/>
                </a:tc>
                <a:tc>
                  <a:txBody>
                    <a:bodyPr/>
                    <a:lstStyle/>
                    <a:p>
                      <a:pPr algn="ctr">
                        <a:spcAft>
                          <a:spcPts val="75"/>
                        </a:spcAft>
                        <a:buNone/>
                      </a:pPr>
                      <a:r>
                        <a:rPr lang="nl-BE" sz="1200" dirty="0">
                          <a:effectLst/>
                          <a:latin typeface="Aptos" panose="020B0004020202020204" pitchFamily="34" charset="0"/>
                          <a:ea typeface="Aptos" panose="020B0004020202020204" pitchFamily="34" charset="0"/>
                          <a:cs typeface="Aptos" panose="020B0004020202020204" pitchFamily="34" charset="0"/>
                        </a:rPr>
                        <a:t>23,29 m</a:t>
                      </a:r>
                    </a:p>
                  </a:txBody>
                  <a:tcPr marL="9525" marR="9525" marT="9525" marB="9525" anchor="ctr"/>
                </a:tc>
                <a:tc>
                  <a:txBody>
                    <a:bodyPr/>
                    <a:lstStyle/>
                    <a:p>
                      <a:pPr marL="0" marR="0" lvl="0" indent="0" algn="ctr" defTabSz="914400" rtl="0" eaLnBrk="1" fontAlgn="auto" latinLnBrk="0" hangingPunct="1">
                        <a:lnSpc>
                          <a:spcPct val="100000"/>
                        </a:lnSpc>
                        <a:spcBef>
                          <a:spcPts val="0"/>
                        </a:spcBef>
                        <a:spcAft>
                          <a:spcPts val="75"/>
                        </a:spcAft>
                        <a:buClrTx/>
                        <a:buSzTx/>
                        <a:buFontTx/>
                        <a:buNone/>
                        <a:tabLst/>
                        <a:defRPr/>
                      </a:pPr>
                      <a:r>
                        <a:rPr lang="nl-BE" sz="1200" dirty="0">
                          <a:effectLst/>
                          <a:latin typeface="Aptos" panose="020B0004020202020204" pitchFamily="34" charset="0"/>
                          <a:ea typeface="Aptos" panose="020B0004020202020204" pitchFamily="34" charset="0"/>
                          <a:cs typeface="Aptos" panose="020B0004020202020204" pitchFamily="34" charset="0"/>
                        </a:rPr>
                        <a:t>23,30 m</a:t>
                      </a:r>
                    </a:p>
                  </a:txBody>
                  <a:tcPr marL="9525" marR="9525" marT="9525" marB="9525" anchor="ctr"/>
                </a:tc>
                <a:extLst>
                  <a:ext uri="{0D108BD9-81ED-4DB2-BD59-A6C34878D82A}">
                    <a16:rowId xmlns:a16="http://schemas.microsoft.com/office/drawing/2014/main" val="1543020546"/>
                  </a:ext>
                </a:extLst>
              </a:tr>
              <a:tr h="394319">
                <a:tc>
                  <a:txBody>
                    <a:bodyPr/>
                    <a:lstStyle/>
                    <a:p>
                      <a:pPr>
                        <a:spcAft>
                          <a:spcPts val="75"/>
                        </a:spcAft>
                        <a:buNone/>
                      </a:pPr>
                      <a:r>
                        <a:rPr lang="nl-BE" sz="1200" dirty="0">
                          <a:effectLst/>
                          <a:latin typeface="Aptos" panose="020B0004020202020204" pitchFamily="34" charset="0"/>
                          <a:ea typeface="Aptos" panose="020B0004020202020204" pitchFamily="34" charset="0"/>
                          <a:cs typeface="Aptos" panose="020B0004020202020204" pitchFamily="34" charset="0"/>
                        </a:rPr>
                        <a:t>Straat - gelijkvloers</a:t>
                      </a:r>
                    </a:p>
                  </a:txBody>
                  <a:tcPr marL="9525" marR="9525" marT="9525" marB="9525" anchor="ctr"/>
                </a:tc>
                <a:tc>
                  <a:txBody>
                    <a:bodyPr/>
                    <a:lstStyle/>
                    <a:p>
                      <a:pPr algn="ctr">
                        <a:spcAft>
                          <a:spcPts val="75"/>
                        </a:spcAft>
                        <a:buNone/>
                      </a:pPr>
                      <a:r>
                        <a:rPr lang="nl-BE" sz="1200" dirty="0">
                          <a:effectLst/>
                          <a:latin typeface="Aptos" panose="020B0004020202020204" pitchFamily="34" charset="0"/>
                          <a:ea typeface="Aptos" panose="020B0004020202020204" pitchFamily="34" charset="0"/>
                          <a:cs typeface="Aptos" panose="020B0004020202020204" pitchFamily="34" charset="0"/>
                        </a:rPr>
                        <a:t>1,03 m</a:t>
                      </a:r>
                    </a:p>
                  </a:txBody>
                  <a:tcPr marL="9525" marR="9525" marT="9525" marB="9525" anchor="ctr"/>
                </a:tc>
                <a:tc>
                  <a:txBody>
                    <a:bodyPr/>
                    <a:lstStyle/>
                    <a:p>
                      <a:pPr algn="ctr">
                        <a:spcAft>
                          <a:spcPts val="75"/>
                        </a:spcAft>
                        <a:buNone/>
                      </a:pPr>
                      <a:r>
                        <a:rPr lang="nl-BE" sz="1200" dirty="0">
                          <a:effectLst/>
                          <a:latin typeface="Aptos" panose="020B0004020202020204" pitchFamily="34" charset="0"/>
                          <a:ea typeface="Aptos" panose="020B0004020202020204" pitchFamily="34" charset="0"/>
                          <a:cs typeface="Aptos" panose="020B0004020202020204" pitchFamily="34" charset="0"/>
                        </a:rPr>
                        <a:t>1,33 m</a:t>
                      </a:r>
                    </a:p>
                  </a:txBody>
                  <a:tcPr marL="9525" marR="9525" marT="9525" marB="9525" anchor="ctr"/>
                </a:tc>
                <a:extLst>
                  <a:ext uri="{0D108BD9-81ED-4DB2-BD59-A6C34878D82A}">
                    <a16:rowId xmlns:a16="http://schemas.microsoft.com/office/drawing/2014/main" val="3653968713"/>
                  </a:ext>
                </a:extLst>
              </a:tr>
              <a:tr h="394319">
                <a:tc>
                  <a:txBody>
                    <a:bodyPr/>
                    <a:lstStyle/>
                    <a:p>
                      <a:pPr>
                        <a:spcAft>
                          <a:spcPts val="75"/>
                        </a:spcAft>
                        <a:buNone/>
                      </a:pPr>
                      <a:r>
                        <a:rPr lang="nl-BE" sz="1400" b="1" dirty="0">
                          <a:effectLst/>
                          <a:latin typeface="Aptos" panose="020B0004020202020204" pitchFamily="34" charset="0"/>
                          <a:ea typeface="Aptos" panose="020B0004020202020204" pitchFamily="34" charset="0"/>
                          <a:cs typeface="Aptos" panose="020B0004020202020204" pitchFamily="34" charset="0"/>
                        </a:rPr>
                        <a:t>Totaal</a:t>
                      </a:r>
                    </a:p>
                  </a:txBody>
                  <a:tcPr marL="9525" marR="9525" marT="9525" marB="9525" anchor="ctr"/>
                </a:tc>
                <a:tc>
                  <a:txBody>
                    <a:bodyPr/>
                    <a:lstStyle/>
                    <a:p>
                      <a:pPr algn="ctr">
                        <a:spcAft>
                          <a:spcPts val="75"/>
                        </a:spcAft>
                        <a:buNone/>
                      </a:pPr>
                      <a:r>
                        <a:rPr lang="nl-BE" sz="1400" b="1" dirty="0">
                          <a:effectLst/>
                          <a:latin typeface="Aptos" panose="020B0004020202020204" pitchFamily="34" charset="0"/>
                          <a:ea typeface="Aptos" panose="020B0004020202020204" pitchFamily="34" charset="0"/>
                          <a:cs typeface="Aptos" panose="020B0004020202020204" pitchFamily="34" charset="0"/>
                        </a:rPr>
                        <a:t>24,32 m</a:t>
                      </a:r>
                    </a:p>
                  </a:txBody>
                  <a:tcPr marL="9525" marR="9525" marT="9525" marB="9525" anchor="ctr"/>
                </a:tc>
                <a:tc>
                  <a:txBody>
                    <a:bodyPr/>
                    <a:lstStyle/>
                    <a:p>
                      <a:pPr algn="ctr">
                        <a:spcAft>
                          <a:spcPts val="75"/>
                        </a:spcAft>
                        <a:buNone/>
                      </a:pPr>
                      <a:r>
                        <a:rPr lang="nl-BE" sz="1400" b="1" dirty="0">
                          <a:effectLst/>
                          <a:latin typeface="Aptos" panose="020B0004020202020204" pitchFamily="34" charset="0"/>
                          <a:ea typeface="Aptos" panose="020B0004020202020204" pitchFamily="34" charset="0"/>
                          <a:cs typeface="Aptos" panose="020B0004020202020204" pitchFamily="34" charset="0"/>
                        </a:rPr>
                        <a:t>24,63 m</a:t>
                      </a:r>
                    </a:p>
                  </a:txBody>
                  <a:tcPr marL="9525" marR="9525" marT="9525" marB="9525" anchor="ctr"/>
                </a:tc>
                <a:extLst>
                  <a:ext uri="{0D108BD9-81ED-4DB2-BD59-A6C34878D82A}">
                    <a16:rowId xmlns:a16="http://schemas.microsoft.com/office/drawing/2014/main" val="3431704614"/>
                  </a:ext>
                </a:extLst>
              </a:tr>
            </a:tbl>
          </a:graphicData>
        </a:graphic>
      </p:graphicFrame>
    </p:spTree>
    <p:extLst>
      <p:ext uri="{BB962C8B-B14F-4D97-AF65-F5344CB8AC3E}">
        <p14:creationId xmlns:p14="http://schemas.microsoft.com/office/powerpoint/2010/main" val="41985132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65962D-BCD1-372E-8718-A24ED5A93F1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1AB3A48-2C0A-C014-8323-C896595C828C}"/>
              </a:ext>
            </a:extLst>
          </p:cNvPr>
          <p:cNvSpPr>
            <a:spLocks noGrp="1"/>
          </p:cNvSpPr>
          <p:nvPr>
            <p:ph type="body" sz="quarter" idx="13"/>
          </p:nvPr>
        </p:nvSpPr>
        <p:spPr/>
        <p:txBody>
          <a:bodyPr/>
          <a:lstStyle/>
          <a:p>
            <a:r>
              <a:rPr lang="nl-BE" dirty="0"/>
              <a:t>Huidige stand van zaken.</a:t>
            </a:r>
          </a:p>
        </p:txBody>
      </p:sp>
      <p:sp>
        <p:nvSpPr>
          <p:cNvPr id="3" name="Text Placeholder 2">
            <a:extLst>
              <a:ext uri="{FF2B5EF4-FFF2-40B4-BE49-F238E27FC236}">
                <a16:creationId xmlns:a16="http://schemas.microsoft.com/office/drawing/2014/main" id="{618D7D2F-0C22-168C-E27B-C7A75D0B4A21}"/>
              </a:ext>
            </a:extLst>
          </p:cNvPr>
          <p:cNvSpPr>
            <a:spLocks noGrp="1"/>
          </p:cNvSpPr>
          <p:nvPr>
            <p:ph type="body" sz="quarter" idx="27"/>
          </p:nvPr>
        </p:nvSpPr>
        <p:spPr>
          <a:xfrm>
            <a:off x="281009" y="1296927"/>
            <a:ext cx="11237400" cy="4089476"/>
          </a:xfrm>
        </p:spPr>
        <p:txBody>
          <a:bodyPr/>
          <a:lstStyle/>
          <a:p>
            <a:pPr marL="285750" indent="-285750">
              <a:buFontTx/>
              <a:buChar char="-"/>
            </a:pPr>
            <a:endParaRPr lang="nl-BE" dirty="0"/>
          </a:p>
          <a:p>
            <a:pPr marL="285750" indent="-285750">
              <a:buFontTx/>
              <a:buChar char="-"/>
            </a:pPr>
            <a:r>
              <a:rPr lang="nl-BE" dirty="0"/>
              <a:t>Het gaat niet om een hoogbouw (&lt; 25 m)</a:t>
            </a:r>
            <a:br>
              <a:rPr lang="nl-BE" dirty="0"/>
            </a:br>
            <a:endParaRPr lang="nl-BE" dirty="0"/>
          </a:p>
          <a:p>
            <a:pPr marL="285750" indent="-285750">
              <a:buFontTx/>
              <a:buChar char="-"/>
            </a:pPr>
            <a:r>
              <a:rPr lang="nl-BE" dirty="0"/>
              <a:t>Er dient een RA opgemaakt te worden. (onze dienst kan indien tijd beschikbaar deze maken en anders er aan meewerken).</a:t>
            </a:r>
            <a:br>
              <a:rPr lang="nl-BE" dirty="0"/>
            </a:br>
            <a:r>
              <a:rPr lang="nl-BE" dirty="0"/>
              <a:t>De nodige Info wordt verzameld.</a:t>
            </a:r>
          </a:p>
          <a:p>
            <a:pPr marL="1028700" lvl="1">
              <a:buFontTx/>
              <a:buChar char="-"/>
            </a:pPr>
            <a:r>
              <a:rPr lang="nl-BE" dirty="0"/>
              <a:t>Opmerkingen: </a:t>
            </a:r>
          </a:p>
          <a:p>
            <a:pPr marL="285750" indent="-285750">
              <a:buFontTx/>
              <a:buChar char="-"/>
            </a:pPr>
            <a:endParaRPr lang="nl-BE" sz="800" dirty="0"/>
          </a:p>
          <a:p>
            <a:pPr marL="1028700" lvl="1">
              <a:buFontTx/>
              <a:buChar char="-"/>
            </a:pPr>
            <a:r>
              <a:rPr lang="nl-BE" dirty="0"/>
              <a:t>Het </a:t>
            </a:r>
            <a:r>
              <a:rPr lang="nl-BE" dirty="0" err="1"/>
              <a:t>Kw</a:t>
            </a:r>
            <a:r>
              <a:rPr lang="nl-BE" dirty="0"/>
              <a:t> en de eenheden zullen hun medewerking moeten geven.</a:t>
            </a:r>
          </a:p>
          <a:p>
            <a:pPr marL="1028700" lvl="1">
              <a:buFontTx/>
              <a:buChar char="-"/>
            </a:pPr>
            <a:r>
              <a:rPr lang="nl-BE" dirty="0"/>
              <a:t>Het 7</a:t>
            </a:r>
            <a:r>
              <a:rPr lang="nl-BE" baseline="30000" dirty="0"/>
              <a:t>de</a:t>
            </a:r>
            <a:r>
              <a:rPr lang="nl-BE" dirty="0"/>
              <a:t> verdiep waar zich momenteel een vestiaire zou bevinden beschikt niet over twee uitgangen daar de deuren naar het dak zijn afgesloten.</a:t>
            </a:r>
          </a:p>
          <a:p>
            <a:pPr marL="1028700" lvl="1">
              <a:buFontTx/>
              <a:buChar char="-"/>
            </a:pPr>
            <a:r>
              <a:rPr lang="nl-BE" dirty="0"/>
              <a:t>De technische verticale schachten zijn open op het 7</a:t>
            </a:r>
            <a:r>
              <a:rPr lang="nl-BE" baseline="30000" dirty="0"/>
              <a:t>de</a:t>
            </a:r>
            <a:r>
              <a:rPr lang="nl-BE" dirty="0"/>
              <a:t> verdiep.</a:t>
            </a:r>
          </a:p>
          <a:p>
            <a:pPr marL="1028700" lvl="1">
              <a:buFontTx/>
              <a:buChar char="-"/>
            </a:pPr>
            <a:r>
              <a:rPr lang="nl-BE" dirty="0"/>
              <a:t>De Tech schachten heeft niet overal een brandweerstand van RF 30 of indien nodig RF 60.</a:t>
            </a:r>
          </a:p>
          <a:p>
            <a:pPr marL="1028700" lvl="1">
              <a:buFontTx/>
              <a:buChar char="-"/>
            </a:pPr>
            <a:r>
              <a:rPr lang="nl-BE" dirty="0"/>
              <a:t>Niet alle deuren naar het dak kunnen geopend worden.</a:t>
            </a:r>
          </a:p>
          <a:p>
            <a:pPr marL="1028700" lvl="1">
              <a:buFontTx/>
              <a:buChar char="-"/>
            </a:pPr>
            <a:r>
              <a:rPr lang="nl-BE" dirty="0"/>
              <a:t>Geen collectieve valbeveiliging op het dak.</a:t>
            </a:r>
          </a:p>
          <a:p>
            <a:pPr marL="1028700" lvl="1">
              <a:buFontTx/>
              <a:buChar char="-"/>
            </a:pPr>
            <a:r>
              <a:rPr lang="nl-BE" dirty="0"/>
              <a:t>Kleine afstand tussen deur naar dak en dakrand.</a:t>
            </a:r>
          </a:p>
          <a:p>
            <a:pPr marL="1028700" lvl="1">
              <a:buFontTx/>
              <a:buChar char="-"/>
            </a:pPr>
            <a:r>
              <a:rPr lang="nl-BE" dirty="0"/>
              <a:t>Geen procedures voor gebruik van zevende verdiep (evacuatie, ….)</a:t>
            </a:r>
          </a:p>
          <a:p>
            <a:pPr marL="1028700" lvl="1">
              <a:buFontTx/>
              <a:buChar char="-"/>
            </a:pPr>
            <a:r>
              <a:rPr lang="nl-BE" dirty="0"/>
              <a:t>Bij brand grote rookontwikkeling (giftige rook),</a:t>
            </a:r>
          </a:p>
          <a:p>
            <a:pPr marL="1028700" lvl="1">
              <a:buFontTx/>
              <a:buChar char="-"/>
            </a:pPr>
            <a:endParaRPr lang="nl-BE" dirty="0"/>
          </a:p>
          <a:p>
            <a:pPr marL="1028700" lvl="1">
              <a:buFontTx/>
              <a:buChar char="-"/>
            </a:pPr>
            <a:endParaRPr lang="nl-BE" dirty="0"/>
          </a:p>
          <a:p>
            <a:pPr lvl="1" indent="0">
              <a:buNone/>
            </a:pPr>
            <a:endParaRPr lang="nl-BE" dirty="0"/>
          </a:p>
        </p:txBody>
      </p:sp>
    </p:spTree>
    <p:extLst>
      <p:ext uri="{BB962C8B-B14F-4D97-AF65-F5344CB8AC3E}">
        <p14:creationId xmlns:p14="http://schemas.microsoft.com/office/powerpoint/2010/main" val="33687597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B2BE08-D568-8A94-5711-C026A740D157}"/>
              </a:ext>
            </a:extLst>
          </p:cNvPr>
          <p:cNvSpPr>
            <a:spLocks noGrp="1"/>
          </p:cNvSpPr>
          <p:nvPr>
            <p:ph type="body" sz="quarter" idx="13"/>
          </p:nvPr>
        </p:nvSpPr>
        <p:spPr/>
        <p:txBody>
          <a:bodyPr/>
          <a:lstStyle/>
          <a:p>
            <a:r>
              <a:rPr lang="nl-BE" dirty="0"/>
              <a:t>Bepalen hoogte gebouw.</a:t>
            </a:r>
          </a:p>
        </p:txBody>
      </p:sp>
      <p:sp>
        <p:nvSpPr>
          <p:cNvPr id="3" name="Text Placeholder 2">
            <a:extLst>
              <a:ext uri="{FF2B5EF4-FFF2-40B4-BE49-F238E27FC236}">
                <a16:creationId xmlns:a16="http://schemas.microsoft.com/office/drawing/2014/main" id="{E821FED9-6A58-315D-8B7A-F5F21FF9780A}"/>
              </a:ext>
            </a:extLst>
          </p:cNvPr>
          <p:cNvSpPr>
            <a:spLocks noGrp="1"/>
          </p:cNvSpPr>
          <p:nvPr>
            <p:ph type="body" sz="quarter" idx="27"/>
          </p:nvPr>
        </p:nvSpPr>
        <p:spPr/>
        <p:txBody>
          <a:bodyPr/>
          <a:lstStyle/>
          <a:p>
            <a:r>
              <a:rPr lang="nl-BE" sz="2400" dirty="0"/>
              <a:t>De hoogte is, per definitie, de verticale afstand tussen twee referentiepeilen. Hierbij is de afstand die in rekening wordt gebracht deze tussen het laagste peil van de weg die de voertuigen van de hulpdiensten kunnen gebruiken en het hoogste peil waarop zij een interventie kunnen uitvoeren.</a:t>
            </a:r>
          </a:p>
        </p:txBody>
      </p:sp>
    </p:spTree>
    <p:extLst>
      <p:ext uri="{BB962C8B-B14F-4D97-AF65-F5344CB8AC3E}">
        <p14:creationId xmlns:p14="http://schemas.microsoft.com/office/powerpoint/2010/main" val="3662082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63868C6-9C1B-44A6-6BA2-12162620189B}"/>
              </a:ext>
            </a:extLst>
          </p:cNvPr>
          <p:cNvPicPr>
            <a:picLocks noChangeAspect="1"/>
          </p:cNvPicPr>
          <p:nvPr/>
        </p:nvPicPr>
        <p:blipFill>
          <a:blip r:embed="rId2"/>
          <a:stretch>
            <a:fillRect/>
          </a:stretch>
        </p:blipFill>
        <p:spPr>
          <a:xfrm>
            <a:off x="317394" y="242443"/>
            <a:ext cx="6468378" cy="6373114"/>
          </a:xfrm>
          <a:prstGeom prst="rect">
            <a:avLst/>
          </a:prstGeom>
        </p:spPr>
      </p:pic>
      <p:pic>
        <p:nvPicPr>
          <p:cNvPr id="6" name="Picture 5">
            <a:extLst>
              <a:ext uri="{FF2B5EF4-FFF2-40B4-BE49-F238E27FC236}">
                <a16:creationId xmlns:a16="http://schemas.microsoft.com/office/drawing/2014/main" id="{F1249F20-D25F-C5FB-F9A8-B5C6D5A9691F}"/>
              </a:ext>
            </a:extLst>
          </p:cNvPr>
          <p:cNvPicPr>
            <a:picLocks noChangeAspect="1"/>
          </p:cNvPicPr>
          <p:nvPr/>
        </p:nvPicPr>
        <p:blipFill>
          <a:blip r:embed="rId3"/>
          <a:stretch>
            <a:fillRect/>
          </a:stretch>
        </p:blipFill>
        <p:spPr>
          <a:xfrm>
            <a:off x="6785772" y="242443"/>
            <a:ext cx="5349948" cy="6382250"/>
          </a:xfrm>
          <a:prstGeom prst="rect">
            <a:avLst/>
          </a:prstGeom>
        </p:spPr>
      </p:pic>
    </p:spTree>
    <p:extLst>
      <p:ext uri="{BB962C8B-B14F-4D97-AF65-F5344CB8AC3E}">
        <p14:creationId xmlns:p14="http://schemas.microsoft.com/office/powerpoint/2010/main" val="4141718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E9C636E-DC3A-9565-E334-31C6B9FFE59F}"/>
              </a:ext>
            </a:extLst>
          </p:cNvPr>
          <p:cNvPicPr>
            <a:picLocks noChangeAspect="1"/>
          </p:cNvPicPr>
          <p:nvPr/>
        </p:nvPicPr>
        <p:blipFill>
          <a:blip r:embed="rId2"/>
          <a:stretch>
            <a:fillRect/>
          </a:stretch>
        </p:blipFill>
        <p:spPr>
          <a:xfrm>
            <a:off x="3104654" y="0"/>
            <a:ext cx="5982691" cy="6858000"/>
          </a:xfrm>
          <a:prstGeom prst="rect">
            <a:avLst/>
          </a:prstGeom>
        </p:spPr>
      </p:pic>
    </p:spTree>
    <p:extLst>
      <p:ext uri="{BB962C8B-B14F-4D97-AF65-F5344CB8AC3E}">
        <p14:creationId xmlns:p14="http://schemas.microsoft.com/office/powerpoint/2010/main" val="262125582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EB9B33A-A9A8-E852-A8A9-E8191D6F7A0A}"/>
              </a:ext>
            </a:extLst>
          </p:cNvPr>
          <p:cNvPicPr>
            <a:picLocks noChangeAspect="1"/>
          </p:cNvPicPr>
          <p:nvPr/>
        </p:nvPicPr>
        <p:blipFill>
          <a:blip r:embed="rId2"/>
          <a:stretch>
            <a:fillRect/>
          </a:stretch>
        </p:blipFill>
        <p:spPr>
          <a:xfrm>
            <a:off x="4786307" y="651013"/>
            <a:ext cx="4094224" cy="5555974"/>
          </a:xfrm>
          <a:prstGeom prst="rect">
            <a:avLst/>
          </a:prstGeom>
        </p:spPr>
      </p:pic>
    </p:spTree>
    <p:extLst>
      <p:ext uri="{BB962C8B-B14F-4D97-AF65-F5344CB8AC3E}">
        <p14:creationId xmlns:p14="http://schemas.microsoft.com/office/powerpoint/2010/main" val="784245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7FEB554-577A-63F9-66FC-5A1E443095F2}"/>
              </a:ext>
            </a:extLst>
          </p:cNvPr>
          <p:cNvPicPr>
            <a:picLocks noChangeAspect="1"/>
          </p:cNvPicPr>
          <p:nvPr/>
        </p:nvPicPr>
        <p:blipFill>
          <a:blip r:embed="rId2"/>
          <a:stretch>
            <a:fillRect/>
          </a:stretch>
        </p:blipFill>
        <p:spPr>
          <a:xfrm>
            <a:off x="0" y="883784"/>
            <a:ext cx="12192000" cy="5090431"/>
          </a:xfrm>
          <a:prstGeom prst="rect">
            <a:avLst/>
          </a:prstGeom>
        </p:spPr>
      </p:pic>
      <p:sp>
        <p:nvSpPr>
          <p:cNvPr id="6" name="TextBox 5">
            <a:extLst>
              <a:ext uri="{FF2B5EF4-FFF2-40B4-BE49-F238E27FC236}">
                <a16:creationId xmlns:a16="http://schemas.microsoft.com/office/drawing/2014/main" id="{F8BE11E8-E559-E63E-8041-06D3C61C09B2}"/>
              </a:ext>
            </a:extLst>
          </p:cNvPr>
          <p:cNvSpPr txBox="1"/>
          <p:nvPr/>
        </p:nvSpPr>
        <p:spPr>
          <a:xfrm>
            <a:off x="2955851" y="6273209"/>
            <a:ext cx="2551814" cy="369332"/>
          </a:xfrm>
          <a:prstGeom prst="rect">
            <a:avLst/>
          </a:prstGeom>
        </p:spPr>
        <p:txBody>
          <a:bodyPr wrap="square" rtlCol="0">
            <a:spAutoFit/>
          </a:bodyPr>
          <a:lstStyle/>
          <a:p>
            <a:r>
              <a:rPr lang="nl-BE" dirty="0"/>
              <a:t>Welk gebouw</a:t>
            </a:r>
          </a:p>
        </p:txBody>
      </p:sp>
    </p:spTree>
    <p:extLst>
      <p:ext uri="{BB962C8B-B14F-4D97-AF65-F5344CB8AC3E}">
        <p14:creationId xmlns:p14="http://schemas.microsoft.com/office/powerpoint/2010/main" val="33077683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CDB099-D61C-A418-8C20-B720D401D282}"/>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E97F4497-052F-09A3-F4BE-03966D7DABD1}"/>
              </a:ext>
            </a:extLst>
          </p:cNvPr>
          <p:cNvSpPr txBox="1"/>
          <p:nvPr/>
        </p:nvSpPr>
        <p:spPr>
          <a:xfrm>
            <a:off x="2955851" y="6273209"/>
            <a:ext cx="2551814" cy="369332"/>
          </a:xfrm>
          <a:prstGeom prst="rect">
            <a:avLst/>
          </a:prstGeom>
        </p:spPr>
        <p:txBody>
          <a:bodyPr wrap="square" rtlCol="0">
            <a:spAutoFit/>
          </a:bodyPr>
          <a:lstStyle/>
          <a:p>
            <a:r>
              <a:rPr lang="nl-BE" dirty="0"/>
              <a:t>Welk gebouw</a:t>
            </a:r>
          </a:p>
        </p:txBody>
      </p:sp>
      <p:pic>
        <p:nvPicPr>
          <p:cNvPr id="3" name="Picture 2">
            <a:extLst>
              <a:ext uri="{FF2B5EF4-FFF2-40B4-BE49-F238E27FC236}">
                <a16:creationId xmlns:a16="http://schemas.microsoft.com/office/drawing/2014/main" id="{8A939C03-3175-47C4-B8DA-CDD5FCEAB031}"/>
              </a:ext>
            </a:extLst>
          </p:cNvPr>
          <p:cNvPicPr>
            <a:picLocks noChangeAspect="1"/>
          </p:cNvPicPr>
          <p:nvPr/>
        </p:nvPicPr>
        <p:blipFill>
          <a:blip r:embed="rId2"/>
          <a:stretch>
            <a:fillRect/>
          </a:stretch>
        </p:blipFill>
        <p:spPr>
          <a:xfrm>
            <a:off x="333200" y="1180786"/>
            <a:ext cx="5677692" cy="4496427"/>
          </a:xfrm>
          <a:prstGeom prst="rect">
            <a:avLst/>
          </a:prstGeom>
        </p:spPr>
      </p:pic>
      <p:pic>
        <p:nvPicPr>
          <p:cNvPr id="7" name="Picture 6">
            <a:extLst>
              <a:ext uri="{FF2B5EF4-FFF2-40B4-BE49-F238E27FC236}">
                <a16:creationId xmlns:a16="http://schemas.microsoft.com/office/drawing/2014/main" id="{9FF30E2B-92CE-9268-7A8B-2664C7038A63}"/>
              </a:ext>
            </a:extLst>
          </p:cNvPr>
          <p:cNvPicPr>
            <a:picLocks noChangeAspect="1"/>
          </p:cNvPicPr>
          <p:nvPr/>
        </p:nvPicPr>
        <p:blipFill>
          <a:blip r:embed="rId3"/>
          <a:stretch>
            <a:fillRect/>
          </a:stretch>
        </p:blipFill>
        <p:spPr>
          <a:xfrm>
            <a:off x="6357435" y="1277649"/>
            <a:ext cx="5601482" cy="3600953"/>
          </a:xfrm>
          <a:prstGeom prst="rect">
            <a:avLst/>
          </a:prstGeom>
        </p:spPr>
      </p:pic>
    </p:spTree>
    <p:extLst>
      <p:ext uri="{BB962C8B-B14F-4D97-AF65-F5344CB8AC3E}">
        <p14:creationId xmlns:p14="http://schemas.microsoft.com/office/powerpoint/2010/main" val="2831410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FE9A356-3C01-8503-DC73-E71680807DBE}"/>
              </a:ext>
            </a:extLst>
          </p:cNvPr>
          <p:cNvPicPr>
            <a:picLocks noChangeAspect="1"/>
          </p:cNvPicPr>
          <p:nvPr/>
        </p:nvPicPr>
        <p:blipFill>
          <a:blip r:embed="rId2"/>
          <a:stretch>
            <a:fillRect/>
          </a:stretch>
        </p:blipFill>
        <p:spPr>
          <a:xfrm>
            <a:off x="3895418" y="342469"/>
            <a:ext cx="4401164" cy="6173061"/>
          </a:xfrm>
          <a:prstGeom prst="rect">
            <a:avLst/>
          </a:prstGeom>
        </p:spPr>
      </p:pic>
    </p:spTree>
    <p:extLst>
      <p:ext uri="{BB962C8B-B14F-4D97-AF65-F5344CB8AC3E}">
        <p14:creationId xmlns:p14="http://schemas.microsoft.com/office/powerpoint/2010/main" val="8369863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BDA5E9-0CF9-D6C3-F296-C22CF8B5AE5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A199B50-0342-2516-29AC-3F292D97E31C}"/>
              </a:ext>
            </a:extLst>
          </p:cNvPr>
          <p:cNvPicPr>
            <a:picLocks noChangeAspect="1"/>
          </p:cNvPicPr>
          <p:nvPr/>
        </p:nvPicPr>
        <p:blipFill>
          <a:blip r:embed="rId2"/>
          <a:stretch>
            <a:fillRect/>
          </a:stretch>
        </p:blipFill>
        <p:spPr>
          <a:xfrm>
            <a:off x="0" y="610748"/>
            <a:ext cx="12192000" cy="5636503"/>
          </a:xfrm>
          <a:prstGeom prst="rect">
            <a:avLst/>
          </a:prstGeom>
        </p:spPr>
      </p:pic>
    </p:spTree>
    <p:extLst>
      <p:ext uri="{BB962C8B-B14F-4D97-AF65-F5344CB8AC3E}">
        <p14:creationId xmlns:p14="http://schemas.microsoft.com/office/powerpoint/2010/main" val="6572251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B6758-8991-33A8-5830-40225CDE921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AF3171F-78AA-215E-DCE8-7B4C0836D30B}"/>
              </a:ext>
            </a:extLst>
          </p:cNvPr>
          <p:cNvPicPr>
            <a:picLocks noChangeAspect="1"/>
          </p:cNvPicPr>
          <p:nvPr/>
        </p:nvPicPr>
        <p:blipFill>
          <a:blip r:embed="rId2"/>
          <a:stretch>
            <a:fillRect/>
          </a:stretch>
        </p:blipFill>
        <p:spPr>
          <a:xfrm>
            <a:off x="1926428" y="0"/>
            <a:ext cx="8339143" cy="6858000"/>
          </a:xfrm>
          <a:prstGeom prst="rect">
            <a:avLst/>
          </a:prstGeom>
        </p:spPr>
      </p:pic>
    </p:spTree>
    <p:extLst>
      <p:ext uri="{BB962C8B-B14F-4D97-AF65-F5344CB8AC3E}">
        <p14:creationId xmlns:p14="http://schemas.microsoft.com/office/powerpoint/2010/main" val="19337561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59038-99E2-5B10-5B61-601EDB997EE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4E807AC-2F8F-8BBD-9829-608F734094A0}"/>
              </a:ext>
            </a:extLst>
          </p:cNvPr>
          <p:cNvPicPr>
            <a:picLocks noChangeAspect="1"/>
          </p:cNvPicPr>
          <p:nvPr/>
        </p:nvPicPr>
        <p:blipFill>
          <a:blip r:embed="rId2"/>
          <a:stretch>
            <a:fillRect/>
          </a:stretch>
        </p:blipFill>
        <p:spPr>
          <a:xfrm>
            <a:off x="1075624" y="528232"/>
            <a:ext cx="10040751" cy="5801535"/>
          </a:xfrm>
          <a:prstGeom prst="rect">
            <a:avLst/>
          </a:prstGeom>
        </p:spPr>
      </p:pic>
    </p:spTree>
    <p:extLst>
      <p:ext uri="{BB962C8B-B14F-4D97-AF65-F5344CB8AC3E}">
        <p14:creationId xmlns:p14="http://schemas.microsoft.com/office/powerpoint/2010/main" val="52363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1BFD26-1209-95F6-11C3-BC5E7CE90E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7E8C8D0-52B2-B73C-2241-3CE62FB407E9}"/>
              </a:ext>
            </a:extLst>
          </p:cNvPr>
          <p:cNvPicPr>
            <a:picLocks noChangeAspect="1"/>
          </p:cNvPicPr>
          <p:nvPr/>
        </p:nvPicPr>
        <p:blipFill>
          <a:blip r:embed="rId2"/>
          <a:stretch>
            <a:fillRect/>
          </a:stretch>
        </p:blipFill>
        <p:spPr>
          <a:xfrm>
            <a:off x="3618463" y="0"/>
            <a:ext cx="4955073" cy="6858000"/>
          </a:xfrm>
          <a:prstGeom prst="rect">
            <a:avLst/>
          </a:prstGeom>
        </p:spPr>
      </p:pic>
    </p:spTree>
    <p:extLst>
      <p:ext uri="{BB962C8B-B14F-4D97-AF65-F5344CB8AC3E}">
        <p14:creationId xmlns:p14="http://schemas.microsoft.com/office/powerpoint/2010/main" val="1446552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81E61-F39D-1AF9-9514-36B56B19A76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72A6221-8402-4C1E-1DFF-8E5DECDB956D}"/>
              </a:ext>
            </a:extLst>
          </p:cNvPr>
          <p:cNvPicPr>
            <a:picLocks noChangeAspect="1"/>
          </p:cNvPicPr>
          <p:nvPr/>
        </p:nvPicPr>
        <p:blipFill>
          <a:blip r:embed="rId2"/>
          <a:stretch>
            <a:fillRect/>
          </a:stretch>
        </p:blipFill>
        <p:spPr>
          <a:xfrm>
            <a:off x="789404" y="0"/>
            <a:ext cx="10613192" cy="6858000"/>
          </a:xfrm>
          <a:prstGeom prst="rect">
            <a:avLst/>
          </a:prstGeom>
        </p:spPr>
      </p:pic>
    </p:spTree>
    <p:extLst>
      <p:ext uri="{BB962C8B-B14F-4D97-AF65-F5344CB8AC3E}">
        <p14:creationId xmlns:p14="http://schemas.microsoft.com/office/powerpoint/2010/main" val="32658863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65E99-14EC-C161-7CD6-26F1EF7AE1A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6A4DB52-E6C8-29C5-AC46-9F4CDE7CB936}"/>
              </a:ext>
            </a:extLst>
          </p:cNvPr>
          <p:cNvPicPr>
            <a:picLocks noChangeAspect="1"/>
          </p:cNvPicPr>
          <p:nvPr/>
        </p:nvPicPr>
        <p:blipFill>
          <a:blip r:embed="rId2"/>
          <a:stretch>
            <a:fillRect/>
          </a:stretch>
        </p:blipFill>
        <p:spPr>
          <a:xfrm>
            <a:off x="403411" y="0"/>
            <a:ext cx="11385177" cy="6858000"/>
          </a:xfrm>
          <a:prstGeom prst="rect">
            <a:avLst/>
          </a:prstGeom>
        </p:spPr>
      </p:pic>
    </p:spTree>
    <p:extLst>
      <p:ext uri="{BB962C8B-B14F-4D97-AF65-F5344CB8AC3E}">
        <p14:creationId xmlns:p14="http://schemas.microsoft.com/office/powerpoint/2010/main" val="10555752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180A2-1F6B-6CEA-3DB4-29C538C221D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BA4D8AC-CC02-3E62-CC2F-F93786C50553}"/>
              </a:ext>
            </a:extLst>
          </p:cNvPr>
          <p:cNvSpPr>
            <a:spLocks noGrp="1"/>
          </p:cNvSpPr>
          <p:nvPr>
            <p:ph type="body" sz="half" idx="13"/>
          </p:nvPr>
        </p:nvSpPr>
        <p:spPr/>
        <p:txBody>
          <a:bodyPr/>
          <a:lstStyle/>
          <a:p>
            <a:r>
              <a:rPr lang="nl-BE" dirty="0"/>
              <a:t>Toestand blok 9 (Verhuis </a:t>
            </a:r>
            <a:r>
              <a:rPr lang="nl-BE" dirty="0" err="1"/>
              <a:t>Bn</a:t>
            </a:r>
            <a:r>
              <a:rPr lang="nl-BE" dirty="0"/>
              <a:t> HK)</a:t>
            </a:r>
          </a:p>
        </p:txBody>
      </p:sp>
    </p:spTree>
    <p:extLst>
      <p:ext uri="{BB962C8B-B14F-4D97-AF65-F5344CB8AC3E}">
        <p14:creationId xmlns:p14="http://schemas.microsoft.com/office/powerpoint/2010/main" val="330260233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A11F145B-D86D-4658-EA88-5ACE3B826775}"/>
              </a:ext>
            </a:extLst>
          </p:cNvPr>
          <p:cNvSpPr>
            <a:spLocks noGrp="1"/>
          </p:cNvSpPr>
          <p:nvPr>
            <p:ph type="body" sz="quarter" idx="13"/>
          </p:nvPr>
        </p:nvSpPr>
        <p:spPr/>
        <p:txBody>
          <a:bodyPr/>
          <a:lstStyle/>
          <a:p>
            <a:r>
              <a:rPr lang="nl-BE" dirty="0"/>
              <a:t>Toestand blok 9.</a:t>
            </a:r>
          </a:p>
        </p:txBody>
      </p:sp>
      <p:sp>
        <p:nvSpPr>
          <p:cNvPr id="4" name="Text Placeholder 3">
            <a:extLst>
              <a:ext uri="{FF2B5EF4-FFF2-40B4-BE49-F238E27FC236}">
                <a16:creationId xmlns:a16="http://schemas.microsoft.com/office/drawing/2014/main" id="{EEB892C5-7C24-83E2-3830-D58372EE132C}"/>
              </a:ext>
            </a:extLst>
          </p:cNvPr>
          <p:cNvSpPr>
            <a:spLocks noGrp="1"/>
          </p:cNvSpPr>
          <p:nvPr>
            <p:ph type="body" sz="quarter" idx="27"/>
          </p:nvPr>
        </p:nvSpPr>
        <p:spPr/>
        <p:txBody>
          <a:bodyPr/>
          <a:lstStyle/>
          <a:p>
            <a:pPr marL="285750" indent="-285750">
              <a:buFontTx/>
              <a:buChar char="-"/>
            </a:pPr>
            <a:r>
              <a:rPr lang="nl-BE" dirty="0"/>
              <a:t>De voorziene aanpassings- en renovatiewerken werden uitgevoerd.</a:t>
            </a:r>
          </a:p>
          <a:p>
            <a:pPr marL="285750" indent="-285750">
              <a:buFontTx/>
              <a:buChar char="-"/>
            </a:pPr>
            <a:endParaRPr lang="nl-BE" dirty="0"/>
          </a:p>
          <a:p>
            <a:pPr marL="285750" indent="-285750">
              <a:buFontTx/>
              <a:buChar char="-"/>
            </a:pPr>
            <a:r>
              <a:rPr lang="nl-BE" dirty="0"/>
              <a:t>De eenheid is gestart met de verhuis.</a:t>
            </a:r>
          </a:p>
          <a:p>
            <a:pPr marL="285750" indent="-285750">
              <a:buFontTx/>
              <a:buChar char="-"/>
            </a:pPr>
            <a:endParaRPr lang="nl-BE" dirty="0"/>
          </a:p>
          <a:p>
            <a:pPr marL="285750" indent="-285750">
              <a:buFontTx/>
              <a:buChar char="-"/>
            </a:pPr>
            <a:r>
              <a:rPr lang="nl-BE" dirty="0"/>
              <a:t>Wateranalyse drinkwaterkwaliteit is uitgevoerd en is drinkbaar.</a:t>
            </a:r>
          </a:p>
          <a:p>
            <a:pPr marL="285750" indent="-285750">
              <a:buFontTx/>
              <a:buChar char="-"/>
            </a:pPr>
            <a:endParaRPr lang="nl-BE" dirty="0"/>
          </a:p>
          <a:p>
            <a:pPr marL="285750" indent="-285750">
              <a:buFontTx/>
              <a:buChar char="-"/>
            </a:pPr>
            <a:r>
              <a:rPr lang="nl-BE" dirty="0"/>
              <a:t>Wateranalyse legionella moet nog uitgevoerd worden.</a:t>
            </a:r>
            <a:br>
              <a:rPr lang="nl-BE" dirty="0"/>
            </a:br>
            <a:r>
              <a:rPr lang="nl-BE" dirty="0"/>
              <a:t>Eerst dient er wel een spoeleng en desinfectering te gebeuren.</a:t>
            </a:r>
          </a:p>
        </p:txBody>
      </p:sp>
    </p:spTree>
    <p:extLst>
      <p:ext uri="{BB962C8B-B14F-4D97-AF65-F5344CB8AC3E}">
        <p14:creationId xmlns:p14="http://schemas.microsoft.com/office/powerpoint/2010/main" val="1005075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8709CDC-E41D-6BBE-920F-1E2E17EC6A7E}"/>
              </a:ext>
            </a:extLst>
          </p:cNvPr>
          <p:cNvSpPr>
            <a:spLocks noGrp="1"/>
          </p:cNvSpPr>
          <p:nvPr>
            <p:ph type="body" sz="half" idx="13"/>
          </p:nvPr>
        </p:nvSpPr>
        <p:spPr>
          <a:xfrm>
            <a:off x="352162" y="5092589"/>
            <a:ext cx="11672876" cy="1938992"/>
          </a:xfrm>
        </p:spPr>
        <p:txBody>
          <a:bodyPr/>
          <a:lstStyle/>
          <a:p>
            <a:r>
              <a:rPr lang="nl-BE" dirty="0"/>
              <a:t>Wateranalyses drinkwaterkwaliteit.</a:t>
            </a:r>
          </a:p>
        </p:txBody>
      </p:sp>
    </p:spTree>
    <p:extLst>
      <p:ext uri="{BB962C8B-B14F-4D97-AF65-F5344CB8AC3E}">
        <p14:creationId xmlns:p14="http://schemas.microsoft.com/office/powerpoint/2010/main" val="3292411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C282593-1F5F-A6FF-D1EF-F8101483D66D}"/>
              </a:ext>
            </a:extLst>
          </p:cNvPr>
          <p:cNvSpPr>
            <a:spLocks noGrp="1"/>
          </p:cNvSpPr>
          <p:nvPr>
            <p:ph type="body" sz="quarter" idx="13"/>
          </p:nvPr>
        </p:nvSpPr>
        <p:spPr/>
        <p:txBody>
          <a:bodyPr/>
          <a:lstStyle/>
          <a:p>
            <a:r>
              <a:rPr lang="nl-BE" dirty="0"/>
              <a:t>Wateranalyses drinkwaterkwaliteit.</a:t>
            </a:r>
          </a:p>
        </p:txBody>
      </p:sp>
      <p:sp>
        <p:nvSpPr>
          <p:cNvPr id="4" name="Text Placeholder 3">
            <a:extLst>
              <a:ext uri="{FF2B5EF4-FFF2-40B4-BE49-F238E27FC236}">
                <a16:creationId xmlns:a16="http://schemas.microsoft.com/office/drawing/2014/main" id="{40F9CEA2-9BF3-C98A-70AE-CF229142C70A}"/>
              </a:ext>
            </a:extLst>
          </p:cNvPr>
          <p:cNvSpPr>
            <a:spLocks noGrp="1"/>
          </p:cNvSpPr>
          <p:nvPr>
            <p:ph type="body" sz="quarter" idx="27"/>
          </p:nvPr>
        </p:nvSpPr>
        <p:spPr/>
        <p:txBody>
          <a:bodyPr/>
          <a:lstStyle/>
          <a:p>
            <a:r>
              <a:rPr lang="nl-BE" dirty="0"/>
              <a:t>De wateranalyses betreffende de drinkwaterkwaliteit werden voor dit jaar uitgevoerd.</a:t>
            </a:r>
          </a:p>
          <a:p>
            <a:r>
              <a:rPr lang="nl-BE" dirty="0"/>
              <a:t>De resultaten van de analyses zijn beschikbaar op onze </a:t>
            </a:r>
            <a:r>
              <a:rPr lang="nl-BE" dirty="0">
                <a:hlinkClick r:id="rId2"/>
              </a:rPr>
              <a:t>SharePoint</a:t>
            </a:r>
            <a:r>
              <a:rPr lang="nl-BE" dirty="0"/>
              <a:t> en op </a:t>
            </a:r>
            <a:r>
              <a:rPr lang="nl-BE" dirty="0" err="1">
                <a:hlinkClick r:id="rId3"/>
              </a:rPr>
              <a:t>Doccom</a:t>
            </a:r>
            <a:r>
              <a:rPr lang="nl-BE" dirty="0"/>
              <a:t>.</a:t>
            </a:r>
          </a:p>
          <a:p>
            <a:endParaRPr lang="nl-BE" dirty="0"/>
          </a:p>
          <a:p>
            <a:r>
              <a:rPr lang="nl-BE" dirty="0"/>
              <a:t>Bij alle resultaten (eventueel na ondernomen actie en nieuwe analyse) is het water drinkbaar.</a:t>
            </a:r>
          </a:p>
          <a:p>
            <a:endParaRPr lang="nl-BE" dirty="0"/>
          </a:p>
          <a:p>
            <a:r>
              <a:rPr lang="nl-BE" dirty="0"/>
              <a:t>De analyses werden uitgevoerd volgens de procedure (zie norm EN ISO 19458) om te weten of het leidingwater drinkbaar is. Max 2 stalen per gebouw.</a:t>
            </a:r>
          </a:p>
          <a:p>
            <a:r>
              <a:rPr lang="nl-BE" dirty="0"/>
              <a:t>Niet om te weten of de drinkwaterpunten zelf in orde zijn.</a:t>
            </a:r>
          </a:p>
          <a:p>
            <a:endParaRPr lang="nl-BE" dirty="0"/>
          </a:p>
          <a:p>
            <a:endParaRPr lang="nl-BE" dirty="0"/>
          </a:p>
        </p:txBody>
      </p:sp>
    </p:spTree>
    <p:extLst>
      <p:ext uri="{BB962C8B-B14F-4D97-AF65-F5344CB8AC3E}">
        <p14:creationId xmlns:p14="http://schemas.microsoft.com/office/powerpoint/2010/main" val="3255297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4618216-0929-89C2-D063-C9401EAC4B97}"/>
              </a:ext>
            </a:extLst>
          </p:cNvPr>
          <p:cNvSpPr>
            <a:spLocks noGrp="1"/>
          </p:cNvSpPr>
          <p:nvPr>
            <p:ph type="body" sz="quarter" idx="27"/>
          </p:nvPr>
        </p:nvSpPr>
        <p:spPr/>
        <p:txBody>
          <a:bodyPr/>
          <a:lstStyle/>
          <a:p>
            <a:endParaRPr lang="nl-BE" dirty="0"/>
          </a:p>
        </p:txBody>
      </p:sp>
      <p:graphicFrame>
        <p:nvGraphicFramePr>
          <p:cNvPr id="5" name="Table 4">
            <a:extLst>
              <a:ext uri="{FF2B5EF4-FFF2-40B4-BE49-F238E27FC236}">
                <a16:creationId xmlns:a16="http://schemas.microsoft.com/office/drawing/2014/main" id="{C6A69A1C-752E-6EF0-F123-FF04BAE41955}"/>
              </a:ext>
            </a:extLst>
          </p:cNvPr>
          <p:cNvGraphicFramePr>
            <a:graphicFrameLocks noGrp="1"/>
          </p:cNvGraphicFramePr>
          <p:nvPr>
            <p:extLst>
              <p:ext uri="{D42A27DB-BD31-4B8C-83A1-F6EECF244321}">
                <p14:modId xmlns:p14="http://schemas.microsoft.com/office/powerpoint/2010/main" val="2489953942"/>
              </p:ext>
            </p:extLst>
          </p:nvPr>
        </p:nvGraphicFramePr>
        <p:xfrm>
          <a:off x="0" y="0"/>
          <a:ext cx="12191998" cy="6857994"/>
        </p:xfrm>
        <a:graphic>
          <a:graphicData uri="http://schemas.openxmlformats.org/drawingml/2006/table">
            <a:tbl>
              <a:tblPr firstRow="1" bandRow="1">
                <a:tableStyleId>{5C22544A-7EE6-4342-B048-85BDC9FD1C3A}</a:tableStyleId>
              </a:tblPr>
              <a:tblGrid>
                <a:gridCol w="962217">
                  <a:extLst>
                    <a:ext uri="{9D8B030D-6E8A-4147-A177-3AD203B41FA5}">
                      <a16:colId xmlns:a16="http://schemas.microsoft.com/office/drawing/2014/main" val="3372689664"/>
                    </a:ext>
                  </a:extLst>
                </a:gridCol>
                <a:gridCol w="907898">
                  <a:extLst>
                    <a:ext uri="{9D8B030D-6E8A-4147-A177-3AD203B41FA5}">
                      <a16:colId xmlns:a16="http://schemas.microsoft.com/office/drawing/2014/main" val="1607341918"/>
                    </a:ext>
                  </a:extLst>
                </a:gridCol>
                <a:gridCol w="1241570">
                  <a:extLst>
                    <a:ext uri="{9D8B030D-6E8A-4147-A177-3AD203B41FA5}">
                      <a16:colId xmlns:a16="http://schemas.microsoft.com/office/drawing/2014/main" val="3460982015"/>
                    </a:ext>
                  </a:extLst>
                </a:gridCol>
                <a:gridCol w="2148684">
                  <a:extLst>
                    <a:ext uri="{9D8B030D-6E8A-4147-A177-3AD203B41FA5}">
                      <a16:colId xmlns:a16="http://schemas.microsoft.com/office/drawing/2014/main" val="2394464277"/>
                    </a:ext>
                  </a:extLst>
                </a:gridCol>
                <a:gridCol w="1068512">
                  <a:extLst>
                    <a:ext uri="{9D8B030D-6E8A-4147-A177-3AD203B41FA5}">
                      <a16:colId xmlns:a16="http://schemas.microsoft.com/office/drawing/2014/main" val="2518898867"/>
                    </a:ext>
                  </a:extLst>
                </a:gridCol>
                <a:gridCol w="1664413">
                  <a:extLst>
                    <a:ext uri="{9D8B030D-6E8A-4147-A177-3AD203B41FA5}">
                      <a16:colId xmlns:a16="http://schemas.microsoft.com/office/drawing/2014/main" val="2986895600"/>
                    </a:ext>
                  </a:extLst>
                </a:gridCol>
                <a:gridCol w="1089061">
                  <a:extLst>
                    <a:ext uri="{9D8B030D-6E8A-4147-A177-3AD203B41FA5}">
                      <a16:colId xmlns:a16="http://schemas.microsoft.com/office/drawing/2014/main" val="4198087943"/>
                    </a:ext>
                  </a:extLst>
                </a:gridCol>
                <a:gridCol w="1367529">
                  <a:extLst>
                    <a:ext uri="{9D8B030D-6E8A-4147-A177-3AD203B41FA5}">
                      <a16:colId xmlns:a16="http://schemas.microsoft.com/office/drawing/2014/main" val="2408900469"/>
                    </a:ext>
                  </a:extLst>
                </a:gridCol>
                <a:gridCol w="1742114">
                  <a:extLst>
                    <a:ext uri="{9D8B030D-6E8A-4147-A177-3AD203B41FA5}">
                      <a16:colId xmlns:a16="http://schemas.microsoft.com/office/drawing/2014/main" val="558611303"/>
                    </a:ext>
                  </a:extLst>
                </a:gridCol>
              </a:tblGrid>
              <a:tr h="263769">
                <a:tc>
                  <a:txBody>
                    <a:bodyPr/>
                    <a:lstStyle/>
                    <a:p>
                      <a:pPr algn="ctr" fontAlgn="ctr">
                        <a:buNone/>
                      </a:pPr>
                      <a:r>
                        <a:rPr lang="nl-BE" sz="1100" b="1" i="0" u="none" strike="noStrike" dirty="0">
                          <a:solidFill>
                            <a:schemeClr val="bg1"/>
                          </a:solidFill>
                          <a:effectLst/>
                          <a:latin typeface="Aptos Narrow" panose="020B0004020202020204" pitchFamily="34" charset="0"/>
                        </a:rPr>
                        <a:t>Datum</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Blok</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Lokaal</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Plaats</a:t>
                      </a:r>
                    </a:p>
                  </a:txBody>
                  <a:tcPr marL="7620" marR="7620" marT="7620" marB="0" anchor="ctr"/>
                </a:tc>
                <a:tc>
                  <a:txBody>
                    <a:bodyPr/>
                    <a:lstStyle/>
                    <a:p>
                      <a:pPr algn="ctr" fontAlgn="ctr">
                        <a:buNone/>
                      </a:pPr>
                      <a:endParaRPr lang="nl-BE" sz="1100" b="1" i="0" u="none" strike="noStrike" dirty="0">
                        <a:solidFill>
                          <a:schemeClr val="bg1"/>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1" i="0" u="none" strike="noStrike" dirty="0">
                          <a:solidFill>
                            <a:schemeClr val="bg1"/>
                          </a:solidFill>
                          <a:effectLst/>
                          <a:latin typeface="Aptos Narrow" panose="020B0004020202020204" pitchFamily="34" charset="0"/>
                        </a:rPr>
                        <a:t>Datum</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Blok</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Lokaal</a:t>
                      </a:r>
                    </a:p>
                  </a:txBody>
                  <a:tcPr marL="7620" marR="7620" marT="7620" marB="0" anchor="ctr"/>
                </a:tc>
                <a:tc>
                  <a:txBody>
                    <a:bodyPr/>
                    <a:lstStyle/>
                    <a:p>
                      <a:pPr algn="ctr" fontAlgn="ctr">
                        <a:buNone/>
                      </a:pPr>
                      <a:r>
                        <a:rPr lang="nl-BE" sz="1100" b="1" i="0" u="none" strike="noStrike" dirty="0">
                          <a:solidFill>
                            <a:schemeClr val="bg1"/>
                          </a:solidFill>
                          <a:effectLst/>
                          <a:latin typeface="Aptos Narrow" panose="020B0004020202020204" pitchFamily="34" charset="0"/>
                        </a:rPr>
                        <a:t>Plaats</a:t>
                      </a:r>
                    </a:p>
                  </a:txBody>
                  <a:tcPr marL="7620" marR="7620" marT="7620" marB="0" anchor="ctr"/>
                </a:tc>
                <a:extLst>
                  <a:ext uri="{0D108BD9-81ED-4DB2-BD59-A6C34878D82A}">
                    <a16:rowId xmlns:a16="http://schemas.microsoft.com/office/drawing/2014/main" val="3686023205"/>
                  </a:ext>
                </a:extLst>
              </a:tr>
              <a:tr h="263769">
                <a:tc>
                  <a:txBody>
                    <a:bodyPr/>
                    <a:lstStyle/>
                    <a:p>
                      <a:pPr algn="ctr" fontAlgn="ctr">
                        <a:buNone/>
                      </a:pPr>
                      <a:r>
                        <a:rPr lang="nl-BE" sz="1100" b="0" i="0" u="none" strike="noStrike" dirty="0">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21.0.5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Kabinet verpleegster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dirty="0">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E2.1.18</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Kraan rechts</a:t>
                      </a:r>
                    </a:p>
                  </a:txBody>
                  <a:tcPr marL="7620" marR="7620" marT="7620" marB="0" anchor="ctr"/>
                </a:tc>
                <a:extLst>
                  <a:ext uri="{0D108BD9-81ED-4DB2-BD59-A6C34878D82A}">
                    <a16:rowId xmlns:a16="http://schemas.microsoft.com/office/drawing/2014/main" val="154317521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21/9A</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Infra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E14.E1.105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3811809331"/>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A/063/02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E14.E1.1.09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Cafetaria</a:t>
                      </a:r>
                    </a:p>
                  </a:txBody>
                  <a:tcPr marL="7620" marR="7620" marT="7620" marB="0" anchor="ctr"/>
                </a:tc>
                <a:extLst>
                  <a:ext uri="{0D108BD9-81ED-4DB2-BD59-A6C34878D82A}">
                    <a16:rowId xmlns:a16="http://schemas.microsoft.com/office/drawing/2014/main" val="300614473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A/043</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2.0.118A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Cafetaria</a:t>
                      </a:r>
                    </a:p>
                  </a:txBody>
                  <a:tcPr marL="7620" marR="7620" marT="7620" marB="0" anchor="ctr"/>
                </a:tc>
                <a:extLst>
                  <a:ext uri="{0D108BD9-81ED-4DB2-BD59-A6C34878D82A}">
                    <a16:rowId xmlns:a16="http://schemas.microsoft.com/office/drawing/2014/main" val="129908878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1/6/A651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4A.044</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UMANI broodjesbar</a:t>
                      </a:r>
                    </a:p>
                  </a:txBody>
                  <a:tcPr marL="7620" marR="7620" marT="7620" marB="0" anchor="ctr"/>
                </a:tc>
                <a:extLst>
                  <a:ext uri="{0D108BD9-81ED-4DB2-BD59-A6C34878D82A}">
                    <a16:rowId xmlns:a16="http://schemas.microsoft.com/office/drawing/2014/main" val="154019368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1/5/A541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Waterdispenser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4DG01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WC Heren</a:t>
                      </a:r>
                    </a:p>
                  </a:txBody>
                  <a:tcPr marL="7620" marR="7620" marT="7620" marB="0" anchor="ctr"/>
                </a:tc>
                <a:extLst>
                  <a:ext uri="{0D108BD9-81ED-4DB2-BD59-A6C34878D82A}">
                    <a16:rowId xmlns:a16="http://schemas.microsoft.com/office/drawing/2014/main" val="3942015165"/>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1/4/B432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BAS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4D0.049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CIDMAT</a:t>
                      </a:r>
                    </a:p>
                  </a:txBody>
                  <a:tcPr marL="7620" marR="7620" marT="7620" marB="0" anchor="ctr"/>
                </a:tc>
                <a:extLst>
                  <a:ext uri="{0D108BD9-81ED-4DB2-BD59-A6C34878D82A}">
                    <a16:rowId xmlns:a16="http://schemas.microsoft.com/office/drawing/2014/main" val="706304235"/>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1/3/A302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a:t>
                      </a:r>
                      <a:r>
                        <a:rPr lang="nl-BE" sz="1100" b="0" i="0" u="none" strike="noStrike" dirty="0" err="1">
                          <a:solidFill>
                            <a:srgbClr val="000000"/>
                          </a:solidFill>
                          <a:effectLst/>
                          <a:latin typeface="Aptos Narrow" panose="020B0004020202020204" pitchFamily="34" charset="0"/>
                        </a:rPr>
                        <a:t>StLuM</a:t>
                      </a: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4DD31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WC DGH&amp;WB</a:t>
                      </a:r>
                    </a:p>
                  </a:txBody>
                  <a:tcPr marL="7620" marR="7620" marT="7620" marB="0" anchor="ctr"/>
                </a:tc>
                <a:extLst>
                  <a:ext uri="{0D108BD9-81ED-4DB2-BD59-A6C34878D82A}">
                    <a16:rowId xmlns:a16="http://schemas.microsoft.com/office/drawing/2014/main" val="168677953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1/2/A203</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a:t>
                      </a:r>
                      <a:r>
                        <a:rPr lang="nl-BE" sz="1100" b="0" i="0" u="none" strike="noStrike" dirty="0" err="1">
                          <a:solidFill>
                            <a:srgbClr val="000000"/>
                          </a:solidFill>
                          <a:effectLst/>
                          <a:latin typeface="Aptos Narrow" panose="020B0004020202020204" pitchFamily="34" charset="0"/>
                        </a:rPr>
                        <a:t>MRSys</a:t>
                      </a:r>
                      <a:r>
                        <a:rPr lang="nl-BE" sz="1100" b="0" i="0" u="none" strike="noStrike" dirty="0">
                          <a:solidFill>
                            <a:srgbClr val="000000"/>
                          </a:solidFill>
                          <a:effectLst/>
                          <a:latin typeface="Aptos Narrow" panose="020B0004020202020204" pitchFamily="34" charset="0"/>
                        </a:rPr>
                        <a:t>-A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8/keuken/1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 PTI</a:t>
                      </a:r>
                    </a:p>
                  </a:txBody>
                  <a:tcPr marL="7620" marR="7620" marT="7620" marB="0" anchor="ctr"/>
                </a:tc>
                <a:extLst>
                  <a:ext uri="{0D108BD9-81ED-4DB2-BD59-A6C34878D82A}">
                    <a16:rowId xmlns:a16="http://schemas.microsoft.com/office/drawing/2014/main" val="60584645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1/1/A132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Toilet mannen (2e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5C.008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gelijkvloers</a:t>
                      </a:r>
                    </a:p>
                  </a:txBody>
                  <a:tcPr marL="7620" marR="7620" marT="7620" marB="0" anchor="ctr"/>
                </a:tc>
                <a:extLst>
                  <a:ext uri="{0D108BD9-81ED-4DB2-BD59-A6C34878D82A}">
                    <a16:rowId xmlns:a16="http://schemas.microsoft.com/office/drawing/2014/main" val="213857738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1/Bar/01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DGMR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A210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 CC Infra</a:t>
                      </a:r>
                    </a:p>
                  </a:txBody>
                  <a:tcPr marL="7620" marR="7620" marT="7620" marB="0" anchor="ctr"/>
                </a:tc>
                <a:extLst>
                  <a:ext uri="{0D108BD9-81ED-4DB2-BD59-A6C34878D82A}">
                    <a16:rowId xmlns:a16="http://schemas.microsoft.com/office/drawing/2014/main" val="1563901163"/>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 Bis</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11.0.04</a:t>
                      </a:r>
                    </a:p>
                  </a:txBody>
                  <a:tcPr marL="7620" marR="7620" marT="7620" marB="0" anchor="ctr"/>
                </a:tc>
                <a:tc>
                  <a:txBody>
                    <a:bodyPr/>
                    <a:lstStyle/>
                    <a:p>
                      <a:pPr algn="ctr" fontAlgn="ctr">
                        <a:buNone/>
                      </a:pPr>
                      <a:r>
                        <a:rPr lang="nl-BE" sz="1100" b="0" i="0" u="none" strike="noStrike" dirty="0" err="1">
                          <a:solidFill>
                            <a:srgbClr val="000000"/>
                          </a:solidFill>
                          <a:effectLst/>
                          <a:latin typeface="Aptos Narrow" panose="020B0004020202020204" pitchFamily="34" charset="0"/>
                        </a:rPr>
                        <a:t>Crêche</a:t>
                      </a: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7B</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B25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 logement</a:t>
                      </a:r>
                    </a:p>
                  </a:txBody>
                  <a:tcPr marL="7620" marR="7620" marT="7620" marB="0" anchor="ctr"/>
                </a:tc>
                <a:extLst>
                  <a:ext uri="{0D108BD9-81ED-4DB2-BD59-A6C34878D82A}">
                    <a16:rowId xmlns:a16="http://schemas.microsoft.com/office/drawing/2014/main" val="407118500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22/06/2026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9</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9.0.01/0.02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Keukentje gelijkvloers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7A</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Kamer gelijkvloers</a:t>
                      </a:r>
                    </a:p>
                  </a:txBody>
                  <a:tcPr marL="7620" marR="7620" marT="7620" marB="0" anchor="ctr"/>
                </a:tc>
                <a:extLst>
                  <a:ext uri="{0D108BD9-81ED-4DB2-BD59-A6C34878D82A}">
                    <a16:rowId xmlns:a16="http://schemas.microsoft.com/office/drawing/2014/main" val="240344063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12.0.18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17</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18B</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hall</a:t>
                      </a:r>
                    </a:p>
                  </a:txBody>
                  <a:tcPr marL="7620" marR="7620" marT="7620" marB="0" anchor="ctr"/>
                </a:tc>
                <a:extLst>
                  <a:ext uri="{0D108BD9-81ED-4DB2-BD59-A6C34878D82A}">
                    <a16:rowId xmlns:a16="http://schemas.microsoft.com/office/drawing/2014/main" val="26379765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12.2.19</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Laatste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1.28/01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Bar</a:t>
                      </a:r>
                    </a:p>
                  </a:txBody>
                  <a:tcPr marL="7620" marR="7620" marT="7620" marB="0" anchor="ctr"/>
                </a:tc>
                <a:extLst>
                  <a:ext uri="{0D108BD9-81ED-4DB2-BD59-A6C34878D82A}">
                    <a16:rowId xmlns:a16="http://schemas.microsoft.com/office/drawing/2014/main" val="2812677848"/>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10.0.07</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18</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0.15/01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Toilet</a:t>
                      </a:r>
                    </a:p>
                  </a:txBody>
                  <a:tcPr marL="7620" marR="7620" marT="7620" marB="0" anchor="ctr"/>
                </a:tc>
                <a:extLst>
                  <a:ext uri="{0D108BD9-81ED-4DB2-BD59-A6C34878D82A}">
                    <a16:rowId xmlns:a16="http://schemas.microsoft.com/office/drawing/2014/main" val="3608513076"/>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10.2.21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24/08/2026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20.0.28/01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Keuken</a:t>
                      </a:r>
                    </a:p>
                  </a:txBody>
                  <a:tcPr marL="7620" marR="7620" marT="7620" marB="0" anchor="ctr"/>
                </a:tc>
                <a:extLst>
                  <a:ext uri="{0D108BD9-81ED-4DB2-BD59-A6C34878D82A}">
                    <a16:rowId xmlns:a16="http://schemas.microsoft.com/office/drawing/2014/main" val="1084342972"/>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11/0.11/01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Heren (cyber)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4DD31</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Kraan WC DGH&amp;WB</a:t>
                      </a:r>
                    </a:p>
                  </a:txBody>
                  <a:tcPr marL="7620" marR="7620" marT="7620" marB="0" anchor="ctr"/>
                </a:tc>
                <a:extLst>
                  <a:ext uri="{0D108BD9-81ED-4DB2-BD59-A6C34878D82A}">
                    <a16:rowId xmlns:a16="http://schemas.microsoft.com/office/drawing/2014/main" val="393636389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11.3.38</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Rechter kraan</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0-01, 0-02</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Bureel toegangskaarten</a:t>
                      </a:r>
                    </a:p>
                  </a:txBody>
                  <a:tcPr marL="7620" marR="7620" marT="7620" marB="0" anchor="ctr"/>
                </a:tc>
                <a:extLst>
                  <a:ext uri="{0D108BD9-81ED-4DB2-BD59-A6C34878D82A}">
                    <a16:rowId xmlns:a16="http://schemas.microsoft.com/office/drawing/2014/main" val="315790951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13.0.10</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 Helios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15</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WC mannen</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2386324704"/>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LO.12</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Kitchenette ACOS IS</a:t>
                      </a:r>
                    </a:p>
                  </a:txBody>
                  <a:tcPr marL="7620" marR="7620" marT="7620" marB="0" anchor="ctr"/>
                </a:tc>
                <a:extLst>
                  <a:ext uri="{0D108BD9-81ED-4DB2-BD59-A6C34878D82A}">
                    <a16:rowId xmlns:a16="http://schemas.microsoft.com/office/drawing/2014/main" val="795088960"/>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13.0.11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Villa 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HR</a:t>
                      </a:r>
                    </a:p>
                  </a:txBody>
                  <a:tcPr marL="7620" marR="7620" marT="7620" marB="0" anchor="ctr"/>
                </a:tc>
                <a:extLst>
                  <a:ext uri="{0D108BD9-81ED-4DB2-BD59-A6C34878D82A}">
                    <a16:rowId xmlns:a16="http://schemas.microsoft.com/office/drawing/2014/main" val="4228940556"/>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14C.0.15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Bar</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19</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 </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Kitchenette</a:t>
                      </a:r>
                    </a:p>
                  </a:txBody>
                  <a:tcPr marL="7620" marR="7620" marT="7620" marB="0" anchor="ctr"/>
                </a:tc>
                <a:extLst>
                  <a:ext uri="{0D108BD9-81ED-4DB2-BD59-A6C34878D82A}">
                    <a16:rowId xmlns:a16="http://schemas.microsoft.com/office/drawing/2014/main" val="929952177"/>
                  </a:ext>
                </a:extLst>
              </a:tr>
              <a:tr h="263769">
                <a:tc>
                  <a:txBody>
                    <a:bodyPr/>
                    <a:lstStyle/>
                    <a:p>
                      <a:pPr algn="ctr" fontAlgn="ctr">
                        <a:buNone/>
                      </a:pPr>
                      <a:r>
                        <a:rPr lang="nl-BE" sz="1100" b="0" i="0" u="none" strike="noStrike">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a:t>
                      </a:r>
                    </a:p>
                  </a:txBody>
                  <a:tcPr marL="7620" marR="7620" marT="7620" marB="0" anchor="ctr"/>
                </a:tc>
                <a:tc>
                  <a:txBody>
                    <a:bodyPr/>
                    <a:lstStyle/>
                    <a:p>
                      <a:pPr algn="ctr" fontAlgn="ctr">
                        <a:buNone/>
                      </a:pPr>
                      <a:r>
                        <a:rPr lang="nl-BE" sz="1100" b="0" i="0" u="none" strike="noStrike">
                          <a:solidFill>
                            <a:srgbClr val="000000"/>
                          </a:solidFill>
                          <a:effectLst/>
                          <a:latin typeface="Aptos Narrow" panose="020B0004020202020204" pitchFamily="34" charset="0"/>
                        </a:rPr>
                        <a:t>14C.2.5</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Kraan rechts</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r>
                        <a:rPr lang="nl-BE" sz="1100" b="0" i="0" u="none" strike="noStrike" dirty="0">
                          <a:solidFill>
                            <a:srgbClr val="000000"/>
                          </a:solidFill>
                          <a:effectLst/>
                          <a:latin typeface="Aptos Narrow" panose="020B0004020202020204" pitchFamily="34" charset="0"/>
                        </a:rPr>
                        <a:t>01/09/2026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27</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WC mannen</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 </a:t>
                      </a:r>
                    </a:p>
                  </a:txBody>
                  <a:tcPr marL="7620" marR="7620" marT="7620" marB="0" anchor="ctr"/>
                </a:tc>
                <a:extLst>
                  <a:ext uri="{0D108BD9-81ED-4DB2-BD59-A6C34878D82A}">
                    <a16:rowId xmlns:a16="http://schemas.microsoft.com/office/drawing/2014/main" val="1077997959"/>
                  </a:ext>
                </a:extLst>
              </a:tr>
              <a:tr h="263769">
                <a:tc>
                  <a:txBody>
                    <a:bodyPr/>
                    <a:lstStyle/>
                    <a:p>
                      <a:pPr algn="ctr" fontAlgn="ctr">
                        <a:buNone/>
                      </a:pPr>
                      <a:r>
                        <a:rPr lang="nl-BE" sz="1100" b="0" i="0" u="none" strike="noStrike" dirty="0">
                          <a:solidFill>
                            <a:srgbClr val="000000"/>
                          </a:solidFill>
                          <a:effectLst/>
                          <a:latin typeface="Aptos Narrow" panose="020B0004020202020204" pitchFamily="34" charset="0"/>
                        </a:rPr>
                        <a:t>07/07/2026</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14B.0.11</a:t>
                      </a:r>
                    </a:p>
                  </a:txBody>
                  <a:tcPr marL="7620" marR="7620" marT="7620" marB="0" anchor="ctr"/>
                </a:tc>
                <a:tc>
                  <a:txBody>
                    <a:bodyPr/>
                    <a:lstStyle/>
                    <a:p>
                      <a:pPr algn="ctr" fontAlgn="ctr">
                        <a:buNone/>
                      </a:pPr>
                      <a:r>
                        <a:rPr lang="nl-BE" sz="1100" b="0" i="0" u="none" strike="noStrike" dirty="0">
                          <a:solidFill>
                            <a:srgbClr val="000000"/>
                          </a:solidFill>
                          <a:effectLst/>
                          <a:latin typeface="Aptos Narrow" panose="020B0004020202020204" pitchFamily="34" charset="0"/>
                        </a:rPr>
                        <a:t>Cafetaria</a:t>
                      </a: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tc>
                  <a:txBody>
                    <a:bodyPr/>
                    <a:lstStyle/>
                    <a:p>
                      <a:pPr algn="ctr" fontAlgn="ctr">
                        <a:buNone/>
                      </a:pPr>
                      <a:endParaRPr lang="nl-BE" sz="1100" b="0" i="0" u="none" strike="noStrike" dirty="0">
                        <a:solidFill>
                          <a:srgbClr val="000000"/>
                        </a:solidFill>
                        <a:effectLst/>
                        <a:latin typeface="Aptos Narrow" panose="020B0004020202020204" pitchFamily="34" charset="0"/>
                      </a:endParaRPr>
                    </a:p>
                  </a:txBody>
                  <a:tcPr marL="7620" marR="7620" marT="7620" marB="0" anchor="ctr"/>
                </a:tc>
                <a:extLst>
                  <a:ext uri="{0D108BD9-81ED-4DB2-BD59-A6C34878D82A}">
                    <a16:rowId xmlns:a16="http://schemas.microsoft.com/office/drawing/2014/main" val="2955545983"/>
                  </a:ext>
                </a:extLst>
              </a:tr>
            </a:tbl>
          </a:graphicData>
        </a:graphic>
      </p:graphicFrame>
    </p:spTree>
    <p:extLst>
      <p:ext uri="{BB962C8B-B14F-4D97-AF65-F5344CB8AC3E}">
        <p14:creationId xmlns:p14="http://schemas.microsoft.com/office/powerpoint/2010/main" val="299705777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7797EE1-A6C7-ACE7-9039-4807B7B039A9}"/>
              </a:ext>
            </a:extLst>
          </p:cNvPr>
          <p:cNvSpPr>
            <a:spLocks noGrp="1"/>
          </p:cNvSpPr>
          <p:nvPr>
            <p:ph type="body" sz="quarter" idx="13"/>
          </p:nvPr>
        </p:nvSpPr>
        <p:spPr/>
        <p:txBody>
          <a:bodyPr/>
          <a:lstStyle/>
          <a:p>
            <a:r>
              <a:rPr lang="nl-BE" dirty="0"/>
              <a:t>CTR 11 (Modulair complex)</a:t>
            </a:r>
          </a:p>
        </p:txBody>
      </p:sp>
      <p:sp>
        <p:nvSpPr>
          <p:cNvPr id="5" name="Text Placeholder 4">
            <a:extLst>
              <a:ext uri="{FF2B5EF4-FFF2-40B4-BE49-F238E27FC236}">
                <a16:creationId xmlns:a16="http://schemas.microsoft.com/office/drawing/2014/main" id="{144F9492-9019-3A43-ABB2-C8EF10663E6A}"/>
              </a:ext>
            </a:extLst>
          </p:cNvPr>
          <p:cNvSpPr>
            <a:spLocks noGrp="1"/>
          </p:cNvSpPr>
          <p:nvPr>
            <p:ph type="body" sz="quarter" idx="27"/>
          </p:nvPr>
        </p:nvSpPr>
        <p:spPr/>
        <p:txBody>
          <a:bodyPr/>
          <a:lstStyle/>
          <a:p>
            <a:pPr marL="285750" indent="-285750">
              <a:buFontTx/>
              <a:buChar char="-"/>
            </a:pPr>
            <a:r>
              <a:rPr lang="nl-BE" dirty="0"/>
              <a:t>Probleem oplevering.</a:t>
            </a:r>
          </a:p>
          <a:p>
            <a:pPr marL="1028700" lvl="1">
              <a:buFontTx/>
              <a:buChar char="-"/>
            </a:pPr>
            <a:r>
              <a:rPr lang="nl-BE" dirty="0"/>
              <a:t>Risicoanalyse?</a:t>
            </a:r>
          </a:p>
          <a:p>
            <a:pPr marL="1028700" lvl="1">
              <a:buFontTx/>
              <a:buChar char="-"/>
            </a:pPr>
            <a:endParaRPr lang="nl-BE" dirty="0"/>
          </a:p>
          <a:p>
            <a:pPr>
              <a:buFontTx/>
              <a:buChar char="-"/>
            </a:pPr>
            <a:r>
              <a:rPr lang="nl-BE" dirty="0"/>
              <a:t>Is lopende.</a:t>
            </a:r>
          </a:p>
        </p:txBody>
      </p:sp>
    </p:spTree>
    <p:extLst>
      <p:ext uri="{BB962C8B-B14F-4D97-AF65-F5344CB8AC3E}">
        <p14:creationId xmlns:p14="http://schemas.microsoft.com/office/powerpoint/2010/main" val="17233745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1BDE699-50E7-DE6B-14A2-E6379A532436}"/>
              </a:ext>
            </a:extLst>
          </p:cNvPr>
          <p:cNvSpPr>
            <a:spLocks noGrp="1"/>
          </p:cNvSpPr>
          <p:nvPr>
            <p:ph type="body" sz="quarter" idx="13"/>
          </p:nvPr>
        </p:nvSpPr>
        <p:spPr/>
        <p:txBody>
          <a:bodyPr/>
          <a:lstStyle/>
          <a:p>
            <a:endParaRPr lang="nl-BE"/>
          </a:p>
        </p:txBody>
      </p:sp>
      <p:sp>
        <p:nvSpPr>
          <p:cNvPr id="5" name="Text Placeholder 4">
            <a:extLst>
              <a:ext uri="{FF2B5EF4-FFF2-40B4-BE49-F238E27FC236}">
                <a16:creationId xmlns:a16="http://schemas.microsoft.com/office/drawing/2014/main" id="{452DA9C4-036D-0F35-D4C6-74B3BE8C6D9F}"/>
              </a:ext>
            </a:extLst>
          </p:cNvPr>
          <p:cNvSpPr>
            <a:spLocks noGrp="1"/>
          </p:cNvSpPr>
          <p:nvPr>
            <p:ph type="body" sz="quarter" idx="27"/>
          </p:nvPr>
        </p:nvSpPr>
        <p:spPr/>
        <p:txBody>
          <a:bodyPr/>
          <a:lstStyle/>
          <a:p>
            <a:endParaRPr lang="nl-BE"/>
          </a:p>
        </p:txBody>
      </p:sp>
      <p:pic>
        <p:nvPicPr>
          <p:cNvPr id="7" name="Picture 6">
            <a:extLst>
              <a:ext uri="{FF2B5EF4-FFF2-40B4-BE49-F238E27FC236}">
                <a16:creationId xmlns:a16="http://schemas.microsoft.com/office/drawing/2014/main" id="{91615E67-16B2-2D1B-5D98-E0F436D4F32F}"/>
              </a:ext>
            </a:extLst>
          </p:cNvPr>
          <p:cNvPicPr>
            <a:picLocks noChangeAspect="1"/>
          </p:cNvPicPr>
          <p:nvPr/>
        </p:nvPicPr>
        <p:blipFill>
          <a:blip r:embed="rId3"/>
          <a:stretch>
            <a:fillRect/>
          </a:stretch>
        </p:blipFill>
        <p:spPr>
          <a:xfrm>
            <a:off x="356322" y="0"/>
            <a:ext cx="11479356" cy="6858000"/>
          </a:xfrm>
          <a:prstGeom prst="rect">
            <a:avLst/>
          </a:prstGeom>
        </p:spPr>
      </p:pic>
    </p:spTree>
    <p:extLst>
      <p:ext uri="{BB962C8B-B14F-4D97-AF65-F5344CB8AC3E}">
        <p14:creationId xmlns:p14="http://schemas.microsoft.com/office/powerpoint/2010/main" val="31232573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911A796-74C0-A66E-6D76-3CC5C088AB9C}"/>
              </a:ext>
            </a:extLst>
          </p:cNvPr>
          <p:cNvSpPr>
            <a:spLocks noGrp="1"/>
          </p:cNvSpPr>
          <p:nvPr>
            <p:ph type="body" sz="quarter" idx="13"/>
          </p:nvPr>
        </p:nvSpPr>
        <p:spPr/>
        <p:txBody>
          <a:bodyPr/>
          <a:lstStyle/>
          <a:p>
            <a:endParaRPr lang="nl-BE"/>
          </a:p>
        </p:txBody>
      </p:sp>
      <p:sp>
        <p:nvSpPr>
          <p:cNvPr id="3" name="Text Placeholder 2">
            <a:extLst>
              <a:ext uri="{FF2B5EF4-FFF2-40B4-BE49-F238E27FC236}">
                <a16:creationId xmlns:a16="http://schemas.microsoft.com/office/drawing/2014/main" id="{35D40F6A-6CE2-6757-FF22-04B4CC252A29}"/>
              </a:ext>
            </a:extLst>
          </p:cNvPr>
          <p:cNvSpPr>
            <a:spLocks noGrp="1"/>
          </p:cNvSpPr>
          <p:nvPr>
            <p:ph type="body" sz="quarter" idx="27"/>
          </p:nvPr>
        </p:nvSpPr>
        <p:spPr/>
        <p:txBody>
          <a:bodyPr/>
          <a:lstStyle/>
          <a:p>
            <a:endParaRPr lang="nl-BE"/>
          </a:p>
        </p:txBody>
      </p:sp>
      <p:pic>
        <p:nvPicPr>
          <p:cNvPr id="5" name="Picture 4">
            <a:extLst>
              <a:ext uri="{FF2B5EF4-FFF2-40B4-BE49-F238E27FC236}">
                <a16:creationId xmlns:a16="http://schemas.microsoft.com/office/drawing/2014/main" id="{6562D131-7FB2-2C31-1D7E-77DE4CB78495}"/>
              </a:ext>
            </a:extLst>
          </p:cNvPr>
          <p:cNvPicPr>
            <a:picLocks noChangeAspect="1"/>
          </p:cNvPicPr>
          <p:nvPr/>
        </p:nvPicPr>
        <p:blipFill>
          <a:blip r:embed="rId2"/>
          <a:stretch>
            <a:fillRect/>
          </a:stretch>
        </p:blipFill>
        <p:spPr>
          <a:xfrm>
            <a:off x="383589" y="0"/>
            <a:ext cx="11424822" cy="6858000"/>
          </a:xfrm>
          <a:prstGeom prst="rect">
            <a:avLst/>
          </a:prstGeom>
        </p:spPr>
      </p:pic>
    </p:spTree>
    <p:extLst>
      <p:ext uri="{BB962C8B-B14F-4D97-AF65-F5344CB8AC3E}">
        <p14:creationId xmlns:p14="http://schemas.microsoft.com/office/powerpoint/2010/main" val="1704084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44141C50-FCBD-5EFB-AE5F-FA0B000309AB}"/>
              </a:ext>
            </a:extLst>
          </p:cNvPr>
          <p:cNvSpPr>
            <a:spLocks noGrp="1"/>
          </p:cNvSpPr>
          <p:nvPr>
            <p:ph type="body" sz="half" idx="13"/>
          </p:nvPr>
        </p:nvSpPr>
        <p:spPr>
          <a:xfrm>
            <a:off x="352162" y="5092589"/>
            <a:ext cx="11839838" cy="923330"/>
          </a:xfrm>
        </p:spPr>
        <p:txBody>
          <a:bodyPr/>
          <a:lstStyle/>
          <a:p>
            <a:r>
              <a:rPr lang="nl-BE" sz="5400" dirty="0"/>
              <a:t>Wettelijke controles 1</a:t>
            </a:r>
            <a:r>
              <a:rPr lang="nl-BE" sz="5400" baseline="30000" dirty="0"/>
              <a:t>ste</a:t>
            </a:r>
            <a:r>
              <a:rPr lang="nl-BE" sz="5400" dirty="0"/>
              <a:t> Trim 2026.</a:t>
            </a:r>
          </a:p>
        </p:txBody>
      </p:sp>
    </p:spTree>
    <p:extLst>
      <p:ext uri="{BB962C8B-B14F-4D97-AF65-F5344CB8AC3E}">
        <p14:creationId xmlns:p14="http://schemas.microsoft.com/office/powerpoint/2010/main" val="16152013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3BC0755-14EC-1C10-17C6-83563BD5A962}"/>
              </a:ext>
            </a:extLst>
          </p:cNvPr>
          <p:cNvSpPr>
            <a:spLocks noGrp="1"/>
          </p:cNvSpPr>
          <p:nvPr>
            <p:ph type="body" sz="quarter" idx="13"/>
          </p:nvPr>
        </p:nvSpPr>
        <p:spPr/>
        <p:txBody>
          <a:bodyPr/>
          <a:lstStyle/>
          <a:p>
            <a:r>
              <a:rPr lang="nl-BE" dirty="0"/>
              <a:t>Keuringen.</a:t>
            </a:r>
          </a:p>
        </p:txBody>
      </p:sp>
      <p:sp>
        <p:nvSpPr>
          <p:cNvPr id="4" name="Text Placeholder 3">
            <a:extLst>
              <a:ext uri="{FF2B5EF4-FFF2-40B4-BE49-F238E27FC236}">
                <a16:creationId xmlns:a16="http://schemas.microsoft.com/office/drawing/2014/main" id="{6E8BD3DC-E1AC-DD66-5556-B6BD04B5EAE3}"/>
              </a:ext>
            </a:extLst>
          </p:cNvPr>
          <p:cNvSpPr>
            <a:spLocks noGrp="1"/>
          </p:cNvSpPr>
          <p:nvPr>
            <p:ph type="body" sz="quarter" idx="27"/>
          </p:nvPr>
        </p:nvSpPr>
        <p:spPr/>
        <p:txBody>
          <a:bodyPr/>
          <a:lstStyle/>
          <a:p>
            <a:r>
              <a:rPr lang="nl-BE" dirty="0"/>
              <a:t>Geen</a:t>
            </a:r>
          </a:p>
        </p:txBody>
      </p:sp>
    </p:spTree>
    <p:extLst>
      <p:ext uri="{BB962C8B-B14F-4D97-AF65-F5344CB8AC3E}">
        <p14:creationId xmlns:p14="http://schemas.microsoft.com/office/powerpoint/2010/main" val="1463420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01C16C9-24B9-D9D1-D0F4-71EA1F62F3B6}"/>
              </a:ext>
            </a:extLst>
          </p:cNvPr>
          <p:cNvSpPr>
            <a:spLocks noGrp="1"/>
          </p:cNvSpPr>
          <p:nvPr>
            <p:ph type="body" sz="half" idx="13"/>
          </p:nvPr>
        </p:nvSpPr>
        <p:spPr/>
        <p:txBody>
          <a:bodyPr/>
          <a:lstStyle/>
          <a:p>
            <a:r>
              <a:rPr lang="nl-BE" dirty="0"/>
              <a:t>New HQ.</a:t>
            </a:r>
          </a:p>
        </p:txBody>
      </p:sp>
    </p:spTree>
    <p:extLst>
      <p:ext uri="{BB962C8B-B14F-4D97-AF65-F5344CB8AC3E}">
        <p14:creationId xmlns:p14="http://schemas.microsoft.com/office/powerpoint/2010/main" val="18250624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ABC3F4-249A-247B-8DFA-D78431709EF4}"/>
              </a:ext>
            </a:extLst>
          </p:cNvPr>
          <p:cNvSpPr>
            <a:spLocks noGrp="1"/>
          </p:cNvSpPr>
          <p:nvPr>
            <p:ph type="body" sz="quarter" idx="13"/>
          </p:nvPr>
        </p:nvSpPr>
        <p:spPr/>
        <p:txBody>
          <a:bodyPr/>
          <a:lstStyle/>
          <a:p>
            <a:r>
              <a:rPr lang="nl-BE" dirty="0"/>
              <a:t>Stockageplaats ramen grasplein (blok 30/kapel).</a:t>
            </a:r>
          </a:p>
        </p:txBody>
      </p:sp>
      <p:pic>
        <p:nvPicPr>
          <p:cNvPr id="9" name="Picture 8">
            <a:extLst>
              <a:ext uri="{FF2B5EF4-FFF2-40B4-BE49-F238E27FC236}">
                <a16:creationId xmlns:a16="http://schemas.microsoft.com/office/drawing/2014/main" id="{5BB818D3-52AC-FA19-FC1A-B584C5969F08}"/>
              </a:ext>
            </a:extLst>
          </p:cNvPr>
          <p:cNvPicPr>
            <a:picLocks noChangeAspect="1"/>
          </p:cNvPicPr>
          <p:nvPr/>
        </p:nvPicPr>
        <p:blipFill>
          <a:blip r:embed="rId2"/>
          <a:stretch>
            <a:fillRect/>
          </a:stretch>
        </p:blipFill>
        <p:spPr>
          <a:xfrm>
            <a:off x="3845498" y="1453715"/>
            <a:ext cx="8071198" cy="5204075"/>
          </a:xfrm>
          <a:prstGeom prst="rect">
            <a:avLst/>
          </a:prstGeom>
        </p:spPr>
      </p:pic>
      <p:sp>
        <p:nvSpPr>
          <p:cNvPr id="10" name="Freeform: Shape 9">
            <a:extLst>
              <a:ext uri="{FF2B5EF4-FFF2-40B4-BE49-F238E27FC236}">
                <a16:creationId xmlns:a16="http://schemas.microsoft.com/office/drawing/2014/main" id="{EA9A5C8C-C18C-4547-A4B4-B51BA1F0AB64}"/>
              </a:ext>
            </a:extLst>
          </p:cNvPr>
          <p:cNvSpPr/>
          <p:nvPr/>
        </p:nvSpPr>
        <p:spPr>
          <a:xfrm>
            <a:off x="4365523" y="2723535"/>
            <a:ext cx="3775587" cy="3569110"/>
          </a:xfrm>
          <a:custGeom>
            <a:avLst/>
            <a:gdLst>
              <a:gd name="csX0" fmla="*/ 176980 w 3775587"/>
              <a:gd name="csY0" fmla="*/ 373626 h 3569110"/>
              <a:gd name="csX1" fmla="*/ 393290 w 3775587"/>
              <a:gd name="csY1" fmla="*/ 432620 h 3569110"/>
              <a:gd name="csX2" fmla="*/ 521109 w 3775587"/>
              <a:gd name="csY2" fmla="*/ 501446 h 3569110"/>
              <a:gd name="csX3" fmla="*/ 727587 w 3775587"/>
              <a:gd name="csY3" fmla="*/ 580104 h 3569110"/>
              <a:gd name="csX4" fmla="*/ 973393 w 3775587"/>
              <a:gd name="csY4" fmla="*/ 786581 h 3569110"/>
              <a:gd name="csX5" fmla="*/ 1081548 w 3775587"/>
              <a:gd name="csY5" fmla="*/ 904568 h 3569110"/>
              <a:gd name="csX6" fmla="*/ 1278193 w 3775587"/>
              <a:gd name="csY6" fmla="*/ 1071717 h 3569110"/>
              <a:gd name="csX7" fmla="*/ 1366683 w 3775587"/>
              <a:gd name="csY7" fmla="*/ 1219200 h 3569110"/>
              <a:gd name="csX8" fmla="*/ 1543664 w 3775587"/>
              <a:gd name="csY8" fmla="*/ 1474839 h 3569110"/>
              <a:gd name="csX9" fmla="*/ 1818967 w 3775587"/>
              <a:gd name="csY9" fmla="*/ 2005781 h 3569110"/>
              <a:gd name="csX10" fmla="*/ 1946787 w 3775587"/>
              <a:gd name="csY10" fmla="*/ 2320413 h 3569110"/>
              <a:gd name="csX11" fmla="*/ 2104103 w 3775587"/>
              <a:gd name="csY11" fmla="*/ 2605549 h 3569110"/>
              <a:gd name="csX12" fmla="*/ 2192593 w 3775587"/>
              <a:gd name="csY12" fmla="*/ 2723536 h 3569110"/>
              <a:gd name="csX13" fmla="*/ 2290916 w 3775587"/>
              <a:gd name="csY13" fmla="*/ 2851355 h 3569110"/>
              <a:gd name="csX14" fmla="*/ 2399071 w 3775587"/>
              <a:gd name="csY14" fmla="*/ 2949678 h 3569110"/>
              <a:gd name="csX15" fmla="*/ 2546554 w 3775587"/>
              <a:gd name="csY15" fmla="*/ 3097162 h 3569110"/>
              <a:gd name="csX16" fmla="*/ 2821858 w 3775587"/>
              <a:gd name="csY16" fmla="*/ 3254478 h 3569110"/>
              <a:gd name="csX17" fmla="*/ 2959509 w 3775587"/>
              <a:gd name="csY17" fmla="*/ 3362633 h 3569110"/>
              <a:gd name="csX18" fmla="*/ 3234812 w 3775587"/>
              <a:gd name="csY18" fmla="*/ 3500284 h 3569110"/>
              <a:gd name="csX19" fmla="*/ 3529780 w 3775587"/>
              <a:gd name="csY19" fmla="*/ 3569110 h 3569110"/>
              <a:gd name="csX20" fmla="*/ 3421625 w 3775587"/>
              <a:gd name="csY20" fmla="*/ 1986117 h 3569110"/>
              <a:gd name="csX21" fmla="*/ 3775587 w 3775587"/>
              <a:gd name="csY21" fmla="*/ 1956620 h 3569110"/>
              <a:gd name="csX22" fmla="*/ 3362632 w 3775587"/>
              <a:gd name="csY22" fmla="*/ 914400 h 3569110"/>
              <a:gd name="csX23" fmla="*/ 2153264 w 3775587"/>
              <a:gd name="csY23" fmla="*/ 993059 h 3569110"/>
              <a:gd name="csX24" fmla="*/ 2094271 w 3775587"/>
              <a:gd name="csY24" fmla="*/ 983226 h 3569110"/>
              <a:gd name="csX25" fmla="*/ 2045109 w 3775587"/>
              <a:gd name="csY25" fmla="*/ 196646 h 3569110"/>
              <a:gd name="csX26" fmla="*/ 894735 w 3775587"/>
              <a:gd name="csY26" fmla="*/ 39330 h 3569110"/>
              <a:gd name="csX27" fmla="*/ 0 w 3775587"/>
              <a:gd name="csY27" fmla="*/ 0 h 3569110"/>
              <a:gd name="csX28" fmla="*/ 176980 w 3775587"/>
              <a:gd name="csY28" fmla="*/ 373626 h 356911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3775587" h="3569110">
                <a:moveTo>
                  <a:pt x="176980" y="373626"/>
                </a:moveTo>
                <a:lnTo>
                  <a:pt x="393290" y="432620"/>
                </a:lnTo>
                <a:lnTo>
                  <a:pt x="521109" y="501446"/>
                </a:lnTo>
                <a:lnTo>
                  <a:pt x="727587" y="580104"/>
                </a:lnTo>
                <a:lnTo>
                  <a:pt x="973393" y="786581"/>
                </a:lnTo>
                <a:lnTo>
                  <a:pt x="1081548" y="904568"/>
                </a:lnTo>
                <a:lnTo>
                  <a:pt x="1278193" y="1071717"/>
                </a:lnTo>
                <a:lnTo>
                  <a:pt x="1366683" y="1219200"/>
                </a:lnTo>
                <a:lnTo>
                  <a:pt x="1543664" y="1474839"/>
                </a:lnTo>
                <a:lnTo>
                  <a:pt x="1818967" y="2005781"/>
                </a:lnTo>
                <a:lnTo>
                  <a:pt x="1946787" y="2320413"/>
                </a:lnTo>
                <a:lnTo>
                  <a:pt x="2104103" y="2605549"/>
                </a:lnTo>
                <a:lnTo>
                  <a:pt x="2192593" y="2723536"/>
                </a:lnTo>
                <a:lnTo>
                  <a:pt x="2290916" y="2851355"/>
                </a:lnTo>
                <a:lnTo>
                  <a:pt x="2399071" y="2949678"/>
                </a:lnTo>
                <a:lnTo>
                  <a:pt x="2546554" y="3097162"/>
                </a:lnTo>
                <a:lnTo>
                  <a:pt x="2821858" y="3254478"/>
                </a:lnTo>
                <a:lnTo>
                  <a:pt x="2959509" y="3362633"/>
                </a:lnTo>
                <a:lnTo>
                  <a:pt x="3234812" y="3500284"/>
                </a:lnTo>
                <a:lnTo>
                  <a:pt x="3529780" y="3569110"/>
                </a:lnTo>
                <a:lnTo>
                  <a:pt x="3421625" y="1986117"/>
                </a:lnTo>
                <a:lnTo>
                  <a:pt x="3775587" y="1956620"/>
                </a:lnTo>
                <a:lnTo>
                  <a:pt x="3362632" y="914400"/>
                </a:lnTo>
                <a:lnTo>
                  <a:pt x="2153264" y="993059"/>
                </a:lnTo>
                <a:lnTo>
                  <a:pt x="2094271" y="983226"/>
                </a:lnTo>
                <a:lnTo>
                  <a:pt x="2045109" y="196646"/>
                </a:lnTo>
                <a:lnTo>
                  <a:pt x="894735" y="39330"/>
                </a:lnTo>
                <a:lnTo>
                  <a:pt x="0" y="0"/>
                </a:lnTo>
                <a:lnTo>
                  <a:pt x="176980" y="373626"/>
                </a:lnTo>
                <a:close/>
              </a:path>
            </a:pathLst>
          </a:custGeom>
          <a:solidFill>
            <a:srgbClr val="FFFF00">
              <a:alpha val="5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12" name="Oval 11">
            <a:extLst>
              <a:ext uri="{FF2B5EF4-FFF2-40B4-BE49-F238E27FC236}">
                <a16:creationId xmlns:a16="http://schemas.microsoft.com/office/drawing/2014/main" id="{91975B91-FF16-6969-99FD-4902A3AE7DE9}"/>
              </a:ext>
            </a:extLst>
          </p:cNvPr>
          <p:cNvSpPr/>
          <p:nvPr/>
        </p:nvSpPr>
        <p:spPr>
          <a:xfrm>
            <a:off x="7476061" y="6131335"/>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Picture 10" descr="Snelheidsbord 30 km - Verkeersborden - Betervoorbereid.nl">
            <a:extLst>
              <a:ext uri="{FF2B5EF4-FFF2-40B4-BE49-F238E27FC236}">
                <a16:creationId xmlns:a16="http://schemas.microsoft.com/office/drawing/2014/main" id="{76B19F7A-5EE5-BDE2-911D-8B2484324B21}"/>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7411608" y="6089477"/>
            <a:ext cx="597310" cy="597310"/>
          </a:xfrm>
          <a:prstGeom prst="rect">
            <a:avLst/>
          </a:prstGeom>
        </p:spPr>
      </p:pic>
      <p:sp>
        <p:nvSpPr>
          <p:cNvPr id="17" name="Oval 16">
            <a:extLst>
              <a:ext uri="{FF2B5EF4-FFF2-40B4-BE49-F238E27FC236}">
                <a16:creationId xmlns:a16="http://schemas.microsoft.com/office/drawing/2014/main" id="{A6CA70EB-F65F-43FB-C8F2-52A7A42CF3CA}"/>
              </a:ext>
            </a:extLst>
          </p:cNvPr>
          <p:cNvSpPr/>
          <p:nvPr/>
        </p:nvSpPr>
        <p:spPr>
          <a:xfrm>
            <a:off x="3897120" y="2855447"/>
            <a:ext cx="468403" cy="477863"/>
          </a:xfrm>
          <a:prstGeom prst="ellips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5" name="Picture 14" descr="Snelheidsbord 30 km - Verkeersborden - Betervoorbereid.nl">
            <a:extLst>
              <a:ext uri="{FF2B5EF4-FFF2-40B4-BE49-F238E27FC236}">
                <a16:creationId xmlns:a16="http://schemas.microsoft.com/office/drawing/2014/main" id="{39A78E46-8B33-FE9E-3CD5-9CB81A78FBA6}"/>
              </a:ext>
            </a:extLst>
          </p:cNvPr>
          <p:cNvPicPr>
            <a:picLocks noChangeAspect="1"/>
          </p:cNvPicPr>
          <p:nvPr/>
        </p:nvPicPr>
        <p:blipFill>
          <a:blip r:embed="rId3">
            <a:clrChange>
              <a:clrFrom>
                <a:srgbClr val="FFFFFF"/>
              </a:clrFrom>
              <a:clrTo>
                <a:srgbClr val="FFFFFF">
                  <a:alpha val="0"/>
                </a:srgbClr>
              </a:clrTo>
            </a:clrChange>
          </a:blip>
          <a:stretch>
            <a:fillRect/>
          </a:stretch>
        </p:blipFill>
        <p:spPr>
          <a:xfrm>
            <a:off x="3850958" y="2792359"/>
            <a:ext cx="597310" cy="597310"/>
          </a:xfrm>
          <a:prstGeom prst="rect">
            <a:avLst/>
          </a:prstGeom>
        </p:spPr>
      </p:pic>
      <p:sp>
        <p:nvSpPr>
          <p:cNvPr id="18" name="TextBox 17">
            <a:extLst>
              <a:ext uri="{FF2B5EF4-FFF2-40B4-BE49-F238E27FC236}">
                <a16:creationId xmlns:a16="http://schemas.microsoft.com/office/drawing/2014/main" id="{88B42D21-D5D7-41CA-CCC1-35034AB9DAB5}"/>
              </a:ext>
            </a:extLst>
          </p:cNvPr>
          <p:cNvSpPr txBox="1"/>
          <p:nvPr/>
        </p:nvSpPr>
        <p:spPr>
          <a:xfrm>
            <a:off x="403123" y="1602658"/>
            <a:ext cx="3323303" cy="2862322"/>
          </a:xfrm>
          <a:prstGeom prst="rect">
            <a:avLst/>
          </a:prstGeom>
        </p:spPr>
        <p:txBody>
          <a:bodyPr wrap="square" rtlCol="0">
            <a:spAutoFit/>
          </a:bodyPr>
          <a:lstStyle/>
          <a:p>
            <a:r>
              <a:rPr lang="nl-BE" dirty="0"/>
              <a:t>Het grasplein aan de kapel zal gebruikt worden voor de opslag van ramen voor het New HQ.</a:t>
            </a:r>
          </a:p>
          <a:p>
            <a:r>
              <a:rPr lang="nl-BE" dirty="0"/>
              <a:t>Er werd een </a:t>
            </a:r>
            <a:r>
              <a:rPr lang="nl-BE" dirty="0" err="1"/>
              <a:t>snelheids-beperking</a:t>
            </a:r>
            <a:r>
              <a:rPr lang="nl-BE" dirty="0"/>
              <a:t> van 30 Km/</a:t>
            </a:r>
            <a:r>
              <a:rPr lang="nl-BE" dirty="0" err="1"/>
              <a:t>Hr</a:t>
            </a:r>
            <a:r>
              <a:rPr lang="nl-BE" dirty="0"/>
              <a:t> ingevoerd.</a:t>
            </a:r>
          </a:p>
          <a:p>
            <a:r>
              <a:rPr lang="nl-BE" dirty="0"/>
              <a:t>Het </a:t>
            </a:r>
            <a:r>
              <a:rPr lang="nl-BE" dirty="0" err="1"/>
              <a:t>Kw</a:t>
            </a:r>
            <a:r>
              <a:rPr lang="nl-BE" dirty="0"/>
              <a:t> zal de eenheden hiervan en van bijkomende maatregelen op de hoogte brengen.</a:t>
            </a:r>
          </a:p>
        </p:txBody>
      </p:sp>
    </p:spTree>
    <p:extLst>
      <p:ext uri="{BB962C8B-B14F-4D97-AF65-F5344CB8AC3E}">
        <p14:creationId xmlns:p14="http://schemas.microsoft.com/office/powerpoint/2010/main" val="324595246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9547EB-97DD-A7D4-7A64-E7876318DDCF}"/>
              </a:ext>
            </a:extLst>
          </p:cNvPr>
          <p:cNvSpPr>
            <a:spLocks noGrp="1"/>
          </p:cNvSpPr>
          <p:nvPr>
            <p:ph type="body" sz="quarter" idx="13"/>
          </p:nvPr>
        </p:nvSpPr>
        <p:spPr/>
        <p:txBody>
          <a:bodyPr/>
          <a:lstStyle/>
          <a:p>
            <a:r>
              <a:rPr lang="nl-BE" dirty="0"/>
              <a:t>Nota VCHOD werkpost- en functiefiches.</a:t>
            </a:r>
          </a:p>
        </p:txBody>
      </p:sp>
      <p:sp>
        <p:nvSpPr>
          <p:cNvPr id="3" name="Text Placeholder 2">
            <a:extLst>
              <a:ext uri="{FF2B5EF4-FFF2-40B4-BE49-F238E27FC236}">
                <a16:creationId xmlns:a16="http://schemas.microsoft.com/office/drawing/2014/main" id="{2B7747C3-A5CB-A2BB-402D-4D2690F6D0C5}"/>
              </a:ext>
            </a:extLst>
          </p:cNvPr>
          <p:cNvSpPr>
            <a:spLocks noGrp="1"/>
          </p:cNvSpPr>
          <p:nvPr>
            <p:ph type="body" sz="quarter" idx="27"/>
          </p:nvPr>
        </p:nvSpPr>
        <p:spPr>
          <a:xfrm>
            <a:off x="281009" y="1779812"/>
            <a:ext cx="11237400" cy="3042445"/>
          </a:xfrm>
        </p:spPr>
        <p:txBody>
          <a:bodyPr/>
          <a:lstStyle/>
          <a:p>
            <a:pPr marL="285750" indent="-285750">
              <a:buFont typeface="Wingdings" panose="05000000000000000000" pitchFamily="2" charset="2"/>
              <a:buChar char="q"/>
            </a:pPr>
            <a:r>
              <a:rPr lang="nl-BE" dirty="0"/>
              <a:t>LDPBW 08: </a:t>
            </a:r>
          </a:p>
          <a:p>
            <a:pPr marL="1028700" lvl="1">
              <a:buFont typeface="Wingdings" panose="05000000000000000000" pitchFamily="2" charset="2"/>
              <a:buChar char="§"/>
            </a:pPr>
            <a:r>
              <a:rPr lang="nl-BE" dirty="0"/>
              <a:t>geen zicht op de bestaande functie- en werkpostfiches.</a:t>
            </a:r>
          </a:p>
          <a:p>
            <a:pPr marL="1028700" lvl="1">
              <a:buFont typeface="Wingdings" panose="05000000000000000000" pitchFamily="2" charset="2"/>
              <a:buChar char="§"/>
            </a:pPr>
            <a:r>
              <a:rPr lang="nl-BE" dirty="0"/>
              <a:t>Voorlopig geen lijst van de eventueel door  gemaakte RA van de werkpostfiches</a:t>
            </a:r>
          </a:p>
          <a:p>
            <a:pPr marL="1028700" lvl="1">
              <a:buFont typeface="Wingdings" panose="05000000000000000000" pitchFamily="2" charset="2"/>
              <a:buChar char="§"/>
            </a:pPr>
            <a:endParaRPr lang="nl-BE" dirty="0"/>
          </a:p>
          <a:p>
            <a:pPr marL="285750" lvl="1">
              <a:buFont typeface="Wingdings" panose="05000000000000000000" pitchFamily="2" charset="2"/>
              <a:buChar char="q"/>
            </a:pPr>
            <a:r>
              <a:rPr lang="nl-BE" dirty="0"/>
              <a:t>De LDPBW zal aan de hand van een vragenlijst een lijst opmaken van de huidige situatie.</a:t>
            </a:r>
            <a:br>
              <a:rPr lang="nl-BE" dirty="0"/>
            </a:br>
            <a:r>
              <a:rPr lang="nl-BE" dirty="0"/>
              <a:t>- welke WPF, FF zijn er voorhanden in de eenheden; </a:t>
            </a:r>
            <a:br>
              <a:rPr lang="nl-BE" dirty="0"/>
            </a:br>
            <a:r>
              <a:rPr lang="nl-BE" dirty="0"/>
              <a:t>- zijn deze correct ingevuld;</a:t>
            </a:r>
            <a:br>
              <a:rPr lang="nl-BE" dirty="0"/>
            </a:br>
            <a:r>
              <a:rPr lang="nl-BE" dirty="0"/>
              <a:t>- werden deze opgemaakt op basis van een risicoanalyse</a:t>
            </a:r>
            <a:br>
              <a:rPr lang="nl-BE" dirty="0"/>
            </a:br>
            <a:r>
              <a:rPr lang="nl-BE" dirty="0"/>
              <a:t>- ………………………………………….</a:t>
            </a:r>
            <a:br>
              <a:rPr lang="nl-BE" dirty="0"/>
            </a:br>
            <a:r>
              <a:rPr lang="nl-BE" dirty="0"/>
              <a:t>- …………………………………………… </a:t>
            </a:r>
          </a:p>
          <a:p>
            <a:pPr marL="285750" indent="-285750">
              <a:buFont typeface="Wingdings" panose="05000000000000000000" pitchFamily="2" charset="2"/>
              <a:buChar char="q"/>
            </a:pPr>
            <a:endParaRPr lang="nl-BE" dirty="0"/>
          </a:p>
        </p:txBody>
      </p:sp>
      <p:graphicFrame>
        <p:nvGraphicFramePr>
          <p:cNvPr id="6" name="Object 5">
            <a:extLst>
              <a:ext uri="{FF2B5EF4-FFF2-40B4-BE49-F238E27FC236}">
                <a16:creationId xmlns:a16="http://schemas.microsoft.com/office/drawing/2014/main" id="{7AA55528-09A4-71AE-70F7-29105C4B0E0D}"/>
              </a:ext>
            </a:extLst>
          </p:cNvPr>
          <p:cNvGraphicFramePr>
            <a:graphicFrameLocks noChangeAspect="1"/>
          </p:cNvGraphicFramePr>
          <p:nvPr>
            <p:extLst>
              <p:ext uri="{D42A27DB-BD31-4B8C-83A1-F6EECF244321}">
                <p14:modId xmlns:p14="http://schemas.microsoft.com/office/powerpoint/2010/main" val="193832206"/>
              </p:ext>
            </p:extLst>
          </p:nvPr>
        </p:nvGraphicFramePr>
        <p:xfrm>
          <a:off x="4560769" y="4368022"/>
          <a:ext cx="2013285" cy="1744149"/>
        </p:xfrm>
        <a:graphic>
          <a:graphicData uri="http://schemas.openxmlformats.org/presentationml/2006/ole">
            <mc:AlternateContent xmlns:mc="http://schemas.openxmlformats.org/markup-compatibility/2006">
              <mc:Choice xmlns:v="urn:schemas-microsoft-com:vml" Requires="v">
                <p:oleObj name="Worksheet" showAsIcon="1" r:id="rId2" imgW="914400" imgH="792417" progId="Excel.Sheet.12">
                  <p:embed/>
                </p:oleObj>
              </mc:Choice>
              <mc:Fallback>
                <p:oleObj name="Worksheet" showAsIcon="1" r:id="rId2" imgW="914400" imgH="792417" progId="Excel.Sheet.12">
                  <p:embed/>
                  <p:pic>
                    <p:nvPicPr>
                      <p:cNvPr id="6" name="Object 5">
                        <a:extLst>
                          <a:ext uri="{FF2B5EF4-FFF2-40B4-BE49-F238E27FC236}">
                            <a16:creationId xmlns:a16="http://schemas.microsoft.com/office/drawing/2014/main" id="{7AA55528-09A4-71AE-70F7-29105C4B0E0D}"/>
                          </a:ext>
                        </a:extLst>
                      </p:cNvPr>
                      <p:cNvPicPr/>
                      <p:nvPr/>
                    </p:nvPicPr>
                    <p:blipFill>
                      <a:blip r:embed="rId3"/>
                      <a:stretch>
                        <a:fillRect/>
                      </a:stretch>
                    </p:blipFill>
                    <p:spPr>
                      <a:xfrm>
                        <a:off x="4560769" y="4368022"/>
                        <a:ext cx="2013285" cy="1744149"/>
                      </a:xfrm>
                      <a:prstGeom prst="rect">
                        <a:avLst/>
                      </a:prstGeom>
                    </p:spPr>
                  </p:pic>
                </p:oleObj>
              </mc:Fallback>
            </mc:AlternateContent>
          </a:graphicData>
        </a:graphic>
      </p:graphicFrame>
      <p:sp>
        <p:nvSpPr>
          <p:cNvPr id="4" name="Rectangle 3">
            <a:extLst>
              <a:ext uri="{FF2B5EF4-FFF2-40B4-BE49-F238E27FC236}">
                <a16:creationId xmlns:a16="http://schemas.microsoft.com/office/drawing/2014/main" id="{001E956F-0708-ED4B-1D9E-EC051CE29751}"/>
              </a:ext>
            </a:extLst>
          </p:cNvPr>
          <p:cNvSpPr/>
          <p:nvPr/>
        </p:nvSpPr>
        <p:spPr>
          <a:xfrm>
            <a:off x="0" y="5504362"/>
            <a:ext cx="12199173" cy="923330"/>
          </a:xfrm>
          <a:prstGeom prst="rect">
            <a:avLst/>
          </a:prstGeom>
          <a:noFill/>
        </p:spPr>
        <p:txBody>
          <a:bodyPr wrap="none" lIns="91440" tIns="45720" rIns="91440" bIns="45720">
            <a:spAutoFit/>
          </a:bodyPr>
          <a:lstStyle/>
          <a:p>
            <a:pPr algn="ctr"/>
            <a:r>
              <a:rPr lang="en-US" sz="5400" b="0" cap="none" spc="0" dirty="0" err="1">
                <a:ln w="0"/>
                <a:solidFill>
                  <a:srgbClr val="FF0000"/>
                </a:solidFill>
                <a:effectLst>
                  <a:outerShdw blurRad="38100" dist="19050" dir="2700000" algn="tl" rotWithShape="0">
                    <a:schemeClr val="dk1">
                      <a:alpha val="40000"/>
                    </a:schemeClr>
                  </a:outerShdw>
                </a:effectLst>
              </a:rPr>
              <a:t>Uitgesteld</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naar</a:t>
            </a:r>
            <a:r>
              <a:rPr lang="en-US" sz="5400" b="0" cap="none" spc="0" dirty="0">
                <a:ln w="0"/>
                <a:solidFill>
                  <a:srgbClr val="FF0000"/>
                </a:solidFill>
                <a:effectLst>
                  <a:outerShdw blurRad="38100" dist="19050" dir="2700000" algn="tl" rotWithShape="0">
                    <a:schemeClr val="dk1">
                      <a:alpha val="40000"/>
                    </a:schemeClr>
                  </a:outerShdw>
                </a:effectLst>
              </a:rPr>
              <a:t> later </a:t>
            </a:r>
            <a:r>
              <a:rPr lang="en-US" sz="5400" b="0" cap="none" spc="0" dirty="0" err="1">
                <a:ln w="0"/>
                <a:solidFill>
                  <a:srgbClr val="FF0000"/>
                </a:solidFill>
                <a:effectLst>
                  <a:outerShdw blurRad="38100" dist="19050" dir="2700000" algn="tl" rotWithShape="0">
                    <a:schemeClr val="dk1">
                      <a:alpha val="40000"/>
                    </a:schemeClr>
                  </a:outerShdw>
                </a:effectLst>
              </a:rPr>
              <a:t>wegens</a:t>
            </a:r>
            <a:r>
              <a:rPr lang="en-US" sz="5400" b="0" cap="none" spc="0" dirty="0">
                <a:ln w="0"/>
                <a:solidFill>
                  <a:srgbClr val="FF0000"/>
                </a:solidFill>
                <a:effectLst>
                  <a:outerShdw blurRad="38100" dist="19050" dir="2700000" algn="tl" rotWithShape="0">
                    <a:schemeClr val="dk1">
                      <a:alpha val="40000"/>
                    </a:schemeClr>
                  </a:outerShdw>
                </a:effectLst>
              </a:rPr>
              <a:t> </a:t>
            </a:r>
            <a:r>
              <a:rPr lang="en-US" sz="5400" b="0" cap="none" spc="0" dirty="0" err="1">
                <a:ln w="0"/>
                <a:solidFill>
                  <a:srgbClr val="FF0000"/>
                </a:solidFill>
                <a:effectLst>
                  <a:outerShdw blurRad="38100" dist="19050" dir="2700000" algn="tl" rotWithShape="0">
                    <a:schemeClr val="dk1">
                      <a:alpha val="40000"/>
                    </a:schemeClr>
                  </a:outerShdw>
                </a:effectLst>
              </a:rPr>
              <a:t>tijdsgebrek</a:t>
            </a:r>
            <a:r>
              <a:rPr lang="en-US" sz="5400" b="0" cap="none" spc="0" dirty="0">
                <a:ln w="0"/>
                <a:solidFill>
                  <a:srgbClr val="FF0000"/>
                </a:solidFill>
                <a:effectLst>
                  <a:outerShdw blurRad="38100" dist="19050" dir="2700000" algn="tl" rotWithShape="0">
                    <a:schemeClr val="dk1">
                      <a:alpha val="40000"/>
                    </a:schemeClr>
                  </a:outerShdw>
                </a:effectLst>
              </a:rPr>
              <a:t>.</a:t>
            </a:r>
          </a:p>
        </p:txBody>
      </p:sp>
    </p:spTree>
    <p:extLst>
      <p:ext uri="{BB962C8B-B14F-4D97-AF65-F5344CB8AC3E}">
        <p14:creationId xmlns:p14="http://schemas.microsoft.com/office/powerpoint/2010/main" val="75662310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A2673A-9AD6-ABD2-6E95-4A66C6BBC2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2A81F60-BD44-BB47-0F48-38F72B80E152}"/>
              </a:ext>
            </a:extLst>
          </p:cNvPr>
          <p:cNvSpPr>
            <a:spLocks noGrp="1"/>
          </p:cNvSpPr>
          <p:nvPr>
            <p:ph type="body" sz="quarter" idx="13"/>
          </p:nvPr>
        </p:nvSpPr>
        <p:spPr>
          <a:xfrm>
            <a:off x="281009" y="745829"/>
            <a:ext cx="11293675" cy="1323439"/>
          </a:xfrm>
        </p:spPr>
        <p:txBody>
          <a:bodyPr/>
          <a:lstStyle/>
          <a:p>
            <a:r>
              <a:rPr lang="nl-BE" dirty="0"/>
              <a:t>Inventarislijst van de producten met gevaarlijke eigenschappen.</a:t>
            </a:r>
          </a:p>
        </p:txBody>
      </p:sp>
      <p:sp>
        <p:nvSpPr>
          <p:cNvPr id="3" name="Text Placeholder 2">
            <a:extLst>
              <a:ext uri="{FF2B5EF4-FFF2-40B4-BE49-F238E27FC236}">
                <a16:creationId xmlns:a16="http://schemas.microsoft.com/office/drawing/2014/main" id="{CEF5EA80-DFCF-81EB-A6DC-7EB4C8C61484}"/>
              </a:ext>
            </a:extLst>
          </p:cNvPr>
          <p:cNvSpPr>
            <a:spLocks noGrp="1"/>
          </p:cNvSpPr>
          <p:nvPr>
            <p:ph type="body" sz="quarter" idx="27"/>
          </p:nvPr>
        </p:nvSpPr>
        <p:spPr>
          <a:xfrm>
            <a:off x="281009" y="2270701"/>
            <a:ext cx="11237400" cy="4089476"/>
          </a:xfrm>
        </p:spPr>
        <p:txBody>
          <a:bodyPr/>
          <a:lstStyle/>
          <a:p>
            <a:pPr marL="285750" indent="-285750">
              <a:buFont typeface="Wingdings" panose="05000000000000000000" pitchFamily="2" charset="2"/>
              <a:buChar char="q"/>
            </a:pPr>
            <a:r>
              <a:rPr lang="nl-BE" dirty="0"/>
              <a:t>Er wordt vanuit de IDPBW een onderzoek gedaan naar bepaalde gevaarlijke producten.</a:t>
            </a:r>
            <a:br>
              <a:rPr lang="nl-BE" dirty="0"/>
            </a:br>
            <a:r>
              <a:rPr lang="nl-BE" dirty="0"/>
              <a:t>Het gaat over de producten die de volgende stoffen bevatten:</a:t>
            </a:r>
          </a:p>
          <a:p>
            <a:pPr marL="555625" indent="-285750">
              <a:buFont typeface="Wingdings" panose="05000000000000000000" pitchFamily="2" charset="2"/>
              <a:buChar char="§"/>
            </a:pPr>
            <a:endParaRPr lang="nl-BE" dirty="0"/>
          </a:p>
          <a:p>
            <a:pPr marL="555625" indent="-285750">
              <a:buFont typeface="Wingdings" panose="05000000000000000000" pitchFamily="2" charset="2"/>
              <a:buChar char="§"/>
            </a:pPr>
            <a:r>
              <a:rPr lang="nl-BE" dirty="0"/>
              <a:t>Carcinogene producten (H350 en H351),</a:t>
            </a:r>
          </a:p>
          <a:p>
            <a:pPr marL="555625" indent="-285750">
              <a:buFont typeface="Wingdings" panose="05000000000000000000" pitchFamily="2" charset="2"/>
              <a:buChar char="§"/>
            </a:pPr>
            <a:r>
              <a:rPr lang="nl-BE" dirty="0"/>
              <a:t>Mutagene producten (H340 en H341),</a:t>
            </a:r>
          </a:p>
          <a:p>
            <a:pPr marL="555625" indent="-285750">
              <a:buFont typeface="Wingdings" panose="05000000000000000000" pitchFamily="2" charset="2"/>
              <a:buChar char="§"/>
            </a:pPr>
            <a:r>
              <a:rPr lang="nl-BE" dirty="0"/>
              <a:t>CMR (H360 en H362),</a:t>
            </a:r>
          </a:p>
          <a:p>
            <a:pPr marL="555625" indent="-285750">
              <a:buFont typeface="Wingdings" panose="05000000000000000000" pitchFamily="2" charset="2"/>
              <a:buChar char="§"/>
            </a:pPr>
            <a:r>
              <a:rPr lang="nl-BE" dirty="0"/>
              <a:t>Producten die de vruchtbaarheid of het ongeboren kind kunnen schaden (H361),</a:t>
            </a:r>
          </a:p>
          <a:p>
            <a:pPr marL="555625" indent="-285750">
              <a:buFont typeface="Wingdings" panose="05000000000000000000" pitchFamily="2" charset="2"/>
              <a:buChar char="§"/>
            </a:pPr>
            <a:r>
              <a:rPr lang="nl-BE" dirty="0"/>
              <a:t>SVHC,</a:t>
            </a:r>
          </a:p>
          <a:p>
            <a:pPr marL="555625" indent="-285750">
              <a:buFont typeface="Wingdings" panose="05000000000000000000" pitchFamily="2" charset="2"/>
              <a:buChar char="§"/>
            </a:pPr>
            <a:r>
              <a:rPr lang="nl-BE" dirty="0"/>
              <a:t>Producten die de stof </a:t>
            </a:r>
            <a:r>
              <a:rPr lang="nl-BE" dirty="0" err="1"/>
              <a:t>Diisocyanaat</a:t>
            </a:r>
            <a:r>
              <a:rPr lang="nl-BE" dirty="0"/>
              <a:t> bevatten (zie rubriek 1 en 3 van de SDS)</a:t>
            </a:r>
          </a:p>
          <a:p>
            <a:pPr marL="269875"/>
            <a:endParaRPr lang="nl-BE" dirty="0"/>
          </a:p>
          <a:p>
            <a:pPr marL="285750" indent="-285750">
              <a:buFont typeface="Wingdings" panose="05000000000000000000" pitchFamily="2" charset="2"/>
              <a:buChar char="q"/>
            </a:pPr>
            <a:r>
              <a:rPr lang="nl-BE" dirty="0"/>
              <a:t>De eenheden dienen een inventarislijst van de producten waarover de eenheid beschikt op te maken.</a:t>
            </a:r>
            <a:br>
              <a:rPr lang="nl-BE" dirty="0"/>
            </a:br>
            <a:r>
              <a:rPr lang="nl-BE" dirty="0"/>
              <a:t>(</a:t>
            </a:r>
            <a:r>
              <a:rPr lang="nl-BE" dirty="0">
                <a:hlinkClick r:id="rId2"/>
              </a:rPr>
              <a:t>Template nieuwe inventarislijst</a:t>
            </a:r>
            <a:r>
              <a:rPr lang="nl-BE" dirty="0"/>
              <a:t>) </a:t>
            </a:r>
          </a:p>
          <a:p>
            <a:pPr marL="285750" indent="-285750">
              <a:buFont typeface="Wingdings" panose="05000000000000000000" pitchFamily="2" charset="2"/>
              <a:buChar char="q"/>
            </a:pPr>
            <a:r>
              <a:rPr lang="nl-BE" dirty="0"/>
              <a:t>De LDPBW zal, indien nodig, hier ook een vragenlijst voor opstellen zodat men de huidige situatie kan zien. </a:t>
            </a:r>
          </a:p>
          <a:p>
            <a:pPr marL="285750" indent="-285750">
              <a:buFont typeface="Wingdings" panose="05000000000000000000" pitchFamily="2" charset="2"/>
              <a:buChar char="q"/>
            </a:pPr>
            <a:r>
              <a:rPr lang="nl-BE" b="1" u="sng" dirty="0"/>
              <a:t>Opmerking: Dit thema is zeer belangrijk daar zonder deze lijst en het beschikken over de recentste SDS nodig zijn voor de correcte opmaak van de werkpostfiches, functiefiches en de lijsten AMT</a:t>
            </a:r>
          </a:p>
          <a:p>
            <a:pPr marL="285750" indent="-285750">
              <a:buFont typeface="Wingdings" panose="05000000000000000000" pitchFamily="2" charset="2"/>
              <a:buChar char="q"/>
            </a:pPr>
            <a:endParaRPr lang="nl-BE" dirty="0"/>
          </a:p>
        </p:txBody>
      </p:sp>
    </p:spTree>
    <p:extLst>
      <p:ext uri="{BB962C8B-B14F-4D97-AF65-F5344CB8AC3E}">
        <p14:creationId xmlns:p14="http://schemas.microsoft.com/office/powerpoint/2010/main" val="40842731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half" idx="13"/>
          </p:nvPr>
        </p:nvSpPr>
        <p:spPr>
          <a:xfrm>
            <a:off x="352162" y="5092589"/>
            <a:ext cx="11672876" cy="1015663"/>
          </a:xfrm>
        </p:spPr>
        <p:txBody>
          <a:bodyPr/>
          <a:lstStyle/>
          <a:p>
            <a:r>
              <a:rPr lang="nl-BE" dirty="0"/>
              <a:t>Arbeidsongevallen.</a:t>
            </a:r>
          </a:p>
        </p:txBody>
      </p:sp>
      <p:pic>
        <p:nvPicPr>
          <p:cNvPr id="3" name="Picture 2"/>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23571" y="4984315"/>
            <a:ext cx="1219183" cy="1219183"/>
          </a:xfrm>
          <a:prstGeom prst="rect">
            <a:avLst/>
          </a:prstGeom>
        </p:spPr>
      </p:pic>
    </p:spTree>
    <p:extLst>
      <p:ext uri="{BB962C8B-B14F-4D97-AF65-F5344CB8AC3E}">
        <p14:creationId xmlns:p14="http://schemas.microsoft.com/office/powerpoint/2010/main" val="88031430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81009" y="745829"/>
            <a:ext cx="11293675" cy="1323439"/>
          </a:xfrm>
        </p:spPr>
        <p:txBody>
          <a:bodyPr/>
          <a:lstStyle/>
          <a:p>
            <a:r>
              <a:rPr lang="nl-BE" dirty="0"/>
              <a:t>Arbeidsongevallen gelinkt aan infrastructuur KKE.</a:t>
            </a:r>
          </a:p>
        </p:txBody>
      </p:sp>
      <p:sp>
        <p:nvSpPr>
          <p:cNvPr id="4" name="Text Placeholder 3"/>
          <p:cNvSpPr>
            <a:spLocks noGrp="1"/>
          </p:cNvSpPr>
          <p:nvPr>
            <p:ph type="body" sz="quarter" idx="27"/>
          </p:nvPr>
        </p:nvSpPr>
        <p:spPr>
          <a:xfrm>
            <a:off x="281009" y="2723744"/>
            <a:ext cx="11237400" cy="2064989"/>
          </a:xfrm>
        </p:spPr>
        <p:txBody>
          <a:bodyPr/>
          <a:lstStyle/>
          <a:p>
            <a:pPr marL="542925" indent="-542925">
              <a:buFont typeface="Wingdings" panose="05000000000000000000" pitchFamily="2" charset="2"/>
              <a:buChar char="q"/>
            </a:pPr>
            <a:r>
              <a:rPr lang="nl-BE" sz="2800" dirty="0"/>
              <a:t>Er zijn geen ongevallen gebeurd die gelinkt kunnen worden aan de infrastructuur.</a:t>
            </a:r>
          </a:p>
          <a:p>
            <a:endParaRPr lang="nl-BE" sz="2800" dirty="0"/>
          </a:p>
          <a:p>
            <a:endParaRPr lang="nl-BE" sz="2800" dirty="0"/>
          </a:p>
          <a:p>
            <a:endParaRPr lang="nl-BE" sz="2800" dirty="0"/>
          </a:p>
          <a:p>
            <a:endParaRPr lang="nl-BE" dirty="0"/>
          </a:p>
          <a:p>
            <a:pPr marL="285750" indent="-285750">
              <a:buFontTx/>
              <a:buChar char="-"/>
            </a:pPr>
            <a:endParaRPr lang="nl-BE" dirty="0"/>
          </a:p>
          <a:p>
            <a:endParaRPr lang="nl-BE" dirty="0"/>
          </a:p>
        </p:txBody>
      </p:sp>
      <p:pic>
        <p:nvPicPr>
          <p:cNvPr id="5" name="Picture 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709954" y="136237"/>
            <a:ext cx="1219183" cy="1219183"/>
          </a:xfrm>
          <a:prstGeom prst="rect">
            <a:avLst/>
          </a:prstGeom>
        </p:spPr>
      </p:pic>
    </p:spTree>
    <p:extLst>
      <p:ext uri="{BB962C8B-B14F-4D97-AF65-F5344CB8AC3E}">
        <p14:creationId xmlns:p14="http://schemas.microsoft.com/office/powerpoint/2010/main" val="429456773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749571" y="1129989"/>
            <a:ext cx="8054502" cy="1323439"/>
          </a:xfrm>
          <a:prstGeom prst="rect">
            <a:avLst/>
          </a:prstGeom>
        </p:spPr>
        <p:txBody>
          <a:bodyPr wrap="square">
            <a:spAutoFit/>
          </a:bodyPr>
          <a:lstStyle/>
          <a:p>
            <a:pPr algn="just"/>
            <a:r>
              <a:rPr lang="nl-BE" altLang="en-US" sz="4400" b="1" dirty="0">
                <a:latin typeface="Arial" panose="020B0604020202020204" pitchFamily="34" charset="0"/>
                <a:cs typeface="Arial" panose="020B0604020202020204" pitchFamily="34" charset="0"/>
              </a:rPr>
              <a:t>Dienstmailbox</a:t>
            </a:r>
            <a:endParaRPr lang="nl-BE" sz="4400" b="1" dirty="0">
              <a:latin typeface="Arial" panose="020B0604020202020204" pitchFamily="34" charset="0"/>
              <a:cs typeface="Arial" panose="020B0604020202020204" pitchFamily="34" charset="0"/>
            </a:endParaRPr>
          </a:p>
          <a:p>
            <a:pPr marL="457200" indent="-457200" algn="just">
              <a:buFont typeface="+mj-lt"/>
              <a:buAutoNum type="arabicPeriod"/>
            </a:pPr>
            <a:endParaRPr lang="nl-BE" dirty="0"/>
          </a:p>
          <a:p>
            <a:pPr algn="just"/>
            <a:endParaRPr lang="en-US" dirty="0"/>
          </a:p>
        </p:txBody>
      </p:sp>
      <p:sp>
        <p:nvSpPr>
          <p:cNvPr id="4" name="Rectangle 3"/>
          <p:cNvSpPr/>
          <p:nvPr/>
        </p:nvSpPr>
        <p:spPr>
          <a:xfrm>
            <a:off x="1374056" y="2018591"/>
            <a:ext cx="8313907" cy="2554545"/>
          </a:xfrm>
          <a:prstGeom prst="rect">
            <a:avLst/>
          </a:prstGeom>
        </p:spPr>
        <p:txBody>
          <a:bodyPr wrap="square">
            <a:spAutoFit/>
          </a:bodyPr>
          <a:lstStyle/>
          <a:p>
            <a:pPr algn="ctr"/>
            <a:r>
              <a:rPr lang="nl-BE" sz="3200" dirty="0">
                <a:latin typeface="Arial" panose="020B0604020202020204" pitchFamily="34" charset="0"/>
                <a:cs typeface="Arial" panose="020B0604020202020204" pitchFamily="34" charset="0"/>
              </a:rPr>
              <a:t>Gelieve alle mails die niet persoonlijk zijn gericht te mailen naar de dienstmailbox namelijk </a:t>
            </a:r>
          </a:p>
          <a:p>
            <a:pPr algn="ctr"/>
            <a:endParaRPr lang="nl-BE" sz="3200" dirty="0">
              <a:latin typeface="Arial" panose="020B0604020202020204" pitchFamily="34" charset="0"/>
              <a:cs typeface="Arial" panose="020B0604020202020204" pitchFamily="34" charset="0"/>
            </a:endParaRPr>
          </a:p>
          <a:p>
            <a:pPr algn="ctr"/>
            <a:r>
              <a:rPr lang="nl-BE" sz="3200" dirty="0">
                <a:latin typeface="Arial" panose="020B0604020202020204" pitchFamily="34" charset="0"/>
                <a:cs typeface="Arial" panose="020B0604020202020204" pitchFamily="34" charset="0"/>
                <a:hlinkClick r:id="rId3"/>
              </a:rPr>
              <a:t>DGHWB-SLPPT08-EVERE@mil.be</a:t>
            </a:r>
            <a:endParaRPr lang="nl-BE" sz="32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0195034"/>
      </p:ext>
    </p:extLst>
  </p:cSld>
  <p:clrMapOvr>
    <a:masterClrMapping/>
  </p:clrMapOvr>
</p:sld>
</file>

<file path=ppt/theme/theme1.xml><?xml version="1.0" encoding="utf-8"?>
<a:theme xmlns:a="http://schemas.openxmlformats.org/drawingml/2006/main" name="Custom Design">
  <a:themeElements>
    <a:clrScheme name="Belgian Defence">
      <a:dk1>
        <a:srgbClr val="184652"/>
      </a:dk1>
      <a:lt1>
        <a:srgbClr val="FFFFFF"/>
      </a:lt1>
      <a:dk2>
        <a:srgbClr val="184652"/>
      </a:dk2>
      <a:lt2>
        <a:srgbClr val="F5F1E7"/>
      </a:lt2>
      <a:accent1>
        <a:srgbClr val="008991"/>
      </a:accent1>
      <a:accent2>
        <a:srgbClr val="E2EDF0"/>
      </a:accent2>
      <a:accent3>
        <a:srgbClr val="343531"/>
      </a:accent3>
      <a:accent4>
        <a:srgbClr val="6DA3C7"/>
      </a:accent4>
      <a:accent5>
        <a:srgbClr val="5E8541"/>
      </a:accent5>
      <a:accent6>
        <a:srgbClr val="4862A5"/>
      </a:accent6>
      <a:hlink>
        <a:srgbClr val="3B9EBA"/>
      </a:hlink>
      <a:folHlink>
        <a:srgbClr val="521C21"/>
      </a:folHlink>
    </a:clrScheme>
    <a:fontScheme name="Palanquin">
      <a:majorFont>
        <a:latin typeface="Palanquin Bold"/>
        <a:ea typeface=""/>
        <a:cs typeface=""/>
      </a:majorFont>
      <a:minorFont>
        <a:latin typeface="Palanquin Regular"/>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a:spAutoFit/>
      </a:bodyPr>
      <a:lstStyle>
        <a:defPPr>
          <a:defRPr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0B6DE016680F674DBC9DAEE4783B6637" ma:contentTypeVersion="3" ma:contentTypeDescription="Upload an image." ma:contentTypeScope="" ma:versionID="0161e275c92e5df4f53d46597c9c8080">
  <xsd:schema xmlns:xsd="http://www.w3.org/2001/XMLSchema" xmlns:xs="http://www.w3.org/2001/XMLSchema" xmlns:p="http://schemas.microsoft.com/office/2006/metadata/properties" xmlns:ns1="http://schemas.microsoft.com/sharepoint/v3" xmlns:ns2="C64C079A-ABBC-4A11-A430-DE1D177D1884" xmlns:ns3="6aaf9d74-94c3-42e3-8811-9db25e5c3289" xmlns:ns4="http://schemas.microsoft.com/sharepoint/v3/fields" xmlns:ns5="c64c079a-abbc-4a11-a430-de1d177d1884" targetNamespace="http://schemas.microsoft.com/office/2006/metadata/properties" ma:root="true" ma:fieldsID="58ce0466a3f6a43d641e35b8c9f7f0a1" ns1:_="" ns2:_="" ns3:_="" ns4:_="" ns5:_="">
    <xsd:import namespace="http://schemas.microsoft.com/sharepoint/v3"/>
    <xsd:import namespace="C64C079A-ABBC-4A11-A430-DE1D177D1884"/>
    <xsd:import namespace="6aaf9d74-94c3-42e3-8811-9db25e5c3289"/>
    <xsd:import namespace="http://schemas.microsoft.com/sharepoint/v3/fields"/>
    <xsd:import namespace="c64c079a-abbc-4a11-a430-de1d177d1884"/>
    <xsd:element name="properties">
      <xsd:complexType>
        <xsd:sequence>
          <xsd:element name="documentManagement">
            <xsd:complexType>
              <xsd:all>
                <xsd:element ref="ns3:lang"/>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4:wic_System_Copyright" minOccurs="0"/>
                <xsd:element ref="ns5:Category" minOccurs="0"/>
                <xsd:element ref="ns5:Sub_x002d_Category" minOccurs="0"/>
                <xsd:element ref="ns5:Layout_x0020_Fil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9" nillable="true" ma:displayName="URL Path" ma:hidden="true" ma:list="Docs" ma:internalName="FileRef" ma:readOnly="true" ma:showField="FullUrl">
      <xsd:simpleType>
        <xsd:restriction base="dms:Lookup"/>
      </xsd:simpleType>
    </xsd:element>
    <xsd:element name="File_x0020_Type" ma:index="10" nillable="true" ma:displayName="File Type" ma:hidden="true" ma:internalName="File_x0020_Type" ma:readOnly="true">
      <xsd:simpleType>
        <xsd:restriction base="dms:Text"/>
      </xsd:simpleType>
    </xsd:element>
    <xsd:element name="HTML_x0020_File_x0020_Type" ma:index="11" nillable="true" ma:displayName="HTML File Type" ma:hidden="true" ma:internalName="HTML_x0020_File_x0020_Type" ma:readOnly="true">
      <xsd:simpleType>
        <xsd:restriction base="dms:Text"/>
      </xsd:simpleType>
    </xsd:element>
    <xsd:element name="FSObjType" ma:index="12"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C64C079A-ABBC-4A11-A430-DE1D177D1884" elementFormDefault="qualified">
    <xsd:import namespace="http://schemas.microsoft.com/office/2006/documentManagement/types"/>
    <xsd:import namespace="http://schemas.microsoft.com/office/infopath/2007/PartnerControls"/>
    <xsd:element name="ThumbnailExists" ma:index="19" nillable="true" ma:displayName="Thumbnail Exists" ma:default="FALSE" ma:hidden="true" ma:internalName="ThumbnailExists" ma:readOnly="true">
      <xsd:simpleType>
        <xsd:restriction base="dms:Boolean"/>
      </xsd:simpleType>
    </xsd:element>
    <xsd:element name="PreviewExists" ma:index="20" nillable="true" ma:displayName="Preview Exists" ma:default="FALSE" ma:hidden="true" ma:internalName="PreviewExists" ma:readOnly="true">
      <xsd:simpleType>
        <xsd:restriction base="dms:Boolean"/>
      </xsd:simpleType>
    </xsd:element>
    <xsd:element name="ImageWidth" ma:index="21" nillable="true" ma:displayName="Width" ma:internalName="ImageWidth" ma:readOnly="true">
      <xsd:simpleType>
        <xsd:restriction base="dms:Unknown"/>
      </xsd:simpleType>
    </xsd:element>
    <xsd:element name="ImageHeight" ma:index="23" nillable="true" ma:displayName="Height" ma:internalName="ImageHeight" ma:readOnly="true">
      <xsd:simpleType>
        <xsd:restriction base="dms:Unknown"/>
      </xsd:simpleType>
    </xsd:element>
    <xsd:element name="ImageCreateDate" ma:index="24"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6aaf9d74-94c3-42e3-8811-9db25e5c3289" elementFormDefault="qualified">
    <xsd:import namespace="http://schemas.microsoft.com/office/2006/documentManagement/types"/>
    <xsd:import namespace="http://schemas.microsoft.com/office/infopath/2007/PartnerControls"/>
    <xsd:element name="lang" ma:index="8" ma:displayName="Lang" ma:default="-" ma:format="RadioButtons" ma:internalName="lang">
      <xsd:simpleType>
        <xsd:restriction base="dms:Choice">
          <xsd:enumeration value="N"/>
          <xsd:enumeration value="F"/>
          <xsd:enumeration value="NF"/>
          <xsd:enumeration value="D"/>
          <xsd:enumeration value="E"/>
          <xsd:enumeration value="-"/>
        </xsd:restrictio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5"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64c079a-abbc-4a11-a430-de1d177d1884" elementFormDefault="qualified">
    <xsd:import namespace="http://schemas.microsoft.com/office/2006/documentManagement/types"/>
    <xsd:import namespace="http://schemas.microsoft.com/office/infopath/2007/PartnerControls"/>
    <xsd:element name="Category" ma:index="26" nillable="true" ma:displayName="Category" ma:format="RadioButtons" ma:internalName="Category">
      <xsd:simpleType>
        <xsd:restriction base="dms:Choice">
          <xsd:enumeration value="Logo"/>
          <xsd:enumeration value="Asset"/>
          <xsd:enumeration value="Powerpoint"/>
        </xsd:restriction>
      </xsd:simpleType>
    </xsd:element>
    <xsd:element name="Sub_x002d_Category" ma:index="27" nillable="true" ma:displayName="Sub-Category" ma:format="RadioButtons" ma:internalName="Sub_x002d_Category">
      <xsd:simpleType>
        <xsd:restriction base="dms:Choice">
          <xsd:enumeration value="Components"/>
          <xsd:enumeration value="Defence"/>
          <xsd:enumeration value="Employer Branding"/>
          <xsd:enumeration value="Other Government assets"/>
          <xsd:enumeration value="------------------------------"/>
          <xsd:enumeration value="Defence 0800 Number"/>
          <xsd:enumeration value="Icons"/>
          <xsd:enumeration value="Patterns"/>
          <xsd:enumeration value="QR-Code"/>
          <xsd:enumeration value="Signature banner"/>
        </xsd:restriction>
      </xsd:simpleType>
    </xsd:element>
    <xsd:element name="Layout_x0020_Files" ma:index="28" nillable="true" ma:displayName="Layout Files" ma:default="0" ma:internalName="Layout_x0020_Files">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ma:index="15"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mageCreateDate xmlns="C64C079A-ABBC-4A11-A430-DE1D177D1884" xsi:nil="true"/>
    <lang xmlns="6aaf9d74-94c3-42e3-8811-9db25e5c3289">N</lang>
    <Category xmlns="c64c079a-abbc-4a11-a430-de1d177d1884">Powerpoint</Category>
    <Sub_x002d_Category xmlns="c64c079a-abbc-4a11-a430-de1d177d1884">Defence</Sub_x002d_Category>
    <wic_System_Copyright xmlns="http://schemas.microsoft.com/sharepoint/v3/fields" xsi:nil="true"/>
    <Layout_x0020_Files xmlns="c64c079a-abbc-4a11-a430-de1d177d1884">false</Layout_x0020_Files>
  </documentManagement>
</p:properties>
</file>

<file path=customXml/itemProps1.xml><?xml version="1.0" encoding="utf-8"?>
<ds:datastoreItem xmlns:ds="http://schemas.openxmlformats.org/officeDocument/2006/customXml" ds:itemID="{205B8C05-565C-4141-AA10-D54C2FD265B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64C079A-ABBC-4A11-A430-DE1D177D1884"/>
    <ds:schemaRef ds:uri="6aaf9d74-94c3-42e3-8811-9db25e5c3289"/>
    <ds:schemaRef ds:uri="http://schemas.microsoft.com/sharepoint/v3/fields"/>
    <ds:schemaRef ds:uri="c64c079a-abbc-4a11-a430-de1d177d188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084C7D9-EB7C-4807-BE66-DE32CD8BB3FA}">
  <ds:schemaRefs>
    <ds:schemaRef ds:uri="http://schemas.microsoft.com/sharepoint/v3/contenttype/forms"/>
  </ds:schemaRefs>
</ds:datastoreItem>
</file>

<file path=customXml/itemProps3.xml><?xml version="1.0" encoding="utf-8"?>
<ds:datastoreItem xmlns:ds="http://schemas.openxmlformats.org/officeDocument/2006/customXml" ds:itemID="{27D85E99-E7C1-414D-9999-EF1F43BE3D91}">
  <ds:schemaRefs>
    <ds:schemaRef ds:uri="http://schemas.microsoft.com/sharepoint/v3"/>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c64c079a-abbc-4a11-a430-de1d177d1884"/>
    <ds:schemaRef ds:uri="http://purl.org/dc/elements/1.1/"/>
    <ds:schemaRef ds:uri="http://schemas.microsoft.com/office/2006/metadata/properties"/>
    <ds:schemaRef ds:uri="6aaf9d74-94c3-42e3-8811-9db25e5c3289"/>
    <ds:schemaRef ds:uri="http://schemas.microsoft.com/sharepoint/v3/fields"/>
    <ds:schemaRef ds:uri="C64C079A-ABBC-4A11-A430-DE1D177D1884"/>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8783</TotalTime>
  <Words>1949</Words>
  <Application>Microsoft Office PowerPoint</Application>
  <PresentationFormat>Widescreen</PresentationFormat>
  <Paragraphs>537</Paragraphs>
  <Slides>45</Slides>
  <Notes>6</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1</vt:i4>
      </vt:variant>
      <vt:variant>
        <vt:lpstr>Slide Titles</vt:lpstr>
      </vt:variant>
      <vt:variant>
        <vt:i4>45</vt:i4>
      </vt:variant>
    </vt:vector>
  </HeadingPairs>
  <TitlesOfParts>
    <vt:vector size="57" baseType="lpstr">
      <vt:lpstr>Yu Gothic</vt:lpstr>
      <vt:lpstr>Aptos</vt:lpstr>
      <vt:lpstr>Aptos Narrow</vt:lpstr>
      <vt:lpstr>Arial</vt:lpstr>
      <vt:lpstr>Calibri</vt:lpstr>
      <vt:lpstr>Courier New</vt:lpstr>
      <vt:lpstr>Palanquin</vt:lpstr>
      <vt:lpstr>Palanquin Bold</vt:lpstr>
      <vt:lpstr>Palanquin Regular</vt:lpstr>
      <vt:lpstr>Wingdings</vt:lpstr>
      <vt:lpstr>Custom Design</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Belgian Defence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Delbouille Julie</dc:creator>
  <cp:keywords/>
  <cp:lastModifiedBy>Choubane Housene</cp:lastModifiedBy>
  <cp:revision>341</cp:revision>
  <cp:lastPrinted>2026-09-16T07:12:03Z</cp:lastPrinted>
  <dcterms:created xsi:type="dcterms:W3CDTF">2021-07-19T11:03:08Z</dcterms:created>
  <dcterms:modified xsi:type="dcterms:W3CDTF">2026-09-17T08:01:58Z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0x0101009148F5A04DDD49CBA7127AADA5FB792B00AADE34325A8B49CDA8BB4DB53328F214000B6DE016680F674DBC9DAEE4783B6637</vt:lpwstr>
  </property>
  <property fmtid="{D5CDD505-2E9C-101B-9397-08002B2CF9AE}" pid="3" name="Order">
    <vt:r8>13000</vt:r8>
  </property>
</Properties>
</file>