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4"/>
  </p:sldMasterIdLst>
  <p:notesMasterIdLst>
    <p:notesMasterId r:id="rId64"/>
  </p:notesMasterIdLst>
  <p:handoutMasterIdLst>
    <p:handoutMasterId r:id="rId65"/>
  </p:handoutMasterIdLst>
  <p:sldIdLst>
    <p:sldId id="271" r:id="rId5"/>
    <p:sldId id="258" r:id="rId6"/>
    <p:sldId id="281" r:id="rId7"/>
    <p:sldId id="282" r:id="rId8"/>
    <p:sldId id="283" r:id="rId9"/>
    <p:sldId id="284" r:id="rId10"/>
    <p:sldId id="285" r:id="rId11"/>
    <p:sldId id="289" r:id="rId12"/>
    <p:sldId id="288" r:id="rId13"/>
    <p:sldId id="314" r:id="rId14"/>
    <p:sldId id="313" r:id="rId15"/>
    <p:sldId id="317" r:id="rId16"/>
    <p:sldId id="345" r:id="rId17"/>
    <p:sldId id="347" r:id="rId18"/>
    <p:sldId id="346" r:id="rId19"/>
    <p:sldId id="348" r:id="rId20"/>
    <p:sldId id="315" r:id="rId21"/>
    <p:sldId id="318" r:id="rId22"/>
    <p:sldId id="349" r:id="rId23"/>
    <p:sldId id="320" r:id="rId24"/>
    <p:sldId id="321" r:id="rId25"/>
    <p:sldId id="322" r:id="rId26"/>
    <p:sldId id="323" r:id="rId27"/>
    <p:sldId id="324" r:id="rId28"/>
    <p:sldId id="351" r:id="rId29"/>
    <p:sldId id="326" r:id="rId30"/>
    <p:sldId id="352" r:id="rId31"/>
    <p:sldId id="353" r:id="rId32"/>
    <p:sldId id="354" r:id="rId33"/>
    <p:sldId id="327" r:id="rId34"/>
    <p:sldId id="328" r:id="rId35"/>
    <p:sldId id="329" r:id="rId36"/>
    <p:sldId id="332" r:id="rId37"/>
    <p:sldId id="330" r:id="rId38"/>
    <p:sldId id="331" r:id="rId39"/>
    <p:sldId id="356" r:id="rId40"/>
    <p:sldId id="333" r:id="rId41"/>
    <p:sldId id="334" r:id="rId42"/>
    <p:sldId id="335" r:id="rId43"/>
    <p:sldId id="337" r:id="rId44"/>
    <p:sldId id="338" r:id="rId45"/>
    <p:sldId id="339" r:id="rId46"/>
    <p:sldId id="340" r:id="rId47"/>
    <p:sldId id="357" r:id="rId48"/>
    <p:sldId id="358" r:id="rId49"/>
    <p:sldId id="363" r:id="rId50"/>
    <p:sldId id="364" r:id="rId51"/>
    <p:sldId id="359" r:id="rId52"/>
    <p:sldId id="287" r:id="rId53"/>
    <p:sldId id="341" r:id="rId54"/>
    <p:sldId id="342" r:id="rId55"/>
    <p:sldId id="365" r:id="rId56"/>
    <p:sldId id="298" r:id="rId57"/>
    <p:sldId id="300" r:id="rId58"/>
    <p:sldId id="296" r:id="rId59"/>
    <p:sldId id="301" r:id="rId60"/>
    <p:sldId id="302" r:id="rId61"/>
    <p:sldId id="305" r:id="rId62"/>
    <p:sldId id="304" r:id="rId6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4652"/>
    <a:srgbClr val="184652"/>
    <a:srgbClr val="F5F1E7"/>
    <a:srgbClr val="475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068" autoAdjust="0"/>
  </p:normalViewPr>
  <p:slideViewPr>
    <p:cSldViewPr snapToGrid="0">
      <p:cViewPr varScale="1">
        <p:scale>
          <a:sx n="74" d="100"/>
          <a:sy n="74" d="100"/>
        </p:scale>
        <p:origin x="936" y="7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66" d="100"/>
          <a:sy n="66" d="100"/>
        </p:scale>
        <p:origin x="3134"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D4179AA-4A50-4F90-80DA-F8289B511D89}" type="datetimeFigureOut">
              <a:rPr lang="fr-BE" smtClean="0"/>
              <a:t>11-03-25</a:t>
            </a:fld>
            <a:endParaRPr lang="fr-BE"/>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58E8E4-87F3-420F-8B16-5A2047EAB20C}" type="slidenum">
              <a:rPr lang="fr-BE" smtClean="0"/>
              <a:t>‹#›</a:t>
            </a:fld>
            <a:endParaRPr lang="fr-BE"/>
          </a:p>
        </p:txBody>
      </p:sp>
    </p:spTree>
    <p:extLst>
      <p:ext uri="{BB962C8B-B14F-4D97-AF65-F5344CB8AC3E}">
        <p14:creationId xmlns:p14="http://schemas.microsoft.com/office/powerpoint/2010/main" val="19474422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7556EB-5C46-4556-B6B9-ADE43D09CF46}" type="datetimeFigureOut">
              <a:rPr lang="fr-BE" smtClean="0"/>
              <a:t>11-03-25</a:t>
            </a:fld>
            <a:endParaRPr lang="fr-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4F2C25-99DC-4E03-B761-F0DD23C54933}" type="slidenum">
              <a:rPr lang="fr-BE" smtClean="0"/>
              <a:t>‹#›</a:t>
            </a:fld>
            <a:endParaRPr lang="fr-BE"/>
          </a:p>
        </p:txBody>
      </p:sp>
    </p:spTree>
    <p:extLst>
      <p:ext uri="{BB962C8B-B14F-4D97-AF65-F5344CB8AC3E}">
        <p14:creationId xmlns:p14="http://schemas.microsoft.com/office/powerpoint/2010/main" val="4228317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erk.belgie.be/sites/default/files/content/documents/Welzijn%20op%20het%20werk/Regelgeving/Codex%20boek%20II%20titel%201%20IDPB.pdf"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seveso.be/nl/seveso-ondernemingen" TargetMode="External"/><Relationship Id="rId2" Type="http://schemas.openxmlformats.org/officeDocument/2006/relationships/slide" Target="../slides/slide32.xml"/><Relationship Id="rId1" Type="http://schemas.openxmlformats.org/officeDocument/2006/relationships/notesMaster" Target="../notesMasters/notesMaster1.xml"/><Relationship Id="rId5" Type="http://schemas.openxmlformats.org/officeDocument/2006/relationships/hyperlink" Target="https://www.health.belgium.be/nl/het-ziekenhuisnoodplan-znp#Wetgeving" TargetMode="External"/><Relationship Id="rId4" Type="http://schemas.openxmlformats.org/officeDocument/2006/relationships/hyperlink" Target="https://www.nucleairrisico.be/noodplanningszones" TargetMode="Externa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nl-BE" dirty="0"/>
              <a:t>Deze briefing is enkel in het Nederlands</a:t>
            </a:r>
          </a:p>
          <a:p>
            <a:pPr marL="171450" indent="-171450">
              <a:buFontTx/>
              <a:buChar char="-"/>
            </a:pPr>
            <a:endParaRPr lang="nl-BE" dirty="0"/>
          </a:p>
          <a:p>
            <a:pPr marL="171450" indent="-171450">
              <a:buFontTx/>
              <a:buChar char="-"/>
            </a:pPr>
            <a:r>
              <a:rPr lang="nl-BE" dirty="0"/>
              <a:t>Regelgeving</a:t>
            </a:r>
            <a:r>
              <a:rPr lang="nl-BE" baseline="0" dirty="0"/>
              <a:t> zijnde  de Welzijnswet en militaire richtlijnen</a:t>
            </a:r>
            <a:endParaRPr lang="nl-BE" dirty="0"/>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2</a:t>
            </a:fld>
            <a:endParaRPr lang="fr-BE"/>
          </a:p>
        </p:txBody>
      </p:sp>
    </p:spTree>
    <p:extLst>
      <p:ext uri="{BB962C8B-B14F-4D97-AF65-F5344CB8AC3E}">
        <p14:creationId xmlns:p14="http://schemas.microsoft.com/office/powerpoint/2010/main" val="3888969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ACWB-SPS-WRKPR-009, Opstellen GPP en JAP = verantwoordelijkheid</a:t>
            </a:r>
            <a:r>
              <a:rPr lang="nl-BE" baseline="0" dirty="0"/>
              <a:t> Staf Defensie en DG’ en </a:t>
            </a:r>
            <a:r>
              <a:rPr lang="nl-BE" baseline="0" dirty="0" err="1"/>
              <a:t>ACOS’en</a:t>
            </a:r>
            <a:br>
              <a:rPr lang="nl-BE" baseline="0" dirty="0"/>
            </a:br>
            <a:br>
              <a:rPr lang="nl-BE" baseline="0" dirty="0"/>
            </a:br>
            <a:r>
              <a:rPr lang="nl-BE" baseline="0" dirty="0"/>
              <a:t>- ACWB-SPS-WRKPR-005, Het LPP = dient door iedere eenheid (met korpscommandant) opgemaakt te worden</a:t>
            </a:r>
            <a:br>
              <a:rPr lang="nl-BE" baseline="0" dirty="0"/>
            </a:br>
            <a:br>
              <a:rPr lang="nl-BE" baseline="0" dirty="0"/>
            </a:br>
            <a:r>
              <a:rPr lang="nl-BE" baseline="0" dirty="0"/>
              <a:t>- ACWB-SPS-WRKPR-002, Opdrachten en actoren van de preventie op het plaatselijk niveau</a:t>
            </a:r>
            <a:br>
              <a:rPr lang="nl-BE" baseline="0" dirty="0"/>
            </a:br>
            <a:r>
              <a:rPr lang="nl-BE" baseline="0" dirty="0"/>
              <a:t>  Deze richtlijn beschrijft de taken van de verschillende actoren binnen het welzijnsbeleid.</a:t>
            </a:r>
            <a:endParaRPr lang="nl-BE" dirty="0"/>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3</a:t>
            </a:fld>
            <a:endParaRPr lang="fr-BE"/>
          </a:p>
        </p:txBody>
      </p:sp>
    </p:spTree>
    <p:extLst>
      <p:ext uri="{BB962C8B-B14F-4D97-AF65-F5344CB8AC3E}">
        <p14:creationId xmlns:p14="http://schemas.microsoft.com/office/powerpoint/2010/main" val="29665384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nl-BE" altLang="en-US" kern="0" dirty="0">
                <a:hlinkClick r:id="rId3"/>
              </a:rPr>
              <a:t>CODEX, Boek 2: Organisatorische structuren en sociaaloverleg, Titel 1 – De interne dienst voor preventie en bescherming op het werk</a:t>
            </a:r>
            <a:r>
              <a:rPr lang="nl-BE" altLang="en-US" kern="0" dirty="0"/>
              <a:t> </a:t>
            </a:r>
            <a:endParaRPr lang="nl-BE" dirty="0"/>
          </a:p>
          <a:p>
            <a:pPr marL="228600" indent="-228600">
              <a:buAutoNum type="arabicPeriod"/>
            </a:pPr>
            <a:endParaRPr lang="nl-BE" dirty="0"/>
          </a:p>
          <a:p>
            <a:pPr marL="228600" indent="-228600">
              <a:buAutoNum type="arabicPeriod"/>
            </a:pPr>
            <a:r>
              <a:rPr lang="nl-BE" dirty="0"/>
              <a:t>Gedetailleerde instructie betreffende de opmaak van het jaarverslag van een LDPBW (ook voor de eenheden)</a:t>
            </a:r>
          </a:p>
          <a:p>
            <a:pPr marL="0" indent="0">
              <a:buNone/>
            </a:pPr>
            <a:r>
              <a:rPr lang="nl-BE" dirty="0"/>
              <a:t>       De jaarverslagen van de eenheden</a:t>
            </a:r>
            <a:br>
              <a:rPr lang="nl-BE" dirty="0"/>
            </a:br>
            <a:endParaRPr lang="nl-BE" dirty="0"/>
          </a:p>
          <a:p>
            <a:r>
              <a:rPr lang="nl-BE" dirty="0"/>
              <a:t>2. Van toepassing voor alle eenheden en </a:t>
            </a:r>
            <a:r>
              <a:rPr lang="nl-BE" dirty="0" err="1"/>
              <a:t>gedelocaliseerde</a:t>
            </a:r>
            <a:r>
              <a:rPr lang="nl-BE" dirty="0"/>
              <a:t> eenheden (</a:t>
            </a:r>
            <a:r>
              <a:rPr lang="nl-BE" dirty="0" err="1"/>
              <a:t>Det</a:t>
            </a:r>
            <a:r>
              <a:rPr lang="nl-BE" dirty="0"/>
              <a:t>) die zich in het KKE bevinden. </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4</a:t>
            </a:fld>
            <a:endParaRPr lang="fr-BE"/>
          </a:p>
        </p:txBody>
      </p:sp>
    </p:spTree>
    <p:extLst>
      <p:ext uri="{BB962C8B-B14F-4D97-AF65-F5344CB8AC3E}">
        <p14:creationId xmlns:p14="http://schemas.microsoft.com/office/powerpoint/2010/main" val="2437867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Geldig van 1 Apr 2024 tot 31 Mar 2025(+1)</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5</a:t>
            </a:fld>
            <a:endParaRPr lang="fr-BE"/>
          </a:p>
        </p:txBody>
      </p:sp>
    </p:spTree>
    <p:extLst>
      <p:ext uri="{BB962C8B-B14F-4D97-AF65-F5344CB8AC3E}">
        <p14:creationId xmlns:p14="http://schemas.microsoft.com/office/powerpoint/2010/main" val="34223389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Deze richtlijn beschrijft</a:t>
            </a:r>
            <a:r>
              <a:rPr lang="nl-BE" baseline="0" dirty="0"/>
              <a:t> de taken van de verschillende actoren binnen het preventie en welzijnsbeleid.</a:t>
            </a:r>
            <a:endParaRPr lang="nl-BE" dirty="0"/>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6</a:t>
            </a:fld>
            <a:endParaRPr lang="fr-BE"/>
          </a:p>
        </p:txBody>
      </p:sp>
    </p:spTree>
    <p:extLst>
      <p:ext uri="{BB962C8B-B14F-4D97-AF65-F5344CB8AC3E}">
        <p14:creationId xmlns:p14="http://schemas.microsoft.com/office/powerpoint/2010/main" val="29848026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err="1"/>
              <a:t>Verantwoordelijkheid</a:t>
            </a:r>
            <a:r>
              <a:rPr lang="en-US" altLang="en-US" dirty="0"/>
              <a:t> </a:t>
            </a:r>
            <a:r>
              <a:rPr lang="en-US" altLang="en-US" dirty="0" err="1"/>
              <a:t>Staf</a:t>
            </a:r>
            <a:r>
              <a:rPr lang="en-US" altLang="en-US" dirty="0"/>
              <a:t> </a:t>
            </a:r>
            <a:r>
              <a:rPr lang="en-US" altLang="en-US" dirty="0" err="1"/>
              <a:t>Defensie</a:t>
            </a:r>
            <a:r>
              <a:rPr lang="en-US" altLang="en-US" dirty="0"/>
              <a:t> </a:t>
            </a:r>
            <a:r>
              <a:rPr lang="en-US" altLang="en-US" dirty="0" err="1"/>
              <a:t>en</a:t>
            </a:r>
            <a:r>
              <a:rPr lang="en-US" altLang="en-US" dirty="0"/>
              <a:t> DG’s </a:t>
            </a:r>
            <a:r>
              <a:rPr lang="en-US" altLang="en-US" dirty="0" err="1"/>
              <a:t>en</a:t>
            </a:r>
            <a:r>
              <a:rPr lang="en-US" altLang="en-US" dirty="0"/>
              <a:t> </a:t>
            </a:r>
            <a:r>
              <a:rPr lang="en-US" altLang="en-US" dirty="0" err="1"/>
              <a:t>ACOS’en</a:t>
            </a:r>
            <a:endParaRPr lang="en-US" altLang="en-US" dirty="0"/>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7</a:t>
            </a:fld>
            <a:endParaRPr lang="fr-BE"/>
          </a:p>
        </p:txBody>
      </p:sp>
    </p:spTree>
    <p:extLst>
      <p:ext uri="{BB962C8B-B14F-4D97-AF65-F5344CB8AC3E}">
        <p14:creationId xmlns:p14="http://schemas.microsoft.com/office/powerpoint/2010/main" val="17702253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 Luik B</a:t>
            </a:r>
            <a:br>
              <a:rPr lang="nl-BE" dirty="0"/>
            </a:br>
            <a:br>
              <a:rPr lang="nl-BE" dirty="0"/>
            </a:br>
            <a:r>
              <a:rPr lang="nl-BE" dirty="0"/>
              <a:t>  Dit kunnen maatregelen zijn die voortvloeien uit verslagen van ILE, jaarlijkse rondgangen, incidenten, ongevallen, brand-/evacuatieoefeningen, …..</a:t>
            </a:r>
            <a:r>
              <a:rPr lang="nl-BE" baseline="0" dirty="0"/>
              <a:t> en risicoanalyses</a:t>
            </a:r>
            <a:endParaRPr lang="nl-BE" dirty="0"/>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8</a:t>
            </a:fld>
            <a:endParaRPr lang="fr-BE"/>
          </a:p>
        </p:txBody>
      </p:sp>
    </p:spTree>
    <p:extLst>
      <p:ext uri="{BB962C8B-B14F-4D97-AF65-F5344CB8AC3E}">
        <p14:creationId xmlns:p14="http://schemas.microsoft.com/office/powerpoint/2010/main" val="1666594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D64F2C25-99DC-4E03-B761-F0DD23C54933}" type="slidenum">
              <a:rPr lang="fr-BE" smtClean="0"/>
              <a:t>9</a:t>
            </a:fld>
            <a:endParaRPr lang="fr-BE"/>
          </a:p>
        </p:txBody>
      </p:sp>
    </p:spTree>
    <p:extLst>
      <p:ext uri="{BB962C8B-B14F-4D97-AF65-F5344CB8AC3E}">
        <p14:creationId xmlns:p14="http://schemas.microsoft.com/office/powerpoint/2010/main" val="29514247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dirty="0"/>
              <a:t>Er </a:t>
            </a:r>
            <a:r>
              <a:rPr lang="fr-BE" dirty="0" err="1"/>
              <a:t>zijn</a:t>
            </a:r>
            <a:r>
              <a:rPr lang="fr-BE" dirty="0"/>
              <a:t> </a:t>
            </a:r>
            <a:r>
              <a:rPr lang="fr-BE" dirty="0" err="1"/>
              <a:t>actiepunten</a:t>
            </a:r>
            <a:r>
              <a:rPr lang="fr-BE" dirty="0"/>
              <a:t> die </a:t>
            </a:r>
            <a:r>
              <a:rPr lang="fr-BE" dirty="0" err="1"/>
              <a:t>uitgevoerd</a:t>
            </a:r>
            <a:r>
              <a:rPr lang="fr-BE" dirty="0"/>
              <a:t> </a:t>
            </a:r>
            <a:r>
              <a:rPr lang="fr-BE" dirty="0" err="1"/>
              <a:t>dienen</a:t>
            </a:r>
            <a:r>
              <a:rPr lang="fr-BE" dirty="0"/>
              <a:t> te </a:t>
            </a:r>
            <a:r>
              <a:rPr lang="fr-BE" dirty="0" err="1"/>
              <a:t>worden</a:t>
            </a:r>
            <a:r>
              <a:rPr lang="fr-BE" dirty="0"/>
              <a:t> </a:t>
            </a:r>
            <a:r>
              <a:rPr lang="fr-BE" dirty="0" err="1"/>
              <a:t>door</a:t>
            </a:r>
            <a:r>
              <a:rPr lang="fr-BE" dirty="0"/>
              <a:t> de </a:t>
            </a:r>
            <a:r>
              <a:rPr lang="fr-BE" dirty="0" err="1"/>
              <a:t>staven</a:t>
            </a:r>
            <a:r>
              <a:rPr lang="fr-BE" dirty="0"/>
              <a:t> van de DG, ACOS, COMOPS ,</a:t>
            </a:r>
          </a:p>
          <a:p>
            <a:r>
              <a:rPr lang="fr-BE" dirty="0"/>
              <a:t>Het </a:t>
            </a:r>
            <a:r>
              <a:rPr lang="fr-BE" dirty="0" err="1"/>
              <a:t>is</a:t>
            </a:r>
            <a:r>
              <a:rPr lang="fr-BE" dirty="0"/>
              <a:t> dus </a:t>
            </a:r>
            <a:r>
              <a:rPr lang="fr-BE" dirty="0" err="1"/>
              <a:t>mogelijk</a:t>
            </a:r>
            <a:r>
              <a:rPr lang="fr-BE" dirty="0"/>
              <a:t> </a:t>
            </a:r>
            <a:r>
              <a:rPr lang="fr-BE" dirty="0" err="1"/>
              <a:t>dat</a:t>
            </a:r>
            <a:r>
              <a:rPr lang="fr-BE" dirty="0"/>
              <a:t> </a:t>
            </a:r>
            <a:r>
              <a:rPr lang="fr-BE" dirty="0" err="1"/>
              <a:t>deze</a:t>
            </a:r>
            <a:r>
              <a:rPr lang="fr-BE" dirty="0"/>
              <a:t> </a:t>
            </a:r>
            <a:r>
              <a:rPr lang="fr-BE" dirty="0" err="1"/>
              <a:t>punten</a:t>
            </a:r>
            <a:r>
              <a:rPr lang="fr-BE" dirty="0"/>
              <a:t> </a:t>
            </a:r>
            <a:r>
              <a:rPr lang="fr-BE" dirty="0" err="1"/>
              <a:t>hernomen</a:t>
            </a:r>
            <a:r>
              <a:rPr lang="fr-BE" dirty="0"/>
              <a:t> </a:t>
            </a:r>
            <a:r>
              <a:rPr lang="fr-BE" dirty="0" err="1"/>
              <a:t>worden</a:t>
            </a:r>
            <a:r>
              <a:rPr lang="fr-BE" dirty="0"/>
              <a:t> op de LPP.</a:t>
            </a:r>
          </a:p>
          <a:p>
            <a:r>
              <a:rPr lang="fr-BE" dirty="0"/>
              <a:t>Ik </a:t>
            </a:r>
            <a:r>
              <a:rPr lang="fr-BE" dirty="0" err="1"/>
              <a:t>zal</a:t>
            </a:r>
            <a:r>
              <a:rPr lang="fr-BE" dirty="0"/>
              <a:t> </a:t>
            </a:r>
            <a:r>
              <a:rPr lang="fr-BE" dirty="0" err="1"/>
              <a:t>hiervoor</a:t>
            </a:r>
            <a:r>
              <a:rPr lang="fr-BE" dirty="0"/>
              <a:t> </a:t>
            </a:r>
            <a:r>
              <a:rPr lang="fr-BE" dirty="0" err="1"/>
              <a:t>nog</a:t>
            </a:r>
            <a:r>
              <a:rPr lang="fr-BE" dirty="0"/>
              <a:t> contact </a:t>
            </a:r>
            <a:r>
              <a:rPr lang="fr-BE" dirty="0" err="1"/>
              <a:t>opnemen</a:t>
            </a:r>
            <a:r>
              <a:rPr lang="fr-BE" dirty="0"/>
              <a:t> met IDPBW</a:t>
            </a:r>
          </a:p>
          <a:p>
            <a:endParaRPr lang="fr-BE" dirty="0"/>
          </a:p>
          <a:p>
            <a:r>
              <a:rPr lang="fr-BE" dirty="0"/>
              <a:t>De slide « </a:t>
            </a:r>
            <a:r>
              <a:rPr lang="fr-BE" dirty="0" err="1"/>
              <a:t>Actiepunten</a:t>
            </a:r>
            <a:r>
              <a:rPr lang="fr-BE" dirty="0"/>
              <a:t> LDPBW 08 » </a:t>
            </a:r>
            <a:r>
              <a:rPr lang="fr-BE" dirty="0" err="1"/>
              <a:t>zijn</a:t>
            </a:r>
            <a:r>
              <a:rPr lang="fr-BE" dirty="0"/>
              <a:t> </a:t>
            </a:r>
            <a:r>
              <a:rPr lang="fr-BE" dirty="0" err="1"/>
              <a:t>punten</a:t>
            </a:r>
            <a:r>
              <a:rPr lang="fr-BE" dirty="0"/>
              <a:t> die, </a:t>
            </a:r>
            <a:r>
              <a:rPr lang="fr-BE" dirty="0" err="1"/>
              <a:t>hoewel</a:t>
            </a:r>
            <a:r>
              <a:rPr lang="fr-BE" dirty="0"/>
              <a:t> « NIHIL » in het JAP, </a:t>
            </a:r>
            <a:r>
              <a:rPr lang="fr-BE" dirty="0" err="1"/>
              <a:t>toch</a:t>
            </a:r>
            <a:r>
              <a:rPr lang="fr-BE" dirty="0"/>
              <a:t> </a:t>
            </a:r>
            <a:r>
              <a:rPr lang="fr-BE" dirty="0" err="1"/>
              <a:t>hernomen</a:t>
            </a:r>
            <a:r>
              <a:rPr lang="fr-BE" dirty="0"/>
              <a:t> </a:t>
            </a:r>
            <a:r>
              <a:rPr lang="fr-BE" dirty="0" err="1"/>
              <a:t>dienen</a:t>
            </a:r>
            <a:r>
              <a:rPr lang="fr-BE" dirty="0"/>
              <a:t> te </a:t>
            </a:r>
            <a:r>
              <a:rPr lang="fr-BE" dirty="0" err="1"/>
              <a:t>worden</a:t>
            </a:r>
            <a:r>
              <a:rPr lang="fr-BE" dirty="0"/>
              <a:t> </a:t>
            </a:r>
            <a:r>
              <a:rPr lang="fr-BE" dirty="0" err="1"/>
              <a:t>door</a:t>
            </a:r>
            <a:r>
              <a:rPr lang="fr-BE" dirty="0"/>
              <a:t> de </a:t>
            </a:r>
            <a:r>
              <a:rPr lang="fr-BE" dirty="0" err="1"/>
              <a:t>eenheden</a:t>
            </a:r>
            <a:r>
              <a:rPr lang="fr-BE" dirty="0"/>
              <a:t> </a:t>
            </a:r>
            <a:r>
              <a:rPr lang="fr-BE" dirty="0" err="1"/>
              <a:t>waar</a:t>
            </a:r>
            <a:r>
              <a:rPr lang="fr-BE" dirty="0"/>
              <a:t> </a:t>
            </a:r>
            <a:r>
              <a:rPr lang="fr-BE" dirty="0" err="1"/>
              <a:t>deze</a:t>
            </a:r>
            <a:r>
              <a:rPr lang="fr-BE" dirty="0"/>
              <a:t> van </a:t>
            </a:r>
            <a:r>
              <a:rPr lang="fr-BE" dirty="0" err="1"/>
              <a:t>toepassing</a:t>
            </a:r>
            <a:r>
              <a:rPr lang="fr-BE" dirty="0"/>
              <a:t> </a:t>
            </a:r>
            <a:r>
              <a:rPr lang="fr-BE" dirty="0" err="1"/>
              <a:t>voor</a:t>
            </a:r>
            <a:r>
              <a:rPr lang="fr-BE" dirty="0"/>
              <a:t> </a:t>
            </a:r>
            <a:r>
              <a:rPr lang="fr-BE" dirty="0" err="1"/>
              <a:t>zijn</a:t>
            </a:r>
            <a:r>
              <a:rPr lang="fr-BE" dirty="0"/>
              <a:t>.</a:t>
            </a:r>
          </a:p>
        </p:txBody>
      </p:sp>
      <p:sp>
        <p:nvSpPr>
          <p:cNvPr id="4" name="Slide Number Placeholder 3"/>
          <p:cNvSpPr>
            <a:spLocks noGrp="1"/>
          </p:cNvSpPr>
          <p:nvPr>
            <p:ph type="sldNum" sz="quarter" idx="10"/>
          </p:nvPr>
        </p:nvSpPr>
        <p:spPr/>
        <p:txBody>
          <a:bodyPr/>
          <a:lstStyle/>
          <a:p>
            <a:fld id="{D64F2C25-99DC-4E03-B761-F0DD23C54933}" type="slidenum">
              <a:rPr lang="fr-BE" smtClean="0"/>
              <a:t>10</a:t>
            </a:fld>
            <a:endParaRPr lang="fr-BE"/>
          </a:p>
        </p:txBody>
      </p:sp>
    </p:spTree>
    <p:extLst>
      <p:ext uri="{BB962C8B-B14F-4D97-AF65-F5344CB8AC3E}">
        <p14:creationId xmlns:p14="http://schemas.microsoft.com/office/powerpoint/2010/main" val="33474677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p>
          <a:p>
            <a:pPr marL="342900" lvl="0" indent="-342900">
              <a:spcAft>
                <a:spcPts val="600"/>
              </a:spcAf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De desbetreffende diensten van DGHR </a:t>
            </a:r>
            <a:r>
              <a:rPr lang="nl-BE" sz="1800" dirty="0" err="1">
                <a:effectLst/>
                <a:latin typeface="Calibri" panose="020F0502020204030204" pitchFamily="34" charset="0"/>
                <a:ea typeface="Times New Roman" panose="02020603050405020304" pitchFamily="18" charset="0"/>
                <a:cs typeface="Times New Roman" panose="02020603050405020304" pitchFamily="18" charset="0"/>
              </a:rPr>
              <a:t>ism</a:t>
            </a: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 de DG, ACOS en Componenten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a:t>
            </a:r>
          </a:p>
          <a:p>
            <a:pPr marL="342900" lvl="0" indent="-342900">
              <a:spcAft>
                <a:spcPts val="600"/>
              </a:spcAf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Nihil</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Wetgeving en richtlijnen</a:t>
            </a:r>
          </a:p>
          <a:p>
            <a:pPr marL="342900" lvl="0" indent="-342900">
              <a:spcAft>
                <a:spcPts val="600"/>
              </a:spcAf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Te bepalen</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a:t>
            </a:r>
          </a:p>
          <a:p>
            <a:pPr marL="342900" lvl="0" indent="-342900">
              <a:spcAft>
                <a:spcPts val="600"/>
              </a:spcAft>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Administratieve werklast.</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11</a:t>
            </a:fld>
            <a:endParaRPr lang="fr-BE"/>
          </a:p>
        </p:txBody>
      </p:sp>
    </p:spTree>
    <p:extLst>
      <p:ext uri="{BB962C8B-B14F-4D97-AF65-F5344CB8AC3E}">
        <p14:creationId xmlns:p14="http://schemas.microsoft.com/office/powerpoint/2010/main" val="27905831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D64F2C25-99DC-4E03-B761-F0DD23C54933}" type="slidenum">
              <a:rPr lang="fr-BE" smtClean="0"/>
              <a:t>12</a:t>
            </a:fld>
            <a:endParaRPr lang="fr-BE"/>
          </a:p>
        </p:txBody>
      </p:sp>
    </p:spTree>
    <p:extLst>
      <p:ext uri="{BB962C8B-B14F-4D97-AF65-F5344CB8AC3E}">
        <p14:creationId xmlns:p14="http://schemas.microsoft.com/office/powerpoint/2010/main" val="23525306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D64F2C25-99DC-4E03-B761-F0DD23C54933}" type="slidenum">
              <a:rPr lang="fr-BE" smtClean="0"/>
              <a:t>13</a:t>
            </a:fld>
            <a:endParaRPr lang="fr-BE"/>
          </a:p>
        </p:txBody>
      </p:sp>
    </p:spTree>
    <p:extLst>
      <p:ext uri="{BB962C8B-B14F-4D97-AF65-F5344CB8AC3E}">
        <p14:creationId xmlns:p14="http://schemas.microsoft.com/office/powerpoint/2010/main" val="38119746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D64F2C25-99DC-4E03-B761-F0DD23C54933}" type="slidenum">
              <a:rPr lang="fr-BE" smtClean="0"/>
              <a:t>14</a:t>
            </a:fld>
            <a:endParaRPr lang="fr-BE"/>
          </a:p>
        </p:txBody>
      </p:sp>
    </p:spTree>
    <p:extLst>
      <p:ext uri="{BB962C8B-B14F-4D97-AF65-F5344CB8AC3E}">
        <p14:creationId xmlns:p14="http://schemas.microsoft.com/office/powerpoint/2010/main" val="30058986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D64F2C25-99DC-4E03-B761-F0DD23C54933}" type="slidenum">
              <a:rPr lang="fr-BE" smtClean="0"/>
              <a:t>15</a:t>
            </a:fld>
            <a:endParaRPr lang="fr-BE"/>
          </a:p>
        </p:txBody>
      </p:sp>
    </p:spTree>
    <p:extLst>
      <p:ext uri="{BB962C8B-B14F-4D97-AF65-F5344CB8AC3E}">
        <p14:creationId xmlns:p14="http://schemas.microsoft.com/office/powerpoint/2010/main" val="13030087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D64F2C25-99DC-4E03-B761-F0DD23C54933}" type="slidenum">
              <a:rPr lang="fr-BE" smtClean="0"/>
              <a:t>16</a:t>
            </a:fld>
            <a:endParaRPr lang="fr-BE"/>
          </a:p>
        </p:txBody>
      </p:sp>
    </p:spTree>
    <p:extLst>
      <p:ext uri="{BB962C8B-B14F-4D97-AF65-F5344CB8AC3E}">
        <p14:creationId xmlns:p14="http://schemas.microsoft.com/office/powerpoint/2010/main" val="20079070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Aft>
                <a:spcPts val="600"/>
              </a:spcAft>
              <a:buClr>
                <a:srgbClr val="000000"/>
              </a:buClr>
              <a:buSzPts val="1200"/>
              <a:buFont typeface="+mj-lt"/>
              <a:buNone/>
              <a:tabLst>
                <a:tab pos="540385" algn="l"/>
              </a:tabLst>
            </a:pPr>
            <a:r>
              <a:rPr lang="nl-BE" sz="2800" b="0" i="0" dirty="0">
                <a:solidFill>
                  <a:srgbClr val="1F1F1F"/>
                </a:solidFill>
                <a:effectLst/>
                <a:latin typeface="Google Sans"/>
              </a:rPr>
              <a:t>Elektromagnetische straling is </a:t>
            </a:r>
            <a:r>
              <a:rPr lang="nl-BE" sz="2800" b="0" i="0" dirty="0">
                <a:solidFill>
                  <a:srgbClr val="040C28"/>
                </a:solidFill>
                <a:effectLst/>
                <a:latin typeface="Google Sans"/>
              </a:rPr>
              <a:t>de voortplanting door de ruimte van elektrische en magnetische trillingen</a:t>
            </a:r>
            <a:r>
              <a:rPr lang="nl-BE" sz="2800" b="0" i="0" dirty="0">
                <a:solidFill>
                  <a:srgbClr val="1F1F1F"/>
                </a:solidFill>
                <a:effectLst/>
                <a:latin typeface="Google Sans"/>
              </a:rPr>
              <a:t>. Licht, radiogolven en röntgenstraling zijn vormen van elektromagnetische straling.</a:t>
            </a:r>
            <a:endParaRPr lang="fr-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Clr>
                <a:srgbClr val="000000"/>
              </a:buClr>
              <a:buSzPts val="1200"/>
              <a:buFont typeface="+mj-lt"/>
              <a:buAutoNum type="alphaLcPeriod"/>
              <a:tabLst>
                <a:tab pos="540385" algn="l"/>
              </a:tabLst>
            </a:pPr>
            <a:r>
              <a:rPr lang="fr-BE" sz="1800"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r>
              <a:rPr lang="fr-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 en </a:t>
            </a:r>
            <a:r>
              <a:rPr lang="fr-BE" sz="1800"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a:t>
            </a:r>
            <a:endPar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p>
          <a:p>
            <a:pPr>
              <a:spcAft>
                <a:spcPts val="6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MR-</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Mgt</a:t>
            </a:r>
            <a:r>
              <a:rPr lang="en-GB" sz="1800" dirty="0">
                <a:effectLst/>
                <a:latin typeface="Calibri" panose="020F0502020204030204" pitchFamily="34" charset="0"/>
                <a:ea typeface="Calibri" panose="020F0502020204030204" pitchFamily="34" charset="0"/>
                <a:cs typeface="Times New Roman" panose="02020603050405020304" pitchFamily="18" charset="0"/>
              </a:rPr>
              <a:t>/R; CC V&amp;C; DPBW-MR;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MatBeh</a:t>
            </a:r>
            <a:r>
              <a:rPr lang="en-GB" sz="1800" dirty="0">
                <a:effectLst/>
                <a:latin typeface="Calibri" panose="020F0502020204030204" pitchFamily="34" charset="0"/>
                <a:ea typeface="Calibri" panose="020F0502020204030204" pitchFamily="34" charset="0"/>
                <a:cs typeface="Times New Roman" panose="02020603050405020304" pitchFamily="18" charset="0"/>
              </a:rPr>
              <a:t>, AMT, KMS</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Materieel of tools</a:t>
            </a:r>
          </a:p>
          <a:p>
            <a:pPr marL="342900" lvl="0" indent="-342900">
              <a:buFont typeface="Symbol" panose="05050102010706020507" pitchFamily="18" charset="2"/>
              <a:buChar char=""/>
              <a:tabLst>
                <a:tab pos="1350645" algn="l"/>
              </a:tabLst>
            </a:pPr>
            <a:r>
              <a:rPr lang="fr-BE" sz="1800" dirty="0">
                <a:effectLst/>
                <a:latin typeface="Calibri" panose="020F0502020204030204" pitchFamily="34" charset="0"/>
                <a:ea typeface="Times New Roman" panose="02020603050405020304" pitchFamily="18" charset="0"/>
                <a:cs typeface="Times New Roman" panose="02020603050405020304" pitchFamily="18" charset="0"/>
              </a:rPr>
              <a:t>ILIAS en Q&amp;R-</a:t>
            </a:r>
            <a:r>
              <a:rPr lang="fr-BE" sz="1800" dirty="0" err="1">
                <a:effectLst/>
                <a:latin typeface="Calibri" panose="020F0502020204030204" pitchFamily="34" charset="0"/>
                <a:ea typeface="Times New Roman" panose="02020603050405020304" pitchFamily="18" charset="0"/>
                <a:cs typeface="Times New Roman" panose="02020603050405020304" pitchFamily="18" charset="0"/>
              </a:rPr>
              <a:t>tools</a:t>
            </a:r>
            <a:endParaRPr lang="nl-BE"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600"/>
              </a:spcAft>
              <a:buFont typeface="Symbol" panose="05050102010706020507" pitchFamily="18" charset="2"/>
              <a:buChar char=""/>
              <a:tabLst>
                <a:tab pos="1350645" algn="l"/>
              </a:tabLst>
            </a:pPr>
            <a:r>
              <a:rPr lang="nl-BE" sz="1800" dirty="0" err="1">
                <a:effectLst/>
                <a:latin typeface="Calibri" panose="020F0502020204030204" pitchFamily="34" charset="0"/>
                <a:ea typeface="Times New Roman" panose="02020603050405020304" pitchFamily="18" charset="0"/>
                <a:cs typeface="Times New Roman" panose="02020603050405020304" pitchFamily="18" charset="0"/>
              </a:rPr>
              <a:t>Sharepoint</a:t>
            </a:r>
            <a:endParaRPr lang="nl-BE"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p.m.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inplaatsstelling</a:t>
            </a:r>
            <a:r>
              <a:rPr lang="nl-BE" sz="1800" dirty="0">
                <a:effectLst/>
                <a:latin typeface="Calibri" panose="020F0502020204030204" pitchFamily="34" charset="0"/>
                <a:ea typeface="Calibri" panose="020F0502020204030204" pitchFamily="34" charset="0"/>
                <a:cs typeface="Times New Roman" panose="02020603050405020304" pitchFamily="18" charset="0"/>
              </a:rPr>
              <a:t> in functie van de behoefte ULT)</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De planning zal worden opgesteld door gebruik van alle courante procedures (in functie van de prioriteiten).</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De organisatie van technische vergaderingen/briefings en het opstellen van nota’s </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De opstelling en aanvulling van de inventaris wordt een iteratief proces.</a:t>
            </a:r>
          </a:p>
          <a:p>
            <a:pPr marL="342900" lvl="0" indent="-342900">
              <a:spcAft>
                <a:spcPts val="600"/>
              </a:spcAft>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De verankering van het beleid in een SPS.</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17</a:t>
            </a:fld>
            <a:endParaRPr lang="fr-BE"/>
          </a:p>
        </p:txBody>
      </p:sp>
    </p:spTree>
    <p:extLst>
      <p:ext uri="{BB962C8B-B14F-4D97-AF65-F5344CB8AC3E}">
        <p14:creationId xmlns:p14="http://schemas.microsoft.com/office/powerpoint/2010/main" val="37278565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Aft>
                <a:spcPts val="600"/>
              </a:spcAft>
              <a:buClr>
                <a:srgbClr val="000000"/>
              </a:buClr>
              <a:buSzPts val="1200"/>
              <a:buFont typeface="+mj-lt"/>
              <a:buNone/>
              <a:tabLst>
                <a:tab pos="540385" algn="l"/>
              </a:tabLst>
            </a:pPr>
            <a:r>
              <a:rPr lang="nl-BE" sz="2800" b="0" i="0" dirty="0">
                <a:solidFill>
                  <a:srgbClr val="1F1F1F"/>
                </a:solidFill>
                <a:effectLst/>
                <a:latin typeface="Google Sans"/>
              </a:rPr>
              <a:t>Elektromagnetische straling is </a:t>
            </a:r>
            <a:r>
              <a:rPr lang="nl-BE" sz="2800" b="0" i="0" dirty="0">
                <a:solidFill>
                  <a:srgbClr val="040C28"/>
                </a:solidFill>
                <a:effectLst/>
                <a:latin typeface="Google Sans"/>
              </a:rPr>
              <a:t>de voortplanting door de ruimte van elektrische en magnetische trillingen</a:t>
            </a:r>
            <a:r>
              <a:rPr lang="nl-BE" sz="2800" b="0" i="0" dirty="0">
                <a:solidFill>
                  <a:srgbClr val="1F1F1F"/>
                </a:solidFill>
                <a:effectLst/>
                <a:latin typeface="Google Sans"/>
              </a:rPr>
              <a:t>. Licht, radiogolven en röntgenstraling zijn vormen van elektromagnetische straling.</a:t>
            </a:r>
            <a:endParaRPr lang="fr-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Clr>
                <a:srgbClr val="000000"/>
              </a:buClr>
              <a:buSzPts val="1200"/>
              <a:buFont typeface="+mj-lt"/>
              <a:buAutoNum type="alphaLcPeriod"/>
              <a:tabLst>
                <a:tab pos="540385" algn="l"/>
              </a:tabLst>
            </a:pPr>
            <a:r>
              <a:rPr lang="fr-BE" sz="1800"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r>
              <a:rPr lang="fr-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 en </a:t>
            </a:r>
            <a:r>
              <a:rPr lang="fr-BE" sz="1800"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a:t>
            </a:r>
            <a:endPar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p>
          <a:p>
            <a:pPr>
              <a:spcAft>
                <a:spcPts val="6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MR-</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Mgt</a:t>
            </a:r>
            <a:r>
              <a:rPr lang="en-GB" sz="1800" dirty="0">
                <a:effectLst/>
                <a:latin typeface="Calibri" panose="020F0502020204030204" pitchFamily="34" charset="0"/>
                <a:ea typeface="Calibri" panose="020F0502020204030204" pitchFamily="34" charset="0"/>
                <a:cs typeface="Times New Roman" panose="02020603050405020304" pitchFamily="18" charset="0"/>
              </a:rPr>
              <a:t>/R; CC V&amp;C; DPBW-MR;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MatBeh</a:t>
            </a:r>
            <a:r>
              <a:rPr lang="en-GB" sz="1800" dirty="0">
                <a:effectLst/>
                <a:latin typeface="Calibri" panose="020F0502020204030204" pitchFamily="34" charset="0"/>
                <a:ea typeface="Calibri" panose="020F0502020204030204" pitchFamily="34" charset="0"/>
                <a:cs typeface="Times New Roman" panose="02020603050405020304" pitchFamily="18" charset="0"/>
              </a:rPr>
              <a:t>, AMT, KMS</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Materieel of tools</a:t>
            </a:r>
          </a:p>
          <a:p>
            <a:pPr marL="342900" lvl="0" indent="-342900">
              <a:buFont typeface="Symbol" panose="05050102010706020507" pitchFamily="18" charset="2"/>
              <a:buChar char=""/>
              <a:tabLst>
                <a:tab pos="1350645" algn="l"/>
              </a:tabLst>
            </a:pPr>
            <a:r>
              <a:rPr lang="fr-BE" sz="1800" dirty="0">
                <a:effectLst/>
                <a:latin typeface="Calibri" panose="020F0502020204030204" pitchFamily="34" charset="0"/>
                <a:ea typeface="Times New Roman" panose="02020603050405020304" pitchFamily="18" charset="0"/>
                <a:cs typeface="Times New Roman" panose="02020603050405020304" pitchFamily="18" charset="0"/>
              </a:rPr>
              <a:t>ILIAS en Q&amp;R-</a:t>
            </a:r>
            <a:r>
              <a:rPr lang="fr-BE" sz="1800" dirty="0" err="1">
                <a:effectLst/>
                <a:latin typeface="Calibri" panose="020F0502020204030204" pitchFamily="34" charset="0"/>
                <a:ea typeface="Times New Roman" panose="02020603050405020304" pitchFamily="18" charset="0"/>
                <a:cs typeface="Times New Roman" panose="02020603050405020304" pitchFamily="18" charset="0"/>
              </a:rPr>
              <a:t>tools</a:t>
            </a:r>
            <a:endParaRPr lang="nl-BE"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600"/>
              </a:spcAft>
              <a:buFont typeface="Symbol" panose="05050102010706020507" pitchFamily="18" charset="2"/>
              <a:buChar char=""/>
              <a:tabLst>
                <a:tab pos="1350645" algn="l"/>
              </a:tabLst>
            </a:pPr>
            <a:r>
              <a:rPr lang="nl-BE" sz="1800" dirty="0" err="1">
                <a:effectLst/>
                <a:latin typeface="Calibri" panose="020F0502020204030204" pitchFamily="34" charset="0"/>
                <a:ea typeface="Times New Roman" panose="02020603050405020304" pitchFamily="18" charset="0"/>
                <a:cs typeface="Times New Roman" panose="02020603050405020304" pitchFamily="18" charset="0"/>
              </a:rPr>
              <a:t>Sharepoint</a:t>
            </a:r>
            <a:endParaRPr lang="nl-BE"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p.m.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inplaatsstelling</a:t>
            </a:r>
            <a:r>
              <a:rPr lang="nl-BE" sz="1800" dirty="0">
                <a:effectLst/>
                <a:latin typeface="Calibri" panose="020F0502020204030204" pitchFamily="34" charset="0"/>
                <a:ea typeface="Calibri" panose="020F0502020204030204" pitchFamily="34" charset="0"/>
                <a:cs typeface="Times New Roman" panose="02020603050405020304" pitchFamily="18" charset="0"/>
              </a:rPr>
              <a:t> in functie van de behoefte ULT)</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De planning zal worden opgesteld door gebruik van alle courante procedures (in functie van de prioriteiten).</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De organisatie van technische vergaderingen/briefings en het opstellen van nota’s </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De opstelling en aanvulling van de inventaris wordt een iteratief proces.</a:t>
            </a:r>
          </a:p>
          <a:p>
            <a:pPr marL="342900" lvl="0" indent="-342900">
              <a:spcAft>
                <a:spcPts val="600"/>
              </a:spcAft>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De verankering van het beleid in een SPS.</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18</a:t>
            </a:fld>
            <a:endParaRPr lang="fr-BE"/>
          </a:p>
        </p:txBody>
      </p:sp>
    </p:spTree>
    <p:extLst>
      <p:ext uri="{BB962C8B-B14F-4D97-AF65-F5344CB8AC3E}">
        <p14:creationId xmlns:p14="http://schemas.microsoft.com/office/powerpoint/2010/main" val="32961356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Aft>
                <a:spcPts val="600"/>
              </a:spcAft>
              <a:buClr>
                <a:srgbClr val="000000"/>
              </a:buClr>
              <a:buSzPts val="1200"/>
              <a:buFont typeface="+mj-lt"/>
              <a:buNone/>
              <a:tabLst>
                <a:tab pos="540385" algn="l"/>
              </a:tabLst>
            </a:pPr>
            <a:r>
              <a:rPr lang="nl-BE" sz="2800" b="0" i="0" dirty="0">
                <a:solidFill>
                  <a:srgbClr val="1F1F1F"/>
                </a:solidFill>
                <a:effectLst/>
                <a:latin typeface="Google Sans"/>
              </a:rPr>
              <a:t>Elektromagnetische straling is </a:t>
            </a:r>
            <a:r>
              <a:rPr lang="nl-BE" sz="2800" b="0" i="0" dirty="0">
                <a:solidFill>
                  <a:srgbClr val="040C28"/>
                </a:solidFill>
                <a:effectLst/>
                <a:latin typeface="Google Sans"/>
              </a:rPr>
              <a:t>de voortplanting door de ruimte van elektrische en magnetische trillingen</a:t>
            </a:r>
            <a:r>
              <a:rPr lang="nl-BE" sz="2800" b="0" i="0" dirty="0">
                <a:solidFill>
                  <a:srgbClr val="1F1F1F"/>
                </a:solidFill>
                <a:effectLst/>
                <a:latin typeface="Google Sans"/>
              </a:rPr>
              <a:t>. Licht, radiogolven en röntgenstraling zijn vormen van elektromagnetische straling.</a:t>
            </a:r>
            <a:endParaRPr lang="fr-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Clr>
                <a:srgbClr val="000000"/>
              </a:buClr>
              <a:buSzPts val="1200"/>
              <a:buFont typeface="+mj-lt"/>
              <a:buAutoNum type="alphaLcPeriod"/>
              <a:tabLst>
                <a:tab pos="540385" algn="l"/>
              </a:tabLst>
            </a:pPr>
            <a:r>
              <a:rPr lang="fr-BE" sz="1800"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r>
              <a:rPr lang="fr-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 en </a:t>
            </a:r>
            <a:r>
              <a:rPr lang="fr-BE" sz="1800"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a:t>
            </a:r>
            <a:endPar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p>
          <a:p>
            <a:pPr>
              <a:spcAft>
                <a:spcPts val="6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MR-</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Mgt</a:t>
            </a:r>
            <a:r>
              <a:rPr lang="en-GB" sz="1800" dirty="0">
                <a:effectLst/>
                <a:latin typeface="Calibri" panose="020F0502020204030204" pitchFamily="34" charset="0"/>
                <a:ea typeface="Calibri" panose="020F0502020204030204" pitchFamily="34" charset="0"/>
                <a:cs typeface="Times New Roman" panose="02020603050405020304" pitchFamily="18" charset="0"/>
              </a:rPr>
              <a:t>/R; CC V&amp;C; DPBW-MR;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MatBeh</a:t>
            </a:r>
            <a:r>
              <a:rPr lang="en-GB" sz="1800" dirty="0">
                <a:effectLst/>
                <a:latin typeface="Calibri" panose="020F0502020204030204" pitchFamily="34" charset="0"/>
                <a:ea typeface="Calibri" panose="020F0502020204030204" pitchFamily="34" charset="0"/>
                <a:cs typeface="Times New Roman" panose="02020603050405020304" pitchFamily="18" charset="0"/>
              </a:rPr>
              <a:t>, AMT, KMS</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Materieel of tools</a:t>
            </a:r>
          </a:p>
          <a:p>
            <a:pPr marL="342900" lvl="0" indent="-342900">
              <a:buFont typeface="Symbol" panose="05050102010706020507" pitchFamily="18" charset="2"/>
              <a:buChar char=""/>
              <a:tabLst>
                <a:tab pos="1350645" algn="l"/>
              </a:tabLst>
            </a:pPr>
            <a:r>
              <a:rPr lang="fr-BE" sz="1800" dirty="0">
                <a:effectLst/>
                <a:latin typeface="Calibri" panose="020F0502020204030204" pitchFamily="34" charset="0"/>
                <a:ea typeface="Times New Roman" panose="02020603050405020304" pitchFamily="18" charset="0"/>
                <a:cs typeface="Times New Roman" panose="02020603050405020304" pitchFamily="18" charset="0"/>
              </a:rPr>
              <a:t>ILIAS en Q&amp;R-</a:t>
            </a:r>
            <a:r>
              <a:rPr lang="fr-BE" sz="1800" dirty="0" err="1">
                <a:effectLst/>
                <a:latin typeface="Calibri" panose="020F0502020204030204" pitchFamily="34" charset="0"/>
                <a:ea typeface="Times New Roman" panose="02020603050405020304" pitchFamily="18" charset="0"/>
                <a:cs typeface="Times New Roman" panose="02020603050405020304" pitchFamily="18" charset="0"/>
              </a:rPr>
              <a:t>tools</a:t>
            </a:r>
            <a:endParaRPr lang="nl-BE"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600"/>
              </a:spcAft>
              <a:buFont typeface="Symbol" panose="05050102010706020507" pitchFamily="18" charset="2"/>
              <a:buChar char=""/>
              <a:tabLst>
                <a:tab pos="1350645" algn="l"/>
              </a:tabLst>
            </a:pPr>
            <a:r>
              <a:rPr lang="nl-BE" sz="1800" dirty="0" err="1">
                <a:effectLst/>
                <a:latin typeface="Calibri" panose="020F0502020204030204" pitchFamily="34" charset="0"/>
                <a:ea typeface="Times New Roman" panose="02020603050405020304" pitchFamily="18" charset="0"/>
                <a:cs typeface="Times New Roman" panose="02020603050405020304" pitchFamily="18" charset="0"/>
              </a:rPr>
              <a:t>Sharepoint</a:t>
            </a:r>
            <a:endParaRPr lang="nl-BE"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p.m.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inplaatsstelling</a:t>
            </a:r>
            <a:r>
              <a:rPr lang="nl-BE" sz="1800" dirty="0">
                <a:effectLst/>
                <a:latin typeface="Calibri" panose="020F0502020204030204" pitchFamily="34" charset="0"/>
                <a:ea typeface="Calibri" panose="020F0502020204030204" pitchFamily="34" charset="0"/>
                <a:cs typeface="Times New Roman" panose="02020603050405020304" pitchFamily="18" charset="0"/>
              </a:rPr>
              <a:t> in functie van de behoefte ULT)</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De planning zal worden opgesteld door gebruik van alle courante procedures (in functie van de prioriteiten).</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De organisatie van technische vergaderingen/briefings en het opstellen van nota’s </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De opstelling en aanvulling van de inventaris wordt een iteratief proces.</a:t>
            </a:r>
          </a:p>
          <a:p>
            <a:pPr marL="342900" lvl="0" indent="-342900">
              <a:spcAft>
                <a:spcPts val="600"/>
              </a:spcAft>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De verankering van het beleid in een SPS.</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19</a:t>
            </a:fld>
            <a:endParaRPr lang="fr-BE"/>
          </a:p>
        </p:txBody>
      </p:sp>
    </p:spTree>
    <p:extLst>
      <p:ext uri="{BB962C8B-B14F-4D97-AF65-F5344CB8AC3E}">
        <p14:creationId xmlns:p14="http://schemas.microsoft.com/office/powerpoint/2010/main" val="27001979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40385">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810260">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Actieplan,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WerkGp</a:t>
            </a:r>
            <a:r>
              <a:rPr lang="nl-BE" sz="1800" dirty="0">
                <a:effectLst/>
                <a:latin typeface="Calibri" panose="020F0502020204030204" pitchFamily="34" charset="0"/>
                <a:ea typeface="Calibri" panose="020F0502020204030204" pitchFamily="34" charset="0"/>
                <a:cs typeface="Times New Roman" panose="02020603050405020304" pitchFamily="18" charset="0"/>
              </a:rPr>
              <a:t>, coördinatievergadering, netwerk van raadgevers in preventie, contract 22SS586,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Mensura</a:t>
            </a:r>
            <a:r>
              <a:rPr lang="nl-BE" sz="18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a:t>
            </a:r>
          </a:p>
          <a:p>
            <a:pPr marL="810260">
              <a:spcAft>
                <a:spcPts val="600"/>
              </a:spcAft>
            </a:pPr>
            <a:r>
              <a:rPr lang="nl-BE" sz="1800" dirty="0" err="1">
                <a:effectLst/>
                <a:latin typeface="Calibri" panose="020F0502020204030204" pitchFamily="34" charset="0"/>
                <a:ea typeface="Calibri" panose="020F0502020204030204" pitchFamily="34" charset="0"/>
                <a:cs typeface="Times New Roman" panose="02020603050405020304" pitchFamily="18" charset="0"/>
              </a:rPr>
              <a:t>WGp</a:t>
            </a:r>
            <a:r>
              <a:rPr lang="nl-BE" sz="1800" dirty="0">
                <a:effectLst/>
                <a:latin typeface="Calibri" panose="020F0502020204030204" pitchFamily="34" charset="0"/>
                <a:ea typeface="Calibri" panose="020F0502020204030204" pitchFamily="34" charset="0"/>
                <a:cs typeface="Times New Roman" panose="02020603050405020304" pitchFamily="18" charset="0"/>
              </a:rPr>
              <a:t> DG HR / DG H&amp;WB</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20</a:t>
            </a:fld>
            <a:endParaRPr lang="fr-BE"/>
          </a:p>
        </p:txBody>
      </p:sp>
    </p:spTree>
    <p:extLst>
      <p:ext uri="{BB962C8B-B14F-4D97-AF65-F5344CB8AC3E}">
        <p14:creationId xmlns:p14="http://schemas.microsoft.com/office/powerpoint/2010/main" val="39782729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Vertegenwoordigers van de betrokken actoren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Materieel of tools</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SharePoint</a:t>
            </a:r>
          </a:p>
          <a:p>
            <a:pPr marL="342900" lvl="0" indent="-342900">
              <a:spcAft>
                <a:spcPts val="600"/>
              </a:spcAf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Office-tools voor de opmaak van tools, templates en voorbeelddossiers</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p.m.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inplaatsstelling</a:t>
            </a:r>
            <a:r>
              <a:rPr lang="nl-BE" sz="1800" dirty="0">
                <a:effectLst/>
                <a:latin typeface="Calibri" panose="020F0502020204030204" pitchFamily="34" charset="0"/>
                <a:ea typeface="Calibri" panose="020F0502020204030204" pitchFamily="34" charset="0"/>
                <a:cs typeface="Times New Roman" panose="02020603050405020304" pitchFamily="18" charset="0"/>
              </a:rPr>
              <a:t> in functie van behoefte: ULT)</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Wetgeving en richtlijnen</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KB Basisnormen: KB van 7 Jul 94 tot vaststelling van de basisnormen voor de preventie van brand en ontploffing waaraan de nieuwe gebouwen moeten voldoen</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Codex over het welzijn op het werk, boek III, titel III: brandpreventie o de arbeidsplaatsen</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ARAB Art 52, resterende artikels</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Verscheidene </a:t>
            </a:r>
            <a:r>
              <a:rPr lang="nl-BE" sz="1800" dirty="0" err="1">
                <a:effectLst/>
                <a:latin typeface="Calibri" panose="020F0502020204030204" pitchFamily="34" charset="0"/>
                <a:ea typeface="Times New Roman" panose="02020603050405020304" pitchFamily="18" charset="0"/>
                <a:cs typeface="Times New Roman" panose="02020603050405020304" pitchFamily="18" charset="0"/>
              </a:rPr>
              <a:t>NBN’s</a:t>
            </a: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 en </a:t>
            </a:r>
            <a:r>
              <a:rPr lang="nl-BE" sz="1800" dirty="0" err="1">
                <a:effectLst/>
                <a:latin typeface="Calibri" panose="020F0502020204030204" pitchFamily="34" charset="0"/>
                <a:ea typeface="Times New Roman" panose="02020603050405020304" pitchFamily="18" charset="0"/>
                <a:cs typeface="Times New Roman" panose="02020603050405020304" pitchFamily="18" charset="0"/>
              </a:rPr>
              <a:t>RGV’s</a:t>
            </a:r>
            <a:endParaRPr lang="nl-BE"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600"/>
              </a:spcAf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Interne richtlijnen:</a:t>
            </a:r>
          </a:p>
          <a:p>
            <a:pPr marL="342900" lvl="0" indent="-342900">
              <a:buFont typeface="Courier New" panose="02070309020205020404" pitchFamily="49" charset="0"/>
              <a:buChar char="o"/>
              <a:tabLst>
                <a:tab pos="1620520"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DGMR-SPS-DSINFR-IXXX-004: Brandveiligheid in militaire infrastructuur</a:t>
            </a:r>
          </a:p>
          <a:p>
            <a:pPr marL="342900" lvl="0" indent="-342900">
              <a:spcAft>
                <a:spcPts val="600"/>
              </a:spcAft>
              <a:buFont typeface="Courier New" panose="02070309020205020404" pitchFamily="49" charset="0"/>
              <a:buChar char="o"/>
              <a:tabLst>
                <a:tab pos="1620520"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ACWB-SPS-WRKPR-001 (en onderliggende):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Domestieke</a:t>
            </a:r>
            <a:r>
              <a:rPr lang="nl-BE" sz="1800" dirty="0">
                <a:effectLst/>
                <a:latin typeface="Calibri" panose="020F0502020204030204" pitchFamily="34" charset="0"/>
                <a:ea typeface="Calibri" panose="020F0502020204030204" pitchFamily="34" charset="0"/>
                <a:cs typeface="Times New Roman" panose="02020603050405020304" pitchFamily="18" charset="0"/>
              </a:rPr>
              <a:t> brandbestrijding</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Periodieke stafvergaderingen (follow up)</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Lokale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surveys</a:t>
            </a:r>
            <a:r>
              <a:rPr lang="nl-BE" sz="1800" dirty="0">
                <a:effectLst/>
                <a:latin typeface="Calibri" panose="020F0502020204030204" pitchFamily="34" charset="0"/>
                <a:ea typeface="Calibri" panose="020F0502020204030204" pitchFamily="34" charset="0"/>
                <a:cs typeface="Times New Roman" panose="02020603050405020304" pitchFamily="18" charset="0"/>
              </a:rPr>
              <a:t> in de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Kw</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Organisatie van verschillende werkgroepen voor de opmaak van de eindproducten (richtlijnen, tools, voorbeelddossiers, …)</a:t>
            </a:r>
          </a:p>
          <a:p>
            <a:pPr marL="342900" lvl="0" indent="-342900">
              <a:spcAft>
                <a:spcPts val="600"/>
              </a:spcAft>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SharePoint voor publicatie van de eindproducten; na opmaak zal deze op continue basis geüpdatet worden)</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21</a:t>
            </a:fld>
            <a:endParaRPr lang="fr-BE"/>
          </a:p>
        </p:txBody>
      </p:sp>
    </p:spTree>
    <p:extLst>
      <p:ext uri="{BB962C8B-B14F-4D97-AF65-F5344CB8AC3E}">
        <p14:creationId xmlns:p14="http://schemas.microsoft.com/office/powerpoint/2010/main" val="28072646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Vertegenwoordigers van de betrokken actoren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Materieel of tools</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SharePoint</a:t>
            </a:r>
          </a:p>
          <a:p>
            <a:pPr marL="342900" lvl="0" indent="-342900">
              <a:spcAft>
                <a:spcPts val="600"/>
              </a:spcAf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Office-tools voor de opmaak van tools, templates en voorbeelddossiers</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p.m.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inplaatsstelling</a:t>
            </a:r>
            <a:r>
              <a:rPr lang="nl-BE" sz="1800" dirty="0">
                <a:effectLst/>
                <a:latin typeface="Calibri" panose="020F0502020204030204" pitchFamily="34" charset="0"/>
                <a:ea typeface="Calibri" panose="020F0502020204030204" pitchFamily="34" charset="0"/>
                <a:cs typeface="Times New Roman" panose="02020603050405020304" pitchFamily="18" charset="0"/>
              </a:rPr>
              <a:t> in functie van behoefte: ULT)</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Wetgeving en richtlijnen</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KB Basisnormen: KB van 7 Jul 94 tot vaststelling van de basisnormen voor de preventie van brand en ontploffing waaraan de nieuwe gebouwen moeten voldoen</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Codex over het welzijn op het werk, boek III, titel III: brandpreventie o de arbeidsplaatsen</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ARAB Art 52, resterende artikels</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Verscheidene </a:t>
            </a:r>
            <a:r>
              <a:rPr lang="nl-BE" sz="1800" dirty="0" err="1">
                <a:effectLst/>
                <a:latin typeface="Calibri" panose="020F0502020204030204" pitchFamily="34" charset="0"/>
                <a:ea typeface="Times New Roman" panose="02020603050405020304" pitchFamily="18" charset="0"/>
                <a:cs typeface="Times New Roman" panose="02020603050405020304" pitchFamily="18" charset="0"/>
              </a:rPr>
              <a:t>NBN’s</a:t>
            </a: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 en </a:t>
            </a:r>
            <a:r>
              <a:rPr lang="nl-BE" sz="1800" dirty="0" err="1">
                <a:effectLst/>
                <a:latin typeface="Calibri" panose="020F0502020204030204" pitchFamily="34" charset="0"/>
                <a:ea typeface="Times New Roman" panose="02020603050405020304" pitchFamily="18" charset="0"/>
                <a:cs typeface="Times New Roman" panose="02020603050405020304" pitchFamily="18" charset="0"/>
              </a:rPr>
              <a:t>RGV’s</a:t>
            </a:r>
            <a:endParaRPr lang="nl-BE"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600"/>
              </a:spcAf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Interne richtlijnen:</a:t>
            </a:r>
          </a:p>
          <a:p>
            <a:pPr marL="342900" lvl="0" indent="-342900">
              <a:buFont typeface="Courier New" panose="02070309020205020404" pitchFamily="49" charset="0"/>
              <a:buChar char="o"/>
              <a:tabLst>
                <a:tab pos="1620520"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DGMR-SPS-DSINFR-IXXX-004: Brandveiligheid in militaire infrastructuur</a:t>
            </a:r>
          </a:p>
          <a:p>
            <a:pPr marL="342900" lvl="0" indent="-342900">
              <a:spcAft>
                <a:spcPts val="600"/>
              </a:spcAft>
              <a:buFont typeface="Courier New" panose="02070309020205020404" pitchFamily="49" charset="0"/>
              <a:buChar char="o"/>
              <a:tabLst>
                <a:tab pos="1620520"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ACWB-SPS-WRKPR-001 (en onderliggende):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Domestieke</a:t>
            </a:r>
            <a:r>
              <a:rPr lang="nl-BE" sz="1800" dirty="0">
                <a:effectLst/>
                <a:latin typeface="Calibri" panose="020F0502020204030204" pitchFamily="34" charset="0"/>
                <a:ea typeface="Calibri" panose="020F0502020204030204" pitchFamily="34" charset="0"/>
                <a:cs typeface="Times New Roman" panose="02020603050405020304" pitchFamily="18" charset="0"/>
              </a:rPr>
              <a:t> brandbestrijding</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Periodieke stafvergaderingen (follow up)</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Lokale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surveys</a:t>
            </a:r>
            <a:r>
              <a:rPr lang="nl-BE" sz="1800" dirty="0">
                <a:effectLst/>
                <a:latin typeface="Calibri" panose="020F0502020204030204" pitchFamily="34" charset="0"/>
                <a:ea typeface="Calibri" panose="020F0502020204030204" pitchFamily="34" charset="0"/>
                <a:cs typeface="Times New Roman" panose="02020603050405020304" pitchFamily="18" charset="0"/>
              </a:rPr>
              <a:t> in de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Kw</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Organisatie van verschillende werkgroepen voor de opmaak van de eindproducten (richtlijnen, tools, voorbeelddossiers, …)</a:t>
            </a:r>
          </a:p>
          <a:p>
            <a:pPr marL="342900" lvl="0" indent="-342900">
              <a:spcAft>
                <a:spcPts val="600"/>
              </a:spcAft>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SharePoint voor publicatie van de eindproducten; na opmaak zal deze op continue basis geüpdatet worden)</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22</a:t>
            </a:fld>
            <a:endParaRPr lang="fr-BE"/>
          </a:p>
        </p:txBody>
      </p:sp>
    </p:spTree>
    <p:extLst>
      <p:ext uri="{BB962C8B-B14F-4D97-AF65-F5344CB8AC3E}">
        <p14:creationId xmlns:p14="http://schemas.microsoft.com/office/powerpoint/2010/main" val="27100593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40385">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p>
          <a:p>
            <a:pPr>
              <a:spcAft>
                <a:spcPts val="6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MR-</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Mgt</a:t>
            </a:r>
            <a:r>
              <a:rPr lang="en-GB" sz="1800" dirty="0">
                <a:effectLst/>
                <a:latin typeface="Calibri" panose="020F0502020204030204" pitchFamily="34" charset="0"/>
                <a:ea typeface="Calibri" panose="020F0502020204030204" pitchFamily="34" charset="0"/>
                <a:cs typeface="Times New Roman" panose="02020603050405020304" pitchFamily="18" charset="0"/>
              </a:rPr>
              <a:t>/R; DPBW-MR; MR C&amp;I-I; CC Infra;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MRSys</a:t>
            </a:r>
            <a:r>
              <a:rPr lang="en-GB" sz="1800" dirty="0">
                <a:effectLst/>
                <a:latin typeface="Calibri" panose="020F0502020204030204" pitchFamily="34" charset="0"/>
                <a:ea typeface="Calibri" panose="020F0502020204030204" pitchFamily="34" charset="0"/>
                <a:cs typeface="Times New Roman" panose="02020603050405020304" pitchFamily="18" charset="0"/>
              </a:rPr>
              <a:t>-S</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Materieel of tools</a:t>
            </a:r>
          </a:p>
          <a:p>
            <a:pPr marL="342900" lvl="0" indent="-342900">
              <a:buFont typeface="Symbol" panose="05050102010706020507" pitchFamily="18" charset="2"/>
              <a:buChar char=""/>
              <a:tabLst>
                <a:tab pos="228600" algn="l"/>
                <a:tab pos="1350645" algn="l"/>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SharePoint</a:t>
            </a:r>
          </a:p>
          <a:p>
            <a:pPr marL="342900" lvl="0" indent="-342900">
              <a:spcAft>
                <a:spcPts val="600"/>
              </a:spcAft>
              <a:buFont typeface="Symbol" panose="05050102010706020507" pitchFamily="18" charset="2"/>
              <a:buChar char=""/>
              <a:tabLst>
                <a:tab pos="228600" algn="l"/>
                <a:tab pos="1350645" algn="l"/>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Office-tools voor de opmaak van tools, templates en voorbeelddossiers</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p.m.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inplaatsstelling</a:t>
            </a:r>
            <a:r>
              <a:rPr lang="nl-BE" sz="1800" dirty="0">
                <a:effectLst/>
                <a:latin typeface="Calibri" panose="020F0502020204030204" pitchFamily="34" charset="0"/>
                <a:ea typeface="Calibri" panose="020F0502020204030204" pitchFamily="34" charset="0"/>
                <a:cs typeface="Times New Roman" panose="02020603050405020304" pitchFamily="18" charset="0"/>
              </a:rPr>
              <a:t> in functie van behoefte: ULT)</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Wetgeving en richtlijnen</a:t>
            </a:r>
          </a:p>
          <a:p>
            <a:pPr marL="342900" lvl="0" indent="-342900">
              <a:buFont typeface="Symbol" panose="05050102010706020507" pitchFamily="18" charset="2"/>
              <a:buChar char=""/>
              <a:tabLst>
                <a:tab pos="228600" algn="l"/>
                <a:tab pos="1350645" algn="l"/>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AREI</a:t>
            </a:r>
          </a:p>
          <a:p>
            <a:pPr marL="342900" lvl="0" indent="-342900">
              <a:spcAft>
                <a:spcPts val="600"/>
              </a:spcAft>
              <a:buFont typeface="Symbol" panose="05050102010706020507" pitchFamily="18" charset="2"/>
              <a:buChar char=""/>
              <a:tabLst>
                <a:tab pos="228600" algn="l"/>
                <a:tab pos="1350645" algn="l"/>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Codex over het welzijn op het werk, boek II, titel 3: “Elektrische installaties”</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a:t>
            </a:r>
          </a:p>
          <a:p>
            <a:pPr marL="342900" lvl="0" indent="-342900">
              <a:buFont typeface="Symbol" panose="05050102010706020507" pitchFamily="18" charset="2"/>
              <a:buChar char=""/>
              <a:tabLst>
                <a:tab pos="228600"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Periodieke stafvergaderingen (follow up)</a:t>
            </a:r>
          </a:p>
          <a:p>
            <a:pPr marL="342900" lvl="0" indent="-342900">
              <a:buFont typeface="Symbol" panose="05050102010706020507" pitchFamily="18" charset="2"/>
              <a:buChar char=""/>
              <a:tabLst>
                <a:tab pos="228600"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Lokale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surveys</a:t>
            </a:r>
            <a:r>
              <a:rPr lang="nl-BE" sz="1800" dirty="0">
                <a:effectLst/>
                <a:latin typeface="Calibri" panose="020F0502020204030204" pitchFamily="34" charset="0"/>
                <a:ea typeface="Calibri" panose="020F0502020204030204" pitchFamily="34" charset="0"/>
                <a:cs typeface="Times New Roman" panose="02020603050405020304" pitchFamily="18" charset="0"/>
              </a:rPr>
              <a:t> in de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Kw</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tabLst>
                <a:tab pos="228600"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Organisatie van verschillende werkgroepen voor de opmaak van de eindproducten (richtlijnen, tools, voorbeelddossiers, …)</a:t>
            </a:r>
          </a:p>
          <a:p>
            <a:pPr marL="342900" lvl="0" indent="-342900">
              <a:spcAft>
                <a:spcPts val="600"/>
              </a:spcAft>
              <a:buFont typeface="Symbol" panose="05050102010706020507" pitchFamily="18" charset="2"/>
              <a:buChar char=""/>
              <a:tabLst>
                <a:tab pos="228600"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SharePoint voor publicatie van de eindproducten; na opmaak zal deze op continue basis geüpdatet worden)</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23</a:t>
            </a:fld>
            <a:endParaRPr lang="fr-BE"/>
          </a:p>
        </p:txBody>
      </p:sp>
    </p:spTree>
    <p:extLst>
      <p:ext uri="{BB962C8B-B14F-4D97-AF65-F5344CB8AC3E}">
        <p14:creationId xmlns:p14="http://schemas.microsoft.com/office/powerpoint/2010/main" val="29193445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40385">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p>
          <a:p>
            <a:pPr>
              <a:spcAft>
                <a:spcPts val="6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MR-</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Mgt</a:t>
            </a:r>
            <a:r>
              <a:rPr lang="en-GB" sz="1800" dirty="0">
                <a:effectLst/>
                <a:latin typeface="Calibri" panose="020F0502020204030204" pitchFamily="34" charset="0"/>
                <a:ea typeface="Calibri" panose="020F0502020204030204" pitchFamily="34" charset="0"/>
                <a:cs typeface="Times New Roman" panose="02020603050405020304" pitchFamily="18" charset="0"/>
              </a:rPr>
              <a:t>/R; DPBW-MR; MR C&amp;I-I; CC Infra;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MRSys</a:t>
            </a:r>
            <a:r>
              <a:rPr lang="en-GB" sz="1800" dirty="0">
                <a:effectLst/>
                <a:latin typeface="Calibri" panose="020F0502020204030204" pitchFamily="34" charset="0"/>
                <a:ea typeface="Calibri" panose="020F0502020204030204" pitchFamily="34" charset="0"/>
                <a:cs typeface="Times New Roman" panose="02020603050405020304" pitchFamily="18" charset="0"/>
              </a:rPr>
              <a:t>-S</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Materieel of tools</a:t>
            </a:r>
          </a:p>
          <a:p>
            <a:pPr marL="342900" lvl="0" indent="-342900">
              <a:buFont typeface="Symbol" panose="05050102010706020507" pitchFamily="18" charset="2"/>
              <a:buChar char=""/>
              <a:tabLst>
                <a:tab pos="228600" algn="l"/>
                <a:tab pos="1350645" algn="l"/>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SharePoint</a:t>
            </a:r>
          </a:p>
          <a:p>
            <a:pPr marL="342900" lvl="0" indent="-342900">
              <a:spcAft>
                <a:spcPts val="600"/>
              </a:spcAft>
              <a:buFont typeface="Symbol" panose="05050102010706020507" pitchFamily="18" charset="2"/>
              <a:buChar char=""/>
              <a:tabLst>
                <a:tab pos="228600" algn="l"/>
                <a:tab pos="1350645" algn="l"/>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Office-tools voor de opmaak van tools, templates en voorbeelddossiers</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p.m.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inplaatsstelling</a:t>
            </a:r>
            <a:r>
              <a:rPr lang="nl-BE" sz="1800" dirty="0">
                <a:effectLst/>
                <a:latin typeface="Calibri" panose="020F0502020204030204" pitchFamily="34" charset="0"/>
                <a:ea typeface="Calibri" panose="020F0502020204030204" pitchFamily="34" charset="0"/>
                <a:cs typeface="Times New Roman" panose="02020603050405020304" pitchFamily="18" charset="0"/>
              </a:rPr>
              <a:t> in functie van behoefte: ULT)</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Wetgeving en richtlijnen</a:t>
            </a:r>
          </a:p>
          <a:p>
            <a:pPr marL="342900" lvl="0" indent="-342900">
              <a:buFont typeface="Symbol" panose="05050102010706020507" pitchFamily="18" charset="2"/>
              <a:buChar char=""/>
              <a:tabLst>
                <a:tab pos="228600" algn="l"/>
                <a:tab pos="1350645" algn="l"/>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AREI</a:t>
            </a:r>
          </a:p>
          <a:p>
            <a:pPr marL="342900" lvl="0" indent="-342900">
              <a:spcAft>
                <a:spcPts val="600"/>
              </a:spcAft>
              <a:buFont typeface="Symbol" panose="05050102010706020507" pitchFamily="18" charset="2"/>
              <a:buChar char=""/>
              <a:tabLst>
                <a:tab pos="228600" algn="l"/>
                <a:tab pos="1350645" algn="l"/>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Codex over het welzijn op het werk, boek II, titel 3: “Elektrische installaties”</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a:t>
            </a:r>
          </a:p>
          <a:p>
            <a:pPr marL="342900" lvl="0" indent="-342900">
              <a:buFont typeface="Symbol" panose="05050102010706020507" pitchFamily="18" charset="2"/>
              <a:buChar char=""/>
              <a:tabLst>
                <a:tab pos="228600"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Periodieke stafvergaderingen (follow up)</a:t>
            </a:r>
          </a:p>
          <a:p>
            <a:pPr marL="342900" lvl="0" indent="-342900">
              <a:buFont typeface="Symbol" panose="05050102010706020507" pitchFamily="18" charset="2"/>
              <a:buChar char=""/>
              <a:tabLst>
                <a:tab pos="228600"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Lokale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surveys</a:t>
            </a:r>
            <a:r>
              <a:rPr lang="nl-BE" sz="1800" dirty="0">
                <a:effectLst/>
                <a:latin typeface="Calibri" panose="020F0502020204030204" pitchFamily="34" charset="0"/>
                <a:ea typeface="Calibri" panose="020F0502020204030204" pitchFamily="34" charset="0"/>
                <a:cs typeface="Times New Roman" panose="02020603050405020304" pitchFamily="18" charset="0"/>
              </a:rPr>
              <a:t> in de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Kw</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tabLst>
                <a:tab pos="228600"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Organisatie van verschillende werkgroepen voor de opmaak van de eindproducten (richtlijnen, tools, voorbeelddossiers, …)</a:t>
            </a:r>
          </a:p>
          <a:p>
            <a:pPr marL="342900" lvl="0" indent="-342900">
              <a:spcAft>
                <a:spcPts val="600"/>
              </a:spcAft>
              <a:buFont typeface="Symbol" panose="05050102010706020507" pitchFamily="18" charset="2"/>
              <a:buChar char=""/>
              <a:tabLst>
                <a:tab pos="228600"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SharePoint voor publicatie van de eindproducten; na opmaak zal deze op continue basis geüpdatet worden)</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24</a:t>
            </a:fld>
            <a:endParaRPr lang="fr-BE"/>
          </a:p>
        </p:txBody>
      </p:sp>
    </p:spTree>
    <p:extLst>
      <p:ext uri="{BB962C8B-B14F-4D97-AF65-F5344CB8AC3E}">
        <p14:creationId xmlns:p14="http://schemas.microsoft.com/office/powerpoint/2010/main" val="215816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40385">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p>
          <a:p>
            <a:pPr>
              <a:spcAft>
                <a:spcPts val="6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MR-</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Mgt</a:t>
            </a:r>
            <a:r>
              <a:rPr lang="en-GB" sz="1800" dirty="0">
                <a:effectLst/>
                <a:latin typeface="Calibri" panose="020F0502020204030204" pitchFamily="34" charset="0"/>
                <a:ea typeface="Calibri" panose="020F0502020204030204" pitchFamily="34" charset="0"/>
                <a:cs typeface="Times New Roman" panose="02020603050405020304" pitchFamily="18" charset="0"/>
              </a:rPr>
              <a:t>/R; DPBW-MR; MR C&amp;I-I; CC Infra;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MRSys</a:t>
            </a:r>
            <a:r>
              <a:rPr lang="en-GB" sz="1800" dirty="0">
                <a:effectLst/>
                <a:latin typeface="Calibri" panose="020F0502020204030204" pitchFamily="34" charset="0"/>
                <a:ea typeface="Calibri" panose="020F0502020204030204" pitchFamily="34" charset="0"/>
                <a:cs typeface="Times New Roman" panose="02020603050405020304" pitchFamily="18" charset="0"/>
              </a:rPr>
              <a:t>-S</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Materieel of tools</a:t>
            </a:r>
          </a:p>
          <a:p>
            <a:pPr marL="342900" lvl="0" indent="-342900">
              <a:buFont typeface="Symbol" panose="05050102010706020507" pitchFamily="18" charset="2"/>
              <a:buChar char=""/>
              <a:tabLst>
                <a:tab pos="228600" algn="l"/>
                <a:tab pos="1350645" algn="l"/>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SharePoint</a:t>
            </a:r>
          </a:p>
          <a:p>
            <a:pPr marL="342900" lvl="0" indent="-342900">
              <a:spcAft>
                <a:spcPts val="600"/>
              </a:spcAft>
              <a:buFont typeface="Symbol" panose="05050102010706020507" pitchFamily="18" charset="2"/>
              <a:buChar char=""/>
              <a:tabLst>
                <a:tab pos="228600" algn="l"/>
                <a:tab pos="1350645" algn="l"/>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Office-tools voor de opmaak van tools, templates en voorbeelddossiers</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p.m.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inplaatsstelling</a:t>
            </a:r>
            <a:r>
              <a:rPr lang="nl-BE" sz="1800" dirty="0">
                <a:effectLst/>
                <a:latin typeface="Calibri" panose="020F0502020204030204" pitchFamily="34" charset="0"/>
                <a:ea typeface="Calibri" panose="020F0502020204030204" pitchFamily="34" charset="0"/>
                <a:cs typeface="Times New Roman" panose="02020603050405020304" pitchFamily="18" charset="0"/>
              </a:rPr>
              <a:t> in functie van behoefte: ULT)</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Wetgeving en richtlijnen</a:t>
            </a:r>
          </a:p>
          <a:p>
            <a:pPr marL="342900" lvl="0" indent="-342900">
              <a:buFont typeface="Symbol" panose="05050102010706020507" pitchFamily="18" charset="2"/>
              <a:buChar char=""/>
              <a:tabLst>
                <a:tab pos="228600" algn="l"/>
                <a:tab pos="1350645" algn="l"/>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AREI</a:t>
            </a:r>
          </a:p>
          <a:p>
            <a:pPr marL="342900" lvl="0" indent="-342900">
              <a:spcAft>
                <a:spcPts val="600"/>
              </a:spcAft>
              <a:buFont typeface="Symbol" panose="05050102010706020507" pitchFamily="18" charset="2"/>
              <a:buChar char=""/>
              <a:tabLst>
                <a:tab pos="228600" algn="l"/>
                <a:tab pos="1350645" algn="l"/>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Codex over het welzijn op het werk, boek II, titel 3: “Elektrische installaties”</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a:t>
            </a:r>
          </a:p>
          <a:p>
            <a:pPr marL="342900" lvl="0" indent="-342900">
              <a:buFont typeface="Symbol" panose="05050102010706020507" pitchFamily="18" charset="2"/>
              <a:buChar char=""/>
              <a:tabLst>
                <a:tab pos="228600"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Periodieke stafvergaderingen (follow up)</a:t>
            </a:r>
          </a:p>
          <a:p>
            <a:pPr marL="342900" lvl="0" indent="-342900">
              <a:buFont typeface="Symbol" panose="05050102010706020507" pitchFamily="18" charset="2"/>
              <a:buChar char=""/>
              <a:tabLst>
                <a:tab pos="228600"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Lokale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surveys</a:t>
            </a:r>
            <a:r>
              <a:rPr lang="nl-BE" sz="1800" dirty="0">
                <a:effectLst/>
                <a:latin typeface="Calibri" panose="020F0502020204030204" pitchFamily="34" charset="0"/>
                <a:ea typeface="Calibri" panose="020F0502020204030204" pitchFamily="34" charset="0"/>
                <a:cs typeface="Times New Roman" panose="02020603050405020304" pitchFamily="18" charset="0"/>
              </a:rPr>
              <a:t> in de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Kw</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tabLst>
                <a:tab pos="228600"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Organisatie van verschillende werkgroepen voor de opmaak van de eindproducten (richtlijnen, tools, voorbeelddossiers, …)</a:t>
            </a:r>
          </a:p>
          <a:p>
            <a:pPr marL="342900" lvl="0" indent="-342900">
              <a:spcAft>
                <a:spcPts val="600"/>
              </a:spcAft>
              <a:buFont typeface="Symbol" panose="05050102010706020507" pitchFamily="18" charset="2"/>
              <a:buChar char=""/>
              <a:tabLst>
                <a:tab pos="228600"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SharePoint voor publicatie van de eindproducten; na opmaak zal deze op continue basis geüpdatet worden)</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25</a:t>
            </a:fld>
            <a:endParaRPr lang="fr-BE"/>
          </a:p>
        </p:txBody>
      </p:sp>
    </p:spTree>
    <p:extLst>
      <p:ext uri="{BB962C8B-B14F-4D97-AF65-F5344CB8AC3E}">
        <p14:creationId xmlns:p14="http://schemas.microsoft.com/office/powerpoint/2010/main" val="10105142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dirty="0"/>
              <a:t> </a:t>
            </a:r>
            <a:r>
              <a:rPr lang="fr-BE" dirty="0" err="1"/>
              <a:t>Belangrijkste</a:t>
            </a:r>
            <a:r>
              <a:rPr lang="fr-BE" dirty="0"/>
              <a:t> </a:t>
            </a:r>
            <a:r>
              <a:rPr lang="fr-BE" dirty="0" err="1"/>
              <a:t>hernomen</a:t>
            </a:r>
            <a:endParaRPr lang="fr-BE" dirty="0"/>
          </a:p>
          <a:p>
            <a:endParaRPr lang="fr-BE" dirty="0"/>
          </a:p>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IDPBW/AMT;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MRSys</a:t>
            </a:r>
            <a:r>
              <a:rPr lang="nl-BE" sz="1800" dirty="0">
                <a:effectLst/>
                <a:latin typeface="Calibri" panose="020F0502020204030204" pitchFamily="34" charset="0"/>
                <a:ea typeface="Calibri" panose="020F0502020204030204" pitchFamily="34" charset="0"/>
                <a:cs typeface="Times New Roman" panose="02020603050405020304" pitchFamily="18" charset="0"/>
              </a:rPr>
              <a:t>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MatBeh</a:t>
            </a:r>
            <a:r>
              <a:rPr lang="nl-BE" sz="1800" dirty="0">
                <a:effectLst/>
                <a:latin typeface="Calibri" panose="020F0502020204030204" pitchFamily="34" charset="0"/>
                <a:ea typeface="Calibri" panose="020F0502020204030204" pitchFamily="34" charset="0"/>
                <a:cs typeface="Times New Roman" panose="02020603050405020304" pitchFamily="18" charset="0"/>
              </a:rPr>
              <a:t>), DPBW-MR; DG H&amp;WB; HL</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Materieel of tools</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Multidisciplinaire werkgroep met vertegenwoordigers van alle betrokken actoren</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SharePoint</a:t>
            </a:r>
          </a:p>
          <a:p>
            <a:pPr marL="342900" lvl="0" indent="-342900">
              <a:spcAft>
                <a:spcPts val="600"/>
              </a:spcAf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Office-tools voor de opmaak van tools, templates en voorbeelddossiers</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a:t>
            </a:r>
          </a:p>
          <a:p>
            <a:pPr>
              <a:spcAft>
                <a:spcPts val="600"/>
              </a:spcAft>
            </a:pPr>
            <a:r>
              <a:rPr lang="nl-BE" sz="1800" dirty="0" err="1">
                <a:effectLst/>
                <a:latin typeface="Calibri" panose="020F0502020204030204" pitchFamily="34" charset="0"/>
                <a:ea typeface="Calibri" panose="020F0502020204030204" pitchFamily="34" charset="0"/>
                <a:cs typeface="Times New Roman" panose="02020603050405020304" pitchFamily="18" charset="0"/>
              </a:rPr>
              <a:t>p.m</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Wetgeving en richtlijnen</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codex over het welzijn op het werk, boek VI : “Chemische, kankerverwekkende, mutagene en reprotoxische agentia”</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Periodieke stafvergaderingen (follow up)</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Lokale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surveys</a:t>
            </a:r>
            <a:r>
              <a:rPr lang="nl-BE" sz="1800" dirty="0">
                <a:effectLst/>
                <a:latin typeface="Calibri" panose="020F0502020204030204" pitchFamily="34" charset="0"/>
                <a:ea typeface="Calibri" panose="020F0502020204030204" pitchFamily="34" charset="0"/>
                <a:cs typeface="Times New Roman" panose="02020603050405020304" pitchFamily="18" charset="0"/>
              </a:rPr>
              <a:t> in de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Kw</a:t>
            </a:r>
            <a:r>
              <a:rPr lang="nl-BE" sz="1800" dirty="0">
                <a:effectLst/>
                <a:latin typeface="Calibri" panose="020F0502020204030204" pitchFamily="34" charset="0"/>
                <a:ea typeface="Calibri" panose="020F0502020204030204" pitchFamily="34" charset="0"/>
                <a:cs typeface="Times New Roman" panose="02020603050405020304" pitchFamily="18" charset="0"/>
              </a:rPr>
              <a:t>  inclusief de screening door gespecialiseerde labo’s</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Organisatie van verschillende werkgroepen voor de opmaak van de eindproducten (richtlijnen, tools, voorbeelddossiers, …)</a:t>
            </a:r>
          </a:p>
          <a:p>
            <a:pPr marL="342900" lvl="0" indent="-342900">
              <a:spcAft>
                <a:spcPts val="600"/>
              </a:spcAft>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SharePoint voor publicatie van de eindproducten; na opmaak zal deze op continue basis geüpdatet worden)</a:t>
            </a:r>
          </a:p>
          <a:p>
            <a:endParaRPr lang="fr-BE" dirty="0"/>
          </a:p>
          <a:p>
            <a:r>
              <a:rPr lang="fr-BE" dirty="0"/>
              <a:t>.</a:t>
            </a:r>
          </a:p>
        </p:txBody>
      </p:sp>
      <p:sp>
        <p:nvSpPr>
          <p:cNvPr id="4" name="Slide Number Placeholder 3"/>
          <p:cNvSpPr>
            <a:spLocks noGrp="1"/>
          </p:cNvSpPr>
          <p:nvPr>
            <p:ph type="sldNum" sz="quarter" idx="10"/>
          </p:nvPr>
        </p:nvSpPr>
        <p:spPr/>
        <p:txBody>
          <a:bodyPr/>
          <a:lstStyle/>
          <a:p>
            <a:fld id="{D64F2C25-99DC-4E03-B761-F0DD23C54933}" type="slidenum">
              <a:rPr lang="fr-BE" smtClean="0"/>
              <a:t>26</a:t>
            </a:fld>
            <a:endParaRPr lang="fr-BE"/>
          </a:p>
        </p:txBody>
      </p:sp>
    </p:spTree>
    <p:extLst>
      <p:ext uri="{BB962C8B-B14F-4D97-AF65-F5344CB8AC3E}">
        <p14:creationId xmlns:p14="http://schemas.microsoft.com/office/powerpoint/2010/main" val="3434973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dirty="0"/>
              <a:t> </a:t>
            </a:r>
            <a:r>
              <a:rPr lang="fr-BE" dirty="0" err="1"/>
              <a:t>Belangrijkste</a:t>
            </a:r>
            <a:r>
              <a:rPr lang="fr-BE" dirty="0"/>
              <a:t> </a:t>
            </a:r>
            <a:r>
              <a:rPr lang="fr-BE" dirty="0" err="1"/>
              <a:t>hernomen</a:t>
            </a:r>
            <a:endParaRPr lang="fr-BE" dirty="0"/>
          </a:p>
          <a:p>
            <a:endParaRPr lang="fr-BE" dirty="0"/>
          </a:p>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IDPBW/AMT;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MRSys</a:t>
            </a:r>
            <a:r>
              <a:rPr lang="nl-BE" sz="1800" dirty="0">
                <a:effectLst/>
                <a:latin typeface="Calibri" panose="020F0502020204030204" pitchFamily="34" charset="0"/>
                <a:ea typeface="Calibri" panose="020F0502020204030204" pitchFamily="34" charset="0"/>
                <a:cs typeface="Times New Roman" panose="02020603050405020304" pitchFamily="18" charset="0"/>
              </a:rPr>
              <a:t>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MatBeh</a:t>
            </a:r>
            <a:r>
              <a:rPr lang="nl-BE" sz="1800" dirty="0">
                <a:effectLst/>
                <a:latin typeface="Calibri" panose="020F0502020204030204" pitchFamily="34" charset="0"/>
                <a:ea typeface="Calibri" panose="020F0502020204030204" pitchFamily="34" charset="0"/>
                <a:cs typeface="Times New Roman" panose="02020603050405020304" pitchFamily="18" charset="0"/>
              </a:rPr>
              <a:t>), DPBW-MR; DG H&amp;WB; HL</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Materieel of tools</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Multidisciplinaire werkgroep met vertegenwoordigers van alle betrokken actoren</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SharePoint</a:t>
            </a:r>
          </a:p>
          <a:p>
            <a:pPr marL="342900" lvl="0" indent="-342900">
              <a:spcAft>
                <a:spcPts val="600"/>
              </a:spcAf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Office-tools voor de opmaak van tools, templates en voorbeelddossiers</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a:t>
            </a:r>
          </a:p>
          <a:p>
            <a:pPr>
              <a:spcAft>
                <a:spcPts val="600"/>
              </a:spcAft>
            </a:pPr>
            <a:r>
              <a:rPr lang="nl-BE" sz="1800" dirty="0" err="1">
                <a:effectLst/>
                <a:latin typeface="Calibri" panose="020F0502020204030204" pitchFamily="34" charset="0"/>
                <a:ea typeface="Calibri" panose="020F0502020204030204" pitchFamily="34" charset="0"/>
                <a:cs typeface="Times New Roman" panose="02020603050405020304" pitchFamily="18" charset="0"/>
              </a:rPr>
              <a:t>p.m</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Wetgeving en richtlijnen</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codex over het welzijn op het werk, boek VI : “Chemische, kankerverwekkende, mutagene en reprotoxische agentia”</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Periodieke stafvergaderingen (follow up)</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Lokale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surveys</a:t>
            </a:r>
            <a:r>
              <a:rPr lang="nl-BE" sz="1800" dirty="0">
                <a:effectLst/>
                <a:latin typeface="Calibri" panose="020F0502020204030204" pitchFamily="34" charset="0"/>
                <a:ea typeface="Calibri" panose="020F0502020204030204" pitchFamily="34" charset="0"/>
                <a:cs typeface="Times New Roman" panose="02020603050405020304" pitchFamily="18" charset="0"/>
              </a:rPr>
              <a:t> in de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Kw</a:t>
            </a:r>
            <a:r>
              <a:rPr lang="nl-BE" sz="1800" dirty="0">
                <a:effectLst/>
                <a:latin typeface="Calibri" panose="020F0502020204030204" pitchFamily="34" charset="0"/>
                <a:ea typeface="Calibri" panose="020F0502020204030204" pitchFamily="34" charset="0"/>
                <a:cs typeface="Times New Roman" panose="02020603050405020304" pitchFamily="18" charset="0"/>
              </a:rPr>
              <a:t>  inclusief de screening door gespecialiseerde labo’s</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Organisatie van verschillende werkgroepen voor de opmaak van de eindproducten (richtlijnen, tools, voorbeelddossiers, …)</a:t>
            </a:r>
          </a:p>
          <a:p>
            <a:pPr marL="342900" lvl="0" indent="-342900">
              <a:spcAft>
                <a:spcPts val="600"/>
              </a:spcAft>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SharePoint voor publicatie van de eindproducten; na opmaak zal deze op continue basis geüpdatet worden)</a:t>
            </a:r>
          </a:p>
          <a:p>
            <a:endParaRPr lang="fr-BE" dirty="0"/>
          </a:p>
          <a:p>
            <a:r>
              <a:rPr lang="fr-BE" dirty="0"/>
              <a:t>.</a:t>
            </a:r>
          </a:p>
        </p:txBody>
      </p:sp>
      <p:sp>
        <p:nvSpPr>
          <p:cNvPr id="4" name="Slide Number Placeholder 3"/>
          <p:cNvSpPr>
            <a:spLocks noGrp="1"/>
          </p:cNvSpPr>
          <p:nvPr>
            <p:ph type="sldNum" sz="quarter" idx="10"/>
          </p:nvPr>
        </p:nvSpPr>
        <p:spPr/>
        <p:txBody>
          <a:bodyPr/>
          <a:lstStyle/>
          <a:p>
            <a:fld id="{D64F2C25-99DC-4E03-B761-F0DD23C54933}" type="slidenum">
              <a:rPr lang="fr-BE" smtClean="0"/>
              <a:t>27</a:t>
            </a:fld>
            <a:endParaRPr lang="fr-BE"/>
          </a:p>
        </p:txBody>
      </p:sp>
    </p:spTree>
    <p:extLst>
      <p:ext uri="{BB962C8B-B14F-4D97-AF65-F5344CB8AC3E}">
        <p14:creationId xmlns:p14="http://schemas.microsoft.com/office/powerpoint/2010/main" val="17063288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dirty="0"/>
              <a:t> </a:t>
            </a:r>
            <a:r>
              <a:rPr lang="fr-BE" dirty="0" err="1"/>
              <a:t>Belangrijkste</a:t>
            </a:r>
            <a:r>
              <a:rPr lang="fr-BE" dirty="0"/>
              <a:t> </a:t>
            </a:r>
            <a:r>
              <a:rPr lang="fr-BE" dirty="0" err="1"/>
              <a:t>hernomen</a:t>
            </a:r>
            <a:endParaRPr lang="fr-BE" dirty="0"/>
          </a:p>
          <a:p>
            <a:endParaRPr lang="fr-BE" dirty="0"/>
          </a:p>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IDPBW/AMT;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MRSys</a:t>
            </a:r>
            <a:r>
              <a:rPr lang="nl-BE" sz="1800" dirty="0">
                <a:effectLst/>
                <a:latin typeface="Calibri" panose="020F0502020204030204" pitchFamily="34" charset="0"/>
                <a:ea typeface="Calibri" panose="020F0502020204030204" pitchFamily="34" charset="0"/>
                <a:cs typeface="Times New Roman" panose="02020603050405020304" pitchFamily="18" charset="0"/>
              </a:rPr>
              <a:t>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MatBeh</a:t>
            </a:r>
            <a:r>
              <a:rPr lang="nl-BE" sz="1800" dirty="0">
                <a:effectLst/>
                <a:latin typeface="Calibri" panose="020F0502020204030204" pitchFamily="34" charset="0"/>
                <a:ea typeface="Calibri" panose="020F0502020204030204" pitchFamily="34" charset="0"/>
                <a:cs typeface="Times New Roman" panose="02020603050405020304" pitchFamily="18" charset="0"/>
              </a:rPr>
              <a:t>), DPBW-MR; DG H&amp;WB; HL</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Materieel of tools</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Multidisciplinaire werkgroep met vertegenwoordigers van alle betrokken actoren</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SharePoint</a:t>
            </a:r>
          </a:p>
          <a:p>
            <a:pPr marL="342900" lvl="0" indent="-342900">
              <a:spcAft>
                <a:spcPts val="600"/>
              </a:spcAf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Office-tools voor de opmaak van tools, templates en voorbeelddossiers</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a:t>
            </a:r>
          </a:p>
          <a:p>
            <a:pPr>
              <a:spcAft>
                <a:spcPts val="600"/>
              </a:spcAft>
            </a:pPr>
            <a:r>
              <a:rPr lang="nl-BE" sz="1800" dirty="0" err="1">
                <a:effectLst/>
                <a:latin typeface="Calibri" panose="020F0502020204030204" pitchFamily="34" charset="0"/>
                <a:ea typeface="Calibri" panose="020F0502020204030204" pitchFamily="34" charset="0"/>
                <a:cs typeface="Times New Roman" panose="02020603050405020304" pitchFamily="18" charset="0"/>
              </a:rPr>
              <a:t>p.m</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Wetgeving en richtlijnen</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codex over het welzijn op het werk, boek VI : “Chemische, kankerverwekkende, mutagene en reprotoxische agentia”</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Periodieke stafvergaderingen (follow up)</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Lokale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surveys</a:t>
            </a:r>
            <a:r>
              <a:rPr lang="nl-BE" sz="1800" dirty="0">
                <a:effectLst/>
                <a:latin typeface="Calibri" panose="020F0502020204030204" pitchFamily="34" charset="0"/>
                <a:ea typeface="Calibri" panose="020F0502020204030204" pitchFamily="34" charset="0"/>
                <a:cs typeface="Times New Roman" panose="02020603050405020304" pitchFamily="18" charset="0"/>
              </a:rPr>
              <a:t> in de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Kw</a:t>
            </a:r>
            <a:r>
              <a:rPr lang="nl-BE" sz="1800" dirty="0">
                <a:effectLst/>
                <a:latin typeface="Calibri" panose="020F0502020204030204" pitchFamily="34" charset="0"/>
                <a:ea typeface="Calibri" panose="020F0502020204030204" pitchFamily="34" charset="0"/>
                <a:cs typeface="Times New Roman" panose="02020603050405020304" pitchFamily="18" charset="0"/>
              </a:rPr>
              <a:t>  inclusief de screening door gespecialiseerde labo’s</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Organisatie van verschillende werkgroepen voor de opmaak van de eindproducten (richtlijnen, tools, voorbeelddossiers, …)</a:t>
            </a:r>
          </a:p>
          <a:p>
            <a:pPr marL="342900" lvl="0" indent="-342900">
              <a:spcAft>
                <a:spcPts val="600"/>
              </a:spcAft>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SharePoint voor publicatie van de eindproducten; na opmaak zal deze op continue basis geüpdatet worden)</a:t>
            </a:r>
          </a:p>
          <a:p>
            <a:endParaRPr lang="fr-BE" dirty="0"/>
          </a:p>
          <a:p>
            <a:r>
              <a:rPr lang="fr-BE" dirty="0"/>
              <a:t>.</a:t>
            </a:r>
          </a:p>
        </p:txBody>
      </p:sp>
      <p:sp>
        <p:nvSpPr>
          <p:cNvPr id="4" name="Slide Number Placeholder 3"/>
          <p:cNvSpPr>
            <a:spLocks noGrp="1"/>
          </p:cNvSpPr>
          <p:nvPr>
            <p:ph type="sldNum" sz="quarter" idx="10"/>
          </p:nvPr>
        </p:nvSpPr>
        <p:spPr/>
        <p:txBody>
          <a:bodyPr/>
          <a:lstStyle/>
          <a:p>
            <a:fld id="{D64F2C25-99DC-4E03-B761-F0DD23C54933}" type="slidenum">
              <a:rPr lang="fr-BE" smtClean="0"/>
              <a:t>28</a:t>
            </a:fld>
            <a:endParaRPr lang="fr-BE"/>
          </a:p>
        </p:txBody>
      </p:sp>
    </p:spTree>
    <p:extLst>
      <p:ext uri="{BB962C8B-B14F-4D97-AF65-F5344CB8AC3E}">
        <p14:creationId xmlns:p14="http://schemas.microsoft.com/office/powerpoint/2010/main" val="10480745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dirty="0"/>
              <a:t> </a:t>
            </a:r>
            <a:r>
              <a:rPr lang="fr-BE" dirty="0" err="1"/>
              <a:t>Belangrijkste</a:t>
            </a:r>
            <a:r>
              <a:rPr lang="fr-BE" dirty="0"/>
              <a:t> </a:t>
            </a:r>
            <a:r>
              <a:rPr lang="fr-BE" dirty="0" err="1"/>
              <a:t>hernomen</a:t>
            </a:r>
            <a:endParaRPr lang="fr-BE" dirty="0"/>
          </a:p>
          <a:p>
            <a:endParaRPr lang="fr-BE" dirty="0"/>
          </a:p>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IDPBW/AMT;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MRSys</a:t>
            </a:r>
            <a:r>
              <a:rPr lang="nl-BE" sz="1800" dirty="0">
                <a:effectLst/>
                <a:latin typeface="Calibri" panose="020F0502020204030204" pitchFamily="34" charset="0"/>
                <a:ea typeface="Calibri" panose="020F0502020204030204" pitchFamily="34" charset="0"/>
                <a:cs typeface="Times New Roman" panose="02020603050405020304" pitchFamily="18" charset="0"/>
              </a:rPr>
              <a:t>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MatBeh</a:t>
            </a:r>
            <a:r>
              <a:rPr lang="nl-BE" sz="1800" dirty="0">
                <a:effectLst/>
                <a:latin typeface="Calibri" panose="020F0502020204030204" pitchFamily="34" charset="0"/>
                <a:ea typeface="Calibri" panose="020F0502020204030204" pitchFamily="34" charset="0"/>
                <a:cs typeface="Times New Roman" panose="02020603050405020304" pitchFamily="18" charset="0"/>
              </a:rPr>
              <a:t>), DPBW-MR; DG H&amp;WB; HL</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Materieel of tools</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Multidisciplinaire werkgroep met vertegenwoordigers van alle betrokken actoren</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SharePoint</a:t>
            </a:r>
          </a:p>
          <a:p>
            <a:pPr marL="342900" lvl="0" indent="-342900">
              <a:spcAft>
                <a:spcPts val="600"/>
              </a:spcAf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Office-tools voor de opmaak van tools, templates en voorbeelddossiers</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a:t>
            </a:r>
          </a:p>
          <a:p>
            <a:pPr>
              <a:spcAft>
                <a:spcPts val="600"/>
              </a:spcAft>
            </a:pPr>
            <a:r>
              <a:rPr lang="nl-BE" sz="1800" dirty="0" err="1">
                <a:effectLst/>
                <a:latin typeface="Calibri" panose="020F0502020204030204" pitchFamily="34" charset="0"/>
                <a:ea typeface="Calibri" panose="020F0502020204030204" pitchFamily="34" charset="0"/>
                <a:cs typeface="Times New Roman" panose="02020603050405020304" pitchFamily="18" charset="0"/>
              </a:rPr>
              <a:t>p.m</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Wetgeving en richtlijnen</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codex over het welzijn op het werk, boek VI : “Chemische, kankerverwekkende, mutagene en reprotoxische agentia”</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Periodieke stafvergaderingen (follow up)</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Lokale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surveys</a:t>
            </a:r>
            <a:r>
              <a:rPr lang="nl-BE" sz="1800" dirty="0">
                <a:effectLst/>
                <a:latin typeface="Calibri" panose="020F0502020204030204" pitchFamily="34" charset="0"/>
                <a:ea typeface="Calibri" panose="020F0502020204030204" pitchFamily="34" charset="0"/>
                <a:cs typeface="Times New Roman" panose="02020603050405020304" pitchFamily="18" charset="0"/>
              </a:rPr>
              <a:t> in de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Kw</a:t>
            </a:r>
            <a:r>
              <a:rPr lang="nl-BE" sz="1800" dirty="0">
                <a:effectLst/>
                <a:latin typeface="Calibri" panose="020F0502020204030204" pitchFamily="34" charset="0"/>
                <a:ea typeface="Calibri" panose="020F0502020204030204" pitchFamily="34" charset="0"/>
                <a:cs typeface="Times New Roman" panose="02020603050405020304" pitchFamily="18" charset="0"/>
              </a:rPr>
              <a:t>  inclusief de screening door gespecialiseerde labo’s</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Organisatie van verschillende werkgroepen voor de opmaak van de eindproducten (richtlijnen, tools, voorbeelddossiers, …)</a:t>
            </a:r>
          </a:p>
          <a:p>
            <a:pPr marL="342900" lvl="0" indent="-342900">
              <a:spcAft>
                <a:spcPts val="600"/>
              </a:spcAft>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SharePoint voor publicatie van de eindproducten; na opmaak zal deze op continue basis geüpdatet worden)</a:t>
            </a:r>
          </a:p>
          <a:p>
            <a:endParaRPr lang="fr-BE" dirty="0"/>
          </a:p>
          <a:p>
            <a:r>
              <a:rPr lang="fr-BE" dirty="0"/>
              <a:t>.</a:t>
            </a:r>
          </a:p>
        </p:txBody>
      </p:sp>
      <p:sp>
        <p:nvSpPr>
          <p:cNvPr id="4" name="Slide Number Placeholder 3"/>
          <p:cNvSpPr>
            <a:spLocks noGrp="1"/>
          </p:cNvSpPr>
          <p:nvPr>
            <p:ph type="sldNum" sz="quarter" idx="10"/>
          </p:nvPr>
        </p:nvSpPr>
        <p:spPr/>
        <p:txBody>
          <a:bodyPr/>
          <a:lstStyle/>
          <a:p>
            <a:fld id="{D64F2C25-99DC-4E03-B761-F0DD23C54933}" type="slidenum">
              <a:rPr lang="fr-BE" smtClean="0"/>
              <a:t>29</a:t>
            </a:fld>
            <a:endParaRPr lang="fr-BE"/>
          </a:p>
        </p:txBody>
      </p:sp>
    </p:spTree>
    <p:extLst>
      <p:ext uri="{BB962C8B-B14F-4D97-AF65-F5344CB8AC3E}">
        <p14:creationId xmlns:p14="http://schemas.microsoft.com/office/powerpoint/2010/main" val="24746799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p>
          <a:p>
            <a:pPr>
              <a:spcAft>
                <a:spcPts val="6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ACOS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Ops&amp;Trg</a:t>
            </a:r>
            <a:r>
              <a:rPr lang="en-GB" sz="1800" dirty="0">
                <a:effectLst/>
                <a:latin typeface="Calibri" panose="020F0502020204030204" pitchFamily="34" charset="0"/>
                <a:ea typeface="Calibri" panose="020F0502020204030204" pitchFamily="34" charset="0"/>
                <a:cs typeface="Times New Roman" panose="02020603050405020304" pitchFamily="18" charset="0"/>
              </a:rPr>
              <a:t> / SME Diving, IDPBW-GRB</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Materieel of tools</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Werkgroep SME &amp; GRB</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TBD</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Wetgeving en richtlijnen</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ACWB-SPS-WRKPR-009 Ed 001 / </a:t>
            </a:r>
            <a:r>
              <a:rPr lang="nl-BE" sz="1800" dirty="0" err="1">
                <a:effectLst/>
                <a:latin typeface="Calibri" panose="020F0502020204030204" pitchFamily="34" charset="0"/>
                <a:ea typeface="Times New Roman" panose="02020603050405020304" pitchFamily="18" charset="0"/>
                <a:cs typeface="Times New Roman" panose="02020603050405020304" pitchFamily="18" charset="0"/>
              </a:rPr>
              <a:t>Rev</a:t>
            </a: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 001 - 01 Dec 2014: “Opmaak van het Globaal Preventieplan en Jaarlijks Actieplan”</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Codex over het welzijn op het werk, boek V, titel 4, “Werkzaamheden in hyperbare omgeving”.</a:t>
            </a:r>
          </a:p>
          <a:p>
            <a:pPr marL="342900" lvl="0" indent="-342900">
              <a:spcAft>
                <a:spcPts val="600"/>
              </a:spcAf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ACOT-SPS-DIRDIVE-PSDJ-001: “Duikrichtlijnen van Defensie”</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a:t>
            </a:r>
          </a:p>
          <a:p>
            <a:pPr marL="810260">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p.m.</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30</a:t>
            </a:fld>
            <a:endParaRPr lang="fr-BE"/>
          </a:p>
        </p:txBody>
      </p:sp>
    </p:spTree>
    <p:extLst>
      <p:ext uri="{BB962C8B-B14F-4D97-AF65-F5344CB8AC3E}">
        <p14:creationId xmlns:p14="http://schemas.microsoft.com/office/powerpoint/2010/main" val="5782224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40385">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 </a:t>
            </a:r>
          </a:p>
          <a:p>
            <a:r>
              <a:rPr lang="fr-BE" dirty="0" err="1"/>
              <a:t>Opgepast</a:t>
            </a:r>
            <a:r>
              <a:rPr lang="fr-BE" dirty="0"/>
              <a:t>: er </a:t>
            </a:r>
            <a:r>
              <a:rPr lang="fr-BE" dirty="0" err="1"/>
              <a:t>is</a:t>
            </a:r>
            <a:r>
              <a:rPr lang="fr-BE" dirty="0"/>
              <a:t> </a:t>
            </a:r>
            <a:r>
              <a:rPr lang="fr-BE" dirty="0" err="1"/>
              <a:t>een</a:t>
            </a:r>
            <a:r>
              <a:rPr lang="fr-BE" dirty="0"/>
              <a:t> nota </a:t>
            </a:r>
            <a:r>
              <a:rPr lang="fr-BE" dirty="0" err="1"/>
              <a:t>uitgekomen</a:t>
            </a:r>
            <a:r>
              <a:rPr lang="fr-BE" dirty="0"/>
              <a:t> </a:t>
            </a:r>
            <a:r>
              <a:rPr lang="fr-BE" dirty="0" err="1"/>
              <a:t>waarin</a:t>
            </a:r>
            <a:r>
              <a:rPr lang="fr-BE" dirty="0"/>
              <a:t> </a:t>
            </a:r>
            <a:r>
              <a:rPr lang="fr-BE" dirty="0" err="1"/>
              <a:t>gevraagd</a:t>
            </a:r>
            <a:r>
              <a:rPr lang="fr-BE" dirty="0"/>
              <a:t> </a:t>
            </a:r>
            <a:r>
              <a:rPr lang="fr-BE" dirty="0" err="1"/>
              <a:t>wordt</a:t>
            </a:r>
            <a:r>
              <a:rPr lang="fr-BE" dirty="0"/>
              <a:t> om </a:t>
            </a:r>
            <a:r>
              <a:rPr lang="fr-BE" dirty="0" err="1"/>
              <a:t>reeds</a:t>
            </a:r>
            <a:r>
              <a:rPr lang="fr-BE" dirty="0"/>
              <a:t> op </a:t>
            </a:r>
            <a:r>
              <a:rPr lang="fr-BE" dirty="0" err="1"/>
              <a:t>Niv</a:t>
            </a:r>
            <a:r>
              <a:rPr lang="fr-BE" dirty="0"/>
              <a:t> </a:t>
            </a:r>
            <a:r>
              <a:rPr lang="fr-BE" dirty="0" err="1"/>
              <a:t>Kw</a:t>
            </a:r>
            <a:r>
              <a:rPr lang="fr-BE" dirty="0"/>
              <a:t> </a:t>
            </a:r>
            <a:r>
              <a:rPr lang="fr-BE" dirty="0" err="1"/>
              <a:t>actie</a:t>
            </a:r>
            <a:r>
              <a:rPr lang="fr-BE" dirty="0"/>
              <a:t> te </a:t>
            </a:r>
            <a:r>
              <a:rPr lang="fr-BE" dirty="0" err="1"/>
              <a:t>ondernemen</a:t>
            </a:r>
            <a:r>
              <a:rPr lang="fr-BE" dirty="0"/>
              <a:t>.</a:t>
            </a:r>
          </a:p>
          <a:p>
            <a:r>
              <a:rPr lang="fr-BE" dirty="0" err="1"/>
              <a:t>Zie</a:t>
            </a:r>
            <a:r>
              <a:rPr lang="fr-BE" dirty="0"/>
              <a:t> </a:t>
            </a:r>
            <a:r>
              <a:rPr lang="fr-BE" dirty="0" err="1"/>
              <a:t>punten</a:t>
            </a:r>
            <a:r>
              <a:rPr lang="fr-BE" dirty="0"/>
              <a:t> BOC 08</a:t>
            </a:r>
          </a:p>
        </p:txBody>
      </p:sp>
      <p:sp>
        <p:nvSpPr>
          <p:cNvPr id="4" name="Slide Number Placeholder 3"/>
          <p:cNvSpPr>
            <a:spLocks noGrp="1"/>
          </p:cNvSpPr>
          <p:nvPr>
            <p:ph type="sldNum" sz="quarter" idx="10"/>
          </p:nvPr>
        </p:nvSpPr>
        <p:spPr/>
        <p:txBody>
          <a:bodyPr/>
          <a:lstStyle/>
          <a:p>
            <a:fld id="{D64F2C25-99DC-4E03-B761-F0DD23C54933}" type="slidenum">
              <a:rPr lang="fr-BE" smtClean="0"/>
              <a:t>31</a:t>
            </a:fld>
            <a:endParaRPr lang="fr-BE"/>
          </a:p>
        </p:txBody>
      </p:sp>
    </p:spTree>
    <p:extLst>
      <p:ext uri="{BB962C8B-B14F-4D97-AF65-F5344CB8AC3E}">
        <p14:creationId xmlns:p14="http://schemas.microsoft.com/office/powerpoint/2010/main" val="11376968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Aft>
                <a:spcPts val="600"/>
              </a:spcAft>
              <a:buClr>
                <a:srgbClr val="000000"/>
              </a:buClr>
              <a:buSzPts val="1200"/>
              <a:buFont typeface="+mj-lt"/>
              <a:buNone/>
              <a:tabLst>
                <a:tab pos="540385" algn="l"/>
              </a:tabLst>
            </a:pPr>
            <a:r>
              <a:rPr lang="nl-BE"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Niet </a:t>
            </a:r>
            <a:r>
              <a:rPr lang="nl-BE" sz="1200" b="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conformiteiten</a:t>
            </a:r>
            <a:r>
              <a:rPr lang="nl-BE"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met de regelgeving dienen in orde gebracht te worden en dus opgenomen te worden in het LPP</a:t>
            </a:r>
          </a:p>
          <a:p>
            <a:pPr marL="342900" lvl="0" indent="-342900">
              <a:spcAft>
                <a:spcPts val="600"/>
              </a:spcAft>
              <a:buClr>
                <a:srgbClr val="000000"/>
              </a:buClr>
              <a:buSzPts val="1200"/>
              <a:buFont typeface="+mj-lt"/>
              <a:buAutoNum type="alphaLcPeriod"/>
              <a:tabLst>
                <a:tab pos="540385" algn="l"/>
              </a:tabLst>
            </a:pPr>
            <a:endPar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Clr>
                <a:srgbClr val="000000"/>
              </a:buClr>
              <a:buSzPts val="1200"/>
              <a:buFont typeface="+mj-lt"/>
              <a:buAutoNum type="alphaLcPeriod"/>
              <a:tabLst>
                <a:tab pos="540385" algn="l"/>
              </a:tabLst>
            </a:pPr>
            <a:r>
              <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342900" lvl="0" indent="-342900">
              <a:spcAft>
                <a:spcPts val="600"/>
              </a:spcAft>
              <a:buSzPts val="1200"/>
              <a:buFont typeface="Calibri" panose="020F0502020204030204" pitchFamily="34" charset="0"/>
              <a:buAutoNum type="arabicParenBoth"/>
              <a:tabLst>
                <a:tab pos="810260" algn="l"/>
              </a:tabLst>
            </a:pPr>
            <a:r>
              <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nl-BE"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p>
          <a:p>
            <a:pPr marL="742950" lvl="1" indent="-285750">
              <a:spcAft>
                <a:spcPts val="600"/>
              </a:spcAft>
              <a:buFont typeface="+mj-lt"/>
              <a:buAutoNum type="alphaLcPeriod"/>
            </a:pPr>
            <a:r>
              <a:rPr lang="nl-BE" sz="11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100" dirty="0">
                <a:effectLst/>
                <a:latin typeface="Calibri" panose="020F0502020204030204" pitchFamily="34" charset="0"/>
                <a:ea typeface="Calibri" panose="020F0502020204030204" pitchFamily="34" charset="0"/>
                <a:cs typeface="Times New Roman" panose="02020603050405020304" pitchFamily="18" charset="0"/>
              </a:rPr>
              <a:t> (</a:t>
            </a:r>
            <a:r>
              <a:rPr lang="nl-BE" sz="1100" dirty="0" err="1">
                <a:effectLst/>
                <a:latin typeface="Calibri" panose="020F0502020204030204" pitchFamily="34" charset="0"/>
                <a:ea typeface="Calibri" panose="020F0502020204030204" pitchFamily="34" charset="0"/>
                <a:cs typeface="Times New Roman" panose="02020603050405020304" pitchFamily="18" charset="0"/>
              </a:rPr>
              <a:t>Res</a:t>
            </a:r>
            <a:r>
              <a:rPr lang="nl-BE" sz="1100" dirty="0">
                <a:effectLst/>
                <a:latin typeface="Calibri" panose="020F0502020204030204" pitchFamily="34" charset="0"/>
                <a:ea typeface="Calibri" panose="020F0502020204030204" pitchFamily="34" charset="0"/>
                <a:cs typeface="Times New Roman" panose="02020603050405020304" pitchFamily="18" charset="0"/>
              </a:rPr>
              <a:t>) Jan EVERAET</a:t>
            </a:r>
          </a:p>
          <a:p>
            <a:pPr marL="742950" lvl="1" indent="-285750">
              <a:spcAft>
                <a:spcPts val="600"/>
              </a:spcAft>
              <a:buFont typeface="+mj-lt"/>
              <a:buAutoNum type="alphaLcPeriod"/>
            </a:pPr>
            <a:r>
              <a:rPr lang="nl-BE" sz="1100" dirty="0">
                <a:effectLst/>
                <a:latin typeface="Calibri" panose="020F0502020204030204" pitchFamily="34" charset="0"/>
                <a:ea typeface="Calibri" panose="020F0502020204030204" pitchFamily="34" charset="0"/>
                <a:cs typeface="Times New Roman" panose="02020603050405020304" pitchFamily="18" charset="0"/>
              </a:rPr>
              <a:t>Kapt (</a:t>
            </a:r>
            <a:r>
              <a:rPr lang="nl-BE" sz="1100" dirty="0" err="1">
                <a:effectLst/>
                <a:latin typeface="Calibri" panose="020F0502020204030204" pitchFamily="34" charset="0"/>
                <a:ea typeface="Calibri" panose="020F0502020204030204" pitchFamily="34" charset="0"/>
                <a:cs typeface="Times New Roman" panose="02020603050405020304" pitchFamily="18" charset="0"/>
              </a:rPr>
              <a:t>Res</a:t>
            </a:r>
            <a:r>
              <a:rPr lang="nl-BE" sz="1100" dirty="0">
                <a:effectLst/>
                <a:latin typeface="Calibri" panose="020F0502020204030204" pitchFamily="34" charset="0"/>
                <a:ea typeface="Calibri" panose="020F0502020204030204" pitchFamily="34" charset="0"/>
                <a:cs typeface="Times New Roman" panose="02020603050405020304" pitchFamily="18" charset="0"/>
              </a:rPr>
              <a:t>) Guy MARLIER</a:t>
            </a:r>
          </a:p>
          <a:p>
            <a:pPr marL="742950" lvl="1" indent="-285750">
              <a:spcAft>
                <a:spcPts val="600"/>
              </a:spcAft>
              <a:buFont typeface="+mj-lt"/>
              <a:buAutoNum type="alphaLcPeriod"/>
            </a:pPr>
            <a:r>
              <a:rPr lang="nl-BE" sz="1100" dirty="0" err="1">
                <a:effectLst/>
                <a:latin typeface="Calibri" panose="020F0502020204030204" pitchFamily="34" charset="0"/>
                <a:ea typeface="Calibri" panose="020F0502020204030204" pitchFamily="34" charset="0"/>
                <a:cs typeface="Times New Roman" panose="02020603050405020304" pitchFamily="18" charset="0"/>
              </a:rPr>
              <a:t>SLt</a:t>
            </a:r>
            <a:r>
              <a:rPr lang="nl-BE" sz="1100" dirty="0">
                <a:effectLst/>
                <a:latin typeface="Calibri" panose="020F0502020204030204" pitchFamily="34" charset="0"/>
                <a:ea typeface="Calibri" panose="020F0502020204030204" pitchFamily="34" charset="0"/>
                <a:cs typeface="Times New Roman" panose="02020603050405020304" pitchFamily="18" charset="0"/>
              </a:rPr>
              <a:t> (</a:t>
            </a:r>
            <a:r>
              <a:rPr lang="nl-BE" sz="1100" dirty="0" err="1">
                <a:effectLst/>
                <a:latin typeface="Calibri" panose="020F0502020204030204" pitchFamily="34" charset="0"/>
                <a:ea typeface="Calibri" panose="020F0502020204030204" pitchFamily="34" charset="0"/>
                <a:cs typeface="Times New Roman" panose="02020603050405020304" pitchFamily="18" charset="0"/>
              </a:rPr>
              <a:t>Res</a:t>
            </a:r>
            <a:r>
              <a:rPr lang="nl-BE" sz="1100" dirty="0">
                <a:effectLst/>
                <a:latin typeface="Calibri" panose="020F0502020204030204" pitchFamily="34" charset="0"/>
                <a:ea typeface="Calibri" panose="020F0502020204030204" pitchFamily="34" charset="0"/>
                <a:cs typeface="Times New Roman" panose="02020603050405020304" pitchFamily="18" charset="0"/>
              </a:rPr>
              <a:t>) Vincent LOGNAY</a:t>
            </a:r>
          </a:p>
          <a:p>
            <a:pPr marL="742950" lvl="1" indent="-285750">
              <a:spcAft>
                <a:spcPts val="600"/>
              </a:spcAft>
              <a:buFont typeface="+mj-lt"/>
              <a:buAutoNum type="alphaLcPeriod"/>
            </a:pPr>
            <a:r>
              <a:rPr lang="fr-BE" sz="1100" dirty="0">
                <a:effectLst/>
                <a:latin typeface="Calibri" panose="020F0502020204030204" pitchFamily="34" charset="0"/>
                <a:ea typeface="Calibri" panose="020F0502020204030204" pitchFamily="34" charset="0"/>
                <a:cs typeface="Times New Roman" panose="02020603050405020304" pitchFamily="18" charset="0"/>
              </a:rPr>
              <a:t>Sgt (</a:t>
            </a:r>
            <a:r>
              <a:rPr lang="fr-BE" sz="1100" dirty="0" err="1">
                <a:effectLst/>
                <a:latin typeface="Calibri" panose="020F0502020204030204" pitchFamily="34" charset="0"/>
                <a:ea typeface="Calibri" panose="020F0502020204030204" pitchFamily="34" charset="0"/>
                <a:cs typeface="Times New Roman" panose="02020603050405020304" pitchFamily="18" charset="0"/>
              </a:rPr>
              <a:t>Res</a:t>
            </a:r>
            <a:r>
              <a:rPr lang="fr-BE" sz="1100" dirty="0">
                <a:effectLst/>
                <a:latin typeface="Calibri" panose="020F0502020204030204" pitchFamily="34" charset="0"/>
                <a:ea typeface="Calibri" panose="020F0502020204030204" pitchFamily="34" charset="0"/>
                <a:cs typeface="Times New Roman" panose="02020603050405020304" pitchFamily="18" charset="0"/>
              </a:rPr>
              <a:t>) Aube de la BRASSINE</a:t>
            </a:r>
            <a:endParaRPr lang="nl-BE"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Materieel of tools</a:t>
            </a:r>
          </a:p>
          <a:p>
            <a:pPr marL="342900" lvl="0" indent="-342900">
              <a:spcAft>
                <a:spcPts val="600"/>
              </a:spcAft>
              <a:buFont typeface="Symbol" panose="05050102010706020507" pitchFamily="18" charset="2"/>
              <a:buChar char=""/>
              <a:tabLst>
                <a:tab pos="1350645" algn="l"/>
              </a:tabLst>
            </a:pPr>
            <a:r>
              <a:rPr lang="en-US" sz="1100" dirty="0" err="1">
                <a:effectLst/>
                <a:latin typeface="Calibri" panose="020F0502020204030204" pitchFamily="34" charset="0"/>
                <a:ea typeface="Times New Roman" panose="02020603050405020304" pitchFamily="18" charset="0"/>
                <a:cs typeface="Times New Roman" panose="02020603050405020304" pitchFamily="18" charset="0"/>
              </a:rPr>
              <a:t>werkgroep</a:t>
            </a:r>
            <a:endParaRPr lang="nl-BE"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a:t>
            </a:r>
          </a:p>
          <a:p>
            <a:pPr marL="342900" lvl="0" indent="-342900">
              <a:spcAft>
                <a:spcPts val="600"/>
              </a:spcAft>
              <a:buFont typeface="Symbol" panose="05050102010706020507" pitchFamily="18" charset="2"/>
              <a:buChar char=""/>
              <a:tabLst>
                <a:tab pos="1350645" algn="l"/>
              </a:tabLst>
            </a:pPr>
            <a:r>
              <a:rPr lang="nl-BE" sz="1100" dirty="0">
                <a:effectLst/>
                <a:latin typeface="Calibri" panose="020F0502020204030204" pitchFamily="34" charset="0"/>
                <a:ea typeface="Times New Roman" panose="02020603050405020304" pitchFamily="18" charset="0"/>
                <a:cs typeface="Times New Roman" panose="02020603050405020304" pitchFamily="18" charset="0"/>
              </a:rPr>
              <a:t>n.a.</a:t>
            </a:r>
          </a:p>
          <a:p>
            <a:pPr marL="342900" lvl="0" indent="-342900">
              <a:spcAft>
                <a:spcPts val="600"/>
              </a:spcAft>
              <a:buSzPts val="1100"/>
              <a:buFont typeface="Calibri" panose="020F0502020204030204" pitchFamily="34" charset="0"/>
              <a:buAutoNum type="alphaLcParenBoth"/>
            </a:pPr>
            <a:r>
              <a:rPr lang="nl-BE"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Wetgeving en richtlijnen</a:t>
            </a:r>
          </a:p>
          <a:p>
            <a:pPr marL="342900" lvl="0" indent="-342900">
              <a:buFont typeface="Symbol" panose="05050102010706020507" pitchFamily="18" charset="2"/>
              <a:buChar char=""/>
              <a:tabLst>
                <a:tab pos="1350645" algn="l"/>
              </a:tabLst>
            </a:pPr>
            <a:r>
              <a:rPr lang="nl-BE" sz="1100" dirty="0">
                <a:effectLst/>
                <a:latin typeface="Calibri" panose="020F0502020204030204" pitchFamily="34" charset="0"/>
                <a:ea typeface="Times New Roman" panose="02020603050405020304" pitchFamily="18" charset="0"/>
                <a:cs typeface="Times New Roman" panose="02020603050405020304" pitchFamily="18" charset="0"/>
              </a:rPr>
              <a:t>ACWB-SPS-WRKPR-016</a:t>
            </a:r>
          </a:p>
          <a:p>
            <a:pPr marL="342900" lvl="0" indent="-342900">
              <a:buFont typeface="Symbol" panose="05050102010706020507" pitchFamily="18" charset="2"/>
              <a:buChar char=""/>
              <a:tabLst>
                <a:tab pos="1350645" algn="l"/>
              </a:tabLst>
            </a:pPr>
            <a:r>
              <a:rPr lang="nl-BE" sz="1100" dirty="0">
                <a:effectLst/>
                <a:latin typeface="Calibri" panose="020F0502020204030204" pitchFamily="34" charset="0"/>
                <a:ea typeface="Times New Roman" panose="02020603050405020304" pitchFamily="18" charset="0"/>
                <a:cs typeface="Times New Roman" panose="02020603050405020304" pitchFamily="18" charset="0"/>
              </a:rPr>
              <a:t>Codex over het welzijn op het werk, boek I, titel 2, hoofdstuk V: “Maatregelen bij noodsituaties en in geval van ernstig en onmiddellijk gevaar”</a:t>
            </a:r>
          </a:p>
          <a:p>
            <a:pPr marL="342900" lvl="0" indent="-342900">
              <a:buFont typeface="Symbol" panose="05050102010706020507" pitchFamily="18" charset="2"/>
              <a:buChar char=""/>
              <a:tabLst>
                <a:tab pos="1350645" algn="l"/>
              </a:tabLst>
            </a:pPr>
            <a:r>
              <a:rPr lang="nl-BE" sz="1100" dirty="0">
                <a:effectLst/>
                <a:latin typeface="Calibri" panose="020F0502020204030204" pitchFamily="34" charset="0"/>
                <a:ea typeface="Times New Roman" panose="02020603050405020304" pitchFamily="18" charset="0"/>
                <a:cs typeface="Times New Roman" panose="02020603050405020304" pitchFamily="18" charset="0"/>
              </a:rPr>
              <a:t>Codex over het welzijn op het werk, boek I, titel 5, hoofdstuk II: “Algemene verplichtingen van de werkgever”</a:t>
            </a:r>
          </a:p>
          <a:p>
            <a:pPr marL="342900" lvl="0" indent="-342900">
              <a:buFont typeface="Symbol" panose="05050102010706020507" pitchFamily="18" charset="2"/>
              <a:buChar char=""/>
              <a:tabLst>
                <a:tab pos="1350645" algn="l"/>
              </a:tabLst>
            </a:pPr>
            <a:r>
              <a:rPr lang="nl-BE" sz="1100" dirty="0">
                <a:effectLst/>
                <a:latin typeface="Calibri" panose="020F0502020204030204" pitchFamily="34" charset="0"/>
                <a:ea typeface="Times New Roman" panose="02020603050405020304" pitchFamily="18" charset="0"/>
                <a:cs typeface="Times New Roman" panose="02020603050405020304" pitchFamily="18" charset="0"/>
              </a:rPr>
              <a:t>Codex over het welzijn op het werk, boek III, titel 3, hoofdstuk IV: “Het intern noodplan”</a:t>
            </a:r>
          </a:p>
          <a:p>
            <a:pPr marL="342900" lvl="0" indent="-342900">
              <a:buFont typeface="Symbol" panose="05050102010706020507" pitchFamily="18" charset="2"/>
              <a:buChar char=""/>
              <a:tabLst>
                <a:tab pos="1350645" algn="l"/>
              </a:tabLst>
            </a:pPr>
            <a:r>
              <a:rPr lang="nl-BE" sz="1100" dirty="0">
                <a:effectLst/>
                <a:latin typeface="Calibri" panose="020F0502020204030204" pitchFamily="34" charset="0"/>
                <a:ea typeface="Times New Roman" panose="02020603050405020304" pitchFamily="18" charset="0"/>
                <a:cs typeface="Times New Roman" panose="02020603050405020304" pitchFamily="18" charset="0"/>
              </a:rPr>
              <a:t>Codex over het welzijn op het werk, boek VI, titel 1, hoofdstuk V: “Maatregelen bij ongevallen, incidenten en noodsituaties”</a:t>
            </a:r>
          </a:p>
          <a:p>
            <a:pPr marL="342900" lvl="0" indent="-342900">
              <a:buFont typeface="Symbol" panose="05050102010706020507" pitchFamily="18" charset="2"/>
              <a:buChar char=""/>
              <a:tabLst>
                <a:tab pos="1350645" algn="l"/>
              </a:tabLst>
            </a:pPr>
            <a:r>
              <a:rPr lang="nl-BE" sz="1100" dirty="0">
                <a:effectLst/>
                <a:latin typeface="Calibri" panose="020F0502020204030204" pitchFamily="34" charset="0"/>
                <a:ea typeface="Times New Roman" panose="02020603050405020304" pitchFamily="18" charset="0"/>
                <a:cs typeface="Times New Roman" panose="02020603050405020304" pitchFamily="18" charset="0"/>
              </a:rPr>
              <a:t>Codex over het welzijn op het werk, boek VII. titel 1, hoofdstuk XIII: “Informatie en kennisgeving aan de inspectie”</a:t>
            </a:r>
          </a:p>
          <a:p>
            <a:pPr marL="342900" lvl="0" indent="-342900">
              <a:buFont typeface="Symbol" panose="05050102010706020507" pitchFamily="18" charset="2"/>
              <a:buChar char=""/>
              <a:tabLst>
                <a:tab pos="1350645" algn="l"/>
              </a:tabLst>
            </a:pPr>
            <a:r>
              <a:rPr lang="nl-BE" sz="1100" dirty="0">
                <a:effectLst/>
                <a:latin typeface="Calibri" panose="020F0502020204030204" pitchFamily="34" charset="0"/>
                <a:ea typeface="Times New Roman" panose="02020603050405020304" pitchFamily="18" charset="0"/>
                <a:cs typeface="Times New Roman" panose="02020603050405020304" pitchFamily="18" charset="0"/>
              </a:rPr>
              <a:t>Algemene Nood- en interventieplannen (ANIP) van de betrokken gemeente</a:t>
            </a:r>
          </a:p>
          <a:p>
            <a:pPr marL="342900" lvl="0" indent="-342900">
              <a:buFont typeface="Symbol" panose="05050102010706020507" pitchFamily="18" charset="2"/>
              <a:buChar char=""/>
              <a:tabLst>
                <a:tab pos="1350645" algn="l"/>
              </a:tabLst>
            </a:pPr>
            <a:r>
              <a:rPr lang="nl-BE" sz="1100" dirty="0">
                <a:effectLst/>
                <a:latin typeface="Calibri" panose="020F0502020204030204" pitchFamily="34" charset="0"/>
                <a:ea typeface="Times New Roman" panose="02020603050405020304" pitchFamily="18" charset="0"/>
                <a:cs typeface="Times New Roman" panose="02020603050405020304" pitchFamily="18" charset="0"/>
              </a:rPr>
              <a:t>Bijzondere Nood- en interventieplannen (BNIP) – type “</a:t>
            </a:r>
            <a:r>
              <a:rPr lang="nl-BE" sz="1100" dirty="0" err="1">
                <a:effectLst/>
                <a:latin typeface="Calibri" panose="020F0502020204030204" pitchFamily="34" charset="0"/>
                <a:ea typeface="Times New Roman" panose="02020603050405020304" pitchFamily="18" charset="0"/>
                <a:cs typeface="Times New Roman" panose="02020603050405020304" pitchFamily="18" charset="0"/>
              </a:rPr>
              <a:t>Seveso</a:t>
            </a:r>
            <a:r>
              <a:rPr lang="nl-BE" sz="1100" dirty="0">
                <a:effectLst/>
                <a:latin typeface="Calibri" panose="020F0502020204030204" pitchFamily="34" charset="0"/>
                <a:ea typeface="Times New Roman" panose="02020603050405020304" pitchFamily="18" charset="0"/>
                <a:cs typeface="Times New Roman" panose="02020603050405020304" pitchFamily="18" charset="0"/>
              </a:rPr>
              <a:t>” van de betrokken provincie</a:t>
            </a:r>
          </a:p>
          <a:p>
            <a:pPr marL="342900" lvl="0" indent="-342900">
              <a:buFont typeface="Symbol" panose="05050102010706020507" pitchFamily="18" charset="2"/>
              <a:buChar char=""/>
              <a:tabLst>
                <a:tab pos="1350645" algn="l"/>
              </a:tabLst>
            </a:pPr>
            <a:r>
              <a:rPr lang="en-GB" sz="1100" dirty="0" err="1">
                <a:effectLst/>
                <a:latin typeface="Calibri" panose="020F0502020204030204" pitchFamily="34" charset="0"/>
                <a:ea typeface="Times New Roman" panose="02020603050405020304" pitchFamily="18" charset="0"/>
                <a:cs typeface="Times New Roman" panose="02020603050405020304" pitchFamily="18" charset="0"/>
              </a:rPr>
              <a:t>Sevesosites</a:t>
            </a:r>
            <a:r>
              <a:rPr lang="en-GB" sz="1100" dirty="0">
                <a:effectLst/>
                <a:latin typeface="Calibri" panose="020F0502020204030204" pitchFamily="34" charset="0"/>
                <a:ea typeface="Times New Roman" panose="02020603050405020304" pitchFamily="18" charset="0"/>
                <a:cs typeface="Times New Roman" panose="02020603050405020304" pitchFamily="18" charset="0"/>
              </a:rPr>
              <a:t> </a:t>
            </a:r>
            <a:r>
              <a:rPr lang="en-GB" sz="1100" dirty="0" err="1">
                <a:effectLst/>
                <a:latin typeface="Calibri" panose="020F0502020204030204" pitchFamily="34" charset="0"/>
                <a:ea typeface="Times New Roman" panose="02020603050405020304" pitchFamily="18" charset="0"/>
                <a:cs typeface="Times New Roman" panose="02020603050405020304" pitchFamily="18" charset="0"/>
              </a:rPr>
              <a:t>België</a:t>
            </a:r>
            <a:r>
              <a:rPr lang="en-GB" sz="1100" dirty="0">
                <a:effectLst/>
                <a:latin typeface="Calibri" panose="020F0502020204030204" pitchFamily="34" charset="0"/>
                <a:ea typeface="Times New Roman" panose="02020603050405020304" pitchFamily="18" charset="0"/>
                <a:cs typeface="Times New Roman" panose="02020603050405020304" pitchFamily="18" charset="0"/>
              </a:rPr>
              <a:t> (</a:t>
            </a:r>
            <a:r>
              <a:rPr lang="en-GB" sz="1100" u="sng" dirty="0">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3"/>
              </a:rPr>
              <a:t>https://www.seveso.be/nl/seveso-ondernemingen</a:t>
            </a:r>
            <a:r>
              <a:rPr lang="en-GB" sz="1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nl-BE"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tabLst>
                <a:tab pos="1350645" algn="l"/>
              </a:tabLst>
            </a:pPr>
            <a:r>
              <a:rPr lang="nl-BE" sz="1100" dirty="0">
                <a:effectLst/>
                <a:latin typeface="Calibri" panose="020F0502020204030204" pitchFamily="34" charset="0"/>
                <a:ea typeface="Times New Roman" panose="02020603050405020304" pitchFamily="18" charset="0"/>
                <a:cs typeface="Times New Roman" panose="02020603050405020304" pitchFamily="18" charset="0"/>
              </a:rPr>
              <a:t>Belgische nucleaire noodplanningszones (</a:t>
            </a:r>
            <a:r>
              <a:rPr lang="nl-BE" sz="1100" u="sng" dirty="0">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4"/>
              </a:rPr>
              <a:t>https://www.nucleairrisico.be/noodplanningszones</a:t>
            </a:r>
            <a:r>
              <a:rPr lang="nl-BE" sz="1100" dirty="0">
                <a:effectLst/>
                <a:latin typeface="Calibri" panose="020F0502020204030204" pitchFamily="34" charset="0"/>
                <a:ea typeface="Times New Roman" panose="02020603050405020304" pitchFamily="18" charset="0"/>
                <a:cs typeface="Times New Roman" panose="02020603050405020304" pitchFamily="18" charset="0"/>
              </a:rPr>
              <a:t> )</a:t>
            </a:r>
          </a:p>
          <a:p>
            <a:pPr marL="342900" lvl="0" indent="-342900">
              <a:buFont typeface="Symbol" panose="05050102010706020507" pitchFamily="18" charset="2"/>
              <a:buChar char=""/>
              <a:tabLst>
                <a:tab pos="1350645" algn="l"/>
              </a:tabLst>
            </a:pPr>
            <a:r>
              <a:rPr lang="nl-BE" sz="1100" dirty="0">
                <a:effectLst/>
                <a:latin typeface="Calibri" panose="020F0502020204030204" pitchFamily="34" charset="0"/>
                <a:ea typeface="Times New Roman" panose="02020603050405020304" pitchFamily="18" charset="0"/>
                <a:cs typeface="Times New Roman" panose="02020603050405020304" pitchFamily="18" charset="0"/>
              </a:rPr>
              <a:t>Koninklijk besluit van 2 februari 2009 tot vaststelling van de territoriale afbakening van de hulpverleningszones (B.S. 17 februari 2009)</a:t>
            </a:r>
          </a:p>
          <a:p>
            <a:pPr marL="342900" lvl="0" indent="-342900">
              <a:spcAft>
                <a:spcPts val="600"/>
              </a:spcAft>
              <a:buFont typeface="Symbol" panose="05050102010706020507" pitchFamily="18" charset="2"/>
              <a:buChar char=""/>
              <a:tabLst>
                <a:tab pos="1350645" algn="l"/>
              </a:tabLst>
            </a:pPr>
            <a:r>
              <a:rPr lang="nl-BE" sz="1100" dirty="0">
                <a:effectLst/>
                <a:latin typeface="Calibri" panose="020F0502020204030204" pitchFamily="34" charset="0"/>
                <a:ea typeface="Times New Roman" panose="02020603050405020304" pitchFamily="18" charset="0"/>
                <a:cs typeface="Times New Roman" panose="02020603050405020304" pitchFamily="18" charset="0"/>
              </a:rPr>
              <a:t>Het ziekenhuisnoodplan (ZNP) (</a:t>
            </a:r>
            <a:r>
              <a:rPr lang="nl-BE" sz="1100" u="sng" dirty="0">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5"/>
              </a:rPr>
              <a:t>https://www.health.belgium.be/nl/het-ziekenhuisnoodplan-znp#Wetgeving</a:t>
            </a:r>
            <a:r>
              <a:rPr lang="nl-BE" sz="1100" dirty="0">
                <a:effectLst/>
                <a:latin typeface="Calibri" panose="020F0502020204030204" pitchFamily="34" charset="0"/>
                <a:ea typeface="Times New Roman" panose="02020603050405020304" pitchFamily="18" charset="0"/>
                <a:cs typeface="Times New Roman" panose="02020603050405020304" pitchFamily="18" charset="0"/>
              </a:rPr>
              <a:t> )</a:t>
            </a:r>
          </a:p>
          <a:p>
            <a:pPr marL="342900" lvl="0" indent="-342900">
              <a:spcAft>
                <a:spcPts val="600"/>
              </a:spcAft>
              <a:buSzPts val="1200"/>
              <a:buFont typeface="Calibri" panose="020F0502020204030204" pitchFamily="34" charset="0"/>
              <a:buAutoNum type="arabicParenBoth"/>
              <a:tabLst>
                <a:tab pos="810260" algn="l"/>
              </a:tabLst>
            </a:pPr>
            <a:r>
              <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a:t>
            </a:r>
          </a:p>
          <a:p>
            <a:pPr marL="342900" lvl="0" indent="-342900">
              <a:buFont typeface="Symbol" panose="05050102010706020507" pitchFamily="18" charset="2"/>
              <a:buChar char=""/>
            </a:pPr>
            <a:r>
              <a:rPr lang="nl-BE" sz="1100" dirty="0">
                <a:effectLst/>
                <a:latin typeface="Calibri" panose="020F0502020204030204" pitchFamily="34" charset="0"/>
                <a:ea typeface="Calibri" panose="020F0502020204030204" pitchFamily="34" charset="0"/>
                <a:cs typeface="Times New Roman" panose="02020603050405020304" pitchFamily="18" charset="0"/>
              </a:rPr>
              <a:t>Het updaten van de richtlijn ACWB-SPS-WRKPR-016: dialectische benadering</a:t>
            </a:r>
          </a:p>
          <a:p>
            <a:pPr marL="342900" lvl="0" indent="-342900">
              <a:spcAft>
                <a:spcPts val="600"/>
              </a:spcAft>
              <a:buFont typeface="Symbol" panose="05050102010706020507" pitchFamily="18" charset="2"/>
              <a:buChar char=""/>
            </a:pPr>
            <a:r>
              <a:rPr lang="nl-BE" sz="1100" dirty="0">
                <a:effectLst/>
                <a:latin typeface="Calibri" panose="020F0502020204030204" pitchFamily="34" charset="0"/>
                <a:ea typeface="Calibri" panose="020F0502020204030204" pitchFamily="34" charset="0"/>
                <a:cs typeface="Times New Roman" panose="02020603050405020304" pitchFamily="18" charset="0"/>
              </a:rPr>
              <a:t>Opvolging via meetings</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32</a:t>
            </a:fld>
            <a:endParaRPr lang="fr-BE"/>
          </a:p>
        </p:txBody>
      </p:sp>
    </p:spTree>
    <p:extLst>
      <p:ext uri="{BB962C8B-B14F-4D97-AF65-F5344CB8AC3E}">
        <p14:creationId xmlns:p14="http://schemas.microsoft.com/office/powerpoint/2010/main" val="38785248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Vertrouwenspersonen/ preventieadviseurs/ DG H&amp;WB / DGHR</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Materieel of tools</a:t>
            </a:r>
          </a:p>
          <a:p>
            <a:pPr marL="342900" lvl="0" indent="-342900">
              <a:buFont typeface="Symbol" panose="05050102010706020507" pitchFamily="18" charset="2"/>
              <a:buChar char=""/>
              <a:tabLst>
                <a:tab pos="1350645" algn="l"/>
              </a:tabLst>
            </a:pPr>
            <a:r>
              <a:rPr lang="en-US" sz="1800" dirty="0" err="1">
                <a:effectLst/>
                <a:latin typeface="Calibri" panose="020F0502020204030204" pitchFamily="34" charset="0"/>
                <a:ea typeface="Times New Roman" panose="02020603050405020304" pitchFamily="18" charset="0"/>
                <a:cs typeface="Times New Roman" panose="02020603050405020304" pitchFamily="18" charset="0"/>
              </a:rPr>
              <a:t>Werkgroep</a:t>
            </a:r>
            <a:endParaRPr lang="nl-BE"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600"/>
              </a:spcAft>
              <a:buFont typeface="Symbol" panose="05050102010706020507" pitchFamily="18" charset="2"/>
              <a:buChar char=""/>
              <a:tabLst>
                <a:tab pos="1350645"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Interne </a:t>
            </a:r>
            <a:r>
              <a:rPr lang="en-US" sz="1800" dirty="0" err="1">
                <a:effectLst/>
                <a:latin typeface="Calibri" panose="020F0502020204030204" pitchFamily="34" charset="0"/>
                <a:ea typeface="Times New Roman" panose="02020603050405020304" pitchFamily="18" charset="0"/>
                <a:cs typeface="Times New Roman" panose="02020603050405020304" pitchFamily="18" charset="0"/>
              </a:rPr>
              <a:t>richtlijn</a:t>
            </a:r>
            <a:endParaRPr lang="nl-BE"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a:t>
            </a:r>
          </a:p>
          <a:p>
            <a:pPr marL="1267460" indent="-228600">
              <a:spcAft>
                <a:spcPts val="600"/>
              </a:spcAft>
              <a:tabLst>
                <a:tab pos="1350645"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Nihil</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Wetgeving en richtlijnen</a:t>
            </a:r>
          </a:p>
          <a:p>
            <a:pPr marL="342900" lvl="0" indent="-342900" algn="jus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Richtlijn 89/391/EEG van de Raad van 12 juni 1989 betreffende de tenuitvoerlegging van maatregelen ter bevordering van de verbetering van de veiligheid en de gezondheid van de werknemers op het werk</a:t>
            </a:r>
          </a:p>
          <a:p>
            <a:pPr marL="342900" lvl="0" indent="-342900" algn="jus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Wet van 4 augustus 1996 betreffende het welzijn van de werknemers bij de uitvoering van hun werk, hoofdstuk </a:t>
            </a:r>
            <a:r>
              <a:rPr lang="nl-BE" sz="1800" dirty="0" err="1">
                <a:effectLst/>
                <a:latin typeface="Calibri" panose="020F0502020204030204" pitchFamily="34" charset="0"/>
                <a:ea typeface="Times New Roman" panose="02020603050405020304" pitchFamily="18" charset="0"/>
                <a:cs typeface="Times New Roman" panose="02020603050405020304" pitchFamily="18" charset="0"/>
              </a:rPr>
              <a:t>Vbis</a:t>
            </a: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a:t>
            </a:r>
          </a:p>
          <a:p>
            <a:pPr marL="342900" lvl="0" indent="-342900" algn="jus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Code inzake welzijn op het werk van 28 april 2017, boek I - titel 3</a:t>
            </a:r>
          </a:p>
          <a:p>
            <a:pPr marL="342900" lvl="0" indent="-342900" algn="jus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ACWB-APG-WRKPR-001 - Defensiebeleid inzake welzijn van werknemers</a:t>
            </a:r>
          </a:p>
          <a:p>
            <a:pPr marL="342900" lvl="0" indent="-342900" algn="jus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ACWB-SPS-PSYSOC-001: Beheer van psychosociale risico's op het werk </a:t>
            </a:r>
          </a:p>
          <a:p>
            <a:pPr marL="342900" lvl="0" indent="-342900" algn="jus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ACWB-GID-PSYSOC-001: Beheersing van psychosociale risico's op het werk - Territoriaal kader</a:t>
            </a:r>
          </a:p>
          <a:p>
            <a:pPr marL="342900" lvl="0" indent="-342900" algn="jus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ACWB-GID-PSYSOC-002: Psychosociale risico's op het werk beheren - Operationeel kader</a:t>
            </a:r>
          </a:p>
          <a:p>
            <a:pPr marL="342900" lvl="0" indent="-342900" algn="just">
              <a:spcAft>
                <a:spcPts val="600"/>
              </a:spcAf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Toekomst – nieuwe richtlijn (modaliteiten nog te bepalen)</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a:t>
            </a:r>
          </a:p>
          <a:p>
            <a:pPr marL="342900" lvl="0" indent="-342900">
              <a:spcAft>
                <a:spcPts val="600"/>
              </a:spcAft>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Werkgroep</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33</a:t>
            </a:fld>
            <a:endParaRPr lang="fr-BE"/>
          </a:p>
        </p:txBody>
      </p:sp>
    </p:spTree>
    <p:extLst>
      <p:ext uri="{BB962C8B-B14F-4D97-AF65-F5344CB8AC3E}">
        <p14:creationId xmlns:p14="http://schemas.microsoft.com/office/powerpoint/2010/main" val="17467966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Clr>
                <a:srgbClr val="000000"/>
              </a:buClr>
              <a:buSzPts val="1200"/>
              <a:buFont typeface="+mj-lt"/>
              <a:buAutoNum type="alphaLcPeriod"/>
              <a:tabLst>
                <a:tab pos="540385" algn="l"/>
              </a:tabLst>
            </a:pPr>
            <a:r>
              <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342900" lvl="0" indent="-342900">
              <a:spcAft>
                <a:spcPts val="600"/>
              </a:spcAft>
              <a:buSzPts val="1200"/>
              <a:buFont typeface="Calibri" panose="020F0502020204030204" pitchFamily="34" charset="0"/>
              <a:buAutoNum type="arabicParenBoth"/>
              <a:tabLst>
                <a:tab pos="810260" algn="l"/>
              </a:tabLst>
            </a:pPr>
            <a:r>
              <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en-GB" sz="1100" i="1"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r>
              <a:rPr lang="en-GB"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 </a:t>
            </a:r>
            <a:r>
              <a:rPr lang="en-GB" sz="1100" i="0"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GovSp</a:t>
            </a:r>
            <a:r>
              <a:rPr lang="en-GB" sz="1100" i="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 High/Intermediate/Low levels of risk owners, SIPPT, </a:t>
            </a:r>
            <a:r>
              <a:rPr lang="en-GB" sz="1100" i="0"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MatBeh</a:t>
            </a:r>
            <a:r>
              <a:rPr lang="en-GB" sz="1100" i="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 of </a:t>
            </a:r>
            <a:r>
              <a:rPr lang="en-GB" sz="1100" i="0"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gelijkaaardige</a:t>
            </a:r>
            <a:r>
              <a:rPr lang="en-GB" sz="1100" i="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 (</a:t>
            </a:r>
            <a:r>
              <a:rPr lang="en-GB" sz="1100" i="0"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voor</a:t>
            </a:r>
            <a:r>
              <a:rPr lang="en-GB" sz="1100" i="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 tools)</a:t>
            </a:r>
            <a:endParaRPr lang="nl-BE"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Materieel of tools: </a:t>
            </a:r>
            <a:r>
              <a:rPr lang="nl-BE" sz="1100" i="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nihil in 2024</a:t>
            </a:r>
            <a:endParaRPr lang="nl-BE"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 :</a:t>
            </a:r>
            <a:r>
              <a:rPr lang="nl-BE" sz="1100" i="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 in functie van gekozen tool</a:t>
            </a:r>
            <a:endParaRPr lang="nl-BE"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200"/>
              <a:buFont typeface="Calibri" panose="020F0502020204030204" pitchFamily="34" charset="0"/>
              <a:buAutoNum type="arabicParenBoth"/>
              <a:tabLst>
                <a:tab pos="810260" algn="l"/>
              </a:tabLst>
            </a:pPr>
            <a:r>
              <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 </a:t>
            </a:r>
          </a:p>
          <a:p>
            <a:pPr marL="742950" lvl="1" indent="-285750">
              <a:spcAft>
                <a:spcPts val="600"/>
              </a:spcAft>
              <a:buFont typeface="+mj-lt"/>
              <a:buAutoNum type="alphaLcPeriod"/>
              <a:tabLst>
                <a:tab pos="810260" algn="l"/>
              </a:tabLst>
            </a:pPr>
            <a:r>
              <a:rPr lang="nl-BE" sz="1100"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Werksessiess</a:t>
            </a:r>
            <a:endPar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600"/>
              </a:spcAft>
              <a:buFont typeface="+mj-lt"/>
              <a:buAutoNum type="alphaLcPeriod"/>
              <a:tabLst>
                <a:tab pos="810260" algn="l"/>
              </a:tabLst>
            </a:pPr>
            <a:r>
              <a:rPr lang="nl-BE" sz="11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Analyse jaarlijkse verslagen </a:t>
            </a:r>
            <a:endPar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600"/>
              </a:spcAft>
              <a:buFont typeface="+mj-lt"/>
              <a:buAutoNum type="alphaLcPeriod"/>
              <a:tabLst>
                <a:tab pos="810260" algn="l"/>
              </a:tabLst>
            </a:pPr>
            <a:r>
              <a:rPr lang="nl-BE" sz="11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Analyse werkincidenten of -ongevallen</a:t>
            </a:r>
            <a:endPar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600"/>
              </a:spcAft>
              <a:buFont typeface="+mj-lt"/>
              <a:buAutoNum type="alphaLcPeriod"/>
              <a:tabLst>
                <a:tab pos="810260" algn="l"/>
              </a:tabLst>
            </a:pPr>
            <a:r>
              <a:rPr lang="nl-BE" sz="11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Studie huidige en toekomstige behoefte op verschillende niveaus</a:t>
            </a:r>
            <a:endPar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600"/>
              </a:spcAft>
              <a:buFont typeface="+mj-lt"/>
              <a:buAutoNum type="alphaLcPeriod"/>
              <a:tabLst>
                <a:tab pos="810260" algn="l"/>
              </a:tabLst>
            </a:pPr>
            <a:r>
              <a:rPr lang="nl-BE" sz="11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Analyse mogelijkheden van huidige software COTS</a:t>
            </a:r>
            <a:endPar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34</a:t>
            </a:fld>
            <a:endParaRPr lang="fr-BE"/>
          </a:p>
        </p:txBody>
      </p:sp>
    </p:spTree>
    <p:extLst>
      <p:ext uri="{BB962C8B-B14F-4D97-AF65-F5344CB8AC3E}">
        <p14:creationId xmlns:p14="http://schemas.microsoft.com/office/powerpoint/2010/main" val="28217217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Clr>
                <a:srgbClr val="000000"/>
              </a:buClr>
              <a:buSzPts val="1200"/>
              <a:buFont typeface="+mj-lt"/>
              <a:buAutoNum type="alphaLcPeriod"/>
              <a:tabLst>
                <a:tab pos="540385" algn="l"/>
              </a:tabLst>
            </a:pPr>
            <a:r>
              <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342900" lvl="0" indent="-342900">
              <a:spcAft>
                <a:spcPts val="600"/>
              </a:spcAft>
              <a:buSzPts val="1200"/>
              <a:buFont typeface="Calibri" panose="020F0502020204030204" pitchFamily="34" charset="0"/>
              <a:buAutoNum type="arabicParenBoth"/>
              <a:tabLst>
                <a:tab pos="810260" algn="l"/>
              </a:tabLst>
            </a:pPr>
            <a:r>
              <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en-GB" sz="1100" i="1"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r>
              <a:rPr lang="en-GB"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 </a:t>
            </a:r>
            <a:r>
              <a:rPr lang="en-GB" sz="1100" i="0"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GovSp</a:t>
            </a:r>
            <a:r>
              <a:rPr lang="en-GB" sz="1100" i="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 High/Intermediate/Low levels of risk owners, SIPPT, </a:t>
            </a:r>
            <a:r>
              <a:rPr lang="en-GB" sz="1100" i="0"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MatBeh</a:t>
            </a:r>
            <a:r>
              <a:rPr lang="en-GB" sz="1100" i="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 of </a:t>
            </a:r>
            <a:r>
              <a:rPr lang="en-GB" sz="1100" i="0"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gelijkaaardige</a:t>
            </a:r>
            <a:r>
              <a:rPr lang="en-GB" sz="1100" i="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 (</a:t>
            </a:r>
            <a:r>
              <a:rPr lang="en-GB" sz="1100" i="0"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voor</a:t>
            </a:r>
            <a:r>
              <a:rPr lang="en-GB" sz="1100" i="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 tools)</a:t>
            </a:r>
            <a:endParaRPr lang="nl-BE"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Materieel of tools: </a:t>
            </a:r>
            <a:r>
              <a:rPr lang="nl-BE" sz="1100" i="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nihil in 2024</a:t>
            </a:r>
            <a:endParaRPr lang="nl-BE"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 :</a:t>
            </a:r>
            <a:r>
              <a:rPr lang="nl-BE" sz="1100" i="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 in functie van gekozen tool</a:t>
            </a:r>
            <a:endParaRPr lang="nl-BE"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200"/>
              <a:buFont typeface="Calibri" panose="020F0502020204030204" pitchFamily="34" charset="0"/>
              <a:buAutoNum type="arabicParenBoth"/>
              <a:tabLst>
                <a:tab pos="810260" algn="l"/>
              </a:tabLst>
            </a:pPr>
            <a:r>
              <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 </a:t>
            </a:r>
          </a:p>
          <a:p>
            <a:pPr marL="742950" lvl="1" indent="-285750">
              <a:spcAft>
                <a:spcPts val="600"/>
              </a:spcAft>
              <a:buFont typeface="+mj-lt"/>
              <a:buAutoNum type="alphaLcPeriod"/>
              <a:tabLst>
                <a:tab pos="810260" algn="l"/>
              </a:tabLst>
            </a:pPr>
            <a:r>
              <a:rPr lang="nl-BE" sz="1100"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Werksessiess</a:t>
            </a:r>
            <a:endPar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600"/>
              </a:spcAft>
              <a:buFont typeface="+mj-lt"/>
              <a:buAutoNum type="alphaLcPeriod"/>
              <a:tabLst>
                <a:tab pos="810260" algn="l"/>
              </a:tabLst>
            </a:pPr>
            <a:r>
              <a:rPr lang="nl-BE" sz="11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Analyse jaarlijkse verslagen </a:t>
            </a:r>
            <a:endPar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600"/>
              </a:spcAft>
              <a:buFont typeface="+mj-lt"/>
              <a:buAutoNum type="alphaLcPeriod"/>
              <a:tabLst>
                <a:tab pos="810260" algn="l"/>
              </a:tabLst>
            </a:pPr>
            <a:r>
              <a:rPr lang="nl-BE" sz="11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Analyse werkincidenten of -ongevallen</a:t>
            </a:r>
            <a:endPar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600"/>
              </a:spcAft>
              <a:buFont typeface="+mj-lt"/>
              <a:buAutoNum type="alphaLcPeriod"/>
              <a:tabLst>
                <a:tab pos="810260" algn="l"/>
              </a:tabLst>
            </a:pPr>
            <a:r>
              <a:rPr lang="nl-BE" sz="11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Studie huidige en toekomstige behoefte op verschillende niveaus</a:t>
            </a:r>
            <a:endPar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600"/>
              </a:spcAft>
              <a:buFont typeface="+mj-lt"/>
              <a:buAutoNum type="alphaLcPeriod"/>
              <a:tabLst>
                <a:tab pos="810260" algn="l"/>
              </a:tabLst>
            </a:pPr>
            <a:r>
              <a:rPr lang="nl-BE" sz="11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Analyse mogelijkheden van huidige software COTS</a:t>
            </a:r>
            <a:endPar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35</a:t>
            </a:fld>
            <a:endParaRPr lang="fr-BE"/>
          </a:p>
        </p:txBody>
      </p:sp>
    </p:spTree>
    <p:extLst>
      <p:ext uri="{BB962C8B-B14F-4D97-AF65-F5344CB8AC3E}">
        <p14:creationId xmlns:p14="http://schemas.microsoft.com/office/powerpoint/2010/main" val="527557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Clr>
                <a:srgbClr val="000000"/>
              </a:buClr>
              <a:buSzPts val="1200"/>
              <a:buFont typeface="+mj-lt"/>
              <a:buAutoNum type="alphaLcPeriod"/>
              <a:tabLst>
                <a:tab pos="540385" algn="l"/>
              </a:tabLst>
            </a:pPr>
            <a:r>
              <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342900" lvl="0" indent="-342900">
              <a:spcAft>
                <a:spcPts val="600"/>
              </a:spcAft>
              <a:buSzPts val="1200"/>
              <a:buFont typeface="Calibri" panose="020F0502020204030204" pitchFamily="34" charset="0"/>
              <a:buAutoNum type="arabicParenBoth"/>
              <a:tabLst>
                <a:tab pos="810260" algn="l"/>
              </a:tabLst>
            </a:pPr>
            <a:r>
              <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en-GB" sz="1100" i="1"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r>
              <a:rPr lang="en-GB"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 </a:t>
            </a:r>
            <a:r>
              <a:rPr lang="en-GB" sz="1100" i="0"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GovSp</a:t>
            </a:r>
            <a:r>
              <a:rPr lang="en-GB" sz="1100" i="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 High/Intermediate/Low levels of risk owners, SIPPT, </a:t>
            </a:r>
            <a:r>
              <a:rPr lang="en-GB" sz="1100" i="0"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MatBeh</a:t>
            </a:r>
            <a:r>
              <a:rPr lang="en-GB" sz="1100" i="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 of </a:t>
            </a:r>
            <a:r>
              <a:rPr lang="en-GB" sz="1100" i="0"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gelijkaaardige</a:t>
            </a:r>
            <a:r>
              <a:rPr lang="en-GB" sz="1100" i="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 (</a:t>
            </a:r>
            <a:r>
              <a:rPr lang="en-GB" sz="1100" i="0"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voor</a:t>
            </a:r>
            <a:r>
              <a:rPr lang="en-GB" sz="1100" i="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 tools)</a:t>
            </a:r>
            <a:endParaRPr lang="nl-BE"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Materieel of tools: </a:t>
            </a:r>
            <a:r>
              <a:rPr lang="nl-BE" sz="1100" i="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nihil in 2024</a:t>
            </a:r>
            <a:endParaRPr lang="nl-BE"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 :</a:t>
            </a:r>
            <a:r>
              <a:rPr lang="nl-BE" sz="1100" i="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 in functie van gekozen tool</a:t>
            </a:r>
            <a:endParaRPr lang="nl-BE"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200"/>
              <a:buFont typeface="Calibri" panose="020F0502020204030204" pitchFamily="34" charset="0"/>
              <a:buAutoNum type="arabicParenBoth"/>
              <a:tabLst>
                <a:tab pos="810260" algn="l"/>
              </a:tabLst>
            </a:pPr>
            <a:r>
              <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 </a:t>
            </a:r>
          </a:p>
          <a:p>
            <a:pPr marL="742950" lvl="1" indent="-285750">
              <a:spcAft>
                <a:spcPts val="600"/>
              </a:spcAft>
              <a:buFont typeface="+mj-lt"/>
              <a:buAutoNum type="alphaLcPeriod"/>
              <a:tabLst>
                <a:tab pos="810260" algn="l"/>
              </a:tabLst>
            </a:pPr>
            <a:r>
              <a:rPr lang="nl-BE" sz="1100"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Werksessiess</a:t>
            </a:r>
            <a:endPar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600"/>
              </a:spcAft>
              <a:buFont typeface="+mj-lt"/>
              <a:buAutoNum type="alphaLcPeriod"/>
              <a:tabLst>
                <a:tab pos="810260" algn="l"/>
              </a:tabLst>
            </a:pPr>
            <a:r>
              <a:rPr lang="nl-BE" sz="11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Analyse jaarlijkse verslagen </a:t>
            </a:r>
            <a:endPar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600"/>
              </a:spcAft>
              <a:buFont typeface="+mj-lt"/>
              <a:buAutoNum type="alphaLcPeriod"/>
              <a:tabLst>
                <a:tab pos="810260" algn="l"/>
              </a:tabLst>
            </a:pPr>
            <a:r>
              <a:rPr lang="nl-BE" sz="11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Analyse werkincidenten of -ongevallen</a:t>
            </a:r>
            <a:endPar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600"/>
              </a:spcAft>
              <a:buFont typeface="+mj-lt"/>
              <a:buAutoNum type="alphaLcPeriod"/>
              <a:tabLst>
                <a:tab pos="810260" algn="l"/>
              </a:tabLst>
            </a:pPr>
            <a:r>
              <a:rPr lang="nl-BE" sz="11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Studie huidige en toekomstige behoefte op verschillende niveaus</a:t>
            </a:r>
            <a:endPar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600"/>
              </a:spcAft>
              <a:buFont typeface="+mj-lt"/>
              <a:buAutoNum type="alphaLcPeriod"/>
              <a:tabLst>
                <a:tab pos="810260" algn="l"/>
              </a:tabLst>
            </a:pPr>
            <a:r>
              <a:rPr lang="nl-BE" sz="11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Analyse mogelijkheden van huidige software COTS</a:t>
            </a:r>
            <a:endPar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36</a:t>
            </a:fld>
            <a:endParaRPr lang="fr-BE"/>
          </a:p>
        </p:txBody>
      </p:sp>
    </p:spTree>
    <p:extLst>
      <p:ext uri="{BB962C8B-B14F-4D97-AF65-F5344CB8AC3E}">
        <p14:creationId xmlns:p14="http://schemas.microsoft.com/office/powerpoint/2010/main" val="3286422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methoden</a:t>
            </a:r>
          </a:p>
          <a:p>
            <a:pPr marL="540385" indent="139065">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Werkgroepen, werksessies in samenwerking met DELOITTE.</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37</a:t>
            </a:fld>
            <a:endParaRPr lang="fr-BE"/>
          </a:p>
        </p:txBody>
      </p:sp>
    </p:spTree>
    <p:extLst>
      <p:ext uri="{BB962C8B-B14F-4D97-AF65-F5344CB8AC3E}">
        <p14:creationId xmlns:p14="http://schemas.microsoft.com/office/powerpoint/2010/main" val="14076421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methoden</a:t>
            </a:r>
          </a:p>
          <a:p>
            <a:pPr marL="540385" indent="139065">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Werkgroepen, werksessies in samenwerking met DELOITTE.</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38</a:t>
            </a:fld>
            <a:endParaRPr lang="fr-BE"/>
          </a:p>
        </p:txBody>
      </p:sp>
    </p:spTree>
    <p:extLst>
      <p:ext uri="{BB962C8B-B14F-4D97-AF65-F5344CB8AC3E}">
        <p14:creationId xmlns:p14="http://schemas.microsoft.com/office/powerpoint/2010/main" val="39719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methoden</a:t>
            </a:r>
          </a:p>
          <a:p>
            <a:pPr marL="540385" indent="139065">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Werkgroepen, werksessies in samenwerking met DELOITTE.</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39</a:t>
            </a:fld>
            <a:endParaRPr lang="fr-BE"/>
          </a:p>
        </p:txBody>
      </p:sp>
    </p:spTree>
    <p:extLst>
      <p:ext uri="{BB962C8B-B14F-4D97-AF65-F5344CB8AC3E}">
        <p14:creationId xmlns:p14="http://schemas.microsoft.com/office/powerpoint/2010/main" val="19722993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450215" algn="just">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Werkgroep DPBW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PsySoc</a:t>
            </a:r>
            <a:r>
              <a:rPr lang="nl-BE" sz="1800" dirty="0">
                <a:effectLst/>
                <a:latin typeface="Calibri" panose="020F0502020204030204" pitchFamily="34" charset="0"/>
                <a:ea typeface="Calibri" panose="020F0502020204030204" pitchFamily="34" charset="0"/>
                <a:cs typeface="Times New Roman" panose="02020603050405020304" pitchFamily="18" charset="0"/>
              </a:rPr>
              <a:t> – WG VP FTE, staf-/coördinatievergadering DG H&amp;WB, technische vergaderingen</a:t>
            </a:r>
          </a:p>
          <a:p>
            <a:pPr marL="540385">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Impact op LPP van de eenheden</a:t>
            </a:r>
          </a:p>
          <a:p>
            <a:pPr marL="450215" algn="just">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Voorlopig minimaal: er zullen punctueel vertrouwenspersonen worden geconsulteerd in verband met hun noden en behoeften.</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40</a:t>
            </a:fld>
            <a:endParaRPr lang="fr-BE"/>
          </a:p>
        </p:txBody>
      </p:sp>
    </p:spTree>
    <p:extLst>
      <p:ext uri="{BB962C8B-B14F-4D97-AF65-F5344CB8AC3E}">
        <p14:creationId xmlns:p14="http://schemas.microsoft.com/office/powerpoint/2010/main" val="2528173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450215" algn="just">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Werkgroep DPBW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PsySoc</a:t>
            </a:r>
            <a:r>
              <a:rPr lang="nl-BE" sz="1800" dirty="0">
                <a:effectLst/>
                <a:latin typeface="Calibri" panose="020F0502020204030204" pitchFamily="34" charset="0"/>
                <a:ea typeface="Calibri" panose="020F0502020204030204" pitchFamily="34" charset="0"/>
                <a:cs typeface="Times New Roman" panose="02020603050405020304" pitchFamily="18" charset="0"/>
              </a:rPr>
              <a:t> – WG VP FTE, staf-/coördinatievergadering DG H&amp;WB, technische vergaderingen</a:t>
            </a:r>
          </a:p>
          <a:p>
            <a:pPr marL="540385">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Impact op LPP van de eenheden</a:t>
            </a:r>
          </a:p>
          <a:p>
            <a:pPr marL="450215" algn="just">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Voorlopig minimaal: er zullen punctueel vertrouwenspersonen worden geconsulteerd in verband met hun noden en behoeften.</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41</a:t>
            </a:fld>
            <a:endParaRPr lang="fr-BE"/>
          </a:p>
        </p:txBody>
      </p:sp>
    </p:spTree>
    <p:extLst>
      <p:ext uri="{BB962C8B-B14F-4D97-AF65-F5344CB8AC3E}">
        <p14:creationId xmlns:p14="http://schemas.microsoft.com/office/powerpoint/2010/main" val="6056489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450215" algn="just">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Werkgroep DPBW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PsySoc</a:t>
            </a:r>
            <a:r>
              <a:rPr lang="nl-BE" sz="1800" dirty="0">
                <a:effectLst/>
                <a:latin typeface="Calibri" panose="020F0502020204030204" pitchFamily="34" charset="0"/>
                <a:ea typeface="Calibri" panose="020F0502020204030204" pitchFamily="34" charset="0"/>
                <a:cs typeface="Times New Roman" panose="02020603050405020304" pitchFamily="18" charset="0"/>
              </a:rPr>
              <a:t> – WG VP FTE, staf-/coördinatievergadering DG H&amp;WB, technische vergaderingen</a:t>
            </a:r>
          </a:p>
          <a:p>
            <a:pPr marL="540385">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Impact op LPP van de eenheden</a:t>
            </a:r>
          </a:p>
          <a:p>
            <a:pPr marL="450215" algn="just">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Voorlopig minimaal: er zullen punctueel vertrouwenspersonen worden geconsulteerd in verband met hun noden en behoeften.</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42</a:t>
            </a:fld>
            <a:endParaRPr lang="fr-BE"/>
          </a:p>
        </p:txBody>
      </p:sp>
    </p:spTree>
    <p:extLst>
      <p:ext uri="{BB962C8B-B14F-4D97-AF65-F5344CB8AC3E}">
        <p14:creationId xmlns:p14="http://schemas.microsoft.com/office/powerpoint/2010/main" val="40943732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43</a:t>
            </a:fld>
            <a:endParaRPr lang="fr-BE"/>
          </a:p>
        </p:txBody>
      </p:sp>
    </p:spTree>
    <p:extLst>
      <p:ext uri="{BB962C8B-B14F-4D97-AF65-F5344CB8AC3E}">
        <p14:creationId xmlns:p14="http://schemas.microsoft.com/office/powerpoint/2010/main" val="20715821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44</a:t>
            </a:fld>
            <a:endParaRPr lang="fr-BE"/>
          </a:p>
        </p:txBody>
      </p:sp>
    </p:spTree>
    <p:extLst>
      <p:ext uri="{BB962C8B-B14F-4D97-AF65-F5344CB8AC3E}">
        <p14:creationId xmlns:p14="http://schemas.microsoft.com/office/powerpoint/2010/main" val="29280057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b="0" i="0" dirty="0">
                <a:solidFill>
                  <a:srgbClr val="1F1F1F"/>
                </a:solidFill>
                <a:effectLst/>
                <a:latin typeface="Google Sans"/>
              </a:rPr>
              <a:t>Ioniserende straling is </a:t>
            </a:r>
            <a:r>
              <a:rPr lang="nl-BE" b="0" i="0" dirty="0">
                <a:solidFill>
                  <a:srgbClr val="040C28"/>
                </a:solidFill>
                <a:effectLst/>
                <a:latin typeface="Google Sans"/>
              </a:rPr>
              <a:t>de verzamelnaam voor straling met hoge energie</a:t>
            </a:r>
            <a:r>
              <a:rPr lang="nl-BE" b="0" i="0" dirty="0">
                <a:solidFill>
                  <a:srgbClr val="1F1F1F"/>
                </a:solidFill>
                <a:effectLst/>
                <a:latin typeface="Google Sans"/>
              </a:rPr>
              <a:t>. Dit wordt in de volksmond ook wel radioactieve straling genoemd. Deze straling bereikt ons vanuit de ruimte, wordt uitgezonden door radioactieve stoffen, of kan kunstmatig worden geproduceerd.</a:t>
            </a:r>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45</a:t>
            </a:fld>
            <a:endParaRPr lang="fr-BE"/>
          </a:p>
        </p:txBody>
      </p:sp>
    </p:spTree>
    <p:extLst>
      <p:ext uri="{BB962C8B-B14F-4D97-AF65-F5344CB8AC3E}">
        <p14:creationId xmlns:p14="http://schemas.microsoft.com/office/powerpoint/2010/main" val="383879900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b="0" i="0" dirty="0">
                <a:solidFill>
                  <a:srgbClr val="1F1F1F"/>
                </a:solidFill>
                <a:effectLst/>
                <a:latin typeface="Google Sans"/>
              </a:rPr>
              <a:t>Ioniserende straling is </a:t>
            </a:r>
            <a:r>
              <a:rPr lang="nl-BE" b="0" i="0" dirty="0">
                <a:solidFill>
                  <a:srgbClr val="040C28"/>
                </a:solidFill>
                <a:effectLst/>
                <a:latin typeface="Google Sans"/>
              </a:rPr>
              <a:t>de verzamelnaam voor straling met hoge energie</a:t>
            </a:r>
            <a:r>
              <a:rPr lang="nl-BE" b="0" i="0" dirty="0">
                <a:solidFill>
                  <a:srgbClr val="1F1F1F"/>
                </a:solidFill>
                <a:effectLst/>
                <a:latin typeface="Google Sans"/>
              </a:rPr>
              <a:t>. Dit wordt in de volksmond ook wel radioactieve straling genoemd. Deze straling bereikt ons vanuit de ruimte, wordt uitgezonden door radioactieve stoffen, of kan kunstmatig worden geproduceerd.</a:t>
            </a:r>
            <a:endParaRPr lang="fr-BE" dirty="0"/>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46</a:t>
            </a:fld>
            <a:endParaRPr lang="fr-BE"/>
          </a:p>
        </p:txBody>
      </p:sp>
    </p:spTree>
    <p:extLst>
      <p:ext uri="{BB962C8B-B14F-4D97-AF65-F5344CB8AC3E}">
        <p14:creationId xmlns:p14="http://schemas.microsoft.com/office/powerpoint/2010/main" val="359311068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47</a:t>
            </a:fld>
            <a:endParaRPr lang="fr-BE"/>
          </a:p>
        </p:txBody>
      </p:sp>
    </p:spTree>
    <p:extLst>
      <p:ext uri="{BB962C8B-B14F-4D97-AF65-F5344CB8AC3E}">
        <p14:creationId xmlns:p14="http://schemas.microsoft.com/office/powerpoint/2010/main" val="152475688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48</a:t>
            </a:fld>
            <a:endParaRPr lang="fr-BE"/>
          </a:p>
        </p:txBody>
      </p:sp>
    </p:spTree>
    <p:extLst>
      <p:ext uri="{BB962C8B-B14F-4D97-AF65-F5344CB8AC3E}">
        <p14:creationId xmlns:p14="http://schemas.microsoft.com/office/powerpoint/2010/main" val="363837564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D64F2C25-99DC-4E03-B761-F0DD23C54933}" type="slidenum">
              <a:rPr lang="fr-BE" smtClean="0"/>
              <a:t>49</a:t>
            </a:fld>
            <a:endParaRPr lang="fr-BE"/>
          </a:p>
        </p:txBody>
      </p:sp>
    </p:spTree>
    <p:extLst>
      <p:ext uri="{BB962C8B-B14F-4D97-AF65-F5344CB8AC3E}">
        <p14:creationId xmlns:p14="http://schemas.microsoft.com/office/powerpoint/2010/main" val="118012192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50</a:t>
            </a:fld>
            <a:endParaRPr lang="fr-BE"/>
          </a:p>
        </p:txBody>
      </p:sp>
    </p:spTree>
    <p:extLst>
      <p:ext uri="{BB962C8B-B14F-4D97-AF65-F5344CB8AC3E}">
        <p14:creationId xmlns:p14="http://schemas.microsoft.com/office/powerpoint/2010/main" val="35017520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51</a:t>
            </a:fld>
            <a:endParaRPr lang="fr-BE"/>
          </a:p>
        </p:txBody>
      </p:sp>
    </p:spTree>
    <p:extLst>
      <p:ext uri="{BB962C8B-B14F-4D97-AF65-F5344CB8AC3E}">
        <p14:creationId xmlns:p14="http://schemas.microsoft.com/office/powerpoint/2010/main" val="27532432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52</a:t>
            </a:fld>
            <a:endParaRPr lang="fr-BE"/>
          </a:p>
        </p:txBody>
      </p:sp>
    </p:spTree>
    <p:extLst>
      <p:ext uri="{BB962C8B-B14F-4D97-AF65-F5344CB8AC3E}">
        <p14:creationId xmlns:p14="http://schemas.microsoft.com/office/powerpoint/2010/main" val="5197318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t>Luik B bevat de preventieactiviteiten met betrekking tot professionele risico’s die een lokale planmatige aanpak vereisen en die niet hernomen zijn in het GPP/JAP Defensie.</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53</a:t>
            </a:fld>
            <a:endParaRPr lang="fr-BE"/>
          </a:p>
        </p:txBody>
      </p:sp>
    </p:spTree>
    <p:extLst>
      <p:ext uri="{BB962C8B-B14F-4D97-AF65-F5344CB8AC3E}">
        <p14:creationId xmlns:p14="http://schemas.microsoft.com/office/powerpoint/2010/main" val="163779013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705F68A-FCC7-45F6-BB30-725AB3F66B33}"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163000146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D64F2C25-99DC-4E03-B761-F0DD23C54933}" type="slidenum">
              <a:rPr lang="fr-BE" smtClean="0"/>
              <a:t>55</a:t>
            </a:fld>
            <a:endParaRPr lang="fr-BE"/>
          </a:p>
        </p:txBody>
      </p:sp>
    </p:spTree>
    <p:extLst>
      <p:ext uri="{BB962C8B-B14F-4D97-AF65-F5344CB8AC3E}">
        <p14:creationId xmlns:p14="http://schemas.microsoft.com/office/powerpoint/2010/main" val="322187998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D64F2C25-99DC-4E03-B761-F0DD23C54933}" type="slidenum">
              <a:rPr lang="fr-BE" smtClean="0"/>
              <a:t>57</a:t>
            </a:fld>
            <a:endParaRPr lang="fr-BE"/>
          </a:p>
        </p:txBody>
      </p:sp>
    </p:spTree>
    <p:extLst>
      <p:ext uri="{BB962C8B-B14F-4D97-AF65-F5344CB8AC3E}">
        <p14:creationId xmlns:p14="http://schemas.microsoft.com/office/powerpoint/2010/main" val="398506134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D64F2C25-99DC-4E03-B761-F0DD23C54933}" type="slidenum">
              <a:rPr lang="fr-BE" smtClean="0"/>
              <a:t>58</a:t>
            </a:fld>
            <a:endParaRPr lang="fr-BE"/>
          </a:p>
        </p:txBody>
      </p:sp>
    </p:spTree>
    <p:extLst>
      <p:ext uri="{BB962C8B-B14F-4D97-AF65-F5344CB8AC3E}">
        <p14:creationId xmlns:p14="http://schemas.microsoft.com/office/powerpoint/2010/main" val="276367894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D64F2C25-99DC-4E03-B761-F0DD23C54933}" type="slidenum">
              <a:rPr lang="fr-BE" smtClean="0"/>
              <a:t>59</a:t>
            </a:fld>
            <a:endParaRPr lang="fr-BE"/>
          </a:p>
        </p:txBody>
      </p:sp>
    </p:spTree>
    <p:extLst>
      <p:ext uri="{BB962C8B-B14F-4D97-AF65-F5344CB8AC3E}">
        <p14:creationId xmlns:p14="http://schemas.microsoft.com/office/powerpoint/2010/main" val="18932376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1868436-61E3-4D76-BA88-7E0BF7E3DF6A}" type="slidenum">
              <a:rPr lang="fr-BE" smtClean="0"/>
              <a:t>‹#›</a:t>
            </a:fld>
            <a:endParaRPr lang="fr-BE"/>
          </a:p>
        </p:txBody>
      </p:sp>
      <p:pic>
        <p:nvPicPr>
          <p:cNvPr id="7" name="Picture 6" descr="Picture 6"/>
          <p:cNvPicPr>
            <a:picLocks noChangeAspect="1"/>
          </p:cNvPicPr>
          <p:nvPr userDrawn="1"/>
        </p:nvPicPr>
        <p:blipFill>
          <a:blip r:embed="rId2"/>
          <a:stretch>
            <a:fillRect/>
          </a:stretch>
        </p:blipFill>
        <p:spPr>
          <a:xfrm>
            <a:off x="1522" y="-2275"/>
            <a:ext cx="12190478" cy="6857143"/>
          </a:xfrm>
          <a:prstGeom prst="rect">
            <a:avLst/>
          </a:prstGeom>
          <a:ln w="12700">
            <a:miter lim="400000"/>
          </a:ln>
        </p:spPr>
      </p:pic>
      <p:sp>
        <p:nvSpPr>
          <p:cNvPr id="9" name="Rectangle 7"/>
          <p:cNvSpPr/>
          <p:nvPr userDrawn="1"/>
        </p:nvSpPr>
        <p:spPr>
          <a:xfrm>
            <a:off x="0" y="5286373"/>
            <a:ext cx="220574" cy="519114"/>
          </a:xfrm>
          <a:prstGeom prst="rect">
            <a:avLst/>
          </a:prstGeom>
          <a:solidFill>
            <a:srgbClr val="F5F1E9"/>
          </a:solidFill>
          <a:ln w="12700">
            <a:miter lim="400000"/>
          </a:ln>
        </p:spPr>
        <p:txBody>
          <a:bodyPr lIns="45719" rIns="45719" anchor="ctr"/>
          <a:lstStyle/>
          <a:p>
            <a:pPr algn="just">
              <a:defRPr>
                <a:solidFill>
                  <a:srgbClr val="FFFFFF"/>
                </a:solidFill>
              </a:defRPr>
            </a:pPr>
            <a:endParaRPr/>
          </a:p>
        </p:txBody>
      </p:sp>
      <p:sp>
        <p:nvSpPr>
          <p:cNvPr id="11" name="Text Placeholder 8"/>
          <p:cNvSpPr txBox="1">
            <a:spLocks noGrp="1"/>
          </p:cNvSpPr>
          <p:nvPr>
            <p:ph type="body" sz="half" idx="13" hasCustomPrompt="1"/>
          </p:nvPr>
        </p:nvSpPr>
        <p:spPr>
          <a:xfrm>
            <a:off x="352162" y="5092589"/>
            <a:ext cx="11672876" cy="1015663"/>
          </a:xfrm>
          <a:prstGeom prst="rect">
            <a:avLst/>
          </a:prstGeom>
        </p:spPr>
        <p:txBody>
          <a:bodyPr>
            <a:spAutoFit/>
          </a:bodyPr>
          <a:lstStyle>
            <a:lvl1pPr marL="0" indent="0">
              <a:lnSpc>
                <a:spcPct val="100000"/>
              </a:lnSpc>
              <a:spcBef>
                <a:spcPts val="0"/>
              </a:spcBef>
              <a:buSzTx/>
              <a:buFontTx/>
              <a:buNone/>
              <a:defRPr sz="6000" kern="0" baseline="0">
                <a:solidFill>
                  <a:srgbClr val="F5F1E9"/>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14" name="Text Placeholder 18"/>
          <p:cNvSpPr>
            <a:spLocks noGrp="1"/>
          </p:cNvSpPr>
          <p:nvPr>
            <p:ph type="body" sz="quarter" idx="16" hasCustomPrompt="1"/>
          </p:nvPr>
        </p:nvSpPr>
        <p:spPr>
          <a:xfrm>
            <a:off x="376962" y="1186891"/>
            <a:ext cx="8220788" cy="245463"/>
          </a:xfrm>
          <a:prstGeom prst="rect">
            <a:avLst/>
          </a:prstGeom>
        </p:spPr>
        <p:txBody>
          <a:bodyPr/>
          <a:lstStyle>
            <a:lvl1pPr marL="0" indent="0">
              <a:buNone/>
              <a:defRPr sz="1100" b="0" i="0" cap="none" spc="300" baseline="0">
                <a:solidFill>
                  <a:schemeClr val="bg1"/>
                </a:solidFill>
                <a:latin typeface="Palanquin Regular" panose="020B0004020203020204" pitchFamily="34" charset="0"/>
              </a:defRPr>
            </a:lvl1pPr>
          </a:lstStyle>
          <a:p>
            <a:pPr lvl="0"/>
            <a:r>
              <a:rPr lang="fr-BE" dirty="0"/>
              <a:t>Day </a:t>
            </a:r>
            <a:r>
              <a:rPr lang="fr-BE" dirty="0" err="1"/>
              <a:t>Month</a:t>
            </a:r>
            <a:r>
              <a:rPr lang="fr-BE" dirty="0"/>
              <a:t> </a:t>
            </a:r>
            <a:r>
              <a:rPr lang="fr-BE" dirty="0" err="1"/>
              <a:t>Year</a:t>
            </a:r>
            <a:endParaRPr lang="fr-BE" dirty="0"/>
          </a:p>
        </p:txBody>
      </p:sp>
      <p:sp>
        <p:nvSpPr>
          <p:cNvPr id="13" name="Rectangle 6">
            <a:extLst>
              <a:ext uri="{FF2B5EF4-FFF2-40B4-BE49-F238E27FC236}">
                <a16:creationId xmlns:a16="http://schemas.microsoft.com/office/drawing/2014/main" id="{4F9F5938-E2C8-BC4B-A548-3C47C2F9BF03}"/>
              </a:ext>
            </a:extLst>
          </p:cNvPr>
          <p:cNvSpPr/>
          <p:nvPr userDrawn="1"/>
        </p:nvSpPr>
        <p:spPr>
          <a:xfrm>
            <a:off x="475512" y="1016332"/>
            <a:ext cx="496039" cy="45720"/>
          </a:xfrm>
          <a:prstGeom prst="rect">
            <a:avLst/>
          </a:prstGeom>
          <a:solidFill>
            <a:srgbClr val="FFFFFF"/>
          </a:solidFill>
          <a:ln w="12700">
            <a:miter lim="400000"/>
          </a:ln>
        </p:spPr>
        <p:txBody>
          <a:bodyPr lIns="45719" rIns="45719" anchor="ctr"/>
          <a:lstStyle/>
          <a:p>
            <a:pPr algn="ctr">
              <a:defRPr sz="2200">
                <a:solidFill>
                  <a:srgbClr val="FFFFFF"/>
                </a:solidFill>
              </a:defRPr>
            </a:pPr>
            <a:endParaRPr/>
          </a:p>
        </p:txBody>
      </p:sp>
      <p:sp>
        <p:nvSpPr>
          <p:cNvPr id="3" name="Text Placeholder 2"/>
          <p:cNvSpPr>
            <a:spLocks noGrp="1"/>
          </p:cNvSpPr>
          <p:nvPr>
            <p:ph type="body" sz="quarter" idx="17" hasCustomPrompt="1"/>
          </p:nvPr>
        </p:nvSpPr>
        <p:spPr>
          <a:xfrm>
            <a:off x="376962" y="436595"/>
            <a:ext cx="8233638" cy="198253"/>
          </a:xfrm>
        </p:spPr>
        <p:txBody>
          <a:bodyPr>
            <a:noAutofit/>
          </a:bodyPr>
          <a:lstStyle>
            <a:lvl1pPr>
              <a:defRPr sz="1300" cap="all" spc="300" baseline="0">
                <a:solidFill>
                  <a:schemeClr val="bg1"/>
                </a:solidFill>
                <a:latin typeface="Palanquin Bold" panose="020B0004020203020204" pitchFamily="34" charset="0"/>
              </a:defRPr>
            </a:lvl1pPr>
          </a:lstStyle>
          <a:p>
            <a:pPr lvl="0"/>
            <a:r>
              <a:rPr lang="en-US" dirty="0"/>
              <a:t>department</a:t>
            </a:r>
            <a:endParaRPr lang="fr-BE" dirty="0"/>
          </a:p>
        </p:txBody>
      </p:sp>
      <p:sp>
        <p:nvSpPr>
          <p:cNvPr id="18" name="Text Placeholder 2"/>
          <p:cNvSpPr>
            <a:spLocks noGrp="1"/>
          </p:cNvSpPr>
          <p:nvPr>
            <p:ph type="body" sz="quarter" idx="18" hasCustomPrompt="1"/>
          </p:nvPr>
        </p:nvSpPr>
        <p:spPr>
          <a:xfrm>
            <a:off x="376962" y="653898"/>
            <a:ext cx="8220788" cy="237595"/>
          </a:xfrm>
        </p:spPr>
        <p:txBody>
          <a:bodyPr>
            <a:noAutofit/>
          </a:bodyPr>
          <a:lstStyle>
            <a:lvl1pPr>
              <a:defRPr sz="1300" cap="all" spc="300" baseline="0">
                <a:solidFill>
                  <a:schemeClr val="bg1"/>
                </a:solidFill>
                <a:latin typeface="Palanquin Regular" panose="020B0004020203020204" pitchFamily="34" charset="0"/>
              </a:defRPr>
            </a:lvl1pPr>
          </a:lstStyle>
          <a:p>
            <a:pPr lvl="0"/>
            <a:r>
              <a:rPr lang="en-US" dirty="0"/>
              <a:t>RANK - name</a:t>
            </a:r>
            <a:endParaRPr lang="fr-BE" dirty="0"/>
          </a:p>
        </p:txBody>
      </p:sp>
      <p:pic>
        <p:nvPicPr>
          <p:cNvPr id="12" name="Picture 1" descr="Picture 1">
            <a:extLst>
              <a:ext uri="{FF2B5EF4-FFF2-40B4-BE49-F238E27FC236}">
                <a16:creationId xmlns:a16="http://schemas.microsoft.com/office/drawing/2014/main" id="{B5C3552D-2649-1344-B1CC-7CD542573980}"/>
              </a:ext>
            </a:extLst>
          </p:cNvPr>
          <p:cNvPicPr>
            <a:picLocks noChangeAspect="1"/>
          </p:cNvPicPr>
          <p:nvPr userDrawn="1"/>
        </p:nvPicPr>
        <p:blipFill>
          <a:blip r:embed="rId3"/>
          <a:stretch>
            <a:fillRect/>
          </a:stretch>
        </p:blipFill>
        <p:spPr>
          <a:xfrm>
            <a:off x="9486962" y="400463"/>
            <a:ext cx="2280741" cy="462231"/>
          </a:xfrm>
          <a:prstGeom prst="rect">
            <a:avLst/>
          </a:prstGeom>
          <a:ln w="12700">
            <a:miter lim="400000"/>
          </a:ln>
        </p:spPr>
      </p:pic>
    </p:spTree>
    <p:extLst>
      <p:ext uri="{BB962C8B-B14F-4D97-AF65-F5344CB8AC3E}">
        <p14:creationId xmlns:p14="http://schemas.microsoft.com/office/powerpoint/2010/main" val="1711455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Slide 1">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1868436-61E3-4D76-BA88-7E0BF7E3DF6A}" type="slidenum">
              <a:rPr lang="fr-BE" smtClean="0"/>
              <a:t>‹#›</a:t>
            </a:fld>
            <a:endParaRPr lang="fr-BE" dirty="0"/>
          </a:p>
        </p:txBody>
      </p:sp>
      <p:pic>
        <p:nvPicPr>
          <p:cNvPr id="15" name="Picture 2" descr="Picture 2"/>
          <p:cNvPicPr>
            <a:picLocks noChangeAspect="1"/>
          </p:cNvPicPr>
          <p:nvPr userDrawn="1"/>
        </p:nvPicPr>
        <p:blipFill>
          <a:blip r:embed="rId2"/>
          <a:stretch>
            <a:fillRect/>
          </a:stretch>
        </p:blipFill>
        <p:spPr>
          <a:xfrm>
            <a:off x="0" y="858"/>
            <a:ext cx="12190478" cy="6857143"/>
          </a:xfrm>
          <a:prstGeom prst="rect">
            <a:avLst/>
          </a:prstGeom>
          <a:ln w="12700">
            <a:miter lim="400000"/>
          </a:ln>
        </p:spPr>
      </p:pic>
      <p:sp>
        <p:nvSpPr>
          <p:cNvPr id="9" name="Rectangle 7"/>
          <p:cNvSpPr/>
          <p:nvPr userDrawn="1"/>
        </p:nvSpPr>
        <p:spPr>
          <a:xfrm>
            <a:off x="0" y="5286373"/>
            <a:ext cx="220574" cy="519114"/>
          </a:xfrm>
          <a:prstGeom prst="rect">
            <a:avLst/>
          </a:prstGeom>
          <a:solidFill>
            <a:srgbClr val="F5F1E9"/>
          </a:solidFill>
          <a:ln w="12700">
            <a:miter lim="400000"/>
          </a:ln>
        </p:spPr>
        <p:txBody>
          <a:bodyPr lIns="45719" rIns="45719" anchor="ctr"/>
          <a:lstStyle/>
          <a:p>
            <a:pPr algn="just">
              <a:defRPr>
                <a:solidFill>
                  <a:srgbClr val="FFFFFF"/>
                </a:solidFill>
              </a:defRPr>
            </a:pPr>
            <a:endParaRPr/>
          </a:p>
        </p:txBody>
      </p:sp>
      <p:sp>
        <p:nvSpPr>
          <p:cNvPr id="11" name="Text Placeholder 8"/>
          <p:cNvSpPr txBox="1">
            <a:spLocks noGrp="1"/>
          </p:cNvSpPr>
          <p:nvPr>
            <p:ph type="body" sz="half" idx="13" hasCustomPrompt="1"/>
          </p:nvPr>
        </p:nvSpPr>
        <p:spPr>
          <a:xfrm>
            <a:off x="352162" y="5092589"/>
            <a:ext cx="11672876" cy="1015663"/>
          </a:xfrm>
          <a:prstGeom prst="rect">
            <a:avLst/>
          </a:prstGeom>
        </p:spPr>
        <p:txBody>
          <a:bodyPr>
            <a:spAutoFit/>
          </a:bodyPr>
          <a:lstStyle>
            <a:lvl1pPr marL="0" indent="0">
              <a:lnSpc>
                <a:spcPct val="100000"/>
              </a:lnSpc>
              <a:spcBef>
                <a:spcPts val="0"/>
              </a:spcBef>
              <a:buSzTx/>
              <a:buFontTx/>
              <a:buNone/>
              <a:defRPr sz="6000">
                <a:solidFill>
                  <a:srgbClr val="F5F1E9"/>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16" name="Text Placeholder 2">
            <a:extLst>
              <a:ext uri="{FF2B5EF4-FFF2-40B4-BE49-F238E27FC236}">
                <a16:creationId xmlns:a16="http://schemas.microsoft.com/office/drawing/2014/main" id="{35B39D68-2118-624A-A3D1-0FC50A3053DD}"/>
              </a:ext>
            </a:extLst>
          </p:cNvPr>
          <p:cNvSpPr>
            <a:spLocks noGrp="1"/>
          </p:cNvSpPr>
          <p:nvPr>
            <p:ph type="body" sz="quarter" idx="14" hasCustomPrompt="1"/>
          </p:nvPr>
        </p:nvSpPr>
        <p:spPr>
          <a:xfrm>
            <a:off x="352162" y="5901969"/>
            <a:ext cx="2115219" cy="956032"/>
          </a:xfrm>
          <a:prstGeom prst="rect">
            <a:avLst/>
          </a:prstGeom>
        </p:spPr>
        <p:txBody>
          <a:bodyPr/>
          <a:lstStyle>
            <a:lvl1pPr marL="0" marR="0" indent="0" algn="l" defTabSz="914400" rtl="0" fontAlgn="auto" latinLnBrk="0" hangingPunct="0">
              <a:lnSpc>
                <a:spcPct val="100000"/>
              </a:lnSpc>
              <a:spcBef>
                <a:spcPts val="0"/>
              </a:spcBef>
              <a:spcAft>
                <a:spcPts val="0"/>
              </a:spcAft>
              <a:buClrTx/>
              <a:buSzTx/>
              <a:buFontTx/>
              <a:buNone/>
              <a:tabLst/>
              <a:defRPr kumimoji="0" lang="nl-NL" sz="3000" b="0" i="0" u="none" strike="noStrike" cap="none" spc="0" normalizeH="0" baseline="0" dirty="0">
                <a:ln>
                  <a:noFill/>
                </a:ln>
                <a:solidFill>
                  <a:srgbClr val="1A4652"/>
                </a:solidFill>
                <a:effectLst/>
                <a:uFillTx/>
                <a:latin typeface="Palanquin Bold"/>
                <a:ea typeface="Palanquin Bold"/>
                <a:cs typeface="Palanquin Bold"/>
                <a:sym typeface="Palanquin Bold"/>
              </a:defRPr>
            </a:lvl1pPr>
          </a:lstStyle>
          <a:p>
            <a:pPr lvl="0"/>
            <a:r>
              <a:rPr lang="en-US" dirty="0"/>
              <a:t>SUBTITLE</a:t>
            </a:r>
            <a:endParaRPr lang="nl-NL" dirty="0"/>
          </a:p>
        </p:txBody>
      </p:sp>
      <p:pic>
        <p:nvPicPr>
          <p:cNvPr id="10" name="Picture 1" descr="Picture 1">
            <a:extLst>
              <a:ext uri="{FF2B5EF4-FFF2-40B4-BE49-F238E27FC236}">
                <a16:creationId xmlns:a16="http://schemas.microsoft.com/office/drawing/2014/main" id="{B5C3552D-2649-1344-B1CC-7CD542573980}"/>
              </a:ext>
            </a:extLst>
          </p:cNvPr>
          <p:cNvPicPr>
            <a:picLocks noChangeAspect="1"/>
          </p:cNvPicPr>
          <p:nvPr userDrawn="1"/>
        </p:nvPicPr>
        <p:blipFill>
          <a:blip r:embed="rId3"/>
          <a:stretch>
            <a:fillRect/>
          </a:stretch>
        </p:blipFill>
        <p:spPr>
          <a:xfrm>
            <a:off x="9486962" y="400463"/>
            <a:ext cx="2280741" cy="462231"/>
          </a:xfrm>
          <a:prstGeom prst="rect">
            <a:avLst/>
          </a:prstGeom>
          <a:ln w="12700">
            <a:miter lim="400000"/>
          </a:ln>
        </p:spPr>
      </p:pic>
    </p:spTree>
    <p:extLst>
      <p:ext uri="{BB962C8B-B14F-4D97-AF65-F5344CB8AC3E}">
        <p14:creationId xmlns:p14="http://schemas.microsoft.com/office/powerpoint/2010/main" val="3481247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Slide 2">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1868436-61E3-4D76-BA88-7E0BF7E3DF6A}" type="slidenum">
              <a:rPr lang="fr-BE" smtClean="0"/>
              <a:t>‹#›</a:t>
            </a:fld>
            <a:endParaRPr lang="fr-BE" dirty="0"/>
          </a:p>
        </p:txBody>
      </p:sp>
      <p:pic>
        <p:nvPicPr>
          <p:cNvPr id="10" name="Picture 4" descr="Picture 4"/>
          <p:cNvPicPr>
            <a:picLocks noChangeAspect="1"/>
          </p:cNvPicPr>
          <p:nvPr userDrawn="1"/>
        </p:nvPicPr>
        <p:blipFill>
          <a:blip r:embed="rId2"/>
          <a:stretch>
            <a:fillRect/>
          </a:stretch>
        </p:blipFill>
        <p:spPr>
          <a:xfrm>
            <a:off x="761" y="427"/>
            <a:ext cx="12190478" cy="6857144"/>
          </a:xfrm>
          <a:prstGeom prst="rect">
            <a:avLst/>
          </a:prstGeom>
          <a:ln w="12700">
            <a:miter lim="400000"/>
          </a:ln>
        </p:spPr>
      </p:pic>
      <p:sp>
        <p:nvSpPr>
          <p:cNvPr id="12" name="Rectangle 6"/>
          <p:cNvSpPr/>
          <p:nvPr userDrawn="1"/>
        </p:nvSpPr>
        <p:spPr>
          <a:xfrm>
            <a:off x="0" y="5286373"/>
            <a:ext cx="220574" cy="519114"/>
          </a:xfrm>
          <a:prstGeom prst="rect">
            <a:avLst/>
          </a:prstGeom>
          <a:solidFill>
            <a:srgbClr val="1A4652"/>
          </a:solidFill>
          <a:ln w="12700">
            <a:miter lim="400000"/>
          </a:ln>
        </p:spPr>
        <p:txBody>
          <a:bodyPr lIns="45719" rIns="45719" anchor="ctr"/>
          <a:lstStyle/>
          <a:p>
            <a:pPr algn="just">
              <a:defRPr>
                <a:solidFill>
                  <a:srgbClr val="FFFFFF"/>
                </a:solidFill>
              </a:defRPr>
            </a:pPr>
            <a:endParaRPr/>
          </a:p>
        </p:txBody>
      </p:sp>
      <p:sp>
        <p:nvSpPr>
          <p:cNvPr id="14" name="TextBox 8"/>
          <p:cNvSpPr txBox="1">
            <a:spLocks noGrp="1"/>
          </p:cNvSpPr>
          <p:nvPr>
            <p:ph type="body" sz="half" idx="13" hasCustomPrompt="1"/>
          </p:nvPr>
        </p:nvSpPr>
        <p:spPr>
          <a:xfrm>
            <a:off x="352162" y="5092589"/>
            <a:ext cx="11672876" cy="1015663"/>
          </a:xfrm>
          <a:prstGeom prst="rect">
            <a:avLst/>
          </a:prstGeom>
        </p:spPr>
        <p:txBody>
          <a:bodyPr>
            <a:spAutoFit/>
          </a:bodyPr>
          <a:lstStyle>
            <a:lvl1pPr marL="0" indent="0">
              <a:lnSpc>
                <a:spcPct val="100000"/>
              </a:lnSpc>
              <a:spcBef>
                <a:spcPts val="0"/>
              </a:spcBef>
              <a:buSzTx/>
              <a:buFontTx/>
              <a:buNone/>
              <a:defRPr sz="6000" baseline="0">
                <a:solidFill>
                  <a:srgbClr val="1A4652"/>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pic>
        <p:nvPicPr>
          <p:cNvPr id="7" name="Picture 7" descr="Picture 7"/>
          <p:cNvPicPr>
            <a:picLocks noChangeAspect="1"/>
          </p:cNvPicPr>
          <p:nvPr userDrawn="1"/>
        </p:nvPicPr>
        <p:blipFill>
          <a:blip r:embed="rId3"/>
          <a:stretch>
            <a:fillRect/>
          </a:stretch>
        </p:blipFill>
        <p:spPr>
          <a:xfrm>
            <a:off x="9486962" y="400463"/>
            <a:ext cx="2280741" cy="462231"/>
          </a:xfrm>
          <a:prstGeom prst="rect">
            <a:avLst/>
          </a:prstGeom>
          <a:ln w="12700">
            <a:miter lim="400000"/>
          </a:ln>
        </p:spPr>
      </p:pic>
    </p:spTree>
    <p:extLst>
      <p:ext uri="{BB962C8B-B14F-4D97-AF65-F5344CB8AC3E}">
        <p14:creationId xmlns:p14="http://schemas.microsoft.com/office/powerpoint/2010/main" val="2176371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verview Slide ">
    <p:spTree>
      <p:nvGrpSpPr>
        <p:cNvPr id="1" name=""/>
        <p:cNvGrpSpPr/>
        <p:nvPr/>
      </p:nvGrpSpPr>
      <p:grpSpPr>
        <a:xfrm>
          <a:off x="0" y="0"/>
          <a:ext cx="0" cy="0"/>
          <a:chOff x="0" y="0"/>
          <a:chExt cx="0" cy="0"/>
        </a:xfrm>
      </p:grpSpPr>
      <p:sp>
        <p:nvSpPr>
          <p:cNvPr id="11" name="Rectangle 8">
            <a:extLst>
              <a:ext uri="{FF2B5EF4-FFF2-40B4-BE49-F238E27FC236}">
                <a16:creationId xmlns:a16="http://schemas.microsoft.com/office/drawing/2014/main" id="{42492EFA-ABF7-5844-AC8A-8D3823339386}"/>
              </a:ext>
            </a:extLst>
          </p:cNvPr>
          <p:cNvSpPr/>
          <p:nvPr userDrawn="1"/>
        </p:nvSpPr>
        <p:spPr>
          <a:xfrm>
            <a:off x="-1" y="889092"/>
            <a:ext cx="146101" cy="351693"/>
          </a:xfrm>
          <a:prstGeom prst="rect">
            <a:avLst/>
          </a:prstGeom>
          <a:solidFill>
            <a:srgbClr val="008990"/>
          </a:solidFill>
          <a:ln w="12700">
            <a:miter lim="400000"/>
          </a:ln>
        </p:spPr>
        <p:txBody>
          <a:bodyPr lIns="45719" rIns="45719" anchor="ctr"/>
          <a:lstStyle/>
          <a:p>
            <a:pPr algn="just">
              <a:defRPr>
                <a:solidFill>
                  <a:srgbClr val="FFFFFF"/>
                </a:solidFill>
              </a:defRPr>
            </a:pPr>
            <a:endParaRPr/>
          </a:p>
        </p:txBody>
      </p:sp>
      <p:sp>
        <p:nvSpPr>
          <p:cNvPr id="12" name="TextBox 9">
            <a:extLst>
              <a:ext uri="{FF2B5EF4-FFF2-40B4-BE49-F238E27FC236}">
                <a16:creationId xmlns:a16="http://schemas.microsoft.com/office/drawing/2014/main" id="{E14C724D-8150-584E-B310-03760B61CF59}"/>
              </a:ext>
            </a:extLst>
          </p:cNvPr>
          <p:cNvSpPr txBox="1">
            <a:spLocks noGrp="1"/>
          </p:cNvSpPr>
          <p:nvPr>
            <p:ph type="body" sz="quarter" idx="13" hasCustomPrompt="1"/>
          </p:nvPr>
        </p:nvSpPr>
        <p:spPr>
          <a:xfrm>
            <a:off x="281008" y="745829"/>
            <a:ext cx="11166353" cy="707886"/>
          </a:xfrm>
          <a:prstGeom prst="rect">
            <a:avLst/>
          </a:prstGeom>
        </p:spPr>
        <p:txBody>
          <a:bodyPr wrap="square">
            <a:spAutoFit/>
          </a:bodyPr>
          <a:lstStyle>
            <a:lvl1pPr marL="0" indent="0">
              <a:lnSpc>
                <a:spcPct val="100000"/>
              </a:lnSpc>
              <a:spcBef>
                <a:spcPts val="0"/>
              </a:spcBef>
              <a:buSzTx/>
              <a:buFontTx/>
              <a:buNone/>
              <a:defRPr sz="4000" baseline="0">
                <a:solidFill>
                  <a:srgbClr val="008990"/>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13" name="TextBox 9">
            <a:extLst>
              <a:ext uri="{FF2B5EF4-FFF2-40B4-BE49-F238E27FC236}">
                <a16:creationId xmlns:a16="http://schemas.microsoft.com/office/drawing/2014/main" id="{E14C724D-8150-584E-B310-03760B61CF59}"/>
              </a:ext>
            </a:extLst>
          </p:cNvPr>
          <p:cNvSpPr txBox="1">
            <a:spLocks noGrp="1"/>
          </p:cNvSpPr>
          <p:nvPr>
            <p:ph type="body" sz="quarter" idx="14" hasCustomPrompt="1"/>
          </p:nvPr>
        </p:nvSpPr>
        <p:spPr>
          <a:xfrm>
            <a:off x="1959338" y="2315675"/>
            <a:ext cx="9488024" cy="369332"/>
          </a:xfrm>
          <a:prstGeom prst="rect">
            <a:avLst/>
          </a:prstGeom>
        </p:spPr>
        <p:txBody>
          <a:bodyPr wrap="square">
            <a:spAutoFit/>
          </a:bodyPr>
          <a:lstStyle>
            <a:lvl1pPr marL="0" indent="0">
              <a:lnSpc>
                <a:spcPct val="100000"/>
              </a:lnSpc>
              <a:spcBef>
                <a:spcPts val="0"/>
              </a:spcBef>
              <a:buSzTx/>
              <a:buFontTx/>
              <a:buNone/>
              <a:defRPr kumimoji="0" sz="1800" b="0" i="0" u="none" strike="noStrike" cap="none" spc="0" normalizeH="0" baseline="0" dirty="0">
                <a:ln>
                  <a:noFill/>
                </a:ln>
                <a:solidFill>
                  <a:schemeClr val="tx2"/>
                </a:solidFill>
                <a:effectLst/>
                <a:uFillTx/>
                <a:latin typeface="Palanquin Bold" panose="020B0004020203020204" pitchFamily="34" charset="0"/>
                <a:ea typeface="Palanquin Bold" panose="020B0004020203020204" pitchFamily="34" charset="0"/>
                <a:cs typeface="Palanquin Bold" panose="020B0004020203020204" pitchFamily="34" charset="0"/>
                <a:sym typeface="Arial"/>
              </a:defRPr>
            </a:lvl1pPr>
          </a:lstStyle>
          <a:p>
            <a:r>
              <a:rPr lang="fr-BE" dirty="0"/>
              <a:t>Introduction</a:t>
            </a:r>
            <a:endParaRPr dirty="0"/>
          </a:p>
        </p:txBody>
      </p:sp>
      <p:sp>
        <p:nvSpPr>
          <p:cNvPr id="14" name="TextBox 9">
            <a:extLst>
              <a:ext uri="{FF2B5EF4-FFF2-40B4-BE49-F238E27FC236}">
                <a16:creationId xmlns:a16="http://schemas.microsoft.com/office/drawing/2014/main" id="{E14C724D-8150-584E-B310-03760B61CF59}"/>
              </a:ext>
            </a:extLst>
          </p:cNvPr>
          <p:cNvSpPr txBox="1">
            <a:spLocks noGrp="1"/>
          </p:cNvSpPr>
          <p:nvPr>
            <p:ph type="body" sz="quarter" idx="15" hasCustomPrompt="1"/>
          </p:nvPr>
        </p:nvSpPr>
        <p:spPr>
          <a:xfrm>
            <a:off x="1959338" y="2944368"/>
            <a:ext cx="9488024" cy="369332"/>
          </a:xfrm>
          <a:prstGeom prst="rect">
            <a:avLst/>
          </a:prstGeom>
        </p:spPr>
        <p:txBody>
          <a:bodyPr wrap="square">
            <a:spAutoFit/>
          </a:bodyPr>
          <a:lstStyle>
            <a:lvl1pPr marL="0" indent="0">
              <a:lnSpc>
                <a:spcPct val="100000"/>
              </a:lnSpc>
              <a:spcBef>
                <a:spcPts val="0"/>
              </a:spcBef>
              <a:buSzTx/>
              <a:buFontTx/>
              <a:buNone/>
              <a:defRPr kumimoji="0" sz="1800" b="0" i="0" u="none" strike="noStrike" cap="none" spc="0" normalizeH="0" baseline="0" dirty="0">
                <a:ln>
                  <a:noFill/>
                </a:ln>
                <a:solidFill>
                  <a:schemeClr val="tx2"/>
                </a:solidFill>
                <a:effectLst/>
                <a:uFillTx/>
                <a:latin typeface="Palanquin Bold" panose="020B0004020203020204" pitchFamily="34" charset="0"/>
                <a:ea typeface="Palanquin Bold" panose="020B0004020203020204" pitchFamily="34" charset="0"/>
                <a:cs typeface="Palanquin Bold" panose="020B0004020203020204" pitchFamily="34" charset="0"/>
                <a:sym typeface="Arial"/>
              </a:defRPr>
            </a:lvl1pPr>
          </a:lstStyle>
          <a:p>
            <a:r>
              <a:rPr lang="fr-BE" dirty="0"/>
              <a:t>Content 1</a:t>
            </a:r>
            <a:endParaRPr dirty="0"/>
          </a:p>
        </p:txBody>
      </p:sp>
      <p:sp>
        <p:nvSpPr>
          <p:cNvPr id="15" name="TextBox 9">
            <a:extLst>
              <a:ext uri="{FF2B5EF4-FFF2-40B4-BE49-F238E27FC236}">
                <a16:creationId xmlns:a16="http://schemas.microsoft.com/office/drawing/2014/main" id="{E14C724D-8150-584E-B310-03760B61CF59}"/>
              </a:ext>
            </a:extLst>
          </p:cNvPr>
          <p:cNvSpPr txBox="1">
            <a:spLocks noGrp="1"/>
          </p:cNvSpPr>
          <p:nvPr>
            <p:ph type="body" sz="quarter" idx="16" hasCustomPrompt="1"/>
          </p:nvPr>
        </p:nvSpPr>
        <p:spPr>
          <a:xfrm>
            <a:off x="1959338" y="3573061"/>
            <a:ext cx="9488024" cy="369332"/>
          </a:xfrm>
          <a:prstGeom prst="rect">
            <a:avLst/>
          </a:prstGeom>
        </p:spPr>
        <p:txBody>
          <a:bodyPr wrap="square">
            <a:spAutoFit/>
          </a:bodyPr>
          <a:lstStyle>
            <a:lvl1pPr marL="0" indent="0">
              <a:lnSpc>
                <a:spcPct val="100000"/>
              </a:lnSpc>
              <a:spcBef>
                <a:spcPts val="0"/>
              </a:spcBef>
              <a:buSzTx/>
              <a:buFontTx/>
              <a:buNone/>
              <a:defRPr kumimoji="0" sz="1800" b="0" i="0" u="none" strike="noStrike" cap="none" spc="0" normalizeH="0" baseline="0" dirty="0">
                <a:ln>
                  <a:noFill/>
                </a:ln>
                <a:solidFill>
                  <a:schemeClr val="tx2"/>
                </a:solidFill>
                <a:effectLst/>
                <a:uFillTx/>
                <a:latin typeface="Palanquin Bold" panose="020B0004020203020204" pitchFamily="34" charset="0"/>
                <a:ea typeface="Palanquin Bold" panose="020B0004020203020204" pitchFamily="34" charset="0"/>
                <a:cs typeface="Palanquin Bold" panose="020B0004020203020204" pitchFamily="34" charset="0"/>
                <a:sym typeface="Arial"/>
              </a:defRPr>
            </a:lvl1pPr>
          </a:lstStyle>
          <a:p>
            <a:r>
              <a:rPr lang="fr-BE" dirty="0"/>
              <a:t>Content 2</a:t>
            </a:r>
            <a:endParaRPr dirty="0"/>
          </a:p>
        </p:txBody>
      </p:sp>
      <p:sp>
        <p:nvSpPr>
          <p:cNvPr id="16" name="TextBox 9">
            <a:extLst>
              <a:ext uri="{FF2B5EF4-FFF2-40B4-BE49-F238E27FC236}">
                <a16:creationId xmlns:a16="http://schemas.microsoft.com/office/drawing/2014/main" id="{E14C724D-8150-584E-B310-03760B61CF59}"/>
              </a:ext>
            </a:extLst>
          </p:cNvPr>
          <p:cNvSpPr txBox="1">
            <a:spLocks noGrp="1"/>
          </p:cNvSpPr>
          <p:nvPr>
            <p:ph type="body" sz="quarter" idx="17" hasCustomPrompt="1"/>
          </p:nvPr>
        </p:nvSpPr>
        <p:spPr>
          <a:xfrm>
            <a:off x="1959338" y="4223394"/>
            <a:ext cx="9488024" cy="369332"/>
          </a:xfrm>
          <a:prstGeom prst="rect">
            <a:avLst/>
          </a:prstGeom>
        </p:spPr>
        <p:txBody>
          <a:bodyPr wrap="square">
            <a:spAutoFit/>
          </a:bodyPr>
          <a:lstStyle>
            <a:lvl1pPr marL="0" indent="0">
              <a:lnSpc>
                <a:spcPct val="100000"/>
              </a:lnSpc>
              <a:spcBef>
                <a:spcPts val="0"/>
              </a:spcBef>
              <a:buSzTx/>
              <a:buFontTx/>
              <a:buNone/>
              <a:defRPr kumimoji="0" sz="1800" b="0" i="0" u="none" strike="noStrike" cap="none" spc="0" normalizeH="0" baseline="0" dirty="0">
                <a:ln>
                  <a:noFill/>
                </a:ln>
                <a:solidFill>
                  <a:schemeClr val="tx2"/>
                </a:solidFill>
                <a:effectLst/>
                <a:uFillTx/>
                <a:latin typeface="Palanquin Bold" panose="020B0004020203020204" pitchFamily="34" charset="0"/>
                <a:ea typeface="Palanquin Bold" panose="020B0004020203020204" pitchFamily="34" charset="0"/>
                <a:cs typeface="Palanquin Bold" panose="020B0004020203020204" pitchFamily="34" charset="0"/>
                <a:sym typeface="Arial"/>
              </a:defRPr>
            </a:lvl1pPr>
          </a:lstStyle>
          <a:p>
            <a:r>
              <a:rPr lang="fr-BE" dirty="0"/>
              <a:t>Content 3</a:t>
            </a:r>
            <a:endParaRPr dirty="0"/>
          </a:p>
        </p:txBody>
      </p:sp>
      <p:sp>
        <p:nvSpPr>
          <p:cNvPr id="17" name="TextBox 9">
            <a:extLst>
              <a:ext uri="{FF2B5EF4-FFF2-40B4-BE49-F238E27FC236}">
                <a16:creationId xmlns:a16="http://schemas.microsoft.com/office/drawing/2014/main" id="{E14C724D-8150-584E-B310-03760B61CF59}"/>
              </a:ext>
            </a:extLst>
          </p:cNvPr>
          <p:cNvSpPr txBox="1">
            <a:spLocks noGrp="1"/>
          </p:cNvSpPr>
          <p:nvPr>
            <p:ph type="body" sz="quarter" idx="18" hasCustomPrompt="1"/>
          </p:nvPr>
        </p:nvSpPr>
        <p:spPr>
          <a:xfrm>
            <a:off x="1959338" y="4873947"/>
            <a:ext cx="9488024" cy="369332"/>
          </a:xfrm>
          <a:prstGeom prst="rect">
            <a:avLst/>
          </a:prstGeom>
        </p:spPr>
        <p:txBody>
          <a:bodyPr wrap="square">
            <a:spAutoFit/>
          </a:bodyPr>
          <a:lstStyle>
            <a:lvl1pPr marL="0" indent="0">
              <a:lnSpc>
                <a:spcPct val="100000"/>
              </a:lnSpc>
              <a:spcBef>
                <a:spcPts val="0"/>
              </a:spcBef>
              <a:buSzTx/>
              <a:buFontTx/>
              <a:buNone/>
              <a:defRPr kumimoji="0" sz="1800" b="0" i="0" u="none" strike="noStrike" cap="none" spc="0" normalizeH="0" baseline="0" dirty="0">
                <a:ln>
                  <a:noFill/>
                </a:ln>
                <a:solidFill>
                  <a:schemeClr val="tx2"/>
                </a:solidFill>
                <a:effectLst/>
                <a:uFillTx/>
                <a:latin typeface="Palanquin Bold" panose="020B0004020203020204" pitchFamily="34" charset="0"/>
                <a:ea typeface="Palanquin Bold" panose="020B0004020203020204" pitchFamily="34" charset="0"/>
                <a:cs typeface="Palanquin Bold" panose="020B0004020203020204" pitchFamily="34" charset="0"/>
                <a:sym typeface="Arial"/>
              </a:defRPr>
            </a:lvl1pPr>
          </a:lstStyle>
          <a:p>
            <a:r>
              <a:rPr lang="fr-BE" dirty="0"/>
              <a:t>Conclusion</a:t>
            </a:r>
            <a:endParaRPr dirty="0"/>
          </a:p>
        </p:txBody>
      </p:sp>
      <p:sp>
        <p:nvSpPr>
          <p:cNvPr id="18" name="Text Placeholder 5"/>
          <p:cNvSpPr>
            <a:spLocks noGrp="1"/>
          </p:cNvSpPr>
          <p:nvPr>
            <p:ph type="body" sz="quarter" idx="19" hasCustomPrompt="1"/>
          </p:nvPr>
        </p:nvSpPr>
        <p:spPr>
          <a:xfrm>
            <a:off x="1068800" y="2246070"/>
            <a:ext cx="533400" cy="4984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Bold" panose="020B0004020203020204" pitchFamily="34" charset="0"/>
                <a:cs typeface="Palanquin Bold" panose="020B0004020203020204" pitchFamily="34" charset="0"/>
              </a:defRPr>
            </a:lvl1pPr>
          </a:lstStyle>
          <a:p>
            <a:pPr lvl="0"/>
            <a:r>
              <a:rPr lang="en-US" dirty="0"/>
              <a:t>1</a:t>
            </a:r>
            <a:endParaRPr lang="fr-BE" dirty="0"/>
          </a:p>
        </p:txBody>
      </p:sp>
      <p:sp>
        <p:nvSpPr>
          <p:cNvPr id="19" name="Text Placeholder 5"/>
          <p:cNvSpPr>
            <a:spLocks noGrp="1"/>
          </p:cNvSpPr>
          <p:nvPr>
            <p:ph type="body" sz="quarter" idx="20" hasCustomPrompt="1"/>
          </p:nvPr>
        </p:nvSpPr>
        <p:spPr>
          <a:xfrm>
            <a:off x="1068800" y="2879796"/>
            <a:ext cx="533400" cy="4984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Bold" panose="020B0004020203020204" pitchFamily="34" charset="0"/>
                <a:cs typeface="Palanquin Bold" panose="020B0004020203020204" pitchFamily="34" charset="0"/>
              </a:defRPr>
            </a:lvl1pPr>
          </a:lstStyle>
          <a:p>
            <a:pPr lvl="0"/>
            <a:r>
              <a:rPr lang="en-US" dirty="0"/>
              <a:t>2</a:t>
            </a:r>
            <a:endParaRPr lang="fr-BE" dirty="0"/>
          </a:p>
        </p:txBody>
      </p:sp>
      <p:sp>
        <p:nvSpPr>
          <p:cNvPr id="20" name="Text Placeholder 5"/>
          <p:cNvSpPr>
            <a:spLocks noGrp="1"/>
          </p:cNvSpPr>
          <p:nvPr>
            <p:ph type="body" sz="quarter" idx="21" hasCustomPrompt="1"/>
          </p:nvPr>
        </p:nvSpPr>
        <p:spPr>
          <a:xfrm>
            <a:off x="1068800" y="3513522"/>
            <a:ext cx="533400" cy="4984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Bold" panose="020B0004020203020204" pitchFamily="34" charset="0"/>
                <a:cs typeface="Palanquin Bold" panose="020B0004020203020204" pitchFamily="34" charset="0"/>
              </a:defRPr>
            </a:lvl1pPr>
          </a:lstStyle>
          <a:p>
            <a:pPr lvl="0"/>
            <a:r>
              <a:rPr lang="en-US" dirty="0"/>
              <a:t>3</a:t>
            </a:r>
            <a:endParaRPr lang="fr-BE" dirty="0"/>
          </a:p>
        </p:txBody>
      </p:sp>
      <p:sp>
        <p:nvSpPr>
          <p:cNvPr id="21" name="Text Placeholder 5"/>
          <p:cNvSpPr>
            <a:spLocks noGrp="1"/>
          </p:cNvSpPr>
          <p:nvPr>
            <p:ph type="body" sz="quarter" idx="22" hasCustomPrompt="1"/>
          </p:nvPr>
        </p:nvSpPr>
        <p:spPr>
          <a:xfrm>
            <a:off x="1068800" y="4158823"/>
            <a:ext cx="533400" cy="4984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Bold" panose="020B0004020203020204" pitchFamily="34" charset="0"/>
                <a:cs typeface="Palanquin Bold" panose="020B0004020203020204" pitchFamily="34" charset="0"/>
              </a:defRPr>
            </a:lvl1pPr>
          </a:lstStyle>
          <a:p>
            <a:pPr lvl="0"/>
            <a:r>
              <a:rPr lang="en-US" dirty="0"/>
              <a:t>4</a:t>
            </a:r>
            <a:endParaRPr lang="fr-BE" dirty="0"/>
          </a:p>
        </p:txBody>
      </p:sp>
      <p:sp>
        <p:nvSpPr>
          <p:cNvPr id="22" name="Text Placeholder 5"/>
          <p:cNvSpPr>
            <a:spLocks noGrp="1"/>
          </p:cNvSpPr>
          <p:nvPr>
            <p:ph type="body" sz="quarter" idx="23" hasCustomPrompt="1"/>
          </p:nvPr>
        </p:nvSpPr>
        <p:spPr>
          <a:xfrm>
            <a:off x="1068800" y="4809698"/>
            <a:ext cx="533400" cy="4984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Bold" panose="020B0004020203020204" pitchFamily="34" charset="0"/>
                <a:cs typeface="Palanquin Bold" panose="020B0004020203020204" pitchFamily="34" charset="0"/>
              </a:defRPr>
            </a:lvl1pPr>
          </a:lstStyle>
          <a:p>
            <a:pPr lvl="0"/>
            <a:r>
              <a:rPr lang="en-US" dirty="0"/>
              <a:t>5</a:t>
            </a:r>
            <a:endParaRPr lang="fr-BE" dirty="0"/>
          </a:p>
        </p:txBody>
      </p:sp>
      <p:pic>
        <p:nvPicPr>
          <p:cNvPr id="24" name="Picture 7" descr="Picture 7"/>
          <p:cNvPicPr>
            <a:picLocks noChangeAspect="1"/>
          </p:cNvPicPr>
          <p:nvPr userDrawn="1"/>
        </p:nvPicPr>
        <p:blipFill>
          <a:blip r:embed="rId2"/>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4212160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trutured Text Slide">
    <p:spTree>
      <p:nvGrpSpPr>
        <p:cNvPr id="1" name=""/>
        <p:cNvGrpSpPr/>
        <p:nvPr/>
      </p:nvGrpSpPr>
      <p:grpSpPr>
        <a:xfrm>
          <a:off x="0" y="0"/>
          <a:ext cx="0" cy="0"/>
          <a:chOff x="0" y="0"/>
          <a:chExt cx="0" cy="0"/>
        </a:xfrm>
      </p:grpSpPr>
      <p:sp>
        <p:nvSpPr>
          <p:cNvPr id="11" name="Rectangle 8">
            <a:extLst>
              <a:ext uri="{FF2B5EF4-FFF2-40B4-BE49-F238E27FC236}">
                <a16:creationId xmlns:a16="http://schemas.microsoft.com/office/drawing/2014/main" id="{42492EFA-ABF7-5844-AC8A-8D3823339386}"/>
              </a:ext>
            </a:extLst>
          </p:cNvPr>
          <p:cNvSpPr/>
          <p:nvPr userDrawn="1"/>
        </p:nvSpPr>
        <p:spPr>
          <a:xfrm>
            <a:off x="-1" y="889092"/>
            <a:ext cx="146101" cy="351693"/>
          </a:xfrm>
          <a:prstGeom prst="rect">
            <a:avLst/>
          </a:prstGeom>
          <a:solidFill>
            <a:srgbClr val="008990"/>
          </a:solidFill>
          <a:ln w="12700">
            <a:miter lim="400000"/>
          </a:ln>
        </p:spPr>
        <p:txBody>
          <a:bodyPr lIns="45719" rIns="45719" anchor="ctr"/>
          <a:lstStyle/>
          <a:p>
            <a:pPr algn="just">
              <a:defRPr>
                <a:solidFill>
                  <a:srgbClr val="FFFFFF"/>
                </a:solidFill>
              </a:defRPr>
            </a:pPr>
            <a:endParaRPr/>
          </a:p>
        </p:txBody>
      </p:sp>
      <p:sp>
        <p:nvSpPr>
          <p:cNvPr id="12" name="TextBox 9">
            <a:extLst>
              <a:ext uri="{FF2B5EF4-FFF2-40B4-BE49-F238E27FC236}">
                <a16:creationId xmlns:a16="http://schemas.microsoft.com/office/drawing/2014/main" id="{E14C724D-8150-584E-B310-03760B61CF59}"/>
              </a:ext>
            </a:extLst>
          </p:cNvPr>
          <p:cNvSpPr txBox="1">
            <a:spLocks noGrp="1"/>
          </p:cNvSpPr>
          <p:nvPr>
            <p:ph type="body" sz="quarter" idx="13" hasCustomPrompt="1"/>
          </p:nvPr>
        </p:nvSpPr>
        <p:spPr>
          <a:xfrm>
            <a:off x="281008" y="745829"/>
            <a:ext cx="11166353" cy="707886"/>
          </a:xfrm>
          <a:prstGeom prst="rect">
            <a:avLst/>
          </a:prstGeom>
        </p:spPr>
        <p:txBody>
          <a:bodyPr wrap="square">
            <a:spAutoFit/>
          </a:bodyPr>
          <a:lstStyle>
            <a:lvl1pPr marL="0" indent="0">
              <a:lnSpc>
                <a:spcPct val="100000"/>
              </a:lnSpc>
              <a:spcBef>
                <a:spcPts val="0"/>
              </a:spcBef>
              <a:buSzTx/>
              <a:buFontTx/>
              <a:buNone/>
              <a:defRPr sz="4000" baseline="0">
                <a:solidFill>
                  <a:srgbClr val="008990"/>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23" name="TextBox 9">
            <a:extLst>
              <a:ext uri="{FF2B5EF4-FFF2-40B4-BE49-F238E27FC236}">
                <a16:creationId xmlns:a16="http://schemas.microsoft.com/office/drawing/2014/main" id="{E14C724D-8150-584E-B310-03760B61CF59}"/>
              </a:ext>
            </a:extLst>
          </p:cNvPr>
          <p:cNvSpPr txBox="1">
            <a:spLocks noGrp="1"/>
          </p:cNvSpPr>
          <p:nvPr>
            <p:ph type="body" sz="quarter" idx="16" hasCustomPrompt="1"/>
          </p:nvPr>
        </p:nvSpPr>
        <p:spPr>
          <a:xfrm>
            <a:off x="1959337" y="3434889"/>
            <a:ext cx="9488024" cy="646331"/>
          </a:xfrm>
          <a:prstGeom prst="rect">
            <a:avLst/>
          </a:prstGeom>
        </p:spPr>
        <p:txBody>
          <a:bodyPr wrap="square">
            <a:sp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a:ln>
                  <a:noFill/>
                </a:ln>
                <a:solidFill>
                  <a:srgbClr val="1A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a:t>
            </a:r>
          </a:p>
        </p:txBody>
      </p:sp>
      <p:sp>
        <p:nvSpPr>
          <p:cNvPr id="24" name="TextBox 9">
            <a:extLst>
              <a:ext uri="{FF2B5EF4-FFF2-40B4-BE49-F238E27FC236}">
                <a16:creationId xmlns:a16="http://schemas.microsoft.com/office/drawing/2014/main" id="{E14C724D-8150-584E-B310-03760B61CF59}"/>
              </a:ext>
            </a:extLst>
          </p:cNvPr>
          <p:cNvSpPr txBox="1">
            <a:spLocks noGrp="1"/>
          </p:cNvSpPr>
          <p:nvPr>
            <p:ph type="body" sz="quarter" idx="27" hasCustomPrompt="1"/>
          </p:nvPr>
        </p:nvSpPr>
        <p:spPr>
          <a:xfrm>
            <a:off x="1959338" y="2234495"/>
            <a:ext cx="9488024" cy="646331"/>
          </a:xfrm>
          <a:prstGeom prst="rect">
            <a:avLst/>
          </a:prstGeom>
        </p:spPr>
        <p:txBody>
          <a:bodyPr wrap="square">
            <a:sp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dirty="0">
                <a:ln>
                  <a:noFill/>
                </a:ln>
                <a:solidFill>
                  <a:srgbClr val="18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a:t>
            </a:r>
          </a:p>
        </p:txBody>
      </p:sp>
      <p:sp>
        <p:nvSpPr>
          <p:cNvPr id="25" name="Text Placeholder 9">
            <a:extLst>
              <a:ext uri="{FF2B5EF4-FFF2-40B4-BE49-F238E27FC236}">
                <a16:creationId xmlns:a16="http://schemas.microsoft.com/office/drawing/2014/main" id="{E14C724D-8150-584E-B310-03760B61CF59}"/>
              </a:ext>
            </a:extLst>
          </p:cNvPr>
          <p:cNvSpPr txBox="1">
            <a:spLocks noGrp="1"/>
          </p:cNvSpPr>
          <p:nvPr>
            <p:ph type="body" sz="quarter" idx="28" hasCustomPrompt="1"/>
          </p:nvPr>
        </p:nvSpPr>
        <p:spPr>
          <a:xfrm>
            <a:off x="1959338" y="4635283"/>
            <a:ext cx="9488024" cy="646331"/>
          </a:xfrm>
          <a:prstGeom prst="rect">
            <a:avLst/>
          </a:prstGeom>
        </p:spPr>
        <p:txBody>
          <a:bodyPr wrap="square">
            <a:sp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a:ln>
                  <a:noFill/>
                </a:ln>
                <a:solidFill>
                  <a:srgbClr val="1A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a:t>
            </a:r>
          </a:p>
        </p:txBody>
      </p:sp>
      <p:sp>
        <p:nvSpPr>
          <p:cNvPr id="26" name="Text Placeholder 5"/>
          <p:cNvSpPr>
            <a:spLocks noGrp="1"/>
          </p:cNvSpPr>
          <p:nvPr>
            <p:ph type="body" sz="quarter" idx="24" hasCustomPrompt="1"/>
          </p:nvPr>
        </p:nvSpPr>
        <p:spPr>
          <a:xfrm>
            <a:off x="1055131" y="2234495"/>
            <a:ext cx="690913" cy="6456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panose="020B0004020203020204" pitchFamily="34" charset="0"/>
                <a:cs typeface="Palanquin" panose="020B0004020203020204" pitchFamily="34" charset="0"/>
              </a:defRPr>
            </a:lvl1pPr>
          </a:lstStyle>
          <a:p>
            <a:pPr lvl="0"/>
            <a:r>
              <a:rPr lang="en-US" dirty="0"/>
              <a:t>1</a:t>
            </a:r>
            <a:endParaRPr lang="fr-BE" dirty="0"/>
          </a:p>
        </p:txBody>
      </p:sp>
      <p:sp>
        <p:nvSpPr>
          <p:cNvPr id="27" name="Text Placeholder 5"/>
          <p:cNvSpPr>
            <a:spLocks noGrp="1"/>
          </p:cNvSpPr>
          <p:nvPr>
            <p:ph type="body" sz="quarter" idx="25" hasCustomPrompt="1"/>
          </p:nvPr>
        </p:nvSpPr>
        <p:spPr>
          <a:xfrm>
            <a:off x="1064972" y="3434889"/>
            <a:ext cx="690913" cy="6456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panose="020B0004020203020204" pitchFamily="34" charset="0"/>
                <a:cs typeface="Palanquin" panose="020B0004020203020204" pitchFamily="34" charset="0"/>
              </a:defRPr>
            </a:lvl1pPr>
          </a:lstStyle>
          <a:p>
            <a:pPr lvl="0"/>
            <a:r>
              <a:rPr lang="en-US" dirty="0"/>
              <a:t>2</a:t>
            </a:r>
            <a:endParaRPr lang="fr-BE" dirty="0"/>
          </a:p>
        </p:txBody>
      </p:sp>
      <p:sp>
        <p:nvSpPr>
          <p:cNvPr id="28" name="Text Placeholder 5"/>
          <p:cNvSpPr>
            <a:spLocks noGrp="1"/>
          </p:cNvSpPr>
          <p:nvPr>
            <p:ph type="body" sz="quarter" idx="26" hasCustomPrompt="1"/>
          </p:nvPr>
        </p:nvSpPr>
        <p:spPr>
          <a:xfrm>
            <a:off x="1055130" y="4635283"/>
            <a:ext cx="690913" cy="6456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panose="020B0004020203020204" pitchFamily="34" charset="0"/>
                <a:cs typeface="Palanquin" panose="020B0004020203020204" pitchFamily="34" charset="0"/>
              </a:defRPr>
            </a:lvl1pPr>
          </a:lstStyle>
          <a:p>
            <a:pPr lvl="0"/>
            <a:r>
              <a:rPr lang="en-US" dirty="0"/>
              <a:t>3</a:t>
            </a:r>
            <a:endParaRPr lang="fr-BE" dirty="0"/>
          </a:p>
        </p:txBody>
      </p:sp>
      <p:pic>
        <p:nvPicPr>
          <p:cNvPr id="13" name="Picture 7" descr="Picture 7"/>
          <p:cNvPicPr>
            <a:picLocks noChangeAspect="1"/>
          </p:cNvPicPr>
          <p:nvPr userDrawn="1"/>
        </p:nvPicPr>
        <p:blipFill>
          <a:blip r:embed="rId2"/>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2230062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Slide 1">
    <p:spTree>
      <p:nvGrpSpPr>
        <p:cNvPr id="1" name=""/>
        <p:cNvGrpSpPr/>
        <p:nvPr/>
      </p:nvGrpSpPr>
      <p:grpSpPr>
        <a:xfrm>
          <a:off x="0" y="0"/>
          <a:ext cx="0" cy="0"/>
          <a:chOff x="0" y="0"/>
          <a:chExt cx="0" cy="0"/>
        </a:xfrm>
      </p:grpSpPr>
      <p:sp>
        <p:nvSpPr>
          <p:cNvPr id="11" name="Rectangle 8">
            <a:extLst>
              <a:ext uri="{FF2B5EF4-FFF2-40B4-BE49-F238E27FC236}">
                <a16:creationId xmlns:a16="http://schemas.microsoft.com/office/drawing/2014/main" id="{42492EFA-ABF7-5844-AC8A-8D3823339386}"/>
              </a:ext>
            </a:extLst>
          </p:cNvPr>
          <p:cNvSpPr/>
          <p:nvPr userDrawn="1"/>
        </p:nvSpPr>
        <p:spPr>
          <a:xfrm>
            <a:off x="-1" y="889092"/>
            <a:ext cx="146101" cy="351693"/>
          </a:xfrm>
          <a:prstGeom prst="rect">
            <a:avLst/>
          </a:prstGeom>
          <a:solidFill>
            <a:srgbClr val="008990"/>
          </a:solidFill>
          <a:ln w="12700">
            <a:miter lim="400000"/>
          </a:ln>
        </p:spPr>
        <p:txBody>
          <a:bodyPr lIns="45719" rIns="45719" anchor="ctr"/>
          <a:lstStyle/>
          <a:p>
            <a:pPr algn="just">
              <a:defRPr>
                <a:solidFill>
                  <a:srgbClr val="FFFFFF"/>
                </a:solidFill>
              </a:defRPr>
            </a:pPr>
            <a:endParaRPr/>
          </a:p>
        </p:txBody>
      </p:sp>
      <p:sp>
        <p:nvSpPr>
          <p:cNvPr id="12" name="TextBox 9">
            <a:extLst>
              <a:ext uri="{FF2B5EF4-FFF2-40B4-BE49-F238E27FC236}">
                <a16:creationId xmlns:a16="http://schemas.microsoft.com/office/drawing/2014/main" id="{E14C724D-8150-584E-B310-03760B61CF59}"/>
              </a:ext>
            </a:extLst>
          </p:cNvPr>
          <p:cNvSpPr txBox="1">
            <a:spLocks noGrp="1"/>
          </p:cNvSpPr>
          <p:nvPr>
            <p:ph type="body" sz="quarter" idx="13" hasCustomPrompt="1"/>
          </p:nvPr>
        </p:nvSpPr>
        <p:spPr>
          <a:xfrm>
            <a:off x="281008" y="745829"/>
            <a:ext cx="11166353" cy="707886"/>
          </a:xfrm>
          <a:prstGeom prst="rect">
            <a:avLst/>
          </a:prstGeom>
        </p:spPr>
        <p:txBody>
          <a:bodyPr wrap="square">
            <a:spAutoFit/>
          </a:bodyPr>
          <a:lstStyle>
            <a:lvl1pPr marL="0" indent="0">
              <a:lnSpc>
                <a:spcPct val="100000"/>
              </a:lnSpc>
              <a:spcBef>
                <a:spcPts val="0"/>
              </a:spcBef>
              <a:buSzTx/>
              <a:buFontTx/>
              <a:buNone/>
              <a:defRPr sz="4000" baseline="0">
                <a:solidFill>
                  <a:srgbClr val="008990"/>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13" name="TextBox 9">
            <a:extLst>
              <a:ext uri="{FF2B5EF4-FFF2-40B4-BE49-F238E27FC236}">
                <a16:creationId xmlns:a16="http://schemas.microsoft.com/office/drawing/2014/main" id="{E14C724D-8150-584E-B310-03760B61CF59}"/>
              </a:ext>
            </a:extLst>
          </p:cNvPr>
          <p:cNvSpPr txBox="1">
            <a:spLocks noGrp="1"/>
          </p:cNvSpPr>
          <p:nvPr>
            <p:ph type="body" sz="quarter" idx="27" hasCustomPrompt="1"/>
          </p:nvPr>
        </p:nvSpPr>
        <p:spPr>
          <a:xfrm>
            <a:off x="281009" y="1779812"/>
            <a:ext cx="11237400" cy="4089476"/>
          </a:xfrm>
          <a:prstGeom prst="rect">
            <a:avLst/>
          </a:prstGeom>
        </p:spPr>
        <p:txBody>
          <a:bodyPr wrap="square">
            <a:no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a:ln>
                  <a:noFill/>
                </a:ln>
                <a:solidFill>
                  <a:srgbClr val="18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Ut </a:t>
            </a:r>
            <a:r>
              <a:rPr lang="fr-BE" dirty="0" err="1"/>
              <a:t>enim</a:t>
            </a:r>
            <a:r>
              <a:rPr lang="fr-BE" dirty="0"/>
              <a:t> ad </a:t>
            </a:r>
            <a:r>
              <a:rPr lang="fr-BE" dirty="0" err="1"/>
              <a:t>minim</a:t>
            </a:r>
            <a:r>
              <a:rPr lang="fr-BE" dirty="0"/>
              <a:t> </a:t>
            </a:r>
            <a:r>
              <a:rPr lang="fr-BE" dirty="0" err="1"/>
              <a:t>veniam</a:t>
            </a:r>
            <a:r>
              <a:rPr lang="fr-BE" dirty="0"/>
              <a:t>, </a:t>
            </a:r>
            <a:r>
              <a:rPr lang="fr-BE" dirty="0" err="1"/>
              <a:t>quis</a:t>
            </a:r>
            <a:r>
              <a:rPr lang="fr-BE" dirty="0"/>
              <a:t> </a:t>
            </a:r>
            <a:r>
              <a:rPr lang="fr-BE" dirty="0" err="1"/>
              <a:t>nostrud</a:t>
            </a:r>
            <a:r>
              <a:rPr lang="fr-BE" dirty="0"/>
              <a:t> </a:t>
            </a:r>
            <a:r>
              <a:rPr lang="fr-BE" dirty="0" err="1"/>
              <a:t>exercitation</a:t>
            </a:r>
            <a:r>
              <a:rPr lang="fr-BE" dirty="0"/>
              <a:t> </a:t>
            </a:r>
            <a:r>
              <a:rPr lang="fr-BE" dirty="0" err="1"/>
              <a:t>ullamco</a:t>
            </a:r>
            <a:r>
              <a:rPr lang="fr-BE" dirty="0"/>
              <a:t> </a:t>
            </a:r>
            <a:r>
              <a:rPr lang="fr-BE" dirty="0" err="1"/>
              <a:t>laboris</a:t>
            </a:r>
            <a:r>
              <a:rPr lang="fr-BE" dirty="0"/>
              <a:t> </a:t>
            </a:r>
            <a:r>
              <a:rPr lang="fr-BE" dirty="0" err="1"/>
              <a:t>nisi</a:t>
            </a:r>
            <a:r>
              <a:rPr lang="fr-BE" dirty="0"/>
              <a:t> ut </a:t>
            </a:r>
            <a:r>
              <a:rPr lang="fr-BE" dirty="0" err="1"/>
              <a:t>aliquip</a:t>
            </a:r>
            <a:r>
              <a:rPr lang="fr-BE" dirty="0"/>
              <a:t> ex </a:t>
            </a:r>
            <a:r>
              <a:rPr lang="fr-BE" dirty="0" err="1"/>
              <a:t>ae</a:t>
            </a:r>
            <a:r>
              <a:rPr lang="fr-BE" dirty="0"/>
              <a:t> </a:t>
            </a:r>
            <a:r>
              <a:rPr lang="fr-BE" dirty="0" err="1"/>
              <a:t>commodo</a:t>
            </a:r>
            <a:r>
              <a:rPr lang="fr-BE" dirty="0"/>
              <a:t> </a:t>
            </a:r>
            <a:r>
              <a:rPr lang="fr-BE" dirty="0" err="1"/>
              <a:t>consequat</a:t>
            </a:r>
            <a:r>
              <a:rPr lang="fr-BE" dirty="0"/>
              <a:t>. Duis </a:t>
            </a:r>
            <a:r>
              <a:rPr lang="fr-BE" dirty="0" err="1"/>
              <a:t>aute</a:t>
            </a:r>
            <a:r>
              <a:rPr lang="fr-BE" dirty="0"/>
              <a:t> </a:t>
            </a:r>
            <a:r>
              <a:rPr lang="fr-BE" dirty="0" err="1"/>
              <a:t>irure</a:t>
            </a:r>
            <a:r>
              <a:rPr lang="fr-BE" dirty="0"/>
              <a:t> </a:t>
            </a:r>
            <a:r>
              <a:rPr lang="fr-BE" dirty="0" err="1"/>
              <a:t>dolor</a:t>
            </a:r>
            <a:r>
              <a:rPr lang="fr-BE" dirty="0"/>
              <a:t> in </a:t>
            </a:r>
            <a:r>
              <a:rPr lang="fr-BE" dirty="0" err="1"/>
              <a:t>reprehenderit</a:t>
            </a:r>
            <a:r>
              <a:rPr lang="fr-BE" dirty="0"/>
              <a:t> in </a:t>
            </a:r>
            <a:r>
              <a:rPr lang="fr-BE" dirty="0" err="1"/>
              <a:t>voluptate</a:t>
            </a:r>
            <a:r>
              <a:rPr lang="fr-BE" dirty="0"/>
              <a:t> </a:t>
            </a:r>
            <a:r>
              <a:rPr lang="fr-BE" dirty="0" err="1"/>
              <a:t>velit</a:t>
            </a:r>
            <a:r>
              <a:rPr lang="fr-BE" dirty="0"/>
              <a:t> esse </a:t>
            </a:r>
            <a:r>
              <a:rPr lang="fr-BE" dirty="0" err="1"/>
              <a:t>cillum</a:t>
            </a:r>
            <a:r>
              <a:rPr lang="fr-BE" dirty="0"/>
              <a:t> </a:t>
            </a:r>
            <a:r>
              <a:rPr lang="fr-BE" dirty="0" err="1"/>
              <a:t>dolore</a:t>
            </a:r>
            <a:r>
              <a:rPr lang="fr-BE" dirty="0"/>
              <a:t> eu </a:t>
            </a:r>
            <a:r>
              <a:rPr lang="fr-BE" dirty="0" err="1"/>
              <a:t>fugiat</a:t>
            </a:r>
            <a:r>
              <a:rPr lang="fr-BE" dirty="0"/>
              <a:t> </a:t>
            </a:r>
            <a:r>
              <a:rPr lang="fr-BE" dirty="0" err="1"/>
              <a:t>nulla</a:t>
            </a:r>
            <a:r>
              <a:rPr lang="fr-BE" dirty="0"/>
              <a:t> </a:t>
            </a:r>
            <a:r>
              <a:rPr lang="fr-BE" dirty="0" err="1"/>
              <a:t>pariatur</a:t>
            </a:r>
            <a:r>
              <a:rPr lang="fr-BE" dirty="0"/>
              <a:t>. </a:t>
            </a:r>
            <a:r>
              <a:rPr lang="fr-BE" dirty="0" err="1"/>
              <a:t>Excepteur</a:t>
            </a:r>
            <a:r>
              <a:rPr lang="fr-BE" dirty="0"/>
              <a:t> </a:t>
            </a:r>
            <a:r>
              <a:rPr lang="fr-BE" dirty="0" err="1"/>
              <a:t>sint</a:t>
            </a:r>
            <a:r>
              <a:rPr lang="fr-BE" dirty="0"/>
              <a:t> </a:t>
            </a:r>
            <a:r>
              <a:rPr lang="fr-BE" dirty="0" err="1"/>
              <a:t>occaecat</a:t>
            </a:r>
            <a:r>
              <a:rPr lang="fr-BE" dirty="0"/>
              <a:t> </a:t>
            </a:r>
            <a:r>
              <a:rPr lang="fr-BE" dirty="0" err="1"/>
              <a:t>cupidatat</a:t>
            </a:r>
            <a:r>
              <a:rPr lang="fr-BE" dirty="0"/>
              <a:t> non </a:t>
            </a:r>
            <a:r>
              <a:rPr lang="fr-BE" dirty="0" err="1"/>
              <a:t>proident</a:t>
            </a:r>
            <a:r>
              <a:rPr lang="fr-BE" dirty="0"/>
              <a:t>, </a:t>
            </a:r>
            <a:r>
              <a:rPr lang="fr-BE" dirty="0" err="1"/>
              <a:t>sunt</a:t>
            </a:r>
            <a:r>
              <a:rPr lang="fr-BE" dirty="0"/>
              <a:t> in culpa qui officia </a:t>
            </a:r>
            <a:r>
              <a:rPr lang="fr-BE" dirty="0" err="1"/>
              <a:t>deserunt</a:t>
            </a:r>
            <a:r>
              <a:rPr lang="fr-BE" dirty="0"/>
              <a:t> mollit </a:t>
            </a:r>
            <a:r>
              <a:rPr lang="fr-BE" dirty="0" err="1"/>
              <a:t>anim</a:t>
            </a:r>
            <a:r>
              <a:rPr lang="fr-BE" dirty="0"/>
              <a:t> id est </a:t>
            </a:r>
            <a:r>
              <a:rPr lang="fr-BE" dirty="0" err="1"/>
              <a:t>laborum</a:t>
            </a:r>
            <a:r>
              <a:rPr lang="fr-BE" dirty="0"/>
              <a:t>.</a:t>
            </a:r>
          </a:p>
        </p:txBody>
      </p:sp>
      <p:pic>
        <p:nvPicPr>
          <p:cNvPr id="6" name="Picture 7" descr="Picture 7"/>
          <p:cNvPicPr>
            <a:picLocks noChangeAspect="1"/>
          </p:cNvPicPr>
          <p:nvPr userDrawn="1"/>
        </p:nvPicPr>
        <p:blipFill>
          <a:blip r:embed="rId2"/>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644648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pic>
        <p:nvPicPr>
          <p:cNvPr id="6" name="Picture 4" descr="Picture 4"/>
          <p:cNvPicPr>
            <a:picLocks noChangeAspect="1"/>
          </p:cNvPicPr>
          <p:nvPr userDrawn="1"/>
        </p:nvPicPr>
        <p:blipFill>
          <a:blip r:embed="rId2"/>
          <a:stretch>
            <a:fillRect/>
          </a:stretch>
        </p:blipFill>
        <p:spPr>
          <a:xfrm>
            <a:off x="761" y="427"/>
            <a:ext cx="12190478" cy="6857144"/>
          </a:xfrm>
          <a:prstGeom prst="rect">
            <a:avLst/>
          </a:prstGeom>
          <a:ln w="12700">
            <a:miter lim="400000"/>
          </a:ln>
        </p:spPr>
      </p:pic>
      <p:sp>
        <p:nvSpPr>
          <p:cNvPr id="8" name="Rectangle 7">
            <a:extLst>
              <a:ext uri="{FF2B5EF4-FFF2-40B4-BE49-F238E27FC236}">
                <a16:creationId xmlns:a16="http://schemas.microsoft.com/office/drawing/2014/main" id="{42492EFA-ABF7-5844-AC8A-8D3823339386}"/>
              </a:ext>
            </a:extLst>
          </p:cNvPr>
          <p:cNvSpPr/>
          <p:nvPr userDrawn="1"/>
        </p:nvSpPr>
        <p:spPr>
          <a:xfrm>
            <a:off x="-1" y="889092"/>
            <a:ext cx="146101" cy="351693"/>
          </a:xfrm>
          <a:prstGeom prst="rect">
            <a:avLst/>
          </a:prstGeom>
          <a:solidFill>
            <a:srgbClr val="1A4652"/>
          </a:solidFill>
          <a:ln w="12700">
            <a:miter lim="400000"/>
          </a:ln>
        </p:spPr>
        <p:txBody>
          <a:bodyPr lIns="45719" rIns="45719" anchor="ctr"/>
          <a:lstStyle/>
          <a:p>
            <a:pPr algn="just">
              <a:defRPr>
                <a:solidFill>
                  <a:srgbClr val="FFFFFF"/>
                </a:solidFill>
              </a:defRPr>
            </a:pPr>
            <a:endParaRPr/>
          </a:p>
        </p:txBody>
      </p:sp>
      <p:sp>
        <p:nvSpPr>
          <p:cNvPr id="9" name="TextBox 9">
            <a:extLst>
              <a:ext uri="{FF2B5EF4-FFF2-40B4-BE49-F238E27FC236}">
                <a16:creationId xmlns:a16="http://schemas.microsoft.com/office/drawing/2014/main" id="{E14C724D-8150-584E-B310-03760B61CF59}"/>
              </a:ext>
            </a:extLst>
          </p:cNvPr>
          <p:cNvSpPr txBox="1">
            <a:spLocks noGrp="1"/>
          </p:cNvSpPr>
          <p:nvPr>
            <p:ph type="body" sz="quarter" idx="13" hasCustomPrompt="1"/>
          </p:nvPr>
        </p:nvSpPr>
        <p:spPr>
          <a:xfrm>
            <a:off x="281009" y="745829"/>
            <a:ext cx="11293675" cy="707886"/>
          </a:xfrm>
          <a:prstGeom prst="rect">
            <a:avLst/>
          </a:prstGeom>
        </p:spPr>
        <p:txBody>
          <a:bodyPr wrap="square">
            <a:spAutoFit/>
          </a:bodyPr>
          <a:lstStyle>
            <a:lvl1pPr marL="0" indent="0">
              <a:lnSpc>
                <a:spcPct val="100000"/>
              </a:lnSpc>
              <a:spcBef>
                <a:spcPts val="0"/>
              </a:spcBef>
              <a:buSzTx/>
              <a:buFontTx/>
              <a:buNone/>
              <a:defRPr sz="4000" baseline="0">
                <a:solidFill>
                  <a:srgbClr val="1A4652"/>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12" name="TextBox 9">
            <a:extLst>
              <a:ext uri="{FF2B5EF4-FFF2-40B4-BE49-F238E27FC236}">
                <a16:creationId xmlns:a16="http://schemas.microsoft.com/office/drawing/2014/main" id="{E14C724D-8150-584E-B310-03760B61CF59}"/>
              </a:ext>
            </a:extLst>
          </p:cNvPr>
          <p:cNvSpPr txBox="1">
            <a:spLocks noGrp="1"/>
          </p:cNvSpPr>
          <p:nvPr>
            <p:ph type="body" sz="quarter" idx="27" hasCustomPrompt="1"/>
          </p:nvPr>
        </p:nvSpPr>
        <p:spPr>
          <a:xfrm>
            <a:off x="281009" y="1779812"/>
            <a:ext cx="11237400" cy="4089476"/>
          </a:xfrm>
          <a:prstGeom prst="rect">
            <a:avLst/>
          </a:prstGeom>
        </p:spPr>
        <p:txBody>
          <a:bodyPr wrap="square">
            <a:no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a:ln>
                  <a:noFill/>
                </a:ln>
                <a:solidFill>
                  <a:srgbClr val="18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Ut </a:t>
            </a:r>
            <a:r>
              <a:rPr lang="fr-BE" dirty="0" err="1"/>
              <a:t>enim</a:t>
            </a:r>
            <a:r>
              <a:rPr lang="fr-BE" dirty="0"/>
              <a:t> ad </a:t>
            </a:r>
            <a:r>
              <a:rPr lang="fr-BE" dirty="0" err="1"/>
              <a:t>minim</a:t>
            </a:r>
            <a:r>
              <a:rPr lang="fr-BE" dirty="0"/>
              <a:t> </a:t>
            </a:r>
            <a:r>
              <a:rPr lang="fr-BE" dirty="0" err="1"/>
              <a:t>veniam</a:t>
            </a:r>
            <a:r>
              <a:rPr lang="fr-BE" dirty="0"/>
              <a:t>, </a:t>
            </a:r>
            <a:r>
              <a:rPr lang="fr-BE" dirty="0" err="1"/>
              <a:t>quis</a:t>
            </a:r>
            <a:r>
              <a:rPr lang="fr-BE" dirty="0"/>
              <a:t> </a:t>
            </a:r>
            <a:r>
              <a:rPr lang="fr-BE" dirty="0" err="1"/>
              <a:t>nostrud</a:t>
            </a:r>
            <a:r>
              <a:rPr lang="fr-BE" dirty="0"/>
              <a:t> </a:t>
            </a:r>
            <a:r>
              <a:rPr lang="fr-BE" dirty="0" err="1"/>
              <a:t>exercitation</a:t>
            </a:r>
            <a:r>
              <a:rPr lang="fr-BE" dirty="0"/>
              <a:t> </a:t>
            </a:r>
            <a:r>
              <a:rPr lang="fr-BE" dirty="0" err="1"/>
              <a:t>ullamco</a:t>
            </a:r>
            <a:r>
              <a:rPr lang="fr-BE" dirty="0"/>
              <a:t> </a:t>
            </a:r>
            <a:r>
              <a:rPr lang="fr-BE" dirty="0" err="1"/>
              <a:t>laboris</a:t>
            </a:r>
            <a:r>
              <a:rPr lang="fr-BE" dirty="0"/>
              <a:t> </a:t>
            </a:r>
            <a:r>
              <a:rPr lang="fr-BE" dirty="0" err="1"/>
              <a:t>nisi</a:t>
            </a:r>
            <a:r>
              <a:rPr lang="fr-BE" dirty="0"/>
              <a:t> ut </a:t>
            </a:r>
            <a:r>
              <a:rPr lang="fr-BE" dirty="0" err="1"/>
              <a:t>aliquip</a:t>
            </a:r>
            <a:r>
              <a:rPr lang="fr-BE" dirty="0"/>
              <a:t> ex </a:t>
            </a:r>
            <a:r>
              <a:rPr lang="fr-BE" dirty="0" err="1"/>
              <a:t>ae</a:t>
            </a:r>
            <a:r>
              <a:rPr lang="fr-BE" dirty="0"/>
              <a:t> </a:t>
            </a:r>
            <a:r>
              <a:rPr lang="fr-BE" dirty="0" err="1"/>
              <a:t>commodo</a:t>
            </a:r>
            <a:r>
              <a:rPr lang="fr-BE" dirty="0"/>
              <a:t> </a:t>
            </a:r>
            <a:r>
              <a:rPr lang="fr-BE" dirty="0" err="1"/>
              <a:t>consequat</a:t>
            </a:r>
            <a:r>
              <a:rPr lang="fr-BE" dirty="0"/>
              <a:t>. Duis </a:t>
            </a:r>
            <a:r>
              <a:rPr lang="fr-BE" dirty="0" err="1"/>
              <a:t>aute</a:t>
            </a:r>
            <a:r>
              <a:rPr lang="fr-BE" dirty="0"/>
              <a:t> </a:t>
            </a:r>
            <a:r>
              <a:rPr lang="fr-BE" dirty="0" err="1"/>
              <a:t>irure</a:t>
            </a:r>
            <a:r>
              <a:rPr lang="fr-BE" dirty="0"/>
              <a:t> </a:t>
            </a:r>
            <a:r>
              <a:rPr lang="fr-BE" dirty="0" err="1"/>
              <a:t>dolor</a:t>
            </a:r>
            <a:r>
              <a:rPr lang="fr-BE" dirty="0"/>
              <a:t> in </a:t>
            </a:r>
            <a:r>
              <a:rPr lang="fr-BE" dirty="0" err="1"/>
              <a:t>reprehenderit</a:t>
            </a:r>
            <a:r>
              <a:rPr lang="fr-BE" dirty="0"/>
              <a:t> in </a:t>
            </a:r>
            <a:r>
              <a:rPr lang="fr-BE" dirty="0" err="1"/>
              <a:t>voluptate</a:t>
            </a:r>
            <a:r>
              <a:rPr lang="fr-BE" dirty="0"/>
              <a:t> </a:t>
            </a:r>
            <a:r>
              <a:rPr lang="fr-BE" dirty="0" err="1"/>
              <a:t>velit</a:t>
            </a:r>
            <a:r>
              <a:rPr lang="fr-BE" dirty="0"/>
              <a:t> esse </a:t>
            </a:r>
            <a:r>
              <a:rPr lang="fr-BE" dirty="0" err="1"/>
              <a:t>cillum</a:t>
            </a:r>
            <a:r>
              <a:rPr lang="fr-BE" dirty="0"/>
              <a:t> </a:t>
            </a:r>
            <a:r>
              <a:rPr lang="fr-BE" dirty="0" err="1"/>
              <a:t>dolore</a:t>
            </a:r>
            <a:r>
              <a:rPr lang="fr-BE" dirty="0"/>
              <a:t> eu </a:t>
            </a:r>
            <a:r>
              <a:rPr lang="fr-BE" dirty="0" err="1"/>
              <a:t>fugiat</a:t>
            </a:r>
            <a:r>
              <a:rPr lang="fr-BE" dirty="0"/>
              <a:t> </a:t>
            </a:r>
            <a:r>
              <a:rPr lang="fr-BE" dirty="0" err="1"/>
              <a:t>nulla</a:t>
            </a:r>
            <a:r>
              <a:rPr lang="fr-BE" dirty="0"/>
              <a:t> </a:t>
            </a:r>
            <a:r>
              <a:rPr lang="fr-BE" dirty="0" err="1"/>
              <a:t>pariatur</a:t>
            </a:r>
            <a:r>
              <a:rPr lang="fr-BE" dirty="0"/>
              <a:t>. </a:t>
            </a:r>
            <a:r>
              <a:rPr lang="fr-BE" dirty="0" err="1"/>
              <a:t>Excepteur</a:t>
            </a:r>
            <a:r>
              <a:rPr lang="fr-BE" dirty="0"/>
              <a:t> </a:t>
            </a:r>
            <a:r>
              <a:rPr lang="fr-BE" dirty="0" err="1"/>
              <a:t>sint</a:t>
            </a:r>
            <a:r>
              <a:rPr lang="fr-BE" dirty="0"/>
              <a:t> </a:t>
            </a:r>
            <a:r>
              <a:rPr lang="fr-BE" dirty="0" err="1"/>
              <a:t>occaecat</a:t>
            </a:r>
            <a:r>
              <a:rPr lang="fr-BE" dirty="0"/>
              <a:t> </a:t>
            </a:r>
            <a:r>
              <a:rPr lang="fr-BE" dirty="0" err="1"/>
              <a:t>cupidatat</a:t>
            </a:r>
            <a:r>
              <a:rPr lang="fr-BE" dirty="0"/>
              <a:t> non </a:t>
            </a:r>
            <a:r>
              <a:rPr lang="fr-BE" dirty="0" err="1"/>
              <a:t>proident</a:t>
            </a:r>
            <a:r>
              <a:rPr lang="fr-BE" dirty="0"/>
              <a:t>, </a:t>
            </a:r>
            <a:r>
              <a:rPr lang="fr-BE" dirty="0" err="1"/>
              <a:t>sunt</a:t>
            </a:r>
            <a:r>
              <a:rPr lang="fr-BE" dirty="0"/>
              <a:t> in culpa qui officia </a:t>
            </a:r>
            <a:r>
              <a:rPr lang="fr-BE" dirty="0" err="1"/>
              <a:t>deserunt</a:t>
            </a:r>
            <a:r>
              <a:rPr lang="fr-BE" dirty="0"/>
              <a:t> mollit </a:t>
            </a:r>
            <a:r>
              <a:rPr lang="fr-BE" dirty="0" err="1"/>
              <a:t>anim</a:t>
            </a:r>
            <a:r>
              <a:rPr lang="fr-BE" dirty="0"/>
              <a:t> id est </a:t>
            </a:r>
            <a:r>
              <a:rPr lang="fr-BE" dirty="0" err="1"/>
              <a:t>laborum</a:t>
            </a:r>
            <a:r>
              <a:rPr lang="fr-BE" dirty="0"/>
              <a:t>.</a:t>
            </a:r>
          </a:p>
        </p:txBody>
      </p:sp>
      <p:sp>
        <p:nvSpPr>
          <p:cNvPr id="16" name="Slide Number Placeholder 5"/>
          <p:cNvSpPr txBox="1">
            <a:spLocks/>
          </p:cNvSpPr>
          <p:nvPr userDrawn="1"/>
        </p:nvSpPr>
        <p:spPr>
          <a:xfrm>
            <a:off x="9359097" y="6443728"/>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1868436-61E3-4D76-BA88-7E0BF7E3DF6A}" type="slidenum">
              <a:rPr lang="fr-BE" smtClean="0"/>
              <a:pPr/>
              <a:t>‹#›</a:t>
            </a:fld>
            <a:endParaRPr lang="fr-BE" dirty="0"/>
          </a:p>
        </p:txBody>
      </p:sp>
      <p:pic>
        <p:nvPicPr>
          <p:cNvPr id="10" name="Picture 7" descr="Picture 7"/>
          <p:cNvPicPr>
            <a:picLocks noChangeAspect="1"/>
          </p:cNvPicPr>
          <p:nvPr userDrawn="1"/>
        </p:nvPicPr>
        <p:blipFill>
          <a:blip r:embed="rId3"/>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1331326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Slide 1">
    <p:spTree>
      <p:nvGrpSpPr>
        <p:cNvPr id="1" name=""/>
        <p:cNvGrpSpPr/>
        <p:nvPr/>
      </p:nvGrpSpPr>
      <p:grpSpPr>
        <a:xfrm>
          <a:off x="0" y="0"/>
          <a:ext cx="0" cy="0"/>
          <a:chOff x="0" y="0"/>
          <a:chExt cx="0" cy="0"/>
        </a:xfrm>
      </p:grpSpPr>
      <p:sp>
        <p:nvSpPr>
          <p:cNvPr id="4" name="Rectangle 2"/>
          <p:cNvSpPr/>
          <p:nvPr userDrawn="1"/>
        </p:nvSpPr>
        <p:spPr>
          <a:xfrm>
            <a:off x="0" y="0"/>
            <a:ext cx="4343400" cy="6858000"/>
          </a:xfrm>
          <a:prstGeom prst="rect">
            <a:avLst/>
          </a:prstGeom>
          <a:solidFill>
            <a:srgbClr val="D9D9D9"/>
          </a:solidFill>
          <a:ln w="12700">
            <a:miter lim="400000"/>
          </a:ln>
        </p:spPr>
        <p:txBody>
          <a:bodyPr lIns="45719" rIns="45719" anchor="ctr"/>
          <a:lstStyle/>
          <a:p>
            <a:pPr algn="ctr">
              <a:defRPr>
                <a:solidFill>
                  <a:srgbClr val="D9D9D9"/>
                </a:solidFill>
              </a:defRPr>
            </a:pPr>
            <a:endParaRPr/>
          </a:p>
        </p:txBody>
      </p:sp>
      <p:sp>
        <p:nvSpPr>
          <p:cNvPr id="5" name="Rectangle 8"/>
          <p:cNvSpPr/>
          <p:nvPr userDrawn="1"/>
        </p:nvSpPr>
        <p:spPr>
          <a:xfrm>
            <a:off x="4343400" y="2170444"/>
            <a:ext cx="146100" cy="351693"/>
          </a:xfrm>
          <a:prstGeom prst="rect">
            <a:avLst/>
          </a:prstGeom>
          <a:solidFill>
            <a:srgbClr val="008990"/>
          </a:solidFill>
          <a:ln w="12700">
            <a:miter lim="400000"/>
          </a:ln>
        </p:spPr>
        <p:txBody>
          <a:bodyPr lIns="45719" rIns="45719" anchor="ctr"/>
          <a:lstStyle/>
          <a:p>
            <a:pPr algn="just">
              <a:defRPr>
                <a:solidFill>
                  <a:srgbClr val="FFFFFF"/>
                </a:solidFill>
              </a:defRPr>
            </a:pPr>
            <a:endParaRPr/>
          </a:p>
        </p:txBody>
      </p:sp>
      <p:sp>
        <p:nvSpPr>
          <p:cNvPr id="8" name="TextBox 9"/>
          <p:cNvSpPr txBox="1">
            <a:spLocks noGrp="1"/>
          </p:cNvSpPr>
          <p:nvPr>
            <p:ph type="body" sz="quarter" idx="13" hasCustomPrompt="1"/>
          </p:nvPr>
        </p:nvSpPr>
        <p:spPr>
          <a:xfrm>
            <a:off x="4624409" y="2027180"/>
            <a:ext cx="5574033" cy="707886"/>
          </a:xfrm>
          <a:prstGeom prst="rect">
            <a:avLst/>
          </a:prstGeom>
        </p:spPr>
        <p:txBody>
          <a:bodyPr wrap="square">
            <a:spAutoFit/>
          </a:bodyPr>
          <a:lstStyle>
            <a:lvl1pPr marL="0" indent="0">
              <a:lnSpc>
                <a:spcPct val="100000"/>
              </a:lnSpc>
              <a:spcBef>
                <a:spcPts val="0"/>
              </a:spcBef>
              <a:buSzTx/>
              <a:buFontTx/>
              <a:buNone/>
              <a:defRPr sz="4000" baseline="0">
                <a:solidFill>
                  <a:srgbClr val="008990"/>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9" name="TextBox 9">
            <a:extLst>
              <a:ext uri="{FF2B5EF4-FFF2-40B4-BE49-F238E27FC236}">
                <a16:creationId xmlns:a16="http://schemas.microsoft.com/office/drawing/2014/main" id="{E14C724D-8150-584E-B310-03760B61CF59}"/>
              </a:ext>
            </a:extLst>
          </p:cNvPr>
          <p:cNvSpPr txBox="1">
            <a:spLocks noGrp="1"/>
          </p:cNvSpPr>
          <p:nvPr>
            <p:ph type="body" sz="quarter" idx="27" hasCustomPrompt="1"/>
          </p:nvPr>
        </p:nvSpPr>
        <p:spPr>
          <a:xfrm>
            <a:off x="4624409" y="2875333"/>
            <a:ext cx="5574033" cy="2338694"/>
          </a:xfrm>
          <a:prstGeom prst="rect">
            <a:avLst/>
          </a:prstGeom>
        </p:spPr>
        <p:txBody>
          <a:bodyPr wrap="square">
            <a:no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dirty="0">
                <a:ln>
                  <a:noFill/>
                </a:ln>
                <a:solidFill>
                  <a:srgbClr val="18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a:t>
            </a:r>
          </a:p>
        </p:txBody>
      </p:sp>
      <p:sp>
        <p:nvSpPr>
          <p:cNvPr id="10" name="Picture Placeholder 2"/>
          <p:cNvSpPr>
            <a:spLocks noGrp="1"/>
          </p:cNvSpPr>
          <p:nvPr>
            <p:ph type="pic" sz="quarter" idx="28"/>
          </p:nvPr>
        </p:nvSpPr>
        <p:spPr>
          <a:xfrm>
            <a:off x="0" y="0"/>
            <a:ext cx="4337050" cy="6858000"/>
          </a:xfrm>
          <a:prstGeom prst="rect">
            <a:avLst/>
          </a:prstGeom>
        </p:spPr>
        <p:txBody>
          <a:bodyPr/>
          <a:lstStyle>
            <a:lvl1pPr marL="0" indent="0" algn="ctr">
              <a:buFontTx/>
              <a:buNone/>
              <a:defRPr sz="2000" i="1">
                <a:noFill/>
                <a:latin typeface="Palanquin" panose="020B0004020203020204" pitchFamily="34" charset="0"/>
                <a:cs typeface="Palanquin" panose="020B0004020203020204" pitchFamily="34" charset="0"/>
              </a:defRPr>
            </a:lvl1pPr>
          </a:lstStyle>
          <a:p>
            <a:endParaRPr lang="fr-BE" dirty="0"/>
          </a:p>
        </p:txBody>
      </p:sp>
      <p:pic>
        <p:nvPicPr>
          <p:cNvPr id="11" name="Picture 7" descr="Picture 7"/>
          <p:cNvPicPr>
            <a:picLocks noChangeAspect="1"/>
          </p:cNvPicPr>
          <p:nvPr userDrawn="1"/>
        </p:nvPicPr>
        <p:blipFill>
          <a:blip r:embed="rId2"/>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1573056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Slide 2">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8610600" y="6356350"/>
            <a:ext cx="2743200" cy="365125"/>
          </a:xfrm>
          <a:prstGeom prst="rect">
            <a:avLst/>
          </a:prstGeom>
        </p:spPr>
        <p:txBody>
          <a:bodyPr/>
          <a:lstStyle/>
          <a:p>
            <a:fld id="{31868436-61E3-4D76-BA88-7E0BF7E3DF6A}" type="slidenum">
              <a:rPr lang="fr-BE" smtClean="0"/>
              <a:t>‹#›</a:t>
            </a:fld>
            <a:endParaRPr lang="fr-BE"/>
          </a:p>
        </p:txBody>
      </p:sp>
      <p:sp>
        <p:nvSpPr>
          <p:cNvPr id="4" name="Rectangle 2"/>
          <p:cNvSpPr/>
          <p:nvPr userDrawn="1"/>
        </p:nvSpPr>
        <p:spPr>
          <a:xfrm>
            <a:off x="7848600" y="0"/>
            <a:ext cx="4343400" cy="6858000"/>
          </a:xfrm>
          <a:prstGeom prst="rect">
            <a:avLst/>
          </a:prstGeom>
          <a:solidFill>
            <a:srgbClr val="1A4652"/>
          </a:solidFill>
          <a:ln w="12700">
            <a:miter lim="400000"/>
          </a:ln>
        </p:spPr>
        <p:txBody>
          <a:bodyPr lIns="45719" rIns="45719" anchor="ctr"/>
          <a:lstStyle/>
          <a:p>
            <a:pPr algn="ctr">
              <a:defRPr>
                <a:solidFill>
                  <a:srgbClr val="FFFFFF"/>
                </a:solidFill>
              </a:defRPr>
            </a:pPr>
            <a:endParaRPr/>
          </a:p>
        </p:txBody>
      </p:sp>
      <p:sp>
        <p:nvSpPr>
          <p:cNvPr id="5" name="Rectangle 4"/>
          <p:cNvSpPr/>
          <p:nvPr userDrawn="1"/>
        </p:nvSpPr>
        <p:spPr>
          <a:xfrm>
            <a:off x="0" y="0"/>
            <a:ext cx="7848600" cy="6858000"/>
          </a:xfrm>
          <a:prstGeom prst="rect">
            <a:avLst/>
          </a:prstGeom>
          <a:solidFill>
            <a:srgbClr val="D9D9D9"/>
          </a:solidFill>
          <a:ln w="12700">
            <a:miter lim="400000"/>
          </a:ln>
        </p:spPr>
        <p:txBody>
          <a:bodyPr lIns="45719" rIns="45719" anchor="ctr"/>
          <a:lstStyle/>
          <a:p>
            <a:pPr algn="ctr">
              <a:defRPr>
                <a:solidFill>
                  <a:srgbClr val="FFFFFF"/>
                </a:solidFill>
              </a:defRPr>
            </a:pPr>
            <a:endParaRPr/>
          </a:p>
        </p:txBody>
      </p:sp>
      <p:sp>
        <p:nvSpPr>
          <p:cNvPr id="7" name="TextBox 9">
            <a:extLst>
              <a:ext uri="{FF2B5EF4-FFF2-40B4-BE49-F238E27FC236}">
                <a16:creationId xmlns:a16="http://schemas.microsoft.com/office/drawing/2014/main" id="{E14C724D-8150-584E-B310-03760B61CF59}"/>
              </a:ext>
            </a:extLst>
          </p:cNvPr>
          <p:cNvSpPr txBox="1">
            <a:spLocks noGrp="1"/>
          </p:cNvSpPr>
          <p:nvPr>
            <p:ph type="body" sz="quarter" idx="27" hasCustomPrompt="1"/>
          </p:nvPr>
        </p:nvSpPr>
        <p:spPr>
          <a:xfrm>
            <a:off x="8388790" y="677042"/>
            <a:ext cx="3263021" cy="5004509"/>
          </a:xfrm>
          <a:prstGeom prst="rect">
            <a:avLst/>
          </a:prstGeom>
        </p:spPr>
        <p:txBody>
          <a:bodyPr wrap="square">
            <a:noAutofit/>
          </a:bodyPr>
          <a:lstStyle>
            <a:lvl1pPr marL="0" indent="0">
              <a:lnSpc>
                <a:spcPct val="100000"/>
              </a:lnSpc>
              <a:spcBef>
                <a:spcPts val="0"/>
              </a:spcBef>
              <a:buSzTx/>
              <a:buFontTx/>
              <a:buNone/>
              <a:defRPr kumimoji="0" sz="1800" b="0" i="0" u="none" strike="noStrike" cap="none" spc="0" normalizeH="0" baseline="0" dirty="0">
                <a:ln>
                  <a:noFill/>
                </a:ln>
                <a:solidFill>
                  <a:schemeClr val="bg1"/>
                </a:solidFill>
                <a:effectLst/>
                <a:uFillTx/>
                <a:latin typeface="Palanquin Regular"/>
                <a:ea typeface="Arial"/>
                <a:cs typeface="Arial"/>
                <a:sym typeface="Arial"/>
              </a:defRPr>
            </a:lvl1pPr>
          </a:lstStyle>
          <a:p>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Ut </a:t>
            </a:r>
            <a:r>
              <a:rPr lang="fr-BE" dirty="0" err="1"/>
              <a:t>enim</a:t>
            </a:r>
            <a:r>
              <a:rPr lang="fr-BE" dirty="0"/>
              <a:t> ad </a:t>
            </a:r>
            <a:r>
              <a:rPr lang="fr-BE" dirty="0" err="1"/>
              <a:t>minim</a:t>
            </a:r>
            <a:r>
              <a:rPr lang="fr-BE" dirty="0"/>
              <a:t> </a:t>
            </a:r>
            <a:r>
              <a:rPr lang="fr-BE" dirty="0" err="1"/>
              <a:t>veniam</a:t>
            </a:r>
            <a:r>
              <a:rPr lang="fr-BE" dirty="0"/>
              <a:t>, </a:t>
            </a:r>
            <a:r>
              <a:rPr lang="fr-BE" dirty="0" err="1"/>
              <a:t>quis</a:t>
            </a:r>
            <a:r>
              <a:rPr lang="fr-BE" dirty="0"/>
              <a:t> </a:t>
            </a:r>
            <a:r>
              <a:rPr lang="fr-BE" dirty="0" err="1"/>
              <a:t>nostrud</a:t>
            </a:r>
            <a:r>
              <a:rPr lang="fr-BE" dirty="0"/>
              <a:t> </a:t>
            </a:r>
            <a:r>
              <a:rPr lang="fr-BE" dirty="0" err="1"/>
              <a:t>exercitation</a:t>
            </a:r>
            <a:r>
              <a:rPr lang="fr-BE" dirty="0"/>
              <a:t> </a:t>
            </a:r>
            <a:r>
              <a:rPr lang="fr-BE" dirty="0" err="1"/>
              <a:t>ullamco</a:t>
            </a:r>
            <a:r>
              <a:rPr lang="fr-BE" dirty="0"/>
              <a:t> </a:t>
            </a:r>
            <a:r>
              <a:rPr lang="fr-BE" dirty="0" err="1"/>
              <a:t>laboris</a:t>
            </a:r>
            <a:r>
              <a:rPr lang="fr-BE" dirty="0"/>
              <a:t> </a:t>
            </a:r>
            <a:r>
              <a:rPr lang="fr-BE" dirty="0" err="1"/>
              <a:t>nisi</a:t>
            </a:r>
            <a:r>
              <a:rPr lang="fr-BE" dirty="0"/>
              <a:t> ut </a:t>
            </a:r>
            <a:r>
              <a:rPr lang="fr-BE" dirty="0" err="1"/>
              <a:t>aliquip</a:t>
            </a:r>
            <a:r>
              <a:rPr lang="fr-BE" dirty="0"/>
              <a:t> ex </a:t>
            </a:r>
            <a:r>
              <a:rPr lang="fr-BE" dirty="0" err="1"/>
              <a:t>ae</a:t>
            </a:r>
            <a:r>
              <a:rPr lang="fr-BE" dirty="0"/>
              <a:t> </a:t>
            </a:r>
            <a:r>
              <a:rPr lang="fr-BE" dirty="0" err="1"/>
              <a:t>commodo</a:t>
            </a:r>
            <a:r>
              <a:rPr lang="fr-BE" dirty="0"/>
              <a:t> </a:t>
            </a:r>
            <a:r>
              <a:rPr lang="fr-BE" dirty="0" err="1"/>
              <a:t>consequat</a:t>
            </a:r>
            <a:r>
              <a:rPr lang="fr-BE" dirty="0"/>
              <a:t>.</a:t>
            </a:r>
          </a:p>
        </p:txBody>
      </p:sp>
      <p:sp>
        <p:nvSpPr>
          <p:cNvPr id="9" name="Slide Number Placeholder 5"/>
          <p:cNvSpPr txBox="1">
            <a:spLocks/>
          </p:cNvSpPr>
          <p:nvPr userDrawn="1"/>
        </p:nvSpPr>
        <p:spPr>
          <a:xfrm>
            <a:off x="9359097" y="6443728"/>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1868436-61E3-4D76-BA88-7E0BF7E3DF6A}" type="slidenum">
              <a:rPr lang="fr-BE" smtClean="0"/>
              <a:pPr/>
              <a:t>‹#›</a:t>
            </a:fld>
            <a:endParaRPr lang="fr-BE" dirty="0"/>
          </a:p>
        </p:txBody>
      </p:sp>
      <p:sp>
        <p:nvSpPr>
          <p:cNvPr id="10" name="Picture Placeholder 9"/>
          <p:cNvSpPr>
            <a:spLocks noGrp="1"/>
          </p:cNvSpPr>
          <p:nvPr>
            <p:ph type="pic" sz="quarter" idx="28"/>
          </p:nvPr>
        </p:nvSpPr>
        <p:spPr>
          <a:xfrm>
            <a:off x="0" y="0"/>
            <a:ext cx="7848600" cy="6858000"/>
          </a:xfrm>
        </p:spPr>
        <p:txBody>
          <a:bodyPr/>
          <a:lstStyle>
            <a:lvl1pPr>
              <a:defRPr>
                <a:noFill/>
              </a:defRPr>
            </a:lvl1pPr>
          </a:lstStyle>
          <a:p>
            <a:endParaRPr lang="fr-BE" dirty="0"/>
          </a:p>
        </p:txBody>
      </p:sp>
      <p:pic>
        <p:nvPicPr>
          <p:cNvPr id="12" name="Picture 1" descr="Picture 1"/>
          <p:cNvPicPr>
            <a:picLocks noChangeAspect="1"/>
          </p:cNvPicPr>
          <p:nvPr userDrawn="1"/>
        </p:nvPicPr>
        <p:blipFill>
          <a:blip r:embed="rId2"/>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648048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10" name="Slide Number Placeholder 5"/>
          <p:cNvSpPr txBox="1">
            <a:spLocks/>
          </p:cNvSpPr>
          <p:nvPr userDrawn="1"/>
        </p:nvSpPr>
        <p:spPr>
          <a:xfrm>
            <a:off x="8763000" y="6508750"/>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1868436-61E3-4D76-BA88-7E0BF7E3DF6A}" type="slidenum">
              <a:rPr lang="fr-BE" smtClean="0"/>
              <a:pPr/>
              <a:t>‹#›</a:t>
            </a:fld>
            <a:endParaRPr lang="fr-BE"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1868436-61E3-4D76-BA88-7E0BF7E3DF6A}" type="slidenum">
              <a:rPr lang="fr-BE" smtClean="0"/>
              <a:t>‹#›</a:t>
            </a:fld>
            <a:endParaRPr lang="fr-BE"/>
          </a:p>
        </p:txBody>
      </p:sp>
      <p:pic>
        <p:nvPicPr>
          <p:cNvPr id="7" name="Picture 6" descr="Picture 6"/>
          <p:cNvPicPr>
            <a:picLocks noChangeAspect="1"/>
          </p:cNvPicPr>
          <p:nvPr userDrawn="1"/>
        </p:nvPicPr>
        <p:blipFill>
          <a:blip r:embed="rId2"/>
          <a:stretch>
            <a:fillRect/>
          </a:stretch>
        </p:blipFill>
        <p:spPr>
          <a:xfrm>
            <a:off x="1522" y="-2275"/>
            <a:ext cx="12190478" cy="6857143"/>
          </a:xfrm>
          <a:prstGeom prst="rect">
            <a:avLst/>
          </a:prstGeom>
          <a:ln w="12700">
            <a:miter lim="400000"/>
          </a:ln>
        </p:spPr>
      </p:pic>
      <p:sp>
        <p:nvSpPr>
          <p:cNvPr id="9" name="Rectangle 7"/>
          <p:cNvSpPr/>
          <p:nvPr userDrawn="1"/>
        </p:nvSpPr>
        <p:spPr>
          <a:xfrm>
            <a:off x="0" y="5286373"/>
            <a:ext cx="220574" cy="519114"/>
          </a:xfrm>
          <a:prstGeom prst="rect">
            <a:avLst/>
          </a:prstGeom>
          <a:solidFill>
            <a:srgbClr val="F5F1E9"/>
          </a:solidFill>
          <a:ln w="12700">
            <a:miter lim="400000"/>
          </a:ln>
        </p:spPr>
        <p:txBody>
          <a:bodyPr lIns="45719" rIns="45719" anchor="ctr"/>
          <a:lstStyle/>
          <a:p>
            <a:pPr algn="just">
              <a:defRPr>
                <a:solidFill>
                  <a:srgbClr val="FFFFFF"/>
                </a:solidFill>
              </a:defRPr>
            </a:pPr>
            <a:endParaRPr/>
          </a:p>
        </p:txBody>
      </p:sp>
      <p:sp>
        <p:nvSpPr>
          <p:cNvPr id="11" name="Text Placeholder 8"/>
          <p:cNvSpPr txBox="1">
            <a:spLocks noGrp="1"/>
          </p:cNvSpPr>
          <p:nvPr>
            <p:ph type="body" sz="half" idx="13" hasCustomPrompt="1"/>
          </p:nvPr>
        </p:nvSpPr>
        <p:spPr>
          <a:xfrm>
            <a:off x="352162" y="5092589"/>
            <a:ext cx="11672876" cy="1015663"/>
          </a:xfrm>
          <a:prstGeom prst="rect">
            <a:avLst/>
          </a:prstGeom>
        </p:spPr>
        <p:txBody>
          <a:bodyPr>
            <a:spAutoFit/>
          </a:bodyPr>
          <a:lstStyle>
            <a:lvl1pPr marL="0" indent="0">
              <a:lnSpc>
                <a:spcPct val="100000"/>
              </a:lnSpc>
              <a:spcBef>
                <a:spcPts val="0"/>
              </a:spcBef>
              <a:buSzTx/>
              <a:buFontTx/>
              <a:buNone/>
              <a:defRPr sz="6000">
                <a:solidFill>
                  <a:srgbClr val="F5F1E9"/>
                </a:solidFill>
                <a:latin typeface="Palanquin Bold"/>
                <a:ea typeface="Palanquin Bold"/>
                <a:cs typeface="Palanquin Bold"/>
                <a:sym typeface="Palanquin Bold"/>
              </a:defRPr>
            </a:lvl1pPr>
          </a:lstStyle>
          <a:p>
            <a:r>
              <a:rPr lang="fr-BE" dirty="0"/>
              <a:t>Questions</a:t>
            </a:r>
            <a:endParaRPr dirty="0"/>
          </a:p>
        </p:txBody>
      </p:sp>
      <p:pic>
        <p:nvPicPr>
          <p:cNvPr id="12" name="Picture 1" descr="Picture 1">
            <a:extLst>
              <a:ext uri="{FF2B5EF4-FFF2-40B4-BE49-F238E27FC236}">
                <a16:creationId xmlns:a16="http://schemas.microsoft.com/office/drawing/2014/main" id="{B5C3552D-2649-1344-B1CC-7CD542573980}"/>
              </a:ext>
            </a:extLst>
          </p:cNvPr>
          <p:cNvPicPr>
            <a:picLocks noChangeAspect="1"/>
          </p:cNvPicPr>
          <p:nvPr userDrawn="1"/>
        </p:nvPicPr>
        <p:blipFill>
          <a:blip r:embed="rId3"/>
          <a:stretch>
            <a:fillRect/>
          </a:stretch>
        </p:blipFill>
        <p:spPr>
          <a:xfrm>
            <a:off x="9486962" y="400463"/>
            <a:ext cx="2280741" cy="462231"/>
          </a:xfrm>
          <a:prstGeom prst="rect">
            <a:avLst/>
          </a:prstGeom>
          <a:ln w="12700">
            <a:miter lim="400000"/>
          </a:ln>
        </p:spPr>
      </p:pic>
    </p:spTree>
    <p:extLst>
      <p:ext uri="{BB962C8B-B14F-4D97-AF65-F5344CB8AC3E}">
        <p14:creationId xmlns:p14="http://schemas.microsoft.com/office/powerpoint/2010/main" val="2777798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Text Placeholder 2"/>
          <p:cNvSpPr>
            <a:spLocks noGrp="1"/>
          </p:cNvSpPr>
          <p:nvPr>
            <p:ph type="body" idx="1"/>
          </p:nvPr>
        </p:nvSpPr>
        <p:spPr>
          <a:xfrm>
            <a:off x="838200" y="1825625"/>
            <a:ext cx="10515600" cy="427908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BE" dirty="0"/>
          </a:p>
          <a:p>
            <a:pPr lvl="4"/>
            <a:endParaRPr lang="en-US" dirty="0"/>
          </a:p>
          <a:p>
            <a:pPr lvl="4"/>
            <a:endParaRPr lang="fr-BE" dirty="0"/>
          </a:p>
        </p:txBody>
      </p:sp>
      <p:sp>
        <p:nvSpPr>
          <p:cNvPr id="11" name="Slide Number Placeholder 5"/>
          <p:cNvSpPr txBox="1">
            <a:spLocks/>
          </p:cNvSpPr>
          <p:nvPr userDrawn="1"/>
        </p:nvSpPr>
        <p:spPr>
          <a:xfrm>
            <a:off x="9359097" y="6443728"/>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1868436-61E3-4D76-BA88-7E0BF7E3DF6A}" type="slidenum">
              <a:rPr lang="fr-BE" smtClean="0"/>
              <a:pPr/>
              <a:t>‹#›</a:t>
            </a:fld>
            <a:endParaRPr lang="fr-BE" dirty="0"/>
          </a:p>
        </p:txBody>
      </p:sp>
    </p:spTree>
    <p:extLst>
      <p:ext uri="{BB962C8B-B14F-4D97-AF65-F5344CB8AC3E}">
        <p14:creationId xmlns:p14="http://schemas.microsoft.com/office/powerpoint/2010/main" val="2447900341"/>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35" r:id="rId3"/>
    <p:sldLayoutId id="2147483729" r:id="rId4"/>
    <p:sldLayoutId id="2147483730" r:id="rId5"/>
    <p:sldLayoutId id="2147483731" r:id="rId6"/>
    <p:sldLayoutId id="2147483736" r:id="rId7"/>
    <p:sldLayoutId id="2147483737" r:id="rId8"/>
    <p:sldLayoutId id="2147483738" r:id="rId9"/>
    <p:sldLayoutId id="2147483734"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kern="1200" baseline="0">
          <a:solidFill>
            <a:srgbClr val="184652"/>
          </a:solidFill>
          <a:latin typeface="+mn-lt"/>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1800" kern="1200">
          <a:solidFill>
            <a:srgbClr val="184652"/>
          </a:solidFill>
          <a:latin typeface="+mn-lt"/>
          <a:ea typeface="+mn-ea"/>
          <a:cs typeface="+mn-cs"/>
        </a:defRPr>
      </a:lvl2pPr>
      <a:lvl3pPr marL="1200150" indent="-285750" algn="l" defTabSz="914400" rtl="0" eaLnBrk="1" latinLnBrk="0" hangingPunct="1">
        <a:lnSpc>
          <a:spcPct val="90000"/>
        </a:lnSpc>
        <a:spcBef>
          <a:spcPts val="500"/>
        </a:spcBef>
        <a:buFont typeface="Arial" panose="020B0604020202020204" pitchFamily="34" charset="0"/>
        <a:buChar char="•"/>
        <a:defRPr sz="1600" kern="1200">
          <a:solidFill>
            <a:srgbClr val="184652"/>
          </a:solidFill>
          <a:latin typeface="+mn-lt"/>
          <a:ea typeface="+mn-ea"/>
          <a:cs typeface="+mn-cs"/>
        </a:defRPr>
      </a:lvl3pPr>
      <a:lvl4pPr marL="1657350" indent="-285750" algn="l" defTabSz="914400" rtl="0" eaLnBrk="1" latinLnBrk="0" hangingPunct="1">
        <a:lnSpc>
          <a:spcPct val="90000"/>
        </a:lnSpc>
        <a:spcBef>
          <a:spcPts val="500"/>
        </a:spcBef>
        <a:buFont typeface="Arial" panose="020B0604020202020204" pitchFamily="34" charset="0"/>
        <a:buChar char="•"/>
        <a:defRPr sz="1600" kern="1200">
          <a:solidFill>
            <a:srgbClr val="184652"/>
          </a:solidFill>
          <a:latin typeface="+mn-lt"/>
          <a:ea typeface="+mn-ea"/>
          <a:cs typeface="+mn-cs"/>
        </a:defRPr>
      </a:lvl4pPr>
      <a:lvl5pPr marL="2114550" indent="-285750" algn="l" defTabSz="914400" rtl="0" eaLnBrk="1" latinLnBrk="0" hangingPunct="1">
        <a:lnSpc>
          <a:spcPct val="90000"/>
        </a:lnSpc>
        <a:spcBef>
          <a:spcPts val="500"/>
        </a:spcBef>
        <a:buFont typeface="Arial" panose="020B0604020202020204" pitchFamily="34" charset="0"/>
        <a:buChar char="•"/>
        <a:defRPr sz="1400" kern="1200">
          <a:solidFill>
            <a:srgbClr val="18465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hyperlink" Target="https://shpapps.mil.intra/sites/EDR/Publications/ACWB-SPS-WRKPR-002_F_E001_R000.docx" TargetMode="External"/><Relationship Id="rId3" Type="http://schemas.openxmlformats.org/officeDocument/2006/relationships/hyperlink" Target="https://shpapps.mil.intra/sites/EDR/Publications/ACWB-SPS-WRKPR-009_N_E001_R000.docx" TargetMode="External"/><Relationship Id="rId7" Type="http://schemas.openxmlformats.org/officeDocument/2006/relationships/hyperlink" Target="https://shpapps.mil.intra/sites/EDR/Publications/ACWB-SPS-WRKPR-002_N_E001_R000.docx"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hyperlink" Target="https://shpapps.mil.intra/sites/EDR/Publications/ACWB-SPS-WRKPR-005_F_E002_R000.pdf" TargetMode="External"/><Relationship Id="rId5" Type="http://schemas.openxmlformats.org/officeDocument/2006/relationships/hyperlink" Target="https://shpapps.mil.intra/sites/EDR/Publications/ACWB-SPS-WRKPR-005_N_E002_R000.pdf?web=1" TargetMode="External"/><Relationship Id="rId4" Type="http://schemas.openxmlformats.org/officeDocument/2006/relationships/hyperlink" Target="https://shpapps.mil.intra/sites/EDR/Publications/ACWB-SPS-WRKPR-009_F_E001_R000.docx"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units.mil.intra/sites/DGHWB/SIPPT_IDPBW_Risk_Management/LDPBW_SLPPT8/Info%20Assistent%20in%20Preventie%20van%20de%20Eenheid/code2020.pdf" TargetMode="External"/><Relationship Id="rId3" Type="http://schemas.openxmlformats.org/officeDocument/2006/relationships/hyperlink" Target="https://shpapps.mil.intra/sites/EDR/Publications/ACWB-GID-WRKPR-002_N_E002_R000.docx" TargetMode="External"/><Relationship Id="rId7" Type="http://schemas.openxmlformats.org/officeDocument/2006/relationships/hyperlink" Target="https://units.mil.intra/sites/DGHWB/SIPPT_IDPBW_Risk_Management/LDPBW_SLPPT8/Info%20Assistent%20in%20Preventie%20van%20de%20Eenheid/codex%202020.pdf"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hyperlink" Target="https://werk.belgie.be/sites/default/files/content/documents/Welzijn%20op%20het%20werk/Regelgeving/Codex%20boek%20II%20titel%201%20IDPB.pdf" TargetMode="External"/><Relationship Id="rId5" Type="http://schemas.openxmlformats.org/officeDocument/2006/relationships/hyperlink" Target="http://intranet.mil.intra/sites/EDir/ACOSWB/Geconverteerde%20Documenten/Richtlijnen/SPS/ACWB-SPS-WRKPR-005_N.pdf" TargetMode="External"/><Relationship Id="rId10" Type="http://schemas.openxmlformats.org/officeDocument/2006/relationships/hyperlink" Target="https://intranet.mil.intra/sites/CHOD/CHOD_Refertes/Plan%20Global%20de%20Pr&#233;vention_2025-2029_PAA%202025_F_MITS_2500003060.docx" TargetMode="External"/><Relationship Id="rId4" Type="http://schemas.openxmlformats.org/officeDocument/2006/relationships/hyperlink" Target="https://shpapps.mil.intra/sites/EDR/Publications/ACWB-GID-WRKPR-002_F_E002_R000.docx" TargetMode="External"/><Relationship Id="rId9" Type="http://schemas.openxmlformats.org/officeDocument/2006/relationships/hyperlink" Target="https://intranet.mil.intra/sites/CHOD/CHOD_Refertes/Globaal%20Preventieplan_2025-2029_JAP%202025_N_MITS_2500003060.docx"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shpapps.mil.intra/sites/EDR/Publications/ACWB-SPS-WRKPR-005_N_E002_R000.pdf"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hyperlink" Target="https://shpapps.mil.intra/sites/EDR/Publications/ACWB-SPS-WRKPR-005_F_E002_R000.pdf"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shpapps.mil.intra/sites/EDR/Publications/ACWB-SPS-WRKPR-002_N_E001_R000.docx"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hyperlink" Target="https://shpapps.mil.intra/sites/EDR/Publications/ACWB-SPS-WRKPR-002_F_E001_R000.docx"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intranet.mil.intra/sites/EDir/ACOSWB/Geconverteerde%20Documenten/Richtlijnen/SPS/ACWB-SPS-WRKPR-009_N.doc"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units.mil.intra/sites/DGHWB/SIPPT_IDPBW_Risk_Management/LDPBW_SLPPT8/Templates/Checklist%20brandveiligheid_CODEX-Art52%20ARAB-KB%201972_template.xlsx" TargetMode="External"/><Relationship Id="rId7" Type="http://schemas.openxmlformats.org/officeDocument/2006/relationships/hyperlink" Target="https://units.mil.intra/sites/DGHWB/SIPPT_IDPBW_Risk_Management/LDPBW_SLPPT8/Templates/Template_INVENTARISATIE%20PMGE_2025.xlsx" TargetMode="External"/><Relationship Id="rId2" Type="http://schemas.openxmlformats.org/officeDocument/2006/relationships/notesSlide" Target="../notesSlides/notesSlide49.xml"/><Relationship Id="rId1" Type="http://schemas.openxmlformats.org/officeDocument/2006/relationships/slideLayout" Target="../slideLayouts/slideLayout3.xml"/><Relationship Id="rId6" Type="http://schemas.openxmlformats.org/officeDocument/2006/relationships/hyperlink" Target="https://units.mil.intra/sites/DGHWB/SIPPT_IDPBW_Risk_Management/LDPBW_SLPPT8/Templates/Inventarisatie%20arbeidsmiddelen.xls" TargetMode="External"/><Relationship Id="rId5" Type="http://schemas.openxmlformats.org/officeDocument/2006/relationships/hyperlink" Target="https://shpapps.mil.intra/sites/EDR/Publications/DGMR-SPS-PRPER-PMRS-001_N_E005_R000.docx?web=1" TargetMode="External"/><Relationship Id="rId4" Type="http://schemas.openxmlformats.org/officeDocument/2006/relationships/hyperlink" Target="https://shpapps.mil.intra/sites/EDR/Publications/DGMR-SPS-PRPER-PRMW-002_N_E001_R000.pdf?web=1"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hyperlink" Target="https://dekast.mil.intra/Records/ArchiefLijn/11/DG%20H&amp;WB/2025/20250120_BR_25-00011242-Implementatie%20tabaksbeleid%20%E2%80%93%20Impl%C3%A9mentation%20politique%20du%20tabagisme.docx" TargetMode="External"/><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hyperlink" Target="mailto:DGHWB-SLPPT08-EVERE@mil.be" TargetMode="External"/><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13"/>
          </p:nvPr>
        </p:nvSpPr>
        <p:spPr>
          <a:xfrm>
            <a:off x="352162" y="5092589"/>
            <a:ext cx="11672876" cy="923330"/>
          </a:xfrm>
        </p:spPr>
        <p:txBody>
          <a:bodyPr/>
          <a:lstStyle/>
          <a:p>
            <a:r>
              <a:rPr lang="fr-BE" sz="5400" dirty="0"/>
              <a:t>Het </a:t>
            </a:r>
            <a:r>
              <a:rPr lang="fr-BE" sz="5400" dirty="0" err="1"/>
              <a:t>lokaal</a:t>
            </a:r>
            <a:r>
              <a:rPr lang="fr-BE" sz="5400" dirty="0"/>
              <a:t> </a:t>
            </a:r>
            <a:r>
              <a:rPr lang="fr-BE" sz="5400" dirty="0" err="1"/>
              <a:t>preventieplan</a:t>
            </a:r>
            <a:r>
              <a:rPr lang="fr-BE" sz="5400" dirty="0"/>
              <a:t> 2024-2025</a:t>
            </a:r>
          </a:p>
        </p:txBody>
      </p:sp>
      <p:sp>
        <p:nvSpPr>
          <p:cNvPr id="3" name="Text Placeholder 2"/>
          <p:cNvSpPr>
            <a:spLocks noGrp="1"/>
          </p:cNvSpPr>
          <p:nvPr>
            <p:ph type="body" sz="quarter" idx="16"/>
          </p:nvPr>
        </p:nvSpPr>
        <p:spPr/>
        <p:txBody>
          <a:bodyPr>
            <a:normAutofit lnSpcReduction="10000"/>
          </a:bodyPr>
          <a:lstStyle/>
          <a:p>
            <a:r>
              <a:rPr lang="fr-BE" dirty="0"/>
              <a:t>28 </a:t>
            </a:r>
            <a:r>
              <a:rPr lang="fr-BE" dirty="0" err="1"/>
              <a:t>Feb</a:t>
            </a:r>
            <a:r>
              <a:rPr lang="fr-BE" dirty="0"/>
              <a:t> 2025</a:t>
            </a:r>
          </a:p>
        </p:txBody>
      </p:sp>
      <p:sp>
        <p:nvSpPr>
          <p:cNvPr id="4" name="Text Placeholder 3"/>
          <p:cNvSpPr>
            <a:spLocks noGrp="1"/>
          </p:cNvSpPr>
          <p:nvPr>
            <p:ph type="body" sz="quarter" idx="17"/>
          </p:nvPr>
        </p:nvSpPr>
        <p:spPr/>
        <p:txBody>
          <a:bodyPr/>
          <a:lstStyle/>
          <a:p>
            <a:r>
              <a:rPr lang="fr-BE" dirty="0"/>
              <a:t>SLLPT 08</a:t>
            </a:r>
          </a:p>
        </p:txBody>
      </p:sp>
      <p:sp>
        <p:nvSpPr>
          <p:cNvPr id="5" name="Text Placeholder 4"/>
          <p:cNvSpPr>
            <a:spLocks noGrp="1"/>
          </p:cNvSpPr>
          <p:nvPr>
            <p:ph type="body" sz="quarter" idx="18"/>
          </p:nvPr>
        </p:nvSpPr>
        <p:spPr/>
        <p:txBody>
          <a:bodyPr/>
          <a:lstStyle/>
          <a:p>
            <a:r>
              <a:rPr lang="fr-BE" dirty="0"/>
              <a:t>Adjt Choubane</a:t>
            </a:r>
          </a:p>
        </p:txBody>
      </p:sp>
    </p:spTree>
    <p:extLst>
      <p:ext uri="{BB962C8B-B14F-4D97-AF65-F5344CB8AC3E}">
        <p14:creationId xmlns:p14="http://schemas.microsoft.com/office/powerpoint/2010/main" val="831469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99127" y="1653309"/>
            <a:ext cx="8044873" cy="4536819"/>
          </a:xfrm>
          <a:prstGeom prst="rect">
            <a:avLst/>
          </a:prstGeom>
        </p:spPr>
        <p:txBody>
          <a:bodyPr wrap="square">
            <a:spAutoFit/>
          </a:bodyPr>
          <a:lstStyle/>
          <a:p>
            <a:pPr marL="285750" indent="-285750">
              <a:lnSpc>
                <a:spcPct val="150000"/>
              </a:lnSpc>
              <a:buFont typeface="Arial" panose="020B0604020202020204" pitchFamily="34" charset="0"/>
              <a:buChar char="•"/>
            </a:pPr>
            <a:r>
              <a:rPr lang="nl-BE" altLang="en-US" sz="2800" dirty="0">
                <a:solidFill>
                  <a:schemeClr val="tx1">
                    <a:lumMod val="50000"/>
                  </a:schemeClr>
                </a:solidFill>
                <a:latin typeface="Arial" panose="020B0604020202020204" pitchFamily="34" charset="0"/>
                <a:cs typeface="Arial" panose="020B0604020202020204" pitchFamily="34" charset="0"/>
              </a:rPr>
              <a:t>Regelgeving</a:t>
            </a:r>
          </a:p>
          <a:p>
            <a:pPr marL="285750" indent="-285750">
              <a:lnSpc>
                <a:spcPct val="150000"/>
              </a:lnSpc>
              <a:buFont typeface="Arial" panose="020B0604020202020204" pitchFamily="34" charset="0"/>
              <a:buChar char="•"/>
            </a:pPr>
            <a:r>
              <a:rPr lang="nl-BE" altLang="en-US" sz="2800" dirty="0">
                <a:solidFill>
                  <a:schemeClr val="tx1">
                    <a:lumMod val="50000"/>
                  </a:schemeClr>
                </a:solidFill>
                <a:latin typeface="Arial" panose="020B0604020202020204" pitchFamily="34" charset="0"/>
                <a:cs typeface="Arial" panose="020B0604020202020204" pitchFamily="34" charset="0"/>
              </a:rPr>
              <a:t>Het LPP</a:t>
            </a:r>
          </a:p>
          <a:p>
            <a:pPr marL="285750" indent="-285750">
              <a:lnSpc>
                <a:spcPct val="150000"/>
              </a:lnSpc>
              <a:buFont typeface="Arial" panose="020B0604020202020204" pitchFamily="34" charset="0"/>
              <a:buChar char="•"/>
            </a:pPr>
            <a:r>
              <a:rPr lang="nl-BE" altLang="en-US" sz="2800" dirty="0">
                <a:solidFill>
                  <a:schemeClr val="tx1">
                    <a:lumMod val="50000"/>
                  </a:schemeClr>
                </a:solidFill>
                <a:latin typeface="Arial" panose="020B0604020202020204" pitchFamily="34" charset="0"/>
                <a:cs typeface="Arial" panose="020B0604020202020204" pitchFamily="34" charset="0"/>
              </a:rPr>
              <a:t>De opmaak van het LPP</a:t>
            </a:r>
          </a:p>
          <a:p>
            <a:pPr marL="285750" indent="-285750">
              <a:lnSpc>
                <a:spcPct val="150000"/>
              </a:lnSpc>
              <a:buFont typeface="Arial" panose="020B0604020202020204" pitchFamily="34" charset="0"/>
              <a:buChar char="•"/>
            </a:pPr>
            <a:r>
              <a:rPr lang="nl-BE" altLang="en-US" sz="2800" dirty="0">
                <a:solidFill>
                  <a:schemeClr val="tx1">
                    <a:lumMod val="50000"/>
                  </a:schemeClr>
                </a:solidFill>
                <a:latin typeface="Arial" panose="020B0604020202020204" pitchFamily="34" charset="0"/>
                <a:cs typeface="Arial" panose="020B0604020202020204" pitchFamily="34" charset="0"/>
              </a:rPr>
              <a:t>Hoe kom ik tot een GPP/JAP/LPP</a:t>
            </a:r>
          </a:p>
          <a:p>
            <a:pPr marL="285750" indent="-285750">
              <a:lnSpc>
                <a:spcPct val="150000"/>
              </a:lnSpc>
              <a:buFont typeface="Arial" panose="020B0604020202020204" pitchFamily="34" charset="0"/>
              <a:buChar char="•"/>
            </a:pPr>
            <a:r>
              <a:rPr lang="nl-BE" altLang="en-US" sz="2800" dirty="0">
                <a:solidFill>
                  <a:schemeClr val="tx1">
                    <a:lumMod val="50000"/>
                  </a:schemeClr>
                </a:solidFill>
                <a:latin typeface="Arial" panose="020B0604020202020204" pitchFamily="34" charset="0"/>
                <a:cs typeface="Arial" panose="020B0604020202020204" pitchFamily="34" charset="0"/>
              </a:rPr>
              <a:t>Fiches JAP 2025/2026</a:t>
            </a:r>
          </a:p>
          <a:p>
            <a:pPr marL="285750" indent="-285750">
              <a:lnSpc>
                <a:spcPct val="150000"/>
              </a:lnSpc>
              <a:buFont typeface="Arial" panose="020B0604020202020204" pitchFamily="34" charset="0"/>
              <a:buChar char="•"/>
            </a:pPr>
            <a:r>
              <a:rPr lang="nl-BE" altLang="en-US" sz="2800" dirty="0">
                <a:solidFill>
                  <a:schemeClr val="tx1">
                    <a:lumMod val="50000"/>
                  </a:schemeClr>
                </a:solidFill>
                <a:latin typeface="Arial" panose="020B0604020202020204" pitchFamily="34" charset="0"/>
                <a:cs typeface="Arial" panose="020B0604020202020204" pitchFamily="34" charset="0"/>
              </a:rPr>
              <a:t>Actiepunten LDPBW 08.</a:t>
            </a:r>
          </a:p>
          <a:p>
            <a:pPr marL="285750" indent="-285750">
              <a:lnSpc>
                <a:spcPct val="150000"/>
              </a:lnSpc>
              <a:buFont typeface="Arial" panose="020B0604020202020204" pitchFamily="34" charset="0"/>
              <a:buChar char="•"/>
            </a:pPr>
            <a:r>
              <a:rPr lang="nl-BE" altLang="en-US" sz="2800" dirty="0">
                <a:solidFill>
                  <a:schemeClr val="tx1">
                    <a:lumMod val="50000"/>
                  </a:schemeClr>
                </a:solidFill>
                <a:latin typeface="Arial" panose="020B0604020202020204" pitchFamily="34" charset="0"/>
                <a:cs typeface="Arial" panose="020B0604020202020204" pitchFamily="34" charset="0"/>
              </a:rPr>
              <a:t>Opvolging van het LPP</a:t>
            </a:r>
          </a:p>
        </p:txBody>
      </p:sp>
      <p:sp>
        <p:nvSpPr>
          <p:cNvPr id="4" name="TextBox 3"/>
          <p:cNvSpPr txBox="1"/>
          <p:nvPr/>
        </p:nvSpPr>
        <p:spPr>
          <a:xfrm>
            <a:off x="1237673" y="600364"/>
            <a:ext cx="6779491" cy="769441"/>
          </a:xfrm>
          <a:prstGeom prst="rect">
            <a:avLst/>
          </a:prstGeom>
        </p:spPr>
        <p:txBody>
          <a:bodyPr wrap="square" rtlCol="0">
            <a:spAutoFit/>
          </a:bodyPr>
          <a:lstStyle/>
          <a:p>
            <a:r>
              <a:rPr lang="nl-BE" sz="4400" b="1" dirty="0">
                <a:latin typeface="Arial" panose="020B0604020202020204" pitchFamily="34" charset="0"/>
                <a:cs typeface="Arial" panose="020B0604020202020204" pitchFamily="34" charset="0"/>
              </a:rPr>
              <a:t>Inhoud</a:t>
            </a:r>
          </a:p>
        </p:txBody>
      </p:sp>
    </p:spTree>
    <p:extLst>
      <p:ext uri="{BB962C8B-B14F-4D97-AF65-F5344CB8AC3E}">
        <p14:creationId xmlns:p14="http://schemas.microsoft.com/office/powerpoint/2010/main" val="912557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99127" y="1653309"/>
            <a:ext cx="8044873" cy="2862322"/>
          </a:xfrm>
          <a:prstGeom prst="rect">
            <a:avLst/>
          </a:prstGeom>
        </p:spPr>
        <p:txBody>
          <a:bodyPr wrap="square">
            <a:spAutoFit/>
          </a:bodyPr>
          <a:lstStyle/>
          <a:p>
            <a:pPr marL="285750" indent="-285750">
              <a:buFont typeface="Arial" panose="020B0604020202020204" pitchFamily="34" charset="0"/>
              <a:buChar char="•"/>
              <a:defRPr/>
            </a:pPr>
            <a:r>
              <a:rPr lang="nl-BE" altLang="en-US" kern="0" dirty="0">
                <a:solidFill>
                  <a:schemeClr val="tx1">
                    <a:lumMod val="50000"/>
                  </a:schemeClr>
                </a:solidFill>
                <a:latin typeface="Arial" panose="020B0604020202020204" pitchFamily="34" charset="0"/>
                <a:cs typeface="Arial" panose="020B0604020202020204" pitchFamily="34" charset="0"/>
              </a:rPr>
              <a:t>ACWB-SPS-WRKPR-009 (</a:t>
            </a:r>
            <a:r>
              <a:rPr lang="nl-BE" altLang="en-US" kern="0" dirty="0">
                <a:solidFill>
                  <a:schemeClr val="tx1">
                    <a:lumMod val="50000"/>
                  </a:schemeClr>
                </a:solidFill>
                <a:latin typeface="Arial" panose="020B0604020202020204" pitchFamily="34" charset="0"/>
                <a:cs typeface="Arial" panose="020B0604020202020204" pitchFamily="34" charset="0"/>
                <a:hlinkClick r:id="rId3"/>
              </a:rPr>
              <a:t>N</a:t>
            </a:r>
            <a:r>
              <a:rPr lang="nl-BE" altLang="en-US" kern="0" dirty="0">
                <a:solidFill>
                  <a:schemeClr val="tx1">
                    <a:lumMod val="50000"/>
                  </a:schemeClr>
                </a:solidFill>
                <a:latin typeface="Arial" panose="020B0604020202020204" pitchFamily="34" charset="0"/>
                <a:cs typeface="Arial" panose="020B0604020202020204" pitchFamily="34" charset="0"/>
              </a:rPr>
              <a:t> – </a:t>
            </a:r>
            <a:r>
              <a:rPr lang="nl-BE" altLang="en-US" kern="0" dirty="0">
                <a:solidFill>
                  <a:schemeClr val="tx1">
                    <a:lumMod val="50000"/>
                  </a:schemeClr>
                </a:solidFill>
                <a:latin typeface="Arial" panose="020B0604020202020204" pitchFamily="34" charset="0"/>
                <a:cs typeface="Arial" panose="020B0604020202020204" pitchFamily="34" charset="0"/>
                <a:hlinkClick r:id="rId4"/>
              </a:rPr>
              <a:t>F</a:t>
            </a:r>
            <a:r>
              <a:rPr lang="nl-BE" altLang="en-US" kern="0" dirty="0">
                <a:solidFill>
                  <a:schemeClr val="tx1">
                    <a:lumMod val="50000"/>
                  </a:schemeClr>
                </a:solidFill>
                <a:latin typeface="Arial" panose="020B0604020202020204" pitchFamily="34" charset="0"/>
                <a:cs typeface="Arial" panose="020B0604020202020204" pitchFamily="34" charset="0"/>
              </a:rPr>
              <a:t>).</a:t>
            </a:r>
            <a:br>
              <a:rPr lang="nl-BE" altLang="en-US" kern="0" dirty="0">
                <a:solidFill>
                  <a:schemeClr val="tx1">
                    <a:lumMod val="50000"/>
                  </a:schemeClr>
                </a:solidFill>
                <a:latin typeface="Arial" panose="020B0604020202020204" pitchFamily="34" charset="0"/>
                <a:cs typeface="Arial" panose="020B0604020202020204" pitchFamily="34" charset="0"/>
              </a:rPr>
            </a:br>
            <a:r>
              <a:rPr lang="nl-BE" altLang="en-US" kern="0" dirty="0">
                <a:solidFill>
                  <a:schemeClr val="tx1">
                    <a:lumMod val="50000"/>
                  </a:schemeClr>
                </a:solidFill>
                <a:latin typeface="Arial" panose="020B0604020202020204" pitchFamily="34" charset="0"/>
                <a:cs typeface="Arial" panose="020B0604020202020204" pitchFamily="34" charset="0"/>
              </a:rPr>
              <a:t>Opstellen van het Globaal Preventieplan en Jaarlijks Actieplan</a:t>
            </a:r>
          </a:p>
          <a:p>
            <a:pPr marL="285750" indent="-285750">
              <a:buFont typeface="Arial" panose="020B0604020202020204" pitchFamily="34" charset="0"/>
              <a:buChar char="•"/>
              <a:defRPr/>
            </a:pPr>
            <a:br>
              <a:rPr lang="nl-BE" altLang="en-US" kern="0" dirty="0">
                <a:solidFill>
                  <a:schemeClr val="tx1">
                    <a:lumMod val="50000"/>
                  </a:schemeClr>
                </a:solidFill>
                <a:latin typeface="Arial" panose="020B0604020202020204" pitchFamily="34" charset="0"/>
                <a:cs typeface="Arial" panose="020B0604020202020204" pitchFamily="34" charset="0"/>
              </a:rPr>
            </a:br>
            <a:endParaRPr lang="nl-BE" altLang="en-US" kern="0" dirty="0">
              <a:solidFill>
                <a:schemeClr val="tx1">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r>
              <a:rPr lang="nl-BE" altLang="en-US" kern="0" dirty="0">
                <a:solidFill>
                  <a:schemeClr val="tx1">
                    <a:lumMod val="50000"/>
                  </a:schemeClr>
                </a:solidFill>
                <a:latin typeface="Arial" panose="020B0604020202020204" pitchFamily="34" charset="0"/>
                <a:cs typeface="Arial" panose="020B0604020202020204" pitchFamily="34" charset="0"/>
              </a:rPr>
              <a:t>ACWB-SPS-WRKPR-005 (</a:t>
            </a:r>
            <a:r>
              <a:rPr lang="nl-BE" altLang="en-US" kern="0" dirty="0">
                <a:solidFill>
                  <a:schemeClr val="tx1">
                    <a:lumMod val="50000"/>
                  </a:schemeClr>
                </a:solidFill>
                <a:latin typeface="Arial" panose="020B0604020202020204" pitchFamily="34" charset="0"/>
                <a:cs typeface="Arial" panose="020B0604020202020204" pitchFamily="34" charset="0"/>
                <a:hlinkClick r:id="rId5"/>
              </a:rPr>
              <a:t>N</a:t>
            </a:r>
            <a:r>
              <a:rPr lang="nl-BE" altLang="en-US" kern="0" dirty="0">
                <a:solidFill>
                  <a:schemeClr val="tx1">
                    <a:lumMod val="50000"/>
                  </a:schemeClr>
                </a:solidFill>
                <a:latin typeface="Arial" panose="020B0604020202020204" pitchFamily="34" charset="0"/>
                <a:cs typeface="Arial" panose="020B0604020202020204" pitchFamily="34" charset="0"/>
              </a:rPr>
              <a:t> – </a:t>
            </a:r>
            <a:r>
              <a:rPr lang="nl-BE" altLang="en-US" kern="0" dirty="0">
                <a:solidFill>
                  <a:schemeClr val="tx1">
                    <a:lumMod val="50000"/>
                  </a:schemeClr>
                </a:solidFill>
                <a:latin typeface="Arial" panose="020B0604020202020204" pitchFamily="34" charset="0"/>
                <a:cs typeface="Arial" panose="020B0604020202020204" pitchFamily="34" charset="0"/>
                <a:hlinkClick r:id="rId6"/>
              </a:rPr>
              <a:t>F</a:t>
            </a:r>
            <a:r>
              <a:rPr lang="nl-BE" altLang="en-US" kern="0" dirty="0">
                <a:solidFill>
                  <a:schemeClr val="tx1">
                    <a:lumMod val="50000"/>
                  </a:schemeClr>
                </a:solidFill>
                <a:latin typeface="Arial" panose="020B0604020202020204" pitchFamily="34" charset="0"/>
                <a:cs typeface="Arial" panose="020B0604020202020204" pitchFamily="34" charset="0"/>
              </a:rPr>
              <a:t>).</a:t>
            </a:r>
            <a:br>
              <a:rPr lang="nl-BE" altLang="en-US" kern="0" dirty="0">
                <a:solidFill>
                  <a:schemeClr val="tx1">
                    <a:lumMod val="50000"/>
                  </a:schemeClr>
                </a:solidFill>
                <a:latin typeface="Arial" panose="020B0604020202020204" pitchFamily="34" charset="0"/>
                <a:cs typeface="Arial" panose="020B0604020202020204" pitchFamily="34" charset="0"/>
              </a:rPr>
            </a:br>
            <a:r>
              <a:rPr lang="nl-BE" altLang="en-US" kern="0" dirty="0">
                <a:solidFill>
                  <a:schemeClr val="tx1">
                    <a:lumMod val="50000"/>
                  </a:schemeClr>
                </a:solidFill>
                <a:latin typeface="Arial" panose="020B0604020202020204" pitchFamily="34" charset="0"/>
                <a:cs typeface="Arial" panose="020B0604020202020204" pitchFamily="34" charset="0"/>
              </a:rPr>
              <a:t>Het Lokaal </a:t>
            </a:r>
            <a:r>
              <a:rPr lang="nl-BE" altLang="en-US" kern="0" dirty="0" err="1">
                <a:solidFill>
                  <a:schemeClr val="tx1">
                    <a:lumMod val="50000"/>
                  </a:schemeClr>
                </a:solidFill>
                <a:latin typeface="Arial" panose="020B0604020202020204" pitchFamily="34" charset="0"/>
                <a:cs typeface="Arial" panose="020B0604020202020204" pitchFamily="34" charset="0"/>
              </a:rPr>
              <a:t>PreventiePlan</a:t>
            </a:r>
            <a:r>
              <a:rPr lang="nl-BE" altLang="en-US" kern="0" dirty="0">
                <a:solidFill>
                  <a:schemeClr val="tx1">
                    <a:lumMod val="50000"/>
                  </a:schemeClr>
                </a:solidFill>
                <a:latin typeface="Arial" panose="020B0604020202020204" pitchFamily="34" charset="0"/>
                <a:cs typeface="Arial" panose="020B0604020202020204" pitchFamily="34" charset="0"/>
              </a:rPr>
              <a:t> (LPP – PLP).</a:t>
            </a:r>
          </a:p>
          <a:p>
            <a:pPr marL="285750" indent="-285750">
              <a:buFont typeface="Arial" panose="020B0604020202020204" pitchFamily="34" charset="0"/>
              <a:buChar char="•"/>
              <a:defRPr/>
            </a:pPr>
            <a:br>
              <a:rPr lang="nl-BE" altLang="en-US" kern="0" dirty="0">
                <a:solidFill>
                  <a:schemeClr val="tx1">
                    <a:lumMod val="50000"/>
                  </a:schemeClr>
                </a:solidFill>
                <a:latin typeface="Arial" panose="020B0604020202020204" pitchFamily="34" charset="0"/>
                <a:cs typeface="Arial" panose="020B0604020202020204" pitchFamily="34" charset="0"/>
              </a:rPr>
            </a:br>
            <a:endParaRPr lang="nl-BE" altLang="en-US" kern="0" dirty="0">
              <a:solidFill>
                <a:schemeClr val="tx1">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r>
              <a:rPr lang="nl-BE" altLang="en-US" kern="0" dirty="0">
                <a:solidFill>
                  <a:schemeClr val="tx1">
                    <a:lumMod val="50000"/>
                  </a:schemeClr>
                </a:solidFill>
                <a:latin typeface="Arial" panose="020B0604020202020204" pitchFamily="34" charset="0"/>
                <a:cs typeface="Arial" panose="020B0604020202020204" pitchFamily="34" charset="0"/>
              </a:rPr>
              <a:t>ACWB-SPS-WRKPR-002 (</a:t>
            </a:r>
            <a:r>
              <a:rPr lang="nl-BE" altLang="en-US" kern="0" dirty="0">
                <a:solidFill>
                  <a:schemeClr val="tx1">
                    <a:lumMod val="50000"/>
                  </a:schemeClr>
                </a:solidFill>
                <a:latin typeface="Arial" panose="020B0604020202020204" pitchFamily="34" charset="0"/>
                <a:cs typeface="Arial" panose="020B0604020202020204" pitchFamily="34" charset="0"/>
                <a:hlinkClick r:id="rId7"/>
              </a:rPr>
              <a:t>N</a:t>
            </a:r>
            <a:r>
              <a:rPr lang="nl-BE" altLang="en-US" kern="0" dirty="0">
                <a:solidFill>
                  <a:schemeClr val="tx1">
                    <a:lumMod val="50000"/>
                  </a:schemeClr>
                </a:solidFill>
                <a:latin typeface="Arial" panose="020B0604020202020204" pitchFamily="34" charset="0"/>
                <a:cs typeface="Arial" panose="020B0604020202020204" pitchFamily="34" charset="0"/>
              </a:rPr>
              <a:t> - </a:t>
            </a:r>
            <a:r>
              <a:rPr lang="nl-BE" altLang="en-US" kern="0" dirty="0">
                <a:solidFill>
                  <a:schemeClr val="tx1">
                    <a:lumMod val="50000"/>
                  </a:schemeClr>
                </a:solidFill>
                <a:latin typeface="Arial" panose="020B0604020202020204" pitchFamily="34" charset="0"/>
                <a:cs typeface="Arial" panose="020B0604020202020204" pitchFamily="34" charset="0"/>
                <a:hlinkClick r:id="rId8"/>
              </a:rPr>
              <a:t>F</a:t>
            </a:r>
            <a:r>
              <a:rPr lang="nl-BE" altLang="en-US" kern="0" dirty="0">
                <a:solidFill>
                  <a:schemeClr val="tx1">
                    <a:lumMod val="50000"/>
                  </a:schemeClr>
                </a:solidFill>
                <a:latin typeface="Arial" panose="020B0604020202020204" pitchFamily="34" charset="0"/>
                <a:cs typeface="Arial" panose="020B0604020202020204" pitchFamily="34" charset="0"/>
              </a:rPr>
              <a:t>)</a:t>
            </a:r>
            <a:br>
              <a:rPr lang="nl-BE" altLang="en-US" kern="0" dirty="0">
                <a:solidFill>
                  <a:schemeClr val="tx1">
                    <a:lumMod val="50000"/>
                  </a:schemeClr>
                </a:solidFill>
                <a:latin typeface="Arial" panose="020B0604020202020204" pitchFamily="34" charset="0"/>
                <a:cs typeface="Arial" panose="020B0604020202020204" pitchFamily="34" charset="0"/>
              </a:rPr>
            </a:br>
            <a:r>
              <a:rPr lang="nl-BE" altLang="en-US" kern="0" dirty="0">
                <a:solidFill>
                  <a:schemeClr val="tx1">
                    <a:lumMod val="50000"/>
                  </a:schemeClr>
                </a:solidFill>
                <a:latin typeface="Arial" panose="020B0604020202020204" pitchFamily="34" charset="0"/>
                <a:cs typeface="Arial" panose="020B0604020202020204" pitchFamily="34" charset="0"/>
              </a:rPr>
              <a:t>Opdrachten van de actoren van de preventie op het plaatselijk niveau.</a:t>
            </a:r>
            <a:endParaRPr lang="nl-BE" altLang="en-US" dirty="0">
              <a:solidFill>
                <a:schemeClr val="tx1">
                  <a:lumMod val="50000"/>
                </a:schemeClr>
              </a:solidFill>
              <a:latin typeface="Arial" panose="020B0604020202020204" pitchFamily="34" charset="0"/>
              <a:cs typeface="Arial" panose="020B0604020202020204" pitchFamily="34" charset="0"/>
            </a:endParaRPr>
          </a:p>
        </p:txBody>
      </p:sp>
      <p:sp>
        <p:nvSpPr>
          <p:cNvPr id="4" name="TextBox 3"/>
          <p:cNvSpPr txBox="1"/>
          <p:nvPr/>
        </p:nvSpPr>
        <p:spPr>
          <a:xfrm>
            <a:off x="1237673" y="600364"/>
            <a:ext cx="6779491" cy="769441"/>
          </a:xfrm>
          <a:prstGeom prst="rect">
            <a:avLst/>
          </a:prstGeom>
        </p:spPr>
        <p:txBody>
          <a:bodyPr wrap="square" rtlCol="0">
            <a:spAutoFit/>
          </a:bodyPr>
          <a:lstStyle/>
          <a:p>
            <a:r>
              <a:rPr lang="nl-BE" sz="4400" b="1" dirty="0">
                <a:latin typeface="Arial" panose="020B0604020202020204" pitchFamily="34" charset="0"/>
                <a:cs typeface="Arial" panose="020B0604020202020204" pitchFamily="34" charset="0"/>
              </a:rPr>
              <a:t>Regelgeving</a:t>
            </a:r>
          </a:p>
        </p:txBody>
      </p:sp>
    </p:spTree>
    <p:extLst>
      <p:ext uri="{BB962C8B-B14F-4D97-AF65-F5344CB8AC3E}">
        <p14:creationId xmlns:p14="http://schemas.microsoft.com/office/powerpoint/2010/main" val="2023940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37673" y="600364"/>
            <a:ext cx="6779491" cy="769441"/>
          </a:xfrm>
          <a:prstGeom prst="rect">
            <a:avLst/>
          </a:prstGeom>
        </p:spPr>
        <p:txBody>
          <a:bodyPr wrap="square" rtlCol="0">
            <a:spAutoFit/>
          </a:bodyPr>
          <a:lstStyle/>
          <a:p>
            <a:r>
              <a:rPr lang="nl-BE" sz="4400" b="1" dirty="0">
                <a:latin typeface="Arial" panose="020B0604020202020204" pitchFamily="34" charset="0"/>
                <a:cs typeface="Arial" panose="020B0604020202020204" pitchFamily="34" charset="0"/>
              </a:rPr>
              <a:t>Regelgeving</a:t>
            </a:r>
          </a:p>
        </p:txBody>
      </p:sp>
      <p:sp>
        <p:nvSpPr>
          <p:cNvPr id="2" name="Rectangle 1"/>
          <p:cNvSpPr/>
          <p:nvPr/>
        </p:nvSpPr>
        <p:spPr>
          <a:xfrm>
            <a:off x="1237673" y="1905506"/>
            <a:ext cx="10122305" cy="3970318"/>
          </a:xfrm>
          <a:prstGeom prst="rect">
            <a:avLst/>
          </a:prstGeom>
        </p:spPr>
        <p:txBody>
          <a:bodyPr wrap="square">
            <a:spAutoFit/>
          </a:bodyPr>
          <a:lstStyle/>
          <a:p>
            <a:pPr marL="285750" indent="-285750">
              <a:buFont typeface="Arial" panose="020B0604020202020204" pitchFamily="34" charset="0"/>
              <a:buChar char="•"/>
              <a:defRPr/>
            </a:pPr>
            <a:r>
              <a:rPr lang="nl-BE" altLang="en-US" kern="0" dirty="0">
                <a:solidFill>
                  <a:schemeClr val="tx1">
                    <a:lumMod val="50000"/>
                  </a:schemeClr>
                </a:solidFill>
                <a:latin typeface="Arial" panose="020B0604020202020204" pitchFamily="34" charset="0"/>
                <a:cs typeface="Arial" panose="020B0604020202020204" pitchFamily="34" charset="0"/>
              </a:rPr>
              <a:t>ACWB-GID-WRKPR-002 (</a:t>
            </a:r>
            <a:r>
              <a:rPr lang="nl-BE" altLang="en-US" kern="0" dirty="0">
                <a:solidFill>
                  <a:schemeClr val="tx1">
                    <a:lumMod val="50000"/>
                  </a:schemeClr>
                </a:solidFill>
                <a:latin typeface="Arial" panose="020B0604020202020204" pitchFamily="34" charset="0"/>
                <a:cs typeface="Arial" panose="020B0604020202020204" pitchFamily="34" charset="0"/>
                <a:hlinkClick r:id="rId3"/>
              </a:rPr>
              <a:t>N</a:t>
            </a:r>
            <a:r>
              <a:rPr lang="nl-BE" altLang="en-US" kern="0" dirty="0">
                <a:solidFill>
                  <a:schemeClr val="tx1">
                    <a:lumMod val="50000"/>
                  </a:schemeClr>
                </a:solidFill>
                <a:latin typeface="Arial" panose="020B0604020202020204" pitchFamily="34" charset="0"/>
                <a:cs typeface="Arial" panose="020B0604020202020204" pitchFamily="34" charset="0"/>
              </a:rPr>
              <a:t> – </a:t>
            </a:r>
            <a:r>
              <a:rPr lang="nl-BE" altLang="en-US" kern="0" dirty="0">
                <a:solidFill>
                  <a:schemeClr val="tx1">
                    <a:lumMod val="50000"/>
                  </a:schemeClr>
                </a:solidFill>
                <a:latin typeface="Arial" panose="020B0604020202020204" pitchFamily="34" charset="0"/>
                <a:cs typeface="Arial" panose="020B0604020202020204" pitchFamily="34" charset="0"/>
                <a:hlinkClick r:id="rId4"/>
              </a:rPr>
              <a:t>F</a:t>
            </a:r>
            <a:r>
              <a:rPr lang="nl-BE" altLang="en-US" kern="0" dirty="0">
                <a:solidFill>
                  <a:schemeClr val="tx1">
                    <a:lumMod val="50000"/>
                  </a:schemeClr>
                </a:solidFill>
                <a:latin typeface="Arial" panose="020B0604020202020204" pitchFamily="34" charset="0"/>
                <a:cs typeface="Arial" panose="020B0604020202020204" pitchFamily="34" charset="0"/>
              </a:rPr>
              <a:t>)</a:t>
            </a:r>
          </a:p>
          <a:p>
            <a:pPr marL="285750" indent="-285750">
              <a:buFont typeface="Arial" panose="020B0604020202020204" pitchFamily="34" charset="0"/>
              <a:buChar char="•"/>
              <a:defRPr/>
            </a:pPr>
            <a:endParaRPr lang="nl-BE" altLang="en-US" kern="0" dirty="0">
              <a:solidFill>
                <a:schemeClr val="tx1">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r>
              <a:rPr lang="nl-BE" altLang="en-US" kern="0" dirty="0">
                <a:solidFill>
                  <a:schemeClr val="tx1">
                    <a:lumMod val="50000"/>
                  </a:schemeClr>
                </a:solidFill>
                <a:latin typeface="Arial" panose="020B0604020202020204" pitchFamily="34" charset="0"/>
                <a:cs typeface="Arial" panose="020B0604020202020204" pitchFamily="34" charset="0"/>
              </a:rPr>
              <a:t>Richtlijnen voor het opstellen van het jaarverslag van een LDPBW en de eenheden.</a:t>
            </a:r>
            <a:br>
              <a:rPr lang="nl-BE" altLang="en-US" kern="0" dirty="0">
                <a:solidFill>
                  <a:schemeClr val="tx1">
                    <a:lumMod val="50000"/>
                  </a:schemeClr>
                </a:solidFill>
                <a:latin typeface="Arial" panose="020B0604020202020204" pitchFamily="34" charset="0"/>
                <a:cs typeface="Arial" panose="020B0604020202020204" pitchFamily="34" charset="0"/>
              </a:rPr>
            </a:br>
            <a:endParaRPr lang="nl-BE" altLang="en-US" kern="0" dirty="0">
              <a:solidFill>
                <a:schemeClr val="tx1">
                  <a:lumMod val="50000"/>
                </a:schemeClr>
              </a:solidFill>
              <a:latin typeface="Arial" panose="020B0604020202020204" pitchFamily="34" charset="0"/>
              <a:cs typeface="Arial" panose="020B0604020202020204" pitchFamily="34" charset="0"/>
              <a:hlinkClick r:id="rId5"/>
            </a:endParaRPr>
          </a:p>
          <a:p>
            <a:pPr marL="285750" indent="-285750">
              <a:buFont typeface="Arial" panose="020B0604020202020204" pitchFamily="34" charset="0"/>
              <a:buChar char="•"/>
              <a:defRPr/>
            </a:pPr>
            <a:r>
              <a:rPr lang="nl-BE" altLang="en-US" kern="0" dirty="0">
                <a:solidFill>
                  <a:schemeClr val="tx1">
                    <a:lumMod val="50000"/>
                  </a:schemeClr>
                </a:solidFill>
                <a:latin typeface="Arial" panose="020B0604020202020204" pitchFamily="34" charset="0"/>
                <a:cs typeface="Arial" panose="020B0604020202020204" pitchFamily="34" charset="0"/>
                <a:hlinkClick r:id="rId6"/>
              </a:rPr>
              <a:t>CODEX, Boek 2: Organisatorische structuren en sociaaloverleg, Titel 1 – De interne dienst voor preventie en bescherming op het werk</a:t>
            </a:r>
            <a:endParaRPr lang="nl-BE" altLang="en-US" kern="0" dirty="0">
              <a:solidFill>
                <a:schemeClr val="tx1">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br>
              <a:rPr lang="nl-BE" altLang="en-US" kern="0" dirty="0">
                <a:solidFill>
                  <a:schemeClr val="tx1">
                    <a:lumMod val="50000"/>
                  </a:schemeClr>
                </a:solidFill>
                <a:latin typeface="Arial" panose="020B0604020202020204" pitchFamily="34" charset="0"/>
                <a:cs typeface="Arial" panose="020B0604020202020204" pitchFamily="34" charset="0"/>
              </a:rPr>
            </a:br>
            <a:r>
              <a:rPr lang="nl-BE" altLang="en-US" kern="0" dirty="0">
                <a:solidFill>
                  <a:schemeClr val="tx1">
                    <a:lumMod val="50000"/>
                  </a:schemeClr>
                </a:solidFill>
                <a:latin typeface="Arial" panose="020B0604020202020204" pitchFamily="34" charset="0"/>
                <a:cs typeface="Arial" panose="020B0604020202020204" pitchFamily="34" charset="0"/>
              </a:rPr>
              <a:t>(CODEX betreffende het welzijn op het werk {</a:t>
            </a:r>
            <a:r>
              <a:rPr lang="nl-BE" altLang="en-US" kern="0" dirty="0">
                <a:solidFill>
                  <a:schemeClr val="tx1">
                    <a:lumMod val="50000"/>
                  </a:schemeClr>
                </a:solidFill>
                <a:latin typeface="Arial" panose="020B0604020202020204" pitchFamily="34" charset="0"/>
                <a:cs typeface="Arial" panose="020B0604020202020204" pitchFamily="34" charset="0"/>
                <a:hlinkClick r:id="rId7"/>
              </a:rPr>
              <a:t>NL</a:t>
            </a:r>
            <a:r>
              <a:rPr lang="nl-BE" altLang="en-US" kern="0" dirty="0">
                <a:solidFill>
                  <a:schemeClr val="tx1">
                    <a:lumMod val="50000"/>
                  </a:schemeClr>
                </a:solidFill>
                <a:latin typeface="Arial" panose="020B0604020202020204" pitchFamily="34" charset="0"/>
                <a:cs typeface="Arial" panose="020B0604020202020204" pitchFamily="34" charset="0"/>
              </a:rPr>
              <a:t> – </a:t>
            </a:r>
            <a:r>
              <a:rPr lang="nl-BE" altLang="en-US" kern="0" dirty="0">
                <a:solidFill>
                  <a:schemeClr val="tx1">
                    <a:lumMod val="50000"/>
                  </a:schemeClr>
                </a:solidFill>
                <a:latin typeface="Arial" panose="020B0604020202020204" pitchFamily="34" charset="0"/>
                <a:cs typeface="Arial" panose="020B0604020202020204" pitchFamily="34" charset="0"/>
                <a:hlinkClick r:id="rId8"/>
              </a:rPr>
              <a:t>FR</a:t>
            </a:r>
            <a:r>
              <a:rPr lang="nl-BE" altLang="en-US" kern="0" dirty="0">
                <a:solidFill>
                  <a:schemeClr val="tx1">
                    <a:lumMod val="50000"/>
                  </a:schemeClr>
                </a:solidFill>
                <a:latin typeface="Arial" panose="020B0604020202020204" pitchFamily="34" charset="0"/>
                <a:cs typeface="Arial" panose="020B0604020202020204" pitchFamily="34" charset="0"/>
              </a:rPr>
              <a:t>})</a:t>
            </a:r>
          </a:p>
          <a:p>
            <a:pPr marL="285750" indent="-285750">
              <a:buFont typeface="Arial" panose="020B0604020202020204" pitchFamily="34" charset="0"/>
              <a:buChar char="•"/>
              <a:defRPr/>
            </a:pPr>
            <a:br>
              <a:rPr lang="nl-BE" altLang="en-US" kern="0" dirty="0">
                <a:solidFill>
                  <a:schemeClr val="tx1">
                    <a:lumMod val="50000"/>
                  </a:schemeClr>
                </a:solidFill>
                <a:latin typeface="Arial" panose="020B0604020202020204" pitchFamily="34" charset="0"/>
                <a:cs typeface="Arial" panose="020B0604020202020204" pitchFamily="34" charset="0"/>
              </a:rPr>
            </a:br>
            <a:r>
              <a:rPr lang="nl-BE" altLang="en-US" kern="0" dirty="0">
                <a:solidFill>
                  <a:schemeClr val="tx1">
                    <a:lumMod val="50000"/>
                  </a:schemeClr>
                </a:solidFill>
                <a:latin typeface="Arial" panose="020B0604020202020204" pitchFamily="34" charset="0"/>
                <a:cs typeface="Arial" panose="020B0604020202020204" pitchFamily="34" charset="0"/>
              </a:rPr>
              <a:t>Het jaaractieplan (Lokaal </a:t>
            </a:r>
            <a:r>
              <a:rPr lang="nl-BE" altLang="en-US" kern="0" dirty="0" err="1">
                <a:solidFill>
                  <a:schemeClr val="tx1">
                    <a:lumMod val="50000"/>
                  </a:schemeClr>
                </a:solidFill>
                <a:latin typeface="Arial" panose="020B0604020202020204" pitchFamily="34" charset="0"/>
                <a:cs typeface="Arial" panose="020B0604020202020204" pitchFamily="34" charset="0"/>
              </a:rPr>
              <a:t>PreventiePlan</a:t>
            </a:r>
            <a:r>
              <a:rPr lang="nl-BE" altLang="en-US" kern="0" dirty="0">
                <a:solidFill>
                  <a:schemeClr val="tx1">
                    <a:lumMod val="50000"/>
                  </a:schemeClr>
                </a:solidFill>
                <a:latin typeface="Arial" panose="020B0604020202020204" pitchFamily="34" charset="0"/>
                <a:cs typeface="Arial" panose="020B0604020202020204" pitchFamily="34" charset="0"/>
              </a:rPr>
              <a:t> (LPP – PLP).</a:t>
            </a:r>
          </a:p>
          <a:p>
            <a:pPr marL="285750" indent="-285750">
              <a:buFont typeface="Arial" panose="020B0604020202020204" pitchFamily="34" charset="0"/>
              <a:buChar char="•"/>
              <a:defRPr/>
            </a:pPr>
            <a:endParaRPr lang="nl-BE" altLang="en-US" kern="0" dirty="0">
              <a:solidFill>
                <a:schemeClr val="tx1">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r>
              <a:rPr lang="nl-BE" altLang="en-US" kern="0" dirty="0">
                <a:solidFill>
                  <a:schemeClr val="tx1">
                    <a:lumMod val="50000"/>
                  </a:schemeClr>
                </a:solidFill>
                <a:latin typeface="Arial" panose="020B0604020202020204" pitchFamily="34" charset="0"/>
                <a:cs typeface="Arial" panose="020B0604020202020204" pitchFamily="34" charset="0"/>
              </a:rPr>
              <a:t>GPP-JAP 2025-2029</a:t>
            </a:r>
          </a:p>
          <a:p>
            <a:pPr marL="742950" lvl="1" indent="-285750">
              <a:buFont typeface="Courier New" panose="02070309020205020404" pitchFamily="49" charset="0"/>
              <a:buChar char="o"/>
              <a:defRPr/>
            </a:pPr>
            <a:r>
              <a:rPr lang="nl-BE" dirty="0">
                <a:effectLst/>
                <a:hlinkClick r:id="rId9" action="ppaction://hlinkfile"/>
              </a:rPr>
              <a:t>Globaal Preventieplan_2025-2029_JAP 2025_N_MITS_2500003060</a:t>
            </a:r>
            <a:endParaRPr lang="nl-BE" kern="0" dirty="0">
              <a:solidFill>
                <a:schemeClr val="tx1">
                  <a:lumMod val="50000"/>
                </a:schemeClr>
              </a:solidFill>
              <a:effectLst/>
              <a:latin typeface="Arial" panose="020B0604020202020204" pitchFamily="34" charset="0"/>
              <a:cs typeface="Arial" panose="020B0604020202020204" pitchFamily="34" charset="0"/>
            </a:endParaRPr>
          </a:p>
          <a:p>
            <a:pPr marL="742950" lvl="1" indent="-285750">
              <a:buFont typeface="Courier New" panose="02070309020205020404" pitchFamily="49" charset="0"/>
              <a:buChar char="o"/>
              <a:defRPr/>
            </a:pPr>
            <a:r>
              <a:rPr lang="fr-FR" dirty="0">
                <a:effectLst/>
                <a:hlinkClick r:id="rId10" action="ppaction://hlinkfile"/>
              </a:rPr>
              <a:t>Plan Global de Prévention_2025-2029_PAA 2025_F_MITS_2500003060</a:t>
            </a:r>
            <a:r>
              <a:rPr lang="nl-BE" altLang="en-US" kern="0" dirty="0">
                <a:solidFill>
                  <a:schemeClr val="tx1">
                    <a:lumMod val="50000"/>
                  </a:schemeClr>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3436190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37673" y="600364"/>
            <a:ext cx="6779491" cy="769441"/>
          </a:xfrm>
          <a:prstGeom prst="rect">
            <a:avLst/>
          </a:prstGeom>
        </p:spPr>
        <p:txBody>
          <a:bodyPr wrap="square" rtlCol="0">
            <a:spAutoFit/>
          </a:bodyPr>
          <a:lstStyle/>
          <a:p>
            <a:r>
              <a:rPr lang="nl-BE" sz="4400" b="1" dirty="0">
                <a:latin typeface="Arial" panose="020B0604020202020204" pitchFamily="34" charset="0"/>
                <a:cs typeface="Arial" panose="020B0604020202020204" pitchFamily="34" charset="0"/>
              </a:rPr>
              <a:t>Regelgeving</a:t>
            </a:r>
          </a:p>
        </p:txBody>
      </p:sp>
      <p:sp>
        <p:nvSpPr>
          <p:cNvPr id="2" name="Rectangle 1"/>
          <p:cNvSpPr/>
          <p:nvPr/>
        </p:nvSpPr>
        <p:spPr>
          <a:xfrm>
            <a:off x="1237673" y="1905506"/>
            <a:ext cx="10402392" cy="4985980"/>
          </a:xfrm>
          <a:prstGeom prst="rect">
            <a:avLst/>
          </a:prstGeom>
        </p:spPr>
        <p:txBody>
          <a:bodyPr wrap="square">
            <a:spAutoFit/>
          </a:bodyPr>
          <a:lstStyle/>
          <a:p>
            <a:pPr marL="285750" indent="-285750">
              <a:buFont typeface="Arial" panose="020B0604020202020204" pitchFamily="34" charset="0"/>
              <a:buChar char="•"/>
              <a:defRPr/>
            </a:pPr>
            <a:r>
              <a:rPr lang="nl-BE" altLang="en-US" sz="2400" kern="0" dirty="0">
                <a:latin typeface="Arial" panose="020B0604020202020204" pitchFamily="34" charset="0"/>
                <a:cs typeface="Arial" panose="020B0604020202020204" pitchFamily="34" charset="0"/>
              </a:rPr>
              <a:t>ACWB-SPS-WRKPR-005 (</a:t>
            </a:r>
            <a:r>
              <a:rPr lang="nl-BE" altLang="en-US" sz="2400" kern="0" dirty="0">
                <a:latin typeface="Arial" panose="020B0604020202020204" pitchFamily="34" charset="0"/>
                <a:cs typeface="Arial" panose="020B0604020202020204" pitchFamily="34" charset="0"/>
                <a:hlinkClick r:id="rId3"/>
              </a:rPr>
              <a:t>N</a:t>
            </a:r>
            <a:r>
              <a:rPr lang="nl-BE" altLang="en-US" sz="2400" kern="0" dirty="0">
                <a:latin typeface="Arial" panose="020B0604020202020204" pitchFamily="34" charset="0"/>
                <a:cs typeface="Arial" panose="020B0604020202020204" pitchFamily="34" charset="0"/>
              </a:rPr>
              <a:t> + </a:t>
            </a:r>
            <a:r>
              <a:rPr lang="nl-BE" altLang="en-US" sz="2400" kern="0" dirty="0">
                <a:latin typeface="Arial" panose="020B0604020202020204" pitchFamily="34" charset="0"/>
                <a:cs typeface="Arial" panose="020B0604020202020204" pitchFamily="34" charset="0"/>
                <a:hlinkClick r:id="rId4"/>
              </a:rPr>
              <a:t>F</a:t>
            </a:r>
            <a:r>
              <a:rPr lang="nl-BE" altLang="en-US" sz="2400" kern="0" dirty="0">
                <a:latin typeface="Arial" panose="020B0604020202020204" pitchFamily="34" charset="0"/>
                <a:cs typeface="Arial" panose="020B0604020202020204" pitchFamily="34" charset="0"/>
              </a:rPr>
              <a:t>)</a:t>
            </a:r>
            <a:br>
              <a:rPr lang="nl-BE" altLang="en-US" sz="2400" kern="0" dirty="0">
                <a:latin typeface="Arial" panose="020B0604020202020204" pitchFamily="34" charset="0"/>
                <a:cs typeface="Arial" panose="020B0604020202020204" pitchFamily="34" charset="0"/>
              </a:rPr>
            </a:br>
            <a:r>
              <a:rPr lang="nl-BE" altLang="en-US" sz="2400" kern="0" dirty="0">
                <a:latin typeface="Arial" panose="020B0604020202020204" pitchFamily="34" charset="0"/>
                <a:cs typeface="Arial" panose="020B0604020202020204" pitchFamily="34" charset="0"/>
              </a:rPr>
              <a:t>Het Lokaal </a:t>
            </a:r>
            <a:r>
              <a:rPr lang="nl-BE" altLang="en-US" sz="2400" kern="0" dirty="0" err="1">
                <a:latin typeface="Arial" panose="020B0604020202020204" pitchFamily="34" charset="0"/>
                <a:cs typeface="Arial" panose="020B0604020202020204" pitchFamily="34" charset="0"/>
              </a:rPr>
              <a:t>PreventiePlan</a:t>
            </a:r>
            <a:r>
              <a:rPr lang="nl-BE" altLang="en-US" sz="2400" kern="0" dirty="0">
                <a:latin typeface="Arial" panose="020B0604020202020204" pitchFamily="34" charset="0"/>
                <a:cs typeface="Arial" panose="020B0604020202020204" pitchFamily="34" charset="0"/>
              </a:rPr>
              <a:t> (LPP – PLP).</a:t>
            </a:r>
          </a:p>
          <a:p>
            <a:pPr marL="285750" indent="-285750">
              <a:buFont typeface="Arial" panose="020B0604020202020204" pitchFamily="34" charset="0"/>
              <a:buChar char="•"/>
              <a:defRPr/>
            </a:pPr>
            <a:endParaRPr lang="nl-BE" altLang="en-US" kern="0" dirty="0">
              <a:latin typeface="Arial" panose="020B0604020202020204" pitchFamily="34" charset="0"/>
              <a:cs typeface="Arial" panose="020B0604020202020204" pitchFamily="34" charset="0"/>
            </a:endParaRPr>
          </a:p>
          <a:p>
            <a:r>
              <a:rPr lang="nl-BE" sz="2400" b="1" i="1" u="sng" dirty="0">
                <a:latin typeface="Arial" panose="020B0604020202020204" pitchFamily="34" charset="0"/>
                <a:cs typeface="Arial" panose="020B0604020202020204" pitchFamily="34" charset="0"/>
              </a:rPr>
              <a:t>Wat is een lokaal preventieplan ?</a:t>
            </a:r>
          </a:p>
          <a:p>
            <a:endParaRPr lang="en-US" sz="2400" dirty="0">
              <a:latin typeface="Arial" panose="020B0604020202020204" pitchFamily="34" charset="0"/>
              <a:cs typeface="Arial" panose="020B0604020202020204" pitchFamily="34" charset="0"/>
            </a:endParaRPr>
          </a:p>
          <a:p>
            <a:pPr algn="just"/>
            <a:r>
              <a:rPr lang="nl-BE" sz="2400" i="1" dirty="0">
                <a:latin typeface="Arial" panose="020B0604020202020204" pitchFamily="34" charset="0"/>
                <a:cs typeface="Arial" panose="020B0604020202020204" pitchFamily="34" charset="0"/>
              </a:rPr>
              <a:t>Een lokaal preventieplan is op het niveau van de eenheid de lokale uitvoering van het dynamisch risicobeheersingssysteem van Defensie.</a:t>
            </a:r>
            <a:endParaRPr lang="en-US" sz="2400" dirty="0">
              <a:latin typeface="Arial" panose="020B0604020202020204" pitchFamily="34" charset="0"/>
              <a:cs typeface="Arial" panose="020B0604020202020204" pitchFamily="34" charset="0"/>
            </a:endParaRPr>
          </a:p>
          <a:p>
            <a:pPr algn="just"/>
            <a:r>
              <a:rPr lang="nl-BE" sz="2400" i="1" dirty="0">
                <a:latin typeface="Arial" panose="020B0604020202020204" pitchFamily="34" charset="0"/>
                <a:cs typeface="Arial" panose="020B0604020202020204" pitchFamily="34" charset="0"/>
              </a:rPr>
              <a:t>Het lokaal preventieplan is samengesteld uit twee luiken. </a:t>
            </a:r>
            <a:br>
              <a:rPr lang="nl-BE" sz="2400" i="1" dirty="0">
                <a:latin typeface="Arial" panose="020B0604020202020204" pitchFamily="34" charset="0"/>
                <a:cs typeface="Arial" panose="020B0604020202020204" pitchFamily="34" charset="0"/>
              </a:rPr>
            </a:br>
            <a:r>
              <a:rPr lang="nl-BE" sz="2400" i="1" dirty="0">
                <a:latin typeface="Arial" panose="020B0604020202020204" pitchFamily="34" charset="0"/>
                <a:cs typeface="Arial" panose="020B0604020202020204" pitchFamily="34" charset="0"/>
              </a:rPr>
              <a:t>Het eerste luik herneemt de preventiemaatregelen opgelegd door de uitvoering van de jaarlijkse actieplannen van de piloot DG/ACOS. Het tweede luik herneemt de preventie-activiteiten die een uitsluitend lokale behandeling vereisen.</a:t>
            </a:r>
            <a:endParaRPr lang="en-US"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p:txBody>
      </p:sp>
    </p:spTree>
    <p:extLst>
      <p:ext uri="{BB962C8B-B14F-4D97-AF65-F5344CB8AC3E}">
        <p14:creationId xmlns:p14="http://schemas.microsoft.com/office/powerpoint/2010/main" val="1623953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37673" y="600364"/>
            <a:ext cx="6779491" cy="769441"/>
          </a:xfrm>
          <a:prstGeom prst="rect">
            <a:avLst/>
          </a:prstGeom>
        </p:spPr>
        <p:txBody>
          <a:bodyPr wrap="square" rtlCol="0">
            <a:spAutoFit/>
          </a:bodyPr>
          <a:lstStyle/>
          <a:p>
            <a:r>
              <a:rPr lang="nl-BE" sz="4400" b="1" dirty="0">
                <a:latin typeface="Arial" panose="020B0604020202020204" pitchFamily="34" charset="0"/>
                <a:cs typeface="Arial" panose="020B0604020202020204" pitchFamily="34" charset="0"/>
              </a:rPr>
              <a:t>Regelgeving</a:t>
            </a:r>
          </a:p>
        </p:txBody>
      </p:sp>
      <p:sp>
        <p:nvSpPr>
          <p:cNvPr id="2" name="Rectangle 1"/>
          <p:cNvSpPr/>
          <p:nvPr/>
        </p:nvSpPr>
        <p:spPr>
          <a:xfrm>
            <a:off x="1237673" y="1905506"/>
            <a:ext cx="9277927" cy="4247317"/>
          </a:xfrm>
          <a:prstGeom prst="rect">
            <a:avLst/>
          </a:prstGeom>
        </p:spPr>
        <p:txBody>
          <a:bodyPr wrap="square">
            <a:spAutoFit/>
          </a:bodyPr>
          <a:lstStyle/>
          <a:p>
            <a:pPr marL="285750" indent="-285750">
              <a:buFont typeface="Arial" panose="020B0604020202020204" pitchFamily="34" charset="0"/>
              <a:buChar char="•"/>
              <a:defRPr/>
            </a:pPr>
            <a:r>
              <a:rPr lang="nl-BE" altLang="en-US" kern="0" dirty="0">
                <a:latin typeface="Arial" panose="020B0604020202020204" pitchFamily="34" charset="0"/>
                <a:cs typeface="Arial" panose="020B0604020202020204" pitchFamily="34" charset="0"/>
              </a:rPr>
              <a:t>ACWB-SPS-WRKPR-002 (</a:t>
            </a:r>
            <a:r>
              <a:rPr lang="nl-BE" altLang="en-US" kern="0" dirty="0">
                <a:latin typeface="Arial" panose="020B0604020202020204" pitchFamily="34" charset="0"/>
                <a:cs typeface="Arial" panose="020B0604020202020204" pitchFamily="34" charset="0"/>
                <a:hlinkClick r:id="rId3"/>
              </a:rPr>
              <a:t>N</a:t>
            </a:r>
            <a:r>
              <a:rPr lang="nl-BE" altLang="en-US" kern="0" dirty="0">
                <a:latin typeface="Arial" panose="020B0604020202020204" pitchFamily="34" charset="0"/>
                <a:cs typeface="Arial" panose="020B0604020202020204" pitchFamily="34" charset="0"/>
              </a:rPr>
              <a:t> + </a:t>
            </a:r>
            <a:r>
              <a:rPr lang="nl-BE" altLang="en-US" kern="0" dirty="0">
                <a:latin typeface="Arial" panose="020B0604020202020204" pitchFamily="34" charset="0"/>
                <a:cs typeface="Arial" panose="020B0604020202020204" pitchFamily="34" charset="0"/>
                <a:hlinkClick r:id="rId4"/>
              </a:rPr>
              <a:t>F</a:t>
            </a:r>
            <a:r>
              <a:rPr lang="nl-BE" altLang="en-US" kern="0" dirty="0">
                <a:latin typeface="Arial" panose="020B0604020202020204" pitchFamily="34" charset="0"/>
                <a:cs typeface="Arial" panose="020B0604020202020204" pitchFamily="34" charset="0"/>
              </a:rPr>
              <a:t>)</a:t>
            </a:r>
            <a:br>
              <a:rPr lang="nl-BE" altLang="en-US" kern="0" dirty="0">
                <a:latin typeface="Arial" panose="020B0604020202020204" pitchFamily="34" charset="0"/>
                <a:cs typeface="Arial" panose="020B0604020202020204" pitchFamily="34" charset="0"/>
              </a:rPr>
            </a:br>
            <a:r>
              <a:rPr lang="nl-BE" altLang="en-US" kern="0" dirty="0">
                <a:latin typeface="Arial" panose="020B0604020202020204" pitchFamily="34" charset="0"/>
                <a:cs typeface="Arial" panose="020B0604020202020204" pitchFamily="34" charset="0"/>
              </a:rPr>
              <a:t>Opdrachten van de actoren van de preventie op het plaatselijk niveau</a:t>
            </a:r>
            <a:r>
              <a:rPr lang="nl-BE" altLang="en-US" kern="0" dirty="0"/>
              <a:t>.</a:t>
            </a:r>
          </a:p>
          <a:p>
            <a:pPr marL="285750" indent="-285750">
              <a:buFont typeface="Arial" panose="020B0604020202020204" pitchFamily="34" charset="0"/>
              <a:buChar char="•"/>
              <a:defRPr/>
            </a:pPr>
            <a:endParaRPr lang="nl-BE" altLang="en-US" kern="0" dirty="0"/>
          </a:p>
          <a:p>
            <a:pPr fontAlgn="t"/>
            <a:endParaRPr lang="nl-BE" dirty="0"/>
          </a:p>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p:txBody>
      </p:sp>
      <p:graphicFrame>
        <p:nvGraphicFramePr>
          <p:cNvPr id="3" name="Table 2"/>
          <p:cNvGraphicFramePr>
            <a:graphicFrameLocks noGrp="1"/>
          </p:cNvGraphicFramePr>
          <p:nvPr>
            <p:extLst>
              <p:ext uri="{D42A27DB-BD31-4B8C-83A1-F6EECF244321}">
                <p14:modId xmlns:p14="http://schemas.microsoft.com/office/powerpoint/2010/main" val="617019254"/>
              </p:ext>
            </p:extLst>
          </p:nvPr>
        </p:nvGraphicFramePr>
        <p:xfrm>
          <a:off x="1341333" y="3110491"/>
          <a:ext cx="9985692" cy="2177432"/>
        </p:xfrm>
        <a:graphic>
          <a:graphicData uri="http://schemas.openxmlformats.org/drawingml/2006/table">
            <a:tbl>
              <a:tblPr firstRow="1" bandRow="1">
                <a:tableStyleId>{5C22544A-7EE6-4342-B048-85BDC9FD1C3A}</a:tableStyleId>
              </a:tblPr>
              <a:tblGrid>
                <a:gridCol w="1664282">
                  <a:extLst>
                    <a:ext uri="{9D8B030D-6E8A-4147-A177-3AD203B41FA5}">
                      <a16:colId xmlns:a16="http://schemas.microsoft.com/office/drawing/2014/main" val="857017564"/>
                    </a:ext>
                  </a:extLst>
                </a:gridCol>
                <a:gridCol w="1664282">
                  <a:extLst>
                    <a:ext uri="{9D8B030D-6E8A-4147-A177-3AD203B41FA5}">
                      <a16:colId xmlns:a16="http://schemas.microsoft.com/office/drawing/2014/main" val="1475309882"/>
                    </a:ext>
                  </a:extLst>
                </a:gridCol>
                <a:gridCol w="1664282">
                  <a:extLst>
                    <a:ext uri="{9D8B030D-6E8A-4147-A177-3AD203B41FA5}">
                      <a16:colId xmlns:a16="http://schemas.microsoft.com/office/drawing/2014/main" val="2238703619"/>
                    </a:ext>
                  </a:extLst>
                </a:gridCol>
                <a:gridCol w="1664282">
                  <a:extLst>
                    <a:ext uri="{9D8B030D-6E8A-4147-A177-3AD203B41FA5}">
                      <a16:colId xmlns:a16="http://schemas.microsoft.com/office/drawing/2014/main" val="279956531"/>
                    </a:ext>
                  </a:extLst>
                </a:gridCol>
                <a:gridCol w="1664282">
                  <a:extLst>
                    <a:ext uri="{9D8B030D-6E8A-4147-A177-3AD203B41FA5}">
                      <a16:colId xmlns:a16="http://schemas.microsoft.com/office/drawing/2014/main" val="2728203487"/>
                    </a:ext>
                  </a:extLst>
                </a:gridCol>
                <a:gridCol w="1664282">
                  <a:extLst>
                    <a:ext uri="{9D8B030D-6E8A-4147-A177-3AD203B41FA5}">
                      <a16:colId xmlns:a16="http://schemas.microsoft.com/office/drawing/2014/main" val="492766016"/>
                    </a:ext>
                  </a:extLst>
                </a:gridCol>
              </a:tblGrid>
              <a:tr h="622952">
                <a:tc>
                  <a:txBody>
                    <a:bodyPr/>
                    <a:lstStyle/>
                    <a:p>
                      <a:r>
                        <a:rPr lang="nl-BE" sz="1400" dirty="0">
                          <a:latin typeface="Arial" panose="020B0604020202020204" pitchFamily="34" charset="0"/>
                          <a:cs typeface="Arial" panose="020B0604020202020204" pitchFamily="34" charset="0"/>
                        </a:rPr>
                        <a:t>LPP -PLP</a:t>
                      </a:r>
                    </a:p>
                  </a:txBody>
                  <a:tcPr/>
                </a:tc>
                <a:tc>
                  <a:txBody>
                    <a:bodyPr/>
                    <a:lstStyle/>
                    <a:p>
                      <a:pPr algn="ctr"/>
                      <a:r>
                        <a:rPr lang="nl-BE" sz="1400" dirty="0">
                          <a:solidFill>
                            <a:schemeClr val="bg1"/>
                          </a:solidFill>
                          <a:latin typeface="Arial" panose="020B0604020202020204" pitchFamily="34" charset="0"/>
                          <a:cs typeface="Arial" panose="020B0604020202020204" pitchFamily="34" charset="0"/>
                        </a:rPr>
                        <a:t>Plaatselijke</a:t>
                      </a:r>
                      <a:br>
                        <a:rPr lang="nl-BE" sz="1400" dirty="0">
                          <a:solidFill>
                            <a:schemeClr val="bg1"/>
                          </a:solidFill>
                          <a:latin typeface="Arial" panose="020B0604020202020204" pitchFamily="34" charset="0"/>
                          <a:cs typeface="Arial" panose="020B0604020202020204" pitchFamily="34" charset="0"/>
                        </a:rPr>
                      </a:br>
                      <a:r>
                        <a:rPr lang="nl-BE" sz="1400" dirty="0">
                          <a:solidFill>
                            <a:schemeClr val="bg1"/>
                          </a:solidFill>
                          <a:latin typeface="Arial" panose="020B0604020202020204" pitchFamily="34" charset="0"/>
                          <a:cs typeface="Arial" panose="020B0604020202020204" pitchFamily="34" charset="0"/>
                        </a:rPr>
                        <a:t>autoriteit</a:t>
                      </a:r>
                      <a:endParaRPr lang="en-US" sz="1400" dirty="0">
                        <a:solidFill>
                          <a:schemeClr val="bg1"/>
                        </a:solidFill>
                        <a:latin typeface="Arial" panose="020B0604020202020204" pitchFamily="34" charset="0"/>
                        <a:cs typeface="Arial" panose="020B0604020202020204" pitchFamily="34" charset="0"/>
                      </a:endParaRPr>
                    </a:p>
                  </a:txBody>
                  <a:tcPr/>
                </a:tc>
                <a:tc>
                  <a:txBody>
                    <a:bodyPr/>
                    <a:lstStyle/>
                    <a:p>
                      <a:pPr algn="ctr"/>
                      <a:r>
                        <a:rPr lang="nl-BE" sz="1400" dirty="0">
                          <a:solidFill>
                            <a:schemeClr val="bg1"/>
                          </a:solidFill>
                          <a:latin typeface="Arial" panose="020B0604020202020204" pitchFamily="34" charset="0"/>
                          <a:cs typeface="Arial" panose="020B0604020202020204" pitchFamily="34" charset="0"/>
                        </a:rPr>
                        <a:t>Hiërarchische</a:t>
                      </a:r>
                      <a:br>
                        <a:rPr lang="nl-BE" sz="1400" dirty="0">
                          <a:solidFill>
                            <a:schemeClr val="bg1"/>
                          </a:solidFill>
                          <a:latin typeface="Arial" panose="020B0604020202020204" pitchFamily="34" charset="0"/>
                          <a:cs typeface="Arial" panose="020B0604020202020204" pitchFamily="34" charset="0"/>
                        </a:rPr>
                      </a:br>
                      <a:r>
                        <a:rPr lang="nl-BE" sz="1400" dirty="0">
                          <a:solidFill>
                            <a:schemeClr val="bg1"/>
                          </a:solidFill>
                          <a:latin typeface="Arial" panose="020B0604020202020204" pitchFamily="34" charset="0"/>
                          <a:cs typeface="Arial" panose="020B0604020202020204" pitchFamily="34" charset="0"/>
                        </a:rPr>
                        <a:t>lijn</a:t>
                      </a:r>
                      <a:endParaRPr lang="en-US" sz="1400" dirty="0">
                        <a:solidFill>
                          <a:schemeClr val="bg1"/>
                        </a:solidFill>
                        <a:latin typeface="Arial" panose="020B0604020202020204" pitchFamily="34" charset="0"/>
                        <a:cs typeface="Arial" panose="020B0604020202020204" pitchFamily="34" charset="0"/>
                      </a:endParaRPr>
                    </a:p>
                  </a:txBody>
                  <a:tcPr/>
                </a:tc>
                <a:tc>
                  <a:txBody>
                    <a:bodyPr/>
                    <a:lstStyle/>
                    <a:p>
                      <a:pPr algn="ctr"/>
                      <a:r>
                        <a:rPr lang="nl-BE" sz="1400" dirty="0" err="1">
                          <a:solidFill>
                            <a:schemeClr val="bg1"/>
                          </a:solidFill>
                          <a:latin typeface="Arial" panose="020B0604020202020204" pitchFamily="34" charset="0"/>
                          <a:cs typeface="Arial" panose="020B0604020202020204" pitchFamily="34" charset="0"/>
                        </a:rPr>
                        <a:t>AsPrev</a:t>
                      </a:r>
                      <a:endParaRPr lang="en-US" sz="1400" dirty="0">
                        <a:solidFill>
                          <a:schemeClr val="bg1"/>
                        </a:solidFill>
                        <a:latin typeface="Arial" panose="020B0604020202020204" pitchFamily="34" charset="0"/>
                        <a:cs typeface="Arial" panose="020B0604020202020204" pitchFamily="34" charset="0"/>
                      </a:endParaRPr>
                    </a:p>
                  </a:txBody>
                  <a:tcPr/>
                </a:tc>
                <a:tc>
                  <a:txBody>
                    <a:bodyPr/>
                    <a:lstStyle/>
                    <a:p>
                      <a:pPr algn="ctr"/>
                      <a:r>
                        <a:rPr lang="nl-BE" sz="1400" dirty="0">
                          <a:solidFill>
                            <a:schemeClr val="bg1"/>
                          </a:solidFill>
                          <a:latin typeface="Arial" panose="020B0604020202020204" pitchFamily="34" charset="0"/>
                          <a:cs typeface="Arial" panose="020B0604020202020204" pitchFamily="34" charset="0"/>
                        </a:rPr>
                        <a:t>LDPBW</a:t>
                      </a:r>
                      <a:br>
                        <a:rPr lang="nl-BE" sz="1400" dirty="0">
                          <a:solidFill>
                            <a:schemeClr val="bg1"/>
                          </a:solidFill>
                          <a:latin typeface="Arial" panose="020B0604020202020204" pitchFamily="34" charset="0"/>
                          <a:cs typeface="Arial" panose="020B0604020202020204" pitchFamily="34" charset="0"/>
                        </a:rPr>
                      </a:br>
                      <a:r>
                        <a:rPr lang="nl-BE" sz="1400" dirty="0">
                          <a:solidFill>
                            <a:schemeClr val="bg1"/>
                          </a:solidFill>
                          <a:latin typeface="Arial" panose="020B0604020202020204" pitchFamily="34" charset="0"/>
                          <a:cs typeface="Arial" panose="020B0604020202020204" pitchFamily="34" charset="0"/>
                        </a:rPr>
                        <a:t>SLPPT</a:t>
                      </a:r>
                      <a:endParaRPr lang="en-US" sz="1400" dirty="0">
                        <a:solidFill>
                          <a:schemeClr val="bg1"/>
                        </a:solidFill>
                        <a:latin typeface="Arial" panose="020B0604020202020204" pitchFamily="34" charset="0"/>
                        <a:cs typeface="Arial" panose="020B0604020202020204" pitchFamily="34" charset="0"/>
                      </a:endParaRPr>
                    </a:p>
                  </a:txBody>
                  <a:tcPr/>
                </a:tc>
                <a:tc>
                  <a:txBody>
                    <a:bodyPr/>
                    <a:lstStyle/>
                    <a:p>
                      <a:pPr algn="ctr"/>
                      <a:r>
                        <a:rPr lang="nl-BE" sz="1400" dirty="0">
                          <a:solidFill>
                            <a:schemeClr val="bg1"/>
                          </a:solidFill>
                          <a:latin typeface="Arial" panose="020B0604020202020204" pitchFamily="34" charset="0"/>
                          <a:cs typeface="Arial" panose="020B0604020202020204" pitchFamily="34" charset="0"/>
                        </a:rPr>
                        <a:t>AMT</a:t>
                      </a:r>
                      <a:br>
                        <a:rPr lang="nl-BE" sz="1400" dirty="0">
                          <a:solidFill>
                            <a:schemeClr val="bg1"/>
                          </a:solidFill>
                          <a:latin typeface="Arial" panose="020B0604020202020204" pitchFamily="34" charset="0"/>
                          <a:cs typeface="Arial" panose="020B0604020202020204" pitchFamily="34" charset="0"/>
                        </a:rPr>
                      </a:br>
                      <a:r>
                        <a:rPr lang="nl-BE" sz="1400" dirty="0">
                          <a:solidFill>
                            <a:schemeClr val="bg1"/>
                          </a:solidFill>
                          <a:latin typeface="Arial" panose="020B0604020202020204" pitchFamily="34" charset="0"/>
                          <a:cs typeface="Arial" panose="020B0604020202020204" pitchFamily="34" charset="0"/>
                        </a:rPr>
                        <a:t>PAA</a:t>
                      </a:r>
                      <a:endParaRPr lang="en-US" sz="1400" dirty="0">
                        <a:solidFill>
                          <a:schemeClr val="bg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619654584"/>
                  </a:ext>
                </a:extLst>
              </a:tr>
              <a:tr h="1209259">
                <a:tc>
                  <a:txBody>
                    <a:bodyPr/>
                    <a:lstStyle/>
                    <a:p>
                      <a:endParaRPr lang="nl-BE" sz="1600" dirty="0"/>
                    </a:p>
                  </a:txBody>
                  <a:tcPr/>
                </a:tc>
                <a:tc>
                  <a:txBody>
                    <a:bodyPr/>
                    <a:lstStyle/>
                    <a:p>
                      <a:pPr marL="87313" lvl="0" indent="-87313">
                        <a:buFont typeface="Arial" panose="020B0604020202020204" pitchFamily="34" charset="0"/>
                        <a:buChar char="•"/>
                      </a:pPr>
                      <a:r>
                        <a:rPr lang="nl-BE" sz="1600" kern="1200" dirty="0">
                          <a:solidFill>
                            <a:schemeClr val="dk1"/>
                          </a:solidFill>
                          <a:effectLst/>
                          <a:latin typeface="+mn-lt"/>
                          <a:ea typeface="+mn-ea"/>
                          <a:cs typeface="+mn-cs"/>
                        </a:rPr>
                        <a:t>laat opstellen</a:t>
                      </a:r>
                      <a:endParaRPr lang="en-US" sz="1600" kern="1200" dirty="0">
                        <a:solidFill>
                          <a:schemeClr val="dk1"/>
                        </a:solidFill>
                        <a:effectLst/>
                        <a:latin typeface="+mn-lt"/>
                        <a:ea typeface="+mn-ea"/>
                        <a:cs typeface="+mn-cs"/>
                      </a:endParaRPr>
                    </a:p>
                    <a:p>
                      <a:pPr marL="87313" indent="-87313">
                        <a:buFont typeface="Arial" panose="020B0604020202020204" pitchFamily="34" charset="0"/>
                        <a:buChar char="•"/>
                      </a:pPr>
                      <a:r>
                        <a:rPr lang="nl-BE" sz="1600" kern="1200" dirty="0">
                          <a:solidFill>
                            <a:schemeClr val="dk1"/>
                          </a:solidFill>
                          <a:effectLst/>
                          <a:latin typeface="+mn-lt"/>
                          <a:ea typeface="+mn-ea"/>
                          <a:cs typeface="+mn-cs"/>
                        </a:rPr>
                        <a:t>duidt een </a:t>
                      </a:r>
                      <a:r>
                        <a:rPr lang="nl-BE" sz="1600" kern="1200" dirty="0" err="1">
                          <a:solidFill>
                            <a:schemeClr val="dk1"/>
                          </a:solidFill>
                          <a:effectLst/>
                          <a:latin typeface="+mn-lt"/>
                          <a:ea typeface="+mn-ea"/>
                          <a:cs typeface="+mn-cs"/>
                        </a:rPr>
                        <a:t>Offr</a:t>
                      </a:r>
                      <a:r>
                        <a:rPr lang="nl-BE" sz="1600" kern="1200" dirty="0">
                          <a:solidFill>
                            <a:schemeClr val="dk1"/>
                          </a:solidFill>
                          <a:effectLst/>
                          <a:latin typeface="+mn-lt"/>
                          <a:ea typeface="+mn-ea"/>
                          <a:cs typeface="+mn-cs"/>
                        </a:rPr>
                        <a:t> aan in zijn Staf om de opvolging te verzekeren</a:t>
                      </a:r>
                      <a:endParaRPr lang="en-US" sz="1600" dirty="0"/>
                    </a:p>
                  </a:txBody>
                  <a:tcPr/>
                </a:tc>
                <a:tc>
                  <a:txBody>
                    <a:bodyPr/>
                    <a:lstStyle/>
                    <a:p>
                      <a:pPr marL="87313" indent="-87313">
                        <a:buFont typeface="Arial" panose="020B0604020202020204" pitchFamily="34" charset="0"/>
                        <a:buChar char="•"/>
                      </a:pPr>
                      <a:r>
                        <a:rPr lang="nl-BE" sz="1600" dirty="0"/>
                        <a:t>Stelt op</a:t>
                      </a:r>
                    </a:p>
                    <a:p>
                      <a:pPr marL="87313" indent="-87313">
                        <a:buFont typeface="Arial" panose="020B0604020202020204" pitchFamily="34" charset="0"/>
                        <a:buChar char="•"/>
                      </a:pPr>
                      <a:r>
                        <a:rPr lang="nl-BE" sz="1600" dirty="0"/>
                        <a:t>Voert uit</a:t>
                      </a:r>
                    </a:p>
                    <a:p>
                      <a:pPr marL="87313" indent="-87313">
                        <a:buFont typeface="Arial" panose="020B0604020202020204" pitchFamily="34" charset="0"/>
                        <a:buChar char="•"/>
                      </a:pPr>
                      <a:r>
                        <a:rPr lang="nl-BE" sz="1600" dirty="0"/>
                        <a:t>Verzekert de opvolging</a:t>
                      </a:r>
                      <a:endParaRPr lang="en-US" sz="1600" dirty="0"/>
                    </a:p>
                  </a:txBody>
                  <a:tcPr/>
                </a:tc>
                <a:tc>
                  <a:txBody>
                    <a:bodyPr/>
                    <a:lstStyle/>
                    <a:p>
                      <a:pPr marL="87313" indent="-87313">
                        <a:buFont typeface="Arial" panose="020B0604020202020204" pitchFamily="34" charset="0"/>
                        <a:buChar char="•"/>
                      </a:pPr>
                      <a:r>
                        <a:rPr lang="nl-BE" sz="1600" dirty="0"/>
                        <a:t>Doet voorstellen</a:t>
                      </a:r>
                      <a:endParaRPr lang="en-US" sz="1600" dirty="0"/>
                    </a:p>
                  </a:txBody>
                  <a:tcPr/>
                </a:tc>
                <a:tc>
                  <a:txBody>
                    <a:bodyPr/>
                    <a:lstStyle/>
                    <a:p>
                      <a:pPr marL="87313" indent="-87313">
                        <a:buFont typeface="Arial" panose="020B0604020202020204" pitchFamily="34" charset="0"/>
                        <a:buChar char="•"/>
                      </a:pPr>
                      <a:r>
                        <a:rPr lang="nl-BE" sz="1600" dirty="0"/>
                        <a:t>Geeft een advies</a:t>
                      </a:r>
                    </a:p>
                    <a:p>
                      <a:pPr marL="87313" indent="-87313">
                        <a:buFont typeface="Arial" panose="020B0604020202020204" pitchFamily="34" charset="0"/>
                        <a:buChar char="•"/>
                      </a:pPr>
                      <a:r>
                        <a:rPr lang="nl-BE" sz="1600" dirty="0"/>
                        <a:t>Doet</a:t>
                      </a:r>
                      <a:r>
                        <a:rPr lang="nl-BE" sz="1600" baseline="0" dirty="0"/>
                        <a:t> voorstellen</a:t>
                      </a:r>
                      <a:endParaRPr lang="en-US" sz="1600" dirty="0"/>
                    </a:p>
                  </a:txBody>
                  <a:tcPr/>
                </a:tc>
                <a:tc>
                  <a:txBody>
                    <a:bodyPr/>
                    <a:lstStyle/>
                    <a:p>
                      <a:pPr marL="87313" indent="-87313">
                        <a:buFont typeface="Arial" panose="020B0604020202020204" pitchFamily="34" charset="0"/>
                        <a:buChar char="•"/>
                      </a:pPr>
                      <a:r>
                        <a:rPr lang="nl-BE" sz="1600" dirty="0"/>
                        <a:t>Geeft een advies</a:t>
                      </a:r>
                    </a:p>
                    <a:p>
                      <a:pPr marL="87313" indent="-87313">
                        <a:buFont typeface="Arial" panose="020B0604020202020204" pitchFamily="34" charset="0"/>
                        <a:buChar char="•"/>
                      </a:pPr>
                      <a:r>
                        <a:rPr lang="nl-BE" sz="1600" dirty="0"/>
                        <a:t>Doet</a:t>
                      </a:r>
                      <a:r>
                        <a:rPr lang="nl-BE" sz="1600" baseline="0" dirty="0"/>
                        <a:t> voorstellen</a:t>
                      </a:r>
                      <a:endParaRPr lang="en-US" sz="1600" dirty="0"/>
                    </a:p>
                  </a:txBody>
                  <a:tcPr/>
                </a:tc>
                <a:extLst>
                  <a:ext uri="{0D108BD9-81ED-4DB2-BD59-A6C34878D82A}">
                    <a16:rowId xmlns:a16="http://schemas.microsoft.com/office/drawing/2014/main" val="1462893053"/>
                  </a:ext>
                </a:extLst>
              </a:tr>
            </a:tbl>
          </a:graphicData>
        </a:graphic>
      </p:graphicFrame>
    </p:spTree>
    <p:extLst>
      <p:ext uri="{BB962C8B-B14F-4D97-AF65-F5344CB8AC3E}">
        <p14:creationId xmlns:p14="http://schemas.microsoft.com/office/powerpoint/2010/main" val="10239017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37673" y="600364"/>
            <a:ext cx="6779491" cy="769441"/>
          </a:xfrm>
          <a:prstGeom prst="rect">
            <a:avLst/>
          </a:prstGeom>
        </p:spPr>
        <p:txBody>
          <a:bodyPr wrap="square" rtlCol="0">
            <a:spAutoFit/>
          </a:bodyPr>
          <a:lstStyle/>
          <a:p>
            <a:r>
              <a:rPr lang="nl-BE" sz="4400" b="1" dirty="0">
                <a:latin typeface="Arial" panose="020B0604020202020204" pitchFamily="34" charset="0"/>
                <a:cs typeface="Arial" panose="020B0604020202020204" pitchFamily="34" charset="0"/>
              </a:rPr>
              <a:t>Regelgeving</a:t>
            </a:r>
          </a:p>
        </p:txBody>
      </p:sp>
      <p:sp>
        <p:nvSpPr>
          <p:cNvPr id="2" name="Rectangle 1"/>
          <p:cNvSpPr/>
          <p:nvPr/>
        </p:nvSpPr>
        <p:spPr>
          <a:xfrm>
            <a:off x="1237673" y="1905506"/>
            <a:ext cx="7906327" cy="4247317"/>
          </a:xfrm>
          <a:prstGeom prst="rect">
            <a:avLst/>
          </a:prstGeom>
        </p:spPr>
        <p:txBody>
          <a:bodyPr wrap="square">
            <a:spAutoFit/>
          </a:bodyPr>
          <a:lstStyle/>
          <a:p>
            <a:pPr marL="285750" indent="-285750">
              <a:buFont typeface="Arial" panose="020B0604020202020204" pitchFamily="34" charset="0"/>
              <a:buChar char="•"/>
              <a:defRPr/>
            </a:pPr>
            <a:r>
              <a:rPr lang="nl-BE" altLang="en-US" kern="0" dirty="0">
                <a:latin typeface="Arial" panose="020B0604020202020204" pitchFamily="34" charset="0"/>
                <a:cs typeface="Arial" panose="020B0604020202020204" pitchFamily="34" charset="0"/>
                <a:hlinkClick r:id="rId3"/>
              </a:rPr>
              <a:t>ACWB-SPS-WRKPR-009</a:t>
            </a:r>
            <a:br>
              <a:rPr lang="nl-BE" altLang="en-US" kern="0" dirty="0">
                <a:latin typeface="Arial" panose="020B0604020202020204" pitchFamily="34" charset="0"/>
                <a:cs typeface="Arial" panose="020B0604020202020204" pitchFamily="34" charset="0"/>
              </a:rPr>
            </a:br>
            <a:r>
              <a:rPr lang="nl-BE" altLang="en-US" kern="0" dirty="0">
                <a:latin typeface="Arial" panose="020B0604020202020204" pitchFamily="34" charset="0"/>
                <a:cs typeface="Arial" panose="020B0604020202020204" pitchFamily="34" charset="0"/>
              </a:rPr>
              <a:t>Opstellen van het Globaal Preventieplan, Jaarlijks Actieplan.</a:t>
            </a:r>
          </a:p>
          <a:p>
            <a:pPr marL="285750" indent="-285750">
              <a:buFont typeface="Arial" panose="020B0604020202020204" pitchFamily="34" charset="0"/>
              <a:buChar char="•"/>
              <a:defRPr/>
            </a:pPr>
            <a:endParaRPr lang="nl-BE" altLang="en-US" kern="0" dirty="0">
              <a:latin typeface="Arial" panose="020B0604020202020204" pitchFamily="34" charset="0"/>
              <a:cs typeface="Arial" panose="020B0604020202020204" pitchFamily="34" charset="0"/>
            </a:endParaRPr>
          </a:p>
          <a:p>
            <a:pPr>
              <a:tabLst>
                <a:tab pos="271463" algn="l"/>
              </a:tabLst>
            </a:pPr>
            <a:r>
              <a:rPr lang="nl-BE" b="1" i="1" dirty="0">
                <a:latin typeface="Arial" panose="020B0604020202020204" pitchFamily="34" charset="0"/>
                <a:cs typeface="Arial" panose="020B0604020202020204" pitchFamily="34" charset="0"/>
              </a:rPr>
              <a:t>	</a:t>
            </a:r>
            <a:r>
              <a:rPr lang="nl-BE" b="1" i="1" u="sng" dirty="0">
                <a:latin typeface="Arial" panose="020B0604020202020204" pitchFamily="34" charset="0"/>
                <a:cs typeface="Arial" panose="020B0604020202020204" pitchFamily="34" charset="0"/>
              </a:rPr>
              <a:t>Wat is een GPP en een JAP ?</a:t>
            </a:r>
            <a:br>
              <a:rPr lang="nl-BE" b="1" i="1" u="sng" dirty="0">
                <a:latin typeface="Arial" panose="020B0604020202020204" pitchFamily="34" charset="0"/>
                <a:cs typeface="Arial" panose="020B0604020202020204" pitchFamily="34" charset="0"/>
              </a:rPr>
            </a:br>
            <a:endParaRPr lang="en-US" u="sng" dirty="0">
              <a:latin typeface="Arial" panose="020B0604020202020204" pitchFamily="34" charset="0"/>
              <a:cs typeface="Arial" panose="020B0604020202020204" pitchFamily="34" charset="0"/>
            </a:endParaRPr>
          </a:p>
          <a:p>
            <a:pPr marL="271463"/>
            <a:r>
              <a:rPr lang="nl-BE" i="1" dirty="0">
                <a:solidFill>
                  <a:schemeClr val="tx2">
                    <a:lumMod val="50000"/>
                  </a:schemeClr>
                </a:solidFill>
                <a:latin typeface="Arial" panose="020B0604020202020204" pitchFamily="34" charset="0"/>
                <a:cs typeface="Arial" panose="020B0604020202020204" pitchFamily="34" charset="0"/>
              </a:rPr>
              <a:t>Een </a:t>
            </a:r>
            <a:r>
              <a:rPr lang="nl-BE" b="1" i="1" dirty="0">
                <a:solidFill>
                  <a:schemeClr val="tx2">
                    <a:lumMod val="50000"/>
                  </a:schemeClr>
                </a:solidFill>
                <a:latin typeface="Arial" panose="020B0604020202020204" pitchFamily="34" charset="0"/>
                <a:cs typeface="Arial" panose="020B0604020202020204" pitchFamily="34" charset="0"/>
              </a:rPr>
              <a:t>G</a:t>
            </a:r>
            <a:r>
              <a:rPr lang="nl-BE" i="1" dirty="0">
                <a:solidFill>
                  <a:schemeClr val="tx2">
                    <a:lumMod val="50000"/>
                  </a:schemeClr>
                </a:solidFill>
                <a:latin typeface="Arial" panose="020B0604020202020204" pitchFamily="34" charset="0"/>
                <a:cs typeface="Arial" panose="020B0604020202020204" pitchFamily="34" charset="0"/>
              </a:rPr>
              <a:t>lobaal </a:t>
            </a:r>
            <a:r>
              <a:rPr lang="nl-BE" b="1" i="1" dirty="0" err="1">
                <a:solidFill>
                  <a:schemeClr val="tx2">
                    <a:lumMod val="50000"/>
                  </a:schemeClr>
                </a:solidFill>
                <a:latin typeface="Arial" panose="020B0604020202020204" pitchFamily="34" charset="0"/>
                <a:cs typeface="Arial" panose="020B0604020202020204" pitchFamily="34" charset="0"/>
              </a:rPr>
              <a:t>P</a:t>
            </a:r>
            <a:r>
              <a:rPr lang="nl-BE" i="1" dirty="0" err="1">
                <a:solidFill>
                  <a:schemeClr val="tx2">
                    <a:lumMod val="50000"/>
                  </a:schemeClr>
                </a:solidFill>
                <a:latin typeface="Arial" panose="020B0604020202020204" pitchFamily="34" charset="0"/>
                <a:cs typeface="Arial" panose="020B0604020202020204" pitchFamily="34" charset="0"/>
              </a:rPr>
              <a:t>reventie</a:t>
            </a:r>
            <a:r>
              <a:rPr lang="nl-BE" b="1" i="1" dirty="0" err="1">
                <a:solidFill>
                  <a:schemeClr val="tx2">
                    <a:lumMod val="50000"/>
                  </a:schemeClr>
                </a:solidFill>
                <a:latin typeface="Arial" panose="020B0604020202020204" pitchFamily="34" charset="0"/>
                <a:cs typeface="Arial" panose="020B0604020202020204" pitchFamily="34" charset="0"/>
              </a:rPr>
              <a:t>P</a:t>
            </a:r>
            <a:r>
              <a:rPr lang="nl-BE" i="1" dirty="0" err="1">
                <a:solidFill>
                  <a:schemeClr val="tx2">
                    <a:lumMod val="50000"/>
                  </a:schemeClr>
                </a:solidFill>
                <a:latin typeface="Arial" panose="020B0604020202020204" pitchFamily="34" charset="0"/>
                <a:cs typeface="Arial" panose="020B0604020202020204" pitchFamily="34" charset="0"/>
              </a:rPr>
              <a:t>lan</a:t>
            </a:r>
            <a:r>
              <a:rPr lang="nl-BE" i="1" dirty="0">
                <a:solidFill>
                  <a:schemeClr val="tx2">
                    <a:lumMod val="50000"/>
                  </a:schemeClr>
                </a:solidFill>
                <a:latin typeface="Arial" panose="020B0604020202020204" pitchFamily="34" charset="0"/>
                <a:cs typeface="Arial" panose="020B0604020202020204" pitchFamily="34" charset="0"/>
              </a:rPr>
              <a:t> wordt op niveau van het HOC opgemaakt en herneemt de </a:t>
            </a:r>
            <a:r>
              <a:rPr lang="nl-BE" b="1" i="1" dirty="0" err="1">
                <a:solidFill>
                  <a:schemeClr val="tx2">
                    <a:lumMod val="50000"/>
                  </a:schemeClr>
                </a:solidFill>
                <a:latin typeface="Arial" panose="020B0604020202020204" pitchFamily="34" charset="0"/>
                <a:cs typeface="Arial" panose="020B0604020202020204" pitchFamily="34" charset="0"/>
              </a:rPr>
              <a:t>J</a:t>
            </a:r>
            <a:r>
              <a:rPr lang="nl-BE" i="1" dirty="0" err="1">
                <a:solidFill>
                  <a:schemeClr val="tx2">
                    <a:lumMod val="50000"/>
                  </a:schemeClr>
                </a:solidFill>
                <a:latin typeface="Arial" panose="020B0604020202020204" pitchFamily="34" charset="0"/>
                <a:cs typeface="Arial" panose="020B0604020202020204" pitchFamily="34" charset="0"/>
              </a:rPr>
              <a:t>aar</a:t>
            </a:r>
            <a:r>
              <a:rPr lang="nl-BE" b="1" i="1" dirty="0" err="1">
                <a:solidFill>
                  <a:schemeClr val="tx2">
                    <a:lumMod val="50000"/>
                  </a:schemeClr>
                </a:solidFill>
                <a:latin typeface="Arial" panose="020B0604020202020204" pitchFamily="34" charset="0"/>
                <a:cs typeface="Arial" panose="020B0604020202020204" pitchFamily="34" charset="0"/>
              </a:rPr>
              <a:t>A</a:t>
            </a:r>
            <a:r>
              <a:rPr lang="nl-BE" i="1" dirty="0" err="1">
                <a:solidFill>
                  <a:schemeClr val="tx2">
                    <a:lumMod val="50000"/>
                  </a:schemeClr>
                </a:solidFill>
                <a:latin typeface="Arial" panose="020B0604020202020204" pitchFamily="34" charset="0"/>
                <a:cs typeface="Arial" panose="020B0604020202020204" pitchFamily="34" charset="0"/>
              </a:rPr>
              <a:t>ctie</a:t>
            </a:r>
            <a:r>
              <a:rPr lang="nl-BE" b="1" i="1" dirty="0" err="1">
                <a:solidFill>
                  <a:schemeClr val="tx2">
                    <a:lumMod val="50000"/>
                  </a:schemeClr>
                </a:solidFill>
                <a:latin typeface="Arial" panose="020B0604020202020204" pitchFamily="34" charset="0"/>
                <a:cs typeface="Arial" panose="020B0604020202020204" pitchFamily="34" charset="0"/>
              </a:rPr>
              <a:t>P</a:t>
            </a:r>
            <a:r>
              <a:rPr lang="nl-BE" i="1" dirty="0" err="1">
                <a:solidFill>
                  <a:schemeClr val="tx2">
                    <a:lumMod val="50000"/>
                  </a:schemeClr>
                </a:solidFill>
                <a:latin typeface="Arial" panose="020B0604020202020204" pitchFamily="34" charset="0"/>
                <a:cs typeface="Arial" panose="020B0604020202020204" pitchFamily="34" charset="0"/>
              </a:rPr>
              <a:t>lannen</a:t>
            </a:r>
            <a:r>
              <a:rPr lang="nl-BE" i="1" dirty="0">
                <a:solidFill>
                  <a:schemeClr val="tx2">
                    <a:lumMod val="50000"/>
                  </a:schemeClr>
                </a:solidFill>
                <a:latin typeface="Arial" panose="020B0604020202020204" pitchFamily="34" charset="0"/>
                <a:cs typeface="Arial" panose="020B0604020202020204" pitchFamily="34" charset="0"/>
              </a:rPr>
              <a:t> van de DG en ACOS. Een GPP wordt gespreid over een periode van 5 jaar.</a:t>
            </a:r>
          </a:p>
          <a:p>
            <a:endParaRPr lang="nl-BE" i="1" dirty="0">
              <a:solidFill>
                <a:schemeClr val="tx2">
                  <a:lumMod val="50000"/>
                </a:schemeClr>
              </a:solidFill>
              <a:latin typeface="Arial" panose="020B0604020202020204" pitchFamily="34" charset="0"/>
              <a:cs typeface="Arial" panose="020B0604020202020204" pitchFamily="34" charset="0"/>
            </a:endParaRPr>
          </a:p>
          <a:p>
            <a:pPr marL="271463"/>
            <a:r>
              <a:rPr lang="nl-BE" dirty="0">
                <a:solidFill>
                  <a:schemeClr val="tx2">
                    <a:lumMod val="50000"/>
                  </a:schemeClr>
                </a:solidFill>
                <a:latin typeface="Arial" panose="020B0604020202020204" pitchFamily="34" charset="0"/>
                <a:cs typeface="Arial" panose="020B0604020202020204" pitchFamily="34" charset="0"/>
              </a:rPr>
              <a:t>Een </a:t>
            </a:r>
            <a:r>
              <a:rPr lang="nl-BE" b="1" dirty="0" err="1">
                <a:solidFill>
                  <a:schemeClr val="tx2">
                    <a:lumMod val="50000"/>
                  </a:schemeClr>
                </a:solidFill>
                <a:latin typeface="Arial" panose="020B0604020202020204" pitchFamily="34" charset="0"/>
                <a:cs typeface="Arial" panose="020B0604020202020204" pitchFamily="34" charset="0"/>
              </a:rPr>
              <a:t>J</a:t>
            </a:r>
            <a:r>
              <a:rPr lang="nl-BE" dirty="0" err="1">
                <a:solidFill>
                  <a:schemeClr val="tx2">
                    <a:lumMod val="50000"/>
                  </a:schemeClr>
                </a:solidFill>
                <a:latin typeface="Arial" panose="020B0604020202020204" pitchFamily="34" charset="0"/>
                <a:cs typeface="Arial" panose="020B0604020202020204" pitchFamily="34" charset="0"/>
              </a:rPr>
              <a:t>aar</a:t>
            </a:r>
            <a:r>
              <a:rPr lang="nl-BE" b="1" dirty="0" err="1">
                <a:solidFill>
                  <a:schemeClr val="tx2">
                    <a:lumMod val="50000"/>
                  </a:schemeClr>
                </a:solidFill>
                <a:latin typeface="Arial" panose="020B0604020202020204" pitchFamily="34" charset="0"/>
                <a:cs typeface="Arial" panose="020B0604020202020204" pitchFamily="34" charset="0"/>
              </a:rPr>
              <a:t>A</a:t>
            </a:r>
            <a:r>
              <a:rPr lang="nl-BE" dirty="0" err="1">
                <a:solidFill>
                  <a:schemeClr val="tx2">
                    <a:lumMod val="50000"/>
                  </a:schemeClr>
                </a:solidFill>
                <a:latin typeface="Arial" panose="020B0604020202020204" pitchFamily="34" charset="0"/>
                <a:cs typeface="Arial" panose="020B0604020202020204" pitchFamily="34" charset="0"/>
              </a:rPr>
              <a:t>ctie</a:t>
            </a:r>
            <a:r>
              <a:rPr lang="nl-BE" b="1" dirty="0" err="1">
                <a:solidFill>
                  <a:schemeClr val="tx2">
                    <a:lumMod val="50000"/>
                  </a:schemeClr>
                </a:solidFill>
                <a:latin typeface="Arial" panose="020B0604020202020204" pitchFamily="34" charset="0"/>
                <a:cs typeface="Arial" panose="020B0604020202020204" pitchFamily="34" charset="0"/>
              </a:rPr>
              <a:t>P</a:t>
            </a:r>
            <a:r>
              <a:rPr lang="nl-BE" dirty="0" err="1">
                <a:solidFill>
                  <a:schemeClr val="tx2">
                    <a:lumMod val="50000"/>
                  </a:schemeClr>
                </a:solidFill>
                <a:latin typeface="Arial" panose="020B0604020202020204" pitchFamily="34" charset="0"/>
                <a:cs typeface="Arial" panose="020B0604020202020204" pitchFamily="34" charset="0"/>
              </a:rPr>
              <a:t>lan</a:t>
            </a:r>
            <a:r>
              <a:rPr lang="nl-BE" dirty="0">
                <a:solidFill>
                  <a:schemeClr val="tx2">
                    <a:lumMod val="50000"/>
                  </a:schemeClr>
                </a:solidFill>
                <a:latin typeface="Arial" panose="020B0604020202020204" pitchFamily="34" charset="0"/>
                <a:cs typeface="Arial" panose="020B0604020202020204" pitchFamily="34" charset="0"/>
              </a:rPr>
              <a:t> wordt opgemaakt op niveau van de DG – ACOS.</a:t>
            </a:r>
            <a:br>
              <a:rPr lang="nl-BE" dirty="0">
                <a:solidFill>
                  <a:schemeClr val="tx2">
                    <a:lumMod val="50000"/>
                  </a:schemeClr>
                </a:solidFill>
                <a:latin typeface="Arial" panose="020B0604020202020204" pitchFamily="34" charset="0"/>
                <a:cs typeface="Arial" panose="020B0604020202020204" pitchFamily="34" charset="0"/>
              </a:rPr>
            </a:br>
            <a:r>
              <a:rPr lang="nl-BE" dirty="0">
                <a:solidFill>
                  <a:schemeClr val="tx2">
                    <a:lumMod val="50000"/>
                  </a:schemeClr>
                </a:solidFill>
                <a:latin typeface="Arial" panose="020B0604020202020204" pitchFamily="34" charset="0"/>
                <a:cs typeface="Arial" panose="020B0604020202020204" pitchFamily="34" charset="0"/>
              </a:rPr>
              <a:t>Een JAP loopt (in principe) over een termijn van één jaar. </a:t>
            </a:r>
          </a:p>
          <a:p>
            <a:endParaRPr lang="nl-BE" dirty="0">
              <a:latin typeface="Arial" panose="020B0604020202020204" pitchFamily="34" charset="0"/>
              <a:cs typeface="Arial" panose="020B0604020202020204" pitchFamily="34" charset="0"/>
            </a:endParaRPr>
          </a:p>
          <a:p>
            <a:pPr>
              <a:tabLst>
                <a:tab pos="1793875" algn="l"/>
                <a:tab pos="3587750" algn="l"/>
                <a:tab pos="5381625" algn="l"/>
              </a:tabLst>
            </a:pPr>
            <a:endParaRPr lang="nl-BE" dirty="0">
              <a:latin typeface="Arial" panose="020B0604020202020204" pitchFamily="34" charset="0"/>
              <a:cs typeface="Arial" panose="020B0604020202020204" pitchFamily="34" charset="0"/>
            </a:endParaRPr>
          </a:p>
          <a:p>
            <a:pPr>
              <a:tabLst>
                <a:tab pos="1793875" algn="l"/>
                <a:tab pos="3587750" algn="l"/>
                <a:tab pos="5381625" algn="l"/>
              </a:tabLst>
            </a:pPr>
            <a:r>
              <a:rPr lang="nl-BE" dirty="0">
                <a:latin typeface="Arial" panose="020B0604020202020204" pitchFamily="34" charset="0"/>
                <a:cs typeface="Arial" panose="020B0604020202020204" pitchFamily="34" charset="0"/>
              </a:rPr>
              <a:t>	</a:t>
            </a:r>
            <a:endParaRPr lang="nl-BE" altLang="en-US" kern="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nl-BE" altLang="en-US" kern="0" dirty="0"/>
          </a:p>
        </p:txBody>
      </p:sp>
    </p:spTree>
    <p:extLst>
      <p:ext uri="{BB962C8B-B14F-4D97-AF65-F5344CB8AC3E}">
        <p14:creationId xmlns:p14="http://schemas.microsoft.com/office/powerpoint/2010/main" val="12804365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37673" y="600364"/>
            <a:ext cx="6779491" cy="769441"/>
          </a:xfrm>
          <a:prstGeom prst="rect">
            <a:avLst/>
          </a:prstGeom>
        </p:spPr>
        <p:txBody>
          <a:bodyPr wrap="square" rtlCol="0">
            <a:spAutoFit/>
          </a:bodyPr>
          <a:lstStyle/>
          <a:p>
            <a:r>
              <a:rPr lang="nl-BE" sz="4400" b="1" dirty="0">
                <a:latin typeface="Arial" panose="020B0604020202020204" pitchFamily="34" charset="0"/>
                <a:cs typeface="Arial" panose="020B0604020202020204" pitchFamily="34" charset="0"/>
              </a:rPr>
              <a:t>Het LPP / PLP</a:t>
            </a:r>
          </a:p>
        </p:txBody>
      </p:sp>
      <p:sp>
        <p:nvSpPr>
          <p:cNvPr id="2" name="Rectangle 1"/>
          <p:cNvSpPr/>
          <p:nvPr/>
        </p:nvSpPr>
        <p:spPr>
          <a:xfrm>
            <a:off x="1237673" y="1905506"/>
            <a:ext cx="7906327" cy="923330"/>
          </a:xfrm>
          <a:prstGeom prst="rect">
            <a:avLst/>
          </a:prstGeom>
        </p:spPr>
        <p:txBody>
          <a:bodyPr wrap="square">
            <a:spAutoFit/>
          </a:bodyPr>
          <a:lstStyle/>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p:txBody>
      </p:sp>
      <p:sp>
        <p:nvSpPr>
          <p:cNvPr id="3" name="Rectangle 2"/>
          <p:cNvSpPr/>
          <p:nvPr/>
        </p:nvSpPr>
        <p:spPr>
          <a:xfrm>
            <a:off x="1089498" y="889844"/>
            <a:ext cx="8054502" cy="5078313"/>
          </a:xfrm>
          <a:prstGeom prst="rect">
            <a:avLst/>
          </a:prstGeom>
        </p:spPr>
        <p:txBody>
          <a:bodyPr wrap="square">
            <a:spAutoFit/>
          </a:bodyPr>
          <a:lstStyle/>
          <a:p>
            <a:pPr marL="457200" indent="-457200" algn="just">
              <a:buFont typeface="+mj-lt"/>
              <a:buAutoNum type="arabicPeriod"/>
            </a:pPr>
            <a:endParaRPr lang="nl-BE" dirty="0"/>
          </a:p>
          <a:p>
            <a:pPr marL="457200" indent="-457200" algn="just">
              <a:buFont typeface="+mj-lt"/>
              <a:buAutoNum type="arabicPeriod"/>
            </a:pPr>
            <a:endParaRPr lang="nl-BE" dirty="0"/>
          </a:p>
          <a:p>
            <a:pPr marL="285750" indent="-285750">
              <a:buFont typeface="Arial" panose="020B0604020202020204" pitchFamily="34" charset="0"/>
              <a:buChar char="•"/>
            </a:pPr>
            <a:endParaRPr lang="nl-BE" dirty="0"/>
          </a:p>
          <a:p>
            <a:pPr marL="285750" indent="-285750">
              <a:buFont typeface="Arial" panose="020B0604020202020204" pitchFamily="34" charset="0"/>
              <a:buChar char="•"/>
            </a:pPr>
            <a:r>
              <a:rPr lang="nl-BE" dirty="0"/>
              <a:t> </a:t>
            </a:r>
            <a:r>
              <a:rPr lang="nl-BE" b="1" dirty="0">
                <a:latin typeface="Arial" panose="020B0604020202020204" pitchFamily="34" charset="0"/>
                <a:cs typeface="Arial" panose="020B0604020202020204" pitchFamily="34" charset="0"/>
              </a:rPr>
              <a:t>Het LPP/PLP.</a:t>
            </a:r>
          </a:p>
          <a:p>
            <a:pPr marL="447675"/>
            <a:br>
              <a:rPr lang="nl-BE" dirty="0">
                <a:latin typeface="Arial" panose="020B0604020202020204" pitchFamily="34" charset="0"/>
                <a:cs typeface="Arial" panose="020B0604020202020204" pitchFamily="34" charset="0"/>
              </a:rPr>
            </a:br>
            <a:r>
              <a:rPr lang="nl-BE" dirty="0">
                <a:latin typeface="Arial" panose="020B0604020202020204" pitchFamily="34" charset="0"/>
                <a:cs typeface="Arial" panose="020B0604020202020204" pitchFamily="34" charset="0"/>
              </a:rPr>
              <a:t>- Het LPP bepaalt de preventieactiviteiten die op lokaal niveau moeten</a:t>
            </a:r>
            <a:br>
              <a:rPr lang="nl-BE" dirty="0">
                <a:latin typeface="Arial" panose="020B0604020202020204" pitchFamily="34" charset="0"/>
                <a:cs typeface="Arial" panose="020B0604020202020204" pitchFamily="34" charset="0"/>
              </a:rPr>
            </a:br>
            <a:r>
              <a:rPr lang="nl-BE" dirty="0">
                <a:latin typeface="Arial" panose="020B0604020202020204" pitchFamily="34" charset="0"/>
                <a:cs typeface="Arial" panose="020B0604020202020204" pitchFamily="34" charset="0"/>
              </a:rPr>
              <a:t>  worden geprogrammeerd. </a:t>
            </a:r>
          </a:p>
          <a:p>
            <a:pPr marL="447675"/>
            <a:r>
              <a:rPr lang="nl-BE" dirty="0">
                <a:latin typeface="Arial" panose="020B0604020202020204" pitchFamily="34" charset="0"/>
                <a:cs typeface="Arial" panose="020B0604020202020204" pitchFamily="34" charset="0"/>
              </a:rPr>
              <a:t>- Het preventieplan omvat een Luik A en een Luik B.</a:t>
            </a:r>
          </a:p>
          <a:p>
            <a:pPr marL="447675"/>
            <a:r>
              <a:rPr lang="nl-BE" dirty="0">
                <a:latin typeface="Arial" panose="020B0604020202020204" pitchFamily="34" charset="0"/>
                <a:cs typeface="Arial" panose="020B0604020202020204" pitchFamily="34" charset="0"/>
              </a:rPr>
              <a:t>- Het LPP/PLP is geldig van 01 Apr 2025 t/m 31 Mar 2026.</a:t>
            </a:r>
            <a:br>
              <a:rPr lang="nl-BE" dirty="0">
                <a:latin typeface="Arial" panose="020B0604020202020204" pitchFamily="34" charset="0"/>
                <a:cs typeface="Arial" panose="020B0604020202020204" pitchFamily="34" charset="0"/>
              </a:rPr>
            </a:br>
            <a:r>
              <a:rPr lang="nl-BE" dirty="0">
                <a:latin typeface="Arial" panose="020B0604020202020204" pitchFamily="34" charset="0"/>
                <a:cs typeface="Arial" panose="020B0604020202020204" pitchFamily="34" charset="0"/>
              </a:rPr>
              <a:t>- Het dient voorgelegd te worden op het 1</a:t>
            </a:r>
            <a:r>
              <a:rPr lang="nl-BE" baseline="30000" dirty="0">
                <a:latin typeface="Arial" panose="020B0604020202020204" pitchFamily="34" charset="0"/>
                <a:cs typeface="Arial" panose="020B0604020202020204" pitchFamily="34" charset="0"/>
              </a:rPr>
              <a:t>ste</a:t>
            </a:r>
            <a:r>
              <a:rPr lang="nl-BE" dirty="0">
                <a:latin typeface="Arial" panose="020B0604020202020204" pitchFamily="34" charset="0"/>
                <a:cs typeface="Arial" panose="020B0604020202020204" pitchFamily="34" charset="0"/>
              </a:rPr>
              <a:t> BOC van 2024 (Maart).</a:t>
            </a:r>
          </a:p>
          <a:p>
            <a:pPr marL="285750" indent="-285750">
              <a:buFont typeface="Arial" panose="020B0604020202020204" pitchFamily="34" charset="0"/>
              <a:buChar char="•"/>
            </a:pPr>
            <a:endParaRPr lang="nl-B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nl-BE" b="1" u="sng" dirty="0">
                <a:latin typeface="Arial" panose="020B0604020202020204" pitchFamily="34" charset="0"/>
                <a:cs typeface="Arial" panose="020B0604020202020204" pitchFamily="34" charset="0"/>
              </a:rPr>
              <a:t>Luik A</a:t>
            </a:r>
            <a:r>
              <a:rPr lang="nl-BE" dirty="0">
                <a:latin typeface="Arial" panose="020B0604020202020204" pitchFamily="34" charset="0"/>
                <a:cs typeface="Arial" panose="020B0604020202020204" pitchFamily="34" charset="0"/>
              </a:rPr>
              <a:t> herneemt de lokale preventieactiviteiten in uitvoering van het GPP 2025-2029 en het JAP 2025/2029 van Defensie.</a:t>
            </a:r>
          </a:p>
          <a:p>
            <a:pPr marL="285750" indent="-285750">
              <a:buFont typeface="Arial" panose="020B0604020202020204" pitchFamily="34" charset="0"/>
              <a:buChar char="•"/>
            </a:pPr>
            <a:endParaRPr lang="nl-B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nl-BE" b="1" u="sng" dirty="0">
                <a:latin typeface="Arial" panose="020B0604020202020204" pitchFamily="34" charset="0"/>
                <a:cs typeface="Arial" panose="020B0604020202020204" pitchFamily="34" charset="0"/>
              </a:rPr>
              <a:t>Luik B</a:t>
            </a:r>
            <a:r>
              <a:rPr lang="nl-BE" dirty="0">
                <a:latin typeface="Arial" panose="020B0604020202020204" pitchFamily="34" charset="0"/>
                <a:cs typeface="Arial" panose="020B0604020202020204" pitchFamily="34" charset="0"/>
              </a:rPr>
              <a:t> bevat de preventieactiviteiten met betrekking tot professionele risico’s die een lokale planmatige aanpak vereisen en die niet hernomen zijn in het GPP/JAP Defensie.</a:t>
            </a:r>
          </a:p>
          <a:p>
            <a:pPr algn="just"/>
            <a:endParaRPr lang="en-US" dirty="0"/>
          </a:p>
        </p:txBody>
      </p:sp>
    </p:spTree>
    <p:extLst>
      <p:ext uri="{BB962C8B-B14F-4D97-AF65-F5344CB8AC3E}">
        <p14:creationId xmlns:p14="http://schemas.microsoft.com/office/powerpoint/2010/main" val="34614291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37673" y="600364"/>
            <a:ext cx="6779491" cy="769441"/>
          </a:xfrm>
          <a:prstGeom prst="rect">
            <a:avLst/>
          </a:prstGeom>
        </p:spPr>
        <p:txBody>
          <a:bodyPr wrap="square" rtlCol="0">
            <a:spAutoFit/>
          </a:bodyPr>
          <a:lstStyle/>
          <a:p>
            <a:r>
              <a:rPr lang="nl-BE" sz="4400" b="1" dirty="0">
                <a:latin typeface="Arial" panose="020B0604020202020204" pitchFamily="34" charset="0"/>
                <a:cs typeface="Arial" panose="020B0604020202020204" pitchFamily="34" charset="0"/>
              </a:rPr>
              <a:t>Opmaak LPP / PLP</a:t>
            </a:r>
          </a:p>
        </p:txBody>
      </p:sp>
      <p:sp>
        <p:nvSpPr>
          <p:cNvPr id="2" name="Rectangle 1"/>
          <p:cNvSpPr/>
          <p:nvPr/>
        </p:nvSpPr>
        <p:spPr>
          <a:xfrm>
            <a:off x="1237673" y="1905506"/>
            <a:ext cx="9825743" cy="3447098"/>
          </a:xfrm>
          <a:prstGeom prst="rect">
            <a:avLst/>
          </a:prstGeom>
        </p:spPr>
        <p:txBody>
          <a:bodyPr wrap="square">
            <a:spAutoFit/>
          </a:bodyPr>
          <a:lstStyle/>
          <a:p>
            <a:pPr algn="just"/>
            <a:endParaRPr lang="nl-BE" b="1" dirty="0">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nl-BE" dirty="0">
                <a:latin typeface="Arial" panose="020B0604020202020204" pitchFamily="34" charset="0"/>
                <a:cs typeface="Arial" panose="020B0604020202020204" pitchFamily="34" charset="0"/>
              </a:rPr>
              <a:t>Alle actiepunten uit het JAP die voor uw eenheid van toepassing zijn </a:t>
            </a:r>
            <a:r>
              <a:rPr lang="nl-BE" b="1" u="sng" dirty="0">
                <a:latin typeface="Arial" panose="020B0604020202020204" pitchFamily="34" charset="0"/>
                <a:cs typeface="Arial" panose="020B0604020202020204" pitchFamily="34" charset="0"/>
              </a:rPr>
              <a:t>moeten</a:t>
            </a:r>
            <a:r>
              <a:rPr lang="nl-BE" dirty="0">
                <a:latin typeface="Arial" panose="020B0604020202020204" pitchFamily="34" charset="0"/>
                <a:cs typeface="Arial" panose="020B0604020202020204" pitchFamily="34" charset="0"/>
              </a:rPr>
              <a:t> hernomen worden in Luik A.</a:t>
            </a:r>
          </a:p>
          <a:p>
            <a:pPr marL="447675" algn="just"/>
            <a:endParaRPr lang="nl-BE" dirty="0">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nl-BE" dirty="0">
                <a:latin typeface="Arial" panose="020B0604020202020204" pitchFamily="34" charset="0"/>
                <a:cs typeface="Arial" panose="020B0604020202020204" pitchFamily="34" charset="0"/>
              </a:rPr>
              <a:t>Stappenplan.</a:t>
            </a:r>
          </a:p>
          <a:p>
            <a:pPr algn="just"/>
            <a:endParaRPr lang="nl-BE" dirty="0">
              <a:latin typeface="Arial" panose="020B0604020202020204" pitchFamily="34" charset="0"/>
              <a:cs typeface="Arial" panose="020B0604020202020204" pitchFamily="34" charset="0"/>
            </a:endParaRPr>
          </a:p>
          <a:p>
            <a:pPr marL="914400" lvl="1" indent="-457200" algn="just">
              <a:spcAft>
                <a:spcPts val="600"/>
              </a:spcAft>
              <a:buFont typeface="+mj-lt"/>
              <a:buAutoNum type="alphaLcParenR"/>
            </a:pPr>
            <a:r>
              <a:rPr lang="nl-BE" dirty="0">
                <a:latin typeface="Arial" panose="020B0604020202020204" pitchFamily="34" charset="0"/>
                <a:cs typeface="Arial" panose="020B0604020202020204" pitchFamily="34" charset="0"/>
              </a:rPr>
              <a:t>Nagaan welke acties van het JAP 2025/2026 dienen overgenomen te worden.</a:t>
            </a:r>
          </a:p>
          <a:p>
            <a:pPr marL="896938" lvl="1" algn="just">
              <a:spcAft>
                <a:spcPts val="600"/>
              </a:spcAft>
            </a:pPr>
            <a:r>
              <a:rPr lang="nl-BE" dirty="0">
                <a:latin typeface="Arial" panose="020B0604020202020204" pitchFamily="34" charset="0"/>
                <a:cs typeface="Arial" panose="020B0604020202020204" pitchFamily="34" charset="0"/>
              </a:rPr>
              <a:t>Zie JAP 2025, Impact op de </a:t>
            </a:r>
            <a:r>
              <a:rPr lang="nl-BE" dirty="0" err="1">
                <a:latin typeface="Arial" panose="020B0604020202020204" pitchFamily="34" charset="0"/>
                <a:cs typeface="Arial" panose="020B0604020202020204" pitchFamily="34" charset="0"/>
              </a:rPr>
              <a:t>LPP’s</a:t>
            </a:r>
            <a:r>
              <a:rPr lang="nl-BE" dirty="0">
                <a:latin typeface="Arial" panose="020B0604020202020204" pitchFamily="34" charset="0"/>
                <a:cs typeface="Arial" panose="020B0604020202020204" pitchFamily="34" charset="0"/>
              </a:rPr>
              <a:t>.</a:t>
            </a:r>
          </a:p>
          <a:p>
            <a:pPr marL="898525" lvl="1" indent="-454025" algn="just">
              <a:spcAft>
                <a:spcPts val="600"/>
              </a:spcAft>
              <a:buFont typeface="+mj-lt"/>
              <a:buAutoNum type="alphaLcParenR" startAt="2"/>
            </a:pPr>
            <a:r>
              <a:rPr lang="nl-BE" dirty="0">
                <a:latin typeface="Arial" panose="020B0604020202020204" pitchFamily="34" charset="0"/>
                <a:cs typeface="Arial" panose="020B0604020202020204" pitchFamily="34" charset="0"/>
              </a:rPr>
              <a:t>Opmaken Luik A van het LPP.</a:t>
            </a:r>
          </a:p>
          <a:p>
            <a:pPr marL="898525" lvl="1" indent="-454025" algn="just">
              <a:spcAft>
                <a:spcPts val="600"/>
              </a:spcAft>
              <a:buFont typeface="+mj-lt"/>
              <a:buAutoNum type="alphaLcParenR" startAt="2"/>
            </a:pPr>
            <a:r>
              <a:rPr lang="nl-BE" dirty="0">
                <a:latin typeface="Arial" panose="020B0604020202020204" pitchFamily="34" charset="0"/>
                <a:cs typeface="Arial" panose="020B0604020202020204" pitchFamily="34" charset="0"/>
              </a:rPr>
              <a:t>Nagaan welke punten dienen uitgevoerd te worden die niet hernomen zijn in het JAP.</a:t>
            </a:r>
          </a:p>
          <a:p>
            <a:pPr marL="898525" lvl="1" indent="-454025" algn="just">
              <a:spcAft>
                <a:spcPts val="600"/>
              </a:spcAft>
              <a:buFont typeface="+mj-lt"/>
              <a:buAutoNum type="alphaLcParenR" startAt="2"/>
            </a:pPr>
            <a:r>
              <a:rPr lang="nl-BE" dirty="0">
                <a:latin typeface="Arial" panose="020B0604020202020204" pitchFamily="34" charset="0"/>
                <a:cs typeface="Arial" panose="020B0604020202020204" pitchFamily="34" charset="0"/>
              </a:rPr>
              <a:t>Opmaken van Luik B van het LPP.</a:t>
            </a:r>
          </a:p>
        </p:txBody>
      </p:sp>
    </p:spTree>
    <p:extLst>
      <p:ext uri="{BB962C8B-B14F-4D97-AF65-F5344CB8AC3E}">
        <p14:creationId xmlns:p14="http://schemas.microsoft.com/office/powerpoint/2010/main" val="2065943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37673" y="600364"/>
            <a:ext cx="6779491" cy="769441"/>
          </a:xfrm>
          <a:prstGeom prst="rect">
            <a:avLst/>
          </a:prstGeom>
        </p:spPr>
        <p:txBody>
          <a:bodyPr wrap="square" rtlCol="0">
            <a:spAutoFit/>
          </a:bodyPr>
          <a:lstStyle/>
          <a:p>
            <a:endParaRPr lang="nl-BE" sz="4400" b="1" dirty="0">
              <a:latin typeface="Arial" panose="020B0604020202020204" pitchFamily="34" charset="0"/>
              <a:cs typeface="Arial" panose="020B0604020202020204" pitchFamily="34" charset="0"/>
            </a:endParaRPr>
          </a:p>
        </p:txBody>
      </p:sp>
      <p:sp>
        <p:nvSpPr>
          <p:cNvPr id="2" name="Rectangle 1"/>
          <p:cNvSpPr/>
          <p:nvPr/>
        </p:nvSpPr>
        <p:spPr>
          <a:xfrm>
            <a:off x="1237673" y="1905506"/>
            <a:ext cx="7906327" cy="646331"/>
          </a:xfrm>
          <a:prstGeom prst="rect">
            <a:avLst/>
          </a:prstGeom>
        </p:spPr>
        <p:txBody>
          <a:bodyPr wrap="square">
            <a:spAutoFit/>
          </a:bodyPr>
          <a:lstStyle/>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p:txBody>
      </p:sp>
      <p:sp>
        <p:nvSpPr>
          <p:cNvPr id="3" name="Rectangle 2"/>
          <p:cNvSpPr/>
          <p:nvPr/>
        </p:nvSpPr>
        <p:spPr>
          <a:xfrm>
            <a:off x="2704290" y="3244334"/>
            <a:ext cx="8502758" cy="1015663"/>
          </a:xfrm>
          <a:prstGeom prst="rect">
            <a:avLst/>
          </a:prstGeom>
        </p:spPr>
        <p:txBody>
          <a:bodyPr wrap="square">
            <a:spAutoFit/>
          </a:bodyPr>
          <a:lstStyle/>
          <a:p>
            <a:r>
              <a:rPr lang="nl-BE" sz="6000" dirty="0">
                <a:latin typeface="Arial" panose="020B0604020202020204" pitchFamily="34" charset="0"/>
                <a:cs typeface="Arial" panose="020B0604020202020204" pitchFamily="34" charset="0"/>
              </a:rPr>
              <a:t>Fiches JAP 2025/2026</a:t>
            </a:r>
          </a:p>
        </p:txBody>
      </p:sp>
      <p:sp>
        <p:nvSpPr>
          <p:cNvPr id="5" name="TextBox 4">
            <a:extLst>
              <a:ext uri="{FF2B5EF4-FFF2-40B4-BE49-F238E27FC236}">
                <a16:creationId xmlns:a16="http://schemas.microsoft.com/office/drawing/2014/main" id="{4DA3023C-1D98-2C4E-E582-78AE46C0F6BC}"/>
              </a:ext>
            </a:extLst>
          </p:cNvPr>
          <p:cNvSpPr txBox="1"/>
          <p:nvPr/>
        </p:nvSpPr>
        <p:spPr>
          <a:xfrm>
            <a:off x="0" y="5037015"/>
            <a:ext cx="12192000" cy="1323439"/>
          </a:xfrm>
          <a:prstGeom prst="rect">
            <a:avLst/>
          </a:prstGeom>
        </p:spPr>
        <p:txBody>
          <a:bodyPr wrap="square" rtlCol="0">
            <a:spAutoFit/>
          </a:bodyPr>
          <a:lstStyle/>
          <a:p>
            <a:pPr algn="ctr"/>
            <a:r>
              <a:rPr lang="nl-BE" sz="4000" b="1"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Groene titel = mogelijk actie ondernemen!!</a:t>
            </a:r>
            <a:br>
              <a:rPr lang="nl-BE" sz="4000" b="1"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br>
            <a:r>
              <a:rPr lang="nl-BE" sz="4000" b="1"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Zie ook slide acties LDPBW 08.</a:t>
            </a:r>
          </a:p>
        </p:txBody>
      </p:sp>
    </p:spTree>
    <p:extLst>
      <p:ext uri="{BB962C8B-B14F-4D97-AF65-F5344CB8AC3E}">
        <p14:creationId xmlns:p14="http://schemas.microsoft.com/office/powerpoint/2010/main" val="4184114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7673" y="1905506"/>
            <a:ext cx="7906327" cy="646331"/>
          </a:xfrm>
          <a:prstGeom prst="rect">
            <a:avLst/>
          </a:prstGeom>
        </p:spPr>
        <p:txBody>
          <a:bodyPr wrap="square">
            <a:spAutoFit/>
          </a:bodyPr>
          <a:lstStyle/>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p:txBody>
      </p:sp>
      <p:graphicFrame>
        <p:nvGraphicFramePr>
          <p:cNvPr id="3" name="Table 2"/>
          <p:cNvGraphicFramePr>
            <a:graphicFrameLocks noGrp="1"/>
          </p:cNvGraphicFramePr>
          <p:nvPr>
            <p:extLst>
              <p:ext uri="{D42A27DB-BD31-4B8C-83A1-F6EECF244321}">
                <p14:modId xmlns:p14="http://schemas.microsoft.com/office/powerpoint/2010/main" val="2781072134"/>
              </p:ext>
            </p:extLst>
          </p:nvPr>
        </p:nvGraphicFramePr>
        <p:xfrm>
          <a:off x="0" y="1831923"/>
          <a:ext cx="12191999" cy="4671209"/>
        </p:xfrm>
        <a:graphic>
          <a:graphicData uri="http://schemas.openxmlformats.org/drawingml/2006/table">
            <a:tbl>
              <a:tblPr firstRow="1" bandRow="1">
                <a:tableStyleId>{5C22544A-7EE6-4342-B048-85BDC9FD1C3A}</a:tableStyleId>
              </a:tblPr>
              <a:tblGrid>
                <a:gridCol w="1767716">
                  <a:extLst>
                    <a:ext uri="{9D8B030D-6E8A-4147-A177-3AD203B41FA5}">
                      <a16:colId xmlns:a16="http://schemas.microsoft.com/office/drawing/2014/main" val="442804553"/>
                    </a:ext>
                  </a:extLst>
                </a:gridCol>
                <a:gridCol w="2832048">
                  <a:extLst>
                    <a:ext uri="{9D8B030D-6E8A-4147-A177-3AD203B41FA5}">
                      <a16:colId xmlns:a16="http://schemas.microsoft.com/office/drawing/2014/main" val="773704644"/>
                    </a:ext>
                  </a:extLst>
                </a:gridCol>
                <a:gridCol w="888487">
                  <a:extLst>
                    <a:ext uri="{9D8B030D-6E8A-4147-A177-3AD203B41FA5}">
                      <a16:colId xmlns:a16="http://schemas.microsoft.com/office/drawing/2014/main" val="1939210083"/>
                    </a:ext>
                  </a:extLst>
                </a:gridCol>
                <a:gridCol w="1457834">
                  <a:extLst>
                    <a:ext uri="{9D8B030D-6E8A-4147-A177-3AD203B41FA5}">
                      <a16:colId xmlns:a16="http://schemas.microsoft.com/office/drawing/2014/main" val="477023792"/>
                    </a:ext>
                  </a:extLst>
                </a:gridCol>
                <a:gridCol w="1174459">
                  <a:extLst>
                    <a:ext uri="{9D8B030D-6E8A-4147-A177-3AD203B41FA5}">
                      <a16:colId xmlns:a16="http://schemas.microsoft.com/office/drawing/2014/main" val="3881479275"/>
                    </a:ext>
                  </a:extLst>
                </a:gridCol>
                <a:gridCol w="2248250">
                  <a:extLst>
                    <a:ext uri="{9D8B030D-6E8A-4147-A177-3AD203B41FA5}">
                      <a16:colId xmlns:a16="http://schemas.microsoft.com/office/drawing/2014/main" val="1536600595"/>
                    </a:ext>
                  </a:extLst>
                </a:gridCol>
                <a:gridCol w="1823205">
                  <a:extLst>
                    <a:ext uri="{9D8B030D-6E8A-4147-A177-3AD203B41FA5}">
                      <a16:colId xmlns:a16="http://schemas.microsoft.com/office/drawing/2014/main" val="2886917707"/>
                    </a:ext>
                  </a:extLst>
                </a:gridCol>
              </a:tblGrid>
              <a:tr h="978585">
                <a:tc>
                  <a:txBody>
                    <a:bodyPr/>
                    <a:lstStyle/>
                    <a:p>
                      <a:pPr algn="ctr"/>
                      <a:r>
                        <a:rPr lang="nl-BE" dirty="0">
                          <a:solidFill>
                            <a:schemeClr val="bg1"/>
                          </a:solidFill>
                        </a:rPr>
                        <a:t>Actor</a:t>
                      </a:r>
                    </a:p>
                  </a:txBody>
                  <a:tcPr anchor="ctr"/>
                </a:tc>
                <a:tc>
                  <a:txBody>
                    <a:bodyPr/>
                    <a:lstStyle/>
                    <a:p>
                      <a:pPr algn="ctr"/>
                      <a:r>
                        <a:rPr lang="nl-BE" dirty="0" err="1">
                          <a:solidFill>
                            <a:schemeClr val="bg1"/>
                          </a:solidFill>
                        </a:rPr>
                        <a:t>Ojectief</a:t>
                      </a:r>
                      <a:r>
                        <a:rPr lang="nl-BE" dirty="0">
                          <a:solidFill>
                            <a:schemeClr val="bg1"/>
                          </a:solidFill>
                        </a:rPr>
                        <a:t>/Taak</a:t>
                      </a:r>
                    </a:p>
                  </a:txBody>
                  <a:tcPr anchor="ctr"/>
                </a:tc>
                <a:tc>
                  <a:txBody>
                    <a:bodyPr/>
                    <a:lstStyle/>
                    <a:p>
                      <a:pPr algn="ctr"/>
                      <a:r>
                        <a:rPr lang="nl-BE" dirty="0" err="1">
                          <a:solidFill>
                            <a:schemeClr val="bg1"/>
                          </a:solidFill>
                        </a:rPr>
                        <a:t>Prio</a:t>
                      </a:r>
                      <a:endParaRPr lang="nl-BE" dirty="0">
                        <a:solidFill>
                          <a:schemeClr val="bg1"/>
                        </a:solidFill>
                      </a:endParaRPr>
                    </a:p>
                  </a:txBody>
                  <a:tcPr anchor="ctr"/>
                </a:tc>
                <a:tc>
                  <a:txBody>
                    <a:bodyPr/>
                    <a:lstStyle/>
                    <a:p>
                      <a:pPr algn="ctr"/>
                      <a:r>
                        <a:rPr lang="nl-BE" dirty="0">
                          <a:solidFill>
                            <a:schemeClr val="bg1"/>
                          </a:solidFill>
                        </a:rPr>
                        <a:t>Data (NLT)</a:t>
                      </a:r>
                    </a:p>
                  </a:txBody>
                  <a:tcPr anchor="ct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a:t>
                      </a:r>
                    </a:p>
                  </a:txBody>
                  <a:tcPr anchor="ctr"/>
                </a:tc>
                <a:tc>
                  <a:txBody>
                    <a:bodyPr/>
                    <a:lstStyle/>
                    <a:p>
                      <a:pPr algn="ctr"/>
                      <a:r>
                        <a:rPr lang="nl-BE" dirty="0">
                          <a:solidFill>
                            <a:schemeClr val="bg1"/>
                          </a:solidFill>
                        </a:rPr>
                        <a:t>Piloot</a:t>
                      </a:r>
                    </a:p>
                  </a:txBody>
                  <a:tcPr anchor="ctr"/>
                </a:tc>
                <a:tc>
                  <a:txBody>
                    <a:bodyPr/>
                    <a:lstStyle/>
                    <a:p>
                      <a:pPr algn="ctr"/>
                      <a:r>
                        <a:rPr lang="nl-BE" dirty="0">
                          <a:solidFill>
                            <a:schemeClr val="bg1"/>
                          </a:solidFill>
                        </a:rPr>
                        <a:t>Preventieadviseur</a:t>
                      </a:r>
                    </a:p>
                  </a:txBody>
                  <a:tcPr anchor="ctr"/>
                </a:tc>
                <a:extLst>
                  <a:ext uri="{0D108BD9-81ED-4DB2-BD59-A6C34878D82A}">
                    <a16:rowId xmlns:a16="http://schemas.microsoft.com/office/drawing/2014/main" val="2222018962"/>
                  </a:ext>
                </a:extLst>
              </a:tr>
              <a:tr h="721908">
                <a:tc>
                  <a:txBody>
                    <a:bodyPr/>
                    <a:lstStyle/>
                    <a:p>
                      <a:pPr algn="ctr" fontAlgn="b"/>
                      <a:r>
                        <a:rPr lang="nl-BE" sz="1600" dirty="0" err="1">
                          <a:effectLst/>
                          <a:latin typeface="Calibri" panose="020F0502020204030204" pitchFamily="34" charset="0"/>
                          <a:ea typeface="Times New Roman" panose="02020603050405020304" pitchFamily="18" charset="0"/>
                        </a:rPr>
                        <a:t>Maj</a:t>
                      </a:r>
                      <a:r>
                        <a:rPr lang="nl-BE" sz="1600" dirty="0">
                          <a:effectLst/>
                          <a:latin typeface="Calibri" panose="020F0502020204030204" pitchFamily="34" charset="0"/>
                          <a:ea typeface="Times New Roman" panose="02020603050405020304" pitchFamily="18" charset="0"/>
                        </a:rPr>
                        <a:t> </a:t>
                      </a:r>
                      <a:r>
                        <a:rPr lang="nl-BE" sz="1600" dirty="0" err="1">
                          <a:effectLst/>
                          <a:latin typeface="Calibri" panose="020F0502020204030204" pitchFamily="34" charset="0"/>
                          <a:ea typeface="Times New Roman" panose="02020603050405020304" pitchFamily="18" charset="0"/>
                        </a:rPr>
                        <a:t>d'Avi</a:t>
                      </a:r>
                      <a:r>
                        <a:rPr lang="nl-BE" sz="1600" dirty="0">
                          <a:effectLst/>
                          <a:latin typeface="Calibri" panose="020F0502020204030204" pitchFamily="34" charset="0"/>
                          <a:ea typeface="Times New Roman" panose="02020603050405020304" pitchFamily="18" charset="0"/>
                        </a:rPr>
                        <a:t> VANDER STRAETEN Anne-Carole</a:t>
                      </a:r>
                      <a:endParaRPr lang="nl-BE" sz="1600" b="0" i="0" u="none" strike="noStrike" dirty="0">
                        <a:effectLst/>
                        <a:latin typeface="Calibri" panose="020F0502020204030204" pitchFamily="34" charset="0"/>
                      </a:endParaRPr>
                    </a:p>
                  </a:txBody>
                  <a:tcPr marL="7620" marR="7620" marT="7620" marB="0" anchor="ctr"/>
                </a:tc>
                <a:tc>
                  <a:txBody>
                    <a:bodyPr/>
                    <a:lstStyle/>
                    <a:p>
                      <a:pPr algn="ctr" fontAlgn="b"/>
                      <a:r>
                        <a:rPr lang="nl-BE" sz="1600" b="0" i="0" u="none" strike="noStrike" dirty="0">
                          <a:effectLst/>
                          <a:latin typeface="Calibri" panose="020F0502020204030204" pitchFamily="34" charset="0"/>
                        </a:rPr>
                        <a:t>Formalisering van het beleid na validatie door </a:t>
                      </a:r>
                      <a:r>
                        <a:rPr lang="nl-BE" sz="1600" b="0" i="0" u="none" strike="noStrike" dirty="0" err="1">
                          <a:effectLst/>
                          <a:latin typeface="Calibri" panose="020F0502020204030204" pitchFamily="34" charset="0"/>
                        </a:rPr>
                        <a:t>Kab</a:t>
                      </a:r>
                      <a:r>
                        <a:rPr lang="nl-BE" sz="1600" b="0" i="0" u="none" strike="noStrike" dirty="0">
                          <a:effectLst/>
                          <a:latin typeface="Calibri" panose="020F0502020204030204" pitchFamily="34" charset="0"/>
                        </a:rPr>
                        <a:t> </a:t>
                      </a:r>
                      <a:r>
                        <a:rPr lang="nl-BE" sz="1600" b="0" i="0" u="none" strike="noStrike" dirty="0" err="1">
                          <a:effectLst/>
                          <a:latin typeface="Calibri" panose="020F0502020204030204" pitchFamily="34" charset="0"/>
                        </a:rPr>
                        <a:t>MoD</a:t>
                      </a:r>
                      <a:r>
                        <a:rPr lang="nl-BE" sz="1600" b="0" i="0" u="none" strike="noStrike" dirty="0">
                          <a:effectLst/>
                          <a:latin typeface="Calibri" panose="020F0502020204030204" pitchFamily="34" charset="0"/>
                        </a:rPr>
                        <a:t>: aanpassing van de wetgeving en interne reglementen</a:t>
                      </a:r>
                    </a:p>
                  </a:txBody>
                  <a:tcPr marL="7620" marR="7620" marT="7620" marB="0" anchor="ctr"/>
                </a:tc>
                <a:tc>
                  <a:txBody>
                    <a:bodyPr/>
                    <a:lstStyle/>
                    <a:p>
                      <a:pPr algn="ctr" fontAlgn="b"/>
                      <a:r>
                        <a:rPr lang="nl-BE" sz="1600" b="0" i="0" u="none" strike="noStrike" dirty="0">
                          <a:effectLst/>
                          <a:latin typeface="Calibri" panose="020F0502020204030204" pitchFamily="34" charset="0"/>
                        </a:rPr>
                        <a:t>1</a:t>
                      </a:r>
                    </a:p>
                  </a:txBody>
                  <a:tcPr marL="7620" marR="7620" marT="7620" marB="0" anchor="ctr"/>
                </a:tc>
                <a:tc>
                  <a:txBody>
                    <a:bodyPr/>
                    <a:lstStyle/>
                    <a:p>
                      <a:pPr algn="ctr" fontAlgn="b"/>
                      <a:r>
                        <a:rPr lang="nl-BE" sz="1600" b="0" i="0" u="none" strike="noStrike" dirty="0">
                          <a:effectLst/>
                          <a:latin typeface="Calibri" panose="020F0502020204030204" pitchFamily="34" charset="0"/>
                        </a:rPr>
                        <a:t>31/12/2025</a:t>
                      </a:r>
                    </a:p>
                  </a:txBody>
                  <a:tcPr marL="7620" marR="7620" marT="7620" marB="0" anchor="ctr"/>
                </a:tc>
                <a:tc>
                  <a:txBody>
                    <a:bodyPr/>
                    <a:lstStyle/>
                    <a:p>
                      <a:pPr algn="ctr" fontAlgn="b"/>
                      <a:r>
                        <a:rPr lang="nl-BE" sz="1600" b="0" i="0" u="none" strike="noStrike" dirty="0">
                          <a:effectLst/>
                          <a:latin typeface="Calibri" panose="020F0502020204030204" pitchFamily="34" charset="0"/>
                        </a:rPr>
                        <a:t>Nihil</a:t>
                      </a:r>
                    </a:p>
                  </a:txBody>
                  <a:tcPr marL="7620" marR="7620" marT="7620" marB="0" anchor="ctr"/>
                </a:tc>
                <a:tc>
                  <a:txBody>
                    <a:bodyPr/>
                    <a:lstStyle/>
                    <a:p>
                      <a:pPr algn="ctr" fontAlgn="b"/>
                      <a:r>
                        <a:rPr lang="nl-BE" sz="1200" b="0" i="0" u="none" strike="noStrike" dirty="0" err="1">
                          <a:effectLst/>
                          <a:latin typeface="Calibri" panose="020F0502020204030204" pitchFamily="34" charset="0"/>
                        </a:rPr>
                        <a:t>Maj</a:t>
                      </a:r>
                      <a:r>
                        <a:rPr lang="nl-BE" sz="1200" b="0" i="0" u="none" strike="noStrike" dirty="0">
                          <a:effectLst/>
                          <a:latin typeface="Calibri" panose="020F0502020204030204" pitchFamily="34" charset="0"/>
                        </a:rPr>
                        <a:t> </a:t>
                      </a:r>
                      <a:r>
                        <a:rPr lang="nl-BE" sz="1200" b="0" i="0" u="none" strike="noStrike" dirty="0" err="1">
                          <a:effectLst/>
                          <a:latin typeface="Calibri" panose="020F0502020204030204" pitchFamily="34" charset="0"/>
                        </a:rPr>
                        <a:t>d’Avi</a:t>
                      </a:r>
                      <a:r>
                        <a:rPr lang="nl-BE" sz="1200" b="0" i="0" u="none" strike="noStrike" dirty="0">
                          <a:effectLst/>
                          <a:latin typeface="Calibri" panose="020F0502020204030204" pitchFamily="34" charset="0"/>
                        </a:rPr>
                        <a:t> VANDER STRAETEN A-C</a:t>
                      </a:r>
                    </a:p>
                  </a:txBody>
                  <a:tcPr marL="7620" marR="7620" marT="7620" marB="0" anchor="ctr"/>
                </a:tc>
                <a:tc>
                  <a:txBody>
                    <a:bodyPr/>
                    <a:lstStyle/>
                    <a:p>
                      <a:pPr algn="ctr" fontAlgn="b"/>
                      <a:r>
                        <a:rPr lang="nl-BE" sz="1200" b="0" i="0" u="none" strike="noStrike" dirty="0">
                          <a:effectLst/>
                          <a:latin typeface="Calibri" panose="020F0502020204030204" pitchFamily="34" charset="0"/>
                        </a:rPr>
                        <a:t>REMACLE Michel</a:t>
                      </a:r>
                      <a:br>
                        <a:rPr lang="nl-BE" sz="1200" b="0" i="0" u="none" strike="noStrike" dirty="0">
                          <a:effectLst/>
                          <a:latin typeface="Calibri" panose="020F0502020204030204" pitchFamily="34" charset="0"/>
                        </a:rPr>
                      </a:br>
                      <a:r>
                        <a:rPr lang="nl-BE" sz="1200" b="0" i="0" u="none" strike="noStrike" dirty="0" err="1">
                          <a:effectLst/>
                          <a:latin typeface="Calibri" panose="020F0502020204030204" pitchFamily="34" charset="0"/>
                        </a:rPr>
                        <a:t>LtKol</a:t>
                      </a:r>
                      <a:r>
                        <a:rPr lang="nl-BE" sz="1200" b="0" i="0" u="none" strike="noStrike" dirty="0">
                          <a:effectLst/>
                          <a:latin typeface="Calibri" panose="020F0502020204030204" pitchFamily="34" charset="0"/>
                        </a:rPr>
                        <a:t> </a:t>
                      </a:r>
                      <a:r>
                        <a:rPr lang="nl-BE" sz="1200" b="0" i="0" u="none" strike="noStrike" dirty="0" err="1">
                          <a:effectLst/>
                          <a:latin typeface="Calibri" panose="020F0502020204030204" pitchFamily="34" charset="0"/>
                        </a:rPr>
                        <a:t>Psy</a:t>
                      </a:r>
                      <a:endParaRPr lang="nl-BE" sz="12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55169873"/>
                  </a:ext>
                </a:extLst>
              </a:tr>
              <a:tr h="780176">
                <a:tc>
                  <a:txBody>
                    <a:bodyPr/>
                    <a:lstStyle/>
                    <a:p>
                      <a:pPr algn="ctr" fontAlgn="b"/>
                      <a:r>
                        <a:rPr lang="nl-BE" sz="1600" b="0" i="0" u="none" strike="noStrike" dirty="0">
                          <a:effectLst/>
                          <a:latin typeface="Calibri" panose="020F0502020204030204" pitchFamily="34" charset="0"/>
                        </a:rPr>
                        <a:t>Piloot</a:t>
                      </a:r>
                    </a:p>
                  </a:txBody>
                  <a:tcPr marL="7620" marR="7620" marT="7620" marB="0" anchor="ctr"/>
                </a:tc>
                <a:tc>
                  <a:txBody>
                    <a:bodyPr/>
                    <a:lstStyle/>
                    <a:p>
                      <a:pPr algn="ctr" fontAlgn="b"/>
                      <a:r>
                        <a:rPr lang="nl-BE" sz="1600" dirty="0">
                          <a:solidFill>
                            <a:srgbClr val="000000"/>
                          </a:solidFill>
                          <a:effectLst/>
                          <a:latin typeface="Calibri" panose="020F0502020204030204" pitchFamily="34" charset="0"/>
                          <a:ea typeface="Times New Roman" panose="02020603050405020304" pitchFamily="18" charset="0"/>
                        </a:rPr>
                        <a:t>Update aan </a:t>
                      </a:r>
                      <a:r>
                        <a:rPr lang="nl-BE" sz="1600" dirty="0" err="1">
                          <a:solidFill>
                            <a:srgbClr val="000000"/>
                          </a:solidFill>
                          <a:effectLst/>
                          <a:latin typeface="Calibri" panose="020F0502020204030204" pitchFamily="34" charset="0"/>
                          <a:ea typeface="Times New Roman" panose="02020603050405020304" pitchFamily="18" charset="0"/>
                        </a:rPr>
                        <a:t>Mod</a:t>
                      </a:r>
                      <a:r>
                        <a:rPr lang="nl-BE" sz="1600" dirty="0">
                          <a:solidFill>
                            <a:srgbClr val="000000"/>
                          </a:solidFill>
                          <a:effectLst/>
                          <a:latin typeface="Calibri" panose="020F0502020204030204" pitchFamily="34" charset="0"/>
                          <a:ea typeface="Times New Roman" panose="02020603050405020304" pitchFamily="18" charset="0"/>
                        </a:rPr>
                        <a:t>.</a:t>
                      </a:r>
                      <a:endParaRPr lang="nl-BE" sz="1600" b="0" i="0" u="none" strike="noStrike" dirty="0">
                        <a:effectLst/>
                        <a:latin typeface="Calibri" panose="020F0502020204030204" pitchFamily="34" charset="0"/>
                      </a:endParaRPr>
                    </a:p>
                  </a:txBody>
                  <a:tcPr marL="7620" marR="7620" marT="7620" marB="0" anchor="ctr"/>
                </a:tc>
                <a:tc>
                  <a:txBody>
                    <a:bodyPr/>
                    <a:lstStyle/>
                    <a:p>
                      <a:pPr algn="ctr" fontAlgn="b"/>
                      <a:endParaRPr lang="nl-BE" sz="1600" b="0" i="0" u="none" strike="noStrike" dirty="0">
                        <a:effectLst/>
                        <a:latin typeface="Calibri" panose="020F0502020204030204" pitchFamily="34" charset="0"/>
                      </a:endParaRPr>
                    </a:p>
                  </a:txBody>
                  <a:tcPr marL="7620" marR="7620" marT="7620" marB="0" anchor="ctr"/>
                </a:tc>
                <a:tc>
                  <a:txBody>
                    <a:bodyPr/>
                    <a:lstStyle/>
                    <a:p>
                      <a:pPr algn="ctr" fontAlgn="b"/>
                      <a:r>
                        <a:rPr lang="nl-BE" sz="1600" dirty="0">
                          <a:effectLst/>
                          <a:latin typeface="Calibri" panose="020F0502020204030204" pitchFamily="34" charset="0"/>
                          <a:ea typeface="Times New Roman" panose="02020603050405020304" pitchFamily="18" charset="0"/>
                        </a:rPr>
                        <a:t>01/07/2025</a:t>
                      </a:r>
                      <a:endParaRPr lang="nl-BE" sz="1600" b="0" i="0" u="none" strike="noStrike" dirty="0">
                        <a:effectLst/>
                        <a:latin typeface="Calibri" panose="020F0502020204030204" pitchFamily="34" charset="0"/>
                      </a:endParaRPr>
                    </a:p>
                  </a:txBody>
                  <a:tcPr marL="7620" marR="7620" marT="7620" marB="0" anchor="ctr"/>
                </a:tc>
                <a:tc>
                  <a:txBody>
                    <a:bodyPr/>
                    <a:lstStyle/>
                    <a:p>
                      <a:pPr algn="ctr" fontAlgn="b"/>
                      <a:r>
                        <a:rPr lang="nl-BE" sz="1600" b="0" i="0" u="none" strike="noStrike" dirty="0">
                          <a:effectLst/>
                          <a:latin typeface="Calibri" panose="020F0502020204030204" pitchFamily="34" charset="0"/>
                        </a:rPr>
                        <a:t>Nihil</a:t>
                      </a:r>
                    </a:p>
                  </a:txBody>
                  <a:tcPr marL="7620" marR="7620" marT="7620" marB="0" anchor="ctr"/>
                </a:tc>
                <a:tc>
                  <a:txBody>
                    <a:bodyPr/>
                    <a:lstStyle/>
                    <a:p>
                      <a:pPr algn="ctr" fontAlgn="b"/>
                      <a:r>
                        <a:rPr lang="nl-BE" sz="1200" b="0" i="0" u="none" strike="noStrike" dirty="0">
                          <a:effectLst/>
                          <a:latin typeface="Calibri" panose="020F0502020204030204" pitchFamily="34" charset="0"/>
                        </a:rPr>
                        <a:t>VANDER STRAETEN A-C</a:t>
                      </a:r>
                    </a:p>
                    <a:p>
                      <a:pPr algn="ctr" fontAlgn="b"/>
                      <a:r>
                        <a:rPr lang="nl-BE" sz="1200" b="0" i="0" u="none" strike="noStrike" dirty="0" err="1">
                          <a:effectLst/>
                          <a:latin typeface="Calibri" panose="020F0502020204030204" pitchFamily="34" charset="0"/>
                        </a:rPr>
                        <a:t>Maj</a:t>
                      </a:r>
                      <a:r>
                        <a:rPr lang="nl-BE" sz="1200" b="0" i="0" u="none" strike="noStrike" dirty="0">
                          <a:effectLst/>
                          <a:latin typeface="Calibri" panose="020F0502020204030204" pitchFamily="34" charset="0"/>
                        </a:rPr>
                        <a:t> </a:t>
                      </a:r>
                      <a:r>
                        <a:rPr lang="nl-BE" sz="1200" b="0" i="0" u="none" strike="noStrike" dirty="0" err="1">
                          <a:effectLst/>
                          <a:latin typeface="Calibri" panose="020F0502020204030204" pitchFamily="34" charset="0"/>
                        </a:rPr>
                        <a:t>d’Avi</a:t>
                      </a:r>
                      <a:endParaRPr lang="nl-BE" sz="1200" b="0" i="0" u="none" strike="noStrike" dirty="0">
                        <a:effectLst/>
                        <a:latin typeface="Calibri" panose="020F0502020204030204" pitchFamily="34" charset="0"/>
                      </a:endParaRPr>
                    </a:p>
                  </a:txBody>
                  <a:tcPr marL="7620" marR="7620" marT="7620" marB="0" anchor="ctr"/>
                </a:tc>
                <a:tc>
                  <a:txBody>
                    <a:bodyPr/>
                    <a:lstStyle/>
                    <a:p>
                      <a:pPr algn="ctr" fontAlgn="b"/>
                      <a:r>
                        <a:rPr lang="nl-BE" sz="1200" b="0" i="0" u="none" strike="noStrike" dirty="0">
                          <a:effectLst/>
                          <a:latin typeface="Calibri" panose="020F0502020204030204" pitchFamily="34" charset="0"/>
                        </a:rPr>
                        <a:t>REMACLE Michel</a:t>
                      </a:r>
                      <a:br>
                        <a:rPr lang="nl-BE" sz="1200" b="0" i="0" u="none" strike="noStrike" dirty="0">
                          <a:effectLst/>
                          <a:latin typeface="Calibri" panose="020F0502020204030204" pitchFamily="34" charset="0"/>
                        </a:rPr>
                      </a:br>
                      <a:r>
                        <a:rPr lang="nl-BE" sz="1200" b="0" i="0" u="none" strike="noStrike" dirty="0" err="1">
                          <a:effectLst/>
                          <a:latin typeface="Calibri" panose="020F0502020204030204" pitchFamily="34" charset="0"/>
                        </a:rPr>
                        <a:t>LtKol</a:t>
                      </a:r>
                      <a:r>
                        <a:rPr lang="nl-BE" sz="1200" b="0" i="0" u="none" strike="noStrike" dirty="0">
                          <a:effectLst/>
                          <a:latin typeface="Calibri" panose="020F0502020204030204" pitchFamily="34" charset="0"/>
                        </a:rPr>
                        <a:t> </a:t>
                      </a:r>
                      <a:r>
                        <a:rPr lang="nl-BE" sz="1200" b="0" i="0" u="none" strike="noStrike" dirty="0" err="1">
                          <a:effectLst/>
                          <a:latin typeface="Calibri" panose="020F0502020204030204" pitchFamily="34" charset="0"/>
                        </a:rPr>
                        <a:t>Psy</a:t>
                      </a:r>
                      <a:endParaRPr lang="nl-BE" sz="12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2196016241"/>
                  </a:ext>
                </a:extLst>
              </a:tr>
              <a:tr h="542628">
                <a:tc>
                  <a:txBody>
                    <a:bodyPr/>
                    <a:lstStyle/>
                    <a:p>
                      <a:pPr algn="ctr" fontAlgn="b"/>
                      <a:r>
                        <a:rPr lang="nl-BE" sz="1600" b="0" i="0" u="none" strike="noStrike" dirty="0">
                          <a:effectLst/>
                          <a:latin typeface="Calibri" panose="020F0502020204030204" pitchFamily="34" charset="0"/>
                        </a:rPr>
                        <a:t>HRA-E/D</a:t>
                      </a:r>
                    </a:p>
                  </a:txBody>
                  <a:tcPr marL="7620" marR="7620" marT="7620" marB="0" anchor="ctr"/>
                </a:tc>
                <a:tc>
                  <a:txBody>
                    <a:bodyPr/>
                    <a:lstStyle/>
                    <a:p>
                      <a:pPr algn="ctr" fontAlgn="b"/>
                      <a:r>
                        <a:rPr lang="nl-BE" sz="1600" dirty="0">
                          <a:solidFill>
                            <a:srgbClr val="000000"/>
                          </a:solidFill>
                          <a:effectLst/>
                          <a:latin typeface="Calibri" panose="020F0502020204030204" pitchFamily="34" charset="0"/>
                          <a:ea typeface="Times New Roman" panose="02020603050405020304" pitchFamily="18" charset="0"/>
                        </a:rPr>
                        <a:t>Uitwerking beleid op disciplinair vlak</a:t>
                      </a:r>
                      <a:endParaRPr lang="nl-BE" sz="1600" b="0" i="0" u="none" strike="noStrike" dirty="0">
                        <a:effectLst/>
                        <a:latin typeface="Calibri" panose="020F0502020204030204" pitchFamily="34" charset="0"/>
                      </a:endParaRPr>
                    </a:p>
                  </a:txBody>
                  <a:tcPr marL="7620" marR="7620" marT="7620" marB="0" anchor="ctr"/>
                </a:tc>
                <a:tc>
                  <a:txBody>
                    <a:bodyPr/>
                    <a:lstStyle/>
                    <a:p>
                      <a:pPr algn="ctr" fontAlgn="b"/>
                      <a:endParaRPr lang="nl-BE" sz="1600" b="0" i="0" u="none" strike="noStrike" dirty="0">
                        <a:effectLst/>
                        <a:latin typeface="Calibri" panose="020F0502020204030204" pitchFamily="34" charset="0"/>
                      </a:endParaRPr>
                    </a:p>
                  </a:txBody>
                  <a:tcPr marL="7620" marR="7620" marT="7620" marB="0" anchor="ctr"/>
                </a:tc>
                <a:tc>
                  <a:txBody>
                    <a:bodyPr/>
                    <a:lstStyle/>
                    <a:p>
                      <a:pPr algn="ctr" fontAlgn="b"/>
                      <a:r>
                        <a:rPr lang="nl-BE" sz="1600" dirty="0">
                          <a:effectLst/>
                          <a:latin typeface="Calibri" panose="020F0502020204030204" pitchFamily="34" charset="0"/>
                          <a:ea typeface="Times New Roman" panose="02020603050405020304" pitchFamily="18" charset="0"/>
                        </a:rPr>
                        <a:t>31/12/2025</a:t>
                      </a:r>
                      <a:endParaRPr lang="nl-BE" sz="1600" b="0" i="0" u="none" strike="noStrike" dirty="0">
                        <a:effectLst/>
                        <a:latin typeface="Calibri" panose="020F0502020204030204" pitchFamily="34" charset="0"/>
                      </a:endParaRPr>
                    </a:p>
                  </a:txBody>
                  <a:tcPr marL="7620" marR="7620" marT="7620" marB="0" anchor="ctr"/>
                </a:tc>
                <a:tc>
                  <a:txBody>
                    <a:bodyPr/>
                    <a:lstStyle/>
                    <a:p>
                      <a:pPr algn="ctr" fontAlgn="b"/>
                      <a:r>
                        <a:rPr lang="nl-BE" sz="1600" b="0" i="0" u="none" strike="noStrike" dirty="0">
                          <a:effectLst/>
                          <a:latin typeface="Calibri" panose="020F0502020204030204" pitchFamily="34" charset="0"/>
                        </a:rPr>
                        <a:t>Nihil</a:t>
                      </a:r>
                    </a:p>
                  </a:txBody>
                  <a:tcPr marL="7620" marR="7620" marT="7620" marB="0" anchor="ctr"/>
                </a:tc>
                <a:tc>
                  <a:txBody>
                    <a:bodyPr/>
                    <a:lstStyle/>
                    <a:p>
                      <a:pPr algn="ctr" fontAlgn="b"/>
                      <a:r>
                        <a:rPr lang="nl-BE" sz="1200" b="0" i="0" u="none" strike="noStrike" dirty="0">
                          <a:effectLst/>
                          <a:latin typeface="Calibri" panose="020F0502020204030204" pitchFamily="34" charset="0"/>
                        </a:rPr>
                        <a:t>VANDER STRAETEN A-C</a:t>
                      </a:r>
                    </a:p>
                    <a:p>
                      <a:pPr algn="ctr" fontAlgn="b"/>
                      <a:r>
                        <a:rPr lang="nl-BE" sz="1200" b="0" i="0" u="none" strike="noStrike" dirty="0" err="1">
                          <a:effectLst/>
                          <a:latin typeface="Calibri" panose="020F0502020204030204" pitchFamily="34" charset="0"/>
                        </a:rPr>
                        <a:t>Maj</a:t>
                      </a:r>
                      <a:r>
                        <a:rPr lang="nl-BE" sz="1200" b="0" i="0" u="none" strike="noStrike" dirty="0">
                          <a:effectLst/>
                          <a:latin typeface="Calibri" panose="020F0502020204030204" pitchFamily="34" charset="0"/>
                        </a:rPr>
                        <a:t> </a:t>
                      </a:r>
                      <a:r>
                        <a:rPr lang="nl-BE" sz="1200" b="0" i="0" u="none" strike="noStrike" dirty="0" err="1">
                          <a:effectLst/>
                          <a:latin typeface="Calibri" panose="020F0502020204030204" pitchFamily="34" charset="0"/>
                        </a:rPr>
                        <a:t>d’Avi</a:t>
                      </a:r>
                      <a:endParaRPr lang="nl-BE" sz="1200" b="0" i="0" u="none" strike="noStrike" dirty="0">
                        <a:effectLst/>
                        <a:latin typeface="Calibri" panose="020F0502020204030204" pitchFamily="34" charset="0"/>
                      </a:endParaRPr>
                    </a:p>
                  </a:txBody>
                  <a:tcPr marL="7620" marR="7620" marT="7620" marB="0" anchor="ctr"/>
                </a:tc>
                <a:tc>
                  <a:txBody>
                    <a:bodyPr/>
                    <a:lstStyle/>
                    <a:p>
                      <a:pPr algn="ctr" fontAlgn="b"/>
                      <a:r>
                        <a:rPr lang="nl-BE" sz="1200" b="0" i="0" u="none" strike="noStrike" dirty="0">
                          <a:effectLst/>
                          <a:latin typeface="Calibri" panose="020F0502020204030204" pitchFamily="34" charset="0"/>
                        </a:rPr>
                        <a:t>REMACLE Michel</a:t>
                      </a:r>
                      <a:br>
                        <a:rPr lang="nl-BE" sz="1200" b="0" i="0" u="none" strike="noStrike" dirty="0">
                          <a:effectLst/>
                          <a:latin typeface="Calibri" panose="020F0502020204030204" pitchFamily="34" charset="0"/>
                        </a:rPr>
                      </a:br>
                      <a:r>
                        <a:rPr lang="nl-BE" sz="1200" b="0" i="0" u="none" strike="noStrike" dirty="0" err="1">
                          <a:effectLst/>
                          <a:latin typeface="Calibri" panose="020F0502020204030204" pitchFamily="34" charset="0"/>
                        </a:rPr>
                        <a:t>LtKol</a:t>
                      </a:r>
                      <a:r>
                        <a:rPr lang="nl-BE" sz="1200" b="0" i="0" u="none" strike="noStrike" dirty="0">
                          <a:effectLst/>
                          <a:latin typeface="Calibri" panose="020F0502020204030204" pitchFamily="34" charset="0"/>
                        </a:rPr>
                        <a:t> </a:t>
                      </a:r>
                      <a:r>
                        <a:rPr lang="nl-BE" sz="1200" b="0" i="0" u="none" strike="noStrike" dirty="0" err="1">
                          <a:effectLst/>
                          <a:latin typeface="Calibri" panose="020F0502020204030204" pitchFamily="34" charset="0"/>
                        </a:rPr>
                        <a:t>Psy</a:t>
                      </a:r>
                      <a:endParaRPr lang="nl-BE" sz="12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2657508051"/>
                  </a:ext>
                </a:extLst>
              </a:tr>
              <a:tr h="770900">
                <a:tc>
                  <a:txBody>
                    <a:bodyPr/>
                    <a:lstStyle/>
                    <a:p>
                      <a:pPr algn="ctr" fontAlgn="b"/>
                      <a:r>
                        <a:rPr lang="nl-BE" sz="1600" b="0" i="0" u="none" strike="noStrike" dirty="0">
                          <a:effectLst/>
                          <a:latin typeface="Calibri" panose="020F0502020204030204" pitchFamily="34" charset="0"/>
                        </a:rPr>
                        <a:t>HRA-E-D</a:t>
                      </a:r>
                    </a:p>
                  </a:txBody>
                  <a:tcPr marL="7620" marR="7620" marT="7620" marB="0" anchor="ctr"/>
                </a:tc>
                <a:tc>
                  <a:txBody>
                    <a:bodyPr/>
                    <a:lstStyle/>
                    <a:p>
                      <a:pPr algn="ctr" fontAlgn="b"/>
                      <a:r>
                        <a:rPr lang="nl-BE" sz="1600" dirty="0">
                          <a:solidFill>
                            <a:srgbClr val="000000"/>
                          </a:solidFill>
                          <a:effectLst/>
                          <a:latin typeface="Calibri" panose="020F0502020204030204" pitchFamily="34" charset="0"/>
                          <a:ea typeface="Times New Roman" panose="02020603050405020304" pitchFamily="18" charset="0"/>
                        </a:rPr>
                        <a:t>Redactie van de wettelijke teksten (KB, wet</a:t>
                      </a:r>
                      <a:endParaRPr lang="nl-BE" sz="1600" b="0" i="0" u="none" strike="noStrike" dirty="0">
                        <a:effectLst/>
                        <a:latin typeface="Calibri" panose="020F0502020204030204" pitchFamily="34" charset="0"/>
                      </a:endParaRPr>
                    </a:p>
                  </a:txBody>
                  <a:tcPr marL="7620" marR="7620" marT="7620" marB="0" anchor="ctr"/>
                </a:tc>
                <a:tc>
                  <a:txBody>
                    <a:bodyPr/>
                    <a:lstStyle/>
                    <a:p>
                      <a:pPr algn="ctr" fontAlgn="b"/>
                      <a:endParaRPr lang="nl-BE" sz="1600" b="0" i="0" u="none" strike="noStrike" dirty="0">
                        <a:effectLst/>
                        <a:latin typeface="Calibri" panose="020F0502020204030204" pitchFamily="34" charset="0"/>
                      </a:endParaRPr>
                    </a:p>
                  </a:txBody>
                  <a:tcPr marL="7620" marR="7620" marT="7620" marB="0" anchor="ctr"/>
                </a:tc>
                <a:tc>
                  <a:txBody>
                    <a:bodyPr/>
                    <a:lstStyle/>
                    <a:p>
                      <a:pPr algn="ctr" fontAlgn="b"/>
                      <a:r>
                        <a:rPr lang="nl-BE" sz="1600" dirty="0">
                          <a:effectLst/>
                          <a:latin typeface="Calibri" panose="020F0502020204030204" pitchFamily="34" charset="0"/>
                          <a:ea typeface="Times New Roman" panose="02020603050405020304" pitchFamily="18" charset="0"/>
                        </a:rPr>
                        <a:t>31/12/2025</a:t>
                      </a:r>
                      <a:endParaRPr lang="nl-BE" sz="1600" b="0" i="0" u="none" strike="noStrike" dirty="0">
                        <a:effectLst/>
                        <a:latin typeface="Calibri" panose="020F0502020204030204" pitchFamily="34" charset="0"/>
                      </a:endParaRPr>
                    </a:p>
                  </a:txBody>
                  <a:tcPr marL="7620" marR="7620" marT="7620" marB="0" anchor="ctr"/>
                </a:tc>
                <a:tc>
                  <a:txBody>
                    <a:bodyPr/>
                    <a:lstStyle/>
                    <a:p>
                      <a:pPr algn="ctr" fontAlgn="b"/>
                      <a:r>
                        <a:rPr lang="nl-BE" sz="1600" b="0" i="0" u="none" strike="noStrike" dirty="0">
                          <a:effectLst/>
                          <a:latin typeface="Calibri" panose="020F0502020204030204" pitchFamily="34" charset="0"/>
                        </a:rPr>
                        <a:t>Nihil</a:t>
                      </a:r>
                    </a:p>
                  </a:txBody>
                  <a:tcPr marL="7620" marR="7620" marT="7620" marB="0" anchor="ctr"/>
                </a:tc>
                <a:tc>
                  <a:txBody>
                    <a:bodyPr/>
                    <a:lstStyle/>
                    <a:p>
                      <a:pPr algn="ctr" fontAlgn="b"/>
                      <a:r>
                        <a:rPr lang="nl-BE" sz="1200" b="0" i="0" u="none" strike="noStrike" dirty="0">
                          <a:effectLst/>
                          <a:latin typeface="Calibri" panose="020F0502020204030204" pitchFamily="34" charset="0"/>
                        </a:rPr>
                        <a:t>VANDER STRAETEN A-C</a:t>
                      </a:r>
                    </a:p>
                    <a:p>
                      <a:pPr algn="ctr" fontAlgn="b"/>
                      <a:r>
                        <a:rPr lang="nl-BE" sz="1200" b="0" i="0" u="none" strike="noStrike" dirty="0" err="1">
                          <a:effectLst/>
                          <a:latin typeface="Calibri" panose="020F0502020204030204" pitchFamily="34" charset="0"/>
                        </a:rPr>
                        <a:t>Maj</a:t>
                      </a:r>
                      <a:r>
                        <a:rPr lang="nl-BE" sz="1200" b="0" i="0" u="none" strike="noStrike" dirty="0">
                          <a:effectLst/>
                          <a:latin typeface="Calibri" panose="020F0502020204030204" pitchFamily="34" charset="0"/>
                        </a:rPr>
                        <a:t> </a:t>
                      </a:r>
                      <a:r>
                        <a:rPr lang="nl-BE" sz="1200" b="0" i="0" u="none" strike="noStrike" dirty="0" err="1">
                          <a:effectLst/>
                          <a:latin typeface="Calibri" panose="020F0502020204030204" pitchFamily="34" charset="0"/>
                        </a:rPr>
                        <a:t>d’Avi</a:t>
                      </a:r>
                      <a:endParaRPr lang="nl-BE" sz="1200" b="0" i="0" u="none" strike="noStrike" dirty="0">
                        <a:effectLst/>
                        <a:latin typeface="Calibri" panose="020F0502020204030204" pitchFamily="34" charset="0"/>
                      </a:endParaRPr>
                    </a:p>
                  </a:txBody>
                  <a:tcPr marL="7620" marR="7620" marT="7620" marB="0" anchor="ctr"/>
                </a:tc>
                <a:tc>
                  <a:txBody>
                    <a:bodyPr/>
                    <a:lstStyle/>
                    <a:p>
                      <a:pPr algn="ctr" fontAlgn="b"/>
                      <a:r>
                        <a:rPr lang="nl-BE" sz="1200" b="0" i="0" u="none" strike="noStrike" dirty="0">
                          <a:effectLst/>
                          <a:latin typeface="Calibri" panose="020F0502020204030204" pitchFamily="34" charset="0"/>
                        </a:rPr>
                        <a:t>REMACLE Michel</a:t>
                      </a:r>
                      <a:br>
                        <a:rPr lang="nl-BE" sz="1200" b="0" i="0" u="none" strike="noStrike" dirty="0">
                          <a:effectLst/>
                          <a:latin typeface="Calibri" panose="020F0502020204030204" pitchFamily="34" charset="0"/>
                        </a:rPr>
                      </a:br>
                      <a:r>
                        <a:rPr lang="nl-BE" sz="1200" b="0" i="0" u="none" strike="noStrike" dirty="0" err="1">
                          <a:effectLst/>
                          <a:latin typeface="Calibri" panose="020F0502020204030204" pitchFamily="34" charset="0"/>
                        </a:rPr>
                        <a:t>LtKol</a:t>
                      </a:r>
                      <a:r>
                        <a:rPr lang="nl-BE" sz="1200" b="0" i="0" u="none" strike="noStrike" dirty="0">
                          <a:effectLst/>
                          <a:latin typeface="Calibri" panose="020F0502020204030204" pitchFamily="34" charset="0"/>
                        </a:rPr>
                        <a:t> </a:t>
                      </a:r>
                      <a:r>
                        <a:rPr lang="nl-BE" sz="1200" b="0" i="0" u="none" strike="noStrike" dirty="0" err="1">
                          <a:effectLst/>
                          <a:latin typeface="Calibri" panose="020F0502020204030204" pitchFamily="34" charset="0"/>
                        </a:rPr>
                        <a:t>Psy</a:t>
                      </a:r>
                      <a:endParaRPr lang="nl-BE" sz="12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1087795460"/>
                  </a:ext>
                </a:extLst>
              </a:tr>
              <a:tr h="615940">
                <a:tc>
                  <a:txBody>
                    <a:bodyPr/>
                    <a:lstStyle/>
                    <a:p>
                      <a:pPr algn="ctr" fontAlgn="b"/>
                      <a:r>
                        <a:rPr lang="nl-BE" sz="1600" b="0" i="0" u="none" strike="noStrike" dirty="0">
                          <a:effectLst/>
                          <a:latin typeface="Calibri" panose="020F0502020204030204" pitchFamily="34" charset="0"/>
                        </a:rPr>
                        <a:t>MRMP</a:t>
                      </a:r>
                    </a:p>
                  </a:txBody>
                  <a:tcPr marL="7620" marR="7620" marT="7620" marB="0" anchor="ctr"/>
                </a:tc>
                <a:tc>
                  <a:txBody>
                    <a:bodyPr/>
                    <a:lstStyle/>
                    <a:p>
                      <a:pPr algn="ctr" fontAlgn="b"/>
                      <a:r>
                        <a:rPr lang="nl-BE" sz="1600" b="0" i="0" u="none" strike="noStrike" dirty="0">
                          <a:effectLst/>
                          <a:latin typeface="Calibri" panose="020F0502020204030204" pitchFamily="34" charset="0"/>
                        </a:rPr>
                        <a:t>Overheidsopdracht aankoop speekseltesten</a:t>
                      </a:r>
                    </a:p>
                  </a:txBody>
                  <a:tcPr marL="7620" marR="7620" marT="7620" marB="0" anchor="ctr"/>
                </a:tc>
                <a:tc>
                  <a:txBody>
                    <a:bodyPr/>
                    <a:lstStyle/>
                    <a:p>
                      <a:pPr algn="ctr" fontAlgn="b"/>
                      <a:endParaRPr lang="nl-BE" sz="1600" b="0" i="0" u="none" strike="noStrike" dirty="0">
                        <a:effectLst/>
                        <a:latin typeface="Calibri" panose="020F0502020204030204" pitchFamily="34" charset="0"/>
                      </a:endParaRPr>
                    </a:p>
                  </a:txBody>
                  <a:tcPr marL="7620" marR="7620" marT="7620" marB="0" anchor="ctr"/>
                </a:tc>
                <a:tc>
                  <a:txBody>
                    <a:bodyPr/>
                    <a:lstStyle/>
                    <a:p>
                      <a:pPr algn="ctr" fontAlgn="b"/>
                      <a:r>
                        <a:rPr lang="nl-BE" sz="1600" b="0" i="0" u="none" strike="noStrike" dirty="0">
                          <a:effectLst/>
                          <a:latin typeface="Calibri" panose="020F0502020204030204" pitchFamily="34" charset="0"/>
                        </a:rPr>
                        <a:t>31/12/2026</a:t>
                      </a:r>
                    </a:p>
                  </a:txBody>
                  <a:tcPr marL="7620" marR="7620" marT="7620" marB="0" anchor="ctr"/>
                </a:tc>
                <a:tc>
                  <a:txBody>
                    <a:bodyPr/>
                    <a:lstStyle/>
                    <a:p>
                      <a:pPr algn="ctr" fontAlgn="b"/>
                      <a:r>
                        <a:rPr lang="nl-BE" sz="1600" b="0" i="0" u="none" strike="noStrike" dirty="0">
                          <a:effectLst/>
                          <a:latin typeface="Calibri" panose="020F0502020204030204" pitchFamily="34" charset="0"/>
                        </a:rPr>
                        <a:t>Nihil</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200" b="0" i="0" u="none" strike="noStrike" dirty="0">
                          <a:effectLst/>
                          <a:latin typeface="Calibri" panose="020F0502020204030204" pitchFamily="34" charset="0"/>
                        </a:rPr>
                        <a:t>REMACLE Michel</a:t>
                      </a:r>
                      <a:br>
                        <a:rPr lang="nl-BE" sz="1200" b="0" i="0" u="none" strike="noStrike" dirty="0">
                          <a:effectLst/>
                          <a:latin typeface="Calibri" panose="020F0502020204030204" pitchFamily="34" charset="0"/>
                        </a:rPr>
                      </a:br>
                      <a:r>
                        <a:rPr lang="nl-BE" sz="1200" b="0" i="0" u="none" strike="noStrike" dirty="0" err="1">
                          <a:effectLst/>
                          <a:latin typeface="Calibri" panose="020F0502020204030204" pitchFamily="34" charset="0"/>
                        </a:rPr>
                        <a:t>LtKol</a:t>
                      </a:r>
                      <a:r>
                        <a:rPr lang="nl-BE" sz="1200" b="0" i="0" u="none" strike="noStrike" dirty="0">
                          <a:effectLst/>
                          <a:latin typeface="Calibri" panose="020F0502020204030204" pitchFamily="34" charset="0"/>
                        </a:rPr>
                        <a:t> </a:t>
                      </a:r>
                      <a:r>
                        <a:rPr lang="nl-BE" sz="1200" b="0" i="0" u="none" strike="noStrike" dirty="0" err="1">
                          <a:effectLst/>
                          <a:latin typeface="Calibri" panose="020F0502020204030204" pitchFamily="34" charset="0"/>
                        </a:rPr>
                        <a:t>Psy</a:t>
                      </a:r>
                      <a:endParaRPr lang="nl-BE" sz="1200" b="0" i="0" u="none" strike="noStrike" dirty="0">
                        <a:effectLst/>
                        <a:latin typeface="Calibri" panose="020F0502020204030204" pitchFamily="34"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200" b="0" i="0" u="none" strike="noStrike" dirty="0">
                          <a:effectLst/>
                          <a:latin typeface="Calibri" panose="020F0502020204030204" pitchFamily="34" charset="0"/>
                        </a:rPr>
                        <a:t>REMACLE Michel</a:t>
                      </a:r>
                      <a:br>
                        <a:rPr lang="nl-BE" sz="1200" b="0" i="0" u="none" strike="noStrike" dirty="0">
                          <a:effectLst/>
                          <a:latin typeface="Calibri" panose="020F0502020204030204" pitchFamily="34" charset="0"/>
                        </a:rPr>
                      </a:br>
                      <a:r>
                        <a:rPr lang="nl-BE" sz="1200" b="0" i="0" u="none" strike="noStrike" dirty="0" err="1">
                          <a:effectLst/>
                          <a:latin typeface="Calibri" panose="020F0502020204030204" pitchFamily="34" charset="0"/>
                        </a:rPr>
                        <a:t>LtKol</a:t>
                      </a:r>
                      <a:r>
                        <a:rPr lang="nl-BE" sz="1200" b="0" i="0" u="none" strike="noStrike" dirty="0">
                          <a:effectLst/>
                          <a:latin typeface="Calibri" panose="020F0502020204030204" pitchFamily="34" charset="0"/>
                        </a:rPr>
                        <a:t> </a:t>
                      </a:r>
                      <a:r>
                        <a:rPr lang="nl-BE" sz="1200" b="0" i="0" u="none" strike="noStrike" dirty="0" err="1">
                          <a:effectLst/>
                          <a:latin typeface="Calibri" panose="020F0502020204030204" pitchFamily="34" charset="0"/>
                        </a:rPr>
                        <a:t>Psy</a:t>
                      </a:r>
                      <a:endParaRPr lang="nl-BE" sz="12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3422180185"/>
                  </a:ext>
                </a:extLst>
              </a:tr>
            </a:tbl>
          </a:graphicData>
        </a:graphic>
      </p:graphicFrame>
      <p:sp>
        <p:nvSpPr>
          <p:cNvPr id="4" name="TextBox 3">
            <a:extLst>
              <a:ext uri="{FF2B5EF4-FFF2-40B4-BE49-F238E27FC236}">
                <a16:creationId xmlns:a16="http://schemas.microsoft.com/office/drawing/2014/main" id="{91784406-041F-3077-9C04-4ACAF8587172}"/>
              </a:ext>
            </a:extLst>
          </p:cNvPr>
          <p:cNvSpPr txBox="1"/>
          <p:nvPr/>
        </p:nvSpPr>
        <p:spPr>
          <a:xfrm>
            <a:off x="0" y="113803"/>
            <a:ext cx="12192000" cy="1446550"/>
          </a:xfrm>
          <a:prstGeom prst="rect">
            <a:avLst/>
          </a:prstGeom>
        </p:spPr>
        <p:txBody>
          <a:bodyPr wrap="square" rtlCol="0">
            <a:spAutoFit/>
          </a:bodyPr>
          <a:lstStyle/>
          <a:p>
            <a:pPr algn="ctr"/>
            <a:r>
              <a:rPr lang="nl-BE" sz="4400" b="1" dirty="0">
                <a:latin typeface="Arial" panose="020B0604020202020204" pitchFamily="34" charset="0"/>
                <a:cs typeface="Arial" panose="020B0604020202020204" pitchFamily="34" charset="0"/>
              </a:rPr>
              <a:t>09-HR-01 </a:t>
            </a:r>
            <a:br>
              <a:rPr lang="nl-BE" sz="4400" b="1" dirty="0">
                <a:latin typeface="Arial" panose="020B0604020202020204" pitchFamily="34" charset="0"/>
                <a:cs typeface="Arial" panose="020B0604020202020204" pitchFamily="34" charset="0"/>
              </a:rPr>
            </a:br>
            <a:r>
              <a:rPr lang="nl-BE" sz="4400" b="1" dirty="0">
                <a:latin typeface="Arial" panose="020B0604020202020204" pitchFamily="34" charset="0"/>
                <a:cs typeface="Arial" panose="020B0604020202020204" pitchFamily="34" charset="0"/>
              </a:rPr>
              <a:t>Beleid inzake gebruik psychotrope middelen.</a:t>
            </a:r>
          </a:p>
        </p:txBody>
      </p:sp>
    </p:spTree>
    <p:extLst>
      <p:ext uri="{BB962C8B-B14F-4D97-AF65-F5344CB8AC3E}">
        <p14:creationId xmlns:p14="http://schemas.microsoft.com/office/powerpoint/2010/main" val="315845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7673" y="1905506"/>
            <a:ext cx="7906327" cy="646331"/>
          </a:xfrm>
          <a:prstGeom prst="rect">
            <a:avLst/>
          </a:prstGeom>
        </p:spPr>
        <p:txBody>
          <a:bodyPr wrap="square">
            <a:spAutoFit/>
          </a:bodyPr>
          <a:lstStyle/>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p:txBody>
      </p:sp>
      <p:sp>
        <p:nvSpPr>
          <p:cNvPr id="4" name="TextBox 3">
            <a:extLst>
              <a:ext uri="{FF2B5EF4-FFF2-40B4-BE49-F238E27FC236}">
                <a16:creationId xmlns:a16="http://schemas.microsoft.com/office/drawing/2014/main" id="{91784406-041F-3077-9C04-4ACAF8587172}"/>
              </a:ext>
            </a:extLst>
          </p:cNvPr>
          <p:cNvSpPr txBox="1"/>
          <p:nvPr/>
        </p:nvSpPr>
        <p:spPr>
          <a:xfrm>
            <a:off x="0" y="113803"/>
            <a:ext cx="12192000" cy="2123658"/>
          </a:xfrm>
          <a:prstGeom prst="rect">
            <a:avLst/>
          </a:prstGeom>
        </p:spPr>
        <p:txBody>
          <a:bodyPr wrap="square" rtlCol="0">
            <a:spAutoFit/>
          </a:bodyPr>
          <a:lstStyle/>
          <a:p>
            <a:pPr algn="ctr"/>
            <a:r>
              <a:rPr lang="nl-BE" sz="4400" b="1" dirty="0">
                <a:latin typeface="Arial" panose="020B0604020202020204" pitchFamily="34" charset="0"/>
                <a:cs typeface="Arial" panose="020B0604020202020204" pitchFamily="34" charset="0"/>
              </a:rPr>
              <a:t>16-WB-02 </a:t>
            </a:r>
            <a:br>
              <a:rPr lang="nl-BE" sz="4400" b="1" dirty="0">
                <a:latin typeface="Arial" panose="020B0604020202020204" pitchFamily="34" charset="0"/>
                <a:cs typeface="Arial" panose="020B0604020202020204" pitchFamily="34" charset="0"/>
              </a:rPr>
            </a:br>
            <a:r>
              <a:rPr lang="nl-BE" sz="4400" b="1" dirty="0">
                <a:latin typeface="Arial" panose="020B0604020202020204" pitchFamily="34" charset="0"/>
                <a:cs typeface="Arial" panose="020B0604020202020204" pitchFamily="34" charset="0"/>
              </a:rPr>
              <a:t>Preventie ontwikkeling preventiepolitiek</a:t>
            </a:r>
            <a:br>
              <a:rPr lang="nl-BE" sz="4400" b="1" dirty="0">
                <a:latin typeface="Arial" panose="020B0604020202020204" pitchFamily="34" charset="0"/>
                <a:cs typeface="Arial" panose="020B0604020202020204" pitchFamily="34" charset="0"/>
              </a:rPr>
            </a:br>
            <a:r>
              <a:rPr lang="nl-BE" sz="4400" b="1" dirty="0">
                <a:latin typeface="Arial" panose="020B0604020202020204" pitchFamily="34" charset="0"/>
                <a:cs typeface="Arial" panose="020B0604020202020204" pitchFamily="34" charset="0"/>
              </a:rPr>
              <a:t>burn-out bij Defensie.</a:t>
            </a:r>
          </a:p>
        </p:txBody>
      </p:sp>
      <p:graphicFrame>
        <p:nvGraphicFramePr>
          <p:cNvPr id="3" name="Table 2">
            <a:extLst>
              <a:ext uri="{FF2B5EF4-FFF2-40B4-BE49-F238E27FC236}">
                <a16:creationId xmlns:a16="http://schemas.microsoft.com/office/drawing/2014/main" id="{459E06F7-6B29-45A3-C4A3-8004A06EA07F}"/>
              </a:ext>
            </a:extLst>
          </p:cNvPr>
          <p:cNvGraphicFramePr>
            <a:graphicFrameLocks noGrp="1"/>
          </p:cNvGraphicFramePr>
          <p:nvPr>
            <p:extLst>
              <p:ext uri="{D42A27DB-BD31-4B8C-83A1-F6EECF244321}">
                <p14:modId xmlns:p14="http://schemas.microsoft.com/office/powerpoint/2010/main" val="3199511444"/>
              </p:ext>
            </p:extLst>
          </p:nvPr>
        </p:nvGraphicFramePr>
        <p:xfrm>
          <a:off x="0" y="2516605"/>
          <a:ext cx="12192000" cy="4207869"/>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2516617">
                  <a:extLst>
                    <a:ext uri="{9D8B030D-6E8A-4147-A177-3AD203B41FA5}">
                      <a16:colId xmlns:a16="http://schemas.microsoft.com/office/drawing/2014/main" val="4051463726"/>
                    </a:ext>
                  </a:extLst>
                </a:gridCol>
                <a:gridCol w="1515762">
                  <a:extLst>
                    <a:ext uri="{9D8B030D-6E8A-4147-A177-3AD203B41FA5}">
                      <a16:colId xmlns:a16="http://schemas.microsoft.com/office/drawing/2014/main" val="2989411758"/>
                    </a:ext>
                  </a:extLst>
                </a:gridCol>
                <a:gridCol w="109563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1262788">
                <a:tc>
                  <a:txBody>
                    <a:bodyPr/>
                    <a:lstStyle/>
                    <a:p>
                      <a:pPr algn="ctr"/>
                      <a:r>
                        <a:rPr lang="nl-BE" dirty="0">
                          <a:solidFill>
                            <a:schemeClr val="bg1"/>
                          </a:solidFill>
                        </a:rPr>
                        <a:t>Actor</a:t>
                      </a:r>
                    </a:p>
                  </a:txBody>
                  <a:tcPr anchor="ctr"/>
                </a:tc>
                <a:tc>
                  <a:txBody>
                    <a:bodyPr/>
                    <a:lstStyle/>
                    <a:p>
                      <a:pPr algn="ctr"/>
                      <a:r>
                        <a:rPr lang="nl-BE" dirty="0" err="1">
                          <a:solidFill>
                            <a:schemeClr val="bg1"/>
                          </a:solidFill>
                        </a:rPr>
                        <a:t>Ojectief</a:t>
                      </a:r>
                      <a:r>
                        <a:rPr lang="nl-BE" dirty="0">
                          <a:solidFill>
                            <a:schemeClr val="bg1"/>
                          </a:solidFill>
                        </a:rPr>
                        <a:t>/Taak</a:t>
                      </a:r>
                    </a:p>
                  </a:txBody>
                  <a:tcPr anchor="ct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p>
                  </a:txBody>
                  <a:tcPr anchor="ctr"/>
                </a:tc>
                <a:tc>
                  <a:txBody>
                    <a:bodyPr/>
                    <a:lstStyle/>
                    <a:p>
                      <a:pPr algn="ctr"/>
                      <a:r>
                        <a:rPr lang="nl-BE" dirty="0" err="1">
                          <a:solidFill>
                            <a:schemeClr val="bg1"/>
                          </a:solidFill>
                        </a:rPr>
                        <a:t>Prio</a:t>
                      </a:r>
                      <a:endParaRPr lang="nl-BE" dirty="0">
                        <a:solidFill>
                          <a:schemeClr val="bg1"/>
                        </a:solidFill>
                      </a:endParaRPr>
                    </a:p>
                  </a:txBody>
                  <a:tcPr anchor="ct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tc>
                <a:tc>
                  <a:txBody>
                    <a:bodyPr/>
                    <a:lstStyle/>
                    <a:p>
                      <a:pPr algn="ctr"/>
                      <a:r>
                        <a:rPr lang="nl-BE" dirty="0">
                          <a:solidFill>
                            <a:schemeClr val="bg1"/>
                          </a:solidFill>
                        </a:rPr>
                        <a:t>Piloot</a:t>
                      </a:r>
                    </a:p>
                  </a:txBody>
                  <a:tcPr anchor="ctr"/>
                </a:tc>
                <a:tc>
                  <a:txBody>
                    <a:bodyPr/>
                    <a:lstStyle/>
                    <a:p>
                      <a:pPr algn="ctr"/>
                      <a:r>
                        <a:rPr lang="nl-BE" dirty="0">
                          <a:solidFill>
                            <a:schemeClr val="bg1"/>
                          </a:solidFill>
                        </a:rPr>
                        <a:t>Preventieadviseur</a:t>
                      </a:r>
                    </a:p>
                  </a:txBody>
                  <a:tcPr anchor="ctr"/>
                </a:tc>
                <a:extLst>
                  <a:ext uri="{0D108BD9-81ED-4DB2-BD59-A6C34878D82A}">
                    <a16:rowId xmlns:a16="http://schemas.microsoft.com/office/drawing/2014/main" val="3142780"/>
                  </a:ext>
                </a:extLst>
              </a:tr>
              <a:tr h="931567">
                <a:tc>
                  <a:txBody>
                    <a:bodyPr/>
                    <a:lstStyle/>
                    <a:p>
                      <a:pPr algn="ctr">
                        <a:lnSpc>
                          <a:spcPct val="107000"/>
                        </a:lnSpc>
                        <a:spcAft>
                          <a:spcPts val="800"/>
                        </a:spcAft>
                      </a:pPr>
                      <a:r>
                        <a:rPr lang="nl-BE" sz="1400" dirty="0" err="1">
                          <a:effectLst/>
                          <a:latin typeface="Calibri" panose="020F0502020204030204" pitchFamily="34" charset="0"/>
                          <a:ea typeface="Times New Roman" panose="02020603050405020304" pitchFamily="18" charset="0"/>
                        </a:rPr>
                        <a:t>Cdt</a:t>
                      </a:r>
                      <a:r>
                        <a:rPr lang="nl-BE" sz="1400" dirty="0">
                          <a:effectLst/>
                          <a:latin typeface="Calibri" panose="020F0502020204030204" pitchFamily="34" charset="0"/>
                          <a:ea typeface="Times New Roman" panose="02020603050405020304" pitchFamily="18" charset="0"/>
                        </a:rPr>
                        <a:t> Vicky De </a:t>
                      </a:r>
                      <a:r>
                        <a:rPr lang="nl-BE" sz="1400" dirty="0" err="1">
                          <a:effectLst/>
                          <a:latin typeface="Calibri" panose="020F0502020204030204" pitchFamily="34" charset="0"/>
                          <a:ea typeface="Times New Roman" panose="02020603050405020304" pitchFamily="18" charset="0"/>
                        </a:rPr>
                        <a:t>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b="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Coachen / evalueren projecten FGWW bij ACOS/DG en eenheden</a:t>
                      </a:r>
                      <a:endParaRPr lang="nl-BE"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01/06/2025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Vicky de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 latinLnBrk="0" hangingPunct="1">
                        <a:lnSpc>
                          <a:spcPct val="100000"/>
                        </a:lnSpc>
                        <a:spcBef>
                          <a:spcPts val="0"/>
                        </a:spcBef>
                        <a:spcAft>
                          <a:spcPts val="0"/>
                        </a:spcAft>
                        <a:buClrTx/>
                        <a:buSzTx/>
                        <a:buFontTx/>
                        <a:buNone/>
                        <a:tabLst/>
                        <a:defRPr/>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effectLst/>
                          <a:latin typeface="Calibri" panose="020F0502020204030204" pitchFamily="34" charset="0"/>
                        </a:rPr>
                        <a:t>REMACLE Michel</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Psy</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3523808688"/>
                  </a:ext>
                </a:extLst>
              </a:tr>
              <a:tr h="1006757">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WG BO@DEF</a:t>
                      </a:r>
                    </a:p>
                  </a:txBody>
                  <a:tcPr marL="44450" marR="44450" marT="0" marB="0" anchor="ctr"/>
                </a:tc>
                <a:tc>
                  <a:txBody>
                    <a:bodyPr/>
                    <a:lstStyle/>
                    <a:p>
                      <a:pPr algn="ctr">
                        <a:lnSpc>
                          <a:spcPct val="107000"/>
                        </a:lnSpc>
                        <a:spcAft>
                          <a:spcPts val="800"/>
                        </a:spcAft>
                      </a:pPr>
                      <a:r>
                        <a:rPr lang="nl-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Opstellen handboek invoeren project FGWW</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01/06/2025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Times New Roman" panose="02020603050405020304" pitchFamily="18" charset="0"/>
                        </a:rPr>
                        <a:t>Cdt Vicky De 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a:ln>
                            <a:noFill/>
                          </a:ln>
                          <a:solidFill>
                            <a:srgbClr val="184652"/>
                          </a:solidFill>
                          <a:effectLst/>
                          <a:uLnTx/>
                          <a:uFillTx/>
                          <a:latin typeface="Calibri" panose="020F0502020204030204" pitchFamily="34" charset="0"/>
                          <a:ea typeface="+mn-ea"/>
                          <a:cs typeface="+mn-cs"/>
                        </a:rPr>
                        <a:t>REMACLE Michel</a:t>
                      </a:r>
                      <a:br>
                        <a:rPr kumimoji="0" lang="nl-BE" sz="1400" b="0" i="0" u="none" strike="noStrike" kern="1200" cap="none" spc="0" normalizeH="0" baseline="0" noProof="0">
                          <a:ln>
                            <a:noFill/>
                          </a:ln>
                          <a:solidFill>
                            <a:srgbClr val="184652"/>
                          </a:solidFill>
                          <a:effectLst/>
                          <a:uLnTx/>
                          <a:uFillTx/>
                          <a:latin typeface="Calibri" panose="020F0502020204030204" pitchFamily="34" charset="0"/>
                          <a:ea typeface="+mn-ea"/>
                          <a:cs typeface="+mn-cs"/>
                        </a:rPr>
                      </a:br>
                      <a:r>
                        <a:rPr kumimoji="0" lang="nl-BE" sz="1400" b="0" i="0" u="none" strike="noStrike" kern="1200" cap="none" spc="0" normalizeH="0" baseline="0" noProof="0">
                          <a:ln>
                            <a:noFill/>
                          </a:ln>
                          <a:solidFill>
                            <a:srgbClr val="184652"/>
                          </a:solidFill>
                          <a:effectLst/>
                          <a:uLnTx/>
                          <a:uFillTx/>
                          <a:latin typeface="Calibri" panose="020F0502020204030204" pitchFamily="34" charset="0"/>
                          <a:ea typeface="+mn-ea"/>
                          <a:cs typeface="+mn-cs"/>
                        </a:rPr>
                        <a:t>LtKol Psy</a:t>
                      </a:r>
                      <a:endParaRPr kumimoji="0" lang="nl-BE" sz="1400" b="0" i="0" u="none" strike="noStrike" kern="1200" cap="none" spc="0" normalizeH="0" baseline="0" noProof="0" dirty="0">
                        <a:ln>
                          <a:noFill/>
                        </a:ln>
                        <a:solidFill>
                          <a:srgbClr val="184652"/>
                        </a:solidFill>
                        <a:effectLst/>
                        <a:uLnTx/>
                        <a:uFillTx/>
                        <a:latin typeface="Calibri" panose="020F0502020204030204" pitchFamily="34" charset="0"/>
                        <a:ea typeface="+mn-ea"/>
                        <a:cs typeface="+mn-cs"/>
                      </a:endParaRPr>
                    </a:p>
                  </a:txBody>
                  <a:tcPr marL="7620" marR="7620" marT="7620" marB="0" anchor="ctr"/>
                </a:tc>
                <a:extLst>
                  <a:ext uri="{0D108BD9-81ED-4DB2-BD59-A6C34878D82A}">
                    <a16:rowId xmlns:a16="http://schemas.microsoft.com/office/drawing/2014/main" val="3168295882"/>
                  </a:ext>
                </a:extLst>
              </a:tr>
              <a:tr h="1006757">
                <a:tc>
                  <a:txBody>
                    <a:bodyPr/>
                    <a:lstStyle/>
                    <a:p>
                      <a:pPr algn="ctr">
                        <a:lnSpc>
                          <a:spcPct val="107000"/>
                        </a:lnSpc>
                        <a:spcAft>
                          <a:spcPts val="800"/>
                        </a:spcAft>
                      </a:pPr>
                      <a:r>
                        <a:rPr lang="nl-BE" sz="1400" dirty="0" err="1">
                          <a:effectLst/>
                          <a:latin typeface="Calibri" panose="020F0502020204030204" pitchFamily="34" charset="0"/>
                          <a:ea typeface="Times New Roman" panose="02020603050405020304" pitchFamily="18" charset="0"/>
                        </a:rPr>
                        <a:t>Cdt</a:t>
                      </a:r>
                      <a:r>
                        <a:rPr lang="nl-BE" sz="1400" dirty="0">
                          <a:effectLst/>
                          <a:latin typeface="Calibri" panose="020F0502020204030204" pitchFamily="34" charset="0"/>
                          <a:ea typeface="Times New Roman" panose="02020603050405020304" pitchFamily="18" charset="0"/>
                        </a:rPr>
                        <a:t> Vicky De </a:t>
                      </a:r>
                      <a:r>
                        <a:rPr lang="nl-BE" sz="1400" dirty="0" err="1">
                          <a:effectLst/>
                          <a:latin typeface="Calibri" panose="020F0502020204030204" pitchFamily="34" charset="0"/>
                          <a:ea typeface="Times New Roman" panose="02020603050405020304" pitchFamily="18" charset="0"/>
                        </a:rPr>
                        <a:t>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Opstellen handboek voor leidinggevenden om stress en burn-out te vermijden bij personeel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Times New Roman" panose="02020603050405020304" pitchFamily="18" charset="0"/>
                        </a:rPr>
                        <a:t>Cdt</a:t>
                      </a:r>
                      <a:r>
                        <a:rPr lang="nl-BE" sz="1400" dirty="0">
                          <a:effectLst/>
                          <a:latin typeface="Calibri" panose="020F0502020204030204" pitchFamily="34" charset="0"/>
                          <a:ea typeface="Times New Roman" panose="02020603050405020304" pitchFamily="18" charset="0"/>
                        </a:rPr>
                        <a:t> Vicky De </a:t>
                      </a:r>
                      <a:r>
                        <a:rPr lang="nl-BE" sz="1400" dirty="0" err="1">
                          <a:effectLst/>
                          <a:latin typeface="Calibri" panose="020F0502020204030204" pitchFamily="34" charset="0"/>
                          <a:ea typeface="Times New Roman" panose="02020603050405020304" pitchFamily="18" charset="0"/>
                        </a:rPr>
                        <a:t>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solidFill>
                            <a:srgbClr val="184652"/>
                          </a:solidFill>
                          <a:effectLst/>
                          <a:uLnTx/>
                          <a:uFillTx/>
                          <a:latin typeface="Calibri" panose="020F0502020204030204" pitchFamily="34" charset="0"/>
                          <a:ea typeface="+mn-ea"/>
                          <a:cs typeface="+mn-cs"/>
                        </a:rPr>
                        <a:t>REMACLE Michel</a:t>
                      </a:r>
                      <a:br>
                        <a:rPr kumimoji="0" lang="nl-BE" sz="1400" b="0" i="0" u="none" strike="noStrike" kern="1200" cap="none" spc="0" normalizeH="0" baseline="0" noProof="0" dirty="0">
                          <a:ln>
                            <a:noFill/>
                          </a:ln>
                          <a:solidFill>
                            <a:srgbClr val="184652"/>
                          </a:solidFill>
                          <a:effectLst/>
                          <a:uLnTx/>
                          <a:uFillTx/>
                          <a:latin typeface="Calibri" panose="020F0502020204030204" pitchFamily="34" charset="0"/>
                          <a:ea typeface="+mn-ea"/>
                          <a:cs typeface="+mn-cs"/>
                        </a:rPr>
                      </a:br>
                      <a:r>
                        <a:rPr kumimoji="0" lang="nl-BE" sz="1400" b="0" i="0" u="none" strike="noStrike" kern="1200" cap="none" spc="0" normalizeH="0" baseline="0" noProof="0" dirty="0" err="1">
                          <a:ln>
                            <a:noFill/>
                          </a:ln>
                          <a:solidFill>
                            <a:srgbClr val="184652"/>
                          </a:solidFill>
                          <a:effectLst/>
                          <a:uLnTx/>
                          <a:uFillTx/>
                          <a:latin typeface="Calibri" panose="020F0502020204030204" pitchFamily="34" charset="0"/>
                          <a:ea typeface="+mn-ea"/>
                          <a:cs typeface="+mn-cs"/>
                        </a:rPr>
                        <a:t>LtKol</a:t>
                      </a:r>
                      <a:r>
                        <a:rPr kumimoji="0" lang="nl-BE" sz="1400" b="0" i="0" u="none" strike="noStrike" kern="1200" cap="none" spc="0" normalizeH="0" baseline="0" noProof="0" dirty="0">
                          <a:ln>
                            <a:noFill/>
                          </a:ln>
                          <a:solidFill>
                            <a:srgbClr val="184652"/>
                          </a:solidFill>
                          <a:effectLst/>
                          <a:uLnTx/>
                          <a:uFillTx/>
                          <a:latin typeface="Calibri" panose="020F0502020204030204" pitchFamily="34" charset="0"/>
                          <a:ea typeface="+mn-ea"/>
                          <a:cs typeface="+mn-cs"/>
                        </a:rPr>
                        <a:t> </a:t>
                      </a:r>
                      <a:r>
                        <a:rPr kumimoji="0" lang="nl-BE" sz="1400" b="0" i="0" u="none" strike="noStrike" kern="1200" cap="none" spc="0" normalizeH="0" baseline="0" noProof="0" dirty="0" err="1">
                          <a:ln>
                            <a:noFill/>
                          </a:ln>
                          <a:solidFill>
                            <a:srgbClr val="184652"/>
                          </a:solidFill>
                          <a:effectLst/>
                          <a:uLnTx/>
                          <a:uFillTx/>
                          <a:latin typeface="Calibri" panose="020F0502020204030204" pitchFamily="34" charset="0"/>
                          <a:ea typeface="+mn-ea"/>
                          <a:cs typeface="+mn-cs"/>
                        </a:rPr>
                        <a:t>Psy</a:t>
                      </a:r>
                      <a:endParaRPr kumimoji="0" lang="nl-BE" sz="1400" b="0" i="0" u="none" strike="noStrike" kern="1200" cap="none" spc="0" normalizeH="0" baseline="0" noProof="0" dirty="0">
                        <a:ln>
                          <a:noFill/>
                        </a:ln>
                        <a:solidFill>
                          <a:srgbClr val="184652"/>
                        </a:solidFill>
                        <a:effectLst/>
                        <a:uLnTx/>
                        <a:uFillTx/>
                        <a:latin typeface="Calibri" panose="020F0502020204030204" pitchFamily="34" charset="0"/>
                        <a:ea typeface="+mn-ea"/>
                        <a:cs typeface="+mn-cs"/>
                      </a:endParaRPr>
                    </a:p>
                  </a:txBody>
                  <a:tcPr marL="7620" marR="7620" marT="7620" marB="0" anchor="ctr"/>
                </a:tc>
                <a:extLst>
                  <a:ext uri="{0D108BD9-81ED-4DB2-BD59-A6C34878D82A}">
                    <a16:rowId xmlns:a16="http://schemas.microsoft.com/office/drawing/2014/main" val="3285532725"/>
                  </a:ext>
                </a:extLst>
              </a:tr>
            </a:tbl>
          </a:graphicData>
        </a:graphic>
      </p:graphicFrame>
    </p:spTree>
    <p:extLst>
      <p:ext uri="{BB962C8B-B14F-4D97-AF65-F5344CB8AC3E}">
        <p14:creationId xmlns:p14="http://schemas.microsoft.com/office/powerpoint/2010/main" val="28306773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7673" y="1905506"/>
            <a:ext cx="7906327" cy="646331"/>
          </a:xfrm>
          <a:prstGeom prst="rect">
            <a:avLst/>
          </a:prstGeom>
        </p:spPr>
        <p:txBody>
          <a:bodyPr wrap="square">
            <a:spAutoFit/>
          </a:bodyPr>
          <a:lstStyle/>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p:txBody>
      </p:sp>
      <p:sp>
        <p:nvSpPr>
          <p:cNvPr id="4" name="TextBox 3">
            <a:extLst>
              <a:ext uri="{FF2B5EF4-FFF2-40B4-BE49-F238E27FC236}">
                <a16:creationId xmlns:a16="http://schemas.microsoft.com/office/drawing/2014/main" id="{91784406-041F-3077-9C04-4ACAF8587172}"/>
              </a:ext>
            </a:extLst>
          </p:cNvPr>
          <p:cNvSpPr txBox="1"/>
          <p:nvPr/>
        </p:nvSpPr>
        <p:spPr>
          <a:xfrm>
            <a:off x="0" y="113803"/>
            <a:ext cx="12192000" cy="2123658"/>
          </a:xfrm>
          <a:prstGeom prst="rect">
            <a:avLst/>
          </a:prstGeom>
        </p:spPr>
        <p:txBody>
          <a:bodyPr wrap="square" rtlCol="0">
            <a:spAutoFit/>
          </a:bodyPr>
          <a:lstStyle/>
          <a:p>
            <a:pPr algn="ctr"/>
            <a:r>
              <a:rPr lang="nl-BE" sz="4400" b="1" dirty="0">
                <a:latin typeface="Arial" panose="020B0604020202020204" pitchFamily="34" charset="0"/>
                <a:cs typeface="Arial" panose="020B0604020202020204" pitchFamily="34" charset="0"/>
              </a:rPr>
              <a:t>16-WB-02 </a:t>
            </a:r>
            <a:br>
              <a:rPr lang="nl-BE" sz="4400" b="1" dirty="0">
                <a:latin typeface="Arial" panose="020B0604020202020204" pitchFamily="34" charset="0"/>
                <a:cs typeface="Arial" panose="020B0604020202020204" pitchFamily="34" charset="0"/>
              </a:rPr>
            </a:br>
            <a:r>
              <a:rPr lang="nl-BE" sz="4400" b="1" dirty="0">
                <a:latin typeface="Arial" panose="020B0604020202020204" pitchFamily="34" charset="0"/>
                <a:cs typeface="Arial" panose="020B0604020202020204" pitchFamily="34" charset="0"/>
              </a:rPr>
              <a:t>Preventie ontwikkeling preventiepolitiek</a:t>
            </a:r>
            <a:br>
              <a:rPr lang="nl-BE" sz="4400" b="1" dirty="0">
                <a:latin typeface="Arial" panose="020B0604020202020204" pitchFamily="34" charset="0"/>
                <a:cs typeface="Arial" panose="020B0604020202020204" pitchFamily="34" charset="0"/>
              </a:rPr>
            </a:br>
            <a:r>
              <a:rPr lang="nl-BE" sz="4400" b="1" dirty="0">
                <a:latin typeface="Arial" panose="020B0604020202020204" pitchFamily="34" charset="0"/>
                <a:cs typeface="Arial" panose="020B0604020202020204" pitchFamily="34" charset="0"/>
              </a:rPr>
              <a:t>burn-out bij Defensie.</a:t>
            </a:r>
          </a:p>
        </p:txBody>
      </p:sp>
      <p:graphicFrame>
        <p:nvGraphicFramePr>
          <p:cNvPr id="3" name="Table 2">
            <a:extLst>
              <a:ext uri="{FF2B5EF4-FFF2-40B4-BE49-F238E27FC236}">
                <a16:creationId xmlns:a16="http://schemas.microsoft.com/office/drawing/2014/main" id="{459E06F7-6B29-45A3-C4A3-8004A06EA07F}"/>
              </a:ext>
            </a:extLst>
          </p:cNvPr>
          <p:cNvGraphicFramePr>
            <a:graphicFrameLocks noGrp="1"/>
          </p:cNvGraphicFramePr>
          <p:nvPr>
            <p:extLst>
              <p:ext uri="{D42A27DB-BD31-4B8C-83A1-F6EECF244321}">
                <p14:modId xmlns:p14="http://schemas.microsoft.com/office/powerpoint/2010/main" val="1867471544"/>
              </p:ext>
            </p:extLst>
          </p:nvPr>
        </p:nvGraphicFramePr>
        <p:xfrm>
          <a:off x="0" y="2650132"/>
          <a:ext cx="12192000" cy="4067888"/>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2516617">
                  <a:extLst>
                    <a:ext uri="{9D8B030D-6E8A-4147-A177-3AD203B41FA5}">
                      <a16:colId xmlns:a16="http://schemas.microsoft.com/office/drawing/2014/main" val="4051463726"/>
                    </a:ext>
                  </a:extLst>
                </a:gridCol>
                <a:gridCol w="1515762">
                  <a:extLst>
                    <a:ext uri="{9D8B030D-6E8A-4147-A177-3AD203B41FA5}">
                      <a16:colId xmlns:a16="http://schemas.microsoft.com/office/drawing/2014/main" val="2989411758"/>
                    </a:ext>
                  </a:extLst>
                </a:gridCol>
                <a:gridCol w="109563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1097811">
                <a:tc>
                  <a:txBody>
                    <a:bodyPr/>
                    <a:lstStyle/>
                    <a:p>
                      <a:pPr algn="ctr"/>
                      <a:r>
                        <a:rPr lang="nl-BE" dirty="0">
                          <a:solidFill>
                            <a:schemeClr val="bg1"/>
                          </a:solidFill>
                        </a:rPr>
                        <a:t>Actor</a:t>
                      </a:r>
                    </a:p>
                  </a:txBody>
                  <a:tcPr anchor="ctr"/>
                </a:tc>
                <a:tc>
                  <a:txBody>
                    <a:bodyPr/>
                    <a:lstStyle/>
                    <a:p>
                      <a:pPr algn="ctr"/>
                      <a:r>
                        <a:rPr lang="nl-BE" dirty="0" err="1">
                          <a:solidFill>
                            <a:schemeClr val="bg1"/>
                          </a:solidFill>
                        </a:rPr>
                        <a:t>Ojectief</a:t>
                      </a:r>
                      <a:r>
                        <a:rPr lang="nl-BE" dirty="0">
                          <a:solidFill>
                            <a:schemeClr val="bg1"/>
                          </a:solidFill>
                        </a:rPr>
                        <a:t>/Taak</a:t>
                      </a:r>
                    </a:p>
                  </a:txBody>
                  <a:tcPr anchor="ct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p>
                  </a:txBody>
                  <a:tcPr anchor="ctr"/>
                </a:tc>
                <a:tc>
                  <a:txBody>
                    <a:bodyPr/>
                    <a:lstStyle/>
                    <a:p>
                      <a:pPr algn="ctr"/>
                      <a:r>
                        <a:rPr lang="nl-BE" dirty="0" err="1">
                          <a:solidFill>
                            <a:schemeClr val="bg1"/>
                          </a:solidFill>
                        </a:rPr>
                        <a:t>Prio</a:t>
                      </a:r>
                      <a:endParaRPr lang="nl-BE" dirty="0">
                        <a:solidFill>
                          <a:schemeClr val="bg1"/>
                        </a:solidFill>
                      </a:endParaRPr>
                    </a:p>
                  </a:txBody>
                  <a:tcPr anchor="ct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tc>
                <a:tc>
                  <a:txBody>
                    <a:bodyPr/>
                    <a:lstStyle/>
                    <a:p>
                      <a:pPr algn="ctr"/>
                      <a:r>
                        <a:rPr lang="nl-BE" dirty="0">
                          <a:solidFill>
                            <a:schemeClr val="bg1"/>
                          </a:solidFill>
                        </a:rPr>
                        <a:t>Piloot</a:t>
                      </a:r>
                    </a:p>
                  </a:txBody>
                  <a:tcPr anchor="ctr"/>
                </a:tc>
                <a:tc>
                  <a:txBody>
                    <a:bodyPr/>
                    <a:lstStyle/>
                    <a:p>
                      <a:pPr algn="ctr"/>
                      <a:r>
                        <a:rPr lang="nl-BE" dirty="0">
                          <a:solidFill>
                            <a:schemeClr val="bg1"/>
                          </a:solidFill>
                        </a:rPr>
                        <a:t>Preventieadviseur</a:t>
                      </a:r>
                    </a:p>
                  </a:txBody>
                  <a:tcPr anchor="ctr"/>
                </a:tc>
                <a:extLst>
                  <a:ext uri="{0D108BD9-81ED-4DB2-BD59-A6C34878D82A}">
                    <a16:rowId xmlns:a16="http://schemas.microsoft.com/office/drawing/2014/main" val="3142780"/>
                  </a:ext>
                </a:extLst>
              </a:tr>
              <a:tr h="809862">
                <a:tc>
                  <a:txBody>
                    <a:bodyPr/>
                    <a:lstStyle/>
                    <a:p>
                      <a:pPr algn="ctr">
                        <a:lnSpc>
                          <a:spcPct val="107000"/>
                        </a:lnSpc>
                        <a:spcAft>
                          <a:spcPts val="800"/>
                        </a:spcAft>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Vicky De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endParaRPr lang="nl-BE" sz="1400" b="0" i="0" u="none" strike="noStrike" kern="1200" baseline="0" dirty="0">
                        <a:solidFill>
                          <a:schemeClr val="dk1"/>
                        </a:solidFill>
                        <a:latin typeface="+mn-lt"/>
                        <a:ea typeface="+mn-ea"/>
                        <a:cs typeface="+mn-cs"/>
                      </a:endParaRPr>
                    </a:p>
                    <a:p>
                      <a:r>
                        <a:rPr lang="nl-BE" sz="1400" b="0" i="0" u="none" strike="noStrike" kern="1200" baseline="0" dirty="0">
                          <a:solidFill>
                            <a:schemeClr val="dk1"/>
                          </a:solidFill>
                          <a:latin typeface="+mn-lt"/>
                          <a:ea typeface="+mn-ea"/>
                          <a:cs typeface="+mn-cs"/>
                        </a:rPr>
                        <a:t> Informeren Pers </a:t>
                      </a:r>
                      <a:r>
                        <a:rPr lang="nl-BE" sz="1400" b="0" i="0" u="none" strike="noStrike" kern="1200" baseline="0" dirty="0" err="1">
                          <a:solidFill>
                            <a:schemeClr val="dk1"/>
                          </a:solidFill>
                          <a:latin typeface="+mn-lt"/>
                          <a:ea typeface="+mn-ea"/>
                          <a:cs typeface="+mn-cs"/>
                        </a:rPr>
                        <a:t>Def</a:t>
                      </a:r>
                      <a:r>
                        <a:rPr lang="nl-BE" sz="1400" b="0" i="0" u="none" strike="noStrike" kern="1200" baseline="0" dirty="0">
                          <a:solidFill>
                            <a:schemeClr val="dk1"/>
                          </a:solidFill>
                          <a:latin typeface="+mn-lt"/>
                          <a:ea typeface="+mn-ea"/>
                          <a:cs typeface="+mn-cs"/>
                        </a:rPr>
                        <a:t>	</a:t>
                      </a:r>
                    </a:p>
                    <a:p>
                      <a:pP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1</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01/06/2025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Calibri" panose="020F0502020204030204" pitchFamily="34" charset="0"/>
                          <a:cs typeface="Times New Roman" panose="02020603050405020304" pitchFamily="18" charset="0"/>
                        </a:rPr>
                        <a:t>Cdt Vicky De 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a:effectLst/>
                          <a:latin typeface="Calibri" panose="020F0502020204030204" pitchFamily="34" charset="0"/>
                        </a:rPr>
                        <a:t>LtCol Psy REMACLE Michel</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3523808688"/>
                  </a:ext>
                </a:extLst>
              </a:tr>
              <a:tr h="875229">
                <a:tc>
                  <a:txBody>
                    <a:bodyPr/>
                    <a:lstStyle/>
                    <a:p>
                      <a:pPr algn="ctr">
                        <a:lnSpc>
                          <a:spcPct val="107000"/>
                        </a:lnSpc>
                        <a:spcAft>
                          <a:spcPts val="800"/>
                        </a:spcAft>
                      </a:pPr>
                      <a:r>
                        <a:rPr lang="nl-BE" sz="1400">
                          <a:effectLst/>
                          <a:latin typeface="Calibri" panose="020F0502020204030204" pitchFamily="34" charset="0"/>
                          <a:ea typeface="Calibri" panose="020F0502020204030204" pitchFamily="34" charset="0"/>
                          <a:cs typeface="Times New Roman" panose="02020603050405020304" pitchFamily="18" charset="0"/>
                        </a:rPr>
                        <a:t>Cdt Vicky De 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endParaRPr lang="nl-BE" sz="1400" b="0" i="0" u="none" strike="noStrike" kern="1200" baseline="0" dirty="0">
                        <a:solidFill>
                          <a:schemeClr val="dk1"/>
                        </a:solidFill>
                        <a:latin typeface="+mn-lt"/>
                        <a:ea typeface="+mn-ea"/>
                        <a:cs typeface="+mn-cs"/>
                      </a:endParaRPr>
                    </a:p>
                    <a:p>
                      <a:r>
                        <a:rPr lang="nl-BE" sz="1400" b="0" i="0" u="none" strike="noStrike" kern="1200" baseline="0" dirty="0">
                          <a:solidFill>
                            <a:schemeClr val="dk1"/>
                          </a:solidFill>
                          <a:latin typeface="+mn-lt"/>
                          <a:ea typeface="+mn-ea"/>
                          <a:cs typeface="+mn-cs"/>
                        </a:rPr>
                        <a:t> Informeren en vormen van kaderfuncties	</a:t>
                      </a:r>
                    </a:p>
                    <a:p>
                      <a:pP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1</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01/06/2025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Calibri" panose="020F0502020204030204" pitchFamily="34" charset="0"/>
                          <a:cs typeface="Times New Roman" panose="02020603050405020304" pitchFamily="18" charset="0"/>
                        </a:rPr>
                        <a:t>Cdt Vicky De 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a:effectLst/>
                          <a:latin typeface="Calibri" panose="020F0502020204030204" pitchFamily="34" charset="0"/>
                        </a:rPr>
                        <a:t>LtCol Psy REMACLE Michel</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3168295882"/>
                  </a:ext>
                </a:extLst>
              </a:tr>
              <a:tr h="875229">
                <a:tc>
                  <a:txBody>
                    <a:bodyPr/>
                    <a:lstStyle/>
                    <a:p>
                      <a:pPr algn="ctr">
                        <a:lnSpc>
                          <a:spcPct val="107000"/>
                        </a:lnSpc>
                        <a:spcAft>
                          <a:spcPts val="800"/>
                        </a:spcAft>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Vicky De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endParaRPr lang="nl-BE" sz="1400" b="0" i="0" u="none" strike="noStrike" kern="1200" baseline="0" dirty="0">
                        <a:solidFill>
                          <a:schemeClr val="dk1"/>
                        </a:solidFill>
                        <a:latin typeface="+mn-lt"/>
                        <a:ea typeface="+mn-ea"/>
                        <a:cs typeface="+mn-cs"/>
                      </a:endParaRPr>
                    </a:p>
                    <a:p>
                      <a:r>
                        <a:rPr lang="nl-BE" sz="1400" b="0" i="0" u="none" strike="noStrike" kern="1200" baseline="0" dirty="0">
                          <a:solidFill>
                            <a:schemeClr val="dk1"/>
                          </a:solidFill>
                          <a:latin typeface="+mn-lt"/>
                          <a:ea typeface="+mn-ea"/>
                          <a:cs typeface="+mn-cs"/>
                        </a:rPr>
                        <a:t> Informeren van de steundiensten (PSMR, VP, </a:t>
                      </a:r>
                      <a:r>
                        <a:rPr lang="nl-BE" sz="1400" b="0" i="0" u="none" strike="noStrike" kern="1200" baseline="0" dirty="0" err="1">
                          <a:solidFill>
                            <a:schemeClr val="dk1"/>
                          </a:solidFill>
                          <a:latin typeface="+mn-lt"/>
                          <a:ea typeface="+mn-ea"/>
                          <a:cs typeface="+mn-cs"/>
                        </a:rPr>
                        <a:t>Soc</a:t>
                      </a:r>
                      <a:r>
                        <a:rPr lang="nl-BE" sz="1400" b="0" i="0" u="none" strike="noStrike" kern="1200" baseline="0" dirty="0">
                          <a:solidFill>
                            <a:schemeClr val="dk1"/>
                          </a:solidFill>
                          <a:latin typeface="+mn-lt"/>
                          <a:ea typeface="+mn-ea"/>
                          <a:cs typeface="+mn-cs"/>
                        </a:rPr>
                        <a:t> Dienst, …) en actoren (vakbonden, …)	</a:t>
                      </a:r>
                    </a:p>
                    <a:p>
                      <a:pP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0</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01/06/2025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Vicky De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dirty="0" err="1">
                          <a:effectLst/>
                          <a:latin typeface="Calibri" panose="020F0502020204030204" pitchFamily="34" charset="0"/>
                        </a:rPr>
                        <a:t>LtCol</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Psy</a:t>
                      </a:r>
                      <a:r>
                        <a:rPr lang="nl-BE" sz="1400" b="0" i="0" u="none" strike="noStrike" dirty="0">
                          <a:effectLst/>
                          <a:latin typeface="Calibri" panose="020F0502020204030204" pitchFamily="34" charset="0"/>
                        </a:rPr>
                        <a:t> REMACLE Michel</a:t>
                      </a:r>
                    </a:p>
                  </a:txBody>
                  <a:tcPr marL="7620" marR="7620" marT="7620" marB="0" anchor="ctr"/>
                </a:tc>
                <a:extLst>
                  <a:ext uri="{0D108BD9-81ED-4DB2-BD59-A6C34878D82A}">
                    <a16:rowId xmlns:a16="http://schemas.microsoft.com/office/drawing/2014/main" val="3285532725"/>
                  </a:ext>
                </a:extLst>
              </a:tr>
            </a:tbl>
          </a:graphicData>
        </a:graphic>
      </p:graphicFrame>
    </p:spTree>
    <p:extLst>
      <p:ext uri="{BB962C8B-B14F-4D97-AF65-F5344CB8AC3E}">
        <p14:creationId xmlns:p14="http://schemas.microsoft.com/office/powerpoint/2010/main" val="39501596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7673" y="1905506"/>
            <a:ext cx="7906327" cy="646331"/>
          </a:xfrm>
          <a:prstGeom prst="rect">
            <a:avLst/>
          </a:prstGeom>
        </p:spPr>
        <p:txBody>
          <a:bodyPr wrap="square">
            <a:spAutoFit/>
          </a:bodyPr>
          <a:lstStyle/>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p:txBody>
      </p:sp>
      <p:sp>
        <p:nvSpPr>
          <p:cNvPr id="4" name="TextBox 3">
            <a:extLst>
              <a:ext uri="{FF2B5EF4-FFF2-40B4-BE49-F238E27FC236}">
                <a16:creationId xmlns:a16="http://schemas.microsoft.com/office/drawing/2014/main" id="{91784406-041F-3077-9C04-4ACAF8587172}"/>
              </a:ext>
            </a:extLst>
          </p:cNvPr>
          <p:cNvSpPr txBox="1"/>
          <p:nvPr/>
        </p:nvSpPr>
        <p:spPr>
          <a:xfrm>
            <a:off x="0" y="113803"/>
            <a:ext cx="12192000" cy="2123658"/>
          </a:xfrm>
          <a:prstGeom prst="rect">
            <a:avLst/>
          </a:prstGeom>
        </p:spPr>
        <p:txBody>
          <a:bodyPr wrap="square" rtlCol="0">
            <a:spAutoFit/>
          </a:bodyPr>
          <a:lstStyle/>
          <a:p>
            <a:pPr algn="ctr"/>
            <a:r>
              <a:rPr lang="nl-BE" sz="4400" b="1" dirty="0">
                <a:latin typeface="Arial" panose="020B0604020202020204" pitchFamily="34" charset="0"/>
                <a:cs typeface="Arial" panose="020B0604020202020204" pitchFamily="34" charset="0"/>
              </a:rPr>
              <a:t>16-WB-02 </a:t>
            </a:r>
            <a:br>
              <a:rPr lang="nl-BE" sz="4400" b="1" dirty="0">
                <a:latin typeface="Arial" panose="020B0604020202020204" pitchFamily="34" charset="0"/>
                <a:cs typeface="Arial" panose="020B0604020202020204" pitchFamily="34" charset="0"/>
              </a:rPr>
            </a:br>
            <a:r>
              <a:rPr lang="nl-BE" sz="4400" b="1" dirty="0">
                <a:latin typeface="Arial" panose="020B0604020202020204" pitchFamily="34" charset="0"/>
                <a:cs typeface="Arial" panose="020B0604020202020204" pitchFamily="34" charset="0"/>
              </a:rPr>
              <a:t>Preventie ontwikkeling preventiepolitiek</a:t>
            </a:r>
            <a:br>
              <a:rPr lang="nl-BE" sz="4400" b="1" dirty="0">
                <a:latin typeface="Arial" panose="020B0604020202020204" pitchFamily="34" charset="0"/>
                <a:cs typeface="Arial" panose="020B0604020202020204" pitchFamily="34" charset="0"/>
              </a:rPr>
            </a:br>
            <a:r>
              <a:rPr lang="nl-BE" sz="4400" b="1" dirty="0">
                <a:latin typeface="Arial" panose="020B0604020202020204" pitchFamily="34" charset="0"/>
                <a:cs typeface="Arial" panose="020B0604020202020204" pitchFamily="34" charset="0"/>
              </a:rPr>
              <a:t>burn-out bij Defensie.</a:t>
            </a:r>
          </a:p>
        </p:txBody>
      </p:sp>
      <p:graphicFrame>
        <p:nvGraphicFramePr>
          <p:cNvPr id="3" name="Table 2">
            <a:extLst>
              <a:ext uri="{FF2B5EF4-FFF2-40B4-BE49-F238E27FC236}">
                <a16:creationId xmlns:a16="http://schemas.microsoft.com/office/drawing/2014/main" id="{459E06F7-6B29-45A3-C4A3-8004A06EA07F}"/>
              </a:ext>
            </a:extLst>
          </p:cNvPr>
          <p:cNvGraphicFramePr>
            <a:graphicFrameLocks noGrp="1"/>
          </p:cNvGraphicFramePr>
          <p:nvPr>
            <p:extLst>
              <p:ext uri="{D42A27DB-BD31-4B8C-83A1-F6EECF244321}">
                <p14:modId xmlns:p14="http://schemas.microsoft.com/office/powerpoint/2010/main" val="1933604533"/>
              </p:ext>
            </p:extLst>
          </p:nvPr>
        </p:nvGraphicFramePr>
        <p:xfrm>
          <a:off x="-81280" y="2228671"/>
          <a:ext cx="12192000" cy="6011089"/>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2516617">
                  <a:extLst>
                    <a:ext uri="{9D8B030D-6E8A-4147-A177-3AD203B41FA5}">
                      <a16:colId xmlns:a16="http://schemas.microsoft.com/office/drawing/2014/main" val="4051463726"/>
                    </a:ext>
                  </a:extLst>
                </a:gridCol>
                <a:gridCol w="1515762">
                  <a:extLst>
                    <a:ext uri="{9D8B030D-6E8A-4147-A177-3AD203B41FA5}">
                      <a16:colId xmlns:a16="http://schemas.microsoft.com/office/drawing/2014/main" val="2989411758"/>
                    </a:ext>
                  </a:extLst>
                </a:gridCol>
                <a:gridCol w="109563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805264">
                <a:tc>
                  <a:txBody>
                    <a:bodyPr/>
                    <a:lstStyle/>
                    <a:p>
                      <a:pPr algn="ctr"/>
                      <a:r>
                        <a:rPr lang="nl-BE" dirty="0">
                          <a:solidFill>
                            <a:schemeClr val="bg1"/>
                          </a:solidFill>
                        </a:rPr>
                        <a:t>Actor</a:t>
                      </a:r>
                    </a:p>
                  </a:txBody>
                  <a:tcPr anchor="ctr"/>
                </a:tc>
                <a:tc>
                  <a:txBody>
                    <a:bodyPr/>
                    <a:lstStyle/>
                    <a:p>
                      <a:pPr algn="ctr"/>
                      <a:r>
                        <a:rPr lang="nl-BE" dirty="0" err="1">
                          <a:solidFill>
                            <a:schemeClr val="bg1"/>
                          </a:solidFill>
                        </a:rPr>
                        <a:t>Ojectief</a:t>
                      </a:r>
                      <a:r>
                        <a:rPr lang="nl-BE" dirty="0">
                          <a:solidFill>
                            <a:schemeClr val="bg1"/>
                          </a:solidFill>
                        </a:rPr>
                        <a:t>/Taak</a:t>
                      </a:r>
                    </a:p>
                  </a:txBody>
                  <a:tcPr anchor="ct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p>
                  </a:txBody>
                  <a:tcPr anchor="ctr"/>
                </a:tc>
                <a:tc>
                  <a:txBody>
                    <a:bodyPr/>
                    <a:lstStyle/>
                    <a:p>
                      <a:pPr algn="ctr"/>
                      <a:r>
                        <a:rPr lang="nl-BE" dirty="0" err="1">
                          <a:solidFill>
                            <a:schemeClr val="bg1"/>
                          </a:solidFill>
                        </a:rPr>
                        <a:t>Prio</a:t>
                      </a:r>
                      <a:endParaRPr lang="nl-BE" dirty="0">
                        <a:solidFill>
                          <a:schemeClr val="bg1"/>
                        </a:solidFill>
                      </a:endParaRPr>
                    </a:p>
                  </a:txBody>
                  <a:tcPr anchor="ct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tc>
                <a:tc>
                  <a:txBody>
                    <a:bodyPr/>
                    <a:lstStyle/>
                    <a:p>
                      <a:pPr algn="ctr"/>
                      <a:r>
                        <a:rPr lang="nl-BE" dirty="0">
                          <a:solidFill>
                            <a:schemeClr val="bg1"/>
                          </a:solidFill>
                        </a:rPr>
                        <a:t>Piloot</a:t>
                      </a:r>
                    </a:p>
                  </a:txBody>
                  <a:tcPr anchor="ctr"/>
                </a:tc>
                <a:tc>
                  <a:txBody>
                    <a:bodyPr/>
                    <a:lstStyle/>
                    <a:p>
                      <a:pPr algn="ctr"/>
                      <a:r>
                        <a:rPr lang="nl-BE" dirty="0">
                          <a:solidFill>
                            <a:schemeClr val="bg1"/>
                          </a:solidFill>
                        </a:rPr>
                        <a:t>Preventieadviseur</a:t>
                      </a:r>
                    </a:p>
                  </a:txBody>
                  <a:tcPr anchor="ctr"/>
                </a:tc>
                <a:extLst>
                  <a:ext uri="{0D108BD9-81ED-4DB2-BD59-A6C34878D82A}">
                    <a16:rowId xmlns:a16="http://schemas.microsoft.com/office/drawing/2014/main" val="3142780"/>
                  </a:ext>
                </a:extLst>
              </a:tr>
              <a:tr h="1512672">
                <a:tc>
                  <a:txBody>
                    <a:bodyPr/>
                    <a:lstStyle/>
                    <a:p>
                      <a:pPr algn="ctr">
                        <a:lnSpc>
                          <a:spcPct val="107000"/>
                        </a:lnSpc>
                        <a:spcAft>
                          <a:spcPts val="800"/>
                        </a:spcAft>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Vicky De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endParaRPr lang="nl-BE" sz="1400" b="0" i="0" u="none" strike="noStrike" kern="1200" baseline="0" dirty="0">
                        <a:solidFill>
                          <a:schemeClr val="dk1"/>
                        </a:solidFill>
                        <a:latin typeface="+mn-lt"/>
                        <a:ea typeface="+mn-ea"/>
                        <a:cs typeface="+mn-cs"/>
                      </a:endParaRPr>
                    </a:p>
                    <a:p>
                      <a:r>
                        <a:rPr lang="nl-BE" sz="1400" b="0" i="0" u="none" strike="noStrike" kern="1200" baseline="0" dirty="0">
                          <a:solidFill>
                            <a:schemeClr val="dk1"/>
                          </a:solidFill>
                          <a:latin typeface="+mn-lt"/>
                          <a:ea typeface="+mn-ea"/>
                          <a:cs typeface="+mn-cs"/>
                        </a:rPr>
                        <a:t> Vormen van de specialisten voor steun bij Defensie in preventie en interventie in geval van burn-out. 	</a:t>
                      </a:r>
                    </a:p>
                    <a:p>
                      <a:pP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01/06/2025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Calibri" panose="020F0502020204030204" pitchFamily="34" charset="0"/>
                          <a:cs typeface="Times New Roman" panose="02020603050405020304" pitchFamily="18" charset="0"/>
                        </a:rPr>
                        <a:t>Cdt Vicky De 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a:effectLst/>
                          <a:latin typeface="Calibri" panose="020F0502020204030204" pitchFamily="34" charset="0"/>
                        </a:rPr>
                        <a:t>LtCol Psy REMACLE Michel</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3523808688"/>
                  </a:ext>
                </a:extLst>
              </a:tr>
              <a:tr h="1290068">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WG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BO|Def</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endParaRPr lang="nl-BE" sz="1400" b="0" i="0" u="none" strike="noStrike" kern="1200" baseline="0" dirty="0">
                        <a:solidFill>
                          <a:schemeClr val="dk1"/>
                        </a:solidFill>
                        <a:latin typeface="+mn-lt"/>
                        <a:ea typeface="+mn-ea"/>
                        <a:cs typeface="+mn-cs"/>
                      </a:endParaRPr>
                    </a:p>
                    <a:p>
                      <a:r>
                        <a:rPr lang="nl-BE" sz="1400" b="0" i="0" u="none" strike="noStrike" kern="1200" baseline="0" dirty="0">
                          <a:solidFill>
                            <a:schemeClr val="dk1"/>
                          </a:solidFill>
                          <a:latin typeface="+mn-lt"/>
                          <a:ea typeface="+mn-ea"/>
                          <a:cs typeface="+mn-cs"/>
                        </a:rPr>
                        <a:t> Duurzaam maken coachen FGWW en informeren actoren binnen </a:t>
                      </a:r>
                      <a:r>
                        <a:rPr lang="nl-BE" sz="1400" b="0" i="0" u="none" strike="noStrike" kern="1200" baseline="0" dirty="0" err="1">
                          <a:solidFill>
                            <a:schemeClr val="dk1"/>
                          </a:solidFill>
                          <a:latin typeface="+mn-lt"/>
                          <a:ea typeface="+mn-ea"/>
                          <a:cs typeface="+mn-cs"/>
                        </a:rPr>
                        <a:t>Def</a:t>
                      </a:r>
                      <a:r>
                        <a:rPr lang="nl-BE" sz="1400" b="0" i="0" u="none" strike="noStrike" kern="1200" baseline="0" dirty="0">
                          <a:solidFill>
                            <a:schemeClr val="dk1"/>
                          </a:solidFill>
                          <a:latin typeface="+mn-lt"/>
                          <a:ea typeface="+mn-ea"/>
                          <a:cs typeface="+mn-cs"/>
                        </a:rPr>
                        <a:t>	</a:t>
                      </a:r>
                    </a:p>
                    <a:p>
                      <a:pP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2</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01/06/2025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Calibri" panose="020F0502020204030204" pitchFamily="34" charset="0"/>
                          <a:cs typeface="Times New Roman" panose="02020603050405020304" pitchFamily="18" charset="0"/>
                        </a:rPr>
                        <a:t>Cdt Vicky De 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a:effectLst/>
                          <a:latin typeface="Calibri" panose="020F0502020204030204" pitchFamily="34" charset="0"/>
                        </a:rPr>
                        <a:t>LtCol Psy REMACLE Michel</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3168295882"/>
                  </a:ext>
                </a:extLst>
              </a:tr>
              <a:tr h="2403085">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WG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BO|Def</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endParaRPr lang="nl-BE" sz="1400" b="0" i="0" u="none" strike="noStrike" kern="1200" baseline="0" dirty="0">
                        <a:solidFill>
                          <a:schemeClr val="dk1"/>
                        </a:solidFill>
                        <a:latin typeface="+mn-lt"/>
                        <a:ea typeface="+mn-ea"/>
                        <a:cs typeface="+mn-cs"/>
                      </a:endParaRPr>
                    </a:p>
                    <a:p>
                      <a:r>
                        <a:rPr lang="nl-BE" sz="1400" b="0" i="0" u="none" strike="noStrike" kern="1200" baseline="0" dirty="0">
                          <a:solidFill>
                            <a:schemeClr val="dk1"/>
                          </a:solidFill>
                          <a:latin typeface="+mn-lt"/>
                          <a:ea typeface="+mn-ea"/>
                          <a:cs typeface="+mn-cs"/>
                        </a:rPr>
                        <a:t> Studie zorgtraject aangepast aan BO. Hieraan gelinkt, een brainstorming met alle betrokken actoren om alle mogelijke middelen op te lijsten en de uitvoerders te bepalen	</a:t>
                      </a:r>
                    </a:p>
                    <a:p>
                      <a:pP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2</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01/06/2025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Vicky De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dirty="0" err="1">
                          <a:effectLst/>
                          <a:latin typeface="Calibri" panose="020F0502020204030204" pitchFamily="34" charset="0"/>
                        </a:rPr>
                        <a:t>LtCol</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Psy</a:t>
                      </a:r>
                      <a:r>
                        <a:rPr lang="nl-BE" sz="1400" b="0" i="0" u="none" strike="noStrike" dirty="0">
                          <a:effectLst/>
                          <a:latin typeface="Calibri" panose="020F0502020204030204" pitchFamily="34" charset="0"/>
                        </a:rPr>
                        <a:t> REMACLE Michel</a:t>
                      </a:r>
                    </a:p>
                  </a:txBody>
                  <a:tcPr marL="7620" marR="7620" marT="7620" marB="0" anchor="ctr"/>
                </a:tc>
                <a:extLst>
                  <a:ext uri="{0D108BD9-81ED-4DB2-BD59-A6C34878D82A}">
                    <a16:rowId xmlns:a16="http://schemas.microsoft.com/office/drawing/2014/main" val="3285532725"/>
                  </a:ext>
                </a:extLst>
              </a:tr>
            </a:tbl>
          </a:graphicData>
        </a:graphic>
      </p:graphicFrame>
    </p:spTree>
    <p:extLst>
      <p:ext uri="{BB962C8B-B14F-4D97-AF65-F5344CB8AC3E}">
        <p14:creationId xmlns:p14="http://schemas.microsoft.com/office/powerpoint/2010/main" val="25486695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7673" y="1905506"/>
            <a:ext cx="7906327" cy="646331"/>
          </a:xfrm>
          <a:prstGeom prst="rect">
            <a:avLst/>
          </a:prstGeom>
        </p:spPr>
        <p:txBody>
          <a:bodyPr wrap="square">
            <a:spAutoFit/>
          </a:bodyPr>
          <a:lstStyle/>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p:txBody>
      </p:sp>
      <p:sp>
        <p:nvSpPr>
          <p:cNvPr id="4" name="TextBox 3">
            <a:extLst>
              <a:ext uri="{FF2B5EF4-FFF2-40B4-BE49-F238E27FC236}">
                <a16:creationId xmlns:a16="http://schemas.microsoft.com/office/drawing/2014/main" id="{91784406-041F-3077-9C04-4ACAF8587172}"/>
              </a:ext>
            </a:extLst>
          </p:cNvPr>
          <p:cNvSpPr txBox="1"/>
          <p:nvPr/>
        </p:nvSpPr>
        <p:spPr>
          <a:xfrm>
            <a:off x="0" y="113803"/>
            <a:ext cx="12192000" cy="2123658"/>
          </a:xfrm>
          <a:prstGeom prst="rect">
            <a:avLst/>
          </a:prstGeom>
        </p:spPr>
        <p:txBody>
          <a:bodyPr wrap="square" rtlCol="0">
            <a:spAutoFit/>
          </a:bodyPr>
          <a:lstStyle/>
          <a:p>
            <a:pPr algn="ctr"/>
            <a:r>
              <a:rPr lang="nl-BE" sz="4400" b="1" dirty="0">
                <a:latin typeface="Arial" panose="020B0604020202020204" pitchFamily="34" charset="0"/>
                <a:cs typeface="Arial" panose="020B0604020202020204" pitchFamily="34" charset="0"/>
              </a:rPr>
              <a:t>16-WB-02 </a:t>
            </a:r>
            <a:br>
              <a:rPr lang="nl-BE" sz="4400" b="1" dirty="0">
                <a:latin typeface="Arial" panose="020B0604020202020204" pitchFamily="34" charset="0"/>
                <a:cs typeface="Arial" panose="020B0604020202020204" pitchFamily="34" charset="0"/>
              </a:rPr>
            </a:br>
            <a:r>
              <a:rPr lang="nl-BE" sz="4400" b="1" dirty="0">
                <a:latin typeface="Arial" panose="020B0604020202020204" pitchFamily="34" charset="0"/>
                <a:cs typeface="Arial" panose="020B0604020202020204" pitchFamily="34" charset="0"/>
              </a:rPr>
              <a:t>Preventie ontwikkeling preventiepolitiek</a:t>
            </a:r>
            <a:br>
              <a:rPr lang="nl-BE" sz="4400" b="1" dirty="0">
                <a:latin typeface="Arial" panose="020B0604020202020204" pitchFamily="34" charset="0"/>
                <a:cs typeface="Arial" panose="020B0604020202020204" pitchFamily="34" charset="0"/>
              </a:rPr>
            </a:br>
            <a:r>
              <a:rPr lang="nl-BE" sz="4400" b="1" dirty="0">
                <a:latin typeface="Arial" panose="020B0604020202020204" pitchFamily="34" charset="0"/>
                <a:cs typeface="Arial" panose="020B0604020202020204" pitchFamily="34" charset="0"/>
              </a:rPr>
              <a:t>burn-out bij Defensie.</a:t>
            </a:r>
          </a:p>
        </p:txBody>
      </p:sp>
      <p:graphicFrame>
        <p:nvGraphicFramePr>
          <p:cNvPr id="3" name="Table 2">
            <a:extLst>
              <a:ext uri="{FF2B5EF4-FFF2-40B4-BE49-F238E27FC236}">
                <a16:creationId xmlns:a16="http://schemas.microsoft.com/office/drawing/2014/main" id="{459E06F7-6B29-45A3-C4A3-8004A06EA07F}"/>
              </a:ext>
            </a:extLst>
          </p:cNvPr>
          <p:cNvGraphicFramePr>
            <a:graphicFrameLocks noGrp="1"/>
          </p:cNvGraphicFramePr>
          <p:nvPr>
            <p:extLst>
              <p:ext uri="{D42A27DB-BD31-4B8C-83A1-F6EECF244321}">
                <p14:modId xmlns:p14="http://schemas.microsoft.com/office/powerpoint/2010/main" val="872324184"/>
              </p:ext>
            </p:extLst>
          </p:nvPr>
        </p:nvGraphicFramePr>
        <p:xfrm>
          <a:off x="0" y="2237461"/>
          <a:ext cx="12192000" cy="5189660"/>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2516617">
                  <a:extLst>
                    <a:ext uri="{9D8B030D-6E8A-4147-A177-3AD203B41FA5}">
                      <a16:colId xmlns:a16="http://schemas.microsoft.com/office/drawing/2014/main" val="4051463726"/>
                    </a:ext>
                  </a:extLst>
                </a:gridCol>
                <a:gridCol w="1515762">
                  <a:extLst>
                    <a:ext uri="{9D8B030D-6E8A-4147-A177-3AD203B41FA5}">
                      <a16:colId xmlns:a16="http://schemas.microsoft.com/office/drawing/2014/main" val="2989411758"/>
                    </a:ext>
                  </a:extLst>
                </a:gridCol>
                <a:gridCol w="109563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854044">
                <a:tc>
                  <a:txBody>
                    <a:bodyPr/>
                    <a:lstStyle/>
                    <a:p>
                      <a:pPr algn="ctr"/>
                      <a:r>
                        <a:rPr lang="nl-BE" dirty="0">
                          <a:solidFill>
                            <a:schemeClr val="bg1"/>
                          </a:solidFill>
                        </a:rPr>
                        <a:t>Actor</a:t>
                      </a:r>
                    </a:p>
                  </a:txBody>
                  <a:tcPr anchor="ctr"/>
                </a:tc>
                <a:tc>
                  <a:txBody>
                    <a:bodyPr/>
                    <a:lstStyle/>
                    <a:p>
                      <a:pPr algn="ctr"/>
                      <a:r>
                        <a:rPr lang="nl-BE" dirty="0" err="1">
                          <a:solidFill>
                            <a:schemeClr val="bg1"/>
                          </a:solidFill>
                        </a:rPr>
                        <a:t>Ojectief</a:t>
                      </a:r>
                      <a:r>
                        <a:rPr lang="nl-BE" dirty="0">
                          <a:solidFill>
                            <a:schemeClr val="bg1"/>
                          </a:solidFill>
                        </a:rPr>
                        <a:t>/Taak</a:t>
                      </a:r>
                    </a:p>
                  </a:txBody>
                  <a:tcPr anchor="ct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p>
                  </a:txBody>
                  <a:tcPr anchor="ctr"/>
                </a:tc>
                <a:tc>
                  <a:txBody>
                    <a:bodyPr/>
                    <a:lstStyle/>
                    <a:p>
                      <a:pPr algn="ctr"/>
                      <a:r>
                        <a:rPr lang="nl-BE" dirty="0" err="1">
                          <a:solidFill>
                            <a:schemeClr val="bg1"/>
                          </a:solidFill>
                        </a:rPr>
                        <a:t>Prio</a:t>
                      </a:r>
                      <a:endParaRPr lang="nl-BE" dirty="0">
                        <a:solidFill>
                          <a:schemeClr val="bg1"/>
                        </a:solidFill>
                      </a:endParaRPr>
                    </a:p>
                  </a:txBody>
                  <a:tcPr anchor="ct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tc>
                <a:tc>
                  <a:txBody>
                    <a:bodyPr/>
                    <a:lstStyle/>
                    <a:p>
                      <a:pPr algn="ctr"/>
                      <a:r>
                        <a:rPr lang="nl-BE" dirty="0">
                          <a:solidFill>
                            <a:schemeClr val="bg1"/>
                          </a:solidFill>
                        </a:rPr>
                        <a:t>Piloot</a:t>
                      </a:r>
                    </a:p>
                  </a:txBody>
                  <a:tcPr anchor="ctr"/>
                </a:tc>
                <a:tc>
                  <a:txBody>
                    <a:bodyPr/>
                    <a:lstStyle/>
                    <a:p>
                      <a:pPr algn="ctr"/>
                      <a:r>
                        <a:rPr lang="nl-BE" dirty="0">
                          <a:solidFill>
                            <a:schemeClr val="bg1"/>
                          </a:solidFill>
                        </a:rPr>
                        <a:t>Preventieadviseur</a:t>
                      </a:r>
                    </a:p>
                  </a:txBody>
                  <a:tcPr anchor="ctr"/>
                </a:tc>
                <a:extLst>
                  <a:ext uri="{0D108BD9-81ED-4DB2-BD59-A6C34878D82A}">
                    <a16:rowId xmlns:a16="http://schemas.microsoft.com/office/drawing/2014/main" val="3142780"/>
                  </a:ext>
                </a:extLst>
              </a:tr>
              <a:tr h="833673">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WG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BO@DEf</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endParaRPr lang="nl-BE" sz="1400" b="0" i="0" u="none" strike="noStrike" kern="1200" baseline="0" dirty="0">
                        <a:solidFill>
                          <a:schemeClr val="dk1"/>
                        </a:solidFill>
                        <a:latin typeface="+mn-lt"/>
                        <a:ea typeface="+mn-ea"/>
                        <a:cs typeface="+mn-cs"/>
                      </a:endParaRPr>
                    </a:p>
                    <a:p>
                      <a:r>
                        <a:rPr lang="nl-BE" sz="1400" b="0" i="0" u="none" strike="noStrike" kern="1200" baseline="0" dirty="0">
                          <a:solidFill>
                            <a:schemeClr val="dk1"/>
                          </a:solidFill>
                          <a:latin typeface="+mn-lt"/>
                          <a:ea typeface="+mn-ea"/>
                          <a:cs typeface="+mn-cs"/>
                        </a:rPr>
                        <a:t> Ontwikkelen van een zorgtraject aangepast aan burn-out. 	</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01/06/2025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Vicky de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effectLst/>
                          <a:latin typeface="Calibri" panose="020F0502020204030204" pitchFamily="34" charset="0"/>
                        </a:rPr>
                        <a:t>REMACLE Michel</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Psy</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3523808688"/>
                  </a:ext>
                </a:extLst>
              </a:tr>
              <a:tr h="680886">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Vicky De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r>
                        <a:rPr lang="nl-BE" sz="1400" b="0" i="0" u="none" strike="noStrike" kern="1200" baseline="0" dirty="0">
                          <a:solidFill>
                            <a:schemeClr val="dk1"/>
                          </a:solidFill>
                          <a:latin typeface="+mn-lt"/>
                          <a:ea typeface="+mn-ea"/>
                          <a:cs typeface="+mn-cs"/>
                        </a:rPr>
                        <a:t> </a:t>
                      </a:r>
                      <a:r>
                        <a:rPr lang="nl-BE" sz="1400" b="0" i="0" u="none" strike="noStrike" kern="1200" baseline="0" dirty="0" err="1">
                          <a:solidFill>
                            <a:schemeClr val="dk1"/>
                          </a:solidFill>
                          <a:latin typeface="+mn-lt"/>
                          <a:ea typeface="+mn-ea"/>
                          <a:cs typeface="+mn-cs"/>
                        </a:rPr>
                        <a:t>Reïntegratietraject</a:t>
                      </a:r>
                      <a:r>
                        <a:rPr lang="nl-BE" sz="1400" b="0" i="0" u="none" strike="noStrike" kern="1200" baseline="0" dirty="0">
                          <a:solidFill>
                            <a:schemeClr val="dk1"/>
                          </a:solidFill>
                          <a:latin typeface="+mn-lt"/>
                          <a:ea typeface="+mn-ea"/>
                          <a:cs typeface="+mn-cs"/>
                        </a:rPr>
                        <a:t> ontwikkelen en koppelen aan het project verzuimbeleid</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01/06/2025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Vicky De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effectLst/>
                          <a:latin typeface="Calibri" panose="020F0502020204030204" pitchFamily="34" charset="0"/>
                        </a:rPr>
                        <a:t>REMACLE Michel</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Psy</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3168295882"/>
                  </a:ext>
                </a:extLst>
              </a:tr>
              <a:tr h="667690">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Vicky De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r>
                        <a:rPr lang="nl-BE" sz="1400" b="0" i="0" u="none" strike="noStrike" baseline="0" dirty="0">
                          <a:solidFill>
                            <a:srgbClr val="000000"/>
                          </a:solidFill>
                          <a:latin typeface="Calibri" panose="020F0502020204030204" pitchFamily="34" charset="0"/>
                        </a:rPr>
                        <a:t> Koppeling dossiers op basis van </a:t>
                      </a:r>
                      <a:r>
                        <a:rPr lang="nl-BE" sz="1400" b="0" i="0" u="none" strike="noStrike" baseline="0" dirty="0" err="1">
                          <a:solidFill>
                            <a:srgbClr val="000000"/>
                          </a:solidFill>
                          <a:latin typeface="Calibri" panose="020F0502020204030204" pitchFamily="34" charset="0"/>
                        </a:rPr>
                        <a:t>risico-analyse</a:t>
                      </a:r>
                      <a:r>
                        <a:rPr lang="nl-BE" sz="1400" b="0" i="0" u="none" strike="noStrike" baseline="0" dirty="0">
                          <a:solidFill>
                            <a:srgbClr val="000000"/>
                          </a:solidFill>
                          <a:latin typeface="Calibri" panose="020F0502020204030204" pitchFamily="34" charset="0"/>
                        </a:rPr>
                        <a:t> BO </a:t>
                      </a:r>
                      <a:r>
                        <a:rPr lang="nl-BE" sz="1400" b="0" i="0" u="none" strike="noStrike" baseline="0" dirty="0" err="1">
                          <a:solidFill>
                            <a:srgbClr val="000000"/>
                          </a:solidFill>
                          <a:latin typeface="Calibri" panose="020F0502020204030204" pitchFamily="34" charset="0"/>
                        </a:rPr>
                        <a:t>Def</a:t>
                      </a:r>
                      <a:r>
                        <a:rPr lang="nl-BE" sz="1400" b="0" i="0" u="none" strike="noStrike" baseline="0" dirty="0">
                          <a:solidFill>
                            <a:srgbClr val="000000"/>
                          </a:solidFill>
                          <a:latin typeface="Calibri" panose="020F0502020204030204" pitchFamily="34" charset="0"/>
                        </a:rPr>
                        <a:t>	</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01/06/2025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Vicky De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effectLst/>
                          <a:latin typeface="Calibri" panose="020F0502020204030204" pitchFamily="34" charset="0"/>
                        </a:rPr>
                        <a:t>REMACLE Michel</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Psy</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3285532725"/>
                  </a:ext>
                </a:extLst>
              </a:tr>
              <a:tr h="667690">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400" b="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b="0" dirty="0">
                          <a:effectLst/>
                          <a:latin typeface="Calibri" panose="020F0502020204030204" pitchFamily="34" charset="0"/>
                          <a:ea typeface="Calibri" panose="020F0502020204030204" pitchFamily="34" charset="0"/>
                          <a:cs typeface="Times New Roman" panose="02020603050405020304" pitchFamily="18" charset="0"/>
                        </a:rPr>
                        <a:t> Vicky De </a:t>
                      </a:r>
                      <a:r>
                        <a:rPr lang="nl-BE" sz="1400" b="0" dirty="0" err="1">
                          <a:effectLst/>
                          <a:latin typeface="Calibri" panose="020F0502020204030204" pitchFamily="34" charset="0"/>
                          <a:ea typeface="Calibri" panose="020F0502020204030204" pitchFamily="34" charset="0"/>
                          <a:cs typeface="Times New Roman" panose="02020603050405020304" pitchFamily="18" charset="0"/>
                        </a:rPr>
                        <a:t>Nil</a:t>
                      </a:r>
                      <a:endParaRPr lang="nl-BE"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endParaRPr lang="nl-BE" sz="1400" b="0" i="0" u="none" strike="noStrike" baseline="0" dirty="0">
                        <a:solidFill>
                          <a:srgbClr val="000000"/>
                        </a:solidFill>
                        <a:latin typeface="Calibri" panose="020F0502020204030204" pitchFamily="34" charset="0"/>
                      </a:endParaRPr>
                    </a:p>
                    <a:p>
                      <a:pPr algn="ctr"/>
                      <a:r>
                        <a:rPr lang="nl-BE" sz="1400" b="0" i="0" u="none" strike="noStrike" baseline="0" dirty="0">
                          <a:solidFill>
                            <a:srgbClr val="000000"/>
                          </a:solidFill>
                          <a:latin typeface="Calibri" panose="020F0502020204030204" pitchFamily="34" charset="0"/>
                        </a:rPr>
                        <a:t> Koppeling met dossier verzuimbeleid (specifiek </a:t>
                      </a:r>
                      <a:r>
                        <a:rPr lang="nl-BE" sz="1400" b="0" i="0" u="none" strike="noStrike" baseline="0" dirty="0" err="1">
                          <a:solidFill>
                            <a:srgbClr val="000000"/>
                          </a:solidFill>
                          <a:latin typeface="Calibri" panose="020F0502020204030204" pitchFamily="34" charset="0"/>
                        </a:rPr>
                        <a:t>reïntegratietraject</a:t>
                      </a:r>
                      <a:r>
                        <a:rPr lang="nl-BE" sz="1400" b="0" i="0" u="none" strike="noStrike" baseline="0" dirty="0">
                          <a:solidFill>
                            <a:srgbClr val="000000"/>
                          </a:solidFill>
                          <a:latin typeface="Calibri" panose="020F0502020204030204" pitchFamily="34" charset="0"/>
                        </a:rPr>
                        <a:t>)	</a:t>
                      </a:r>
                    </a:p>
                  </a:txBody>
                  <a:tcPr marL="44450" marR="44450" marT="0" marB="0" anchor="ctr"/>
                </a:tc>
                <a:tc>
                  <a:txBody>
                    <a:bodyPr/>
                    <a:lstStyle/>
                    <a:p>
                      <a:pPr algn="ctr">
                        <a:lnSpc>
                          <a:spcPct val="107000"/>
                        </a:lnSpc>
                        <a:spcAft>
                          <a:spcPts val="800"/>
                        </a:spcAft>
                      </a:pPr>
                      <a:r>
                        <a:rPr lang="nl-BE" sz="1400" b="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endParaRPr lang="nl-BE"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b="0" dirty="0">
                          <a:effectLst/>
                          <a:latin typeface="Calibri" panose="020F0502020204030204" pitchFamily="34" charset="0"/>
                          <a:ea typeface="Calibri" panose="020F0502020204030204" pitchFamily="34" charset="0"/>
                          <a:cs typeface="Times New Roman" panose="02020603050405020304" pitchFamily="18" charset="0"/>
                        </a:rPr>
                        <a:t>01/06/2025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b="0" dirty="0">
                          <a:effectLst/>
                          <a:latin typeface="Calibri" panose="020F0502020204030204" pitchFamily="34" charset="0"/>
                          <a:ea typeface="Calibri" panose="020F0502020204030204" pitchFamily="34" charset="0"/>
                          <a:cs typeface="Times New Roman" panose="02020603050405020304" pitchFamily="18" charset="0"/>
                        </a:rPr>
                        <a:t> Vicky de </a:t>
                      </a:r>
                      <a:r>
                        <a:rPr lang="nl-BE" sz="1400" b="0" dirty="0" err="1">
                          <a:effectLst/>
                          <a:latin typeface="Calibri" panose="020F0502020204030204" pitchFamily="34" charset="0"/>
                          <a:ea typeface="Calibri" panose="020F0502020204030204" pitchFamily="34" charset="0"/>
                          <a:cs typeface="Times New Roman" panose="02020603050405020304" pitchFamily="18" charset="0"/>
                        </a:rPr>
                        <a:t>Nil</a:t>
                      </a:r>
                      <a:endParaRPr lang="nl-BE"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effectLst/>
                          <a:latin typeface="Calibri" panose="020F0502020204030204" pitchFamily="34" charset="0"/>
                        </a:rPr>
                        <a:t>REMACLE Michel</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Psy</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2536706897"/>
                  </a:ext>
                </a:extLst>
              </a:tr>
              <a:tr h="667690">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400" b="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b="0" dirty="0">
                          <a:effectLst/>
                          <a:latin typeface="Calibri" panose="020F0502020204030204" pitchFamily="34" charset="0"/>
                          <a:ea typeface="Calibri" panose="020F0502020204030204" pitchFamily="34" charset="0"/>
                          <a:cs typeface="Times New Roman" panose="02020603050405020304" pitchFamily="18" charset="0"/>
                        </a:rPr>
                        <a:t> Vicky De </a:t>
                      </a:r>
                      <a:r>
                        <a:rPr lang="nl-BE" sz="1400" b="0" dirty="0" err="1">
                          <a:effectLst/>
                          <a:latin typeface="Calibri" panose="020F0502020204030204" pitchFamily="34" charset="0"/>
                          <a:ea typeface="Calibri" panose="020F0502020204030204" pitchFamily="34" charset="0"/>
                          <a:cs typeface="Times New Roman" panose="02020603050405020304" pitchFamily="18" charset="0"/>
                        </a:rPr>
                        <a:t>Nil</a:t>
                      </a:r>
                      <a:endParaRPr lang="nl-BE"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endParaRPr lang="nl-BE" sz="1400" b="0" i="0" u="none" strike="noStrike" kern="1200" baseline="0" dirty="0">
                        <a:solidFill>
                          <a:schemeClr val="dk1"/>
                        </a:solidFill>
                        <a:latin typeface="+mn-lt"/>
                        <a:ea typeface="+mn-ea"/>
                        <a:cs typeface="+mn-cs"/>
                      </a:endParaRPr>
                    </a:p>
                    <a:p>
                      <a:pPr algn="ctr"/>
                      <a:r>
                        <a:rPr lang="nl-BE" sz="1400" b="0" i="0" u="none" strike="noStrike" kern="1200" baseline="0" dirty="0">
                          <a:solidFill>
                            <a:schemeClr val="dk1"/>
                          </a:solidFill>
                          <a:latin typeface="+mn-lt"/>
                          <a:ea typeface="+mn-ea"/>
                          <a:cs typeface="+mn-cs"/>
                        </a:rPr>
                        <a:t> Uitbreiding van het FGWW dossier in al zijn H&amp;WB dimensies	</a:t>
                      </a:r>
                    </a:p>
                    <a:p>
                      <a:pPr algn="ctr"/>
                      <a:endParaRPr lang="nl-BE" sz="1400" b="0" i="0" u="none" strike="noStrike" kern="1200" baseline="0" dirty="0">
                        <a:solidFill>
                          <a:schemeClr val="dk1"/>
                        </a:solidFill>
                        <a:latin typeface="+mn-lt"/>
                        <a:ea typeface="+mn-ea"/>
                        <a:cs typeface="+mn-cs"/>
                      </a:endParaRPr>
                    </a:p>
                    <a:p>
                      <a:pPr algn="ctr"/>
                      <a:r>
                        <a:rPr lang="nl-BE" sz="1400" b="0" i="0" u="none" strike="noStrike" kern="1200" baseline="0" dirty="0">
                          <a:solidFill>
                            <a:schemeClr val="dk1"/>
                          </a:solidFill>
                          <a:latin typeface="+mn-lt"/>
                          <a:ea typeface="+mn-ea"/>
                          <a:cs typeface="+mn-cs"/>
                        </a:rPr>
                        <a:t> </a:t>
                      </a:r>
                      <a:endParaRPr lang="nl-BE"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b="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endParaRPr lang="nl-BE" sz="1400" b="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b="0" dirty="0">
                          <a:effectLst/>
                          <a:latin typeface="Calibri" panose="020F0502020204030204" pitchFamily="34" charset="0"/>
                          <a:ea typeface="Calibri" panose="020F0502020204030204" pitchFamily="34" charset="0"/>
                          <a:cs typeface="Times New Roman" panose="02020603050405020304" pitchFamily="18" charset="0"/>
                        </a:rPr>
                        <a:t>01/06/2025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b="0" dirty="0">
                          <a:effectLst/>
                          <a:latin typeface="Calibri" panose="020F0502020204030204" pitchFamily="34" charset="0"/>
                          <a:ea typeface="Calibri" panose="020F0502020204030204" pitchFamily="34" charset="0"/>
                          <a:cs typeface="Times New Roman" panose="02020603050405020304" pitchFamily="18" charset="0"/>
                        </a:rPr>
                        <a:t> Vicky De </a:t>
                      </a:r>
                      <a:r>
                        <a:rPr lang="nl-BE" sz="1400" b="0" dirty="0" err="1">
                          <a:effectLst/>
                          <a:latin typeface="Calibri" panose="020F0502020204030204" pitchFamily="34" charset="0"/>
                          <a:ea typeface="Calibri" panose="020F0502020204030204" pitchFamily="34" charset="0"/>
                          <a:cs typeface="Times New Roman" panose="02020603050405020304" pitchFamily="18" charset="0"/>
                        </a:rPr>
                        <a:t>Nil</a:t>
                      </a:r>
                      <a:endParaRPr lang="nl-BE"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effectLst/>
                          <a:latin typeface="Calibri" panose="020F0502020204030204" pitchFamily="34" charset="0"/>
                        </a:rPr>
                        <a:t>REMACLE Michel</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Psy</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601220434"/>
                  </a:ext>
                </a:extLst>
              </a:tr>
            </a:tbl>
          </a:graphicData>
        </a:graphic>
      </p:graphicFrame>
    </p:spTree>
    <p:extLst>
      <p:ext uri="{BB962C8B-B14F-4D97-AF65-F5344CB8AC3E}">
        <p14:creationId xmlns:p14="http://schemas.microsoft.com/office/powerpoint/2010/main" val="6692471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7673" y="1905506"/>
            <a:ext cx="7906327" cy="646331"/>
          </a:xfrm>
          <a:prstGeom prst="rect">
            <a:avLst/>
          </a:prstGeom>
        </p:spPr>
        <p:txBody>
          <a:bodyPr wrap="square">
            <a:spAutoFit/>
          </a:bodyPr>
          <a:lstStyle/>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p:txBody>
      </p:sp>
      <p:sp>
        <p:nvSpPr>
          <p:cNvPr id="4" name="TextBox 3">
            <a:extLst>
              <a:ext uri="{FF2B5EF4-FFF2-40B4-BE49-F238E27FC236}">
                <a16:creationId xmlns:a16="http://schemas.microsoft.com/office/drawing/2014/main" id="{91784406-041F-3077-9C04-4ACAF8587172}"/>
              </a:ext>
            </a:extLst>
          </p:cNvPr>
          <p:cNvSpPr txBox="1"/>
          <p:nvPr/>
        </p:nvSpPr>
        <p:spPr>
          <a:xfrm>
            <a:off x="0" y="113803"/>
            <a:ext cx="12192000" cy="2123658"/>
          </a:xfrm>
          <a:prstGeom prst="rect">
            <a:avLst/>
          </a:prstGeom>
        </p:spPr>
        <p:txBody>
          <a:bodyPr wrap="square" rtlCol="0">
            <a:spAutoFit/>
          </a:bodyPr>
          <a:lstStyle/>
          <a:p>
            <a:pPr algn="ctr"/>
            <a:r>
              <a:rPr lang="nl-BE" sz="4400" b="1" dirty="0">
                <a:latin typeface="Arial" panose="020B0604020202020204" pitchFamily="34" charset="0"/>
                <a:cs typeface="Arial" panose="020B0604020202020204" pitchFamily="34" charset="0"/>
              </a:rPr>
              <a:t>16-WB-02 </a:t>
            </a:r>
            <a:br>
              <a:rPr lang="nl-BE" sz="4400" b="1" dirty="0">
                <a:latin typeface="Arial" panose="020B0604020202020204" pitchFamily="34" charset="0"/>
                <a:cs typeface="Arial" panose="020B0604020202020204" pitchFamily="34" charset="0"/>
              </a:rPr>
            </a:br>
            <a:r>
              <a:rPr lang="nl-BE" sz="4400" b="1" dirty="0">
                <a:latin typeface="Arial" panose="020B0604020202020204" pitchFamily="34" charset="0"/>
                <a:cs typeface="Arial" panose="020B0604020202020204" pitchFamily="34" charset="0"/>
              </a:rPr>
              <a:t>Preventie ontwikkeling preventiepolitiek</a:t>
            </a:r>
            <a:br>
              <a:rPr lang="nl-BE" sz="4400" b="1" dirty="0">
                <a:latin typeface="Arial" panose="020B0604020202020204" pitchFamily="34" charset="0"/>
                <a:cs typeface="Arial" panose="020B0604020202020204" pitchFamily="34" charset="0"/>
              </a:rPr>
            </a:br>
            <a:r>
              <a:rPr lang="nl-BE" sz="4400" b="1" dirty="0">
                <a:latin typeface="Arial" panose="020B0604020202020204" pitchFamily="34" charset="0"/>
                <a:cs typeface="Arial" panose="020B0604020202020204" pitchFamily="34" charset="0"/>
              </a:rPr>
              <a:t>burn-out bij Defensie.</a:t>
            </a:r>
          </a:p>
        </p:txBody>
      </p:sp>
      <p:graphicFrame>
        <p:nvGraphicFramePr>
          <p:cNvPr id="3" name="Table 2">
            <a:extLst>
              <a:ext uri="{FF2B5EF4-FFF2-40B4-BE49-F238E27FC236}">
                <a16:creationId xmlns:a16="http://schemas.microsoft.com/office/drawing/2014/main" id="{459E06F7-6B29-45A3-C4A3-8004A06EA07F}"/>
              </a:ext>
            </a:extLst>
          </p:cNvPr>
          <p:cNvGraphicFramePr>
            <a:graphicFrameLocks noGrp="1"/>
          </p:cNvGraphicFramePr>
          <p:nvPr>
            <p:extLst>
              <p:ext uri="{D42A27DB-BD31-4B8C-83A1-F6EECF244321}">
                <p14:modId xmlns:p14="http://schemas.microsoft.com/office/powerpoint/2010/main" val="2620135904"/>
              </p:ext>
            </p:extLst>
          </p:nvPr>
        </p:nvGraphicFramePr>
        <p:xfrm>
          <a:off x="0" y="2650132"/>
          <a:ext cx="12192000" cy="3658131"/>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2516617">
                  <a:extLst>
                    <a:ext uri="{9D8B030D-6E8A-4147-A177-3AD203B41FA5}">
                      <a16:colId xmlns:a16="http://schemas.microsoft.com/office/drawing/2014/main" val="4051463726"/>
                    </a:ext>
                  </a:extLst>
                </a:gridCol>
                <a:gridCol w="1515762">
                  <a:extLst>
                    <a:ext uri="{9D8B030D-6E8A-4147-A177-3AD203B41FA5}">
                      <a16:colId xmlns:a16="http://schemas.microsoft.com/office/drawing/2014/main" val="2989411758"/>
                    </a:ext>
                  </a:extLst>
                </a:gridCol>
                <a:gridCol w="109563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1097811">
                <a:tc>
                  <a:txBody>
                    <a:bodyPr/>
                    <a:lstStyle/>
                    <a:p>
                      <a:pPr algn="ctr"/>
                      <a:r>
                        <a:rPr lang="nl-BE" dirty="0">
                          <a:solidFill>
                            <a:schemeClr val="bg1"/>
                          </a:solidFill>
                        </a:rPr>
                        <a:t>Actor</a:t>
                      </a:r>
                    </a:p>
                  </a:txBody>
                  <a:tcPr anchor="ctr"/>
                </a:tc>
                <a:tc>
                  <a:txBody>
                    <a:bodyPr/>
                    <a:lstStyle/>
                    <a:p>
                      <a:pPr algn="ctr"/>
                      <a:r>
                        <a:rPr lang="nl-BE" dirty="0" err="1">
                          <a:solidFill>
                            <a:schemeClr val="bg1"/>
                          </a:solidFill>
                        </a:rPr>
                        <a:t>Ojectief</a:t>
                      </a:r>
                      <a:r>
                        <a:rPr lang="nl-BE" dirty="0">
                          <a:solidFill>
                            <a:schemeClr val="bg1"/>
                          </a:solidFill>
                        </a:rPr>
                        <a:t>/Taak</a:t>
                      </a:r>
                    </a:p>
                  </a:txBody>
                  <a:tcPr anchor="ct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p>
                  </a:txBody>
                  <a:tcPr anchor="ctr"/>
                </a:tc>
                <a:tc>
                  <a:txBody>
                    <a:bodyPr/>
                    <a:lstStyle/>
                    <a:p>
                      <a:pPr algn="ctr"/>
                      <a:r>
                        <a:rPr lang="nl-BE" dirty="0" err="1">
                          <a:solidFill>
                            <a:schemeClr val="bg1"/>
                          </a:solidFill>
                        </a:rPr>
                        <a:t>Prio</a:t>
                      </a:r>
                      <a:endParaRPr lang="nl-BE" dirty="0">
                        <a:solidFill>
                          <a:schemeClr val="bg1"/>
                        </a:solidFill>
                      </a:endParaRPr>
                    </a:p>
                  </a:txBody>
                  <a:tcPr anchor="ct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tc>
                <a:tc>
                  <a:txBody>
                    <a:bodyPr/>
                    <a:lstStyle/>
                    <a:p>
                      <a:pPr algn="ctr"/>
                      <a:r>
                        <a:rPr lang="nl-BE" dirty="0">
                          <a:solidFill>
                            <a:schemeClr val="bg1"/>
                          </a:solidFill>
                        </a:rPr>
                        <a:t>Piloot</a:t>
                      </a:r>
                    </a:p>
                  </a:txBody>
                  <a:tcPr anchor="ctr"/>
                </a:tc>
                <a:tc>
                  <a:txBody>
                    <a:bodyPr/>
                    <a:lstStyle/>
                    <a:p>
                      <a:pPr algn="ctr"/>
                      <a:r>
                        <a:rPr lang="nl-BE" dirty="0">
                          <a:solidFill>
                            <a:schemeClr val="bg1"/>
                          </a:solidFill>
                        </a:rPr>
                        <a:t>Preventieadviseur</a:t>
                      </a:r>
                    </a:p>
                  </a:txBody>
                  <a:tcPr anchor="ctr"/>
                </a:tc>
                <a:extLst>
                  <a:ext uri="{0D108BD9-81ED-4DB2-BD59-A6C34878D82A}">
                    <a16:rowId xmlns:a16="http://schemas.microsoft.com/office/drawing/2014/main" val="3142780"/>
                  </a:ext>
                </a:extLst>
              </a:tr>
              <a:tr h="809862">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400" b="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b="0" dirty="0">
                          <a:effectLst/>
                          <a:latin typeface="Calibri" panose="020F0502020204030204" pitchFamily="34" charset="0"/>
                          <a:ea typeface="Calibri" panose="020F0502020204030204" pitchFamily="34" charset="0"/>
                          <a:cs typeface="Times New Roman" panose="02020603050405020304" pitchFamily="18" charset="0"/>
                        </a:rPr>
                        <a:t> Vicky De </a:t>
                      </a:r>
                      <a:r>
                        <a:rPr lang="nl-BE" sz="1400" b="0" dirty="0" err="1">
                          <a:effectLst/>
                          <a:latin typeface="Calibri" panose="020F0502020204030204" pitchFamily="34" charset="0"/>
                          <a:ea typeface="Calibri" panose="020F0502020204030204" pitchFamily="34" charset="0"/>
                          <a:cs typeface="Times New Roman" panose="02020603050405020304" pitchFamily="18" charset="0"/>
                        </a:rPr>
                        <a:t>Nil</a:t>
                      </a:r>
                      <a:endParaRPr lang="nl-BE" sz="1400" b="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nl-BE"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endParaRPr lang="nl-BE" sz="1400" b="0" i="0" u="none" strike="noStrike" baseline="0" dirty="0">
                        <a:solidFill>
                          <a:srgbClr val="000000"/>
                        </a:solidFill>
                        <a:latin typeface="Calibri" panose="020F0502020204030204" pitchFamily="34" charset="0"/>
                      </a:endParaRPr>
                    </a:p>
                    <a:p>
                      <a:pPr algn="ctr"/>
                      <a:r>
                        <a:rPr lang="nl-BE" sz="1400" b="0" i="0" u="none" strike="noStrike" baseline="0" dirty="0">
                          <a:solidFill>
                            <a:srgbClr val="000000"/>
                          </a:solidFill>
                          <a:latin typeface="Calibri" panose="020F0502020204030204" pitchFamily="34" charset="0"/>
                        </a:rPr>
                        <a:t> Koppeling met dossier verzuimbeleid (specifiek </a:t>
                      </a:r>
                      <a:r>
                        <a:rPr lang="nl-BE" sz="1400" b="0" i="0" u="none" strike="noStrike" baseline="0" dirty="0" err="1">
                          <a:solidFill>
                            <a:srgbClr val="000000"/>
                          </a:solidFill>
                          <a:latin typeface="Calibri" panose="020F0502020204030204" pitchFamily="34" charset="0"/>
                        </a:rPr>
                        <a:t>reïntegratietraject</a:t>
                      </a:r>
                      <a:r>
                        <a:rPr lang="nl-BE" sz="1400" b="0" i="0" u="none" strike="noStrike" baseline="0" dirty="0">
                          <a:solidFill>
                            <a:srgbClr val="000000"/>
                          </a:solidFill>
                          <a:latin typeface="Calibri" panose="020F0502020204030204" pitchFamily="34" charset="0"/>
                        </a:rPr>
                        <a:t>)	</a:t>
                      </a:r>
                    </a:p>
                    <a:p>
                      <a:pPr algn="ctr"/>
                      <a:endParaRPr lang="nl-BE" sz="1400" b="0" i="0" u="none" strike="noStrike" kern="1200" baseline="0" dirty="0">
                        <a:solidFill>
                          <a:schemeClr val="dk1"/>
                        </a:solidFill>
                        <a:latin typeface="+mn-lt"/>
                        <a:ea typeface="+mn-ea"/>
                        <a:cs typeface="+mn-cs"/>
                      </a:endParaRPr>
                    </a:p>
                    <a:p>
                      <a:pPr algn="ctr"/>
                      <a:r>
                        <a:rPr lang="nl-BE" sz="1400" b="0" i="0" u="none" strike="noStrike" kern="1200" baseline="0" dirty="0">
                          <a:solidFill>
                            <a:schemeClr val="dk1"/>
                          </a:solidFill>
                          <a:latin typeface="+mn-lt"/>
                          <a:ea typeface="+mn-ea"/>
                          <a:cs typeface="+mn-cs"/>
                        </a:rPr>
                        <a:t> </a:t>
                      </a:r>
                      <a:endParaRPr lang="nl-BE"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b="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endParaRPr lang="nl-BE"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b="0" dirty="0">
                          <a:effectLst/>
                          <a:latin typeface="Calibri" panose="020F0502020204030204" pitchFamily="34" charset="0"/>
                          <a:ea typeface="Calibri" panose="020F0502020204030204" pitchFamily="34" charset="0"/>
                          <a:cs typeface="Times New Roman" panose="02020603050405020304" pitchFamily="18" charset="0"/>
                        </a:rPr>
                        <a:t>01/06/2025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b="0" dirty="0">
                          <a:effectLst/>
                          <a:latin typeface="Calibri" panose="020F0502020204030204" pitchFamily="34" charset="0"/>
                          <a:ea typeface="Calibri" panose="020F0502020204030204" pitchFamily="34" charset="0"/>
                          <a:cs typeface="Times New Roman" panose="02020603050405020304" pitchFamily="18" charset="0"/>
                        </a:rPr>
                        <a:t> Vicky de </a:t>
                      </a:r>
                      <a:r>
                        <a:rPr lang="nl-BE" sz="1400" b="0" dirty="0" err="1">
                          <a:effectLst/>
                          <a:latin typeface="Calibri" panose="020F0502020204030204" pitchFamily="34" charset="0"/>
                          <a:ea typeface="Calibri" panose="020F0502020204030204" pitchFamily="34" charset="0"/>
                          <a:cs typeface="Times New Roman" panose="02020603050405020304" pitchFamily="18" charset="0"/>
                        </a:rPr>
                        <a:t>Nil</a:t>
                      </a:r>
                      <a:endParaRPr lang="nl-BE" sz="14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 latinLnBrk="0" hangingPunct="1">
                        <a:lnSpc>
                          <a:spcPct val="100000"/>
                        </a:lnSpc>
                        <a:spcBef>
                          <a:spcPts val="0"/>
                        </a:spcBef>
                        <a:spcAft>
                          <a:spcPts val="0"/>
                        </a:spcAft>
                        <a:buClrTx/>
                        <a:buSzTx/>
                        <a:buFontTx/>
                        <a:buNone/>
                        <a:tabLst/>
                        <a:defRPr/>
                      </a:pPr>
                      <a:endParaRPr lang="nl-BE"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effectLst/>
                          <a:latin typeface="Calibri" panose="020F0502020204030204" pitchFamily="34" charset="0"/>
                        </a:rPr>
                        <a:t>REMACLE Michel</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Psy</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3523808688"/>
                  </a:ext>
                </a:extLst>
              </a:tr>
              <a:tr h="875229">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400" b="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b="0" dirty="0">
                          <a:effectLst/>
                          <a:latin typeface="Calibri" panose="020F0502020204030204" pitchFamily="34" charset="0"/>
                          <a:ea typeface="Calibri" panose="020F0502020204030204" pitchFamily="34" charset="0"/>
                          <a:cs typeface="Times New Roman" panose="02020603050405020304" pitchFamily="18" charset="0"/>
                        </a:rPr>
                        <a:t> Vicky De </a:t>
                      </a:r>
                      <a:r>
                        <a:rPr lang="nl-BE" sz="1400" b="0" dirty="0" err="1">
                          <a:effectLst/>
                          <a:latin typeface="Calibri" panose="020F0502020204030204" pitchFamily="34" charset="0"/>
                          <a:ea typeface="Calibri" panose="020F0502020204030204" pitchFamily="34" charset="0"/>
                          <a:cs typeface="Times New Roman" panose="02020603050405020304" pitchFamily="18" charset="0"/>
                        </a:rPr>
                        <a:t>Nil</a:t>
                      </a:r>
                      <a:endParaRPr lang="nl-BE" sz="1400" b="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nl-BE"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endParaRPr lang="nl-BE" sz="1400" b="0" i="0" u="none" strike="noStrike" kern="1200" baseline="0" dirty="0">
                        <a:solidFill>
                          <a:schemeClr val="dk1"/>
                        </a:solidFill>
                        <a:latin typeface="+mn-lt"/>
                        <a:ea typeface="+mn-ea"/>
                        <a:cs typeface="+mn-cs"/>
                      </a:endParaRPr>
                    </a:p>
                    <a:p>
                      <a:pPr algn="ctr"/>
                      <a:r>
                        <a:rPr lang="nl-BE" sz="1400" b="0" i="0" u="none" strike="noStrike" kern="1200" baseline="0" dirty="0">
                          <a:solidFill>
                            <a:schemeClr val="dk1"/>
                          </a:solidFill>
                          <a:latin typeface="+mn-lt"/>
                          <a:ea typeface="+mn-ea"/>
                          <a:cs typeface="+mn-cs"/>
                        </a:rPr>
                        <a:t> Uitbreiding van het FGWW dossier in al zijn H&amp;WB dimensies	</a:t>
                      </a:r>
                    </a:p>
                    <a:p>
                      <a:pPr algn="ctr"/>
                      <a:endParaRPr lang="nl-BE" sz="1400" b="0" i="0" u="none" strike="noStrike" kern="1200" baseline="0" dirty="0">
                        <a:solidFill>
                          <a:schemeClr val="dk1"/>
                        </a:solidFill>
                        <a:latin typeface="+mn-lt"/>
                        <a:ea typeface="+mn-ea"/>
                        <a:cs typeface="+mn-cs"/>
                      </a:endParaRPr>
                    </a:p>
                    <a:p>
                      <a:pPr algn="ctr"/>
                      <a:r>
                        <a:rPr lang="nl-BE" sz="1400" b="0" i="0" u="none" strike="noStrike" kern="1200" baseline="0" dirty="0">
                          <a:solidFill>
                            <a:schemeClr val="dk1"/>
                          </a:solidFill>
                          <a:latin typeface="+mn-lt"/>
                          <a:ea typeface="+mn-ea"/>
                          <a:cs typeface="+mn-cs"/>
                        </a:rPr>
                        <a:t> </a:t>
                      </a:r>
                      <a:endParaRPr lang="nl-BE"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b="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endParaRPr lang="nl-BE" sz="1400" b="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b="0" dirty="0">
                          <a:effectLst/>
                          <a:latin typeface="Calibri" panose="020F0502020204030204" pitchFamily="34" charset="0"/>
                          <a:ea typeface="Calibri" panose="020F0502020204030204" pitchFamily="34" charset="0"/>
                          <a:cs typeface="Times New Roman" panose="02020603050405020304" pitchFamily="18" charset="0"/>
                        </a:rPr>
                        <a:t>01/06/2025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b="0" dirty="0">
                          <a:effectLst/>
                          <a:latin typeface="Calibri" panose="020F0502020204030204" pitchFamily="34" charset="0"/>
                          <a:ea typeface="Calibri" panose="020F0502020204030204" pitchFamily="34" charset="0"/>
                          <a:cs typeface="Times New Roman" panose="02020603050405020304" pitchFamily="18" charset="0"/>
                        </a:rPr>
                        <a:t> Vicky De </a:t>
                      </a:r>
                      <a:r>
                        <a:rPr lang="nl-BE" sz="1400" b="0" dirty="0" err="1">
                          <a:effectLst/>
                          <a:latin typeface="Calibri" panose="020F0502020204030204" pitchFamily="34" charset="0"/>
                          <a:ea typeface="Calibri" panose="020F0502020204030204" pitchFamily="34" charset="0"/>
                          <a:cs typeface="Times New Roman" panose="02020603050405020304" pitchFamily="18" charset="0"/>
                        </a:rPr>
                        <a:t>Nil</a:t>
                      </a:r>
                      <a:endParaRPr lang="nl-BE" sz="14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 latinLnBrk="0" hangingPunct="1">
                        <a:lnSpc>
                          <a:spcPct val="100000"/>
                        </a:lnSpc>
                        <a:spcBef>
                          <a:spcPts val="0"/>
                        </a:spcBef>
                        <a:spcAft>
                          <a:spcPts val="0"/>
                        </a:spcAft>
                        <a:buClrTx/>
                        <a:buSzTx/>
                        <a:buFontTx/>
                        <a:buNone/>
                        <a:tabLst/>
                        <a:defRPr/>
                      </a:pPr>
                      <a:endParaRPr lang="nl-BE"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effectLst/>
                          <a:latin typeface="Calibri" panose="020F0502020204030204" pitchFamily="34" charset="0"/>
                        </a:rPr>
                        <a:t>REMACLE Michel</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Psy</a:t>
                      </a:r>
                      <a:endParaRPr lang="nl-BE" sz="1400" b="0" i="0" u="none" strike="noStrike" dirty="0">
                        <a:effectLst/>
                        <a:latin typeface="Calibri" panose="020F0502020204030204" pitchFamily="34" charset="0"/>
                      </a:endParaRPr>
                    </a:p>
                    <a:p>
                      <a:pPr algn="ctr" fontAlgn="b"/>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3168295882"/>
                  </a:ext>
                </a:extLst>
              </a:tr>
            </a:tbl>
          </a:graphicData>
        </a:graphic>
      </p:graphicFrame>
    </p:spTree>
    <p:extLst>
      <p:ext uri="{BB962C8B-B14F-4D97-AF65-F5344CB8AC3E}">
        <p14:creationId xmlns:p14="http://schemas.microsoft.com/office/powerpoint/2010/main" val="37732395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7673" y="1905506"/>
            <a:ext cx="7906327" cy="646331"/>
          </a:xfrm>
          <a:prstGeom prst="rect">
            <a:avLst/>
          </a:prstGeom>
        </p:spPr>
        <p:txBody>
          <a:bodyPr wrap="square">
            <a:spAutoFit/>
          </a:bodyPr>
          <a:lstStyle/>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p:txBody>
      </p:sp>
      <p:sp>
        <p:nvSpPr>
          <p:cNvPr id="4" name="TextBox 3">
            <a:extLst>
              <a:ext uri="{FF2B5EF4-FFF2-40B4-BE49-F238E27FC236}">
                <a16:creationId xmlns:a16="http://schemas.microsoft.com/office/drawing/2014/main" id="{4CF6AD95-E550-D503-185A-A7D2B2AF1607}"/>
              </a:ext>
            </a:extLst>
          </p:cNvPr>
          <p:cNvSpPr txBox="1"/>
          <p:nvPr/>
        </p:nvSpPr>
        <p:spPr>
          <a:xfrm>
            <a:off x="0" y="113803"/>
            <a:ext cx="12192000" cy="1446550"/>
          </a:xfrm>
          <a:prstGeom prst="rect">
            <a:avLst/>
          </a:prstGeom>
        </p:spPr>
        <p:txBody>
          <a:bodyPr wrap="square" rtlCol="0">
            <a:spAutoFit/>
          </a:bodyPr>
          <a:lstStyle/>
          <a:p>
            <a:pPr algn="ctr"/>
            <a:r>
              <a:rPr lang="nl-BE" sz="4400" b="1" dirty="0">
                <a:solidFill>
                  <a:srgbClr val="00B050"/>
                </a:solidFill>
                <a:latin typeface="Arial" panose="020B0604020202020204" pitchFamily="34" charset="0"/>
                <a:cs typeface="Arial" panose="020B0604020202020204" pitchFamily="34" charset="0"/>
              </a:rPr>
              <a:t>17-MR-01 </a:t>
            </a:r>
            <a:br>
              <a:rPr lang="nl-BE" sz="4400" b="1" dirty="0">
                <a:solidFill>
                  <a:srgbClr val="00B050"/>
                </a:solidFill>
                <a:latin typeface="Arial" panose="020B0604020202020204" pitchFamily="34" charset="0"/>
                <a:cs typeface="Arial" panose="020B0604020202020204" pitchFamily="34" charset="0"/>
              </a:rPr>
            </a:br>
            <a:r>
              <a:rPr lang="nl-BE" sz="4400" b="1" dirty="0">
                <a:solidFill>
                  <a:srgbClr val="00B050"/>
                </a:solidFill>
                <a:latin typeface="Arial" panose="020B0604020202020204" pitchFamily="34" charset="0"/>
                <a:cs typeface="Arial" panose="020B0604020202020204" pitchFamily="34" charset="0"/>
              </a:rPr>
              <a:t>Veiligheid elektromagnetische velden.</a:t>
            </a:r>
          </a:p>
        </p:txBody>
      </p:sp>
      <p:graphicFrame>
        <p:nvGraphicFramePr>
          <p:cNvPr id="5" name="Table 4">
            <a:extLst>
              <a:ext uri="{FF2B5EF4-FFF2-40B4-BE49-F238E27FC236}">
                <a16:creationId xmlns:a16="http://schemas.microsoft.com/office/drawing/2014/main" id="{F1AFF3C4-344B-CB8B-6D99-739776614CAC}"/>
              </a:ext>
            </a:extLst>
          </p:cNvPr>
          <p:cNvGraphicFramePr>
            <a:graphicFrameLocks noGrp="1"/>
          </p:cNvGraphicFramePr>
          <p:nvPr>
            <p:extLst>
              <p:ext uri="{D42A27DB-BD31-4B8C-83A1-F6EECF244321}">
                <p14:modId xmlns:p14="http://schemas.microsoft.com/office/powerpoint/2010/main" val="702164021"/>
              </p:ext>
            </p:extLst>
          </p:nvPr>
        </p:nvGraphicFramePr>
        <p:xfrm>
          <a:off x="0" y="2251350"/>
          <a:ext cx="12192000" cy="4606651"/>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2516617">
                  <a:extLst>
                    <a:ext uri="{9D8B030D-6E8A-4147-A177-3AD203B41FA5}">
                      <a16:colId xmlns:a16="http://schemas.microsoft.com/office/drawing/2014/main" val="4051463726"/>
                    </a:ext>
                  </a:extLst>
                </a:gridCol>
                <a:gridCol w="1515762">
                  <a:extLst>
                    <a:ext uri="{9D8B030D-6E8A-4147-A177-3AD203B41FA5}">
                      <a16:colId xmlns:a16="http://schemas.microsoft.com/office/drawing/2014/main" val="2989411758"/>
                    </a:ext>
                  </a:extLst>
                </a:gridCol>
                <a:gridCol w="109563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1097811">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809862">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Maj</a:t>
                      </a:r>
                      <a:b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Vl</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BERNAERTS Nick</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Continue inventarisatie van de materialen waarvoor een beoordeling vereist is</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Continu</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Maj</a:t>
                      </a:r>
                      <a:b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Vl</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BERNAERTS Nick</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3523808688"/>
                  </a:ext>
                </a:extLst>
              </a:tr>
              <a:tr h="875229">
                <a:tc>
                  <a:txBody>
                    <a:bodyPr/>
                    <a:lstStyle/>
                    <a:p>
                      <a:pPr algn="ctr">
                        <a:lnSpc>
                          <a:spcPct val="107000"/>
                        </a:lnSpc>
                        <a:spcAft>
                          <a:spcPts val="800"/>
                        </a:spcAft>
                      </a:pP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MRSys</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&amp; MR-C&amp;I</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Inventarisatie van alle Mat &amp; Infra EMV</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err="1">
                          <a:solidFill>
                            <a:srgbClr val="000000"/>
                          </a:solidFill>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MatMan</a:t>
                      </a:r>
                      <a:endParaRPr lang="nl-BE" sz="14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2</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Continu</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Maj</a:t>
                      </a:r>
                      <a:b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Vl</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BERNAERTS Nick</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3168295882"/>
                  </a:ext>
                </a:extLst>
              </a:tr>
              <a:tr h="608739">
                <a:tc>
                  <a:txBody>
                    <a:bodyPr/>
                    <a:lstStyle/>
                    <a:p>
                      <a:pPr algn="ctr">
                        <a:lnSpc>
                          <a:spcPct val="107000"/>
                        </a:lnSpc>
                        <a:spcAft>
                          <a:spcPts val="800"/>
                        </a:spcAft>
                      </a:pP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Piloot</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&amp; AMT</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Identificatie van de werknemers met verhoogd risico</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Continu</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Maj</a:t>
                      </a:r>
                      <a:b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Vl</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BERNAERTS Nick</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553309125"/>
                  </a:ext>
                </a:extLst>
              </a:tr>
              <a:tr h="1215010">
                <a:tc>
                  <a:txBody>
                    <a:bodyPr/>
                    <a:lstStyle/>
                    <a:p>
                      <a:pPr algn="ctr">
                        <a:lnSpc>
                          <a:spcPct val="107000"/>
                        </a:lnSpc>
                        <a:spcAft>
                          <a:spcPts val="800"/>
                        </a:spcAft>
                      </a:pP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MRSys</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&amp; MR-C&amp;I</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Kwalitatieve risicobeoordeling van bestaand Mat/Infra: per type Mat nazien toepassing van de preventiemaatregelen (prioritair Mat)</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n-GB" sz="1400" dirty="0">
                          <a:solidFill>
                            <a:srgbClr val="000000"/>
                          </a:solidFill>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DPBW-MR, KMS, CC V&amp;C &amp; ACOS IS</a:t>
                      </a:r>
                      <a:endParaRPr lang="nl-BE" sz="14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n-GB"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2</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Continu</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Maj</a:t>
                      </a:r>
                      <a:b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Vl</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BERNAERTS Nick</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87566873"/>
                  </a:ext>
                </a:extLst>
              </a:tr>
            </a:tbl>
          </a:graphicData>
        </a:graphic>
      </p:graphicFrame>
    </p:spTree>
    <p:extLst>
      <p:ext uri="{BB962C8B-B14F-4D97-AF65-F5344CB8AC3E}">
        <p14:creationId xmlns:p14="http://schemas.microsoft.com/office/powerpoint/2010/main" val="26936082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7673" y="1905506"/>
            <a:ext cx="7906327" cy="646331"/>
          </a:xfrm>
          <a:prstGeom prst="rect">
            <a:avLst/>
          </a:prstGeom>
        </p:spPr>
        <p:txBody>
          <a:bodyPr wrap="square">
            <a:spAutoFit/>
          </a:bodyPr>
          <a:lstStyle/>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p:txBody>
      </p:sp>
      <p:sp>
        <p:nvSpPr>
          <p:cNvPr id="4" name="TextBox 3">
            <a:extLst>
              <a:ext uri="{FF2B5EF4-FFF2-40B4-BE49-F238E27FC236}">
                <a16:creationId xmlns:a16="http://schemas.microsoft.com/office/drawing/2014/main" id="{4CF6AD95-E550-D503-185A-A7D2B2AF1607}"/>
              </a:ext>
            </a:extLst>
          </p:cNvPr>
          <p:cNvSpPr txBox="1"/>
          <p:nvPr/>
        </p:nvSpPr>
        <p:spPr>
          <a:xfrm>
            <a:off x="0" y="113803"/>
            <a:ext cx="12192000" cy="1446550"/>
          </a:xfrm>
          <a:prstGeom prst="rect">
            <a:avLst/>
          </a:prstGeom>
        </p:spPr>
        <p:txBody>
          <a:bodyPr wrap="square" rtlCol="0">
            <a:spAutoFit/>
          </a:bodyPr>
          <a:lstStyle/>
          <a:p>
            <a:pPr algn="ctr"/>
            <a:r>
              <a:rPr lang="nl-BE" sz="4400" b="1" dirty="0">
                <a:solidFill>
                  <a:srgbClr val="00B050"/>
                </a:solidFill>
                <a:latin typeface="Arial" panose="020B0604020202020204" pitchFamily="34" charset="0"/>
                <a:cs typeface="Arial" panose="020B0604020202020204" pitchFamily="34" charset="0"/>
              </a:rPr>
              <a:t>17-MR-01 </a:t>
            </a:r>
            <a:br>
              <a:rPr lang="nl-BE" sz="4400" b="1" dirty="0">
                <a:solidFill>
                  <a:srgbClr val="00B050"/>
                </a:solidFill>
                <a:latin typeface="Arial" panose="020B0604020202020204" pitchFamily="34" charset="0"/>
                <a:cs typeface="Arial" panose="020B0604020202020204" pitchFamily="34" charset="0"/>
              </a:rPr>
            </a:br>
            <a:r>
              <a:rPr lang="nl-BE" sz="4400" b="1" dirty="0">
                <a:solidFill>
                  <a:srgbClr val="00B050"/>
                </a:solidFill>
                <a:latin typeface="Arial" panose="020B0604020202020204" pitchFamily="34" charset="0"/>
                <a:cs typeface="Arial" panose="020B0604020202020204" pitchFamily="34" charset="0"/>
              </a:rPr>
              <a:t>Veiligheid elektromagnetische velden.</a:t>
            </a:r>
          </a:p>
        </p:txBody>
      </p:sp>
      <p:graphicFrame>
        <p:nvGraphicFramePr>
          <p:cNvPr id="5" name="Table 4">
            <a:extLst>
              <a:ext uri="{FF2B5EF4-FFF2-40B4-BE49-F238E27FC236}">
                <a16:creationId xmlns:a16="http://schemas.microsoft.com/office/drawing/2014/main" id="{F1AFF3C4-344B-CB8B-6D99-739776614CAC}"/>
              </a:ext>
            </a:extLst>
          </p:cNvPr>
          <p:cNvGraphicFramePr>
            <a:graphicFrameLocks noGrp="1"/>
          </p:cNvGraphicFramePr>
          <p:nvPr>
            <p:extLst>
              <p:ext uri="{D42A27DB-BD31-4B8C-83A1-F6EECF244321}">
                <p14:modId xmlns:p14="http://schemas.microsoft.com/office/powerpoint/2010/main" val="3632180480"/>
              </p:ext>
            </p:extLst>
          </p:nvPr>
        </p:nvGraphicFramePr>
        <p:xfrm>
          <a:off x="0" y="2091435"/>
          <a:ext cx="12192000" cy="4766565"/>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2516617">
                  <a:extLst>
                    <a:ext uri="{9D8B030D-6E8A-4147-A177-3AD203B41FA5}">
                      <a16:colId xmlns:a16="http://schemas.microsoft.com/office/drawing/2014/main" val="4051463726"/>
                    </a:ext>
                  </a:extLst>
                </a:gridCol>
                <a:gridCol w="1515762">
                  <a:extLst>
                    <a:ext uri="{9D8B030D-6E8A-4147-A177-3AD203B41FA5}">
                      <a16:colId xmlns:a16="http://schemas.microsoft.com/office/drawing/2014/main" val="2989411758"/>
                    </a:ext>
                  </a:extLst>
                </a:gridCol>
                <a:gridCol w="109563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1012050">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837515">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Maj </a:t>
                      </a: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Vl</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BERNAERTS Nick</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a:solidFill>
                            <a:srgbClr val="000000"/>
                          </a:solidFill>
                          <a:effectLst/>
                          <a:latin typeface="Calibri" panose="020F0502020204030204" pitchFamily="34" charset="0"/>
                          <a:ea typeface="Calibri" panose="020F0502020204030204" pitchFamily="34" charset="0"/>
                          <a:cs typeface="Calibri" panose="020F0502020204030204" pitchFamily="34" charset="0"/>
                        </a:rPr>
                        <a:t>Risicobeoordelingsfase</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err="1">
                          <a:solidFill>
                            <a:srgbClr val="000000"/>
                          </a:solidFill>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MatMan</a:t>
                      </a:r>
                      <a:r>
                        <a:rPr lang="fr-BE" sz="1400" dirty="0">
                          <a:solidFill>
                            <a:srgbClr val="000000"/>
                          </a:solidFill>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 &amp; </a:t>
                      </a:r>
                      <a:r>
                        <a:rPr lang="fr-BE" sz="1400" dirty="0" err="1">
                          <a:solidFill>
                            <a:srgbClr val="000000"/>
                          </a:solidFill>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Preventieadviseurs</a:t>
                      </a:r>
                      <a:endParaRPr lang="nl-BE" sz="14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31/12/2024</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Maj</a:t>
                      </a:r>
                      <a:b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Vl</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BERNAERTS Nick</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dirty="0">
                          <a:solidFill>
                            <a:schemeClr val="tx1"/>
                          </a:solidFill>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3523808688"/>
                  </a:ext>
                </a:extLst>
              </a:tr>
              <a:tr h="964130">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Piloot i.s.m. SME (KMS; CCV&amp;C; ACOS IS)</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a:solidFill>
                            <a:srgbClr val="000000"/>
                          </a:solidFill>
                          <a:effectLst/>
                          <a:latin typeface="Calibri" panose="020F0502020204030204" pitchFamily="34" charset="0"/>
                          <a:ea typeface="Calibri" panose="020F0502020204030204" pitchFamily="34" charset="0"/>
                          <a:cs typeface="Calibri" panose="020F0502020204030204" pitchFamily="34" charset="0"/>
                        </a:rPr>
                        <a:t>Methodiek bepalen voor kwantitatieve risicobeoordeling</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err="1">
                          <a:solidFill>
                            <a:srgbClr val="000000"/>
                          </a:solidFill>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MatMan</a:t>
                      </a:r>
                      <a:r>
                        <a:rPr lang="fr-BE" sz="1400" dirty="0">
                          <a:solidFill>
                            <a:srgbClr val="000000"/>
                          </a:solidFill>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 &amp; </a:t>
                      </a:r>
                      <a:r>
                        <a:rPr lang="fr-BE" sz="1400" dirty="0" err="1">
                          <a:solidFill>
                            <a:srgbClr val="000000"/>
                          </a:solidFill>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Preventieadviseurs</a:t>
                      </a:r>
                      <a:endParaRPr lang="nl-BE" sz="14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1</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31/12/2024</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Maj</a:t>
                      </a:r>
                      <a:b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Vl</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BERNAERTS Nick</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dirty="0">
                          <a:solidFill>
                            <a:schemeClr val="tx1"/>
                          </a:solidFill>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3168295882"/>
                  </a:ext>
                </a:extLst>
              </a:tr>
              <a:tr h="832778">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Maj Vl BERNAERTS Nick</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a:solidFill>
                            <a:srgbClr val="000000"/>
                          </a:solidFill>
                          <a:effectLst/>
                          <a:latin typeface="Calibri" panose="020F0502020204030204" pitchFamily="34" charset="0"/>
                          <a:ea typeface="Calibri" panose="020F0502020204030204" pitchFamily="34" charset="0"/>
                          <a:cs typeface="Calibri" panose="020F0502020204030204" pitchFamily="34" charset="0"/>
                        </a:rPr>
                        <a:t>Globaal beleid verankeren in SPS</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31/12/2024</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Maj</a:t>
                      </a:r>
                      <a:b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Vl</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BERNAERTS Nick</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dirty="0">
                          <a:solidFill>
                            <a:schemeClr val="tx1"/>
                          </a:solidFill>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553309125"/>
                  </a:ext>
                </a:extLst>
              </a:tr>
              <a:tr h="1120092">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Piloot</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a:solidFill>
                            <a:srgbClr val="000000"/>
                          </a:solidFill>
                          <a:effectLst/>
                          <a:latin typeface="Calibri" panose="020F0502020204030204" pitchFamily="34" charset="0"/>
                          <a:ea typeface="Calibri" panose="020F0502020204030204" pitchFamily="34" charset="0"/>
                          <a:cs typeface="Calibri" panose="020F0502020204030204" pitchFamily="34" charset="0"/>
                        </a:rPr>
                        <a:t>Implementatiefase</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1</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30/06/2025</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Maj</a:t>
                      </a:r>
                      <a:b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Vl</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BERNAERTS Nick</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dirty="0">
                          <a:solidFill>
                            <a:schemeClr val="tx1"/>
                          </a:solidFill>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87566873"/>
                  </a:ext>
                </a:extLst>
              </a:tr>
            </a:tbl>
          </a:graphicData>
        </a:graphic>
      </p:graphicFrame>
    </p:spTree>
    <p:extLst>
      <p:ext uri="{BB962C8B-B14F-4D97-AF65-F5344CB8AC3E}">
        <p14:creationId xmlns:p14="http://schemas.microsoft.com/office/powerpoint/2010/main" val="9310716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7673" y="1905506"/>
            <a:ext cx="7906327" cy="646331"/>
          </a:xfrm>
          <a:prstGeom prst="rect">
            <a:avLst/>
          </a:prstGeom>
        </p:spPr>
        <p:txBody>
          <a:bodyPr wrap="square">
            <a:spAutoFit/>
          </a:bodyPr>
          <a:lstStyle/>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p:txBody>
      </p:sp>
      <p:sp>
        <p:nvSpPr>
          <p:cNvPr id="4" name="TextBox 3">
            <a:extLst>
              <a:ext uri="{FF2B5EF4-FFF2-40B4-BE49-F238E27FC236}">
                <a16:creationId xmlns:a16="http://schemas.microsoft.com/office/drawing/2014/main" id="{4CF6AD95-E550-D503-185A-A7D2B2AF1607}"/>
              </a:ext>
            </a:extLst>
          </p:cNvPr>
          <p:cNvSpPr txBox="1"/>
          <p:nvPr/>
        </p:nvSpPr>
        <p:spPr>
          <a:xfrm>
            <a:off x="0" y="113803"/>
            <a:ext cx="12192000" cy="1446550"/>
          </a:xfrm>
          <a:prstGeom prst="rect">
            <a:avLst/>
          </a:prstGeom>
        </p:spPr>
        <p:txBody>
          <a:bodyPr wrap="square" rtlCol="0">
            <a:spAutoFit/>
          </a:bodyPr>
          <a:lstStyle/>
          <a:p>
            <a:pPr algn="ctr"/>
            <a:r>
              <a:rPr lang="nl-BE" sz="4400" b="1" dirty="0">
                <a:solidFill>
                  <a:srgbClr val="00B050"/>
                </a:solidFill>
                <a:latin typeface="Arial" panose="020B0604020202020204" pitchFamily="34" charset="0"/>
                <a:cs typeface="Arial" panose="020B0604020202020204" pitchFamily="34" charset="0"/>
              </a:rPr>
              <a:t>17-MR-01 </a:t>
            </a:r>
            <a:br>
              <a:rPr lang="nl-BE" sz="4400" b="1" dirty="0">
                <a:solidFill>
                  <a:srgbClr val="00B050"/>
                </a:solidFill>
                <a:latin typeface="Arial" panose="020B0604020202020204" pitchFamily="34" charset="0"/>
                <a:cs typeface="Arial" panose="020B0604020202020204" pitchFamily="34" charset="0"/>
              </a:rPr>
            </a:br>
            <a:r>
              <a:rPr lang="nl-BE" sz="4400" b="1" dirty="0">
                <a:solidFill>
                  <a:srgbClr val="00B050"/>
                </a:solidFill>
                <a:latin typeface="Arial" panose="020B0604020202020204" pitchFamily="34" charset="0"/>
                <a:cs typeface="Arial" panose="020B0604020202020204" pitchFamily="34" charset="0"/>
              </a:rPr>
              <a:t>Veiligheid elektromagnetische velden.</a:t>
            </a:r>
          </a:p>
        </p:txBody>
      </p:sp>
      <p:graphicFrame>
        <p:nvGraphicFramePr>
          <p:cNvPr id="5" name="Table 4">
            <a:extLst>
              <a:ext uri="{FF2B5EF4-FFF2-40B4-BE49-F238E27FC236}">
                <a16:creationId xmlns:a16="http://schemas.microsoft.com/office/drawing/2014/main" id="{F1AFF3C4-344B-CB8B-6D99-739776614CAC}"/>
              </a:ext>
            </a:extLst>
          </p:cNvPr>
          <p:cNvGraphicFramePr>
            <a:graphicFrameLocks noGrp="1"/>
          </p:cNvGraphicFramePr>
          <p:nvPr>
            <p:extLst>
              <p:ext uri="{D42A27DB-BD31-4B8C-83A1-F6EECF244321}">
                <p14:modId xmlns:p14="http://schemas.microsoft.com/office/powerpoint/2010/main" val="3563878464"/>
              </p:ext>
            </p:extLst>
          </p:nvPr>
        </p:nvGraphicFramePr>
        <p:xfrm>
          <a:off x="0" y="2091435"/>
          <a:ext cx="12192000" cy="4410965"/>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2632496">
                  <a:extLst>
                    <a:ext uri="{9D8B030D-6E8A-4147-A177-3AD203B41FA5}">
                      <a16:colId xmlns:a16="http://schemas.microsoft.com/office/drawing/2014/main" val="4051463726"/>
                    </a:ext>
                  </a:extLst>
                </a:gridCol>
                <a:gridCol w="1399883">
                  <a:extLst>
                    <a:ext uri="{9D8B030D-6E8A-4147-A177-3AD203B41FA5}">
                      <a16:colId xmlns:a16="http://schemas.microsoft.com/office/drawing/2014/main" val="2989411758"/>
                    </a:ext>
                  </a:extLst>
                </a:gridCol>
                <a:gridCol w="109563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1224229">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1013102">
                <a:tc>
                  <a:txBody>
                    <a:bodyPr/>
                    <a:lstStyle/>
                    <a:p>
                      <a:pPr algn="ctr">
                        <a:lnSpc>
                          <a:spcPct val="107000"/>
                        </a:lnSpc>
                        <a:spcAft>
                          <a:spcPts val="800"/>
                        </a:spcAft>
                      </a:pP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Piloot</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 IDPBW</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Implementatie van het materieel voor de uitvoering van de risicoanalyses</a:t>
                      </a: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1</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30/06/2025</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Maj</a:t>
                      </a:r>
                      <a:b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Vl</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BERNAERTS Nick</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dirty="0">
                          <a:solidFill>
                            <a:schemeClr val="tx1"/>
                          </a:solidFill>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3523808688"/>
                  </a:ext>
                </a:extLst>
              </a:tr>
              <a:tr h="1166262">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IDPW + </a:t>
                      </a: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eenheden+matman</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Practical Tests case : 1) section NDI 2W ; 2) OUT Jammer (Falcon ) 3) Flight test </a:t>
                      </a:r>
                      <a:r>
                        <a:rPr lang="en-US" sz="1400" dirty="0" err="1">
                          <a:effectLst/>
                          <a:latin typeface="Calibri" panose="020F0502020204030204" pitchFamily="34" charset="0"/>
                          <a:ea typeface="Calibri" panose="020F0502020204030204" pitchFamily="34" charset="0"/>
                          <a:cs typeface="Times New Roman" panose="02020603050405020304" pitchFamily="18" charset="0"/>
                        </a:rPr>
                        <a:t>hélicopter</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31/12/2025</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Maj</a:t>
                      </a:r>
                      <a:b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Vl</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BERNAERTS Nick</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dirty="0">
                          <a:solidFill>
                            <a:schemeClr val="tx1"/>
                          </a:solidFill>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3168295882"/>
                  </a:ext>
                </a:extLst>
              </a:tr>
              <a:tr h="1007372">
                <a:tc>
                  <a:txBody>
                    <a:bodyPr/>
                    <a:lstStyle/>
                    <a:p>
                      <a:pPr algn="ctr">
                        <a:lnSpc>
                          <a:spcPct val="107000"/>
                        </a:lnSpc>
                        <a:spcAft>
                          <a:spcPts val="800"/>
                        </a:spcAft>
                      </a:pPr>
                      <a:r>
                        <a:rPr lang="fr-BE" sz="1400" b="1" dirty="0" err="1">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Eenheden</a:t>
                      </a:r>
                      <a:r>
                        <a:rPr lang="fr-BE" sz="1400" b="1"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 met </a:t>
                      </a:r>
                      <a:r>
                        <a:rPr lang="fr-BE" sz="1400" b="1" dirty="0" err="1">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advies</a:t>
                      </a:r>
                      <a:r>
                        <a:rPr lang="fr-BE" sz="1400" b="1"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 LDPBW</a:t>
                      </a:r>
                      <a:endParaRPr lang="nl-BE" sz="1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Opmaak inventaris van activiteiten met EMV risico's op in gebruik zijnde systemen</a:t>
                      </a:r>
                    </a:p>
                  </a:txBody>
                  <a:tcPr marL="44450" marR="44450" marT="0" marB="0" anchor="ctr"/>
                </a:tc>
                <a:tc>
                  <a:txBody>
                    <a:bodyPr/>
                    <a:lstStyle/>
                    <a:p>
                      <a:pPr algn="ctr">
                        <a:lnSpc>
                          <a:spcPct val="107000"/>
                        </a:lnSpc>
                        <a:spcAft>
                          <a:spcPts val="800"/>
                        </a:spcAft>
                      </a:pPr>
                      <a:r>
                        <a:rPr lang="fr-BE" sz="1400" b="1" dirty="0" err="1">
                          <a:solidFill>
                            <a:srgbClr val="00B050"/>
                          </a:solidFill>
                          <a:effectLst/>
                          <a:latin typeface="Calibri" panose="020F0502020204030204" pitchFamily="34" charset="0"/>
                          <a:ea typeface="Calibri" panose="020F0502020204030204" pitchFamily="34" charset="0"/>
                          <a:cs typeface="Calibri" panose="020F0502020204030204" pitchFamily="34" charset="0"/>
                        </a:rPr>
                        <a:t>Opname</a:t>
                      </a:r>
                      <a:r>
                        <a:rPr lang="fr-BE" sz="1400" b="1"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 </a:t>
                      </a:r>
                      <a:r>
                        <a:rPr lang="fr-BE" sz="1400" b="1" dirty="0" err="1">
                          <a:solidFill>
                            <a:srgbClr val="00B050"/>
                          </a:solidFill>
                          <a:effectLst/>
                          <a:latin typeface="Calibri" panose="020F0502020204030204" pitchFamily="34" charset="0"/>
                          <a:ea typeface="Calibri" panose="020F0502020204030204" pitchFamily="34" charset="0"/>
                          <a:cs typeface="Calibri" panose="020F0502020204030204" pitchFamily="34" charset="0"/>
                        </a:rPr>
                        <a:t>Lpp</a:t>
                      </a:r>
                      <a:r>
                        <a:rPr lang="fr-BE" sz="1400" b="1"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 / PLP</a:t>
                      </a:r>
                      <a:endParaRPr lang="nl-BE" sz="1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b="1"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2</a:t>
                      </a:r>
                      <a:endParaRPr lang="nl-BE" sz="1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b="1"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31/12/2025</a:t>
                      </a:r>
                      <a:endParaRPr lang="nl-BE" sz="1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fr-BE" sz="1400" b="1"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Maj</a:t>
                      </a:r>
                      <a:br>
                        <a:rPr lang="fr-BE" sz="1400" b="1"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br>
                      <a:r>
                        <a:rPr lang="fr-BE" sz="1400" b="1" dirty="0" err="1">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Vl</a:t>
                      </a:r>
                      <a:r>
                        <a:rPr lang="fr-BE" sz="1400" b="1"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 BERNAERTS Nick</a:t>
                      </a:r>
                      <a:endParaRPr lang="nl-BE" sz="1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1" i="0" u="none" strike="noStrike" dirty="0">
                          <a:solidFill>
                            <a:srgbClr val="00B050"/>
                          </a:solidFill>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553309125"/>
                  </a:ext>
                </a:extLst>
              </a:tr>
            </a:tbl>
          </a:graphicData>
        </a:graphic>
      </p:graphicFrame>
    </p:spTree>
    <p:extLst>
      <p:ext uri="{BB962C8B-B14F-4D97-AF65-F5344CB8AC3E}">
        <p14:creationId xmlns:p14="http://schemas.microsoft.com/office/powerpoint/2010/main" val="10025181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1446550"/>
          </a:xfrm>
          <a:prstGeom prst="rect">
            <a:avLst/>
          </a:prstGeom>
        </p:spPr>
        <p:txBody>
          <a:bodyPr wrap="square" rtlCol="0">
            <a:spAutoFit/>
          </a:bodyPr>
          <a:lstStyle/>
          <a:p>
            <a:pPr algn="ctr"/>
            <a:r>
              <a:rPr lang="nl-BE" sz="4400" b="1" dirty="0">
                <a:latin typeface="Arial" panose="020B0604020202020204" pitchFamily="34" charset="0"/>
                <a:cs typeface="Arial" panose="020B0604020202020204" pitchFamily="34" charset="0"/>
              </a:rPr>
              <a:t>21-HR-01</a:t>
            </a:r>
            <a:br>
              <a:rPr lang="nl-BE" sz="4400" b="1" dirty="0">
                <a:latin typeface="Arial" panose="020B0604020202020204" pitchFamily="34" charset="0"/>
                <a:cs typeface="Arial" panose="020B0604020202020204" pitchFamily="34" charset="0"/>
              </a:rPr>
            </a:br>
            <a:r>
              <a:rPr lang="nl-BE" sz="4400" b="1" dirty="0">
                <a:latin typeface="Arial" panose="020B0604020202020204" pitchFamily="34" charset="0"/>
                <a:cs typeface="Arial" panose="020B0604020202020204" pitchFamily="34" charset="0"/>
              </a:rPr>
              <a:t>Verzuimbeleid bij Defensie.</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3553056281"/>
              </p:ext>
            </p:extLst>
          </p:nvPr>
        </p:nvGraphicFramePr>
        <p:xfrm>
          <a:off x="0" y="1560353"/>
          <a:ext cx="12192000" cy="5297647"/>
        </p:xfrm>
        <a:graphic>
          <a:graphicData uri="http://schemas.openxmlformats.org/drawingml/2006/table">
            <a:tbl>
              <a:tblPr firstRow="1" bandRow="1">
                <a:tableStyleId>{5C22544A-7EE6-4342-B048-85BDC9FD1C3A}</a:tableStyleId>
              </a:tblPr>
              <a:tblGrid>
                <a:gridCol w="2326068">
                  <a:extLst>
                    <a:ext uri="{9D8B030D-6E8A-4147-A177-3AD203B41FA5}">
                      <a16:colId xmlns:a16="http://schemas.microsoft.com/office/drawing/2014/main" val="3164560031"/>
                    </a:ext>
                  </a:extLst>
                </a:gridCol>
                <a:gridCol w="2516617">
                  <a:extLst>
                    <a:ext uri="{9D8B030D-6E8A-4147-A177-3AD203B41FA5}">
                      <a16:colId xmlns:a16="http://schemas.microsoft.com/office/drawing/2014/main" val="4051463726"/>
                    </a:ext>
                  </a:extLst>
                </a:gridCol>
                <a:gridCol w="1243790">
                  <a:extLst>
                    <a:ext uri="{9D8B030D-6E8A-4147-A177-3AD203B41FA5}">
                      <a16:colId xmlns:a16="http://schemas.microsoft.com/office/drawing/2014/main" val="2989411758"/>
                    </a:ext>
                  </a:extLst>
                </a:gridCol>
                <a:gridCol w="885825">
                  <a:extLst>
                    <a:ext uri="{9D8B030D-6E8A-4147-A177-3AD203B41FA5}">
                      <a16:colId xmlns:a16="http://schemas.microsoft.com/office/drawing/2014/main" val="3396486518"/>
                    </a:ext>
                  </a:extLst>
                </a:gridCol>
                <a:gridCol w="923925">
                  <a:extLst>
                    <a:ext uri="{9D8B030D-6E8A-4147-A177-3AD203B41FA5}">
                      <a16:colId xmlns:a16="http://schemas.microsoft.com/office/drawing/2014/main" val="3760943750"/>
                    </a:ext>
                  </a:extLst>
                </a:gridCol>
                <a:gridCol w="1743075">
                  <a:extLst>
                    <a:ext uri="{9D8B030D-6E8A-4147-A177-3AD203B41FA5}">
                      <a16:colId xmlns:a16="http://schemas.microsoft.com/office/drawing/2014/main" val="435362140"/>
                    </a:ext>
                  </a:extLst>
                </a:gridCol>
                <a:gridCol w="2552700">
                  <a:extLst>
                    <a:ext uri="{9D8B030D-6E8A-4147-A177-3AD203B41FA5}">
                      <a16:colId xmlns:a16="http://schemas.microsoft.com/office/drawing/2014/main" val="2718862243"/>
                    </a:ext>
                  </a:extLst>
                </a:gridCol>
              </a:tblGrid>
              <a:tr h="965631">
                <a:tc>
                  <a:txBody>
                    <a:bodyPr/>
                    <a:lstStyle/>
                    <a:p>
                      <a:pPr algn="ctr"/>
                      <a:r>
                        <a:rPr lang="nl-BE" dirty="0">
                          <a:solidFill>
                            <a:schemeClr val="bg1"/>
                          </a:solidFill>
                        </a:rPr>
                        <a:t>Actor</a:t>
                      </a:r>
                    </a:p>
                  </a:txBody>
                  <a:tcPr anchor="ctr"/>
                </a:tc>
                <a:tc>
                  <a:txBody>
                    <a:bodyPr/>
                    <a:lstStyle/>
                    <a:p>
                      <a:pPr algn="ctr"/>
                      <a:r>
                        <a:rPr lang="nl-BE" dirty="0" err="1">
                          <a:solidFill>
                            <a:schemeClr val="bg1"/>
                          </a:solidFill>
                        </a:rPr>
                        <a:t>Ojectief</a:t>
                      </a:r>
                      <a:r>
                        <a:rPr lang="nl-BE" dirty="0">
                          <a:solidFill>
                            <a:schemeClr val="bg1"/>
                          </a:solidFill>
                        </a:rPr>
                        <a:t>/Taak</a:t>
                      </a:r>
                    </a:p>
                  </a:txBody>
                  <a:tcPr anchor="ct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tc>
                <a:tc>
                  <a:txBody>
                    <a:bodyPr/>
                    <a:lstStyle/>
                    <a:p>
                      <a:pPr algn="ctr"/>
                      <a:r>
                        <a:rPr lang="nl-BE" dirty="0" err="1">
                          <a:solidFill>
                            <a:schemeClr val="bg1"/>
                          </a:solidFill>
                        </a:rPr>
                        <a:t>Prio</a:t>
                      </a:r>
                      <a:endParaRPr lang="nl-BE" dirty="0">
                        <a:solidFill>
                          <a:schemeClr val="bg1"/>
                        </a:solidFill>
                      </a:endParaRPr>
                    </a:p>
                  </a:txBody>
                  <a:tcPr anchor="ct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tc>
                <a:tc>
                  <a:txBody>
                    <a:bodyPr/>
                    <a:lstStyle/>
                    <a:p>
                      <a:pPr algn="ctr"/>
                      <a:r>
                        <a:rPr lang="nl-BE" dirty="0">
                          <a:solidFill>
                            <a:schemeClr val="bg1"/>
                          </a:solidFill>
                        </a:rPr>
                        <a:t>Piloot</a:t>
                      </a:r>
                    </a:p>
                  </a:txBody>
                  <a:tcPr anchor="ctr"/>
                </a:tc>
                <a:tc>
                  <a:txBody>
                    <a:bodyPr/>
                    <a:lstStyle/>
                    <a:p>
                      <a:pPr algn="ctr"/>
                      <a:r>
                        <a:rPr lang="nl-BE" dirty="0">
                          <a:solidFill>
                            <a:schemeClr val="bg1"/>
                          </a:solidFill>
                        </a:rPr>
                        <a:t>Preventieadviseur</a:t>
                      </a:r>
                    </a:p>
                  </a:txBody>
                  <a:tcPr anchor="ctr"/>
                </a:tc>
                <a:extLst>
                  <a:ext uri="{0D108BD9-81ED-4DB2-BD59-A6C34878D82A}">
                    <a16:rowId xmlns:a16="http://schemas.microsoft.com/office/drawing/2014/main" val="3142780"/>
                  </a:ext>
                </a:extLst>
              </a:tr>
              <a:tr h="685834">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Mensura, DG H&amp;WB, HRM Pol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Defensiebrede</a:t>
                      </a: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uitrol van de </a:t>
                      </a:r>
                      <a:r>
                        <a:rPr lang="nl-BE" sz="1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toolbox</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LtKol</a:t>
                      </a:r>
                      <a:r>
                        <a:rPr lang="nl-BE" sz="1400" dirty="0">
                          <a:effectLst/>
                          <a:latin typeface="Calibri" panose="020F0502020204030204" pitchFamily="34" charset="0"/>
                          <a:ea typeface="Calibri" panose="020F0502020204030204" pitchFamily="34" charset="0"/>
                          <a:cs typeface="Times New Roman" panose="02020603050405020304" pitchFamily="18" charset="0"/>
                        </a:rPr>
                        <a:t> SBH De Brandt</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Psy</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REMACLE Michel</a:t>
                      </a:r>
                    </a:p>
                  </a:txBody>
                  <a:tcPr marL="7620" marR="7620" marT="7620" marB="0" anchor="ctr"/>
                </a:tc>
                <a:extLst>
                  <a:ext uri="{0D108BD9-81ED-4DB2-BD59-A6C34878D82A}">
                    <a16:rowId xmlns:a16="http://schemas.microsoft.com/office/drawing/2014/main" val="3523808688"/>
                  </a:ext>
                </a:extLst>
              </a:tr>
              <a:tr h="734282">
                <a:tc>
                  <a:txBody>
                    <a:bodyPr/>
                    <a:lstStyle/>
                    <a:p>
                      <a:pPr algn="ctr">
                        <a:lnSpc>
                          <a:spcPct val="107000"/>
                        </a:lnSpc>
                        <a:spcAft>
                          <a:spcPts val="800"/>
                        </a:spcAft>
                      </a:pP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LtKol</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SBH De Brandt</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Times New Roman" panose="02020603050405020304" pitchFamily="18" charset="0"/>
                        </a:rPr>
                        <a:t>Uitwerking van een beleid rond de communicatie</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LtKol</a:t>
                      </a:r>
                      <a:r>
                        <a:rPr lang="nl-BE" sz="1400" dirty="0">
                          <a:effectLst/>
                          <a:latin typeface="Calibri" panose="020F0502020204030204" pitchFamily="34" charset="0"/>
                          <a:ea typeface="Calibri" panose="020F0502020204030204" pitchFamily="34" charset="0"/>
                          <a:cs typeface="Times New Roman" panose="02020603050405020304" pitchFamily="18" charset="0"/>
                        </a:rPr>
                        <a:t> SBH De Brandt</a:t>
                      </a:r>
                    </a:p>
                    <a:p>
                      <a:pPr marL="0" marR="0" lvl="0" indent="0" algn="ctr" defTabSz="914400" rtl="0" eaLnBrk="1" fontAlgn="b" latinLnBrk="0" hangingPunct="1">
                        <a:lnSpc>
                          <a:spcPct val="100000"/>
                        </a:lnSpc>
                        <a:spcBef>
                          <a:spcPts val="0"/>
                        </a:spcBef>
                        <a:spcAft>
                          <a:spcPts val="0"/>
                        </a:spcAft>
                        <a:buClrTx/>
                        <a:buSzTx/>
                        <a:buFontTx/>
                        <a:buNone/>
                        <a:tabLst/>
                        <a:defRPr/>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Psy</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REMACLE Michel</a:t>
                      </a:r>
                    </a:p>
                  </a:txBody>
                  <a:tcPr marL="7620" marR="7620" marT="7620" marB="0" anchor="ctr"/>
                </a:tc>
                <a:extLst>
                  <a:ext uri="{0D108BD9-81ED-4DB2-BD59-A6C34878D82A}">
                    <a16:rowId xmlns:a16="http://schemas.microsoft.com/office/drawing/2014/main" val="3168295882"/>
                  </a:ext>
                </a:extLst>
              </a:tr>
              <a:tr h="764458">
                <a:tc>
                  <a:txBody>
                    <a:bodyPr/>
                    <a:lstStyle/>
                    <a:p>
                      <a:pPr algn="ctr">
                        <a:lnSpc>
                          <a:spcPct val="107000"/>
                        </a:lnSpc>
                        <a:spcAft>
                          <a:spcPts val="800"/>
                        </a:spcAft>
                      </a:pPr>
                      <a:r>
                        <a:rPr lang="de-DE" sz="1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LtKol</a:t>
                      </a:r>
                      <a:r>
                        <a:rPr lang="de-D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SBH De Brandt</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Times New Roman" panose="02020603050405020304" pitchFamily="18" charset="0"/>
                        </a:rPr>
                        <a:t>Uitwerking van een beleid rond de verzuimdashboards</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LtKol</a:t>
                      </a:r>
                      <a:r>
                        <a:rPr lang="nl-BE" sz="1400" dirty="0">
                          <a:effectLst/>
                          <a:latin typeface="Calibri" panose="020F0502020204030204" pitchFamily="34" charset="0"/>
                          <a:ea typeface="Calibri" panose="020F0502020204030204" pitchFamily="34" charset="0"/>
                          <a:cs typeface="Times New Roman" panose="02020603050405020304" pitchFamily="18" charset="0"/>
                        </a:rPr>
                        <a:t> SBH De Brandt</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Psy</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REMACLE Michel</a:t>
                      </a:r>
                    </a:p>
                  </a:txBody>
                  <a:tcPr marL="7620" marR="7620" marT="7620" marB="0" anchor="ctr"/>
                </a:tc>
                <a:extLst>
                  <a:ext uri="{0D108BD9-81ED-4DB2-BD59-A6C34878D82A}">
                    <a16:rowId xmlns:a16="http://schemas.microsoft.com/office/drawing/2014/main" val="553309125"/>
                  </a:ext>
                </a:extLst>
              </a:tr>
              <a:tr h="952741">
                <a:tc>
                  <a:txBody>
                    <a:bodyPr/>
                    <a:lstStyle/>
                    <a:p>
                      <a:pPr algn="ctr">
                        <a:lnSpc>
                          <a:spcPct val="107000"/>
                        </a:lnSpc>
                        <a:spcAft>
                          <a:spcPts val="800"/>
                        </a:spcAft>
                      </a:pP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LtKol</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SBH De Brandt</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Times New Roman" panose="02020603050405020304" pitchFamily="18" charset="0"/>
                        </a:rPr>
                        <a:t>Uitwerking curatieve pijler door uitwerking regelgeving verzuimbeleid</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LtKol</a:t>
                      </a:r>
                      <a:r>
                        <a:rPr lang="nl-BE" sz="1400" dirty="0">
                          <a:effectLst/>
                          <a:latin typeface="Calibri" panose="020F0502020204030204" pitchFamily="34" charset="0"/>
                          <a:ea typeface="Calibri" panose="020F0502020204030204" pitchFamily="34" charset="0"/>
                          <a:cs typeface="Times New Roman" panose="02020603050405020304" pitchFamily="18" charset="0"/>
                        </a:rPr>
                        <a:t> SBH De Brandt</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Psy</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REMACLE Michel</a:t>
                      </a:r>
                    </a:p>
                  </a:txBody>
                  <a:tcPr marL="7620" marR="7620" marT="7620" marB="0" anchor="ctr"/>
                </a:tc>
                <a:extLst>
                  <a:ext uri="{0D108BD9-81ED-4DB2-BD59-A6C34878D82A}">
                    <a16:rowId xmlns:a16="http://schemas.microsoft.com/office/drawing/2014/main" val="87566873"/>
                  </a:ext>
                </a:extLst>
              </a:tr>
              <a:tr h="1194701">
                <a:tc>
                  <a:txBody>
                    <a:bodyPr/>
                    <a:lstStyle/>
                    <a:p>
                      <a:pPr algn="ctr">
                        <a:lnSpc>
                          <a:spcPct val="107000"/>
                        </a:lnSpc>
                        <a:spcAft>
                          <a:spcPts val="800"/>
                        </a:spcAft>
                      </a:pPr>
                      <a:r>
                        <a:rPr lang="de-D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HRM Pol DG H&amp;WB,HRA-E-M</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Times New Roman" panose="02020603050405020304" pitchFamily="18" charset="0"/>
                        </a:rPr>
                        <a:t>Regelgeving (intern en extern) voor de toepassing van het aangepast KB re-integratie bij Defensie. Implementatie van aangepaste maatregelen.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LtKol</a:t>
                      </a:r>
                      <a:r>
                        <a:rPr lang="nl-BE" sz="1400" dirty="0">
                          <a:effectLst/>
                          <a:latin typeface="Calibri" panose="020F0502020204030204" pitchFamily="34" charset="0"/>
                          <a:ea typeface="Calibri" panose="020F0502020204030204" pitchFamily="34" charset="0"/>
                          <a:cs typeface="Times New Roman" panose="02020603050405020304" pitchFamily="18" charset="0"/>
                        </a:rPr>
                        <a:t> SBH De Brandt</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Psy</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REMACLE Michel</a:t>
                      </a:r>
                    </a:p>
                  </a:txBody>
                  <a:tcPr marL="7620" marR="7620" marT="7620" marB="0" anchor="ctr"/>
                </a:tc>
                <a:extLst>
                  <a:ext uri="{0D108BD9-81ED-4DB2-BD59-A6C34878D82A}">
                    <a16:rowId xmlns:a16="http://schemas.microsoft.com/office/drawing/2014/main" val="1814509536"/>
                  </a:ext>
                </a:extLst>
              </a:tr>
            </a:tbl>
          </a:graphicData>
        </a:graphic>
      </p:graphicFrame>
    </p:spTree>
    <p:extLst>
      <p:ext uri="{BB962C8B-B14F-4D97-AF65-F5344CB8AC3E}">
        <p14:creationId xmlns:p14="http://schemas.microsoft.com/office/powerpoint/2010/main" val="18298449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1446550"/>
          </a:xfrm>
          <a:prstGeom prst="rect">
            <a:avLst/>
          </a:prstGeom>
        </p:spPr>
        <p:txBody>
          <a:bodyPr wrap="square" rtlCol="0">
            <a:spAutoFit/>
          </a:bodyPr>
          <a:lstStyle/>
          <a:p>
            <a:pPr algn="ctr"/>
            <a:r>
              <a:rPr lang="nl-BE" sz="4400" b="1" dirty="0">
                <a:solidFill>
                  <a:srgbClr val="00B050"/>
                </a:solidFill>
                <a:latin typeface="Arial" panose="020B0604020202020204" pitchFamily="34" charset="0"/>
                <a:cs typeface="Arial" panose="020B0604020202020204" pitchFamily="34" charset="0"/>
              </a:rPr>
              <a:t>21-MR-01</a:t>
            </a:r>
            <a:br>
              <a:rPr lang="nl-BE" sz="4400" b="1" dirty="0">
                <a:solidFill>
                  <a:srgbClr val="00B050"/>
                </a:solidFill>
                <a:latin typeface="Arial" panose="020B0604020202020204" pitchFamily="34" charset="0"/>
                <a:cs typeface="Arial" panose="020B0604020202020204" pitchFamily="34" charset="0"/>
              </a:rPr>
            </a:br>
            <a:r>
              <a:rPr lang="nl-BE" sz="4400" b="1" dirty="0">
                <a:solidFill>
                  <a:srgbClr val="00B050"/>
                </a:solidFill>
                <a:latin typeface="Arial" panose="020B0604020202020204" pitchFamily="34" charset="0"/>
                <a:cs typeface="Arial" panose="020B0604020202020204" pitchFamily="34" charset="0"/>
              </a:rPr>
              <a:t>Brandpreveiligheid.</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4124285758"/>
              </p:ext>
            </p:extLst>
          </p:nvPr>
        </p:nvGraphicFramePr>
        <p:xfrm>
          <a:off x="0" y="1647150"/>
          <a:ext cx="12192000" cy="5414359"/>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3005290">
                  <a:extLst>
                    <a:ext uri="{9D8B030D-6E8A-4147-A177-3AD203B41FA5}">
                      <a16:colId xmlns:a16="http://schemas.microsoft.com/office/drawing/2014/main" val="4051463726"/>
                    </a:ext>
                  </a:extLst>
                </a:gridCol>
                <a:gridCol w="1270000">
                  <a:extLst>
                    <a:ext uri="{9D8B030D-6E8A-4147-A177-3AD203B41FA5}">
                      <a16:colId xmlns:a16="http://schemas.microsoft.com/office/drawing/2014/main" val="2989411758"/>
                    </a:ext>
                  </a:extLst>
                </a:gridCol>
                <a:gridCol w="852722">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1026743">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1013981">
                <a:tc>
                  <a:txBody>
                    <a:bodyPr/>
                    <a:lstStyle/>
                    <a:p>
                      <a:pPr algn="ctr">
                        <a:lnSpc>
                          <a:spcPct val="107000"/>
                        </a:lnSpc>
                        <a:spcAft>
                          <a:spcPts val="800"/>
                        </a:spcAft>
                      </a:pPr>
                      <a:r>
                        <a:rPr lang="nl-BE" sz="1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Maj</a:t>
                      </a: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nl-BE" sz="1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Vl</a:t>
                      </a: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BERNAERTS Nick</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Actualisatie van bestaande richtlijnen en publicatie van richtlijn betreffende specifieke brandpreventie en -bestrijding</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a:solidFill>
                            <a:srgbClr val="000000"/>
                          </a:solidFill>
                          <a:effectLst/>
                          <a:latin typeface="Calibri" panose="020F0502020204030204" pitchFamily="34" charset="0"/>
                          <a:ea typeface="Calibri" panose="020F0502020204030204" pitchFamily="34" charset="0"/>
                          <a:cs typeface="Calibri" panose="020F0502020204030204" pitchFamily="34" charset="0"/>
                        </a:rPr>
                        <a:t>1</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31/12/2025</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Maj</a:t>
                      </a: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nl-BE" sz="1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Vl</a:t>
                      </a: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BERNAERTS Nick</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dirty="0" err="1">
                          <a:effectLst/>
                          <a:latin typeface="Calibri" panose="020F0502020204030204" pitchFamily="34" charset="0"/>
                        </a:rPr>
                        <a:t>Cdt</a:t>
                      </a:r>
                      <a:r>
                        <a:rPr lang="nl-BE" sz="1400" b="0" i="0" u="none" strike="noStrike" dirty="0">
                          <a:effectLst/>
                          <a:latin typeface="Calibri" panose="020F0502020204030204" pitchFamily="34" charset="0"/>
                        </a:rPr>
                        <a:t> v/h </a:t>
                      </a:r>
                      <a:r>
                        <a:rPr lang="nl-BE" sz="1400" b="0" i="0" u="none" strike="noStrike" dirty="0" err="1">
                          <a:effectLst/>
                          <a:latin typeface="Calibri" panose="020F0502020204030204" pitchFamily="34" charset="0"/>
                        </a:rPr>
                        <a:t>Vlw</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DAMART Arnaud</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3523808688"/>
                  </a:ext>
                </a:extLst>
              </a:tr>
              <a:tr h="833017">
                <a:tc>
                  <a:txBody>
                    <a:bodyPr/>
                    <a:lstStyle/>
                    <a:p>
                      <a:pPr algn="ctr">
                        <a:lnSpc>
                          <a:spcPct val="107000"/>
                        </a:lnSpc>
                        <a:spcAft>
                          <a:spcPts val="800"/>
                        </a:spcAft>
                      </a:pPr>
                      <a:r>
                        <a:rPr lang="nl-BE" sz="1400">
                          <a:solidFill>
                            <a:srgbClr val="000000"/>
                          </a:solidFill>
                          <a:effectLst/>
                          <a:latin typeface="Calibri" panose="020F0502020204030204" pitchFamily="34" charset="0"/>
                          <a:ea typeface="Calibri" panose="020F0502020204030204" pitchFamily="34" charset="0"/>
                          <a:cs typeface="Calibri" panose="020F0502020204030204" pitchFamily="34" charset="0"/>
                        </a:rPr>
                        <a:t>ALL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a:solidFill>
                            <a:srgbClr val="000000"/>
                          </a:solidFill>
                          <a:effectLst/>
                          <a:latin typeface="Calibri" panose="020F0502020204030204" pitchFamily="34" charset="0"/>
                          <a:ea typeface="Calibri" panose="020F0502020204030204" pitchFamily="34" charset="0"/>
                          <a:cs typeface="Calibri" panose="020F0502020204030204" pitchFamily="34" charset="0"/>
                        </a:rPr>
                        <a:t>Update en opmaak van richtlijnen binnen de respectievelijke bevoegdheidsdomeinen</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21/03/2025</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Maj</a:t>
                      </a: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nl-BE" sz="1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Vl</a:t>
                      </a: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BERNAERTS Nick</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Cdt</a:t>
                      </a:r>
                      <a:r>
                        <a:rPr lang="nl-BE" sz="1400" b="0" i="0" u="none" strike="noStrike" dirty="0">
                          <a:effectLst/>
                          <a:latin typeface="Calibri" panose="020F0502020204030204" pitchFamily="34" charset="0"/>
                        </a:rPr>
                        <a:t> v/h </a:t>
                      </a:r>
                      <a:r>
                        <a:rPr lang="nl-BE" sz="1400" b="0" i="0" u="none" strike="noStrike" dirty="0" err="1">
                          <a:effectLst/>
                          <a:latin typeface="Calibri" panose="020F0502020204030204" pitchFamily="34" charset="0"/>
                        </a:rPr>
                        <a:t>Vlw</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DAMART Arnaud</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1761810358"/>
                  </a:ext>
                </a:extLst>
              </a:tr>
              <a:tr h="1270309">
                <a:tc>
                  <a:txBody>
                    <a:bodyPr/>
                    <a:lstStyle/>
                    <a:p>
                      <a:pPr algn="ctr">
                        <a:lnSpc>
                          <a:spcPct val="107000"/>
                        </a:lnSpc>
                        <a:spcAft>
                          <a:spcPts val="800"/>
                        </a:spcAft>
                      </a:pPr>
                      <a:r>
                        <a:rPr lang="nl-BE" sz="1400">
                          <a:solidFill>
                            <a:srgbClr val="000000"/>
                          </a:solidFill>
                          <a:effectLst/>
                          <a:latin typeface="Calibri" panose="020F0502020204030204" pitchFamily="34" charset="0"/>
                          <a:ea typeface="Calibri" panose="020F0502020204030204" pitchFamily="34" charset="0"/>
                          <a:cs typeface="Calibri" panose="020F0502020204030204" pitchFamily="34" charset="0"/>
                        </a:rPr>
                        <a:t>Maj Vl BERNAERTS Nick</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Opmaak templates en standaardisatie van de richtlijnen inzake risicoanalyses en brandpreventiedossiers, inclusief deze voor (schiet)kampen en oefenterreinen.</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a:solidFill>
                            <a:srgbClr val="000000"/>
                          </a:solidFill>
                          <a:effectLst/>
                          <a:latin typeface="Calibri" panose="020F0502020204030204" pitchFamily="34" charset="0"/>
                          <a:ea typeface="Calibri" panose="020F0502020204030204" pitchFamily="34"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a:solidFill>
                            <a:srgbClr val="000000"/>
                          </a:solidFill>
                          <a:effectLst/>
                          <a:latin typeface="Calibri" panose="020F0502020204030204" pitchFamily="34" charset="0"/>
                          <a:ea typeface="Calibri" panose="020F0502020204030204" pitchFamily="34" charset="0"/>
                          <a:cs typeface="Calibri" panose="020F0502020204030204" pitchFamily="34" charset="0"/>
                        </a:rPr>
                        <a:t>2</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21/03/2025</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Maj</a:t>
                      </a: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nl-BE" sz="1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Vl</a:t>
                      </a: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BERNAERTS Nick</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Cdt</a:t>
                      </a:r>
                      <a:r>
                        <a:rPr lang="nl-BE" sz="1400" b="0" i="0" u="none" strike="noStrike" dirty="0">
                          <a:effectLst/>
                          <a:latin typeface="Calibri" panose="020F0502020204030204" pitchFamily="34" charset="0"/>
                        </a:rPr>
                        <a:t> v/h </a:t>
                      </a:r>
                      <a:r>
                        <a:rPr lang="nl-BE" sz="1400" b="0" i="0" u="none" strike="noStrike" dirty="0" err="1">
                          <a:effectLst/>
                          <a:latin typeface="Calibri" panose="020F0502020204030204" pitchFamily="34" charset="0"/>
                        </a:rPr>
                        <a:t>Vlw</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DAMART Arnaud</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14674523"/>
                  </a:ext>
                </a:extLst>
              </a:tr>
              <a:tr h="1270309">
                <a:tc>
                  <a:txBody>
                    <a:bodyPr/>
                    <a:lstStyle/>
                    <a:p>
                      <a:pPr algn="ctr">
                        <a:lnSpc>
                          <a:spcPct val="107000"/>
                        </a:lnSpc>
                        <a:spcAft>
                          <a:spcPts val="800"/>
                        </a:spcAft>
                      </a:pPr>
                      <a:r>
                        <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DG H&amp;WB &amp; DPBW MR</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Standaardprocedures en templates voor de opmaak van risicoanalyses en brandpreventiedossiers, inclusief de opmaak van voorbeelddossiers</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2</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31/03/2025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Maj</a:t>
                      </a: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nl-BE" sz="1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Vl</a:t>
                      </a: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BERNAERTS Nick</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dirty="0" err="1">
                          <a:effectLst/>
                          <a:latin typeface="Calibri" panose="020F0502020204030204" pitchFamily="34" charset="0"/>
                        </a:rPr>
                        <a:t>Cdt</a:t>
                      </a:r>
                      <a:r>
                        <a:rPr lang="nl-BE" sz="1400" b="0" i="0" u="none" strike="noStrike" dirty="0">
                          <a:effectLst/>
                          <a:latin typeface="Calibri" panose="020F0502020204030204" pitchFamily="34" charset="0"/>
                        </a:rPr>
                        <a:t> v/h </a:t>
                      </a:r>
                      <a:r>
                        <a:rPr lang="nl-BE" sz="1400" b="0" i="0" u="none" strike="noStrike" dirty="0" err="1">
                          <a:effectLst/>
                          <a:latin typeface="Calibri" panose="020F0502020204030204" pitchFamily="34" charset="0"/>
                        </a:rPr>
                        <a:t>Vlw</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DAMART Arnaud</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3010871630"/>
                  </a:ext>
                </a:extLst>
              </a:tr>
            </a:tbl>
          </a:graphicData>
        </a:graphic>
      </p:graphicFrame>
    </p:spTree>
    <p:extLst>
      <p:ext uri="{BB962C8B-B14F-4D97-AF65-F5344CB8AC3E}">
        <p14:creationId xmlns:p14="http://schemas.microsoft.com/office/powerpoint/2010/main" val="42778204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1446550"/>
          </a:xfrm>
          <a:prstGeom prst="rect">
            <a:avLst/>
          </a:prstGeom>
        </p:spPr>
        <p:txBody>
          <a:bodyPr wrap="square" rtlCol="0">
            <a:spAutoFit/>
          </a:bodyPr>
          <a:lstStyle/>
          <a:p>
            <a:pPr algn="ctr"/>
            <a:r>
              <a:rPr lang="nl-BE" sz="4400" b="1" dirty="0">
                <a:solidFill>
                  <a:srgbClr val="00B050"/>
                </a:solidFill>
                <a:latin typeface="Arial" panose="020B0604020202020204" pitchFamily="34" charset="0"/>
                <a:cs typeface="Arial" panose="020B0604020202020204" pitchFamily="34" charset="0"/>
              </a:rPr>
              <a:t>21-MR-01</a:t>
            </a:r>
            <a:br>
              <a:rPr lang="nl-BE" sz="4400" b="1" dirty="0">
                <a:solidFill>
                  <a:srgbClr val="00B050"/>
                </a:solidFill>
                <a:latin typeface="Arial" panose="020B0604020202020204" pitchFamily="34" charset="0"/>
                <a:cs typeface="Arial" panose="020B0604020202020204" pitchFamily="34" charset="0"/>
              </a:rPr>
            </a:br>
            <a:r>
              <a:rPr lang="nl-BE" sz="4400" b="1" dirty="0">
                <a:solidFill>
                  <a:srgbClr val="00B050"/>
                </a:solidFill>
                <a:latin typeface="Arial" panose="020B0604020202020204" pitchFamily="34" charset="0"/>
                <a:cs typeface="Arial" panose="020B0604020202020204" pitchFamily="34" charset="0"/>
              </a:rPr>
              <a:t>Brandpreveiligheid.</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3193032943"/>
              </p:ext>
            </p:extLst>
          </p:nvPr>
        </p:nvGraphicFramePr>
        <p:xfrm>
          <a:off x="0" y="1599525"/>
          <a:ext cx="12192000" cy="5258475"/>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3005290">
                  <a:extLst>
                    <a:ext uri="{9D8B030D-6E8A-4147-A177-3AD203B41FA5}">
                      <a16:colId xmlns:a16="http://schemas.microsoft.com/office/drawing/2014/main" val="4051463726"/>
                    </a:ext>
                  </a:extLst>
                </a:gridCol>
                <a:gridCol w="1270000">
                  <a:extLst>
                    <a:ext uri="{9D8B030D-6E8A-4147-A177-3AD203B41FA5}">
                      <a16:colId xmlns:a16="http://schemas.microsoft.com/office/drawing/2014/main" val="2989411758"/>
                    </a:ext>
                  </a:extLst>
                </a:gridCol>
                <a:gridCol w="852722">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1060621">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1047438">
                <a:tc>
                  <a:txBody>
                    <a:bodyPr/>
                    <a:lstStyle/>
                    <a:p>
                      <a:pPr algn="ctr">
                        <a:lnSpc>
                          <a:spcPct val="107000"/>
                        </a:lnSpc>
                        <a:spcAft>
                          <a:spcPts val="800"/>
                        </a:spcAft>
                      </a:pPr>
                      <a:r>
                        <a:rPr lang="nl-BE" sz="1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Maj</a:t>
                      </a: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nl-BE" sz="1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Vl</a:t>
                      </a: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BERNAERTS Nick CDT </a:t>
                      </a:r>
                      <a:r>
                        <a:rPr lang="nl-BE" sz="1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Damart</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Opmaak </a:t>
                      </a:r>
                      <a:r>
                        <a:rPr lang="nl-BE" sz="1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Sharepoint</a:t>
                      </a: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pagina brandveiligheid</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a:solidFill>
                            <a:srgbClr val="000000"/>
                          </a:solidFill>
                          <a:effectLst/>
                          <a:latin typeface="Calibri" panose="020F0502020204030204" pitchFamily="34" charset="0"/>
                          <a:ea typeface="Calibri" panose="020F0502020204030204" pitchFamily="34"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a:solidFill>
                            <a:srgbClr val="000000"/>
                          </a:solidFill>
                          <a:effectLst/>
                          <a:latin typeface="Calibri" panose="020F0502020204030204" pitchFamily="34" charset="0"/>
                          <a:ea typeface="Calibri" panose="020F0502020204030204" pitchFamily="34" charset="0"/>
                          <a:cs typeface="Calibri" panose="020F0502020204030204" pitchFamily="34" charset="0"/>
                        </a:rPr>
                        <a:t>3</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31/03/2025</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Maj</a:t>
                      </a: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nl-BE" sz="1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Vl</a:t>
                      </a: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BERNAERTS Nick</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Cdt</a:t>
                      </a:r>
                      <a:r>
                        <a:rPr lang="nl-BE" sz="1400" b="0" i="0" u="none" strike="noStrike" dirty="0">
                          <a:effectLst/>
                          <a:latin typeface="Calibri" panose="020F0502020204030204" pitchFamily="34" charset="0"/>
                        </a:rPr>
                        <a:t> v/h </a:t>
                      </a:r>
                      <a:r>
                        <a:rPr lang="nl-BE" sz="1400" b="0" i="0" u="none" strike="noStrike" dirty="0" err="1">
                          <a:effectLst/>
                          <a:latin typeface="Calibri" panose="020F0502020204030204" pitchFamily="34" charset="0"/>
                        </a:rPr>
                        <a:t>Vlw</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DAMART Arnaud</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3523808688"/>
                  </a:ext>
                </a:extLst>
              </a:tr>
              <a:tr h="860503">
                <a:tc>
                  <a:txBody>
                    <a:bodyPr/>
                    <a:lstStyle/>
                    <a:p>
                      <a:pPr algn="ctr">
                        <a:lnSpc>
                          <a:spcPct val="107000"/>
                        </a:lnSpc>
                        <a:spcAft>
                          <a:spcPts val="800"/>
                        </a:spcAft>
                      </a:pPr>
                      <a:r>
                        <a:rPr lang="nl-BE" sz="1400" b="1"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HL</a:t>
                      </a:r>
                      <a:endParaRPr lang="nl-BE" sz="1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b="1"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Implementatie van de richtlijnen in de </a:t>
                      </a:r>
                      <a:r>
                        <a:rPr lang="nl-BE" sz="1400" b="1" dirty="0" err="1">
                          <a:solidFill>
                            <a:srgbClr val="00B050"/>
                          </a:solidFill>
                          <a:effectLst/>
                          <a:latin typeface="Calibri" panose="020F0502020204030204" pitchFamily="34" charset="0"/>
                          <a:ea typeface="Calibri" panose="020F0502020204030204" pitchFamily="34" charset="0"/>
                          <a:cs typeface="Calibri" panose="020F0502020204030204" pitchFamily="34" charset="0"/>
                        </a:rPr>
                        <a:t>Kw</a:t>
                      </a:r>
                      <a:endParaRPr lang="nl-BE" sz="1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b="1"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Te integreren in de LPP</a:t>
                      </a:r>
                      <a:endParaRPr lang="nl-BE" sz="1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b="1"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1 </a:t>
                      </a:r>
                      <a:endParaRPr lang="nl-BE" sz="1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b="1"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31/10/2025</a:t>
                      </a:r>
                      <a:endParaRPr lang="nl-BE" sz="1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1" dirty="0" err="1">
                          <a:solidFill>
                            <a:srgbClr val="00B050"/>
                          </a:solidFill>
                          <a:effectLst/>
                          <a:latin typeface="Calibri" panose="020F0502020204030204" pitchFamily="34" charset="0"/>
                          <a:ea typeface="Calibri" panose="020F0502020204030204" pitchFamily="34" charset="0"/>
                          <a:cs typeface="Calibri" panose="020F0502020204030204" pitchFamily="34" charset="0"/>
                        </a:rPr>
                        <a:t>Maj</a:t>
                      </a:r>
                      <a:r>
                        <a:rPr lang="nl-BE" sz="1400" b="1"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 </a:t>
                      </a:r>
                      <a:r>
                        <a:rPr lang="nl-BE" sz="1400" b="1" dirty="0" err="1">
                          <a:solidFill>
                            <a:srgbClr val="00B050"/>
                          </a:solidFill>
                          <a:effectLst/>
                          <a:latin typeface="Calibri" panose="020F0502020204030204" pitchFamily="34" charset="0"/>
                          <a:ea typeface="Calibri" panose="020F0502020204030204" pitchFamily="34" charset="0"/>
                          <a:cs typeface="Calibri" panose="020F0502020204030204" pitchFamily="34" charset="0"/>
                        </a:rPr>
                        <a:t>Vl</a:t>
                      </a:r>
                      <a:r>
                        <a:rPr lang="nl-BE" sz="1400" b="1"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 BERNAERTS Nick</a:t>
                      </a:r>
                      <a:endParaRPr lang="nl-BE" sz="1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1" i="0" u="none" strike="noStrike" dirty="0" err="1">
                          <a:solidFill>
                            <a:srgbClr val="00B050"/>
                          </a:solidFill>
                          <a:effectLst/>
                          <a:latin typeface="Calibri" panose="020F0502020204030204" pitchFamily="34" charset="0"/>
                        </a:rPr>
                        <a:t>Cdt</a:t>
                      </a:r>
                      <a:r>
                        <a:rPr lang="nl-BE" sz="1400" b="1" i="0" u="none" strike="noStrike" dirty="0">
                          <a:solidFill>
                            <a:srgbClr val="00B050"/>
                          </a:solidFill>
                          <a:effectLst/>
                          <a:latin typeface="Calibri" panose="020F0502020204030204" pitchFamily="34" charset="0"/>
                        </a:rPr>
                        <a:t> v/h </a:t>
                      </a:r>
                      <a:r>
                        <a:rPr lang="nl-BE" sz="1400" b="1" i="0" u="none" strike="noStrike" dirty="0" err="1">
                          <a:solidFill>
                            <a:srgbClr val="00B050"/>
                          </a:solidFill>
                          <a:effectLst/>
                          <a:latin typeface="Calibri" panose="020F0502020204030204" pitchFamily="34" charset="0"/>
                        </a:rPr>
                        <a:t>Vlw</a:t>
                      </a:r>
                      <a:br>
                        <a:rPr lang="nl-BE" sz="1400" b="1" i="0" u="none" strike="noStrike" dirty="0">
                          <a:solidFill>
                            <a:srgbClr val="00B050"/>
                          </a:solidFill>
                          <a:effectLst/>
                          <a:latin typeface="Calibri" panose="020F0502020204030204" pitchFamily="34" charset="0"/>
                        </a:rPr>
                      </a:br>
                      <a:r>
                        <a:rPr lang="nl-BE" sz="1400" b="1" i="0" u="none" strike="noStrike" dirty="0">
                          <a:solidFill>
                            <a:srgbClr val="00B050"/>
                          </a:solidFill>
                          <a:effectLst/>
                          <a:latin typeface="Calibri" panose="020F0502020204030204" pitchFamily="34" charset="0"/>
                        </a:rPr>
                        <a:t>DAMART Arnaud</a:t>
                      </a:r>
                      <a:br>
                        <a:rPr lang="nl-BE" sz="1400" b="1" i="0" u="none" strike="noStrike" dirty="0">
                          <a:solidFill>
                            <a:srgbClr val="00B050"/>
                          </a:solidFill>
                          <a:effectLst/>
                          <a:latin typeface="Calibri" panose="020F0502020204030204" pitchFamily="34" charset="0"/>
                        </a:rPr>
                      </a:br>
                      <a:r>
                        <a:rPr lang="nl-BE" sz="1400" b="1" i="0" u="none" strike="noStrike" dirty="0">
                          <a:solidFill>
                            <a:srgbClr val="00B050"/>
                          </a:solidFill>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1761810358"/>
                  </a:ext>
                </a:extLst>
              </a:tr>
              <a:tr h="977689">
                <a:tc>
                  <a:txBody>
                    <a:bodyPr/>
                    <a:lstStyle/>
                    <a:p>
                      <a:pPr algn="ctr">
                        <a:lnSpc>
                          <a:spcPct val="107000"/>
                        </a:lnSpc>
                        <a:spcAft>
                          <a:spcPts val="800"/>
                        </a:spcAft>
                      </a:pPr>
                      <a:r>
                        <a:rPr lang="en-US" sz="1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Piloot</a:t>
                      </a:r>
                      <a:r>
                        <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IDPBW</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Informatiecampagne nieuwe RA tool en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ShP</a:t>
                      </a:r>
                      <a:r>
                        <a:rPr lang="nl-BE" sz="1400" dirty="0">
                          <a:effectLst/>
                          <a:latin typeface="Calibri" panose="020F0502020204030204" pitchFamily="34" charset="0"/>
                          <a:ea typeface="Calibri" panose="020F0502020204030204" pitchFamily="34" charset="0"/>
                          <a:cs typeface="Times New Roman" panose="02020603050405020304" pitchFamily="18" charset="0"/>
                        </a:rPr>
                        <a:t>-Site en sensibilisering</a:t>
                      </a: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30/04/2025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Maj</a:t>
                      </a: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nl-BE" sz="1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Vl</a:t>
                      </a: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BERNAERTS Nick</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dirty="0" err="1">
                          <a:effectLst/>
                          <a:latin typeface="Calibri" panose="020F0502020204030204" pitchFamily="34" charset="0"/>
                        </a:rPr>
                        <a:t>Cdt</a:t>
                      </a:r>
                      <a:r>
                        <a:rPr lang="nl-BE" sz="1400" b="0" i="0" u="none" strike="noStrike" dirty="0">
                          <a:effectLst/>
                          <a:latin typeface="Calibri" panose="020F0502020204030204" pitchFamily="34" charset="0"/>
                        </a:rPr>
                        <a:t> v/h </a:t>
                      </a:r>
                      <a:r>
                        <a:rPr lang="nl-BE" sz="1400" b="0" i="0" u="none" strike="noStrike" dirty="0" err="1">
                          <a:effectLst/>
                          <a:latin typeface="Calibri" panose="020F0502020204030204" pitchFamily="34" charset="0"/>
                        </a:rPr>
                        <a:t>Vlw</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DAMART Arnaud</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14674523"/>
                  </a:ext>
                </a:extLst>
              </a:tr>
              <a:tr h="1312224">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HL</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Uitvoeren </a:t>
                      </a:r>
                      <a:r>
                        <a:rPr lang="nl-BE" sz="1400"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an</a:t>
                      </a: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actualiseren van de risicoanalyses brand</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Te integreren in LPP</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1</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31/10/2025</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solidFill>
                            <a:srgbClr val="00B050"/>
                          </a:solidFill>
                          <a:effectLst/>
                          <a:latin typeface="Calibri" panose="020F0502020204030204" pitchFamily="34" charset="0"/>
                          <a:ea typeface="Calibri" panose="020F0502020204030204" pitchFamily="34" charset="0"/>
                          <a:cs typeface="Calibri" panose="020F0502020204030204" pitchFamily="34" charset="0"/>
                        </a:rPr>
                        <a:t>Maj</a:t>
                      </a:r>
                      <a: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 </a:t>
                      </a:r>
                      <a:r>
                        <a:rPr lang="nl-BE" sz="1400" dirty="0" err="1">
                          <a:solidFill>
                            <a:srgbClr val="00B050"/>
                          </a:solidFill>
                          <a:effectLst/>
                          <a:latin typeface="Calibri" panose="020F0502020204030204" pitchFamily="34" charset="0"/>
                          <a:ea typeface="Calibri" panose="020F0502020204030204" pitchFamily="34" charset="0"/>
                          <a:cs typeface="Calibri" panose="020F0502020204030204" pitchFamily="34" charset="0"/>
                        </a:rPr>
                        <a:t>Vl</a:t>
                      </a:r>
                      <a: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 BERNAERTS Nick</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solidFill>
                            <a:srgbClr val="00B050"/>
                          </a:solidFill>
                          <a:effectLst/>
                          <a:latin typeface="Calibri" panose="020F0502020204030204" pitchFamily="34" charset="0"/>
                        </a:rPr>
                        <a:t>Cdt</a:t>
                      </a:r>
                      <a:r>
                        <a:rPr lang="nl-BE" sz="1400" b="0" i="0" u="none" strike="noStrike" dirty="0">
                          <a:solidFill>
                            <a:srgbClr val="00B050"/>
                          </a:solidFill>
                          <a:effectLst/>
                          <a:latin typeface="Calibri" panose="020F0502020204030204" pitchFamily="34" charset="0"/>
                        </a:rPr>
                        <a:t> v/h </a:t>
                      </a:r>
                      <a:r>
                        <a:rPr lang="nl-BE" sz="1400" b="0" i="0" u="none" strike="noStrike" dirty="0" err="1">
                          <a:solidFill>
                            <a:srgbClr val="00B050"/>
                          </a:solidFill>
                          <a:effectLst/>
                          <a:latin typeface="Calibri" panose="020F0502020204030204" pitchFamily="34" charset="0"/>
                        </a:rPr>
                        <a:t>Vlw</a:t>
                      </a:r>
                      <a:br>
                        <a:rPr lang="nl-BE" sz="1400" b="0" i="0" u="none" strike="noStrike" dirty="0">
                          <a:solidFill>
                            <a:srgbClr val="00B050"/>
                          </a:solidFill>
                          <a:effectLst/>
                          <a:latin typeface="Calibri" panose="020F0502020204030204" pitchFamily="34" charset="0"/>
                        </a:rPr>
                      </a:br>
                      <a:r>
                        <a:rPr lang="nl-BE" sz="1400" b="0" i="0" u="none" strike="noStrike" dirty="0">
                          <a:solidFill>
                            <a:srgbClr val="00B050"/>
                          </a:solidFill>
                          <a:effectLst/>
                          <a:latin typeface="Calibri" panose="020F0502020204030204" pitchFamily="34" charset="0"/>
                        </a:rPr>
                        <a:t>DAMART Arnaud</a:t>
                      </a:r>
                      <a:br>
                        <a:rPr lang="nl-BE" sz="1400" b="0" i="0" u="none" strike="noStrike" dirty="0">
                          <a:solidFill>
                            <a:srgbClr val="00B050"/>
                          </a:solidFill>
                          <a:effectLst/>
                          <a:latin typeface="Calibri" panose="020F0502020204030204" pitchFamily="34" charset="0"/>
                        </a:rPr>
                      </a:br>
                      <a:r>
                        <a:rPr lang="nl-BE" sz="1400" b="0" i="0" u="none" strike="noStrike" dirty="0">
                          <a:solidFill>
                            <a:srgbClr val="00B050"/>
                          </a:solidFill>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2176762502"/>
                  </a:ext>
                </a:extLst>
              </a:tr>
            </a:tbl>
          </a:graphicData>
        </a:graphic>
      </p:graphicFrame>
    </p:spTree>
    <p:extLst>
      <p:ext uri="{BB962C8B-B14F-4D97-AF65-F5344CB8AC3E}">
        <p14:creationId xmlns:p14="http://schemas.microsoft.com/office/powerpoint/2010/main" val="41401755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1446550"/>
          </a:xfrm>
          <a:prstGeom prst="rect">
            <a:avLst/>
          </a:prstGeom>
        </p:spPr>
        <p:txBody>
          <a:bodyPr wrap="square" rtlCol="0">
            <a:spAutoFit/>
          </a:bodyPr>
          <a:lstStyle/>
          <a:p>
            <a:pPr algn="ctr"/>
            <a:r>
              <a:rPr lang="nl-BE" sz="4400" b="1" dirty="0">
                <a:solidFill>
                  <a:srgbClr val="00B050"/>
                </a:solidFill>
                <a:latin typeface="Arial" panose="020B0604020202020204" pitchFamily="34" charset="0"/>
                <a:cs typeface="Arial" panose="020B0604020202020204" pitchFamily="34" charset="0"/>
              </a:rPr>
              <a:t>21-MR-03</a:t>
            </a:r>
            <a:br>
              <a:rPr lang="nl-BE" sz="4400" b="1" dirty="0">
                <a:solidFill>
                  <a:srgbClr val="00B050"/>
                </a:solidFill>
                <a:latin typeface="Arial" panose="020B0604020202020204" pitchFamily="34" charset="0"/>
                <a:cs typeface="Arial" panose="020B0604020202020204" pitchFamily="34" charset="0"/>
              </a:rPr>
            </a:br>
            <a:r>
              <a:rPr lang="nl-BE" sz="4400" b="1" dirty="0">
                <a:solidFill>
                  <a:srgbClr val="00B050"/>
                </a:solidFill>
                <a:latin typeface="Arial" panose="020B0604020202020204" pitchFamily="34" charset="0"/>
                <a:cs typeface="Arial" panose="020B0604020202020204" pitchFamily="34" charset="0"/>
              </a:rPr>
              <a:t>Elektrische veiligheid.</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2791715184"/>
              </p:ext>
            </p:extLst>
          </p:nvPr>
        </p:nvGraphicFramePr>
        <p:xfrm>
          <a:off x="0" y="2191570"/>
          <a:ext cx="12192000" cy="4666430"/>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2516617">
                  <a:extLst>
                    <a:ext uri="{9D8B030D-6E8A-4147-A177-3AD203B41FA5}">
                      <a16:colId xmlns:a16="http://schemas.microsoft.com/office/drawing/2014/main" val="4051463726"/>
                    </a:ext>
                  </a:extLst>
                </a:gridCol>
                <a:gridCol w="1515762">
                  <a:extLst>
                    <a:ext uri="{9D8B030D-6E8A-4147-A177-3AD203B41FA5}">
                      <a16:colId xmlns:a16="http://schemas.microsoft.com/office/drawing/2014/main" val="2989411758"/>
                    </a:ext>
                  </a:extLst>
                </a:gridCol>
                <a:gridCol w="109563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922555">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821911">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CPN DERWAEL Simon</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Revisie van de </a:t>
                      </a:r>
                      <a:r>
                        <a:rPr lang="nl-BE" sz="1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beheerspolitiek</a:t>
                      </a: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volgens het wettelijk kader geënt aan de algemene situatie</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31/12/2024</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Kapt DERWAEL Simon</a:t>
                      </a:r>
                    </a:p>
                  </a:txBody>
                  <a:tcPr marL="7620" marR="7620" marT="7620" marB="0" anchor="ctr"/>
                </a:tc>
                <a:tc>
                  <a:txBody>
                    <a:bodyPr/>
                    <a:lstStyle/>
                    <a:p>
                      <a:pPr algn="ctr" fontAlgn="b"/>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3523808688"/>
                  </a:ext>
                </a:extLst>
              </a:tr>
              <a:tr h="916537">
                <a:tc>
                  <a:txBody>
                    <a:bodyPr/>
                    <a:lstStyle/>
                    <a:p>
                      <a:pPr algn="ctr">
                        <a:lnSpc>
                          <a:spcPct val="107000"/>
                        </a:lnSpc>
                        <a:spcAft>
                          <a:spcPts val="800"/>
                        </a:spcAft>
                      </a:pP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Matbeh</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Herziening van de interne richtlijnen, rekening houdend met het wettelijk kader (nieuwe AREI)</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31/12/2024</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Kapt DERWAEL Simon</a:t>
                      </a:r>
                    </a:p>
                  </a:txBody>
                  <a:tcPr marL="7620" marR="7620" marT="7620" marB="0" anchor="ctr"/>
                </a:tc>
                <a:tc>
                  <a:txBody>
                    <a:bodyPr/>
                    <a:lstStyle/>
                    <a:p>
                      <a:pPr algn="ctr" fontAlgn="b"/>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3168295882"/>
                  </a:ext>
                </a:extLst>
              </a:tr>
              <a:tr h="1094340">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CPN DERWAEL Simon</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In kaart brengen van situatie van de installaties en deze communiceren naar de betrokken partijen</a:t>
                      </a:r>
                    </a:p>
                  </a:txBody>
                  <a:tcPr marL="44450" marR="44450" marT="0" marB="0"/>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p>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Continu</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Kapt DERWAEL Simon</a:t>
                      </a:r>
                    </a:p>
                  </a:txBody>
                  <a:tcPr marL="7620" marR="7620" marT="7620" marB="0" anchor="ctr"/>
                </a:tc>
                <a:tc>
                  <a:txBody>
                    <a:bodyPr/>
                    <a:lstStyle/>
                    <a:p>
                      <a:pPr algn="ctr" fontAlgn="b"/>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553309125"/>
                  </a:ext>
                </a:extLst>
              </a:tr>
              <a:tr h="911087">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Matbeh</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800"/>
                        </a:spcAft>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Assetiseren</a:t>
                      </a:r>
                      <a:r>
                        <a:rPr lang="nl-BE" sz="1400" dirty="0">
                          <a:effectLst/>
                          <a:latin typeface="Calibri" panose="020F0502020204030204" pitchFamily="34" charset="0"/>
                          <a:ea typeface="Calibri" panose="020F0502020204030204" pitchFamily="34" charset="0"/>
                          <a:cs typeface="Times New Roman" panose="02020603050405020304" pitchFamily="18" charset="0"/>
                        </a:rPr>
                        <a:t> van de installaties en de onderdelen en deze communiceren naar de betrokken Fa</a:t>
                      </a:r>
                    </a:p>
                  </a:txBody>
                  <a:tcPr marL="44450" marR="44450" marT="0" marB="0"/>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Continu</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Kapt DERWAEL Simon</a:t>
                      </a:r>
                    </a:p>
                  </a:txBody>
                  <a:tcPr marL="7620" marR="7620" marT="7620" marB="0" anchor="ctr"/>
                </a:tc>
                <a:tc>
                  <a:txBody>
                    <a:bodyPr/>
                    <a:lstStyle/>
                    <a:p>
                      <a:pPr algn="ctr" fontAlgn="b"/>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87566873"/>
                  </a:ext>
                </a:extLst>
              </a:tr>
            </a:tbl>
          </a:graphicData>
        </a:graphic>
      </p:graphicFrame>
    </p:spTree>
    <p:extLst>
      <p:ext uri="{BB962C8B-B14F-4D97-AF65-F5344CB8AC3E}">
        <p14:creationId xmlns:p14="http://schemas.microsoft.com/office/powerpoint/2010/main" val="21383958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1446550"/>
          </a:xfrm>
          <a:prstGeom prst="rect">
            <a:avLst/>
          </a:prstGeom>
        </p:spPr>
        <p:txBody>
          <a:bodyPr wrap="square" rtlCol="0">
            <a:spAutoFit/>
          </a:bodyPr>
          <a:lstStyle/>
          <a:p>
            <a:pPr algn="ctr"/>
            <a:r>
              <a:rPr lang="nl-BE" sz="4400" b="1" dirty="0">
                <a:solidFill>
                  <a:srgbClr val="00B050"/>
                </a:solidFill>
                <a:latin typeface="Arial" panose="020B0604020202020204" pitchFamily="34" charset="0"/>
                <a:cs typeface="Arial" panose="020B0604020202020204" pitchFamily="34" charset="0"/>
              </a:rPr>
              <a:t>21-MR-03</a:t>
            </a:r>
            <a:br>
              <a:rPr lang="nl-BE" sz="4400" b="1" dirty="0">
                <a:solidFill>
                  <a:srgbClr val="00B050"/>
                </a:solidFill>
                <a:latin typeface="Arial" panose="020B0604020202020204" pitchFamily="34" charset="0"/>
                <a:cs typeface="Arial" panose="020B0604020202020204" pitchFamily="34" charset="0"/>
              </a:rPr>
            </a:br>
            <a:r>
              <a:rPr lang="nl-BE" sz="4400" b="1" dirty="0">
                <a:solidFill>
                  <a:srgbClr val="00B050"/>
                </a:solidFill>
                <a:latin typeface="Arial" panose="020B0604020202020204" pitchFamily="34" charset="0"/>
                <a:cs typeface="Arial" panose="020B0604020202020204" pitchFamily="34" charset="0"/>
              </a:rPr>
              <a:t>Elektrische veiligheid.</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1985655391"/>
              </p:ext>
            </p:extLst>
          </p:nvPr>
        </p:nvGraphicFramePr>
        <p:xfrm>
          <a:off x="0" y="1499908"/>
          <a:ext cx="12192000" cy="5358091"/>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2520736">
                  <a:extLst>
                    <a:ext uri="{9D8B030D-6E8A-4147-A177-3AD203B41FA5}">
                      <a16:colId xmlns:a16="http://schemas.microsoft.com/office/drawing/2014/main" val="4051463726"/>
                    </a:ext>
                  </a:extLst>
                </a:gridCol>
                <a:gridCol w="1511643">
                  <a:extLst>
                    <a:ext uri="{9D8B030D-6E8A-4147-A177-3AD203B41FA5}">
                      <a16:colId xmlns:a16="http://schemas.microsoft.com/office/drawing/2014/main" val="2989411758"/>
                    </a:ext>
                  </a:extLst>
                </a:gridCol>
                <a:gridCol w="1095633">
                  <a:extLst>
                    <a:ext uri="{9D8B030D-6E8A-4147-A177-3AD203B41FA5}">
                      <a16:colId xmlns:a16="http://schemas.microsoft.com/office/drawing/2014/main" val="3396486518"/>
                    </a:ext>
                  </a:extLst>
                </a:gridCol>
                <a:gridCol w="1121444">
                  <a:extLst>
                    <a:ext uri="{9D8B030D-6E8A-4147-A177-3AD203B41FA5}">
                      <a16:colId xmlns:a16="http://schemas.microsoft.com/office/drawing/2014/main" val="3760943750"/>
                    </a:ext>
                  </a:extLst>
                </a:gridCol>
                <a:gridCol w="2083075">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1149861">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940602">
                <a:tc>
                  <a:txBody>
                    <a:bodyPr/>
                    <a:lstStyle/>
                    <a:p>
                      <a:pPr algn="ctr">
                        <a:lnSpc>
                          <a:spcPct val="107000"/>
                        </a:lnSpc>
                        <a:spcAft>
                          <a:spcPts val="800"/>
                        </a:spcAft>
                      </a:pP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Matbe</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Fysiek verwijderen en administratief declasseren van de installaties en de onderdelen</a:t>
                      </a: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Continu</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Kapt DERWAEL Simon</a:t>
                      </a:r>
                    </a:p>
                  </a:txBody>
                  <a:tcPr marL="7620" marR="7620" marT="7620" marB="0" anchor="ctr"/>
                </a:tc>
                <a:tc>
                  <a:txBody>
                    <a:bodyPr/>
                    <a:lstStyle/>
                    <a:p>
                      <a:pPr algn="ctr" fontAlgn="b"/>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3523808688"/>
                  </a:ext>
                </a:extLst>
              </a:tr>
              <a:tr h="1024420">
                <a:tc>
                  <a:txBody>
                    <a:bodyPr/>
                    <a:lstStyle/>
                    <a:p>
                      <a:pPr algn="ctr">
                        <a:lnSpc>
                          <a:spcPct val="107000"/>
                        </a:lnSpc>
                        <a:spcAft>
                          <a:spcPts val="800"/>
                        </a:spcAft>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Matbeh</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Optimaliseren van de informatie doorstroming en de opvolging van de niet-conforme assets</a:t>
                      </a: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Continu</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Kapt DERWAEL Simon</a:t>
                      </a:r>
                    </a:p>
                  </a:txBody>
                  <a:tcPr marL="7620" marR="7620" marT="7620" marB="0" anchor="ctr"/>
                </a:tc>
                <a:tc>
                  <a:txBody>
                    <a:bodyPr/>
                    <a:lstStyle/>
                    <a:p>
                      <a:pPr algn="ctr" fontAlgn="b"/>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3168295882"/>
                  </a:ext>
                </a:extLst>
              </a:tr>
              <a:tr h="1107640">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CPN DERWAEL Simon</a:t>
                      </a:r>
                    </a:p>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Opmaken van een actieplan teneinde de situatie te optimaliseren</a:t>
                      </a: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2</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Continu</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Kapt DERWAEL Simon</a:t>
                      </a:r>
                    </a:p>
                  </a:txBody>
                  <a:tcPr marL="7620" marR="7620" marT="7620" marB="0" anchor="ctr"/>
                </a:tc>
                <a:tc>
                  <a:txBody>
                    <a:bodyPr/>
                    <a:lstStyle/>
                    <a:p>
                      <a:pPr algn="ctr" fontAlgn="b"/>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553309125"/>
                  </a:ext>
                </a:extLst>
              </a:tr>
              <a:tr h="1135568">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CPN DERWAEL Simon</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Uitbaten van de wettelijke verslagen en de opmerkingen van de gebruikers door het opmaken van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WO's</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Continu</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Kapt DERWAEL Simon</a:t>
                      </a:r>
                    </a:p>
                  </a:txBody>
                  <a:tcPr marL="7620" marR="7620" marT="7620" marB="0" anchor="ctr"/>
                </a:tc>
                <a:tc>
                  <a:txBody>
                    <a:bodyPr/>
                    <a:lstStyle/>
                    <a:p>
                      <a:pPr algn="ctr" fontAlgn="b"/>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87566873"/>
                  </a:ext>
                </a:extLst>
              </a:tr>
            </a:tbl>
          </a:graphicData>
        </a:graphic>
      </p:graphicFrame>
    </p:spTree>
    <p:extLst>
      <p:ext uri="{BB962C8B-B14F-4D97-AF65-F5344CB8AC3E}">
        <p14:creationId xmlns:p14="http://schemas.microsoft.com/office/powerpoint/2010/main" val="30273780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1446550"/>
          </a:xfrm>
          <a:prstGeom prst="rect">
            <a:avLst/>
          </a:prstGeom>
        </p:spPr>
        <p:txBody>
          <a:bodyPr wrap="square" rtlCol="0">
            <a:spAutoFit/>
          </a:bodyPr>
          <a:lstStyle/>
          <a:p>
            <a:pPr algn="ctr"/>
            <a:r>
              <a:rPr lang="nl-BE" sz="4400" b="1" dirty="0">
                <a:solidFill>
                  <a:srgbClr val="00B050"/>
                </a:solidFill>
                <a:latin typeface="Arial" panose="020B0604020202020204" pitchFamily="34" charset="0"/>
                <a:cs typeface="Arial" panose="020B0604020202020204" pitchFamily="34" charset="0"/>
              </a:rPr>
              <a:t>21-MR-03</a:t>
            </a:r>
            <a:br>
              <a:rPr lang="nl-BE" sz="4400" b="1" dirty="0">
                <a:solidFill>
                  <a:srgbClr val="00B050"/>
                </a:solidFill>
                <a:latin typeface="Arial" panose="020B0604020202020204" pitchFamily="34" charset="0"/>
                <a:cs typeface="Arial" panose="020B0604020202020204" pitchFamily="34" charset="0"/>
              </a:rPr>
            </a:br>
            <a:r>
              <a:rPr lang="nl-BE" sz="4400" b="1" dirty="0">
                <a:solidFill>
                  <a:srgbClr val="00B050"/>
                </a:solidFill>
                <a:latin typeface="Arial" panose="020B0604020202020204" pitchFamily="34" charset="0"/>
                <a:cs typeface="Arial" panose="020B0604020202020204" pitchFamily="34" charset="0"/>
              </a:rPr>
              <a:t>Elektrische veiligheid.</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175345665"/>
              </p:ext>
            </p:extLst>
          </p:nvPr>
        </p:nvGraphicFramePr>
        <p:xfrm>
          <a:off x="0" y="1499908"/>
          <a:ext cx="12192000" cy="5358091"/>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2520736">
                  <a:extLst>
                    <a:ext uri="{9D8B030D-6E8A-4147-A177-3AD203B41FA5}">
                      <a16:colId xmlns:a16="http://schemas.microsoft.com/office/drawing/2014/main" val="4051463726"/>
                    </a:ext>
                  </a:extLst>
                </a:gridCol>
                <a:gridCol w="1511643">
                  <a:extLst>
                    <a:ext uri="{9D8B030D-6E8A-4147-A177-3AD203B41FA5}">
                      <a16:colId xmlns:a16="http://schemas.microsoft.com/office/drawing/2014/main" val="2989411758"/>
                    </a:ext>
                  </a:extLst>
                </a:gridCol>
                <a:gridCol w="1095633">
                  <a:extLst>
                    <a:ext uri="{9D8B030D-6E8A-4147-A177-3AD203B41FA5}">
                      <a16:colId xmlns:a16="http://schemas.microsoft.com/office/drawing/2014/main" val="3396486518"/>
                    </a:ext>
                  </a:extLst>
                </a:gridCol>
                <a:gridCol w="1121444">
                  <a:extLst>
                    <a:ext uri="{9D8B030D-6E8A-4147-A177-3AD203B41FA5}">
                      <a16:colId xmlns:a16="http://schemas.microsoft.com/office/drawing/2014/main" val="3760943750"/>
                    </a:ext>
                  </a:extLst>
                </a:gridCol>
                <a:gridCol w="2083075">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1074354">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1597431">
                <a:tc>
                  <a:txBody>
                    <a:bodyPr/>
                    <a:lstStyle/>
                    <a:p>
                      <a:pPr algn="ctr">
                        <a:lnSpc>
                          <a:spcPct val="107000"/>
                        </a:lnSpc>
                        <a:spcAft>
                          <a:spcPts val="800"/>
                        </a:spcAft>
                      </a:pPr>
                      <a:r>
                        <a:rPr lang="fr-BE" sz="1400" dirty="0" err="1">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MatBeh</a:t>
                      </a:r>
                      <a:r>
                        <a:rPr lang="fr-BE" sz="1400" dirty="0">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 met </a:t>
                      </a:r>
                      <a:r>
                        <a:rPr lang="fr-BE" sz="1400" dirty="0" err="1">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lokale</a:t>
                      </a:r>
                      <a:r>
                        <a:rPr lang="fr-BE" sz="1400" dirty="0">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 </a:t>
                      </a:r>
                      <a:r>
                        <a:rPr lang="fr-BE" sz="1400" dirty="0" err="1">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actoren</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Bepalen van de prioriteiten tijdens de </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recurrente</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meeting. Er dient een onderscheid gemaakt te worden tussen administratieve opmerkingen, niet werkende installaties en onveilige situaties.</a:t>
                      </a:r>
                    </a:p>
                  </a:txBody>
                  <a:tcPr marL="44450" marR="44450" marT="0" marB="0" anchor="ctr"/>
                </a:tc>
                <a:tc>
                  <a:txBody>
                    <a:bodyPr/>
                    <a:lstStyle/>
                    <a:p>
                      <a:pPr algn="ctr">
                        <a:lnSpc>
                          <a:spcPct val="107000"/>
                        </a:lnSpc>
                        <a:spcAft>
                          <a:spcPts val="800"/>
                        </a:spcAft>
                      </a:pPr>
                      <a:r>
                        <a:rPr lang="fr-BE" sz="1400" dirty="0">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Continu</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Kapt DERWAEL Simon</a:t>
                      </a:r>
                    </a:p>
                  </a:txBody>
                  <a:tcPr marL="7620" marR="7620" marT="7620" marB="0" anchor="ctr"/>
                </a:tc>
                <a:tc>
                  <a:txBody>
                    <a:bodyPr/>
                    <a:lstStyle/>
                    <a:p>
                      <a:pPr algn="ctr" fontAlgn="b"/>
                      <a:r>
                        <a:rPr lang="nl-BE" sz="1400" b="0" i="0" u="none" strike="noStrike" dirty="0">
                          <a:solidFill>
                            <a:srgbClr val="1A4652"/>
                          </a:solidFill>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87566873"/>
                  </a:ext>
                </a:extLst>
              </a:tr>
              <a:tr h="812653">
                <a:tc>
                  <a:txBody>
                    <a:bodyPr/>
                    <a:lstStyle/>
                    <a:p>
                      <a:pPr algn="ctr">
                        <a:lnSpc>
                          <a:spcPct val="107000"/>
                        </a:lnSpc>
                        <a:spcAft>
                          <a:spcPts val="800"/>
                        </a:spcAft>
                      </a:pP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Matbeh</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Vrijmaken van de nodige budgetten rekening houdend met de prioriteiten van 3.2</a:t>
                      </a: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Continu</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Kapt DERWAEL Simon</a:t>
                      </a:r>
                    </a:p>
                  </a:txBody>
                  <a:tcPr marL="7620" marR="7620" marT="7620" marB="0" anchor="ctr"/>
                </a:tc>
                <a:tc>
                  <a:txBody>
                    <a:bodyPr/>
                    <a:lstStyle/>
                    <a:p>
                      <a:pPr algn="ctr" fontAlgn="b"/>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3435054981"/>
                  </a:ext>
                </a:extLst>
              </a:tr>
              <a:tr h="1061000">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CPN DERWAEL Simon</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Automatiseren van de processen om de doorlooptijden te verkorten en de werklast te verminderen</a:t>
                      </a: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3</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01/06/2025</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Kapt DERWAEL Simon</a:t>
                      </a:r>
                    </a:p>
                  </a:txBody>
                  <a:tcPr marL="7620" marR="7620" marT="7620" marB="0" anchor="ctr"/>
                </a:tc>
                <a:tc>
                  <a:txBody>
                    <a:bodyPr/>
                    <a:lstStyle/>
                    <a:p>
                      <a:pPr algn="ctr" fontAlgn="b"/>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3916878563"/>
                  </a:ext>
                </a:extLst>
              </a:tr>
              <a:tr h="812653">
                <a:tc>
                  <a:txBody>
                    <a:bodyPr/>
                    <a:lstStyle/>
                    <a:p>
                      <a:pPr algn="ctr">
                        <a:lnSpc>
                          <a:spcPct val="107000"/>
                        </a:lnSpc>
                        <a:spcAft>
                          <a:spcPts val="800"/>
                        </a:spcAft>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Matbeh</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Automatiseren van de processen</a:t>
                      </a: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01/06/2025</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Kapt DERWAEL Simon</a:t>
                      </a:r>
                    </a:p>
                  </a:txBody>
                  <a:tcPr marL="7620" marR="7620" marT="7620" marB="0" anchor="ctr"/>
                </a:tc>
                <a:tc>
                  <a:txBody>
                    <a:bodyPr/>
                    <a:lstStyle/>
                    <a:p>
                      <a:pPr algn="ctr" fontAlgn="b"/>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2321501161"/>
                  </a:ext>
                </a:extLst>
              </a:tr>
            </a:tbl>
          </a:graphicData>
        </a:graphic>
      </p:graphicFrame>
    </p:spTree>
    <p:extLst>
      <p:ext uri="{BB962C8B-B14F-4D97-AF65-F5344CB8AC3E}">
        <p14:creationId xmlns:p14="http://schemas.microsoft.com/office/powerpoint/2010/main" val="13623224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2000548"/>
          </a:xfrm>
          <a:prstGeom prst="rect">
            <a:avLst/>
          </a:prstGeom>
        </p:spPr>
        <p:txBody>
          <a:bodyPr wrap="square" rtlCol="0">
            <a:spAutoFit/>
          </a:bodyPr>
          <a:lstStyle/>
          <a:p>
            <a:pPr algn="ctr"/>
            <a:r>
              <a:rPr lang="nl-BE" sz="4400" b="1" dirty="0">
                <a:solidFill>
                  <a:srgbClr val="00B050"/>
                </a:solidFill>
                <a:latin typeface="Arial" panose="020B0604020202020204" pitchFamily="34" charset="0"/>
                <a:cs typeface="Arial" panose="020B0604020202020204" pitchFamily="34" charset="0"/>
              </a:rPr>
              <a:t>21-MR-04</a:t>
            </a:r>
            <a:br>
              <a:rPr lang="nl-BE" sz="4400" b="1" dirty="0">
                <a:solidFill>
                  <a:srgbClr val="00B050"/>
                </a:solidFill>
                <a:latin typeface="Arial" panose="020B0604020202020204" pitchFamily="34" charset="0"/>
                <a:cs typeface="Arial" panose="020B0604020202020204" pitchFamily="34" charset="0"/>
              </a:rPr>
            </a:br>
            <a:r>
              <a:rPr lang="nl-BE" sz="4000" b="1" dirty="0">
                <a:solidFill>
                  <a:srgbClr val="00B050"/>
                </a:solidFill>
                <a:latin typeface="Arial" panose="020B0604020202020204" pitchFamily="34" charset="0"/>
                <a:cs typeface="Arial" panose="020B0604020202020204" pitchFamily="34" charset="0"/>
              </a:rPr>
              <a:t>Identificatie en risicobeoordeling carcinogene, mutagene en reprotoxische agentia (CMR).</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654360838"/>
              </p:ext>
            </p:extLst>
          </p:nvPr>
        </p:nvGraphicFramePr>
        <p:xfrm>
          <a:off x="0" y="2114351"/>
          <a:ext cx="12192000" cy="4743649"/>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2516617">
                  <a:extLst>
                    <a:ext uri="{9D8B030D-6E8A-4147-A177-3AD203B41FA5}">
                      <a16:colId xmlns:a16="http://schemas.microsoft.com/office/drawing/2014/main" val="4051463726"/>
                    </a:ext>
                  </a:extLst>
                </a:gridCol>
                <a:gridCol w="1589079">
                  <a:extLst>
                    <a:ext uri="{9D8B030D-6E8A-4147-A177-3AD203B41FA5}">
                      <a16:colId xmlns:a16="http://schemas.microsoft.com/office/drawing/2014/main" val="2989411758"/>
                    </a:ext>
                  </a:extLst>
                </a:gridCol>
                <a:gridCol w="1022316">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977528">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870887">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Systematiseren van de detectie van nieuwe potentiële blootstellingen</a:t>
                      </a:r>
                    </a:p>
                  </a:txBody>
                  <a:tcPr marL="44450" marR="44450" marT="0" marB="0" anchor="ctr"/>
                </a:tc>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1A4652"/>
                          </a:solidFill>
                          <a:effectLst/>
                          <a:latin typeface="Calibri" panose="020F0502020204030204" pitchFamily="34" charset="0"/>
                          <a:ea typeface="Calibri" panose="020F0502020204030204" pitchFamily="34" charset="0"/>
                          <a:cs typeface="Calibri" panose="020F0502020204030204" pitchFamily="34" charset="0"/>
                        </a:rPr>
                        <a:t>NA</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LtKol</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SBH KESTELEYN</a:t>
                      </a:r>
                    </a:p>
                  </a:txBody>
                  <a:tcPr marL="7620" marR="7620" marT="7620" marB="0" anchor="ctr"/>
                </a:tc>
                <a:tc>
                  <a:txBody>
                    <a:bodyPr/>
                    <a:lstStyle/>
                    <a:p>
                      <a:pPr algn="ctr" fontAlgn="b"/>
                      <a:r>
                        <a:rPr lang="fr-FR" sz="1400" b="0" i="0" u="none" strike="noStrike" dirty="0">
                          <a:solidFill>
                            <a:srgbClr val="1A4652"/>
                          </a:solidFill>
                          <a:effectLst/>
                          <a:latin typeface="Calibri" panose="020F0502020204030204" pitchFamily="34" charset="0"/>
                        </a:rPr>
                        <a:t>Att F. Lejeune; hygiéniste</a:t>
                      </a:r>
                      <a:endParaRPr lang="nl-BE" sz="1400" b="0" i="0" u="none" strike="noStrike" dirty="0">
                        <a:solidFill>
                          <a:srgbClr val="1A4652"/>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523808688"/>
                  </a:ext>
                </a:extLst>
              </a:tr>
              <a:tr h="965378">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Communicatieplan over de systematisering van de identificatie en evaluatie van </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CMR's</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n-US" sz="1400" dirty="0">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 1</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n-US" sz="1400" dirty="0">
                          <a:solidFill>
                            <a:srgbClr val="1A4652"/>
                          </a:solidFill>
                          <a:effectLst/>
                          <a:latin typeface="Calibri" panose="020F0502020204030204" pitchFamily="34" charset="0"/>
                          <a:ea typeface="Calibri" panose="020F0502020204030204" pitchFamily="34" charset="0"/>
                          <a:cs typeface="Calibri" panose="020F0502020204030204" pitchFamily="34" charset="0"/>
                        </a:rPr>
                        <a:t>31/12/2024</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LtKol</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SBH KESTELEYN</a:t>
                      </a:r>
                    </a:p>
                  </a:txBody>
                  <a:tcPr marL="7620" marR="7620" marT="7620" marB="0" anchor="ctr"/>
                </a:tc>
                <a:tc>
                  <a:txBody>
                    <a:bodyPr/>
                    <a:lstStyle/>
                    <a:p>
                      <a:pPr algn="ctr" fontAlgn="b"/>
                      <a:r>
                        <a:rPr lang="fr-FR" sz="1400" b="0" i="0" u="none" strike="noStrike" dirty="0">
                          <a:solidFill>
                            <a:srgbClr val="1A4652"/>
                          </a:solidFill>
                          <a:effectLst/>
                          <a:latin typeface="Calibri" panose="020F0502020204030204" pitchFamily="34" charset="0"/>
                        </a:rPr>
                        <a:t>Att F. Lejeune; hygiéniste</a:t>
                      </a:r>
                      <a:endParaRPr lang="nl-BE" sz="1400" b="0" i="0" u="none" strike="noStrike" dirty="0">
                        <a:solidFill>
                          <a:srgbClr val="1A4652"/>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168295882"/>
                  </a:ext>
                </a:extLst>
              </a:tr>
              <a:tr h="965378">
                <a:tc>
                  <a:txBody>
                    <a:bodyPr/>
                    <a:lstStyle/>
                    <a:p>
                      <a:pPr algn="ctr">
                        <a:lnSpc>
                          <a:spcPct val="107000"/>
                        </a:lnSpc>
                        <a:spcAft>
                          <a:spcPts val="800"/>
                        </a:spcAft>
                      </a:pP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Att</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F. Lejeune; </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hygiéniste</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ADC </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Carlaire</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 MR-</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Mgt</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Intern opleidingsplan over de systematisering van de identificatie en evaluatie van </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CMR's</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 3</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31/12/2025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LtKol SBH KESTELEYN</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fr-FR" sz="1400" b="0" i="0" u="none" strike="noStrike" dirty="0">
                          <a:solidFill>
                            <a:srgbClr val="1A4652"/>
                          </a:solidFill>
                          <a:effectLst/>
                          <a:latin typeface="Calibri" panose="020F0502020204030204" pitchFamily="34" charset="0"/>
                        </a:rPr>
                        <a:t>Att F. Lejeune; hygiéniste</a:t>
                      </a:r>
                      <a:endParaRPr lang="nl-BE" sz="1400" b="0" i="0" u="none" strike="noStrike" dirty="0">
                        <a:solidFill>
                          <a:srgbClr val="1A4652"/>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553309125"/>
                  </a:ext>
                </a:extLst>
              </a:tr>
              <a:tr h="964478">
                <a:tc>
                  <a:txBody>
                    <a:bodyPr/>
                    <a:lstStyle/>
                    <a:p>
                      <a:pPr algn="ctr">
                        <a:lnSpc>
                          <a:spcPct val="107000"/>
                        </a:lnSpc>
                        <a:spcAft>
                          <a:spcPts val="800"/>
                        </a:spcAft>
                      </a:pPr>
                      <a:r>
                        <a:rPr lang="en-US" sz="1400" dirty="0">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 MR-Sys/S/P</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Beheer van SDS-bestanden door een automatisch systeem (LISAM)</a:t>
                      </a: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Calibri" panose="020F0502020204030204" pitchFamily="34" charset="0"/>
                        </a:rPr>
                        <a:t> </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Calibri" panose="020F0502020204030204" pitchFamily="34" charset="0"/>
                        </a:rPr>
                        <a:t>1</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300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Calibri" panose="020F0502020204030204" pitchFamily="34" charset="0"/>
                        </a:rPr>
                        <a:t>Continu</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LtKol</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SBH KESTELEYN</a:t>
                      </a:r>
                    </a:p>
                  </a:txBody>
                  <a:tcPr marL="7620" marR="7620" marT="7620" marB="0" anchor="ctr"/>
                </a:tc>
                <a:tc>
                  <a:txBody>
                    <a:bodyPr/>
                    <a:lstStyle/>
                    <a:p>
                      <a:pPr algn="ctr" fontAlgn="b"/>
                      <a:r>
                        <a:rPr lang="nl-BE" sz="1400" b="0" i="0" u="none" strike="noStrike" dirty="0" err="1">
                          <a:solidFill>
                            <a:srgbClr val="1A4652"/>
                          </a:solidFill>
                          <a:effectLst/>
                          <a:latin typeface="Calibri" panose="020F0502020204030204" pitchFamily="34" charset="0"/>
                        </a:rPr>
                        <a:t>Att</a:t>
                      </a:r>
                      <a:r>
                        <a:rPr lang="nl-BE" sz="1400" b="0" i="0" u="none" strike="noStrike" dirty="0">
                          <a:solidFill>
                            <a:srgbClr val="1A4652"/>
                          </a:solidFill>
                          <a:effectLst/>
                          <a:latin typeface="Calibri" panose="020F0502020204030204" pitchFamily="34" charset="0"/>
                        </a:rPr>
                        <a:t> F. Lejeune; </a:t>
                      </a:r>
                      <a:r>
                        <a:rPr lang="nl-BE" sz="1400" b="0" i="0" u="none" strike="noStrike" dirty="0" err="1">
                          <a:solidFill>
                            <a:srgbClr val="1A4652"/>
                          </a:solidFill>
                          <a:effectLst/>
                          <a:latin typeface="Calibri" panose="020F0502020204030204" pitchFamily="34" charset="0"/>
                        </a:rPr>
                        <a:t>hygiéniste</a:t>
                      </a:r>
                      <a:r>
                        <a:rPr lang="nl-BE" sz="1400" b="0" i="0" u="none" strike="noStrike" dirty="0">
                          <a:solidFill>
                            <a:srgbClr val="1A4652"/>
                          </a:solidFill>
                          <a:effectLst/>
                          <a:latin typeface="Calibri" panose="020F0502020204030204" pitchFamily="34" charset="0"/>
                        </a:rPr>
                        <a:t> -</a:t>
                      </a:r>
                    </a:p>
                  </a:txBody>
                  <a:tcPr marL="7620" marR="7620" marT="7620" marB="0" anchor="ctr"/>
                </a:tc>
                <a:extLst>
                  <a:ext uri="{0D108BD9-81ED-4DB2-BD59-A6C34878D82A}">
                    <a16:rowId xmlns:a16="http://schemas.microsoft.com/office/drawing/2014/main" val="87566873"/>
                  </a:ext>
                </a:extLst>
              </a:tr>
            </a:tbl>
          </a:graphicData>
        </a:graphic>
      </p:graphicFrame>
    </p:spTree>
    <p:extLst>
      <p:ext uri="{BB962C8B-B14F-4D97-AF65-F5344CB8AC3E}">
        <p14:creationId xmlns:p14="http://schemas.microsoft.com/office/powerpoint/2010/main" val="10009252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2000548"/>
          </a:xfrm>
          <a:prstGeom prst="rect">
            <a:avLst/>
          </a:prstGeom>
        </p:spPr>
        <p:txBody>
          <a:bodyPr wrap="square" rtlCol="0">
            <a:spAutoFit/>
          </a:bodyPr>
          <a:lstStyle/>
          <a:p>
            <a:pPr algn="ctr"/>
            <a:r>
              <a:rPr lang="nl-BE" sz="4400" b="1" dirty="0">
                <a:solidFill>
                  <a:srgbClr val="00B050"/>
                </a:solidFill>
                <a:latin typeface="Arial" panose="020B0604020202020204" pitchFamily="34" charset="0"/>
                <a:cs typeface="Arial" panose="020B0604020202020204" pitchFamily="34" charset="0"/>
              </a:rPr>
              <a:t>21-MR-04</a:t>
            </a:r>
            <a:br>
              <a:rPr lang="nl-BE" sz="4400" b="1" dirty="0">
                <a:solidFill>
                  <a:srgbClr val="00B050"/>
                </a:solidFill>
                <a:latin typeface="Arial" panose="020B0604020202020204" pitchFamily="34" charset="0"/>
                <a:cs typeface="Arial" panose="020B0604020202020204" pitchFamily="34" charset="0"/>
              </a:rPr>
            </a:br>
            <a:r>
              <a:rPr lang="nl-BE" sz="4000" b="1" dirty="0">
                <a:solidFill>
                  <a:srgbClr val="00B050"/>
                </a:solidFill>
                <a:latin typeface="Arial" panose="020B0604020202020204" pitchFamily="34" charset="0"/>
                <a:cs typeface="Arial" panose="020B0604020202020204" pitchFamily="34" charset="0"/>
              </a:rPr>
              <a:t>Identificatie en risicobeoordeling carcinogene, mutagene en reprotoxische agentia (CMR).</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1774454921"/>
              </p:ext>
            </p:extLst>
          </p:nvPr>
        </p:nvGraphicFramePr>
        <p:xfrm>
          <a:off x="0" y="2114351"/>
          <a:ext cx="12192000" cy="4743649"/>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2516617">
                  <a:extLst>
                    <a:ext uri="{9D8B030D-6E8A-4147-A177-3AD203B41FA5}">
                      <a16:colId xmlns:a16="http://schemas.microsoft.com/office/drawing/2014/main" val="4051463726"/>
                    </a:ext>
                  </a:extLst>
                </a:gridCol>
                <a:gridCol w="1589079">
                  <a:extLst>
                    <a:ext uri="{9D8B030D-6E8A-4147-A177-3AD203B41FA5}">
                      <a16:colId xmlns:a16="http://schemas.microsoft.com/office/drawing/2014/main" val="2989411758"/>
                    </a:ext>
                  </a:extLst>
                </a:gridCol>
                <a:gridCol w="1022316">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977528">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870887">
                <a:tc>
                  <a:txBody>
                    <a:bodyPr/>
                    <a:lstStyle/>
                    <a:p>
                      <a:pPr algn="ctr">
                        <a:lnSpc>
                          <a:spcPct val="107000"/>
                        </a:lnSpc>
                        <a:spcAft>
                          <a:spcPts val="800"/>
                        </a:spcAft>
                      </a:pPr>
                      <a:r>
                        <a:rPr lang="en-US"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Mr</a:t>
                      </a:r>
                      <a:r>
                        <a:rPr lang="en-US"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LEJEUNE Fabian - AMT Coord</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Integratie van de opvolging van de CMR in de </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AMTprocessen</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1</a:t>
                      </a:r>
                    </a:p>
                  </a:txBody>
                  <a:tcPr marL="44450" marR="44450" marT="0" marB="0" anchor="ctr"/>
                </a:tc>
                <a:tc>
                  <a:txBody>
                    <a:bodyPr/>
                    <a:lstStyle/>
                    <a:p>
                      <a:pPr algn="ctr">
                        <a:lnSpc>
                          <a:spcPct val="107000"/>
                        </a:lnSpc>
                        <a:spcAft>
                          <a:spcPts val="800"/>
                        </a:spcAft>
                      </a:pPr>
                      <a:r>
                        <a:rPr lang="fr-BE" sz="1400" dirty="0">
                          <a:solidFill>
                            <a:srgbClr val="1A4652"/>
                          </a:solidFill>
                          <a:effectLst/>
                          <a:latin typeface="Calibri" panose="020F0502020204030204" pitchFamily="34" charset="0"/>
                          <a:ea typeface="Calibri" panose="020F0502020204030204" pitchFamily="34" charset="0"/>
                          <a:cs typeface="Calibri" panose="020F0502020204030204" pitchFamily="34" charset="0"/>
                        </a:rPr>
                        <a:t>31/12/2024</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LtKol</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SBH KESTELEYN</a:t>
                      </a:r>
                    </a:p>
                  </a:txBody>
                  <a:tcPr marL="7620" marR="7620" marT="7620" marB="0" anchor="ctr"/>
                </a:tc>
                <a:tc>
                  <a:txBody>
                    <a:bodyPr/>
                    <a:lstStyle/>
                    <a:p>
                      <a:pPr algn="ctr" fontAlgn="b"/>
                      <a:r>
                        <a:rPr lang="fr-FR" sz="1400" b="0" i="0" u="none" strike="noStrike" dirty="0">
                          <a:solidFill>
                            <a:srgbClr val="1A4652"/>
                          </a:solidFill>
                          <a:effectLst/>
                          <a:latin typeface="Calibri" panose="020F0502020204030204" pitchFamily="34" charset="0"/>
                        </a:rPr>
                        <a:t>Att F. Lejeune; hygiéniste</a:t>
                      </a:r>
                      <a:endParaRPr lang="nl-BE" sz="1400" b="0" i="0" u="none" strike="noStrike" dirty="0">
                        <a:solidFill>
                          <a:srgbClr val="1A4652"/>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523808688"/>
                  </a:ext>
                </a:extLst>
              </a:tr>
              <a:tr h="965378">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Mr LEJEUNE Fabian</a:t>
                      </a: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ILE jaarverslag 2023: generalisatie van de CMR-monitoringstrategie naar alle gevaarlijke producten</a:t>
                      </a:r>
                    </a:p>
                  </a:txBody>
                  <a:tcPr marL="44450" marR="44450" marT="0" marB="0" anchor="ctr"/>
                </a:tc>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n-US" sz="1400" dirty="0">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 1</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n-US" sz="1400" dirty="0">
                          <a:solidFill>
                            <a:srgbClr val="1A4652"/>
                          </a:solidFill>
                          <a:effectLst/>
                          <a:latin typeface="Calibri" panose="020F0502020204030204" pitchFamily="34" charset="0"/>
                          <a:ea typeface="Calibri" panose="020F0502020204030204" pitchFamily="34" charset="0"/>
                          <a:cs typeface="Calibri" panose="020F0502020204030204" pitchFamily="34" charset="0"/>
                        </a:rPr>
                        <a:t>31/12/2024</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LtKol</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SBH KESTELEYN</a:t>
                      </a:r>
                    </a:p>
                  </a:txBody>
                  <a:tcPr marL="7620" marR="7620" marT="7620" marB="0" anchor="ctr"/>
                </a:tc>
                <a:tc>
                  <a:txBody>
                    <a:bodyPr/>
                    <a:lstStyle/>
                    <a:p>
                      <a:pPr algn="ctr" fontAlgn="b"/>
                      <a:r>
                        <a:rPr lang="fr-FR" sz="1400" b="0" i="0" u="none" strike="noStrike" dirty="0">
                          <a:solidFill>
                            <a:srgbClr val="1A4652"/>
                          </a:solidFill>
                          <a:effectLst/>
                          <a:latin typeface="Calibri" panose="020F0502020204030204" pitchFamily="34" charset="0"/>
                        </a:rPr>
                        <a:t>Att F. Lejeune; hygiéniste</a:t>
                      </a:r>
                      <a:endParaRPr lang="nl-BE" sz="1400" b="0" i="0" u="none" strike="noStrike" dirty="0">
                        <a:solidFill>
                          <a:srgbClr val="1A4652"/>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168295882"/>
                  </a:ext>
                </a:extLst>
              </a:tr>
              <a:tr h="965378">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Systematisering van risicobeoordeling op het laagst mogelijke niveau (</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multi</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-level approach)</a:t>
                      </a:r>
                    </a:p>
                  </a:txBody>
                  <a:tcPr marL="44450" marR="44450" marT="0" marB="0" anchor="ctr"/>
                </a:tc>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31/12/2024</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LtKol SBH KESTELEYN</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fr-FR" sz="1400" b="0" i="0" u="none" strike="noStrike" dirty="0">
                          <a:solidFill>
                            <a:srgbClr val="1A4652"/>
                          </a:solidFill>
                          <a:effectLst/>
                          <a:latin typeface="Calibri" panose="020F0502020204030204" pitchFamily="34" charset="0"/>
                        </a:rPr>
                        <a:t>Att F. Lejeune; hygiéniste</a:t>
                      </a:r>
                      <a:endParaRPr lang="nl-BE" sz="1400" b="0" i="0" u="none" strike="noStrike" dirty="0">
                        <a:solidFill>
                          <a:srgbClr val="1A4652"/>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553309125"/>
                  </a:ext>
                </a:extLst>
              </a:tr>
              <a:tr h="964478">
                <a:tc>
                  <a:txBody>
                    <a:bodyPr/>
                    <a:lstStyle/>
                    <a:p>
                      <a:pPr algn="ctr">
                        <a:lnSpc>
                          <a:spcPct val="107000"/>
                        </a:lnSpc>
                        <a:spcAft>
                          <a:spcPts val="800"/>
                        </a:spcAft>
                      </a:pPr>
                      <a:r>
                        <a:rPr lang="en-US" sz="1400" dirty="0">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n-US"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Casestudy</a:t>
                      </a:r>
                      <a:r>
                        <a:rPr lang="en-US"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(8 fiches) - </a:t>
                      </a:r>
                      <a:r>
                        <a:rPr lang="en-US"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Schilderworkshop</a:t>
                      </a:r>
                      <a:r>
                        <a:rPr lang="en-US"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2W </a:t>
                      </a:r>
                      <a:r>
                        <a:rPr lang="en-US"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Florennes</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Calibri" panose="020F0502020204030204" pitchFamily="34" charset="0"/>
                        </a:rPr>
                        <a:t> </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Calibri" panose="020F0502020204030204" pitchFamily="34" charset="0"/>
                        </a:rPr>
                        <a:t>1</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300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Calibri" panose="020F0502020204030204" pitchFamily="34" charset="0"/>
                        </a:rPr>
                        <a:t>NA</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LtKol</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SBH KESTELEYN</a:t>
                      </a:r>
                    </a:p>
                  </a:txBody>
                  <a:tcPr marL="7620" marR="7620" marT="7620" marB="0" anchor="ctr"/>
                </a:tc>
                <a:tc>
                  <a:txBody>
                    <a:bodyPr/>
                    <a:lstStyle/>
                    <a:p>
                      <a:pPr algn="ctr" fontAlgn="b"/>
                      <a:r>
                        <a:rPr lang="nl-BE" sz="1400" b="0" i="0" u="none" strike="noStrike" dirty="0" err="1">
                          <a:solidFill>
                            <a:srgbClr val="1A4652"/>
                          </a:solidFill>
                          <a:effectLst/>
                          <a:latin typeface="Calibri" panose="020F0502020204030204" pitchFamily="34" charset="0"/>
                        </a:rPr>
                        <a:t>Att</a:t>
                      </a:r>
                      <a:r>
                        <a:rPr lang="nl-BE" sz="1400" b="0" i="0" u="none" strike="noStrike" dirty="0">
                          <a:solidFill>
                            <a:srgbClr val="1A4652"/>
                          </a:solidFill>
                          <a:effectLst/>
                          <a:latin typeface="Calibri" panose="020F0502020204030204" pitchFamily="34" charset="0"/>
                        </a:rPr>
                        <a:t> F. Lejeune; </a:t>
                      </a:r>
                      <a:r>
                        <a:rPr lang="nl-BE" sz="1400" b="0" i="0" u="none" strike="noStrike" dirty="0" err="1">
                          <a:solidFill>
                            <a:srgbClr val="1A4652"/>
                          </a:solidFill>
                          <a:effectLst/>
                          <a:latin typeface="Calibri" panose="020F0502020204030204" pitchFamily="34" charset="0"/>
                        </a:rPr>
                        <a:t>hygiéniste</a:t>
                      </a:r>
                      <a:r>
                        <a:rPr lang="nl-BE" sz="1400" b="0" i="0" u="none" strike="noStrike" dirty="0">
                          <a:solidFill>
                            <a:srgbClr val="1A4652"/>
                          </a:solidFill>
                          <a:effectLst/>
                          <a:latin typeface="Calibri" panose="020F0502020204030204" pitchFamily="34" charset="0"/>
                        </a:rPr>
                        <a:t> -</a:t>
                      </a:r>
                    </a:p>
                  </a:txBody>
                  <a:tcPr marL="7620" marR="7620" marT="7620" marB="0" anchor="ctr"/>
                </a:tc>
                <a:extLst>
                  <a:ext uri="{0D108BD9-81ED-4DB2-BD59-A6C34878D82A}">
                    <a16:rowId xmlns:a16="http://schemas.microsoft.com/office/drawing/2014/main" val="87566873"/>
                  </a:ext>
                </a:extLst>
              </a:tr>
            </a:tbl>
          </a:graphicData>
        </a:graphic>
      </p:graphicFrame>
    </p:spTree>
    <p:extLst>
      <p:ext uri="{BB962C8B-B14F-4D97-AF65-F5344CB8AC3E}">
        <p14:creationId xmlns:p14="http://schemas.microsoft.com/office/powerpoint/2010/main" val="33186197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2000548"/>
          </a:xfrm>
          <a:prstGeom prst="rect">
            <a:avLst/>
          </a:prstGeom>
        </p:spPr>
        <p:txBody>
          <a:bodyPr wrap="square" rtlCol="0">
            <a:spAutoFit/>
          </a:bodyPr>
          <a:lstStyle/>
          <a:p>
            <a:pPr algn="ctr"/>
            <a:r>
              <a:rPr lang="nl-BE" sz="4400" b="1" dirty="0">
                <a:solidFill>
                  <a:srgbClr val="00B050"/>
                </a:solidFill>
                <a:latin typeface="Arial" panose="020B0604020202020204" pitchFamily="34" charset="0"/>
                <a:cs typeface="Arial" panose="020B0604020202020204" pitchFamily="34" charset="0"/>
              </a:rPr>
              <a:t>21-MR-04</a:t>
            </a:r>
            <a:br>
              <a:rPr lang="nl-BE" sz="4400" b="1" dirty="0">
                <a:solidFill>
                  <a:srgbClr val="00B050"/>
                </a:solidFill>
                <a:latin typeface="Arial" panose="020B0604020202020204" pitchFamily="34" charset="0"/>
                <a:cs typeface="Arial" panose="020B0604020202020204" pitchFamily="34" charset="0"/>
              </a:rPr>
            </a:br>
            <a:r>
              <a:rPr lang="nl-BE" sz="4000" b="1" dirty="0">
                <a:solidFill>
                  <a:srgbClr val="00B050"/>
                </a:solidFill>
                <a:latin typeface="Arial" panose="020B0604020202020204" pitchFamily="34" charset="0"/>
                <a:cs typeface="Arial" panose="020B0604020202020204" pitchFamily="34" charset="0"/>
              </a:rPr>
              <a:t>Identificatie en risicobeoordeling carcinogene, mutagene en reprotoxische agentia (CMR).</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1263109719"/>
              </p:ext>
            </p:extLst>
          </p:nvPr>
        </p:nvGraphicFramePr>
        <p:xfrm>
          <a:off x="0" y="2114351"/>
          <a:ext cx="12192000" cy="4771703"/>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2516617">
                  <a:extLst>
                    <a:ext uri="{9D8B030D-6E8A-4147-A177-3AD203B41FA5}">
                      <a16:colId xmlns:a16="http://schemas.microsoft.com/office/drawing/2014/main" val="4051463726"/>
                    </a:ext>
                  </a:extLst>
                </a:gridCol>
                <a:gridCol w="1589079">
                  <a:extLst>
                    <a:ext uri="{9D8B030D-6E8A-4147-A177-3AD203B41FA5}">
                      <a16:colId xmlns:a16="http://schemas.microsoft.com/office/drawing/2014/main" val="2989411758"/>
                    </a:ext>
                  </a:extLst>
                </a:gridCol>
                <a:gridCol w="1022316">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892976">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795560">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de-D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Case </a:t>
                      </a:r>
                      <a:r>
                        <a:rPr lang="de-D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study</a:t>
                      </a:r>
                      <a:r>
                        <a:rPr lang="de-D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(8 </a:t>
                      </a:r>
                      <a:r>
                        <a:rPr lang="de-D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fiches</a:t>
                      </a:r>
                      <a:r>
                        <a:rPr lang="de-D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 </a:t>
                      </a:r>
                      <a:r>
                        <a:rPr lang="de-D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Bertrix</a:t>
                      </a:r>
                      <a:r>
                        <a:rPr lang="de-D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a:t>
                      </a:r>
                      <a:r>
                        <a:rPr lang="de-D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atelier</a:t>
                      </a:r>
                      <a:r>
                        <a:rPr lang="de-D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a:t>
                      </a:r>
                      <a:r>
                        <a:rPr lang="de-D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zandstralen</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3</a:t>
                      </a: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31/12/2025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LtKol</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SBH KESTELEYN</a:t>
                      </a:r>
                    </a:p>
                  </a:txBody>
                  <a:tcPr marL="7620" marR="7620" marT="7620" marB="0" anchor="ctr"/>
                </a:tc>
                <a:tc>
                  <a:txBody>
                    <a:bodyPr/>
                    <a:lstStyle/>
                    <a:p>
                      <a:pPr algn="ctr" fontAlgn="b"/>
                      <a:r>
                        <a:rPr lang="fr-FR" sz="1400" b="0" i="0" u="none" strike="noStrike" dirty="0">
                          <a:solidFill>
                            <a:srgbClr val="1A4652"/>
                          </a:solidFill>
                          <a:effectLst/>
                          <a:latin typeface="Calibri" panose="020F0502020204030204" pitchFamily="34" charset="0"/>
                        </a:rPr>
                        <a:t>Att F. Lejeune; hygiéniste</a:t>
                      </a:r>
                      <a:endParaRPr lang="nl-BE" sz="1400" b="0" i="0" u="none" strike="noStrike" dirty="0">
                        <a:solidFill>
                          <a:srgbClr val="1A4652"/>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523808688"/>
                  </a:ext>
                </a:extLst>
              </a:tr>
              <a:tr h="658942">
                <a:tc>
                  <a:txBody>
                    <a:bodyPr/>
                    <a:lstStyle/>
                    <a:p>
                      <a:pPr algn="ctr">
                        <a:lnSpc>
                          <a:spcPct val="107000"/>
                        </a:lnSpc>
                        <a:spcAft>
                          <a:spcPts val="800"/>
                        </a:spcAft>
                      </a:pP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Att</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F. Lejeune; </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hygiéniste</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ADC </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Carlaire</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 MR-</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Mgt</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Casus </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study</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(8 fiches)- atelier </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Composite</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15W Melsbroek</a:t>
                      </a:r>
                    </a:p>
                  </a:txBody>
                  <a:tcPr marL="44450" marR="44450" marT="0" marB="0" anchor="ctr"/>
                </a:tc>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n-US" sz="1400" dirty="0">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 3</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31/12/2025</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LtKol</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SBH KESTELEYN</a:t>
                      </a:r>
                    </a:p>
                  </a:txBody>
                  <a:tcPr marL="7620" marR="7620" marT="7620" marB="0" anchor="ctr"/>
                </a:tc>
                <a:tc>
                  <a:txBody>
                    <a:bodyPr/>
                    <a:lstStyle/>
                    <a:p>
                      <a:pPr algn="ctr" fontAlgn="b"/>
                      <a:r>
                        <a:rPr lang="fr-FR" sz="1400" b="0" i="0" u="none" strike="noStrike" dirty="0">
                          <a:solidFill>
                            <a:srgbClr val="1A4652"/>
                          </a:solidFill>
                          <a:effectLst/>
                          <a:latin typeface="Calibri" panose="020F0502020204030204" pitchFamily="34" charset="0"/>
                        </a:rPr>
                        <a:t>Att F. Lejeune; hygiéniste A</a:t>
                      </a:r>
                      <a:endParaRPr lang="nl-BE" sz="1400" b="0" i="0" u="none" strike="noStrike" dirty="0">
                        <a:solidFill>
                          <a:srgbClr val="1A4652"/>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168295882"/>
                  </a:ext>
                </a:extLst>
              </a:tr>
              <a:tr h="624882">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Casus </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study</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(8 fiches)- atelier schrijnwerkerij 1W</a:t>
                      </a:r>
                    </a:p>
                  </a:txBody>
                  <a:tcPr marL="44450" marR="44450" marT="0" marB="0" anchor="ctr"/>
                </a:tc>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 2</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31/12/2025</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LtKol SBH KESTELEYN</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fr-FR" sz="1400" b="0" i="0" u="none" strike="noStrike" dirty="0">
                          <a:solidFill>
                            <a:srgbClr val="1A4652"/>
                          </a:solidFill>
                          <a:effectLst/>
                          <a:latin typeface="Calibri" panose="020F0502020204030204" pitchFamily="34" charset="0"/>
                        </a:rPr>
                        <a:t>Att F. Lejeune; hygiéniste</a:t>
                      </a:r>
                      <a:endParaRPr lang="nl-BE" sz="1400" b="0" i="0" u="none" strike="noStrike" dirty="0">
                        <a:solidFill>
                          <a:srgbClr val="1A4652"/>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553309125"/>
                  </a:ext>
                </a:extLst>
              </a:tr>
              <a:tr h="881055">
                <a:tc>
                  <a:txBody>
                    <a:bodyPr/>
                    <a:lstStyle/>
                    <a:p>
                      <a:pPr algn="ctr">
                        <a:lnSpc>
                          <a:spcPct val="107000"/>
                        </a:lnSpc>
                        <a:spcAft>
                          <a:spcPts val="800"/>
                        </a:spcAft>
                      </a:pPr>
                      <a:r>
                        <a:rPr lang="en-US" sz="1400" dirty="0">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n-US"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Casus study (8 fiches)- atelier </a:t>
                      </a:r>
                      <a:r>
                        <a:rPr lang="en-US"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solderen</a:t>
                      </a:r>
                      <a:r>
                        <a:rPr lang="en-US"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a:t>
                      </a:r>
                      <a:r>
                        <a:rPr lang="en-US"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Rocourt</a:t>
                      </a:r>
                      <a:r>
                        <a:rPr lang="en-US"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CC R&amp;A</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Calibri" panose="020F0502020204030204" pitchFamily="34" charset="0"/>
                        </a:rPr>
                        <a:t> </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Calibri" panose="020F0502020204030204" pitchFamily="34" charset="0"/>
                        </a:rPr>
                        <a:t>2</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300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31/12/2025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LtKol</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SBH KESTELEYN</a:t>
                      </a:r>
                    </a:p>
                  </a:txBody>
                  <a:tcPr marL="7620" marR="7620" marT="7620" marB="0" anchor="ctr"/>
                </a:tc>
                <a:tc>
                  <a:txBody>
                    <a:bodyPr/>
                    <a:lstStyle/>
                    <a:p>
                      <a:pPr algn="ctr" fontAlgn="b"/>
                      <a:r>
                        <a:rPr lang="nl-BE" sz="1400" b="0" i="0" u="none" strike="noStrike" dirty="0" err="1">
                          <a:solidFill>
                            <a:srgbClr val="1A4652"/>
                          </a:solidFill>
                          <a:effectLst/>
                          <a:latin typeface="Calibri" panose="020F0502020204030204" pitchFamily="34" charset="0"/>
                        </a:rPr>
                        <a:t>Att</a:t>
                      </a:r>
                      <a:r>
                        <a:rPr lang="nl-BE" sz="1400" b="0" i="0" u="none" strike="noStrike" dirty="0">
                          <a:solidFill>
                            <a:srgbClr val="1A4652"/>
                          </a:solidFill>
                          <a:effectLst/>
                          <a:latin typeface="Calibri" panose="020F0502020204030204" pitchFamily="34" charset="0"/>
                        </a:rPr>
                        <a:t> F. Lejeune; </a:t>
                      </a:r>
                      <a:r>
                        <a:rPr lang="nl-BE" sz="1400" b="0" i="0" u="none" strike="noStrike" dirty="0" err="1">
                          <a:solidFill>
                            <a:srgbClr val="1A4652"/>
                          </a:solidFill>
                          <a:effectLst/>
                          <a:latin typeface="Calibri" panose="020F0502020204030204" pitchFamily="34" charset="0"/>
                        </a:rPr>
                        <a:t>hygiéniste</a:t>
                      </a:r>
                      <a:r>
                        <a:rPr lang="nl-BE" sz="1400" b="0" i="0" u="none" strike="noStrike" dirty="0">
                          <a:solidFill>
                            <a:srgbClr val="1A4652"/>
                          </a:solidFill>
                          <a:effectLst/>
                          <a:latin typeface="Calibri" panose="020F0502020204030204" pitchFamily="34" charset="0"/>
                        </a:rPr>
                        <a:t> -</a:t>
                      </a:r>
                    </a:p>
                  </a:txBody>
                  <a:tcPr marL="7620" marR="7620" marT="7620" marB="0" anchor="ctr"/>
                </a:tc>
                <a:extLst>
                  <a:ext uri="{0D108BD9-81ED-4DB2-BD59-A6C34878D82A}">
                    <a16:rowId xmlns:a16="http://schemas.microsoft.com/office/drawing/2014/main" val="87566873"/>
                  </a:ext>
                </a:extLst>
              </a:tr>
              <a:tr h="881055">
                <a:tc>
                  <a:txBody>
                    <a:bodyPr/>
                    <a:lstStyle/>
                    <a:p>
                      <a:pPr algn="ctr">
                        <a:lnSpc>
                          <a:spcPct val="107000"/>
                        </a:lnSpc>
                        <a:spcAft>
                          <a:spcPts val="800"/>
                        </a:spcAft>
                      </a:pP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Att</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F. Lejeune; </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hygiéniste</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ADC </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Carlaire</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 MR-</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Mgt</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Casus </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study</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(8 fiches)- garage uitlaatgassen -Doornik C </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FmnLog</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BM47</a:t>
                      </a:r>
                    </a:p>
                  </a:txBody>
                  <a:tcPr marL="44450" marR="44450" marT="0" marB="0" anchor="ctr"/>
                </a:tc>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1</a:t>
                      </a: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31/12/2024</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LtKol</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SBH KESTELEYN</a:t>
                      </a:r>
                    </a:p>
                  </a:txBody>
                  <a:tcPr marL="7620" marR="7620" marT="7620" marB="0" anchor="ctr"/>
                </a:tc>
                <a:tc>
                  <a:txBody>
                    <a:bodyPr/>
                    <a:lstStyle/>
                    <a:p>
                      <a:pPr algn="ctr" fontAlgn="b"/>
                      <a:r>
                        <a:rPr lang="fr-FR" sz="1400" b="0" i="0" u="none" strike="noStrike" dirty="0">
                          <a:solidFill>
                            <a:srgbClr val="1A4652"/>
                          </a:solidFill>
                          <a:effectLst/>
                          <a:latin typeface="Calibri" panose="020F0502020204030204" pitchFamily="34" charset="0"/>
                        </a:rPr>
                        <a:t>Att F. Lejeune; hygiéniste</a:t>
                      </a:r>
                      <a:endParaRPr lang="nl-BE" sz="1400" b="0" i="0" u="none" strike="noStrike" dirty="0">
                        <a:solidFill>
                          <a:srgbClr val="1A4652"/>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373361894"/>
                  </a:ext>
                </a:extLst>
              </a:tr>
            </a:tbl>
          </a:graphicData>
        </a:graphic>
      </p:graphicFrame>
    </p:spTree>
    <p:extLst>
      <p:ext uri="{BB962C8B-B14F-4D97-AF65-F5344CB8AC3E}">
        <p14:creationId xmlns:p14="http://schemas.microsoft.com/office/powerpoint/2010/main" val="9756198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2000548"/>
          </a:xfrm>
          <a:prstGeom prst="rect">
            <a:avLst/>
          </a:prstGeom>
        </p:spPr>
        <p:txBody>
          <a:bodyPr wrap="square" rtlCol="0">
            <a:spAutoFit/>
          </a:bodyPr>
          <a:lstStyle/>
          <a:p>
            <a:pPr algn="ctr"/>
            <a:r>
              <a:rPr lang="nl-BE" sz="4400" b="1" dirty="0">
                <a:solidFill>
                  <a:srgbClr val="00B050"/>
                </a:solidFill>
                <a:latin typeface="Arial" panose="020B0604020202020204" pitchFamily="34" charset="0"/>
                <a:cs typeface="Arial" panose="020B0604020202020204" pitchFamily="34" charset="0"/>
              </a:rPr>
              <a:t>21-MR-04</a:t>
            </a:r>
            <a:br>
              <a:rPr lang="nl-BE" sz="4400" b="1" dirty="0">
                <a:solidFill>
                  <a:srgbClr val="00B050"/>
                </a:solidFill>
                <a:latin typeface="Arial" panose="020B0604020202020204" pitchFamily="34" charset="0"/>
                <a:cs typeface="Arial" panose="020B0604020202020204" pitchFamily="34" charset="0"/>
              </a:rPr>
            </a:br>
            <a:r>
              <a:rPr lang="nl-BE" sz="4000" b="1" dirty="0">
                <a:solidFill>
                  <a:srgbClr val="00B050"/>
                </a:solidFill>
                <a:latin typeface="Arial" panose="020B0604020202020204" pitchFamily="34" charset="0"/>
                <a:cs typeface="Arial" panose="020B0604020202020204" pitchFamily="34" charset="0"/>
              </a:rPr>
              <a:t>Identificatie en risicobeoordeling carcinogene, mutagene en reprotoxische agentia (CMR).</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3912698271"/>
              </p:ext>
            </p:extLst>
          </p:nvPr>
        </p:nvGraphicFramePr>
        <p:xfrm>
          <a:off x="0" y="2114350"/>
          <a:ext cx="12192000" cy="4743648"/>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2516617">
                  <a:extLst>
                    <a:ext uri="{9D8B030D-6E8A-4147-A177-3AD203B41FA5}">
                      <a16:colId xmlns:a16="http://schemas.microsoft.com/office/drawing/2014/main" val="4051463726"/>
                    </a:ext>
                  </a:extLst>
                </a:gridCol>
                <a:gridCol w="1589079">
                  <a:extLst>
                    <a:ext uri="{9D8B030D-6E8A-4147-A177-3AD203B41FA5}">
                      <a16:colId xmlns:a16="http://schemas.microsoft.com/office/drawing/2014/main" val="2989411758"/>
                    </a:ext>
                  </a:extLst>
                </a:gridCol>
                <a:gridCol w="1022316">
                  <a:extLst>
                    <a:ext uri="{9D8B030D-6E8A-4147-A177-3AD203B41FA5}">
                      <a16:colId xmlns:a16="http://schemas.microsoft.com/office/drawing/2014/main" val="3396486518"/>
                    </a:ext>
                  </a:extLst>
                </a:gridCol>
                <a:gridCol w="1162084">
                  <a:extLst>
                    <a:ext uri="{9D8B030D-6E8A-4147-A177-3AD203B41FA5}">
                      <a16:colId xmlns:a16="http://schemas.microsoft.com/office/drawing/2014/main" val="3760943750"/>
                    </a:ext>
                  </a:extLst>
                </a:gridCol>
                <a:gridCol w="2042435">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1105030">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815420">
                <a:tc>
                  <a:txBody>
                    <a:bodyPr/>
                    <a:lstStyle/>
                    <a:p>
                      <a:pPr algn="ctr">
                        <a:lnSpc>
                          <a:spcPct val="107000"/>
                        </a:lnSpc>
                        <a:spcAft>
                          <a:spcPts val="800"/>
                        </a:spcAft>
                      </a:pP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Att</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F. Lejeune; </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hygiéniste</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Opvolging lopende fiches (Chroom 6, uitlaatgassen, kwartsstof</a:t>
                      </a:r>
                    </a:p>
                  </a:txBody>
                  <a:tcPr marL="44450" marR="44450" marT="0" marB="0" anchor="ctr"/>
                </a:tc>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n-US" sz="1400" dirty="0">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NA</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LtKol</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SBH KESTELEYN</a:t>
                      </a:r>
                    </a:p>
                  </a:txBody>
                  <a:tcPr marL="7620" marR="7620" marT="7620" marB="0" anchor="ctr"/>
                </a:tc>
                <a:tc>
                  <a:txBody>
                    <a:bodyPr/>
                    <a:lstStyle/>
                    <a:p>
                      <a:pPr algn="ctr" fontAlgn="b"/>
                      <a:r>
                        <a:rPr lang="fr-FR" sz="1400" b="0" i="0" u="none" strike="noStrike" dirty="0">
                          <a:solidFill>
                            <a:srgbClr val="1A4652"/>
                          </a:solidFill>
                          <a:effectLst/>
                          <a:latin typeface="Calibri" panose="020F0502020204030204" pitchFamily="34" charset="0"/>
                        </a:rPr>
                        <a:t>Att F. Lejeune; hygiéniste </a:t>
                      </a:r>
                      <a:endParaRPr lang="nl-BE" sz="1400" b="0" i="0" u="none" strike="noStrike" dirty="0">
                        <a:solidFill>
                          <a:srgbClr val="1A4652"/>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168295882"/>
                  </a:ext>
                </a:extLst>
              </a:tr>
              <a:tr h="739074">
                <a:tc>
                  <a:txBody>
                    <a:bodyPr/>
                    <a:lstStyle/>
                    <a:p>
                      <a:pPr algn="ctr">
                        <a:lnSpc>
                          <a:spcPct val="107000"/>
                        </a:lnSpc>
                        <a:spcAft>
                          <a:spcPts val="800"/>
                        </a:spcAft>
                      </a:pP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Att</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F. Lejeune; </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hygiéniste</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Opvolging studies Chroom 6</a:t>
                      </a:r>
                    </a:p>
                  </a:txBody>
                  <a:tcPr marL="44450" marR="44450" marT="0" marB="0" anchor="ctr"/>
                </a:tc>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 3</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Continu</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LtKol SBH KESTELEYN</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fr-FR" sz="1400" b="0" i="0" u="none" strike="noStrike" dirty="0">
                          <a:solidFill>
                            <a:srgbClr val="1A4652"/>
                          </a:solidFill>
                          <a:effectLst/>
                          <a:latin typeface="Calibri" panose="020F0502020204030204" pitchFamily="34" charset="0"/>
                        </a:rPr>
                        <a:t>Att F. Lejeune; hygiéniste</a:t>
                      </a:r>
                      <a:endParaRPr lang="nl-BE" sz="1400" b="0" i="0" u="none" strike="noStrike" dirty="0">
                        <a:solidFill>
                          <a:srgbClr val="1A4652"/>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553309125"/>
                  </a:ext>
                </a:extLst>
              </a:tr>
              <a:tr h="1042062">
                <a:tc>
                  <a:txBody>
                    <a:bodyPr/>
                    <a:lstStyle/>
                    <a:p>
                      <a:pPr algn="ctr">
                        <a:lnSpc>
                          <a:spcPct val="107000"/>
                        </a:lnSpc>
                        <a:spcAft>
                          <a:spcPts val="800"/>
                        </a:spcAft>
                      </a:pPr>
                      <a:r>
                        <a:rPr lang="en-US" sz="1400" dirty="0">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Att</a:t>
                      </a:r>
                      <a:r>
                        <a:rPr lang="en-US" sz="1400" dirty="0">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 F. Lejeune; </a:t>
                      </a:r>
                      <a:r>
                        <a:rPr lang="en-US" sz="1400" dirty="0" err="1">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hygiéniste</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Opvolging studies uitlaatgassen</a:t>
                      </a: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Calibri" panose="020F0502020204030204" pitchFamily="34" charset="0"/>
                        </a:rPr>
                        <a:t> </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Calibri" panose="020F0502020204030204" pitchFamily="34" charset="0"/>
                        </a:rPr>
                        <a:t>2</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300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Continu</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LtKol</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SBH KESTELEYN</a:t>
                      </a:r>
                    </a:p>
                  </a:txBody>
                  <a:tcPr marL="7620" marR="7620" marT="7620" marB="0" anchor="ctr"/>
                </a:tc>
                <a:tc>
                  <a:txBody>
                    <a:bodyPr/>
                    <a:lstStyle/>
                    <a:p>
                      <a:pPr algn="ctr" fontAlgn="b"/>
                      <a:r>
                        <a:rPr lang="nl-BE" sz="1400" b="0" i="0" u="none" strike="noStrike" dirty="0" err="1">
                          <a:solidFill>
                            <a:srgbClr val="1A4652"/>
                          </a:solidFill>
                          <a:effectLst/>
                          <a:latin typeface="Calibri" panose="020F0502020204030204" pitchFamily="34" charset="0"/>
                        </a:rPr>
                        <a:t>Att</a:t>
                      </a:r>
                      <a:r>
                        <a:rPr lang="nl-BE" sz="1400" b="0" i="0" u="none" strike="noStrike" dirty="0">
                          <a:solidFill>
                            <a:srgbClr val="1A4652"/>
                          </a:solidFill>
                          <a:effectLst/>
                          <a:latin typeface="Calibri" panose="020F0502020204030204" pitchFamily="34" charset="0"/>
                        </a:rPr>
                        <a:t> F. Lejeune; </a:t>
                      </a:r>
                      <a:r>
                        <a:rPr lang="nl-BE" sz="1400" b="0" i="0" u="none" strike="noStrike" dirty="0" err="1">
                          <a:solidFill>
                            <a:srgbClr val="1A4652"/>
                          </a:solidFill>
                          <a:effectLst/>
                          <a:latin typeface="Calibri" panose="020F0502020204030204" pitchFamily="34" charset="0"/>
                        </a:rPr>
                        <a:t>hygiéniste</a:t>
                      </a:r>
                      <a:r>
                        <a:rPr lang="nl-BE" sz="1400" b="0" i="0" u="none" strike="noStrike" dirty="0">
                          <a:solidFill>
                            <a:srgbClr val="1A4652"/>
                          </a:solidFill>
                          <a:effectLst/>
                          <a:latin typeface="Calibri" panose="020F0502020204030204" pitchFamily="34" charset="0"/>
                        </a:rPr>
                        <a:t> -</a:t>
                      </a:r>
                    </a:p>
                  </a:txBody>
                  <a:tcPr marL="7620" marR="7620" marT="7620" marB="0" anchor="ctr"/>
                </a:tc>
                <a:extLst>
                  <a:ext uri="{0D108BD9-81ED-4DB2-BD59-A6C34878D82A}">
                    <a16:rowId xmlns:a16="http://schemas.microsoft.com/office/drawing/2014/main" val="87566873"/>
                  </a:ext>
                </a:extLst>
              </a:tr>
              <a:tr h="1042062">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Opvolging beheer </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diisocyanaten</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binnen Defensie</a:t>
                      </a:r>
                    </a:p>
                  </a:txBody>
                  <a:tcPr marL="44450" marR="44450" marT="0" marB="0" anchor="ctr"/>
                </a:tc>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1</a:t>
                      </a:r>
                    </a:p>
                  </a:txBody>
                  <a:tcPr marL="44450" marR="44450" marT="0" marB="0" anchor="ctr"/>
                </a:tc>
                <a:tc>
                  <a:txBody>
                    <a:bodyPr/>
                    <a:lstStyle/>
                    <a:p>
                      <a:pPr algn="ctr">
                        <a:lnSpc>
                          <a:spcPct val="300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Continu</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LtKol</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SBH KESTELEYN</a:t>
                      </a:r>
                    </a:p>
                    <a:p>
                      <a:pPr marL="0" marR="0" lvl="0" indent="0" algn="ctr" defTabSz="914400" rtl="0" eaLnBrk="1" fontAlgn="b" latinLnBrk="0" hangingPunct="1">
                        <a:lnSpc>
                          <a:spcPct val="100000"/>
                        </a:lnSpc>
                        <a:spcBef>
                          <a:spcPts val="0"/>
                        </a:spcBef>
                        <a:spcAft>
                          <a:spcPts val="0"/>
                        </a:spcAft>
                        <a:buClrTx/>
                        <a:buSzTx/>
                        <a:buFontTx/>
                        <a:buNone/>
                        <a:tabLst/>
                        <a:defRPr/>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dirty="0" err="1">
                          <a:solidFill>
                            <a:srgbClr val="1A4652"/>
                          </a:solidFill>
                          <a:effectLst/>
                          <a:latin typeface="Calibri" panose="020F0502020204030204" pitchFamily="34" charset="0"/>
                        </a:rPr>
                        <a:t>Att</a:t>
                      </a:r>
                      <a:r>
                        <a:rPr lang="nl-BE" sz="1400" b="0" i="0" u="none" strike="noStrike" dirty="0">
                          <a:solidFill>
                            <a:srgbClr val="1A4652"/>
                          </a:solidFill>
                          <a:effectLst/>
                          <a:latin typeface="Calibri" panose="020F0502020204030204" pitchFamily="34" charset="0"/>
                        </a:rPr>
                        <a:t> F. Lejeune; </a:t>
                      </a:r>
                      <a:r>
                        <a:rPr lang="nl-BE" sz="1400" b="0" i="0" u="none" strike="noStrike" dirty="0" err="1">
                          <a:solidFill>
                            <a:srgbClr val="1A4652"/>
                          </a:solidFill>
                          <a:effectLst/>
                          <a:latin typeface="Calibri" panose="020F0502020204030204" pitchFamily="34" charset="0"/>
                        </a:rPr>
                        <a:t>hygiéniste</a:t>
                      </a:r>
                      <a:r>
                        <a:rPr lang="nl-BE" sz="1400" b="0" i="0" u="none" strike="noStrike" dirty="0">
                          <a:solidFill>
                            <a:srgbClr val="1A4652"/>
                          </a:solidFill>
                          <a:effectLst/>
                          <a:latin typeface="Calibri" panose="020F0502020204030204" pitchFamily="34" charset="0"/>
                        </a:rPr>
                        <a:t> </a:t>
                      </a:r>
                    </a:p>
                  </a:txBody>
                  <a:tcPr marL="7620" marR="7620" marT="7620" marB="0" anchor="ctr"/>
                </a:tc>
                <a:extLst>
                  <a:ext uri="{0D108BD9-81ED-4DB2-BD59-A6C34878D82A}">
                    <a16:rowId xmlns:a16="http://schemas.microsoft.com/office/drawing/2014/main" val="3039225648"/>
                  </a:ext>
                </a:extLst>
              </a:tr>
            </a:tbl>
          </a:graphicData>
        </a:graphic>
      </p:graphicFrame>
    </p:spTree>
    <p:extLst>
      <p:ext uri="{BB962C8B-B14F-4D97-AF65-F5344CB8AC3E}">
        <p14:creationId xmlns:p14="http://schemas.microsoft.com/office/powerpoint/2010/main" val="32501583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1446550"/>
          </a:xfrm>
          <a:prstGeom prst="rect">
            <a:avLst/>
          </a:prstGeom>
        </p:spPr>
        <p:txBody>
          <a:bodyPr wrap="square" rtlCol="0">
            <a:spAutoFit/>
          </a:bodyPr>
          <a:lstStyle/>
          <a:p>
            <a:pPr algn="ctr"/>
            <a:r>
              <a:rPr lang="nl-BE" sz="4400" b="1" dirty="0">
                <a:latin typeface="Arial" panose="020B0604020202020204" pitchFamily="34" charset="0"/>
                <a:cs typeface="Arial" panose="020B0604020202020204" pitchFamily="34" charset="0"/>
              </a:rPr>
              <a:t>21-OT-01</a:t>
            </a:r>
            <a:br>
              <a:rPr lang="nl-BE" sz="4400" b="1" dirty="0">
                <a:latin typeface="Arial" panose="020B0604020202020204" pitchFamily="34" charset="0"/>
                <a:cs typeface="Arial" panose="020B0604020202020204" pitchFamily="34" charset="0"/>
              </a:rPr>
            </a:br>
            <a:r>
              <a:rPr lang="nl-BE" sz="4400" b="1" dirty="0">
                <a:latin typeface="Arial" panose="020B0604020202020204" pitchFamily="34" charset="0"/>
                <a:cs typeface="Arial" panose="020B0604020202020204" pitchFamily="34" charset="0"/>
              </a:rPr>
              <a:t>Preventie van duikincidenten.</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3631548131"/>
              </p:ext>
            </p:extLst>
          </p:nvPr>
        </p:nvGraphicFramePr>
        <p:xfrm>
          <a:off x="0" y="2187971"/>
          <a:ext cx="12192000" cy="2631239"/>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2516617">
                  <a:extLst>
                    <a:ext uri="{9D8B030D-6E8A-4147-A177-3AD203B41FA5}">
                      <a16:colId xmlns:a16="http://schemas.microsoft.com/office/drawing/2014/main" val="4051463726"/>
                    </a:ext>
                  </a:extLst>
                </a:gridCol>
                <a:gridCol w="1515762">
                  <a:extLst>
                    <a:ext uri="{9D8B030D-6E8A-4147-A177-3AD203B41FA5}">
                      <a16:colId xmlns:a16="http://schemas.microsoft.com/office/drawing/2014/main" val="2989411758"/>
                    </a:ext>
                  </a:extLst>
                </a:gridCol>
                <a:gridCol w="109563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876695">
                <a:tc>
                  <a:txBody>
                    <a:bodyPr/>
                    <a:lstStyle/>
                    <a:p>
                      <a:pPr algn="ctr"/>
                      <a:r>
                        <a:rPr lang="nl-BE" dirty="0">
                          <a:solidFill>
                            <a:schemeClr val="bg1"/>
                          </a:solidFill>
                        </a:rPr>
                        <a:t>Actor</a:t>
                      </a:r>
                    </a:p>
                  </a:txBody>
                  <a:tcPr anchor="ctr"/>
                </a:tc>
                <a:tc>
                  <a:txBody>
                    <a:bodyPr/>
                    <a:lstStyle/>
                    <a:p>
                      <a:pPr algn="ctr"/>
                      <a:r>
                        <a:rPr lang="nl-BE" dirty="0" err="1">
                          <a:solidFill>
                            <a:schemeClr val="bg1"/>
                          </a:solidFill>
                        </a:rPr>
                        <a:t>Ojectief</a:t>
                      </a:r>
                      <a:r>
                        <a:rPr lang="nl-BE" dirty="0">
                          <a:solidFill>
                            <a:schemeClr val="bg1"/>
                          </a:solidFill>
                        </a:rPr>
                        <a:t>/Taak</a:t>
                      </a:r>
                    </a:p>
                  </a:txBody>
                  <a:tcPr anchor="ct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tc>
                <a:tc>
                  <a:txBody>
                    <a:bodyPr/>
                    <a:lstStyle/>
                    <a:p>
                      <a:pPr algn="ctr"/>
                      <a:r>
                        <a:rPr lang="nl-BE" dirty="0" err="1">
                          <a:solidFill>
                            <a:schemeClr val="bg1"/>
                          </a:solidFill>
                        </a:rPr>
                        <a:t>Prio</a:t>
                      </a:r>
                      <a:endParaRPr lang="nl-BE" dirty="0">
                        <a:solidFill>
                          <a:schemeClr val="bg1"/>
                        </a:solidFill>
                      </a:endParaRPr>
                    </a:p>
                  </a:txBody>
                  <a:tcPr anchor="ct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tc>
                <a:tc>
                  <a:txBody>
                    <a:bodyPr/>
                    <a:lstStyle/>
                    <a:p>
                      <a:pPr algn="ctr"/>
                      <a:r>
                        <a:rPr lang="nl-BE" dirty="0">
                          <a:solidFill>
                            <a:schemeClr val="bg1"/>
                          </a:solidFill>
                        </a:rPr>
                        <a:t>Piloot</a:t>
                      </a:r>
                    </a:p>
                  </a:txBody>
                  <a:tcPr anchor="ctr"/>
                </a:tc>
                <a:tc>
                  <a:txBody>
                    <a:bodyPr/>
                    <a:lstStyle/>
                    <a:p>
                      <a:pPr algn="ctr"/>
                      <a:r>
                        <a:rPr lang="nl-BE" dirty="0">
                          <a:solidFill>
                            <a:schemeClr val="bg1"/>
                          </a:solidFill>
                        </a:rPr>
                        <a:t>Preventieadviseur</a:t>
                      </a:r>
                    </a:p>
                  </a:txBody>
                  <a:tcPr anchor="ctr"/>
                </a:tc>
                <a:extLst>
                  <a:ext uri="{0D108BD9-81ED-4DB2-BD59-A6C34878D82A}">
                    <a16:rowId xmlns:a16="http://schemas.microsoft.com/office/drawing/2014/main" val="3142780"/>
                  </a:ext>
                </a:extLst>
              </a:tr>
              <a:tr h="814646">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DOVO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Cie</a:t>
                      </a:r>
                      <a:r>
                        <a:rPr lang="nl-BE" sz="1400" dirty="0">
                          <a:effectLst/>
                          <a:latin typeface="Calibri" panose="020F0502020204030204" pitchFamily="34" charset="0"/>
                          <a:ea typeface="Calibri" panose="020F0502020204030204" pitchFamily="34" charset="0"/>
                          <a:cs typeface="Times New Roman" panose="02020603050405020304" pitchFamily="18" charset="0"/>
                        </a:rPr>
                        <a:t> ZEB</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Opstellen procedures Overhead Environment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Diving</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31/12/2024</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1LV EERLINGS Tom</a:t>
                      </a:r>
                    </a:p>
                  </a:txBody>
                  <a:tcPr marL="7620" marR="7620" marT="7620" marB="0" anchor="ctr"/>
                </a:tc>
                <a:tc>
                  <a:txBody>
                    <a:bodyPr/>
                    <a:lstStyle/>
                    <a:p>
                      <a:pPr algn="ctr" fontAlgn="b"/>
                      <a:r>
                        <a:rPr lang="nl-BE" sz="1400" b="0" i="0" u="none" strike="noStrike" dirty="0">
                          <a:effectLst/>
                          <a:latin typeface="Calibri" panose="020F0502020204030204" pitchFamily="34" charset="0"/>
                        </a:rPr>
                        <a:t>Dr. VAN BOGAERT Herman</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KVK RUTTEN Chantal</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ADC COMPERE Olivier</a:t>
                      </a:r>
                    </a:p>
                  </a:txBody>
                  <a:tcPr marL="7620" marR="7620" marT="7620" marB="0" anchor="ctr"/>
                </a:tc>
                <a:extLst>
                  <a:ext uri="{0D108BD9-81ED-4DB2-BD59-A6C34878D82A}">
                    <a16:rowId xmlns:a16="http://schemas.microsoft.com/office/drawing/2014/main" val="3523808688"/>
                  </a:ext>
                </a:extLst>
              </a:tr>
              <a:tr h="902193">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87566873"/>
                  </a:ext>
                </a:extLst>
              </a:tr>
            </a:tbl>
          </a:graphicData>
        </a:graphic>
      </p:graphicFrame>
    </p:spTree>
    <p:extLst>
      <p:ext uri="{BB962C8B-B14F-4D97-AF65-F5344CB8AC3E}">
        <p14:creationId xmlns:p14="http://schemas.microsoft.com/office/powerpoint/2010/main" val="1498011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1446550"/>
          </a:xfrm>
          <a:prstGeom prst="rect">
            <a:avLst/>
          </a:prstGeom>
        </p:spPr>
        <p:txBody>
          <a:bodyPr wrap="square" rtlCol="0">
            <a:spAutoFit/>
          </a:bodyPr>
          <a:lstStyle/>
          <a:p>
            <a:pPr algn="ctr"/>
            <a:r>
              <a:rPr lang="nl-BE" sz="4400" b="1" dirty="0">
                <a:latin typeface="Arial" panose="020B0604020202020204" pitchFamily="34" charset="0"/>
                <a:cs typeface="Arial" panose="020B0604020202020204" pitchFamily="34" charset="0"/>
              </a:rPr>
              <a:t>21-WB-01</a:t>
            </a:r>
            <a:br>
              <a:rPr lang="nl-BE" sz="4400" b="1" dirty="0">
                <a:latin typeface="Arial" panose="020B0604020202020204" pitchFamily="34" charset="0"/>
                <a:cs typeface="Arial" panose="020B0604020202020204" pitchFamily="34" charset="0"/>
              </a:rPr>
            </a:br>
            <a:r>
              <a:rPr lang="nl-BE" sz="4400" b="1" dirty="0">
                <a:latin typeface="Arial" panose="020B0604020202020204" pitchFamily="34" charset="0"/>
                <a:cs typeface="Arial" panose="020B0604020202020204" pitchFamily="34" charset="0"/>
              </a:rPr>
              <a:t>Tabak: beleid en preventie.</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169661130"/>
              </p:ext>
            </p:extLst>
          </p:nvPr>
        </p:nvGraphicFramePr>
        <p:xfrm>
          <a:off x="0" y="1710745"/>
          <a:ext cx="12192000" cy="5147255"/>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2516617">
                  <a:extLst>
                    <a:ext uri="{9D8B030D-6E8A-4147-A177-3AD203B41FA5}">
                      <a16:colId xmlns:a16="http://schemas.microsoft.com/office/drawing/2014/main" val="4051463726"/>
                    </a:ext>
                  </a:extLst>
                </a:gridCol>
                <a:gridCol w="1515762">
                  <a:extLst>
                    <a:ext uri="{9D8B030D-6E8A-4147-A177-3AD203B41FA5}">
                      <a16:colId xmlns:a16="http://schemas.microsoft.com/office/drawing/2014/main" val="2989411758"/>
                    </a:ext>
                  </a:extLst>
                </a:gridCol>
                <a:gridCol w="109563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937802">
                <a:tc>
                  <a:txBody>
                    <a:bodyPr/>
                    <a:lstStyle/>
                    <a:p>
                      <a:pPr algn="ctr"/>
                      <a:r>
                        <a:rPr lang="nl-BE" dirty="0">
                          <a:solidFill>
                            <a:schemeClr val="bg1"/>
                          </a:solidFill>
                        </a:rPr>
                        <a:t>Actor</a:t>
                      </a:r>
                    </a:p>
                  </a:txBody>
                  <a:tcPr anchor="ctr"/>
                </a:tc>
                <a:tc>
                  <a:txBody>
                    <a:bodyPr/>
                    <a:lstStyle/>
                    <a:p>
                      <a:pPr algn="ctr"/>
                      <a:r>
                        <a:rPr lang="nl-BE" dirty="0" err="1">
                          <a:solidFill>
                            <a:schemeClr val="bg1"/>
                          </a:solidFill>
                        </a:rPr>
                        <a:t>Ojectief</a:t>
                      </a:r>
                      <a:r>
                        <a:rPr lang="nl-BE" dirty="0">
                          <a:solidFill>
                            <a:schemeClr val="bg1"/>
                          </a:solidFill>
                        </a:rPr>
                        <a:t>/Taak</a:t>
                      </a:r>
                    </a:p>
                  </a:txBody>
                  <a:tcPr anchor="ct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tc>
                <a:tc>
                  <a:txBody>
                    <a:bodyPr/>
                    <a:lstStyle/>
                    <a:p>
                      <a:pPr algn="ctr"/>
                      <a:r>
                        <a:rPr lang="nl-BE" dirty="0" err="1">
                          <a:solidFill>
                            <a:schemeClr val="bg1"/>
                          </a:solidFill>
                        </a:rPr>
                        <a:t>Prio</a:t>
                      </a:r>
                      <a:endParaRPr lang="nl-BE" dirty="0">
                        <a:solidFill>
                          <a:schemeClr val="bg1"/>
                        </a:solidFill>
                      </a:endParaRPr>
                    </a:p>
                  </a:txBody>
                  <a:tcPr anchor="ct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tc>
                <a:tc>
                  <a:txBody>
                    <a:bodyPr/>
                    <a:lstStyle/>
                    <a:p>
                      <a:pPr algn="ctr"/>
                      <a:r>
                        <a:rPr lang="nl-BE" dirty="0">
                          <a:solidFill>
                            <a:schemeClr val="bg1"/>
                          </a:solidFill>
                        </a:rPr>
                        <a:t>Piloot</a:t>
                      </a:r>
                    </a:p>
                  </a:txBody>
                  <a:tcPr anchor="ctr"/>
                </a:tc>
                <a:tc>
                  <a:txBody>
                    <a:bodyPr/>
                    <a:lstStyle/>
                    <a:p>
                      <a:pPr algn="ctr"/>
                      <a:r>
                        <a:rPr lang="nl-BE" dirty="0">
                          <a:solidFill>
                            <a:schemeClr val="bg1"/>
                          </a:solidFill>
                        </a:rPr>
                        <a:t>Preventieadviseur</a:t>
                      </a:r>
                    </a:p>
                  </a:txBody>
                  <a:tcPr anchor="ctr"/>
                </a:tc>
                <a:extLst>
                  <a:ext uri="{0D108BD9-81ED-4DB2-BD59-A6C34878D82A}">
                    <a16:rowId xmlns:a16="http://schemas.microsoft.com/office/drawing/2014/main" val="3142780"/>
                  </a:ext>
                </a:extLst>
              </a:tr>
              <a:tr h="664276">
                <a:tc>
                  <a:txBody>
                    <a:bodyPr/>
                    <a:lstStyle/>
                    <a:p>
                      <a:pPr algn="ctr">
                        <a:lnSpc>
                          <a:spcPct val="107000"/>
                        </a:lnSpc>
                        <a:spcAft>
                          <a:spcPts val="800"/>
                        </a:spcAft>
                      </a:pP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Kapt</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Adm BOONEN Isabel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Uitschrijven van een tabaksbeleid</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01/03/2025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Kapt</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Adm BOONEN Isabel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a:effectLst/>
                          <a:latin typeface="Calibri" panose="020F0502020204030204" pitchFamily="34" charset="0"/>
                        </a:rPr>
                        <a:t>Med LtKol HINDERIJCKS PeterLtCol Psy REMACLE Michel</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3523808688"/>
                  </a:ext>
                </a:extLst>
              </a:tr>
              <a:tr h="664276">
                <a:tc>
                  <a:txBody>
                    <a:bodyPr/>
                    <a:lstStyle/>
                    <a:p>
                      <a:pPr algn="ctr">
                        <a:lnSpc>
                          <a:spcPct val="107000"/>
                        </a:lnSpc>
                        <a:spcAft>
                          <a:spcPts val="800"/>
                        </a:spcAft>
                      </a:pP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Werkgroep</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tabak</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beleid</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Publicatie tabaksbeleid</a:t>
                      </a: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01/03/2025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Kapt</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Adm BOONEN Isabel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a:effectLst/>
                          <a:latin typeface="Calibri" panose="020F0502020204030204" pitchFamily="34" charset="0"/>
                        </a:rPr>
                        <a:t>Med LtKol HINDERIJCKS PeterLtCol Psy REMACLE Michel</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3168295882"/>
                  </a:ext>
                </a:extLst>
              </a:tr>
              <a:tr h="692020">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Kapt Adm BOONEN Isabel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Sensibilisatiecampagne rond wildroken (gevaren van meeroken, vervuiling, …)</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01/03/2025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Kapt</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Adm BOONEN Isabel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a:effectLst/>
                          <a:latin typeface="Calibri" panose="020F0502020204030204" pitchFamily="34" charset="0"/>
                        </a:rPr>
                        <a:t>Med LtKol HINDERIJCKS PeterLtCol Psy REMACLE Michel</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553309125"/>
                  </a:ext>
                </a:extLst>
              </a:tr>
              <a:tr h="729627">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Werkgroep tabak beleid</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Na implementatie tabaksbeleid een sensibilisatiecampagne ontwikkelen rond wildroken</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31/06/2025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Kapt</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Adm BOONEN Isabel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Med</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HINDERIJCKS </a:t>
                      </a:r>
                      <a:r>
                        <a:rPr lang="nl-BE" sz="1400" b="0" i="0" u="none" strike="noStrike" dirty="0" err="1">
                          <a:effectLst/>
                          <a:latin typeface="Calibri" panose="020F0502020204030204" pitchFamily="34" charset="0"/>
                        </a:rPr>
                        <a:t>PeterLtCol</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Psy</a:t>
                      </a:r>
                      <a:r>
                        <a:rPr lang="nl-BE" sz="1400" b="0" i="0" u="none" strike="noStrike" dirty="0">
                          <a:effectLst/>
                          <a:latin typeface="Calibri" panose="020F0502020204030204" pitchFamily="34" charset="0"/>
                        </a:rPr>
                        <a:t> REMACLE Michel</a:t>
                      </a:r>
                    </a:p>
                  </a:txBody>
                  <a:tcPr marL="7620" marR="7620" marT="7620" marB="0" anchor="ctr"/>
                </a:tc>
                <a:extLst>
                  <a:ext uri="{0D108BD9-81ED-4DB2-BD59-A6C34878D82A}">
                    <a16:rowId xmlns:a16="http://schemas.microsoft.com/office/drawing/2014/main" val="87566873"/>
                  </a:ext>
                </a:extLst>
              </a:tr>
              <a:tr h="729627">
                <a:tc>
                  <a:txBody>
                    <a:bodyPr/>
                    <a:lstStyle/>
                    <a:p>
                      <a:pPr algn="ctr">
                        <a:lnSpc>
                          <a:spcPct val="107000"/>
                        </a:lnSpc>
                        <a:spcAft>
                          <a:spcPts val="800"/>
                        </a:spcAft>
                      </a:pP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Kapt</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Adm BOONEN Isabel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Eindrapport schrijven</a:t>
                      </a: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5</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31/06/2025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Kapt</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Adm BOONEN Isabel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a:effectLst/>
                          <a:latin typeface="Calibri" panose="020F0502020204030204" pitchFamily="34" charset="0"/>
                        </a:rPr>
                        <a:t>Med LtKol HINDERIJCKS PeterLtCol Psy REMACLE Michel</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3367093052"/>
                  </a:ext>
                </a:extLst>
              </a:tr>
              <a:tr h="729627">
                <a:tc>
                  <a:txBody>
                    <a:bodyPr/>
                    <a:lstStyle/>
                    <a:p>
                      <a:pPr algn="ctr">
                        <a:lnSpc>
                          <a:spcPct val="107000"/>
                        </a:lnSpc>
                        <a:spcAft>
                          <a:spcPts val="800"/>
                        </a:spcAft>
                      </a:pP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Werkgroep</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tabak</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beleid</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Eindrapport finaliseren</a:t>
                      </a: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01/03/2025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Kapt</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Adm BOONEN Isabel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Med</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HINDERIJCKS </a:t>
                      </a:r>
                      <a:r>
                        <a:rPr lang="nl-BE" sz="1400" b="0" i="0" u="none" strike="noStrike" dirty="0" err="1">
                          <a:effectLst/>
                          <a:latin typeface="Calibri" panose="020F0502020204030204" pitchFamily="34" charset="0"/>
                        </a:rPr>
                        <a:t>PeterLtCol</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Psy</a:t>
                      </a:r>
                      <a:r>
                        <a:rPr lang="nl-BE" sz="1400" b="0" i="0" u="none" strike="noStrike" dirty="0">
                          <a:effectLst/>
                          <a:latin typeface="Calibri" panose="020F0502020204030204" pitchFamily="34" charset="0"/>
                        </a:rPr>
                        <a:t> REMACLE Michel</a:t>
                      </a:r>
                    </a:p>
                  </a:txBody>
                  <a:tcPr marL="7620" marR="7620" marT="7620" marB="0" anchor="ctr"/>
                </a:tc>
                <a:extLst>
                  <a:ext uri="{0D108BD9-81ED-4DB2-BD59-A6C34878D82A}">
                    <a16:rowId xmlns:a16="http://schemas.microsoft.com/office/drawing/2014/main" val="2738422047"/>
                  </a:ext>
                </a:extLst>
              </a:tr>
            </a:tbl>
          </a:graphicData>
        </a:graphic>
      </p:graphicFrame>
    </p:spTree>
    <p:extLst>
      <p:ext uri="{BB962C8B-B14F-4D97-AF65-F5344CB8AC3E}">
        <p14:creationId xmlns:p14="http://schemas.microsoft.com/office/powerpoint/2010/main" val="11972298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1446550"/>
          </a:xfrm>
          <a:prstGeom prst="rect">
            <a:avLst/>
          </a:prstGeom>
        </p:spPr>
        <p:txBody>
          <a:bodyPr wrap="square" rtlCol="0">
            <a:spAutoFit/>
          </a:bodyPr>
          <a:lstStyle/>
          <a:p>
            <a:pPr algn="ctr"/>
            <a:r>
              <a:rPr lang="nl-BE" sz="4400" b="1" dirty="0">
                <a:solidFill>
                  <a:srgbClr val="00B050"/>
                </a:solidFill>
                <a:latin typeface="Arial" panose="020B0604020202020204" pitchFamily="34" charset="0"/>
                <a:cs typeface="Arial" panose="020B0604020202020204" pitchFamily="34" charset="0"/>
              </a:rPr>
              <a:t>21-WB-02</a:t>
            </a:r>
            <a:br>
              <a:rPr lang="nl-BE" sz="4400" b="1" dirty="0">
                <a:solidFill>
                  <a:srgbClr val="00B050"/>
                </a:solidFill>
                <a:latin typeface="Arial" panose="020B0604020202020204" pitchFamily="34" charset="0"/>
                <a:cs typeface="Arial" panose="020B0604020202020204" pitchFamily="34" charset="0"/>
              </a:rPr>
            </a:br>
            <a:r>
              <a:rPr lang="nl-BE" sz="4400" b="1" dirty="0">
                <a:solidFill>
                  <a:srgbClr val="00B050"/>
                </a:solidFill>
                <a:latin typeface="Arial" panose="020B0604020202020204" pitchFamily="34" charset="0"/>
                <a:cs typeface="Arial" panose="020B0604020202020204" pitchFamily="34" charset="0"/>
              </a:rPr>
              <a:t>Intern Noodplan (INP).</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1136156799"/>
              </p:ext>
            </p:extLst>
          </p:nvPr>
        </p:nvGraphicFramePr>
        <p:xfrm>
          <a:off x="0" y="1785869"/>
          <a:ext cx="12192000" cy="5072130"/>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2516617">
                  <a:extLst>
                    <a:ext uri="{9D8B030D-6E8A-4147-A177-3AD203B41FA5}">
                      <a16:colId xmlns:a16="http://schemas.microsoft.com/office/drawing/2014/main" val="4051463726"/>
                    </a:ext>
                  </a:extLst>
                </a:gridCol>
                <a:gridCol w="1838857">
                  <a:extLst>
                    <a:ext uri="{9D8B030D-6E8A-4147-A177-3AD203B41FA5}">
                      <a16:colId xmlns:a16="http://schemas.microsoft.com/office/drawing/2014/main" val="2989411758"/>
                    </a:ext>
                  </a:extLst>
                </a:gridCol>
                <a:gridCol w="772538">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1001071">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891862">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LtCOL MELANGE Philippe</a:t>
                      </a: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Het updaten van de richtlijn ACWB-SPS-WRKPR-016</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31/12/2024</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LtCol</a:t>
                      </a:r>
                      <a:r>
                        <a:rPr lang="nl-BE" sz="1400" dirty="0">
                          <a:effectLst/>
                          <a:latin typeface="Calibri" panose="020F0502020204030204" pitchFamily="34" charset="0"/>
                          <a:ea typeface="Calibri" panose="020F0502020204030204" pitchFamily="34" charset="0"/>
                          <a:cs typeface="Times New Roman" panose="02020603050405020304" pitchFamily="18" charset="0"/>
                        </a:rPr>
                        <a:t> MELANGE Philippe</a:t>
                      </a:r>
                    </a:p>
                  </a:txBody>
                  <a:tcPr marL="7620" marR="7620" marT="7620" marB="0" anchor="ctr"/>
                </a:tc>
                <a:tc>
                  <a:txBody>
                    <a:bodyPr/>
                    <a:lstStyle/>
                    <a:p>
                      <a:pPr algn="ctr" fontAlgn="b"/>
                      <a:r>
                        <a:rPr lang="nl-BE" sz="1400" b="0" i="0" u="none" strike="noStrike" dirty="0">
                          <a:effectLst/>
                          <a:latin typeface="Calibri" panose="020F0502020204030204" pitchFamily="34" charset="0"/>
                        </a:rPr>
                        <a:t>ADC COMPERE </a:t>
                      </a:r>
                      <a:r>
                        <a:rPr lang="nl-BE" sz="1400" b="0" i="0" u="none" strike="noStrike" dirty="0" err="1">
                          <a:effectLst/>
                          <a:latin typeface="Calibri" panose="020F0502020204030204" pitchFamily="34" charset="0"/>
                        </a:rPr>
                        <a:t>OlivierLtCol</a:t>
                      </a:r>
                      <a:r>
                        <a:rPr lang="nl-BE" sz="1400" b="0" i="0" u="none" strike="noStrike" dirty="0">
                          <a:effectLst/>
                          <a:latin typeface="Calibri" panose="020F0502020204030204" pitchFamily="34" charset="0"/>
                        </a:rPr>
                        <a:t> MELANGE Philippe</a:t>
                      </a:r>
                    </a:p>
                  </a:txBody>
                  <a:tcPr marL="7620" marR="7620" marT="7620" marB="0" anchor="ctr"/>
                </a:tc>
                <a:extLst>
                  <a:ext uri="{0D108BD9-81ED-4DB2-BD59-A6C34878D82A}">
                    <a16:rowId xmlns:a16="http://schemas.microsoft.com/office/drawing/2014/main" val="3523808688"/>
                  </a:ext>
                </a:extLst>
              </a:tr>
              <a:tr h="1099858">
                <a:tc>
                  <a:txBody>
                    <a:bodyPr/>
                    <a:lstStyle/>
                    <a:p>
                      <a:pPr algn="ctr">
                        <a:lnSpc>
                          <a:spcPct val="107000"/>
                        </a:lnSpc>
                        <a:spcAft>
                          <a:spcPts val="800"/>
                        </a:spcAft>
                      </a:pPr>
                      <a:r>
                        <a:rPr lang="en-GB"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DG H&amp;WB</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Duurzaam informatiesysteem voor uitzicht en opvolging van de updates INP - Richtlijn</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Kennisname van nieuwe richtlijn INP</a:t>
                      </a:r>
                    </a:p>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Nieuwe richtlijn nog niet uitgebracht</a:t>
                      </a: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1</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03/04/2025</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LtKol</a:t>
                      </a:r>
                      <a:r>
                        <a:rPr lang="nl-BE" sz="1400" dirty="0">
                          <a:effectLst/>
                          <a:latin typeface="Calibri" panose="020F0502020204030204" pitchFamily="34" charset="0"/>
                          <a:ea typeface="Calibri" panose="020F0502020204030204" pitchFamily="34" charset="0"/>
                          <a:cs typeface="Times New Roman" panose="02020603050405020304" pitchFamily="18" charset="0"/>
                        </a:rPr>
                        <a:t> v/h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Vlw</a:t>
                      </a:r>
                      <a:r>
                        <a:rPr lang="nl-BE" sz="1400" dirty="0">
                          <a:effectLst/>
                          <a:latin typeface="Calibri" panose="020F0502020204030204" pitchFamily="34" charset="0"/>
                          <a:ea typeface="Calibri" panose="020F0502020204030204" pitchFamily="34" charset="0"/>
                          <a:cs typeface="Times New Roman" panose="02020603050405020304" pitchFamily="18" charset="0"/>
                        </a:rPr>
                        <a:t> SBH KESTELEYN</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effectLst/>
                          <a:latin typeface="Calibri" panose="020F0502020204030204" pitchFamily="34" charset="0"/>
                        </a:rPr>
                        <a:t>ADC COMPERE </a:t>
                      </a:r>
                      <a:r>
                        <a:rPr lang="nl-BE" sz="1400" b="0" i="0" u="none" strike="noStrike" dirty="0" err="1">
                          <a:effectLst/>
                          <a:latin typeface="Calibri" panose="020F0502020204030204" pitchFamily="34" charset="0"/>
                        </a:rPr>
                        <a:t>OlivierLtCol</a:t>
                      </a:r>
                      <a:r>
                        <a:rPr lang="nl-BE" sz="1400" b="0" i="0" u="none" strike="noStrike" dirty="0">
                          <a:effectLst/>
                          <a:latin typeface="Calibri" panose="020F0502020204030204" pitchFamily="34" charset="0"/>
                        </a:rPr>
                        <a:t> MELANGE Philippe</a:t>
                      </a:r>
                    </a:p>
                  </a:txBody>
                  <a:tcPr marL="7620" marR="7620" marT="7620" marB="0" anchor="ctr"/>
                </a:tc>
                <a:extLst>
                  <a:ext uri="{0D108BD9-81ED-4DB2-BD59-A6C34878D82A}">
                    <a16:rowId xmlns:a16="http://schemas.microsoft.com/office/drawing/2014/main" val="3168295882"/>
                  </a:ext>
                </a:extLst>
              </a:tr>
              <a:tr h="891862">
                <a:tc>
                  <a:txBody>
                    <a:bodyPr/>
                    <a:lstStyle/>
                    <a:p>
                      <a:pPr algn="ctr">
                        <a:lnSpc>
                          <a:spcPct val="107000"/>
                        </a:lnSpc>
                        <a:spcAft>
                          <a:spcPts val="800"/>
                        </a:spcAft>
                      </a:pPr>
                      <a:r>
                        <a:rPr lang="en-US" sz="1400">
                          <a:effectLst/>
                          <a:latin typeface="Calibri" panose="020F0502020204030204" pitchFamily="34" charset="0"/>
                          <a:ea typeface="Calibri" panose="020F0502020204030204" pitchFamily="34" charset="0"/>
                          <a:cs typeface="Times New Roman" panose="02020603050405020304" pitchFamily="18" charset="0"/>
                        </a:rPr>
                        <a:t>DG H&amp;WB Bur Pol-Synth (supporting)</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Duurzaam informatiesysteem voor uitzicht en opvolging van de updates INP -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Toegangelijk</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Toegang tot de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INP’s</a:t>
                      </a:r>
                      <a:r>
                        <a:rPr lang="nl-BE" sz="1400" dirty="0">
                          <a:effectLst/>
                          <a:latin typeface="Calibri" panose="020F0502020204030204" pitchFamily="34" charset="0"/>
                          <a:ea typeface="Calibri" panose="020F0502020204030204" pitchFamily="34" charset="0"/>
                          <a:cs typeface="Times New Roman" panose="02020603050405020304" pitchFamily="18" charset="0"/>
                        </a:rPr>
                        <a:t> geven voor een betere opvolging door de staf</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1</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30/06/2025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Calibri" panose="020F0502020204030204" pitchFamily="34" charset="0"/>
                          <a:cs typeface="Times New Roman" panose="02020603050405020304" pitchFamily="18" charset="0"/>
                        </a:rPr>
                        <a:t>LtKol v/h Vlw SBH KESTELEYN</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a:effectLst/>
                          <a:latin typeface="Calibri" panose="020F0502020204030204" pitchFamily="34" charset="0"/>
                        </a:rPr>
                        <a:t>ADC COMPERE OlivierLtCol MELANGE Philippe</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3779910037"/>
                  </a:ext>
                </a:extLst>
              </a:tr>
              <a:tr h="1187477">
                <a:tc>
                  <a:txBody>
                    <a:bodyPr/>
                    <a:lstStyle/>
                    <a:p>
                      <a:pPr algn="ctr">
                        <a:lnSpc>
                          <a:spcPct val="107000"/>
                        </a:lnSpc>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DG H&amp;WB Bur Pol-Synth (supporting)</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Duurzaam informatiesysteem voor uitzicht en opvolging van de updates INP - Compleet</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Update INP indien niet gedaan binnen de termijn van 3 jaar (2024-2026)</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1</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LtKol</a:t>
                      </a:r>
                      <a:r>
                        <a:rPr lang="nl-BE" sz="1400" dirty="0">
                          <a:effectLst/>
                          <a:latin typeface="Calibri" panose="020F0502020204030204" pitchFamily="34" charset="0"/>
                          <a:ea typeface="Calibri" panose="020F0502020204030204" pitchFamily="34" charset="0"/>
                          <a:cs typeface="Times New Roman" panose="02020603050405020304" pitchFamily="18" charset="0"/>
                        </a:rPr>
                        <a:t> v/h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Vlw</a:t>
                      </a:r>
                      <a:r>
                        <a:rPr lang="nl-BE" sz="1400" dirty="0">
                          <a:effectLst/>
                          <a:latin typeface="Calibri" panose="020F0502020204030204" pitchFamily="34" charset="0"/>
                          <a:ea typeface="Calibri" panose="020F0502020204030204" pitchFamily="34" charset="0"/>
                          <a:cs typeface="Times New Roman" panose="02020603050405020304" pitchFamily="18" charset="0"/>
                        </a:rPr>
                        <a:t> SBH KESTELEYN</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effectLst/>
                          <a:latin typeface="Calibri" panose="020F0502020204030204" pitchFamily="34" charset="0"/>
                        </a:rPr>
                        <a:t>ADC COMPERE </a:t>
                      </a:r>
                      <a:r>
                        <a:rPr lang="nl-BE" sz="1400" b="0" i="0" u="none" strike="noStrike" dirty="0" err="1">
                          <a:effectLst/>
                          <a:latin typeface="Calibri" panose="020F0502020204030204" pitchFamily="34" charset="0"/>
                        </a:rPr>
                        <a:t>OlivierLtCol</a:t>
                      </a:r>
                      <a:r>
                        <a:rPr lang="nl-BE" sz="1400" b="0" i="0" u="none" strike="noStrike" dirty="0">
                          <a:effectLst/>
                          <a:latin typeface="Calibri" panose="020F0502020204030204" pitchFamily="34" charset="0"/>
                        </a:rPr>
                        <a:t> MELANGE Philippe</a:t>
                      </a:r>
                    </a:p>
                  </a:txBody>
                  <a:tcPr marL="7620" marR="7620" marT="7620" marB="0" anchor="ctr"/>
                </a:tc>
                <a:extLst>
                  <a:ext uri="{0D108BD9-81ED-4DB2-BD59-A6C34878D82A}">
                    <a16:rowId xmlns:a16="http://schemas.microsoft.com/office/drawing/2014/main" val="553309125"/>
                  </a:ext>
                </a:extLst>
              </a:tr>
            </a:tbl>
          </a:graphicData>
        </a:graphic>
      </p:graphicFrame>
      <p:sp>
        <p:nvSpPr>
          <p:cNvPr id="4" name="TextBox 3">
            <a:extLst>
              <a:ext uri="{FF2B5EF4-FFF2-40B4-BE49-F238E27FC236}">
                <a16:creationId xmlns:a16="http://schemas.microsoft.com/office/drawing/2014/main" id="{5B753F28-20A6-9AB9-9C40-ABC97E2333CB}"/>
              </a:ext>
            </a:extLst>
          </p:cNvPr>
          <p:cNvSpPr txBox="1"/>
          <p:nvPr/>
        </p:nvSpPr>
        <p:spPr>
          <a:xfrm>
            <a:off x="0" y="1416537"/>
            <a:ext cx="12192000" cy="369332"/>
          </a:xfrm>
          <a:prstGeom prst="rect">
            <a:avLst/>
          </a:prstGeom>
          <a:noFill/>
        </p:spPr>
        <p:txBody>
          <a:bodyPr wrap="square">
            <a:spAutoFit/>
          </a:bodyPr>
          <a:lstStyle/>
          <a:p>
            <a:pPr marL="0" lvl="0" indent="0">
              <a:spcAft>
                <a:spcPts val="600"/>
              </a:spcAft>
              <a:buClr>
                <a:srgbClr val="000000"/>
              </a:buClr>
              <a:buSzPts val="1200"/>
              <a:buFont typeface="+mj-lt"/>
              <a:buNone/>
              <a:tabLst>
                <a:tab pos="540385" algn="l"/>
              </a:tabLst>
            </a:pPr>
            <a:r>
              <a:rPr lang="nl-BE"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Niet </a:t>
            </a:r>
            <a:r>
              <a:rPr lang="nl-BE" sz="1800" b="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conformiteiten</a:t>
            </a:r>
            <a:r>
              <a:rPr lang="nl-BE"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met regelgeving dienen opgenomen te worden in het LPP. </a:t>
            </a:r>
            <a:r>
              <a:rPr lang="nl-BE"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Zie ook slide actiepunten LPP (LDPBW 08).</a:t>
            </a:r>
            <a:endParaRPr lang="nl-BE"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420728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1446550"/>
          </a:xfrm>
          <a:prstGeom prst="rect">
            <a:avLst/>
          </a:prstGeom>
        </p:spPr>
        <p:txBody>
          <a:bodyPr wrap="square" rtlCol="0">
            <a:spAutoFit/>
          </a:bodyPr>
          <a:lstStyle/>
          <a:p>
            <a:pPr algn="ctr"/>
            <a:r>
              <a:rPr lang="nl-BE" sz="4400" b="1" dirty="0">
                <a:solidFill>
                  <a:srgbClr val="00B050"/>
                </a:solidFill>
                <a:latin typeface="Arial" panose="020B0604020202020204" pitchFamily="34" charset="0"/>
                <a:cs typeface="Arial" panose="020B0604020202020204" pitchFamily="34" charset="0"/>
              </a:rPr>
              <a:t>22-JM-01</a:t>
            </a:r>
            <a:br>
              <a:rPr lang="nl-BE" sz="4400" b="1" dirty="0">
                <a:solidFill>
                  <a:srgbClr val="00B050"/>
                </a:solidFill>
                <a:latin typeface="Arial" panose="020B0604020202020204" pitchFamily="34" charset="0"/>
                <a:cs typeface="Arial" panose="020B0604020202020204" pitchFamily="34" charset="0"/>
              </a:rPr>
            </a:br>
            <a:r>
              <a:rPr lang="nl-BE" sz="4400" b="1" dirty="0" err="1">
                <a:solidFill>
                  <a:srgbClr val="00B050"/>
                </a:solidFill>
                <a:latin typeface="Arial" panose="020B0604020202020204" pitchFamily="34" charset="0"/>
                <a:cs typeface="Arial" panose="020B0604020202020204" pitchFamily="34" charset="0"/>
              </a:rPr>
              <a:t>PsySoc</a:t>
            </a:r>
            <a:r>
              <a:rPr lang="nl-BE" sz="4400" b="1" dirty="0">
                <a:solidFill>
                  <a:srgbClr val="00B050"/>
                </a:solidFill>
                <a:latin typeface="Arial" panose="020B0604020202020204" pitchFamily="34" charset="0"/>
                <a:cs typeface="Arial" panose="020B0604020202020204" pitchFamily="34" charset="0"/>
              </a:rPr>
              <a:t> risico’s </a:t>
            </a:r>
            <a:r>
              <a:rPr lang="nl-BE" sz="4400" b="1" dirty="0" err="1">
                <a:solidFill>
                  <a:srgbClr val="00B050"/>
                </a:solidFill>
                <a:latin typeface="Arial" panose="020B0604020202020204" pitchFamily="34" charset="0"/>
                <a:cs typeface="Arial" panose="020B0604020202020204" pitchFamily="34" charset="0"/>
              </a:rPr>
              <a:t>lorg</a:t>
            </a:r>
            <a:r>
              <a:rPr lang="nl-BE" sz="4400" b="1" dirty="0">
                <a:solidFill>
                  <a:srgbClr val="00B050"/>
                </a:solidFill>
                <a:latin typeface="Arial" panose="020B0604020202020204" pitchFamily="34" charset="0"/>
                <a:cs typeface="Arial" panose="020B0604020202020204" pitchFamily="34" charset="0"/>
              </a:rPr>
              <a:t> buitenland.</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4272350461"/>
              </p:ext>
            </p:extLst>
          </p:nvPr>
        </p:nvGraphicFramePr>
        <p:xfrm>
          <a:off x="0" y="1725607"/>
          <a:ext cx="12192000" cy="5830822"/>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3513290">
                  <a:extLst>
                    <a:ext uri="{9D8B030D-6E8A-4147-A177-3AD203B41FA5}">
                      <a16:colId xmlns:a16="http://schemas.microsoft.com/office/drawing/2014/main" val="4051463726"/>
                    </a:ext>
                  </a:extLst>
                </a:gridCol>
                <a:gridCol w="1180123">
                  <a:extLst>
                    <a:ext uri="{9D8B030D-6E8A-4147-A177-3AD203B41FA5}">
                      <a16:colId xmlns:a16="http://schemas.microsoft.com/office/drawing/2014/main" val="2989411758"/>
                    </a:ext>
                  </a:extLst>
                </a:gridCol>
                <a:gridCol w="765908">
                  <a:extLst>
                    <a:ext uri="{9D8B030D-6E8A-4147-A177-3AD203B41FA5}">
                      <a16:colId xmlns:a16="http://schemas.microsoft.com/office/drawing/2014/main" val="3396486518"/>
                    </a:ext>
                  </a:extLst>
                </a:gridCol>
                <a:gridCol w="1273907">
                  <a:extLst>
                    <a:ext uri="{9D8B030D-6E8A-4147-A177-3AD203B41FA5}">
                      <a16:colId xmlns:a16="http://schemas.microsoft.com/office/drawing/2014/main" val="3760943750"/>
                    </a:ext>
                  </a:extLst>
                </a:gridCol>
                <a:gridCol w="1599303">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962121">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854445">
                <a:tc>
                  <a:txBody>
                    <a:bodyPr/>
                    <a:lstStyle/>
                    <a:p>
                      <a:pPr algn="ctr">
                        <a:lnSpc>
                          <a:spcPct val="107000"/>
                        </a:lnSpc>
                        <a:spcAft>
                          <a:spcPts val="800"/>
                        </a:spcAft>
                      </a:pPr>
                      <a:r>
                        <a:rPr lang="sv-SE" sz="1400" dirty="0">
                          <a:effectLst/>
                          <a:latin typeface="Calibri" panose="020F0502020204030204" pitchFamily="34" charset="0"/>
                          <a:ea typeface="Calibri" panose="020F0502020204030204" pitchFamily="34" charset="0"/>
                          <a:cs typeface="Times New Roman" panose="02020603050405020304" pitchFamily="18" charset="0"/>
                        </a:rPr>
                        <a:t>Mev KENIS LaurenMaj BARA Bertrand</a:t>
                      </a:r>
                    </a:p>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Vaststellen en ontwikkelen van een adequaat ondersteuningsproces (middelen)</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30/06/2025</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1400">
                          <a:effectLst/>
                          <a:latin typeface="Calibri" panose="020F0502020204030204" pitchFamily="34" charset="0"/>
                          <a:ea typeface="Calibri" panose="020F0502020204030204" pitchFamily="34" charset="0"/>
                          <a:cs typeface="Times New Roman" panose="02020603050405020304" pitchFamily="18" charset="0"/>
                        </a:rPr>
                        <a:t>Mev KENIS LaurenMaj BARA Bertrand</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MELANGE Philippe</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REMACLE Michel</a:t>
                      </a:r>
                    </a:p>
                  </a:txBody>
                  <a:tcPr marL="7620" marR="7620" marT="7620" marB="0" anchor="ctr"/>
                </a:tc>
                <a:extLst>
                  <a:ext uri="{0D108BD9-81ED-4DB2-BD59-A6C34878D82A}">
                    <a16:rowId xmlns:a16="http://schemas.microsoft.com/office/drawing/2014/main" val="3523808688"/>
                  </a:ext>
                </a:extLst>
              </a:tr>
              <a:tr h="369276">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DGHR &amp; DG H&amp;WB</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Keuze van het ondersteuningsproces</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31/12/2024</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1400">
                          <a:effectLst/>
                          <a:latin typeface="Calibri" panose="020F0502020204030204" pitchFamily="34" charset="0"/>
                          <a:ea typeface="Calibri" panose="020F0502020204030204" pitchFamily="34" charset="0"/>
                          <a:cs typeface="Times New Roman" panose="02020603050405020304" pitchFamily="18" charset="0"/>
                        </a:rPr>
                        <a:t>Mev KENIS LaurenMaj BARA Bertrand</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MELANGE Philippe</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REMACLE Michel</a:t>
                      </a:r>
                    </a:p>
                  </a:txBody>
                  <a:tcPr marL="7620" marR="7620" marT="7620" marB="0" anchor="ctr"/>
                </a:tc>
                <a:extLst>
                  <a:ext uri="{0D108BD9-81ED-4DB2-BD59-A6C34878D82A}">
                    <a16:rowId xmlns:a16="http://schemas.microsoft.com/office/drawing/2014/main" val="2862384253"/>
                  </a:ext>
                </a:extLst>
              </a:tr>
              <a:tr h="574431">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DGHR &amp; DG H&amp;WB</a:t>
                      </a:r>
                    </a:p>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Redactie van het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ondersteuningsprocess</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30/06/2025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1400">
                          <a:effectLst/>
                          <a:latin typeface="Calibri" panose="020F0502020204030204" pitchFamily="34" charset="0"/>
                          <a:ea typeface="Calibri" panose="020F0502020204030204" pitchFamily="34" charset="0"/>
                          <a:cs typeface="Times New Roman" panose="02020603050405020304" pitchFamily="18" charset="0"/>
                        </a:rPr>
                        <a:t>Mev KENIS LaurenMaj BARA Bertrand</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MELANGE Philippe</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REMACLE Michel</a:t>
                      </a:r>
                    </a:p>
                  </a:txBody>
                  <a:tcPr marL="7620" marR="7620" marT="7620" marB="0" anchor="ctr"/>
                </a:tc>
                <a:extLst>
                  <a:ext uri="{0D108BD9-81ED-4DB2-BD59-A6C34878D82A}">
                    <a16:rowId xmlns:a16="http://schemas.microsoft.com/office/drawing/2014/main" val="2255731880"/>
                  </a:ext>
                </a:extLst>
              </a:tr>
              <a:tr h="314568">
                <a:tc>
                  <a:txBody>
                    <a:bodyPr/>
                    <a:lstStyle/>
                    <a:p>
                      <a:pPr algn="ctr">
                        <a:lnSpc>
                          <a:spcPct val="107000"/>
                        </a:lnSpc>
                        <a:spcAft>
                          <a:spcPts val="800"/>
                        </a:spcAft>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Mev</a:t>
                      </a:r>
                      <a:r>
                        <a:rPr lang="nl-BE" sz="1400" dirty="0">
                          <a:effectLst/>
                          <a:latin typeface="Calibri" panose="020F0502020204030204" pitchFamily="34" charset="0"/>
                          <a:ea typeface="Calibri" panose="020F0502020204030204" pitchFamily="34" charset="0"/>
                          <a:cs typeface="Times New Roman" panose="02020603050405020304" pitchFamily="18" charset="0"/>
                        </a:rPr>
                        <a:t> KENIS Lauren + DG Jur</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Juridische steun</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30/06/2025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1400" dirty="0">
                          <a:effectLst/>
                          <a:latin typeface="Calibri" panose="020F0502020204030204" pitchFamily="34" charset="0"/>
                          <a:ea typeface="Calibri" panose="020F0502020204030204" pitchFamily="34" charset="0"/>
                          <a:cs typeface="Times New Roman" panose="02020603050405020304" pitchFamily="18" charset="0"/>
                        </a:rPr>
                        <a:t>Mev KENIS</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MELANGE Philippe</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REMACLE Michel</a:t>
                      </a:r>
                    </a:p>
                  </a:txBody>
                  <a:tcPr marL="7620" marR="7620" marT="7620" marB="0" anchor="ctr"/>
                </a:tc>
                <a:extLst>
                  <a:ext uri="{0D108BD9-81ED-4DB2-BD59-A6C34878D82A}">
                    <a16:rowId xmlns:a16="http://schemas.microsoft.com/office/drawing/2014/main" val="3413248518"/>
                  </a:ext>
                </a:extLst>
              </a:tr>
              <a:tr h="550010">
                <a:tc>
                  <a:txBody>
                    <a:bodyPr/>
                    <a:lstStyle/>
                    <a:p>
                      <a:pPr algn="ctr">
                        <a:lnSpc>
                          <a:spcPct val="107000"/>
                        </a:lnSpc>
                        <a:spcAft>
                          <a:spcPts val="800"/>
                        </a:spcAft>
                      </a:pPr>
                      <a:r>
                        <a:rPr lang="sv-SE" sz="1400" dirty="0">
                          <a:effectLst/>
                          <a:latin typeface="Calibri" panose="020F0502020204030204" pitchFamily="34" charset="0"/>
                          <a:ea typeface="Calibri" panose="020F0502020204030204" pitchFamily="34" charset="0"/>
                          <a:cs typeface="Times New Roman" panose="02020603050405020304" pitchFamily="18" charset="0"/>
                        </a:rPr>
                        <a:t>Mev KENIS LaurenMaj BARA Bertrand</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Aanbieden van het ondersteuningsproces</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2</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1400">
                          <a:effectLst/>
                          <a:latin typeface="Calibri" panose="020F0502020204030204" pitchFamily="34" charset="0"/>
                          <a:ea typeface="Calibri" panose="020F0502020204030204" pitchFamily="34" charset="0"/>
                          <a:cs typeface="Times New Roman" panose="02020603050405020304" pitchFamily="18" charset="0"/>
                        </a:rPr>
                        <a:t>Mev KENIS LaurenMaj BARA Bertrand</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MELANGE Philippe</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REMACLE Michel</a:t>
                      </a:r>
                    </a:p>
                  </a:txBody>
                  <a:tcPr marL="7620" marR="7620" marT="7620" marB="0" anchor="ctr"/>
                </a:tc>
                <a:extLst>
                  <a:ext uri="{0D108BD9-81ED-4DB2-BD59-A6C34878D82A}">
                    <a16:rowId xmlns:a16="http://schemas.microsoft.com/office/drawing/2014/main" val="432359309"/>
                  </a:ext>
                </a:extLst>
              </a:tr>
              <a:tr h="550010">
                <a:tc>
                  <a:txBody>
                    <a:bodyPr/>
                    <a:lstStyle/>
                    <a:p>
                      <a:pPr algn="ctr">
                        <a:lnSpc>
                          <a:spcPct val="107000"/>
                        </a:lnSpc>
                        <a:spcAft>
                          <a:spcPts val="800"/>
                        </a:spcAft>
                      </a:pPr>
                      <a:r>
                        <a:rPr lang="sv-SE" sz="1400" dirty="0">
                          <a:effectLst/>
                          <a:latin typeface="Calibri" panose="020F0502020204030204" pitchFamily="34" charset="0"/>
                          <a:ea typeface="Calibri" panose="020F0502020204030204" pitchFamily="34" charset="0"/>
                          <a:cs typeface="Times New Roman" panose="02020603050405020304" pitchFamily="18" charset="0"/>
                        </a:rPr>
                        <a:t>Mev KENIS LaurenMaj BARA Bertrand</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Opvolging verzekeren</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1400">
                          <a:effectLst/>
                          <a:latin typeface="Calibri" panose="020F0502020204030204" pitchFamily="34" charset="0"/>
                          <a:ea typeface="Calibri" panose="020F0502020204030204" pitchFamily="34" charset="0"/>
                          <a:cs typeface="Times New Roman" panose="02020603050405020304" pitchFamily="18" charset="0"/>
                        </a:rPr>
                        <a:t>Mev KENIS LaurenMaj BARA Bertrand</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MELANGE Philippe</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REMACLE Michel</a:t>
                      </a:r>
                    </a:p>
                  </a:txBody>
                  <a:tcPr marL="7620" marR="7620" marT="7620" marB="0" anchor="ctr"/>
                </a:tc>
                <a:extLst>
                  <a:ext uri="{0D108BD9-81ED-4DB2-BD59-A6C34878D82A}">
                    <a16:rowId xmlns:a16="http://schemas.microsoft.com/office/drawing/2014/main" val="3168295882"/>
                  </a:ext>
                </a:extLst>
              </a:tr>
              <a:tr h="772696">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Mev KENIS Lauren</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a:solidFill>
                            <a:srgbClr val="000000"/>
                          </a:solidFill>
                          <a:effectLst/>
                          <a:latin typeface="Calibri" panose="020F0502020204030204" pitchFamily="34" charset="0"/>
                          <a:ea typeface="Calibri" panose="020F0502020204030204" pitchFamily="34" charset="0"/>
                          <a:cs typeface="Calibri" panose="020F0502020204030204" pitchFamily="34" charset="0"/>
                        </a:rPr>
                        <a:t>Opvolging verzekeren</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31/12/2024</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1400" dirty="0">
                          <a:effectLst/>
                          <a:latin typeface="Calibri" panose="020F0502020204030204" pitchFamily="34" charset="0"/>
                          <a:ea typeface="Calibri" panose="020F0502020204030204" pitchFamily="34" charset="0"/>
                          <a:cs typeface="Times New Roman" panose="02020603050405020304" pitchFamily="18" charset="0"/>
                        </a:rPr>
                        <a:t>Mev KENIS LaurenMaj BARA Bertrand</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MELANGE Philippe</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REMACLE Michel</a:t>
                      </a:r>
                    </a:p>
                  </a:txBody>
                  <a:tcPr marL="7620" marR="7620" marT="7620" marB="0" anchor="ctr"/>
                </a:tc>
                <a:extLst>
                  <a:ext uri="{0D108BD9-81ED-4DB2-BD59-A6C34878D82A}">
                    <a16:rowId xmlns:a16="http://schemas.microsoft.com/office/drawing/2014/main" val="553309125"/>
                  </a:ext>
                </a:extLst>
              </a:tr>
            </a:tbl>
          </a:graphicData>
        </a:graphic>
      </p:graphicFrame>
    </p:spTree>
    <p:extLst>
      <p:ext uri="{BB962C8B-B14F-4D97-AF65-F5344CB8AC3E}">
        <p14:creationId xmlns:p14="http://schemas.microsoft.com/office/powerpoint/2010/main" val="23512593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1446550"/>
          </a:xfrm>
          <a:prstGeom prst="rect">
            <a:avLst/>
          </a:prstGeom>
        </p:spPr>
        <p:txBody>
          <a:bodyPr wrap="square" rtlCol="0">
            <a:spAutoFit/>
          </a:bodyPr>
          <a:lstStyle/>
          <a:p>
            <a:pPr algn="ctr"/>
            <a:r>
              <a:rPr lang="nl-BE" sz="4400" b="1" dirty="0">
                <a:solidFill>
                  <a:srgbClr val="00B050"/>
                </a:solidFill>
                <a:latin typeface="Arial" panose="020B0604020202020204" pitchFamily="34" charset="0"/>
                <a:cs typeface="Arial" panose="020B0604020202020204" pitchFamily="34" charset="0"/>
              </a:rPr>
              <a:t>22-DF-01</a:t>
            </a:r>
            <a:br>
              <a:rPr lang="nl-BE" sz="4400" b="1" dirty="0">
                <a:solidFill>
                  <a:srgbClr val="00B050"/>
                </a:solidFill>
                <a:latin typeface="Arial" panose="020B0604020202020204" pitchFamily="34" charset="0"/>
                <a:cs typeface="Arial" panose="020B0604020202020204" pitchFamily="34" charset="0"/>
              </a:rPr>
            </a:br>
            <a:r>
              <a:rPr lang="nl-BE" sz="4400" b="1" dirty="0">
                <a:solidFill>
                  <a:srgbClr val="00B050"/>
                </a:solidFill>
                <a:latin typeface="Arial" panose="020B0604020202020204" pitchFamily="34" charset="0"/>
                <a:cs typeface="Arial" panose="020B0604020202020204" pitchFamily="34" charset="0"/>
              </a:rPr>
              <a:t>Optimaliseren DRBS binnen Defensie.</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4255806134"/>
              </p:ext>
            </p:extLst>
          </p:nvPr>
        </p:nvGraphicFramePr>
        <p:xfrm>
          <a:off x="0" y="1775427"/>
          <a:ext cx="12192000" cy="5082573"/>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2516617">
                  <a:extLst>
                    <a:ext uri="{9D8B030D-6E8A-4147-A177-3AD203B41FA5}">
                      <a16:colId xmlns:a16="http://schemas.microsoft.com/office/drawing/2014/main" val="4051463726"/>
                    </a:ext>
                  </a:extLst>
                </a:gridCol>
                <a:gridCol w="1515762">
                  <a:extLst>
                    <a:ext uri="{9D8B030D-6E8A-4147-A177-3AD203B41FA5}">
                      <a16:colId xmlns:a16="http://schemas.microsoft.com/office/drawing/2014/main" val="2989411758"/>
                    </a:ext>
                  </a:extLst>
                </a:gridCol>
                <a:gridCol w="109563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876695">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814646">
                <a:tc>
                  <a:txBody>
                    <a:bodyPr/>
                    <a:lstStyle/>
                    <a:p>
                      <a:pPr algn="ctr">
                        <a:lnSpc>
                          <a:spcPct val="107000"/>
                        </a:lnSpc>
                        <a:spcAft>
                          <a:spcPts val="800"/>
                        </a:spcAft>
                      </a:pP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Piloot</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a:solidFill>
                            <a:srgbClr val="000000"/>
                          </a:solidFill>
                          <a:effectLst/>
                          <a:latin typeface="Calibri" panose="020F0502020204030204" pitchFamily="34" charset="0"/>
                          <a:ea typeface="Calibri" panose="020F0502020204030204" pitchFamily="34" charset="0"/>
                          <a:cs typeface="Calibri" panose="020F0502020204030204" pitchFamily="34" charset="0"/>
                        </a:rPr>
                        <a:t>Op niveau management van het project: Initiatie (voorbereiding op de uitvoeringsfase)</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31/12/2024</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Calibri" panose="020F0502020204030204" pitchFamily="34" charset="0"/>
                          <a:cs typeface="Times New Roman" panose="02020603050405020304" pitchFamily="18" charset="0"/>
                        </a:rPr>
                        <a:t>LtKol SBH KESTELEYNLtCol MELANGE Philippe</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a:effectLst/>
                          <a:latin typeface="Calibri" panose="020F0502020204030204" pitchFamily="34" charset="0"/>
                        </a:rPr>
                        <a:t>LtCol MELANGE Philippe</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3523808688"/>
                  </a:ext>
                </a:extLst>
              </a:tr>
              <a:tr h="608334">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Piloot</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a:solidFill>
                            <a:srgbClr val="000000"/>
                          </a:solidFill>
                          <a:effectLst/>
                          <a:latin typeface="Calibri" panose="020F0502020204030204" pitchFamily="34" charset="0"/>
                          <a:ea typeface="Calibri" panose="020F0502020204030204" pitchFamily="34" charset="0"/>
                          <a:cs typeface="Calibri" panose="020F0502020204030204" pitchFamily="34" charset="0"/>
                        </a:rPr>
                        <a:t>Communicatie voorbereiding op de uitvoeringsfase</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31/12/2025</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Calibri" panose="020F0502020204030204" pitchFamily="34" charset="0"/>
                          <a:cs typeface="Times New Roman" panose="02020603050405020304" pitchFamily="18" charset="0"/>
                        </a:rPr>
                        <a:t>LtKol SBH KESTELEYNLtCol MELANGE Philippe</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a:effectLst/>
                          <a:latin typeface="Calibri" panose="020F0502020204030204" pitchFamily="34" charset="0"/>
                        </a:rPr>
                        <a:t>LtCol MELANGE Philippe</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432359309"/>
                  </a:ext>
                </a:extLst>
              </a:tr>
              <a:tr h="601785">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Piloot</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Selectie van de leden van de hiërarchische lijn</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31/12/2024</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Calibri" panose="020F0502020204030204" pitchFamily="34" charset="0"/>
                          <a:cs typeface="Times New Roman" panose="02020603050405020304" pitchFamily="18" charset="0"/>
                        </a:rPr>
                        <a:t>LtKol SBH KESTELEYNLtCol MELANGE Philippe</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a:effectLst/>
                          <a:latin typeface="Calibri" panose="020F0502020204030204" pitchFamily="34" charset="0"/>
                        </a:rPr>
                        <a:t>LtCol MELANGE Philippe</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3168295882"/>
                  </a:ext>
                </a:extLst>
              </a:tr>
              <a:tr h="1012092">
                <a:tc>
                  <a:txBody>
                    <a:bodyPr/>
                    <a:lstStyle/>
                    <a:p>
                      <a:pPr algn="ctr">
                        <a:lnSpc>
                          <a:spcPct val="107000"/>
                        </a:lnSpc>
                        <a:spcAft>
                          <a:spcPts val="800"/>
                        </a:spcAft>
                      </a:pPr>
                      <a:r>
                        <a:rPr lang="fr-BE" sz="1400" dirty="0" err="1">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Piloot</a:t>
                      </a: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 ACOS/DG, SIPPT</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Analyseren mogelijkheden om bestaande processen en bestaande statistieken te verbeteren</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30/06/2025</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Calibri" panose="020F0502020204030204" pitchFamily="34" charset="0"/>
                          <a:cs typeface="Times New Roman" panose="02020603050405020304" pitchFamily="18" charset="0"/>
                        </a:rPr>
                        <a:t>LtKol SBH KESTELEYNLtCol MELANGE Philippe</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a:effectLst/>
                          <a:latin typeface="Calibri" panose="020F0502020204030204" pitchFamily="34" charset="0"/>
                        </a:rPr>
                        <a:t>LtCol MELANGE Philippe</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553309125"/>
                  </a:ext>
                </a:extLst>
              </a:tr>
              <a:tr h="902193">
                <a:tc>
                  <a:txBody>
                    <a:bodyPr/>
                    <a:lstStyle/>
                    <a:p>
                      <a:pPr algn="ctr">
                        <a:lnSpc>
                          <a:spcPct val="107000"/>
                        </a:lnSpc>
                        <a:spcAft>
                          <a:spcPts val="800"/>
                        </a:spcAft>
                      </a:pPr>
                      <a:r>
                        <a:rPr lang="fr-BE" sz="140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Piloot, ACOS/DG, SIPPT</a:t>
                      </a:r>
                      <a:endParaRPr lang="nl-BE" sz="14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 Bepaling van prioriteiten voor de verschillende </a:t>
                      </a:r>
                      <a:r>
                        <a:rPr lang="nl-BE" sz="1400" i="1"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Risk </a:t>
                      </a:r>
                      <a:r>
                        <a:rPr lang="nl-BE" sz="1400" i="1" dirty="0" err="1">
                          <a:solidFill>
                            <a:srgbClr val="00B050"/>
                          </a:solidFill>
                          <a:effectLst/>
                          <a:latin typeface="Calibri" panose="020F0502020204030204" pitchFamily="34" charset="0"/>
                          <a:ea typeface="Calibri" panose="020F0502020204030204" pitchFamily="34" charset="0"/>
                          <a:cs typeface="Calibri" panose="020F0502020204030204" pitchFamily="34" charset="0"/>
                        </a:rPr>
                        <a:t>owners</a:t>
                      </a:r>
                      <a: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 niveaus;</a:t>
                      </a:r>
                      <a:b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br>
                      <a: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 Opname van DRBS in Policy </a:t>
                      </a:r>
                      <a:r>
                        <a:rPr lang="nl-BE" sz="1400" dirty="0" err="1">
                          <a:solidFill>
                            <a:srgbClr val="00B050"/>
                          </a:solidFill>
                          <a:effectLst/>
                          <a:latin typeface="Calibri" panose="020F0502020204030204" pitchFamily="34" charset="0"/>
                          <a:ea typeface="Calibri" panose="020F0502020204030204" pitchFamily="34" charset="0"/>
                          <a:cs typeface="Calibri" panose="020F0502020204030204" pitchFamily="34" charset="0"/>
                        </a:rPr>
                        <a:t>Handbook</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 Nihil</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31/12/2024</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LtKol</a:t>
                      </a:r>
                      <a:r>
                        <a:rPr lang="nl-BE" sz="1400" dirty="0">
                          <a:effectLst/>
                          <a:latin typeface="Calibri" panose="020F0502020204030204" pitchFamily="34" charset="0"/>
                          <a:ea typeface="Calibri" panose="020F0502020204030204" pitchFamily="34" charset="0"/>
                          <a:cs typeface="Times New Roman" panose="02020603050405020304" pitchFamily="18" charset="0"/>
                        </a:rPr>
                        <a:t> SBH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KESTELEYNLtCol</a:t>
                      </a:r>
                      <a:r>
                        <a:rPr lang="nl-BE" sz="1400" dirty="0">
                          <a:effectLst/>
                          <a:latin typeface="Calibri" panose="020F0502020204030204" pitchFamily="34" charset="0"/>
                          <a:ea typeface="Calibri" panose="020F0502020204030204" pitchFamily="34" charset="0"/>
                          <a:cs typeface="Times New Roman" panose="02020603050405020304" pitchFamily="18" charset="0"/>
                        </a:rPr>
                        <a:t> MELANGE Philippe</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LtCol</a:t>
                      </a:r>
                      <a:r>
                        <a:rPr lang="nl-BE" sz="1400" b="0" i="0" u="none" strike="noStrike" dirty="0">
                          <a:effectLst/>
                          <a:latin typeface="Calibri" panose="020F0502020204030204" pitchFamily="34" charset="0"/>
                        </a:rPr>
                        <a:t> MELANGE Philippe</a:t>
                      </a:r>
                    </a:p>
                  </a:txBody>
                  <a:tcPr marL="7620" marR="7620" marT="7620" marB="0" anchor="ctr"/>
                </a:tc>
                <a:extLst>
                  <a:ext uri="{0D108BD9-81ED-4DB2-BD59-A6C34878D82A}">
                    <a16:rowId xmlns:a16="http://schemas.microsoft.com/office/drawing/2014/main" val="87566873"/>
                  </a:ext>
                </a:extLst>
              </a:tr>
            </a:tbl>
          </a:graphicData>
        </a:graphic>
      </p:graphicFrame>
    </p:spTree>
    <p:extLst>
      <p:ext uri="{BB962C8B-B14F-4D97-AF65-F5344CB8AC3E}">
        <p14:creationId xmlns:p14="http://schemas.microsoft.com/office/powerpoint/2010/main" val="30044784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1446550"/>
          </a:xfrm>
          <a:prstGeom prst="rect">
            <a:avLst/>
          </a:prstGeom>
        </p:spPr>
        <p:txBody>
          <a:bodyPr wrap="square" rtlCol="0">
            <a:spAutoFit/>
          </a:bodyPr>
          <a:lstStyle/>
          <a:p>
            <a:pPr algn="ctr"/>
            <a:r>
              <a:rPr lang="nl-BE" sz="4400" b="1" dirty="0">
                <a:solidFill>
                  <a:srgbClr val="00B050"/>
                </a:solidFill>
                <a:latin typeface="Arial" panose="020B0604020202020204" pitchFamily="34" charset="0"/>
                <a:cs typeface="Arial" panose="020B0604020202020204" pitchFamily="34" charset="0"/>
              </a:rPr>
              <a:t>22-DF-01</a:t>
            </a:r>
            <a:br>
              <a:rPr lang="nl-BE" sz="4400" b="1" dirty="0">
                <a:solidFill>
                  <a:srgbClr val="00B050"/>
                </a:solidFill>
                <a:latin typeface="Arial" panose="020B0604020202020204" pitchFamily="34" charset="0"/>
                <a:cs typeface="Arial" panose="020B0604020202020204" pitchFamily="34" charset="0"/>
              </a:rPr>
            </a:br>
            <a:r>
              <a:rPr lang="nl-BE" sz="4400" b="1" dirty="0">
                <a:solidFill>
                  <a:srgbClr val="00B050"/>
                </a:solidFill>
                <a:latin typeface="Arial" panose="020B0604020202020204" pitchFamily="34" charset="0"/>
                <a:cs typeface="Arial" panose="020B0604020202020204" pitchFamily="34" charset="0"/>
              </a:rPr>
              <a:t>Optimaliseren DRBS binnen Defensie.</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2393489099"/>
              </p:ext>
            </p:extLst>
          </p:nvPr>
        </p:nvGraphicFramePr>
        <p:xfrm>
          <a:off x="0" y="1560352"/>
          <a:ext cx="12192000" cy="5297647"/>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3513290">
                  <a:extLst>
                    <a:ext uri="{9D8B030D-6E8A-4147-A177-3AD203B41FA5}">
                      <a16:colId xmlns:a16="http://schemas.microsoft.com/office/drawing/2014/main" val="4051463726"/>
                    </a:ext>
                  </a:extLst>
                </a:gridCol>
                <a:gridCol w="1180123">
                  <a:extLst>
                    <a:ext uri="{9D8B030D-6E8A-4147-A177-3AD203B41FA5}">
                      <a16:colId xmlns:a16="http://schemas.microsoft.com/office/drawing/2014/main" val="2989411758"/>
                    </a:ext>
                  </a:extLst>
                </a:gridCol>
                <a:gridCol w="765908">
                  <a:extLst>
                    <a:ext uri="{9D8B030D-6E8A-4147-A177-3AD203B41FA5}">
                      <a16:colId xmlns:a16="http://schemas.microsoft.com/office/drawing/2014/main" val="3396486518"/>
                    </a:ext>
                  </a:extLst>
                </a:gridCol>
                <a:gridCol w="1273907">
                  <a:extLst>
                    <a:ext uri="{9D8B030D-6E8A-4147-A177-3AD203B41FA5}">
                      <a16:colId xmlns:a16="http://schemas.microsoft.com/office/drawing/2014/main" val="3760943750"/>
                    </a:ext>
                  </a:extLst>
                </a:gridCol>
                <a:gridCol w="1599303">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919899">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1699641">
                <a:tc>
                  <a:txBody>
                    <a:bodyPr/>
                    <a:lstStyle/>
                    <a:p>
                      <a:pPr algn="ctr">
                        <a:lnSpc>
                          <a:spcPct val="107000"/>
                        </a:lnSpc>
                        <a:spcAft>
                          <a:spcPts val="800"/>
                        </a:spcAft>
                      </a:pPr>
                      <a:r>
                        <a:rPr lang="fr-BE" sz="1400" dirty="0" err="1">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Piloot</a:t>
                      </a: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 ACOS/DG, SIPPT</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 Briefen/een update geven aan de “</a:t>
                      </a:r>
                      <a:r>
                        <a:rPr lang="nl-BE" sz="1400" dirty="0" err="1">
                          <a:solidFill>
                            <a:srgbClr val="00B050"/>
                          </a:solidFill>
                          <a:effectLst/>
                          <a:latin typeface="Calibri" panose="020F0502020204030204" pitchFamily="34" charset="0"/>
                          <a:ea typeface="Calibri" panose="020F0502020204030204" pitchFamily="34" charset="0"/>
                          <a:cs typeface="Calibri" panose="020F0502020204030204" pitchFamily="34" charset="0"/>
                        </a:rPr>
                        <a:t>Respective</a:t>
                      </a:r>
                      <a: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 Risk </a:t>
                      </a:r>
                      <a:r>
                        <a:rPr lang="nl-BE" sz="1400" dirty="0" err="1">
                          <a:solidFill>
                            <a:srgbClr val="00B050"/>
                          </a:solidFill>
                          <a:effectLst/>
                          <a:latin typeface="Calibri" panose="020F0502020204030204" pitchFamily="34" charset="0"/>
                          <a:ea typeface="Calibri" panose="020F0502020204030204" pitchFamily="34" charset="0"/>
                          <a:cs typeface="Calibri" panose="020F0502020204030204" pitchFamily="34" charset="0"/>
                        </a:rPr>
                        <a:t>Owner</a:t>
                      </a:r>
                      <a: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 (vóór de volgende PDCA-cyclus)</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 Definieer prioriteiten en acties die moeten worden ondernomen met betrekking tot de risico's en lacunes die voor deze volgende cyclus zijn geïdentificeerd</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Nihil</a:t>
                      </a:r>
                      <a:b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b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30/06/2025</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Calibri" panose="020F0502020204030204" pitchFamily="34" charset="0"/>
                          <a:cs typeface="Times New Roman" panose="02020603050405020304" pitchFamily="18" charset="0"/>
                        </a:rPr>
                        <a:t>LtKol SBH KESTELEYNLtCol MELANGE Philippe</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a:effectLst/>
                          <a:latin typeface="Calibri" panose="020F0502020204030204" pitchFamily="34" charset="0"/>
                        </a:rPr>
                        <a:t>LtCol MELANGE Philippe</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3523808688"/>
                  </a:ext>
                </a:extLst>
              </a:tr>
              <a:tr h="1138120">
                <a:tc>
                  <a:txBody>
                    <a:bodyPr/>
                    <a:lstStyle/>
                    <a:p>
                      <a:pPr algn="ctr">
                        <a:lnSpc>
                          <a:spcPct val="107000"/>
                        </a:lnSpc>
                        <a:spcAft>
                          <a:spcPts val="800"/>
                        </a:spcAft>
                      </a:pPr>
                      <a:r>
                        <a:rPr lang="fr-BE" sz="1400" dirty="0" err="1">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Piloot</a:t>
                      </a: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 ACOS/DG, SIPPT</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Op maat maken van DRBS van de componenten en hun eenheden conform het wettelijk richtsnoer bepaald in de Codex en volgens het schema High, </a:t>
                      </a:r>
                      <a:r>
                        <a:rPr lang="nl-BE" sz="1400" dirty="0" err="1">
                          <a:solidFill>
                            <a:srgbClr val="00B050"/>
                          </a:solidFill>
                          <a:effectLst/>
                          <a:latin typeface="Calibri" panose="020F0502020204030204" pitchFamily="34" charset="0"/>
                          <a:ea typeface="Calibri" panose="020F0502020204030204" pitchFamily="34" charset="0"/>
                          <a:cs typeface="Calibri" panose="020F0502020204030204" pitchFamily="34" charset="0"/>
                        </a:rPr>
                        <a:t>Intermediate</a:t>
                      </a:r>
                      <a: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 en Low level risk </a:t>
                      </a:r>
                      <a:r>
                        <a:rPr lang="nl-BE" sz="1400" dirty="0" err="1">
                          <a:solidFill>
                            <a:srgbClr val="00B050"/>
                          </a:solidFill>
                          <a:effectLst/>
                          <a:latin typeface="Calibri" panose="020F0502020204030204" pitchFamily="34" charset="0"/>
                          <a:ea typeface="Calibri" panose="020F0502020204030204" pitchFamily="34" charset="0"/>
                          <a:cs typeface="Calibri" panose="020F0502020204030204" pitchFamily="34" charset="0"/>
                        </a:rPr>
                        <a:t>owner</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Nihil</a:t>
                      </a:r>
                      <a:b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b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1</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31/12/2025</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Calibri" panose="020F0502020204030204" pitchFamily="34" charset="0"/>
                          <a:cs typeface="Times New Roman" panose="02020603050405020304" pitchFamily="18" charset="0"/>
                        </a:rPr>
                        <a:t>LtKol SBH KESTELEYNLtCol MELANGE Philippe</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a:effectLst/>
                          <a:latin typeface="Calibri" panose="020F0502020204030204" pitchFamily="34" charset="0"/>
                        </a:rPr>
                        <a:t>LtCol MELANGE Philippe</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432359309"/>
                  </a:ext>
                </a:extLst>
              </a:tr>
              <a:tr h="651595">
                <a:tc>
                  <a:txBody>
                    <a:bodyPr/>
                    <a:lstStyle/>
                    <a:p>
                      <a:pPr algn="ctr">
                        <a:lnSpc>
                          <a:spcPct val="107000"/>
                        </a:lnSpc>
                        <a:spcAft>
                          <a:spcPts val="800"/>
                        </a:spcAft>
                      </a:pPr>
                      <a:r>
                        <a:rPr lang="fr-BE" sz="1400" dirty="0" err="1">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Piloot</a:t>
                      </a: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 ACOS/DG, SIPPT</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Mogelijkheden voor het gebruik van IT-tools gericht op de DRBS</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Nihil</a:t>
                      </a:r>
                      <a:b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b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30/06/2025</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Calibri" panose="020F0502020204030204" pitchFamily="34" charset="0"/>
                          <a:cs typeface="Times New Roman" panose="02020603050405020304" pitchFamily="18" charset="0"/>
                        </a:rPr>
                        <a:t>LtKol SBH KESTELEYNLtCol MELANGE Philippe</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a:effectLst/>
                          <a:latin typeface="Calibri" panose="020F0502020204030204" pitchFamily="34" charset="0"/>
                        </a:rPr>
                        <a:t>LtCol MELANGE Philippe</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3168295882"/>
                  </a:ext>
                </a:extLst>
              </a:tr>
              <a:tr h="888392">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Piloot, ACOS/DG, SIPPT</a:t>
                      </a:r>
                    </a:p>
                    <a:p>
                      <a:pPr algn="ctr">
                        <a:lnSpc>
                          <a:spcPct val="107000"/>
                        </a:lnSpc>
                        <a:spcAft>
                          <a:spcPts val="800"/>
                        </a:spcAft>
                      </a:pP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err="1">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Bepaling</a:t>
                      </a: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 </a:t>
                      </a:r>
                      <a:r>
                        <a:rPr lang="fr-BE" sz="1400" dirty="0" err="1">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fucntionele</a:t>
                      </a: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 </a:t>
                      </a:r>
                      <a:r>
                        <a:rPr lang="fr-BE" sz="1400" dirty="0" err="1">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behoeften</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Nihil</a:t>
                      </a:r>
                      <a:b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b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31/12/2024</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IDPBW</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LtCol</a:t>
                      </a:r>
                      <a:r>
                        <a:rPr lang="nl-BE" sz="1400" b="0" i="0" u="none" strike="noStrike" dirty="0">
                          <a:effectLst/>
                          <a:latin typeface="Calibri" panose="020F0502020204030204" pitchFamily="34" charset="0"/>
                        </a:rPr>
                        <a:t> MELANGE Philippe</a:t>
                      </a:r>
                    </a:p>
                  </a:txBody>
                  <a:tcPr marL="7620" marR="7620" marT="7620" marB="0" anchor="ctr"/>
                </a:tc>
                <a:extLst>
                  <a:ext uri="{0D108BD9-81ED-4DB2-BD59-A6C34878D82A}">
                    <a16:rowId xmlns:a16="http://schemas.microsoft.com/office/drawing/2014/main" val="553309125"/>
                  </a:ext>
                </a:extLst>
              </a:tr>
            </a:tbl>
          </a:graphicData>
        </a:graphic>
      </p:graphicFrame>
    </p:spTree>
    <p:extLst>
      <p:ext uri="{BB962C8B-B14F-4D97-AF65-F5344CB8AC3E}">
        <p14:creationId xmlns:p14="http://schemas.microsoft.com/office/powerpoint/2010/main" val="9756732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1446550"/>
          </a:xfrm>
          <a:prstGeom prst="rect">
            <a:avLst/>
          </a:prstGeom>
        </p:spPr>
        <p:txBody>
          <a:bodyPr wrap="square" rtlCol="0">
            <a:spAutoFit/>
          </a:bodyPr>
          <a:lstStyle/>
          <a:p>
            <a:pPr algn="ctr"/>
            <a:r>
              <a:rPr lang="nl-BE" sz="4400" b="1" dirty="0">
                <a:solidFill>
                  <a:srgbClr val="00B050"/>
                </a:solidFill>
                <a:latin typeface="Arial" panose="020B0604020202020204" pitchFamily="34" charset="0"/>
                <a:cs typeface="Arial" panose="020B0604020202020204" pitchFamily="34" charset="0"/>
              </a:rPr>
              <a:t>22-DF-01</a:t>
            </a:r>
            <a:br>
              <a:rPr lang="nl-BE" sz="4400" b="1" dirty="0">
                <a:solidFill>
                  <a:srgbClr val="00B050"/>
                </a:solidFill>
                <a:latin typeface="Arial" panose="020B0604020202020204" pitchFamily="34" charset="0"/>
                <a:cs typeface="Arial" panose="020B0604020202020204" pitchFamily="34" charset="0"/>
              </a:rPr>
            </a:br>
            <a:r>
              <a:rPr lang="nl-BE" sz="4400" b="1" dirty="0">
                <a:solidFill>
                  <a:srgbClr val="00B050"/>
                </a:solidFill>
                <a:latin typeface="Arial" panose="020B0604020202020204" pitchFamily="34" charset="0"/>
                <a:cs typeface="Arial" panose="020B0604020202020204" pitchFamily="34" charset="0"/>
              </a:rPr>
              <a:t>Optimaliseren DRBS binnen Defensie.</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3879186238"/>
              </p:ext>
            </p:extLst>
          </p:nvPr>
        </p:nvGraphicFramePr>
        <p:xfrm>
          <a:off x="0" y="1618200"/>
          <a:ext cx="12192000" cy="3621599"/>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3513290">
                  <a:extLst>
                    <a:ext uri="{9D8B030D-6E8A-4147-A177-3AD203B41FA5}">
                      <a16:colId xmlns:a16="http://schemas.microsoft.com/office/drawing/2014/main" val="4051463726"/>
                    </a:ext>
                  </a:extLst>
                </a:gridCol>
                <a:gridCol w="1180123">
                  <a:extLst>
                    <a:ext uri="{9D8B030D-6E8A-4147-A177-3AD203B41FA5}">
                      <a16:colId xmlns:a16="http://schemas.microsoft.com/office/drawing/2014/main" val="2989411758"/>
                    </a:ext>
                  </a:extLst>
                </a:gridCol>
                <a:gridCol w="765908">
                  <a:extLst>
                    <a:ext uri="{9D8B030D-6E8A-4147-A177-3AD203B41FA5}">
                      <a16:colId xmlns:a16="http://schemas.microsoft.com/office/drawing/2014/main" val="3396486518"/>
                    </a:ext>
                  </a:extLst>
                </a:gridCol>
                <a:gridCol w="1273907">
                  <a:extLst>
                    <a:ext uri="{9D8B030D-6E8A-4147-A177-3AD203B41FA5}">
                      <a16:colId xmlns:a16="http://schemas.microsoft.com/office/drawing/2014/main" val="3760943750"/>
                    </a:ext>
                  </a:extLst>
                </a:gridCol>
                <a:gridCol w="1599303">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877576">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1621443">
                <a:tc>
                  <a:txBody>
                    <a:bodyPr/>
                    <a:lstStyle/>
                    <a:p>
                      <a:pPr algn="ctr">
                        <a:lnSpc>
                          <a:spcPct val="107000"/>
                        </a:lnSpc>
                        <a:spcAft>
                          <a:spcPts val="800"/>
                        </a:spcAft>
                      </a:pPr>
                      <a:r>
                        <a:rPr lang="en-US"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DG MR - DG H&amp;WB</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Verwerving/ontwikkeling van informaticamiddelen</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Nihil</a:t>
                      </a:r>
                      <a:b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b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30/06/2026</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a:effectLst/>
                          <a:latin typeface="Calibri" panose="020F0502020204030204" pitchFamily="34" charset="0"/>
                          <a:ea typeface="Calibri" panose="020F0502020204030204" pitchFamily="34" charset="0"/>
                          <a:cs typeface="Times New Roman" panose="02020603050405020304" pitchFamily="18" charset="0"/>
                        </a:rPr>
                        <a:t>DG MR - DG H&amp;WB</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a:effectLst/>
                          <a:latin typeface="Calibri" panose="020F0502020204030204" pitchFamily="34" charset="0"/>
                        </a:rPr>
                        <a:t>LtCol MELANGE Philippe</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3523808688"/>
                  </a:ext>
                </a:extLst>
              </a:tr>
              <a:tr h="1085756">
                <a:tc>
                  <a:txBody>
                    <a:bodyPr/>
                    <a:lstStyle/>
                    <a:p>
                      <a:pPr algn="ctr">
                        <a:lnSpc>
                          <a:spcPct val="107000"/>
                        </a:lnSpc>
                        <a:spcAft>
                          <a:spcPts val="800"/>
                        </a:spcAft>
                      </a:pPr>
                      <a:r>
                        <a:rPr lang="en-US"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DG MR - DG H&amp;WB</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Uitbating informaticamiddelen</a:t>
                      </a: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Nihil</a:t>
                      </a:r>
                      <a:b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b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1</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31/12/2026</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dirty="0">
                          <a:effectLst/>
                          <a:latin typeface="Calibri" panose="020F0502020204030204" pitchFamily="34" charset="0"/>
                          <a:ea typeface="Calibri" panose="020F0502020204030204" pitchFamily="34" charset="0"/>
                          <a:cs typeface="Times New Roman" panose="02020603050405020304" pitchFamily="18" charset="0"/>
                        </a:rPr>
                        <a:t>DG MR - DG H&amp;WB</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dirty="0" err="1">
                          <a:effectLst/>
                          <a:latin typeface="Calibri" panose="020F0502020204030204" pitchFamily="34" charset="0"/>
                        </a:rPr>
                        <a:t>LtCol</a:t>
                      </a:r>
                      <a:r>
                        <a:rPr lang="nl-BE" sz="1400" b="0" i="0" u="none" strike="noStrike" dirty="0">
                          <a:effectLst/>
                          <a:latin typeface="Calibri" panose="020F0502020204030204" pitchFamily="34" charset="0"/>
                        </a:rPr>
                        <a:t> MELANGE Philippe</a:t>
                      </a:r>
                    </a:p>
                  </a:txBody>
                  <a:tcPr marL="7620" marR="7620" marT="7620" marB="0" anchor="ctr"/>
                </a:tc>
                <a:extLst>
                  <a:ext uri="{0D108BD9-81ED-4DB2-BD59-A6C34878D82A}">
                    <a16:rowId xmlns:a16="http://schemas.microsoft.com/office/drawing/2014/main" val="432359309"/>
                  </a:ext>
                </a:extLst>
              </a:tr>
            </a:tbl>
          </a:graphicData>
        </a:graphic>
      </p:graphicFrame>
    </p:spTree>
    <p:extLst>
      <p:ext uri="{BB962C8B-B14F-4D97-AF65-F5344CB8AC3E}">
        <p14:creationId xmlns:p14="http://schemas.microsoft.com/office/powerpoint/2010/main" val="15992936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1446550"/>
          </a:xfrm>
          <a:prstGeom prst="rect">
            <a:avLst/>
          </a:prstGeom>
        </p:spPr>
        <p:txBody>
          <a:bodyPr wrap="square" rtlCol="0">
            <a:spAutoFit/>
          </a:bodyPr>
          <a:lstStyle/>
          <a:p>
            <a:pPr algn="ctr"/>
            <a:r>
              <a:rPr lang="nl-BE" sz="4400" b="1" dirty="0">
                <a:latin typeface="Arial" panose="020B0604020202020204" pitchFamily="34" charset="0"/>
                <a:cs typeface="Arial" panose="020B0604020202020204" pitchFamily="34" charset="0"/>
              </a:rPr>
              <a:t>23-DF-01</a:t>
            </a:r>
            <a:br>
              <a:rPr lang="nl-BE" sz="4400" b="1" dirty="0">
                <a:latin typeface="Arial" panose="020B0604020202020204" pitchFamily="34" charset="0"/>
                <a:cs typeface="Arial" panose="020B0604020202020204" pitchFamily="34" charset="0"/>
              </a:rPr>
            </a:br>
            <a:r>
              <a:rPr lang="nl-BE" sz="4400" b="1" dirty="0">
                <a:latin typeface="Arial" panose="020B0604020202020204" pitchFamily="34" charset="0"/>
                <a:cs typeface="Arial" panose="020B0604020202020204" pitchFamily="34" charset="0"/>
              </a:rPr>
              <a:t>New way of </a:t>
            </a:r>
            <a:r>
              <a:rPr lang="nl-BE" sz="4400" b="1" dirty="0" err="1">
                <a:latin typeface="Arial" panose="020B0604020202020204" pitchFamily="34" charset="0"/>
                <a:cs typeface="Arial" panose="020B0604020202020204" pitchFamily="34" charset="0"/>
              </a:rPr>
              <a:t>working</a:t>
            </a:r>
            <a:r>
              <a:rPr lang="nl-BE" sz="4400" b="1" dirty="0">
                <a:latin typeface="Arial" panose="020B0604020202020204" pitchFamily="34" charset="0"/>
                <a:cs typeface="Arial" panose="020B0604020202020204" pitchFamily="34" charset="0"/>
              </a:rPr>
              <a:t>.</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1534994996"/>
              </p:ext>
            </p:extLst>
          </p:nvPr>
        </p:nvGraphicFramePr>
        <p:xfrm>
          <a:off x="0" y="1506171"/>
          <a:ext cx="12192000" cy="5346039"/>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2516617">
                  <a:extLst>
                    <a:ext uri="{9D8B030D-6E8A-4147-A177-3AD203B41FA5}">
                      <a16:colId xmlns:a16="http://schemas.microsoft.com/office/drawing/2014/main" val="4051463726"/>
                    </a:ext>
                  </a:extLst>
                </a:gridCol>
                <a:gridCol w="1515762">
                  <a:extLst>
                    <a:ext uri="{9D8B030D-6E8A-4147-A177-3AD203B41FA5}">
                      <a16:colId xmlns:a16="http://schemas.microsoft.com/office/drawing/2014/main" val="2989411758"/>
                    </a:ext>
                  </a:extLst>
                </a:gridCol>
                <a:gridCol w="109563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99276">
                  <a:extLst>
                    <a:ext uri="{9D8B030D-6E8A-4147-A177-3AD203B41FA5}">
                      <a16:colId xmlns:a16="http://schemas.microsoft.com/office/drawing/2014/main" val="435362140"/>
                    </a:ext>
                  </a:extLst>
                </a:gridCol>
                <a:gridCol w="2184400">
                  <a:extLst>
                    <a:ext uri="{9D8B030D-6E8A-4147-A177-3AD203B41FA5}">
                      <a16:colId xmlns:a16="http://schemas.microsoft.com/office/drawing/2014/main" val="2718862243"/>
                    </a:ext>
                  </a:extLst>
                </a:gridCol>
              </a:tblGrid>
              <a:tr h="876695">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814646">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Maj v/h </a:t>
                      </a: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VlW</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DEPREZ Caroline</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a:solidFill>
                            <a:srgbClr val="000000"/>
                          </a:solidFill>
                          <a:effectLst/>
                          <a:latin typeface="Calibri" panose="020F0502020204030204" pitchFamily="34" charset="0"/>
                          <a:ea typeface="Calibri" panose="020F0502020204030204" pitchFamily="34" charset="0"/>
                          <a:cs typeface="Calibri" panose="020F0502020204030204" pitchFamily="34" charset="0"/>
                        </a:rPr>
                        <a:t>De mogelijkheden van het hybride werken in de St en Ops E aanpassen/ identificeren</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31/12/2025</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LtCol</a:t>
                      </a:r>
                      <a:r>
                        <a:rPr lang="nl-BE" sz="1400" dirty="0">
                          <a:effectLst/>
                          <a:latin typeface="Calibri" panose="020F0502020204030204" pitchFamily="34" charset="0"/>
                          <a:ea typeface="Calibri" panose="020F0502020204030204" pitchFamily="34" charset="0"/>
                          <a:cs typeface="Times New Roman" panose="02020603050405020304" pitchFamily="18" charset="0"/>
                        </a:rPr>
                        <a:t>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d'Avi</a:t>
                      </a:r>
                      <a:r>
                        <a:rPr lang="nl-BE" sz="1400" dirty="0">
                          <a:effectLst/>
                          <a:latin typeface="Calibri" panose="020F0502020204030204" pitchFamily="34" charset="0"/>
                          <a:ea typeface="Calibri" panose="020F0502020204030204" pitchFamily="34" charset="0"/>
                          <a:cs typeface="Times New Roman" panose="02020603050405020304" pitchFamily="18" charset="0"/>
                        </a:rPr>
                        <a:t> DEPREZ Caroline</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Psy</a:t>
                      </a:r>
                      <a:r>
                        <a:rPr lang="nl-BE" sz="1400" b="0" i="0" u="none" strike="noStrike" dirty="0">
                          <a:effectLst/>
                          <a:latin typeface="Calibri" panose="020F0502020204030204" pitchFamily="34" charset="0"/>
                        </a:rPr>
                        <a:t> REMACLE Michel</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MELANGE Philippe</a:t>
                      </a:r>
                    </a:p>
                  </a:txBody>
                  <a:tcPr marL="7620" marR="7620" marT="7620" marB="0" anchor="ctr"/>
                </a:tc>
                <a:extLst>
                  <a:ext uri="{0D108BD9-81ED-4DB2-BD59-A6C34878D82A}">
                    <a16:rowId xmlns:a16="http://schemas.microsoft.com/office/drawing/2014/main" val="3523808688"/>
                  </a:ext>
                </a:extLst>
              </a:tr>
              <a:tr h="814646">
                <a:tc>
                  <a:txBody>
                    <a:bodyPr/>
                    <a:lstStyle/>
                    <a:p>
                      <a:pPr algn="ctr">
                        <a:lnSpc>
                          <a:spcPct val="107000"/>
                        </a:lnSpc>
                        <a:spcAft>
                          <a:spcPts val="800"/>
                        </a:spcAft>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GovSp</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De</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e modaliteiten van telewerk in het TRAVARB herzien</a:t>
                      </a:r>
                    </a:p>
                  </a:txBody>
                  <a:tcPr marL="44450" marR="44450" marT="0" marB="0" anchor="ctr"/>
                </a:tc>
                <a:tc>
                  <a:txBody>
                    <a:bodyPr/>
                    <a:lstStyle/>
                    <a:p>
                      <a:pPr algn="ctr">
                        <a:lnSpc>
                          <a:spcPct val="107000"/>
                        </a:lnSpc>
                        <a:spcAft>
                          <a:spcPts val="800"/>
                        </a:spcAft>
                      </a:pPr>
                      <a:r>
                        <a:rPr lang="nl-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31/12/2024</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LtCol</a:t>
                      </a:r>
                      <a:r>
                        <a:rPr lang="nl-BE" sz="1400" dirty="0">
                          <a:effectLst/>
                          <a:latin typeface="Calibri" panose="020F0502020204030204" pitchFamily="34" charset="0"/>
                          <a:ea typeface="Calibri" panose="020F0502020204030204" pitchFamily="34" charset="0"/>
                          <a:cs typeface="Times New Roman" panose="02020603050405020304" pitchFamily="18" charset="0"/>
                        </a:rPr>
                        <a:t>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d'Avi</a:t>
                      </a:r>
                      <a:r>
                        <a:rPr lang="nl-BE" sz="1400" dirty="0">
                          <a:effectLst/>
                          <a:latin typeface="Calibri" panose="020F0502020204030204" pitchFamily="34" charset="0"/>
                          <a:ea typeface="Calibri" panose="020F0502020204030204" pitchFamily="34" charset="0"/>
                          <a:cs typeface="Times New Roman" panose="02020603050405020304" pitchFamily="18" charset="0"/>
                        </a:rPr>
                        <a:t> DEPREZ Caroline</a:t>
                      </a:r>
                    </a:p>
                    <a:p>
                      <a:pPr marL="0" marR="0" lvl="0" indent="0" algn="ctr" defTabSz="914400" rtl="0" eaLnBrk="1" fontAlgn="b" latinLnBrk="0" hangingPunct="1">
                        <a:lnSpc>
                          <a:spcPct val="100000"/>
                        </a:lnSpc>
                        <a:spcBef>
                          <a:spcPts val="0"/>
                        </a:spcBef>
                        <a:spcAft>
                          <a:spcPts val="0"/>
                        </a:spcAft>
                        <a:buClrTx/>
                        <a:buSzTx/>
                        <a:buFontTx/>
                        <a:buNone/>
                        <a:tabLst/>
                        <a:defRPr/>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Psy</a:t>
                      </a:r>
                      <a:r>
                        <a:rPr lang="nl-BE" sz="1400" b="0" i="0" u="none" strike="noStrike" dirty="0">
                          <a:effectLst/>
                          <a:latin typeface="Calibri" panose="020F0502020204030204" pitchFamily="34" charset="0"/>
                        </a:rPr>
                        <a:t> REMACLE Michel</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MELANGE Philippe</a:t>
                      </a:r>
                    </a:p>
                  </a:txBody>
                  <a:tcPr marL="7620" marR="7620" marT="7620" marB="0" anchor="ctr"/>
                </a:tc>
                <a:extLst>
                  <a:ext uri="{0D108BD9-81ED-4DB2-BD59-A6C34878D82A}">
                    <a16:rowId xmlns:a16="http://schemas.microsoft.com/office/drawing/2014/main" val="4200247376"/>
                  </a:ext>
                </a:extLst>
              </a:tr>
              <a:tr h="814646">
                <a:tc>
                  <a:txBody>
                    <a:bodyPr/>
                    <a:lstStyle/>
                    <a:p>
                      <a:pPr algn="ctr">
                        <a:lnSpc>
                          <a:spcPct val="107000"/>
                        </a:lnSpc>
                        <a:spcAft>
                          <a:spcPts val="800"/>
                        </a:spcAft>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LtCol</a:t>
                      </a:r>
                      <a:r>
                        <a:rPr lang="nl-BE" sz="1400" dirty="0">
                          <a:effectLst/>
                          <a:latin typeface="Calibri" panose="020F0502020204030204" pitchFamily="34" charset="0"/>
                          <a:ea typeface="Calibri" panose="020F0502020204030204" pitchFamily="34" charset="0"/>
                          <a:cs typeface="Times New Roman" panose="02020603050405020304" pitchFamily="18" charset="0"/>
                        </a:rPr>
                        <a:t>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d'Avi</a:t>
                      </a:r>
                      <a:r>
                        <a:rPr lang="nl-BE" sz="1400" dirty="0">
                          <a:effectLst/>
                          <a:latin typeface="Calibri" panose="020F0502020204030204" pitchFamily="34" charset="0"/>
                          <a:ea typeface="Calibri" panose="020F0502020204030204" pitchFamily="34" charset="0"/>
                          <a:cs typeface="Times New Roman" panose="02020603050405020304" pitchFamily="18" charset="0"/>
                        </a:rPr>
                        <a:t> DEPREZ Caroline</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IPS van het NWOW-leiderschap</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1</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31/12/2024</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Calibri" panose="020F0502020204030204" pitchFamily="34" charset="0"/>
                          <a:cs typeface="Times New Roman" panose="02020603050405020304" pitchFamily="18" charset="0"/>
                        </a:rPr>
                        <a:t>LtCol d'Avi DEPREZ Caroline</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Psy</a:t>
                      </a:r>
                      <a:r>
                        <a:rPr lang="nl-BE" sz="1400" b="0" i="0" u="none" strike="noStrike" dirty="0">
                          <a:effectLst/>
                          <a:latin typeface="Calibri" panose="020F0502020204030204" pitchFamily="34" charset="0"/>
                        </a:rPr>
                        <a:t> REMACLE Michel</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MELANGE Philippe</a:t>
                      </a:r>
                    </a:p>
                  </a:txBody>
                  <a:tcPr marL="7620" marR="7620" marT="7620" marB="0" anchor="ctr"/>
                </a:tc>
                <a:extLst>
                  <a:ext uri="{0D108BD9-81ED-4DB2-BD59-A6C34878D82A}">
                    <a16:rowId xmlns:a16="http://schemas.microsoft.com/office/drawing/2014/main" val="3168295882"/>
                  </a:ext>
                </a:extLst>
              </a:tr>
              <a:tr h="1084667">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(V)CHOD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GovSp</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Fmn</a:t>
                      </a:r>
                      <a:r>
                        <a:rPr lang="nl-BE" sz="1400" dirty="0">
                          <a:effectLst/>
                          <a:latin typeface="Calibri" panose="020F0502020204030204" pitchFamily="34" charset="0"/>
                          <a:ea typeface="Calibri" panose="020F0502020204030204" pitchFamily="34" charset="0"/>
                          <a:cs typeface="Times New Roman" panose="02020603050405020304" pitchFamily="18" charset="0"/>
                        </a:rPr>
                        <a:t> leiderschap Defensie herzien door daarin de NWOW-principes te integreren</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31/12/2026</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Calibri" panose="020F0502020204030204" pitchFamily="34" charset="0"/>
                          <a:cs typeface="Times New Roman" panose="02020603050405020304" pitchFamily="18" charset="0"/>
                        </a:rPr>
                        <a:t>LtCol d'Avi DEPREZ Caroline</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Psy</a:t>
                      </a:r>
                      <a:r>
                        <a:rPr lang="nl-BE" sz="1400" b="0" i="0" u="none" strike="noStrike" dirty="0">
                          <a:effectLst/>
                          <a:latin typeface="Calibri" panose="020F0502020204030204" pitchFamily="34" charset="0"/>
                        </a:rPr>
                        <a:t> REMACLE Michel</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MELANGE Philippe</a:t>
                      </a:r>
                    </a:p>
                  </a:txBody>
                  <a:tcPr marL="7620" marR="7620" marT="7620" marB="0" anchor="ctr"/>
                </a:tc>
                <a:extLst>
                  <a:ext uri="{0D108BD9-81ED-4DB2-BD59-A6C34878D82A}">
                    <a16:rowId xmlns:a16="http://schemas.microsoft.com/office/drawing/2014/main" val="553309125"/>
                  </a:ext>
                </a:extLst>
              </a:tr>
              <a:tr h="902193">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KMS</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Fmn</a:t>
                      </a:r>
                      <a:r>
                        <a:rPr lang="nl-BE" sz="1400" dirty="0">
                          <a:effectLst/>
                          <a:latin typeface="Calibri" panose="020F0502020204030204" pitchFamily="34" charset="0"/>
                          <a:ea typeface="Calibri" panose="020F0502020204030204" pitchFamily="34" charset="0"/>
                          <a:cs typeface="Times New Roman" panose="02020603050405020304" pitchFamily="18" charset="0"/>
                        </a:rPr>
                        <a:t> leiderschap NWOW invoeren in alle vormingsinstellingen van Defensie</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30/06/2026</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LtCol</a:t>
                      </a:r>
                      <a:r>
                        <a:rPr lang="nl-BE" sz="1400" dirty="0">
                          <a:effectLst/>
                          <a:latin typeface="Calibri" panose="020F0502020204030204" pitchFamily="34" charset="0"/>
                          <a:ea typeface="Calibri" panose="020F0502020204030204" pitchFamily="34" charset="0"/>
                          <a:cs typeface="Times New Roman" panose="02020603050405020304" pitchFamily="18" charset="0"/>
                        </a:rPr>
                        <a:t>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d'Avi</a:t>
                      </a:r>
                      <a:r>
                        <a:rPr lang="nl-BE" sz="1400" dirty="0">
                          <a:effectLst/>
                          <a:latin typeface="Calibri" panose="020F0502020204030204" pitchFamily="34" charset="0"/>
                          <a:ea typeface="Calibri" panose="020F0502020204030204" pitchFamily="34" charset="0"/>
                          <a:cs typeface="Times New Roman" panose="02020603050405020304" pitchFamily="18" charset="0"/>
                        </a:rPr>
                        <a:t> DEPREZ Caroline</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Psy</a:t>
                      </a:r>
                      <a:r>
                        <a:rPr lang="nl-BE" sz="1400" b="0" i="0" u="none" strike="noStrike" dirty="0">
                          <a:effectLst/>
                          <a:latin typeface="Calibri" panose="020F0502020204030204" pitchFamily="34" charset="0"/>
                        </a:rPr>
                        <a:t> REMACLE Michel</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MELANGE Philippe</a:t>
                      </a:r>
                    </a:p>
                  </a:txBody>
                  <a:tcPr marL="7620" marR="7620" marT="7620" marB="0" anchor="ctr"/>
                </a:tc>
                <a:extLst>
                  <a:ext uri="{0D108BD9-81ED-4DB2-BD59-A6C34878D82A}">
                    <a16:rowId xmlns:a16="http://schemas.microsoft.com/office/drawing/2014/main" val="87566873"/>
                  </a:ext>
                </a:extLst>
              </a:tr>
            </a:tbl>
          </a:graphicData>
        </a:graphic>
      </p:graphicFrame>
    </p:spTree>
    <p:extLst>
      <p:ext uri="{BB962C8B-B14F-4D97-AF65-F5344CB8AC3E}">
        <p14:creationId xmlns:p14="http://schemas.microsoft.com/office/powerpoint/2010/main" val="25366999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1446550"/>
          </a:xfrm>
          <a:prstGeom prst="rect">
            <a:avLst/>
          </a:prstGeom>
        </p:spPr>
        <p:txBody>
          <a:bodyPr wrap="square" rtlCol="0">
            <a:spAutoFit/>
          </a:bodyPr>
          <a:lstStyle/>
          <a:p>
            <a:pPr algn="ctr"/>
            <a:r>
              <a:rPr lang="nl-BE" sz="4400" b="1" dirty="0">
                <a:latin typeface="Arial" panose="020B0604020202020204" pitchFamily="34" charset="0"/>
                <a:cs typeface="Arial" panose="020B0604020202020204" pitchFamily="34" charset="0"/>
              </a:rPr>
              <a:t>23-DF-01</a:t>
            </a:r>
            <a:br>
              <a:rPr lang="nl-BE" sz="4400" b="1" dirty="0">
                <a:latin typeface="Arial" panose="020B0604020202020204" pitchFamily="34" charset="0"/>
                <a:cs typeface="Arial" panose="020B0604020202020204" pitchFamily="34" charset="0"/>
              </a:rPr>
            </a:br>
            <a:r>
              <a:rPr lang="nl-BE" sz="4400" b="1" dirty="0">
                <a:latin typeface="Arial" panose="020B0604020202020204" pitchFamily="34" charset="0"/>
                <a:cs typeface="Arial" panose="020B0604020202020204" pitchFamily="34" charset="0"/>
              </a:rPr>
              <a:t>New way of </a:t>
            </a:r>
            <a:r>
              <a:rPr lang="nl-BE" sz="4400" b="1" dirty="0" err="1">
                <a:latin typeface="Arial" panose="020B0604020202020204" pitchFamily="34" charset="0"/>
                <a:cs typeface="Arial" panose="020B0604020202020204" pitchFamily="34" charset="0"/>
              </a:rPr>
              <a:t>working</a:t>
            </a:r>
            <a:r>
              <a:rPr lang="nl-BE" sz="4400" b="1" dirty="0">
                <a:latin typeface="Arial" panose="020B0604020202020204" pitchFamily="34" charset="0"/>
                <a:cs typeface="Arial" panose="020B0604020202020204" pitchFamily="34" charset="0"/>
              </a:rPr>
              <a:t>.</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1746091917"/>
              </p:ext>
            </p:extLst>
          </p:nvPr>
        </p:nvGraphicFramePr>
        <p:xfrm>
          <a:off x="0" y="1506171"/>
          <a:ext cx="12192000" cy="7349074"/>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2516617">
                  <a:extLst>
                    <a:ext uri="{9D8B030D-6E8A-4147-A177-3AD203B41FA5}">
                      <a16:colId xmlns:a16="http://schemas.microsoft.com/office/drawing/2014/main" val="4051463726"/>
                    </a:ext>
                  </a:extLst>
                </a:gridCol>
                <a:gridCol w="1515762">
                  <a:extLst>
                    <a:ext uri="{9D8B030D-6E8A-4147-A177-3AD203B41FA5}">
                      <a16:colId xmlns:a16="http://schemas.microsoft.com/office/drawing/2014/main" val="2989411758"/>
                    </a:ext>
                  </a:extLst>
                </a:gridCol>
                <a:gridCol w="109563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876695">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814646">
                <a:tc>
                  <a:txBody>
                    <a:bodyPr/>
                    <a:lstStyle/>
                    <a:p>
                      <a:pPr algn="ctr">
                        <a:lnSpc>
                          <a:spcPct val="107000"/>
                        </a:lnSpc>
                        <a:spcAft>
                          <a:spcPts val="800"/>
                        </a:spcAft>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LtCol</a:t>
                      </a:r>
                      <a:r>
                        <a:rPr lang="nl-BE" sz="1400" dirty="0">
                          <a:effectLst/>
                          <a:latin typeface="Calibri" panose="020F0502020204030204" pitchFamily="34" charset="0"/>
                          <a:ea typeface="Calibri" panose="020F0502020204030204" pitchFamily="34" charset="0"/>
                          <a:cs typeface="Times New Roman" panose="02020603050405020304" pitchFamily="18" charset="0"/>
                        </a:rPr>
                        <a:t>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d'Avi</a:t>
                      </a:r>
                      <a:r>
                        <a:rPr lang="nl-BE" sz="1400" dirty="0">
                          <a:effectLst/>
                          <a:latin typeface="Calibri" panose="020F0502020204030204" pitchFamily="34" charset="0"/>
                          <a:ea typeface="Calibri" panose="020F0502020204030204" pitchFamily="34" charset="0"/>
                          <a:cs typeface="Times New Roman" panose="02020603050405020304" pitchFamily="18" charset="0"/>
                        </a:rPr>
                        <a:t> DEPREZ Caroline</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De welzijnsinitiatieven ontwikkelen</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30/06/2024</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Calibri" panose="020F0502020204030204" pitchFamily="34" charset="0"/>
                          <a:cs typeface="Times New Roman" panose="02020603050405020304" pitchFamily="18" charset="0"/>
                        </a:rPr>
                        <a:t>LtCol d'Avi DEPREZ Caroline</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Psy</a:t>
                      </a:r>
                      <a:r>
                        <a:rPr lang="nl-BE" sz="1400" b="0" i="0" u="none" strike="noStrike" dirty="0">
                          <a:effectLst/>
                          <a:latin typeface="Calibri" panose="020F0502020204030204" pitchFamily="34" charset="0"/>
                        </a:rPr>
                        <a:t> REMACLE Michel</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MELANGE Philippe</a:t>
                      </a:r>
                    </a:p>
                  </a:txBody>
                  <a:tcPr marL="7620" marR="7620" marT="7620" marB="0" anchor="ctr"/>
                </a:tc>
                <a:extLst>
                  <a:ext uri="{0D108BD9-81ED-4DB2-BD59-A6C34878D82A}">
                    <a16:rowId xmlns:a16="http://schemas.microsoft.com/office/drawing/2014/main" val="3523808688"/>
                  </a:ext>
                </a:extLst>
              </a:tr>
              <a:tr h="814646">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KMS</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De aangepaste en op de behoeften van Defensie afgestemde vormingen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Mental</a:t>
                      </a:r>
                      <a:r>
                        <a:rPr lang="nl-BE" sz="1400" dirty="0">
                          <a:effectLst/>
                          <a:latin typeface="Calibri" panose="020F0502020204030204" pitchFamily="34" charset="0"/>
                          <a:ea typeface="Calibri" panose="020F0502020204030204" pitchFamily="34" charset="0"/>
                          <a:cs typeface="Times New Roman" panose="02020603050405020304" pitchFamily="18" charset="0"/>
                        </a:rPr>
                        <a:t> Fitness ontwikkelen en evalueren, in onderlinge overeenstemming met het Center of Expertise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for</a:t>
                      </a:r>
                      <a:r>
                        <a:rPr lang="nl-BE" sz="1400" dirty="0">
                          <a:effectLst/>
                          <a:latin typeface="Calibri" panose="020F0502020204030204" pitchFamily="34" charset="0"/>
                          <a:ea typeface="Calibri" panose="020F0502020204030204" pitchFamily="34" charset="0"/>
                          <a:cs typeface="Times New Roman" panose="02020603050405020304" pitchFamily="18" charset="0"/>
                        </a:rPr>
                        <a:t>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Leadership</a:t>
                      </a:r>
                      <a:r>
                        <a:rPr lang="nl-BE" sz="1400" dirty="0">
                          <a:effectLst/>
                          <a:latin typeface="Calibri" panose="020F0502020204030204" pitchFamily="34" charset="0"/>
                          <a:ea typeface="Calibri" panose="020F0502020204030204" pitchFamily="34" charset="0"/>
                          <a:cs typeface="Times New Roman" panose="02020603050405020304" pitchFamily="18" charset="0"/>
                        </a:rPr>
                        <a:t> Skills Training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and</a:t>
                      </a:r>
                      <a:r>
                        <a:rPr lang="nl-BE" sz="1400" dirty="0">
                          <a:effectLst/>
                          <a:latin typeface="Calibri" panose="020F0502020204030204" pitchFamily="34" charset="0"/>
                          <a:ea typeface="Calibri" panose="020F0502020204030204" pitchFamily="34" charset="0"/>
                          <a:cs typeface="Times New Roman" panose="02020603050405020304" pitchFamily="18" charset="0"/>
                        </a:rPr>
                        <a:t> Evaluation (CELESTE)</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31/12/2025</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Calibri" panose="020F0502020204030204" pitchFamily="34" charset="0"/>
                          <a:cs typeface="Times New Roman" panose="02020603050405020304" pitchFamily="18" charset="0"/>
                        </a:rPr>
                        <a:t>LtCol d'Avi DEPREZ Caroline</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Psy</a:t>
                      </a:r>
                      <a:r>
                        <a:rPr lang="nl-BE" sz="1400" b="0" i="0" u="none" strike="noStrike" dirty="0">
                          <a:effectLst/>
                          <a:latin typeface="Calibri" panose="020F0502020204030204" pitchFamily="34" charset="0"/>
                        </a:rPr>
                        <a:t> REMACLE Michel</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MELANGE Philippe</a:t>
                      </a:r>
                    </a:p>
                  </a:txBody>
                  <a:tcPr marL="7620" marR="7620" marT="7620" marB="0" anchor="ctr"/>
                </a:tc>
                <a:extLst>
                  <a:ext uri="{0D108BD9-81ED-4DB2-BD59-A6C34878D82A}">
                    <a16:rowId xmlns:a16="http://schemas.microsoft.com/office/drawing/2014/main" val="4200247376"/>
                  </a:ext>
                </a:extLst>
              </a:tr>
              <a:tr h="814646">
                <a:tc>
                  <a:txBody>
                    <a:bodyPr/>
                    <a:lstStyle/>
                    <a:p>
                      <a:pPr algn="ctr">
                        <a:lnSpc>
                          <a:spcPct val="107000"/>
                        </a:lnSpc>
                        <a:spcAft>
                          <a:spcPts val="800"/>
                        </a:spcAft>
                      </a:pP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Govsp</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Mental</a:t>
                      </a:r>
                      <a:r>
                        <a:rPr lang="nl-BE" sz="1400" dirty="0">
                          <a:effectLst/>
                          <a:latin typeface="Calibri" panose="020F0502020204030204" pitchFamily="34" charset="0"/>
                          <a:ea typeface="Calibri" panose="020F0502020204030204" pitchFamily="34" charset="0"/>
                          <a:cs typeface="Times New Roman" panose="02020603050405020304" pitchFamily="18" charset="0"/>
                        </a:rPr>
                        <a:t> Fitness-technieken institutionaliseren, zodat ze alle medewerkers van Defensie ten goede komen</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30/06/2025</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Calibri" panose="020F0502020204030204" pitchFamily="34" charset="0"/>
                          <a:cs typeface="Times New Roman" panose="02020603050405020304" pitchFamily="18" charset="0"/>
                        </a:rPr>
                        <a:t>LtCol d'Avi DEPREZ Caroline</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Psy</a:t>
                      </a:r>
                      <a:r>
                        <a:rPr lang="nl-BE" sz="1400" b="0" i="0" u="none" strike="noStrike" dirty="0">
                          <a:effectLst/>
                          <a:latin typeface="Calibri" panose="020F0502020204030204" pitchFamily="34" charset="0"/>
                        </a:rPr>
                        <a:t> REMACLE Michel</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MELANGE Philippe</a:t>
                      </a:r>
                    </a:p>
                  </a:txBody>
                  <a:tcPr marL="7620" marR="7620" marT="7620" marB="0" anchor="ctr"/>
                </a:tc>
                <a:extLst>
                  <a:ext uri="{0D108BD9-81ED-4DB2-BD59-A6C34878D82A}">
                    <a16:rowId xmlns:a16="http://schemas.microsoft.com/office/drawing/2014/main" val="3168295882"/>
                  </a:ext>
                </a:extLst>
              </a:tr>
              <a:tr h="1084667">
                <a:tc>
                  <a:txBody>
                    <a:bodyPr/>
                    <a:lstStyle/>
                    <a:p>
                      <a:pPr algn="ctr">
                        <a:lnSpc>
                          <a:spcPct val="107000"/>
                        </a:lnSpc>
                        <a:spcAft>
                          <a:spcPts val="800"/>
                        </a:spcAft>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LtCol</a:t>
                      </a:r>
                      <a:r>
                        <a:rPr lang="nl-BE" sz="1400" dirty="0">
                          <a:effectLst/>
                          <a:latin typeface="Calibri" panose="020F0502020204030204" pitchFamily="34" charset="0"/>
                          <a:ea typeface="Calibri" panose="020F0502020204030204" pitchFamily="34" charset="0"/>
                          <a:cs typeface="Times New Roman" panose="02020603050405020304" pitchFamily="18" charset="0"/>
                        </a:rPr>
                        <a:t>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d'Avi</a:t>
                      </a:r>
                      <a:r>
                        <a:rPr lang="nl-BE" sz="1400" dirty="0">
                          <a:effectLst/>
                          <a:latin typeface="Calibri" panose="020F0502020204030204" pitchFamily="34" charset="0"/>
                          <a:ea typeface="Calibri" panose="020F0502020204030204" pitchFamily="34" charset="0"/>
                          <a:cs typeface="Times New Roman" panose="02020603050405020304" pitchFamily="18" charset="0"/>
                        </a:rPr>
                        <a:t> DEPREZ Caroline</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De transparantie verhogen</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2</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30/06/2026</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Calibri" panose="020F0502020204030204" pitchFamily="34" charset="0"/>
                          <a:cs typeface="Times New Roman" panose="02020603050405020304" pitchFamily="18" charset="0"/>
                        </a:rPr>
                        <a:t>LtCol d'Avi DEPREZ Caroline</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Psy</a:t>
                      </a:r>
                      <a:r>
                        <a:rPr lang="nl-BE" sz="1400" b="0" i="0" u="none" strike="noStrike" dirty="0">
                          <a:effectLst/>
                          <a:latin typeface="Calibri" panose="020F0502020204030204" pitchFamily="34" charset="0"/>
                        </a:rPr>
                        <a:t> REMACLE Michel</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MELANGE Philippe</a:t>
                      </a:r>
                    </a:p>
                  </a:txBody>
                  <a:tcPr marL="7620" marR="7620" marT="7620" marB="0" anchor="ctr"/>
                </a:tc>
                <a:extLst>
                  <a:ext uri="{0D108BD9-81ED-4DB2-BD59-A6C34878D82A}">
                    <a16:rowId xmlns:a16="http://schemas.microsoft.com/office/drawing/2014/main" val="553309125"/>
                  </a:ext>
                </a:extLst>
              </a:tr>
              <a:tr h="902193">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(V)CHOD,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GovSp</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Via een nieuwe versie van de “boordtabel” communiceren over alle lopende projecten van Defensie: toegankelijk voor iedereen, waarbij de informatie op verstaanbare wijze wordt verstrekt</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31/12/2025</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LtCol</a:t>
                      </a:r>
                      <a:r>
                        <a:rPr lang="nl-BE" sz="1400" dirty="0">
                          <a:effectLst/>
                          <a:latin typeface="Calibri" panose="020F0502020204030204" pitchFamily="34" charset="0"/>
                          <a:ea typeface="Calibri" panose="020F0502020204030204" pitchFamily="34" charset="0"/>
                          <a:cs typeface="Times New Roman" panose="02020603050405020304" pitchFamily="18" charset="0"/>
                        </a:rPr>
                        <a:t>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d'Avi</a:t>
                      </a:r>
                      <a:r>
                        <a:rPr lang="nl-BE" sz="1400" dirty="0">
                          <a:effectLst/>
                          <a:latin typeface="Calibri" panose="020F0502020204030204" pitchFamily="34" charset="0"/>
                          <a:ea typeface="Calibri" panose="020F0502020204030204" pitchFamily="34" charset="0"/>
                          <a:cs typeface="Times New Roman" panose="02020603050405020304" pitchFamily="18" charset="0"/>
                        </a:rPr>
                        <a:t> DEPREZ Caroline</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Psy</a:t>
                      </a:r>
                      <a:r>
                        <a:rPr lang="nl-BE" sz="1400" b="0" i="0" u="none" strike="noStrike" dirty="0">
                          <a:effectLst/>
                          <a:latin typeface="Calibri" panose="020F0502020204030204" pitchFamily="34" charset="0"/>
                        </a:rPr>
                        <a:t> REMACLE Michel</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MELANGE Philippe</a:t>
                      </a:r>
                    </a:p>
                  </a:txBody>
                  <a:tcPr marL="7620" marR="7620" marT="7620" marB="0" anchor="ctr"/>
                </a:tc>
                <a:extLst>
                  <a:ext uri="{0D108BD9-81ED-4DB2-BD59-A6C34878D82A}">
                    <a16:rowId xmlns:a16="http://schemas.microsoft.com/office/drawing/2014/main" val="87566873"/>
                  </a:ext>
                </a:extLst>
              </a:tr>
            </a:tbl>
          </a:graphicData>
        </a:graphic>
      </p:graphicFrame>
    </p:spTree>
    <p:extLst>
      <p:ext uri="{BB962C8B-B14F-4D97-AF65-F5344CB8AC3E}">
        <p14:creationId xmlns:p14="http://schemas.microsoft.com/office/powerpoint/2010/main" val="25854556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1446550"/>
          </a:xfrm>
          <a:prstGeom prst="rect">
            <a:avLst/>
          </a:prstGeom>
        </p:spPr>
        <p:txBody>
          <a:bodyPr wrap="square" rtlCol="0">
            <a:spAutoFit/>
          </a:bodyPr>
          <a:lstStyle/>
          <a:p>
            <a:pPr algn="ctr"/>
            <a:r>
              <a:rPr lang="nl-BE" sz="4400" b="1" dirty="0">
                <a:latin typeface="Arial" panose="020B0604020202020204" pitchFamily="34" charset="0"/>
                <a:cs typeface="Arial" panose="020B0604020202020204" pitchFamily="34" charset="0"/>
              </a:rPr>
              <a:t>23-DF-01</a:t>
            </a:r>
            <a:br>
              <a:rPr lang="nl-BE" sz="4400" b="1" dirty="0">
                <a:latin typeface="Arial" panose="020B0604020202020204" pitchFamily="34" charset="0"/>
                <a:cs typeface="Arial" panose="020B0604020202020204" pitchFamily="34" charset="0"/>
              </a:rPr>
            </a:br>
            <a:r>
              <a:rPr lang="nl-BE" sz="4400" b="1" dirty="0">
                <a:latin typeface="Arial" panose="020B0604020202020204" pitchFamily="34" charset="0"/>
                <a:cs typeface="Arial" panose="020B0604020202020204" pitchFamily="34" charset="0"/>
              </a:rPr>
              <a:t>New way of </a:t>
            </a:r>
            <a:r>
              <a:rPr lang="nl-BE" sz="4400" b="1" dirty="0" err="1">
                <a:latin typeface="Arial" panose="020B0604020202020204" pitchFamily="34" charset="0"/>
                <a:cs typeface="Arial" panose="020B0604020202020204" pitchFamily="34" charset="0"/>
              </a:rPr>
              <a:t>working</a:t>
            </a:r>
            <a:r>
              <a:rPr lang="nl-BE" sz="4400" b="1" dirty="0">
                <a:latin typeface="Arial" panose="020B0604020202020204" pitchFamily="34" charset="0"/>
                <a:cs typeface="Arial" panose="020B0604020202020204" pitchFamily="34" charset="0"/>
              </a:rPr>
              <a:t>.</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3109299237"/>
              </p:ext>
            </p:extLst>
          </p:nvPr>
        </p:nvGraphicFramePr>
        <p:xfrm>
          <a:off x="0" y="1781654"/>
          <a:ext cx="12192000" cy="4443005"/>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3040459">
                  <a:extLst>
                    <a:ext uri="{9D8B030D-6E8A-4147-A177-3AD203B41FA5}">
                      <a16:colId xmlns:a16="http://schemas.microsoft.com/office/drawing/2014/main" val="4051463726"/>
                    </a:ext>
                  </a:extLst>
                </a:gridCol>
                <a:gridCol w="1324708">
                  <a:extLst>
                    <a:ext uri="{9D8B030D-6E8A-4147-A177-3AD203B41FA5}">
                      <a16:colId xmlns:a16="http://schemas.microsoft.com/office/drawing/2014/main" val="2989411758"/>
                    </a:ext>
                  </a:extLst>
                </a:gridCol>
                <a:gridCol w="930031">
                  <a:extLst>
                    <a:ext uri="{9D8B030D-6E8A-4147-A177-3AD203B41FA5}">
                      <a16:colId xmlns:a16="http://schemas.microsoft.com/office/drawing/2014/main" val="3396486518"/>
                    </a:ext>
                  </a:extLst>
                </a:gridCol>
                <a:gridCol w="1227015">
                  <a:extLst>
                    <a:ext uri="{9D8B030D-6E8A-4147-A177-3AD203B41FA5}">
                      <a16:colId xmlns:a16="http://schemas.microsoft.com/office/drawing/2014/main" val="3760943750"/>
                    </a:ext>
                  </a:extLst>
                </a:gridCol>
                <a:gridCol w="1810318">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876695">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814646">
                <a:tc>
                  <a:txBody>
                    <a:bodyPr/>
                    <a:lstStyle/>
                    <a:p>
                      <a:pPr algn="ctr">
                        <a:lnSpc>
                          <a:spcPct val="107000"/>
                        </a:lnSpc>
                        <a:spcAft>
                          <a:spcPts val="800"/>
                        </a:spcAft>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LtCol</a:t>
                      </a:r>
                      <a:r>
                        <a:rPr lang="nl-BE" sz="1400" dirty="0">
                          <a:effectLst/>
                          <a:latin typeface="Calibri" panose="020F0502020204030204" pitchFamily="34" charset="0"/>
                          <a:ea typeface="Calibri" panose="020F0502020204030204" pitchFamily="34" charset="0"/>
                          <a:cs typeface="Times New Roman" panose="02020603050405020304" pitchFamily="18" charset="0"/>
                        </a:rPr>
                        <a:t>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d'Avi</a:t>
                      </a:r>
                      <a:r>
                        <a:rPr lang="nl-BE" sz="1400" dirty="0">
                          <a:effectLst/>
                          <a:latin typeface="Calibri" panose="020F0502020204030204" pitchFamily="34" charset="0"/>
                          <a:ea typeface="Calibri" panose="020F0502020204030204" pitchFamily="34" charset="0"/>
                          <a:cs typeface="Times New Roman" panose="02020603050405020304" pitchFamily="18" charset="0"/>
                        </a:rPr>
                        <a:t> DEPREZ Caroline</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Toekomstperspectieven bieden</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30/06/2027</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Calibri" panose="020F0502020204030204" pitchFamily="34" charset="0"/>
                          <a:cs typeface="Times New Roman" panose="02020603050405020304" pitchFamily="18" charset="0"/>
                        </a:rPr>
                        <a:t>LtCol d'Avi DEPREZ Caroline</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Psy</a:t>
                      </a:r>
                      <a:r>
                        <a:rPr lang="nl-BE" sz="1400" b="0" i="0" u="none" strike="noStrike" dirty="0">
                          <a:effectLst/>
                          <a:latin typeface="Calibri" panose="020F0502020204030204" pitchFamily="34" charset="0"/>
                        </a:rPr>
                        <a:t> REMACLE Michel</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MELANGE Philippe</a:t>
                      </a:r>
                    </a:p>
                  </a:txBody>
                  <a:tcPr marL="7620" marR="7620" marT="7620" marB="0" anchor="ctr"/>
                </a:tc>
                <a:extLst>
                  <a:ext uri="{0D108BD9-81ED-4DB2-BD59-A6C34878D82A}">
                    <a16:rowId xmlns:a16="http://schemas.microsoft.com/office/drawing/2014/main" val="3523808688"/>
                  </a:ext>
                </a:extLst>
              </a:tr>
              <a:tr h="814646">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(V)CHOD, DGHR</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Herziening van het bevorderingssysteem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cfr</a:t>
                      </a:r>
                      <a:r>
                        <a:rPr lang="nl-BE" sz="1400" dirty="0">
                          <a:effectLst/>
                          <a:latin typeface="Calibri" panose="020F0502020204030204" pitchFamily="34" charset="0"/>
                          <a:ea typeface="Calibri" panose="020F0502020204030204" pitchFamily="34" charset="0"/>
                          <a:cs typeface="Times New Roman" panose="02020603050405020304" pitchFamily="18" charset="0"/>
                        </a:rPr>
                        <a:t>. STAR-plan – mei 2022)</a:t>
                      </a: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2023/2027</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Calibri" panose="020F0502020204030204" pitchFamily="34" charset="0"/>
                          <a:cs typeface="Times New Roman" panose="02020603050405020304" pitchFamily="18" charset="0"/>
                        </a:rPr>
                        <a:t>LtCol d'Avi DEPREZ Caroline</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Psy</a:t>
                      </a:r>
                      <a:r>
                        <a:rPr lang="nl-BE" sz="1400" b="0" i="0" u="none" strike="noStrike" dirty="0">
                          <a:effectLst/>
                          <a:latin typeface="Calibri" panose="020F0502020204030204" pitchFamily="34" charset="0"/>
                        </a:rPr>
                        <a:t> REMACLE Michel</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MELANGE Philippe</a:t>
                      </a:r>
                    </a:p>
                  </a:txBody>
                  <a:tcPr marL="7620" marR="7620" marT="7620" marB="0" anchor="ctr"/>
                </a:tc>
                <a:extLst>
                  <a:ext uri="{0D108BD9-81ED-4DB2-BD59-A6C34878D82A}">
                    <a16:rowId xmlns:a16="http://schemas.microsoft.com/office/drawing/2014/main" val="4200247376"/>
                  </a:ext>
                </a:extLst>
              </a:tr>
              <a:tr h="814646">
                <a:tc>
                  <a:txBody>
                    <a:bodyPr/>
                    <a:lstStyle/>
                    <a:p>
                      <a:pPr algn="ctr">
                        <a:lnSpc>
                          <a:spcPct val="107000"/>
                        </a:lnSpc>
                        <a:spcAft>
                          <a:spcPts val="800"/>
                        </a:spcAft>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LtCol</a:t>
                      </a:r>
                      <a:r>
                        <a:rPr lang="nl-BE" sz="1400" dirty="0">
                          <a:effectLst/>
                          <a:latin typeface="Calibri" panose="020F0502020204030204" pitchFamily="34" charset="0"/>
                          <a:ea typeface="Calibri" panose="020F0502020204030204" pitchFamily="34" charset="0"/>
                          <a:cs typeface="Times New Roman" panose="02020603050405020304" pitchFamily="18" charset="0"/>
                        </a:rPr>
                        <a:t>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d'Avi</a:t>
                      </a:r>
                      <a:r>
                        <a:rPr lang="nl-BE" sz="1400" dirty="0">
                          <a:effectLst/>
                          <a:latin typeface="Calibri" panose="020F0502020204030204" pitchFamily="34" charset="0"/>
                          <a:ea typeface="Calibri" panose="020F0502020204030204" pitchFamily="34" charset="0"/>
                          <a:cs typeface="Times New Roman" panose="02020603050405020304" pitchFamily="18" charset="0"/>
                        </a:rPr>
                        <a:t> DEPREZ Caroline</a:t>
                      </a:r>
                    </a:p>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De regionale vestigingen realiseren</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31/12/2032</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Calibri" panose="020F0502020204030204" pitchFamily="34" charset="0"/>
                          <a:cs typeface="Times New Roman" panose="02020603050405020304" pitchFamily="18" charset="0"/>
                        </a:rPr>
                        <a:t>LtCol d'Avi DEPREZ Caroline</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Psy</a:t>
                      </a:r>
                      <a:r>
                        <a:rPr lang="nl-BE" sz="1400" b="0" i="0" u="none" strike="noStrike" dirty="0">
                          <a:effectLst/>
                          <a:latin typeface="Calibri" panose="020F0502020204030204" pitchFamily="34" charset="0"/>
                        </a:rPr>
                        <a:t> REMACLE Michel</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MELANGE Philippe</a:t>
                      </a:r>
                    </a:p>
                  </a:txBody>
                  <a:tcPr marL="7620" marR="7620" marT="7620" marB="0" anchor="ctr"/>
                </a:tc>
                <a:extLst>
                  <a:ext uri="{0D108BD9-81ED-4DB2-BD59-A6C34878D82A}">
                    <a16:rowId xmlns:a16="http://schemas.microsoft.com/office/drawing/2014/main" val="3168295882"/>
                  </a:ext>
                </a:extLst>
              </a:tr>
              <a:tr h="1084667">
                <a:tc>
                  <a:txBody>
                    <a:bodyPr/>
                    <a:lstStyle/>
                    <a:p>
                      <a:pPr algn="ctr">
                        <a:lnSpc>
                          <a:spcPct val="107000"/>
                        </a:lnSpc>
                        <a:spcAft>
                          <a:spcPts val="800"/>
                        </a:spcAft>
                      </a:pPr>
                      <a:r>
                        <a:rPr lang="es-ES" sz="1400" dirty="0">
                          <a:effectLst/>
                          <a:latin typeface="Calibri" panose="020F0502020204030204" pitchFamily="34" charset="0"/>
                          <a:ea typeface="Calibri" panose="020F0502020204030204" pitchFamily="34" charset="0"/>
                          <a:cs typeface="Times New Roman" panose="02020603050405020304" pitchFamily="18" charset="0"/>
                        </a:rPr>
                        <a:t>(V)CHOD, DG en ACOS</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Oprichting van de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Kw</a:t>
                      </a:r>
                      <a:r>
                        <a:rPr lang="nl-BE" sz="1400" dirty="0">
                          <a:effectLst/>
                          <a:latin typeface="Calibri" panose="020F0502020204030204" pitchFamily="34" charset="0"/>
                          <a:ea typeface="Calibri" panose="020F0502020204030204" pitchFamily="34" charset="0"/>
                          <a:cs typeface="Times New Roman" panose="02020603050405020304" pitchFamily="18" charset="0"/>
                        </a:rPr>
                        <a:t> van de toekomst</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2023-2032</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LtCol</a:t>
                      </a:r>
                      <a:r>
                        <a:rPr lang="nl-BE" sz="1400" dirty="0">
                          <a:effectLst/>
                          <a:latin typeface="Calibri" panose="020F0502020204030204" pitchFamily="34" charset="0"/>
                          <a:ea typeface="Calibri" panose="020F0502020204030204" pitchFamily="34" charset="0"/>
                          <a:cs typeface="Times New Roman" panose="02020603050405020304" pitchFamily="18" charset="0"/>
                        </a:rPr>
                        <a:t>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d'Avi</a:t>
                      </a:r>
                      <a:r>
                        <a:rPr lang="nl-BE" sz="1400" dirty="0">
                          <a:effectLst/>
                          <a:latin typeface="Calibri" panose="020F0502020204030204" pitchFamily="34" charset="0"/>
                          <a:ea typeface="Calibri" panose="020F0502020204030204" pitchFamily="34" charset="0"/>
                          <a:cs typeface="Times New Roman" panose="02020603050405020304" pitchFamily="18" charset="0"/>
                        </a:rPr>
                        <a:t> DEPREZ Caroline</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Psy</a:t>
                      </a:r>
                      <a:r>
                        <a:rPr lang="nl-BE" sz="1400" b="0" i="0" u="none" strike="noStrike" dirty="0">
                          <a:effectLst/>
                          <a:latin typeface="Calibri" panose="020F0502020204030204" pitchFamily="34" charset="0"/>
                        </a:rPr>
                        <a:t> REMACLE Michel</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MELANGE Philippe</a:t>
                      </a:r>
                    </a:p>
                  </a:txBody>
                  <a:tcPr marL="7620" marR="7620" marT="7620" marB="0" anchor="ctr"/>
                </a:tc>
                <a:extLst>
                  <a:ext uri="{0D108BD9-81ED-4DB2-BD59-A6C34878D82A}">
                    <a16:rowId xmlns:a16="http://schemas.microsoft.com/office/drawing/2014/main" val="553309125"/>
                  </a:ext>
                </a:extLst>
              </a:tr>
            </a:tbl>
          </a:graphicData>
        </a:graphic>
      </p:graphicFrame>
    </p:spTree>
    <p:extLst>
      <p:ext uri="{BB962C8B-B14F-4D97-AF65-F5344CB8AC3E}">
        <p14:creationId xmlns:p14="http://schemas.microsoft.com/office/powerpoint/2010/main" val="33134107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1384995"/>
          </a:xfrm>
          <a:prstGeom prst="rect">
            <a:avLst/>
          </a:prstGeom>
        </p:spPr>
        <p:txBody>
          <a:bodyPr wrap="square" rtlCol="0">
            <a:spAutoFit/>
          </a:bodyPr>
          <a:lstStyle/>
          <a:p>
            <a:pPr algn="ctr"/>
            <a:r>
              <a:rPr lang="nl-BE" sz="4400" b="1" dirty="0">
                <a:latin typeface="Arial" panose="020B0604020202020204" pitchFamily="34" charset="0"/>
                <a:cs typeface="Arial" panose="020B0604020202020204" pitchFamily="34" charset="0"/>
              </a:rPr>
              <a:t>24-WB-01</a:t>
            </a:r>
            <a:br>
              <a:rPr lang="nl-BE" sz="4400" b="1" dirty="0">
                <a:latin typeface="Arial" panose="020B0604020202020204" pitchFamily="34" charset="0"/>
                <a:cs typeface="Arial" panose="020B0604020202020204" pitchFamily="34" charset="0"/>
              </a:rPr>
            </a:br>
            <a:r>
              <a:rPr lang="nl-BE" sz="4000" b="1" dirty="0">
                <a:latin typeface="Arial" panose="020B0604020202020204" pitchFamily="34" charset="0"/>
                <a:cs typeface="Arial" panose="020B0604020202020204" pitchFamily="34" charset="0"/>
              </a:rPr>
              <a:t>Nieuwe werking voltijdse vertrouwenspersonen.</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2713627373"/>
              </p:ext>
            </p:extLst>
          </p:nvPr>
        </p:nvGraphicFramePr>
        <p:xfrm>
          <a:off x="0" y="1474991"/>
          <a:ext cx="12192000" cy="5471397"/>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2516617">
                  <a:extLst>
                    <a:ext uri="{9D8B030D-6E8A-4147-A177-3AD203B41FA5}">
                      <a16:colId xmlns:a16="http://schemas.microsoft.com/office/drawing/2014/main" val="4051463726"/>
                    </a:ext>
                  </a:extLst>
                </a:gridCol>
                <a:gridCol w="1515762">
                  <a:extLst>
                    <a:ext uri="{9D8B030D-6E8A-4147-A177-3AD203B41FA5}">
                      <a16:colId xmlns:a16="http://schemas.microsoft.com/office/drawing/2014/main" val="2989411758"/>
                    </a:ext>
                  </a:extLst>
                </a:gridCol>
                <a:gridCol w="109563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876695">
                <a:tc>
                  <a:txBody>
                    <a:bodyPr/>
                    <a:lstStyle/>
                    <a:p>
                      <a:pPr algn="ctr"/>
                      <a:r>
                        <a:rPr lang="nl-BE">
                          <a:solidFill>
                            <a:schemeClr val="bg1"/>
                          </a:solidFill>
                        </a:rPr>
                        <a:t>Actor</a:t>
                      </a:r>
                      <a:endParaRPr lang="nl-BE" dirty="0">
                        <a:solidFill>
                          <a:schemeClr val="bg1"/>
                        </a:solidFill>
                      </a:endParaRPr>
                    </a:p>
                  </a:txBody>
                  <a:tcPr anchor="ctr"/>
                </a:tc>
                <a:tc>
                  <a:txBody>
                    <a:bodyPr/>
                    <a:lstStyle/>
                    <a:p>
                      <a:pPr algn="ctr"/>
                      <a:r>
                        <a:rPr lang="nl-BE">
                          <a:solidFill>
                            <a:schemeClr val="bg1"/>
                          </a:solidFill>
                        </a:rPr>
                        <a:t>Ojectief/Taak</a:t>
                      </a:r>
                      <a:endParaRPr lang="nl-BE" dirty="0">
                        <a:solidFill>
                          <a:schemeClr val="bg1"/>
                        </a:solidFill>
                      </a:endParaRPr>
                    </a:p>
                  </a:txBody>
                  <a:tcPr anchor="ctr"/>
                </a:tc>
                <a:tc>
                  <a:txBody>
                    <a:bodyPr/>
                    <a:lstStyle/>
                    <a:p>
                      <a:pPr algn="ctr"/>
                      <a:r>
                        <a:rPr lang="nl-BE">
                          <a:solidFill>
                            <a:schemeClr val="bg1"/>
                          </a:solidFill>
                        </a:rPr>
                        <a:t>Impact</a:t>
                      </a:r>
                      <a:br>
                        <a:rPr lang="nl-BE">
                          <a:solidFill>
                            <a:schemeClr val="bg1"/>
                          </a:solidFill>
                        </a:rPr>
                      </a:br>
                      <a:r>
                        <a:rPr lang="nl-BE">
                          <a:solidFill>
                            <a:schemeClr val="bg1"/>
                          </a:solidFill>
                        </a:rPr>
                        <a:t>LPP/PLP</a:t>
                      </a:r>
                      <a:br>
                        <a:rPr lang="nl-BE">
                          <a:solidFill>
                            <a:schemeClr val="bg1"/>
                          </a:solidFill>
                        </a:rPr>
                      </a:br>
                      <a:r>
                        <a:rPr lang="nl-BE">
                          <a:solidFill>
                            <a:schemeClr val="bg1"/>
                          </a:solidFill>
                        </a:rPr>
                        <a:t>KKE</a:t>
                      </a:r>
                      <a:endParaRPr lang="nl-BE" dirty="0">
                        <a:solidFill>
                          <a:schemeClr val="bg1"/>
                        </a:solidFill>
                      </a:endParaRPr>
                    </a:p>
                  </a:txBody>
                  <a:tcPr anchor="ctr"/>
                </a:tc>
                <a:tc>
                  <a:txBody>
                    <a:bodyPr/>
                    <a:lstStyle/>
                    <a:p>
                      <a:pPr algn="ctr"/>
                      <a:r>
                        <a:rPr lang="nl-BE">
                          <a:solidFill>
                            <a:schemeClr val="bg1"/>
                          </a:solidFill>
                        </a:rPr>
                        <a:t>Prio</a:t>
                      </a:r>
                      <a:endParaRPr lang="nl-BE" dirty="0">
                        <a:solidFill>
                          <a:schemeClr val="bg1"/>
                        </a:solidFill>
                      </a:endParaRPr>
                    </a:p>
                  </a:txBody>
                  <a:tcPr anchor="ctr"/>
                </a:tc>
                <a:tc>
                  <a:txBody>
                    <a:bodyPr/>
                    <a:lstStyle/>
                    <a:p>
                      <a:pPr algn="ctr"/>
                      <a:r>
                        <a:rPr lang="nl-BE">
                          <a:solidFill>
                            <a:schemeClr val="bg1"/>
                          </a:solidFill>
                        </a:rPr>
                        <a:t>Data </a:t>
                      </a:r>
                      <a:br>
                        <a:rPr lang="nl-BE">
                          <a:solidFill>
                            <a:schemeClr val="bg1"/>
                          </a:solidFill>
                        </a:rPr>
                      </a:br>
                      <a:r>
                        <a:rPr lang="nl-BE">
                          <a:solidFill>
                            <a:schemeClr val="bg1"/>
                          </a:solidFill>
                        </a:rPr>
                        <a:t>(NLT)</a:t>
                      </a:r>
                      <a:endParaRPr lang="nl-BE" dirty="0">
                        <a:solidFill>
                          <a:schemeClr val="bg1"/>
                        </a:solidFill>
                      </a:endParaRPr>
                    </a:p>
                  </a:txBody>
                  <a:tcPr anchor="ctr"/>
                </a:tc>
                <a:tc>
                  <a:txBody>
                    <a:bodyPr/>
                    <a:lstStyle/>
                    <a:p>
                      <a:pPr algn="ctr"/>
                      <a:r>
                        <a:rPr lang="nl-BE">
                          <a:solidFill>
                            <a:schemeClr val="bg1"/>
                          </a:solidFill>
                        </a:rPr>
                        <a:t>Piloot</a:t>
                      </a:r>
                      <a:endParaRPr lang="nl-BE" dirty="0">
                        <a:solidFill>
                          <a:schemeClr val="bg1"/>
                        </a:solidFill>
                      </a:endParaRPr>
                    </a:p>
                  </a:txBody>
                  <a:tcPr anchor="ctr"/>
                </a:tc>
                <a:tc>
                  <a:txBody>
                    <a:bodyPr/>
                    <a:lstStyle/>
                    <a:p>
                      <a:pPr algn="ctr"/>
                      <a:r>
                        <a:rPr lang="nl-BE">
                          <a:solidFill>
                            <a:schemeClr val="bg1"/>
                          </a:solidFill>
                        </a:rPr>
                        <a:t>Preventieadviseur</a:t>
                      </a:r>
                      <a:endParaRPr lang="nl-BE" dirty="0">
                        <a:solidFill>
                          <a:schemeClr val="bg1"/>
                        </a:solidFill>
                      </a:endParaRPr>
                    </a:p>
                  </a:txBody>
                  <a:tcPr anchor="ctr"/>
                </a:tc>
                <a:extLst>
                  <a:ext uri="{0D108BD9-81ED-4DB2-BD59-A6C34878D82A}">
                    <a16:rowId xmlns:a16="http://schemas.microsoft.com/office/drawing/2014/main" val="3142780"/>
                  </a:ext>
                </a:extLst>
              </a:tr>
              <a:tr h="852457">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IDPBW</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FR" sz="1400" dirty="0">
                          <a:effectLst/>
                          <a:latin typeface="Calibri" panose="020F0502020204030204" pitchFamily="34" charset="0"/>
                          <a:ea typeface="Calibri" panose="020F0502020204030204" pitchFamily="34" charset="0"/>
                          <a:cs typeface="Times New Roman" panose="02020603050405020304" pitchFamily="18" charset="0"/>
                        </a:rPr>
                        <a:t>Mise en place d’une équipe d’assistance </a:t>
                      </a:r>
                      <a:r>
                        <a:rPr lang="fr-FR" sz="1400" dirty="0" err="1">
                          <a:effectLst/>
                          <a:latin typeface="Calibri" panose="020F0502020204030204" pitchFamily="34" charset="0"/>
                          <a:ea typeface="Calibri" panose="020F0502020204030204" pitchFamily="34" charset="0"/>
                          <a:cs typeface="Times New Roman" panose="02020603050405020304" pitchFamily="18" charset="0"/>
                        </a:rPr>
                        <a:t>PsySoc</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31/12/2024</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ADC DE BOECK Davy</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Mevr. MICHEL Allison</a:t>
                      </a:r>
                    </a:p>
                  </a:txBody>
                  <a:tcPr marL="7620" marR="7620" marT="7620" marB="0" anchor="ctr"/>
                </a:tc>
                <a:tc>
                  <a:txBody>
                    <a:bodyPr/>
                    <a:lstStyle/>
                    <a:p>
                      <a:pPr algn="ctr" fontAlgn="b"/>
                      <a:r>
                        <a:rPr lang="nl-BE" sz="1400" b="0" i="0" u="none" strike="noStrike">
                          <a:effectLst/>
                          <a:latin typeface="Calibri" panose="020F0502020204030204" pitchFamily="34" charset="0"/>
                        </a:rPr>
                        <a:t>LtCol Psy Michel REMACLE</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3523808688"/>
                  </a:ext>
                </a:extLst>
              </a:tr>
              <a:tr h="814646">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IDPBW</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Uitvoeren van prospectie naar bestaande modules buiten Defensie</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31/12/2024</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ADC DE BOECK Davy</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Mevr. MICHEL Allison</a:t>
                      </a:r>
                    </a:p>
                  </a:txBody>
                  <a:tcPr marL="7620" marR="7620" marT="7620" marB="0" anchor="ctr"/>
                </a:tc>
                <a:tc>
                  <a:txBody>
                    <a:bodyPr/>
                    <a:lstStyle/>
                    <a:p>
                      <a:pPr algn="ctr" fontAlgn="b"/>
                      <a:r>
                        <a:rPr lang="nl-BE" sz="1400" b="0" i="0" u="none" strike="noStrike">
                          <a:effectLst/>
                          <a:latin typeface="Calibri" panose="020F0502020204030204" pitchFamily="34" charset="0"/>
                        </a:rPr>
                        <a:t>LtCol Psy Michel REMACLE</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1100297093"/>
                  </a:ext>
                </a:extLst>
              </a:tr>
              <a:tr h="814646">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IDPBW</a:t>
                      </a:r>
                    </a:p>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DGHR</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Het bepalen in samenwerking met HR hoe de vernieuwde vorming VP in de jaarkalender zal worden gepland</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31/03/2024</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ADC DE BOECK Davy</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Mevr. MICHEL Allison</a:t>
                      </a:r>
                    </a:p>
                  </a:txBody>
                  <a:tcPr marL="7620" marR="7620" marT="7620" marB="0" anchor="ctr"/>
                </a:tc>
                <a:tc>
                  <a:txBody>
                    <a:bodyPr/>
                    <a:lstStyle/>
                    <a:p>
                      <a:pPr algn="ctr" fontAlgn="b"/>
                      <a:r>
                        <a:rPr lang="nl-BE" sz="1400" b="0" i="0" u="none" strike="noStrike">
                          <a:effectLst/>
                          <a:latin typeface="Calibri" panose="020F0502020204030204" pitchFamily="34" charset="0"/>
                        </a:rPr>
                        <a:t>LtCol Psy Michel REMACLE</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3168295882"/>
                  </a:ext>
                </a:extLst>
              </a:tr>
              <a:tr h="1084667">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IDPBW</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Het opmaken en intern CC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Psysoc</a:t>
                      </a:r>
                      <a:r>
                        <a:rPr lang="nl-BE" sz="1400" dirty="0">
                          <a:effectLst/>
                          <a:latin typeface="Calibri" panose="020F0502020204030204" pitchFamily="34" charset="0"/>
                          <a:ea typeface="Calibri" panose="020F0502020204030204" pitchFamily="34" charset="0"/>
                          <a:cs typeface="Times New Roman" panose="02020603050405020304" pitchFamily="18" charset="0"/>
                        </a:rPr>
                        <a:t> aftoetsen van prototype leerplannen en inhoud per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Psysoc</a:t>
                      </a:r>
                      <a:r>
                        <a:rPr lang="nl-BE" sz="1400" dirty="0">
                          <a:effectLst/>
                          <a:latin typeface="Calibri" panose="020F0502020204030204" pitchFamily="34" charset="0"/>
                          <a:ea typeface="Calibri" panose="020F0502020204030204" pitchFamily="34" charset="0"/>
                          <a:cs typeface="Times New Roman" panose="02020603050405020304" pitchFamily="18" charset="0"/>
                        </a:rPr>
                        <a:t> onderwerp</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31/03/2024</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ADC DE BOECK Davy</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Mevr. MICHEL Allison</a:t>
                      </a:r>
                    </a:p>
                  </a:txBody>
                  <a:tcPr marL="7620" marR="7620" marT="7620" marB="0" anchor="ctr"/>
                </a:tc>
                <a:tc>
                  <a:txBody>
                    <a:bodyPr/>
                    <a:lstStyle/>
                    <a:p>
                      <a:pPr algn="ctr" fontAlgn="b"/>
                      <a:r>
                        <a:rPr lang="nl-BE" sz="1400" b="0" i="0" u="none" strike="noStrike">
                          <a:effectLst/>
                          <a:latin typeface="Calibri" panose="020F0502020204030204" pitchFamily="34" charset="0"/>
                        </a:rPr>
                        <a:t>LtCol Psy Michel REMACLE</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553309125"/>
                  </a:ext>
                </a:extLst>
              </a:tr>
              <a:tr h="902193">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IDPBW</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Het bepalen van de minimum kennis en vaardigheden van een werknemer binnen Defensie</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31/03/2024</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ADC DE BOECK Davy</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Mevr. MICHEL Allison</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LtCol</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Psy</a:t>
                      </a:r>
                      <a:r>
                        <a:rPr lang="nl-BE" sz="1400" b="0" i="0" u="none" strike="noStrike" dirty="0">
                          <a:effectLst/>
                          <a:latin typeface="Calibri" panose="020F0502020204030204" pitchFamily="34" charset="0"/>
                        </a:rPr>
                        <a:t> Michel REMACLE</a:t>
                      </a:r>
                    </a:p>
                  </a:txBody>
                  <a:tcPr marL="7620" marR="7620" marT="7620" marB="0" anchor="ctr"/>
                </a:tc>
                <a:extLst>
                  <a:ext uri="{0D108BD9-81ED-4DB2-BD59-A6C34878D82A}">
                    <a16:rowId xmlns:a16="http://schemas.microsoft.com/office/drawing/2014/main" val="87566873"/>
                  </a:ext>
                </a:extLst>
              </a:tr>
            </a:tbl>
          </a:graphicData>
        </a:graphic>
      </p:graphicFrame>
    </p:spTree>
    <p:extLst>
      <p:ext uri="{BB962C8B-B14F-4D97-AF65-F5344CB8AC3E}">
        <p14:creationId xmlns:p14="http://schemas.microsoft.com/office/powerpoint/2010/main" val="32367379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1384995"/>
          </a:xfrm>
          <a:prstGeom prst="rect">
            <a:avLst/>
          </a:prstGeom>
        </p:spPr>
        <p:txBody>
          <a:bodyPr wrap="square" rtlCol="0">
            <a:spAutoFit/>
          </a:bodyPr>
          <a:lstStyle/>
          <a:p>
            <a:pPr algn="ctr"/>
            <a:r>
              <a:rPr lang="nl-BE" sz="4400" b="1" dirty="0">
                <a:latin typeface="Arial" panose="020B0604020202020204" pitchFamily="34" charset="0"/>
                <a:cs typeface="Arial" panose="020B0604020202020204" pitchFamily="34" charset="0"/>
              </a:rPr>
              <a:t>24-WB-01</a:t>
            </a:r>
            <a:br>
              <a:rPr lang="nl-BE" sz="4400" b="1" dirty="0">
                <a:latin typeface="Arial" panose="020B0604020202020204" pitchFamily="34" charset="0"/>
                <a:cs typeface="Arial" panose="020B0604020202020204" pitchFamily="34" charset="0"/>
              </a:rPr>
            </a:br>
            <a:r>
              <a:rPr lang="nl-BE" sz="4000" b="1" dirty="0">
                <a:latin typeface="Arial" panose="020B0604020202020204" pitchFamily="34" charset="0"/>
                <a:cs typeface="Arial" panose="020B0604020202020204" pitchFamily="34" charset="0"/>
              </a:rPr>
              <a:t>Nieuwe werking voltijdse vertrouwenspersonen.</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3746124183"/>
              </p:ext>
            </p:extLst>
          </p:nvPr>
        </p:nvGraphicFramePr>
        <p:xfrm>
          <a:off x="0" y="1625854"/>
          <a:ext cx="12192000" cy="5232146"/>
        </p:xfrm>
        <a:graphic>
          <a:graphicData uri="http://schemas.openxmlformats.org/drawingml/2006/table">
            <a:tbl>
              <a:tblPr firstRow="1" bandRow="1">
                <a:tableStyleId>{5C22544A-7EE6-4342-B048-85BDC9FD1C3A}</a:tableStyleId>
              </a:tblPr>
              <a:tblGrid>
                <a:gridCol w="1344246">
                  <a:extLst>
                    <a:ext uri="{9D8B030D-6E8A-4147-A177-3AD203B41FA5}">
                      <a16:colId xmlns:a16="http://schemas.microsoft.com/office/drawing/2014/main" val="3164560031"/>
                    </a:ext>
                  </a:extLst>
                </a:gridCol>
                <a:gridCol w="3040185">
                  <a:extLst>
                    <a:ext uri="{9D8B030D-6E8A-4147-A177-3AD203B41FA5}">
                      <a16:colId xmlns:a16="http://schemas.microsoft.com/office/drawing/2014/main" val="4051463726"/>
                    </a:ext>
                  </a:extLst>
                </a:gridCol>
                <a:gridCol w="1520092">
                  <a:extLst>
                    <a:ext uri="{9D8B030D-6E8A-4147-A177-3AD203B41FA5}">
                      <a16:colId xmlns:a16="http://schemas.microsoft.com/office/drawing/2014/main" val="2989411758"/>
                    </a:ext>
                  </a:extLst>
                </a:gridCol>
                <a:gridCol w="81755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876695">
                <a:tc>
                  <a:txBody>
                    <a:bodyPr/>
                    <a:lstStyle/>
                    <a:p>
                      <a:pPr algn="ctr"/>
                      <a:r>
                        <a:rPr lang="nl-BE">
                          <a:solidFill>
                            <a:schemeClr val="bg1"/>
                          </a:solidFill>
                        </a:rPr>
                        <a:t>Actor</a:t>
                      </a:r>
                      <a:endParaRPr lang="nl-BE" dirty="0">
                        <a:solidFill>
                          <a:schemeClr val="bg1"/>
                        </a:solidFill>
                      </a:endParaRPr>
                    </a:p>
                  </a:txBody>
                  <a:tcPr anchor="ctr"/>
                </a:tc>
                <a:tc>
                  <a:txBody>
                    <a:bodyPr/>
                    <a:lstStyle/>
                    <a:p>
                      <a:pPr algn="ctr"/>
                      <a:r>
                        <a:rPr lang="nl-BE">
                          <a:solidFill>
                            <a:schemeClr val="bg1"/>
                          </a:solidFill>
                        </a:rPr>
                        <a:t>Ojectief/Taak</a:t>
                      </a:r>
                      <a:endParaRPr lang="nl-BE" dirty="0">
                        <a:solidFill>
                          <a:schemeClr val="bg1"/>
                        </a:solidFill>
                      </a:endParaRPr>
                    </a:p>
                  </a:txBody>
                  <a:tcPr anchor="ctr"/>
                </a:tc>
                <a:tc>
                  <a:txBody>
                    <a:bodyPr/>
                    <a:lstStyle/>
                    <a:p>
                      <a:pPr algn="ctr"/>
                      <a:r>
                        <a:rPr lang="nl-BE">
                          <a:solidFill>
                            <a:schemeClr val="bg1"/>
                          </a:solidFill>
                        </a:rPr>
                        <a:t>Impact</a:t>
                      </a:r>
                      <a:br>
                        <a:rPr lang="nl-BE">
                          <a:solidFill>
                            <a:schemeClr val="bg1"/>
                          </a:solidFill>
                        </a:rPr>
                      </a:br>
                      <a:r>
                        <a:rPr lang="nl-BE">
                          <a:solidFill>
                            <a:schemeClr val="bg1"/>
                          </a:solidFill>
                        </a:rPr>
                        <a:t>LPP/PLP</a:t>
                      </a:r>
                      <a:br>
                        <a:rPr lang="nl-BE">
                          <a:solidFill>
                            <a:schemeClr val="bg1"/>
                          </a:solidFill>
                        </a:rPr>
                      </a:br>
                      <a:r>
                        <a:rPr lang="nl-BE">
                          <a:solidFill>
                            <a:schemeClr val="bg1"/>
                          </a:solidFill>
                        </a:rPr>
                        <a:t>KKE</a:t>
                      </a:r>
                      <a:endParaRPr lang="nl-BE" dirty="0">
                        <a:solidFill>
                          <a:schemeClr val="bg1"/>
                        </a:solidFill>
                      </a:endParaRPr>
                    </a:p>
                  </a:txBody>
                  <a:tcPr anchor="ctr"/>
                </a:tc>
                <a:tc>
                  <a:txBody>
                    <a:bodyPr/>
                    <a:lstStyle/>
                    <a:p>
                      <a:pPr algn="ctr"/>
                      <a:r>
                        <a:rPr lang="nl-BE">
                          <a:solidFill>
                            <a:schemeClr val="bg1"/>
                          </a:solidFill>
                        </a:rPr>
                        <a:t>Prio</a:t>
                      </a:r>
                      <a:endParaRPr lang="nl-BE" dirty="0">
                        <a:solidFill>
                          <a:schemeClr val="bg1"/>
                        </a:solidFill>
                      </a:endParaRPr>
                    </a:p>
                  </a:txBody>
                  <a:tcPr anchor="ctr"/>
                </a:tc>
                <a:tc>
                  <a:txBody>
                    <a:bodyPr/>
                    <a:lstStyle/>
                    <a:p>
                      <a:pPr algn="ctr"/>
                      <a:r>
                        <a:rPr lang="nl-BE">
                          <a:solidFill>
                            <a:schemeClr val="bg1"/>
                          </a:solidFill>
                        </a:rPr>
                        <a:t>Data </a:t>
                      </a:r>
                      <a:br>
                        <a:rPr lang="nl-BE">
                          <a:solidFill>
                            <a:schemeClr val="bg1"/>
                          </a:solidFill>
                        </a:rPr>
                      </a:br>
                      <a:r>
                        <a:rPr lang="nl-BE">
                          <a:solidFill>
                            <a:schemeClr val="bg1"/>
                          </a:solidFill>
                        </a:rPr>
                        <a:t>(NLT)</a:t>
                      </a:r>
                      <a:endParaRPr lang="nl-BE" dirty="0">
                        <a:solidFill>
                          <a:schemeClr val="bg1"/>
                        </a:solidFill>
                      </a:endParaRPr>
                    </a:p>
                  </a:txBody>
                  <a:tcPr anchor="ctr"/>
                </a:tc>
                <a:tc>
                  <a:txBody>
                    <a:bodyPr/>
                    <a:lstStyle/>
                    <a:p>
                      <a:pPr algn="ctr"/>
                      <a:r>
                        <a:rPr lang="nl-BE">
                          <a:solidFill>
                            <a:schemeClr val="bg1"/>
                          </a:solidFill>
                        </a:rPr>
                        <a:t>Piloot</a:t>
                      </a:r>
                      <a:endParaRPr lang="nl-BE" dirty="0">
                        <a:solidFill>
                          <a:schemeClr val="bg1"/>
                        </a:solidFill>
                      </a:endParaRPr>
                    </a:p>
                  </a:txBody>
                  <a:tcPr anchor="ctr"/>
                </a:tc>
                <a:tc>
                  <a:txBody>
                    <a:bodyPr/>
                    <a:lstStyle/>
                    <a:p>
                      <a:pPr algn="ctr"/>
                      <a:r>
                        <a:rPr lang="nl-BE">
                          <a:solidFill>
                            <a:schemeClr val="bg1"/>
                          </a:solidFill>
                        </a:rPr>
                        <a:t>Preventieadviseur</a:t>
                      </a:r>
                      <a:endParaRPr lang="nl-BE" dirty="0">
                        <a:solidFill>
                          <a:schemeClr val="bg1"/>
                        </a:solidFill>
                      </a:endParaRPr>
                    </a:p>
                  </a:txBody>
                  <a:tcPr anchor="ctr"/>
                </a:tc>
                <a:extLst>
                  <a:ext uri="{0D108BD9-81ED-4DB2-BD59-A6C34878D82A}">
                    <a16:rowId xmlns:a16="http://schemas.microsoft.com/office/drawing/2014/main" val="3142780"/>
                  </a:ext>
                </a:extLst>
              </a:tr>
              <a:tr h="701594">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IDPBW DGHR / HRC</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Leerplannen basisopleiding VP uitschrijven en implementeren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i.s.m</a:t>
                      </a:r>
                      <a:r>
                        <a:rPr lang="nl-BE" sz="1400" dirty="0">
                          <a:effectLst/>
                          <a:latin typeface="Calibri" panose="020F0502020204030204" pitchFamily="34" charset="0"/>
                          <a:ea typeface="Calibri" panose="020F0502020204030204" pitchFamily="34" charset="0"/>
                          <a:cs typeface="Times New Roman" panose="02020603050405020304" pitchFamily="18" charset="0"/>
                        </a:rPr>
                        <a:t> DGHR/HRC</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31/03/2025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ADC DE BOECK Davy</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Mevr. MICHEL Allison</a:t>
                      </a:r>
                    </a:p>
                  </a:txBody>
                  <a:tcPr marL="7620" marR="7620" marT="7620" marB="0" anchor="ctr"/>
                </a:tc>
                <a:tc>
                  <a:txBody>
                    <a:bodyPr/>
                    <a:lstStyle/>
                    <a:p>
                      <a:pPr algn="ctr" fontAlgn="b"/>
                      <a:r>
                        <a:rPr lang="nl-BE" sz="1400" b="0" i="0" u="none" strike="noStrike">
                          <a:effectLst/>
                          <a:latin typeface="Calibri" panose="020F0502020204030204" pitchFamily="34" charset="0"/>
                        </a:rPr>
                        <a:t>LtCol Psy Michel REMACLE</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3523808688"/>
                  </a:ext>
                </a:extLst>
              </a:tr>
              <a:tr h="814646">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IDPBW DGHR / HRC</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Leerplannen basisopleiding VP uitschrijven en implementeren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i.s.m</a:t>
                      </a:r>
                      <a:r>
                        <a:rPr lang="nl-BE" sz="1400" dirty="0">
                          <a:effectLst/>
                          <a:latin typeface="Calibri" panose="020F0502020204030204" pitchFamily="34" charset="0"/>
                          <a:ea typeface="Calibri" panose="020F0502020204030204" pitchFamily="34" charset="0"/>
                          <a:cs typeface="Times New Roman" panose="02020603050405020304" pitchFamily="18" charset="0"/>
                        </a:rPr>
                        <a:t> DGHR/HRC</a:t>
                      </a: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31/03/2025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ADC DE BOECK Davy</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Mevr. MICHEL Allison</a:t>
                      </a:r>
                    </a:p>
                  </a:txBody>
                  <a:tcPr marL="7620" marR="7620" marT="7620" marB="0" anchor="ctr"/>
                </a:tc>
                <a:tc>
                  <a:txBody>
                    <a:bodyPr/>
                    <a:lstStyle/>
                    <a:p>
                      <a:pPr algn="ctr" fontAlgn="b"/>
                      <a:r>
                        <a:rPr lang="nl-BE" sz="1400" b="0" i="0" u="none" strike="noStrike">
                          <a:effectLst/>
                          <a:latin typeface="Calibri" panose="020F0502020204030204" pitchFamily="34" charset="0"/>
                        </a:rPr>
                        <a:t>LtCol Psy Michel REMACLE</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1100297093"/>
                  </a:ext>
                </a:extLst>
              </a:tr>
              <a:tr h="814646">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DG HR / DG H&amp;WB</a:t>
                      </a:r>
                    </a:p>
                  </a:txBody>
                  <a:tcPr marL="44450" marR="44450" marT="0" marB="0" anchor="ctr"/>
                </a:tc>
                <a:tc>
                  <a:txBody>
                    <a:bodyPr/>
                    <a:lstStyle/>
                    <a:p>
                      <a:pPr algn="ctr">
                        <a:lnSpc>
                          <a:spcPct val="107000"/>
                        </a:lnSpc>
                        <a:spcAft>
                          <a:spcPts val="800"/>
                        </a:spcAft>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Voremingsconcept</a:t>
                      </a:r>
                      <a:r>
                        <a:rPr lang="nl-BE" sz="1400" dirty="0">
                          <a:effectLst/>
                          <a:latin typeface="Calibri" panose="020F0502020204030204" pitchFamily="34" charset="0"/>
                          <a:ea typeface="Calibri" panose="020F0502020204030204" pitchFamily="34" charset="0"/>
                          <a:cs typeface="Times New Roman" panose="02020603050405020304" pitchFamily="18" charset="0"/>
                        </a:rPr>
                        <a:t> aanvullen met de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Vmg</a:t>
                      </a:r>
                      <a:r>
                        <a:rPr lang="nl-BE" sz="1400" dirty="0">
                          <a:effectLst/>
                          <a:latin typeface="Calibri" panose="020F0502020204030204" pitchFamily="34" charset="0"/>
                          <a:ea typeface="Calibri" panose="020F0502020204030204" pitchFamily="34" charset="0"/>
                          <a:cs typeface="Times New Roman" panose="02020603050405020304" pitchFamily="18" charset="0"/>
                        </a:rPr>
                        <a:t> &lt;1.1 en 1.2</a:t>
                      </a: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30/06/2025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ADC DE BOECK Davy</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Mevr. MICHEL Allison</a:t>
                      </a:r>
                    </a:p>
                  </a:txBody>
                  <a:tcPr marL="7620" marR="7620" marT="7620" marB="0" anchor="ctr"/>
                </a:tc>
                <a:tc>
                  <a:txBody>
                    <a:bodyPr/>
                    <a:lstStyle/>
                    <a:p>
                      <a:pPr algn="ctr" fontAlgn="b"/>
                      <a:r>
                        <a:rPr lang="nl-BE" sz="1400" b="0" i="0" u="none" strike="noStrike">
                          <a:effectLst/>
                          <a:latin typeface="Calibri" panose="020F0502020204030204" pitchFamily="34" charset="0"/>
                        </a:rPr>
                        <a:t>LtCol Psy Michel REMACLE</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3168295882"/>
                  </a:ext>
                </a:extLst>
              </a:tr>
              <a:tr h="1084667">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IDPBW</a:t>
                      </a:r>
                      <a:b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Het peilen naar de noden van de werknemers inzake kennis en vaardigheden omtrent beheer van psychosociale risico’s op het werk</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30/09/2025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ADC DE BOECK Davy</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Mevr. MICHEL Allison</a:t>
                      </a:r>
                    </a:p>
                  </a:txBody>
                  <a:tcPr marL="7620" marR="7620" marT="7620" marB="0" anchor="ctr"/>
                </a:tc>
                <a:tc>
                  <a:txBody>
                    <a:bodyPr/>
                    <a:lstStyle/>
                    <a:p>
                      <a:pPr algn="ctr" fontAlgn="b"/>
                      <a:r>
                        <a:rPr lang="nl-BE" sz="1400" b="0" i="0" u="none" strike="noStrike">
                          <a:effectLst/>
                          <a:latin typeface="Calibri" panose="020F0502020204030204" pitchFamily="34" charset="0"/>
                        </a:rPr>
                        <a:t>LtCol Psy Michel REMACLE</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553309125"/>
                  </a:ext>
                </a:extLst>
              </a:tr>
              <a:tr h="902193">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IDPBW</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De noden omzetten in bijscholingsmodules</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30/09/2025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ADC DE BOECK Davy</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Mevr. MICHEL Allison</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LtCol</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Psy</a:t>
                      </a:r>
                      <a:r>
                        <a:rPr lang="nl-BE" sz="1400" b="0" i="0" u="none" strike="noStrike" dirty="0">
                          <a:effectLst/>
                          <a:latin typeface="Calibri" panose="020F0502020204030204" pitchFamily="34" charset="0"/>
                        </a:rPr>
                        <a:t> Michel REMACLE</a:t>
                      </a:r>
                    </a:p>
                  </a:txBody>
                  <a:tcPr marL="7620" marR="7620" marT="7620" marB="0" anchor="ctr"/>
                </a:tc>
                <a:extLst>
                  <a:ext uri="{0D108BD9-81ED-4DB2-BD59-A6C34878D82A}">
                    <a16:rowId xmlns:a16="http://schemas.microsoft.com/office/drawing/2014/main" val="87566873"/>
                  </a:ext>
                </a:extLst>
              </a:tr>
            </a:tbl>
          </a:graphicData>
        </a:graphic>
      </p:graphicFrame>
    </p:spTree>
    <p:extLst>
      <p:ext uri="{BB962C8B-B14F-4D97-AF65-F5344CB8AC3E}">
        <p14:creationId xmlns:p14="http://schemas.microsoft.com/office/powerpoint/2010/main" val="27544475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1384995"/>
          </a:xfrm>
          <a:prstGeom prst="rect">
            <a:avLst/>
          </a:prstGeom>
        </p:spPr>
        <p:txBody>
          <a:bodyPr wrap="square" rtlCol="0">
            <a:spAutoFit/>
          </a:bodyPr>
          <a:lstStyle/>
          <a:p>
            <a:pPr algn="ctr"/>
            <a:r>
              <a:rPr lang="nl-BE" sz="4400" b="1" dirty="0">
                <a:latin typeface="Arial" panose="020B0604020202020204" pitchFamily="34" charset="0"/>
                <a:cs typeface="Arial" panose="020B0604020202020204" pitchFamily="34" charset="0"/>
              </a:rPr>
              <a:t>24-WB-01</a:t>
            </a:r>
            <a:br>
              <a:rPr lang="nl-BE" sz="4400" b="1" dirty="0">
                <a:latin typeface="Arial" panose="020B0604020202020204" pitchFamily="34" charset="0"/>
                <a:cs typeface="Arial" panose="020B0604020202020204" pitchFamily="34" charset="0"/>
              </a:rPr>
            </a:br>
            <a:r>
              <a:rPr lang="nl-BE" sz="4000" b="1" dirty="0">
                <a:latin typeface="Arial" panose="020B0604020202020204" pitchFamily="34" charset="0"/>
                <a:cs typeface="Arial" panose="020B0604020202020204" pitchFamily="34" charset="0"/>
              </a:rPr>
              <a:t>Nieuwe werking voltijdse vertrouwenspersonen.</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2731533340"/>
              </p:ext>
            </p:extLst>
          </p:nvPr>
        </p:nvGraphicFramePr>
        <p:xfrm>
          <a:off x="0" y="1774346"/>
          <a:ext cx="12192000" cy="4059932"/>
        </p:xfrm>
        <a:graphic>
          <a:graphicData uri="http://schemas.openxmlformats.org/drawingml/2006/table">
            <a:tbl>
              <a:tblPr firstRow="1" bandRow="1">
                <a:tableStyleId>{5C22544A-7EE6-4342-B048-85BDC9FD1C3A}</a:tableStyleId>
              </a:tblPr>
              <a:tblGrid>
                <a:gridCol w="1344246">
                  <a:extLst>
                    <a:ext uri="{9D8B030D-6E8A-4147-A177-3AD203B41FA5}">
                      <a16:colId xmlns:a16="http://schemas.microsoft.com/office/drawing/2014/main" val="3164560031"/>
                    </a:ext>
                  </a:extLst>
                </a:gridCol>
                <a:gridCol w="3040185">
                  <a:extLst>
                    <a:ext uri="{9D8B030D-6E8A-4147-A177-3AD203B41FA5}">
                      <a16:colId xmlns:a16="http://schemas.microsoft.com/office/drawing/2014/main" val="4051463726"/>
                    </a:ext>
                  </a:extLst>
                </a:gridCol>
                <a:gridCol w="1520092">
                  <a:extLst>
                    <a:ext uri="{9D8B030D-6E8A-4147-A177-3AD203B41FA5}">
                      <a16:colId xmlns:a16="http://schemas.microsoft.com/office/drawing/2014/main" val="2989411758"/>
                    </a:ext>
                  </a:extLst>
                </a:gridCol>
                <a:gridCol w="81755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876695">
                <a:tc>
                  <a:txBody>
                    <a:bodyPr/>
                    <a:lstStyle/>
                    <a:p>
                      <a:pPr algn="ctr"/>
                      <a:r>
                        <a:rPr lang="nl-BE">
                          <a:solidFill>
                            <a:schemeClr val="bg1"/>
                          </a:solidFill>
                        </a:rPr>
                        <a:t>Actor</a:t>
                      </a:r>
                      <a:endParaRPr lang="nl-BE" dirty="0">
                        <a:solidFill>
                          <a:schemeClr val="bg1"/>
                        </a:solidFill>
                      </a:endParaRPr>
                    </a:p>
                  </a:txBody>
                  <a:tcPr anchor="ctr"/>
                </a:tc>
                <a:tc>
                  <a:txBody>
                    <a:bodyPr/>
                    <a:lstStyle/>
                    <a:p>
                      <a:pPr algn="ctr"/>
                      <a:r>
                        <a:rPr lang="nl-BE">
                          <a:solidFill>
                            <a:schemeClr val="bg1"/>
                          </a:solidFill>
                        </a:rPr>
                        <a:t>Ojectief/Taak</a:t>
                      </a:r>
                      <a:endParaRPr lang="nl-BE" dirty="0">
                        <a:solidFill>
                          <a:schemeClr val="bg1"/>
                        </a:solidFill>
                      </a:endParaRPr>
                    </a:p>
                  </a:txBody>
                  <a:tcPr anchor="ctr"/>
                </a:tc>
                <a:tc>
                  <a:txBody>
                    <a:bodyPr/>
                    <a:lstStyle/>
                    <a:p>
                      <a:pPr algn="ctr"/>
                      <a:r>
                        <a:rPr lang="nl-BE">
                          <a:solidFill>
                            <a:schemeClr val="bg1"/>
                          </a:solidFill>
                        </a:rPr>
                        <a:t>Impact</a:t>
                      </a:r>
                      <a:br>
                        <a:rPr lang="nl-BE">
                          <a:solidFill>
                            <a:schemeClr val="bg1"/>
                          </a:solidFill>
                        </a:rPr>
                      </a:br>
                      <a:r>
                        <a:rPr lang="nl-BE">
                          <a:solidFill>
                            <a:schemeClr val="bg1"/>
                          </a:solidFill>
                        </a:rPr>
                        <a:t>LPP/PLP</a:t>
                      </a:r>
                      <a:br>
                        <a:rPr lang="nl-BE">
                          <a:solidFill>
                            <a:schemeClr val="bg1"/>
                          </a:solidFill>
                        </a:rPr>
                      </a:br>
                      <a:r>
                        <a:rPr lang="nl-BE">
                          <a:solidFill>
                            <a:schemeClr val="bg1"/>
                          </a:solidFill>
                        </a:rPr>
                        <a:t>KKE</a:t>
                      </a:r>
                      <a:endParaRPr lang="nl-BE" dirty="0">
                        <a:solidFill>
                          <a:schemeClr val="bg1"/>
                        </a:solidFill>
                      </a:endParaRPr>
                    </a:p>
                  </a:txBody>
                  <a:tcPr anchor="ctr"/>
                </a:tc>
                <a:tc>
                  <a:txBody>
                    <a:bodyPr/>
                    <a:lstStyle/>
                    <a:p>
                      <a:pPr algn="ctr"/>
                      <a:r>
                        <a:rPr lang="nl-BE">
                          <a:solidFill>
                            <a:schemeClr val="bg1"/>
                          </a:solidFill>
                        </a:rPr>
                        <a:t>Prio</a:t>
                      </a:r>
                      <a:endParaRPr lang="nl-BE" dirty="0">
                        <a:solidFill>
                          <a:schemeClr val="bg1"/>
                        </a:solidFill>
                      </a:endParaRPr>
                    </a:p>
                  </a:txBody>
                  <a:tcPr anchor="ctr"/>
                </a:tc>
                <a:tc>
                  <a:txBody>
                    <a:bodyPr/>
                    <a:lstStyle/>
                    <a:p>
                      <a:pPr algn="ctr"/>
                      <a:r>
                        <a:rPr lang="nl-BE">
                          <a:solidFill>
                            <a:schemeClr val="bg1"/>
                          </a:solidFill>
                        </a:rPr>
                        <a:t>Data </a:t>
                      </a:r>
                      <a:br>
                        <a:rPr lang="nl-BE">
                          <a:solidFill>
                            <a:schemeClr val="bg1"/>
                          </a:solidFill>
                        </a:rPr>
                      </a:br>
                      <a:r>
                        <a:rPr lang="nl-BE">
                          <a:solidFill>
                            <a:schemeClr val="bg1"/>
                          </a:solidFill>
                        </a:rPr>
                        <a:t>(NLT)</a:t>
                      </a:r>
                      <a:endParaRPr lang="nl-BE" dirty="0">
                        <a:solidFill>
                          <a:schemeClr val="bg1"/>
                        </a:solidFill>
                      </a:endParaRPr>
                    </a:p>
                  </a:txBody>
                  <a:tcPr anchor="ctr"/>
                </a:tc>
                <a:tc>
                  <a:txBody>
                    <a:bodyPr/>
                    <a:lstStyle/>
                    <a:p>
                      <a:pPr algn="ctr"/>
                      <a:r>
                        <a:rPr lang="nl-BE">
                          <a:solidFill>
                            <a:schemeClr val="bg1"/>
                          </a:solidFill>
                        </a:rPr>
                        <a:t>Piloot</a:t>
                      </a:r>
                      <a:endParaRPr lang="nl-BE" dirty="0">
                        <a:solidFill>
                          <a:schemeClr val="bg1"/>
                        </a:solidFill>
                      </a:endParaRPr>
                    </a:p>
                  </a:txBody>
                  <a:tcPr anchor="ctr"/>
                </a:tc>
                <a:tc>
                  <a:txBody>
                    <a:bodyPr/>
                    <a:lstStyle/>
                    <a:p>
                      <a:pPr algn="ctr"/>
                      <a:r>
                        <a:rPr lang="nl-BE">
                          <a:solidFill>
                            <a:schemeClr val="bg1"/>
                          </a:solidFill>
                        </a:rPr>
                        <a:t>Preventieadviseur</a:t>
                      </a:r>
                      <a:endParaRPr lang="nl-BE" dirty="0">
                        <a:solidFill>
                          <a:schemeClr val="bg1"/>
                        </a:solidFill>
                      </a:endParaRPr>
                    </a:p>
                  </a:txBody>
                  <a:tcPr anchor="ctr"/>
                </a:tc>
                <a:extLst>
                  <a:ext uri="{0D108BD9-81ED-4DB2-BD59-A6C34878D82A}">
                    <a16:rowId xmlns:a16="http://schemas.microsoft.com/office/drawing/2014/main" val="3142780"/>
                  </a:ext>
                </a:extLst>
              </a:tr>
              <a:tr h="701594">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IDPBWDGHR / HRC</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Leerplannen bijscholingsmodules uitschrijven en implementeren</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30/09/2025</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ADC DE BOECK Davy</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Mevr. MICHEL Allison</a:t>
                      </a:r>
                    </a:p>
                  </a:txBody>
                  <a:tcPr marL="7620" marR="7620" marT="7620" marB="0" anchor="ctr"/>
                </a:tc>
                <a:tc>
                  <a:txBody>
                    <a:bodyPr/>
                    <a:lstStyle/>
                    <a:p>
                      <a:pPr algn="ctr" fontAlgn="b"/>
                      <a:r>
                        <a:rPr lang="nl-BE" sz="1400" b="0" i="0" u="none" strike="noStrike">
                          <a:effectLst/>
                          <a:latin typeface="Calibri" panose="020F0502020204030204" pitchFamily="34" charset="0"/>
                        </a:rPr>
                        <a:t>LtCol Psy Michel REMACLE</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3523808688"/>
                  </a:ext>
                </a:extLst>
              </a:tr>
              <a:tr h="814646">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IDPBWIDPBW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Sp&amp;Synth</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Nieuwe werkstructuur integreren in de IDPBW-structuur</a:t>
                      </a: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30/06/2025</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ADC DE BOECK Davy</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Mevr. MICHEL Allison</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LtCol</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Psy</a:t>
                      </a:r>
                      <a:r>
                        <a:rPr lang="nl-BE" sz="1400" b="0" i="0" u="none" strike="noStrike" dirty="0">
                          <a:effectLst/>
                          <a:latin typeface="Calibri" panose="020F0502020204030204" pitchFamily="34" charset="0"/>
                        </a:rPr>
                        <a:t> Michel REMACLE</a:t>
                      </a:r>
                    </a:p>
                  </a:txBody>
                  <a:tcPr marL="7620" marR="7620" marT="7620" marB="0" anchor="ctr"/>
                </a:tc>
                <a:extLst>
                  <a:ext uri="{0D108BD9-81ED-4DB2-BD59-A6C34878D82A}">
                    <a16:rowId xmlns:a16="http://schemas.microsoft.com/office/drawing/2014/main" val="1100297093"/>
                  </a:ext>
                </a:extLst>
              </a:tr>
              <a:tr h="814646">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IDPBW</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Behoefte Personeel werkstructuur integreren in globale behoefte uitdrukking IDPBW</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1</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30/09/2025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fr-FR" sz="1400" dirty="0">
                          <a:effectLst/>
                          <a:latin typeface="Calibri" panose="020F0502020204030204" pitchFamily="34" charset="0"/>
                          <a:ea typeface="Calibri" panose="020F0502020204030204" pitchFamily="34" charset="0"/>
                          <a:cs typeface="Times New Roman" panose="02020603050405020304" pitchFamily="18" charset="0"/>
                        </a:rPr>
                        <a:t>ADC DE BOECK Davy</a:t>
                      </a:r>
                      <a:br>
                        <a:rPr lang="fr-FR" sz="1400" dirty="0">
                          <a:effectLst/>
                          <a:latin typeface="Calibri" panose="020F0502020204030204" pitchFamily="34" charset="0"/>
                          <a:ea typeface="Calibri" panose="020F0502020204030204" pitchFamily="34" charset="0"/>
                          <a:cs typeface="Times New Roman" panose="02020603050405020304" pitchFamily="18" charset="0"/>
                        </a:rPr>
                      </a:br>
                      <a:r>
                        <a:rPr lang="fr-FR" sz="1400" dirty="0" err="1">
                          <a:effectLst/>
                          <a:latin typeface="Calibri" panose="020F0502020204030204" pitchFamily="34" charset="0"/>
                          <a:ea typeface="Calibri" panose="020F0502020204030204" pitchFamily="34" charset="0"/>
                          <a:cs typeface="Times New Roman" panose="02020603050405020304" pitchFamily="18" charset="0"/>
                        </a:rPr>
                        <a:t>Mevr</a:t>
                      </a:r>
                      <a:r>
                        <a:rPr lang="fr-FR" sz="1400" dirty="0">
                          <a:effectLst/>
                          <a:latin typeface="Calibri" panose="020F0502020204030204" pitchFamily="34" charset="0"/>
                          <a:ea typeface="Calibri" panose="020F0502020204030204" pitchFamily="34" charset="0"/>
                          <a:cs typeface="Times New Roman" panose="02020603050405020304" pitchFamily="18" charset="0"/>
                        </a:rPr>
                        <a:t>. MICHEL Allison</a:t>
                      </a:r>
                    </a:p>
                    <a:p>
                      <a:pPr marL="0" marR="0" lvl="0" indent="0" algn="ctr" defTabSz="914400" rtl="0" eaLnBrk="1" fontAlgn="b" latinLnBrk="0" hangingPunct="1">
                        <a:lnSpc>
                          <a:spcPct val="100000"/>
                        </a:lnSpc>
                        <a:spcBef>
                          <a:spcPts val="0"/>
                        </a:spcBef>
                        <a:spcAft>
                          <a:spcPts val="0"/>
                        </a:spcAft>
                        <a:buClrTx/>
                        <a:buSzTx/>
                        <a:buFontTx/>
                        <a:buNone/>
                        <a:tabLst/>
                        <a:defRPr/>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dirty="0" err="1">
                          <a:effectLst/>
                          <a:latin typeface="Calibri" panose="020F0502020204030204" pitchFamily="34" charset="0"/>
                        </a:rPr>
                        <a:t>LtCol</a:t>
                      </a:r>
                      <a:r>
                        <a:rPr lang="nl-BE" sz="1400" b="0" i="0" u="none" strike="noStrike" dirty="0">
                          <a:effectLst/>
                          <a:latin typeface="Calibri" panose="020F0502020204030204" pitchFamily="34" charset="0"/>
                        </a:rPr>
                        <a:t> </a:t>
                      </a:r>
                      <a:r>
                        <a:rPr lang="nl-BE" sz="1400" b="0" i="0" u="none" strike="noStrike" dirty="0" err="1">
                          <a:effectLst/>
                          <a:latin typeface="Calibri" panose="020F0502020204030204" pitchFamily="34" charset="0"/>
                        </a:rPr>
                        <a:t>Psy</a:t>
                      </a:r>
                      <a:r>
                        <a:rPr lang="nl-BE" sz="1400" b="0" i="0" u="none" strike="noStrike" dirty="0">
                          <a:effectLst/>
                          <a:latin typeface="Calibri" panose="020F0502020204030204" pitchFamily="34" charset="0"/>
                        </a:rPr>
                        <a:t> Michel REMACLE</a:t>
                      </a:r>
                    </a:p>
                    <a:p>
                      <a:pPr algn="ctr" fontAlgn="b"/>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1556139824"/>
                  </a:ext>
                </a:extLst>
              </a:tr>
              <a:tr h="814646">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1598411157"/>
                  </a:ext>
                </a:extLst>
              </a:tr>
            </a:tbl>
          </a:graphicData>
        </a:graphic>
      </p:graphicFrame>
    </p:spTree>
    <p:extLst>
      <p:ext uri="{BB962C8B-B14F-4D97-AF65-F5344CB8AC3E}">
        <p14:creationId xmlns:p14="http://schemas.microsoft.com/office/powerpoint/2010/main" val="1229506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2000548"/>
          </a:xfrm>
          <a:prstGeom prst="rect">
            <a:avLst/>
          </a:prstGeom>
        </p:spPr>
        <p:txBody>
          <a:bodyPr wrap="square" rtlCol="0">
            <a:spAutoFit/>
          </a:bodyPr>
          <a:lstStyle/>
          <a:p>
            <a:pPr algn="ctr"/>
            <a:r>
              <a:rPr lang="nl-BE" sz="4400" b="1" dirty="0">
                <a:latin typeface="Arial" panose="020B0604020202020204" pitchFamily="34" charset="0"/>
                <a:cs typeface="Arial" panose="020B0604020202020204" pitchFamily="34" charset="0"/>
              </a:rPr>
              <a:t>24-OT-01</a:t>
            </a:r>
            <a:br>
              <a:rPr lang="nl-BE" sz="4400" b="1" dirty="0">
                <a:latin typeface="Arial" panose="020B0604020202020204" pitchFamily="34" charset="0"/>
                <a:cs typeface="Arial" panose="020B0604020202020204" pitchFamily="34" charset="0"/>
              </a:rPr>
            </a:br>
            <a:r>
              <a:rPr lang="nl-BE" sz="4000" b="1" dirty="0">
                <a:latin typeface="Arial" panose="020B0604020202020204" pitchFamily="34" charset="0"/>
                <a:cs typeface="Arial" panose="020B0604020202020204" pitchFamily="34" charset="0"/>
              </a:rPr>
              <a:t>Integrale bescherming van het hoofd van de soldaat.</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2599178292"/>
              </p:ext>
            </p:extLst>
          </p:nvPr>
        </p:nvGraphicFramePr>
        <p:xfrm>
          <a:off x="0" y="2149832"/>
          <a:ext cx="12192000" cy="4708167"/>
        </p:xfrm>
        <a:graphic>
          <a:graphicData uri="http://schemas.openxmlformats.org/drawingml/2006/table">
            <a:tbl>
              <a:tblPr firstRow="1" bandRow="1">
                <a:tableStyleId>{5C22544A-7EE6-4342-B048-85BDC9FD1C3A}</a:tableStyleId>
              </a:tblPr>
              <a:tblGrid>
                <a:gridCol w="1344246">
                  <a:extLst>
                    <a:ext uri="{9D8B030D-6E8A-4147-A177-3AD203B41FA5}">
                      <a16:colId xmlns:a16="http://schemas.microsoft.com/office/drawing/2014/main" val="3164560031"/>
                    </a:ext>
                  </a:extLst>
                </a:gridCol>
                <a:gridCol w="3040185">
                  <a:extLst>
                    <a:ext uri="{9D8B030D-6E8A-4147-A177-3AD203B41FA5}">
                      <a16:colId xmlns:a16="http://schemas.microsoft.com/office/drawing/2014/main" val="4051463726"/>
                    </a:ext>
                  </a:extLst>
                </a:gridCol>
                <a:gridCol w="1520092">
                  <a:extLst>
                    <a:ext uri="{9D8B030D-6E8A-4147-A177-3AD203B41FA5}">
                      <a16:colId xmlns:a16="http://schemas.microsoft.com/office/drawing/2014/main" val="2989411758"/>
                    </a:ext>
                  </a:extLst>
                </a:gridCol>
                <a:gridCol w="81755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925968">
                <a:tc>
                  <a:txBody>
                    <a:bodyPr/>
                    <a:lstStyle/>
                    <a:p>
                      <a:pPr algn="ctr"/>
                      <a:r>
                        <a:rPr lang="nl-BE">
                          <a:solidFill>
                            <a:schemeClr val="bg1"/>
                          </a:solidFill>
                        </a:rPr>
                        <a:t>Actor</a:t>
                      </a:r>
                      <a:endParaRPr lang="nl-BE" dirty="0">
                        <a:solidFill>
                          <a:schemeClr val="bg1"/>
                        </a:solidFill>
                      </a:endParaRPr>
                    </a:p>
                  </a:txBody>
                  <a:tcPr anchor="ctr"/>
                </a:tc>
                <a:tc>
                  <a:txBody>
                    <a:bodyPr/>
                    <a:lstStyle/>
                    <a:p>
                      <a:pPr algn="ctr"/>
                      <a:r>
                        <a:rPr lang="nl-BE">
                          <a:solidFill>
                            <a:schemeClr val="bg1"/>
                          </a:solidFill>
                        </a:rPr>
                        <a:t>Ojectief/Taak</a:t>
                      </a:r>
                      <a:endParaRPr lang="nl-BE" dirty="0">
                        <a:solidFill>
                          <a:schemeClr val="bg1"/>
                        </a:solidFill>
                      </a:endParaRPr>
                    </a:p>
                  </a:txBody>
                  <a:tcPr anchor="ctr"/>
                </a:tc>
                <a:tc>
                  <a:txBody>
                    <a:bodyPr/>
                    <a:lstStyle/>
                    <a:p>
                      <a:pPr algn="ctr"/>
                      <a:r>
                        <a:rPr lang="nl-BE">
                          <a:solidFill>
                            <a:schemeClr val="bg1"/>
                          </a:solidFill>
                        </a:rPr>
                        <a:t>Impact</a:t>
                      </a:r>
                      <a:br>
                        <a:rPr lang="nl-BE">
                          <a:solidFill>
                            <a:schemeClr val="bg1"/>
                          </a:solidFill>
                        </a:rPr>
                      </a:br>
                      <a:r>
                        <a:rPr lang="nl-BE">
                          <a:solidFill>
                            <a:schemeClr val="bg1"/>
                          </a:solidFill>
                        </a:rPr>
                        <a:t>LPP/PLP</a:t>
                      </a:r>
                      <a:br>
                        <a:rPr lang="nl-BE">
                          <a:solidFill>
                            <a:schemeClr val="bg1"/>
                          </a:solidFill>
                        </a:rPr>
                      </a:br>
                      <a:r>
                        <a:rPr lang="nl-BE">
                          <a:solidFill>
                            <a:schemeClr val="bg1"/>
                          </a:solidFill>
                        </a:rPr>
                        <a:t>KKE</a:t>
                      </a:r>
                      <a:endParaRPr lang="nl-BE" dirty="0">
                        <a:solidFill>
                          <a:schemeClr val="bg1"/>
                        </a:solidFill>
                      </a:endParaRPr>
                    </a:p>
                  </a:txBody>
                  <a:tcPr anchor="ctr"/>
                </a:tc>
                <a:tc>
                  <a:txBody>
                    <a:bodyPr/>
                    <a:lstStyle/>
                    <a:p>
                      <a:pPr algn="ctr"/>
                      <a:r>
                        <a:rPr lang="nl-BE">
                          <a:solidFill>
                            <a:schemeClr val="bg1"/>
                          </a:solidFill>
                        </a:rPr>
                        <a:t>Prio</a:t>
                      </a:r>
                      <a:endParaRPr lang="nl-BE" dirty="0">
                        <a:solidFill>
                          <a:schemeClr val="bg1"/>
                        </a:solidFill>
                      </a:endParaRPr>
                    </a:p>
                  </a:txBody>
                  <a:tcPr anchor="ctr"/>
                </a:tc>
                <a:tc>
                  <a:txBody>
                    <a:bodyPr/>
                    <a:lstStyle/>
                    <a:p>
                      <a:pPr algn="ctr"/>
                      <a:r>
                        <a:rPr lang="nl-BE">
                          <a:solidFill>
                            <a:schemeClr val="bg1"/>
                          </a:solidFill>
                        </a:rPr>
                        <a:t>Data </a:t>
                      </a:r>
                      <a:br>
                        <a:rPr lang="nl-BE">
                          <a:solidFill>
                            <a:schemeClr val="bg1"/>
                          </a:solidFill>
                        </a:rPr>
                      </a:br>
                      <a:r>
                        <a:rPr lang="nl-BE">
                          <a:solidFill>
                            <a:schemeClr val="bg1"/>
                          </a:solidFill>
                        </a:rPr>
                        <a:t>(NLT)</a:t>
                      </a:r>
                      <a:endParaRPr lang="nl-BE" dirty="0">
                        <a:solidFill>
                          <a:schemeClr val="bg1"/>
                        </a:solidFill>
                      </a:endParaRPr>
                    </a:p>
                  </a:txBody>
                  <a:tcPr anchor="ctr"/>
                </a:tc>
                <a:tc>
                  <a:txBody>
                    <a:bodyPr/>
                    <a:lstStyle/>
                    <a:p>
                      <a:pPr algn="ctr"/>
                      <a:r>
                        <a:rPr lang="nl-BE">
                          <a:solidFill>
                            <a:schemeClr val="bg1"/>
                          </a:solidFill>
                        </a:rPr>
                        <a:t>Piloot</a:t>
                      </a:r>
                      <a:endParaRPr lang="nl-BE" dirty="0">
                        <a:solidFill>
                          <a:schemeClr val="bg1"/>
                        </a:solidFill>
                      </a:endParaRPr>
                    </a:p>
                  </a:txBody>
                  <a:tcPr anchor="ctr"/>
                </a:tc>
                <a:tc>
                  <a:txBody>
                    <a:bodyPr/>
                    <a:lstStyle/>
                    <a:p>
                      <a:pPr algn="ctr"/>
                      <a:r>
                        <a:rPr lang="nl-BE">
                          <a:solidFill>
                            <a:schemeClr val="bg1"/>
                          </a:solidFill>
                        </a:rPr>
                        <a:t>Preventieadviseur</a:t>
                      </a:r>
                      <a:endParaRPr lang="nl-BE" dirty="0">
                        <a:solidFill>
                          <a:schemeClr val="bg1"/>
                        </a:solidFill>
                      </a:endParaRPr>
                    </a:p>
                  </a:txBody>
                  <a:tcPr anchor="ctr"/>
                </a:tc>
                <a:extLst>
                  <a:ext uri="{0D108BD9-81ED-4DB2-BD59-A6C34878D82A}">
                    <a16:rowId xmlns:a16="http://schemas.microsoft.com/office/drawing/2014/main" val="3142780"/>
                  </a:ext>
                </a:extLst>
              </a:tr>
              <a:tr h="914458">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ICM, BAS, DGHWB-IDPBW</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a:solidFill>
                            <a:srgbClr val="000000"/>
                          </a:solidFill>
                          <a:effectLst/>
                          <a:latin typeface="Calibri" panose="020F0502020204030204" pitchFamily="34" charset="0"/>
                          <a:ea typeface="Calibri" panose="020F0502020204030204" pitchFamily="34" charset="0"/>
                          <a:cs typeface="Calibri" panose="020F0502020204030204" pitchFamily="34" charset="0"/>
                        </a:rPr>
                        <a:t>De vastlegging en bevestiging van Readiness &amp; Operations (R&amp;O) profielen (use cases). Inclusief formalisering proces in richtlijnen.</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31/12/2024</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CEULEMAN Koen</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COMAN Conrad</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Dhr. LEJEUNE Fabian</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HINDERIJCKX Peter</a:t>
                      </a:r>
                    </a:p>
                  </a:txBody>
                  <a:tcPr marL="7620" marR="7620" marT="7620" marB="0" anchor="ctr"/>
                </a:tc>
                <a:extLst>
                  <a:ext uri="{0D108BD9-81ED-4DB2-BD59-A6C34878D82A}">
                    <a16:rowId xmlns:a16="http://schemas.microsoft.com/office/drawing/2014/main" val="3523808688"/>
                  </a:ext>
                </a:extLst>
              </a:tr>
              <a:tr h="914458">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BAS, DGHWB-IDPBW</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De bepaling van de functionele behoefte aan R&amp;O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Eqt</a:t>
                      </a:r>
                      <a:r>
                        <a:rPr lang="nl-BE" sz="1400" dirty="0">
                          <a:effectLst/>
                          <a:latin typeface="Calibri" panose="020F0502020204030204" pitchFamily="34" charset="0"/>
                          <a:ea typeface="Calibri" panose="020F0502020204030204" pitchFamily="34" charset="0"/>
                          <a:cs typeface="Times New Roman" panose="02020603050405020304" pitchFamily="18" charset="0"/>
                        </a:rPr>
                        <a:t> en PBM voor de onderscheiden R&amp;O-profielen. Incl. formalisering.</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01/06/2025</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CEULEMANS Koen</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COMAN Conrad</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Dhr. LEJEUNE Fabian</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HINDERIJCKX Peter</a:t>
                      </a:r>
                    </a:p>
                  </a:txBody>
                  <a:tcPr marL="7620" marR="7620" marT="7620" marB="0" anchor="ctr"/>
                </a:tc>
                <a:extLst>
                  <a:ext uri="{0D108BD9-81ED-4DB2-BD59-A6C34878D82A}">
                    <a16:rowId xmlns:a16="http://schemas.microsoft.com/office/drawing/2014/main" val="1100297093"/>
                  </a:ext>
                </a:extLst>
              </a:tr>
              <a:tr h="914458">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DGMR, DGHWB-IDPBW, BAS</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De in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plaatsstelling</a:t>
                      </a:r>
                      <a:r>
                        <a:rPr lang="nl-BE" sz="1400" dirty="0">
                          <a:effectLst/>
                          <a:latin typeface="Calibri" panose="020F0502020204030204" pitchFamily="34" charset="0"/>
                          <a:ea typeface="Calibri" panose="020F0502020204030204" pitchFamily="34" charset="0"/>
                          <a:cs typeface="Times New Roman" panose="02020603050405020304" pitchFamily="18" charset="0"/>
                        </a:rPr>
                        <a:t> van de eerder bepaalde preventieve maatregelen (PBM). Desgevallend verwerving en (her)verdeling.</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31/12/2024</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CEULEMANS Koen</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COMAN Conrad</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Dhr. LEJEUNE Fabian</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HINDERIJCKX Peter</a:t>
                      </a:r>
                    </a:p>
                  </a:txBody>
                  <a:tcPr marL="7620" marR="7620" marT="7620" marB="0" anchor="ctr"/>
                </a:tc>
                <a:extLst>
                  <a:ext uri="{0D108BD9-81ED-4DB2-BD59-A6C34878D82A}">
                    <a16:rowId xmlns:a16="http://schemas.microsoft.com/office/drawing/2014/main" val="3168295882"/>
                  </a:ext>
                </a:extLst>
              </a:tr>
              <a:tr h="1038825">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BAS, DGHWB-IDPBW, KHID</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De formalisering van een systematische aanpak inzake gehoorbescherming tijdens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weapon</a:t>
                      </a:r>
                      <a:r>
                        <a:rPr lang="nl-BE" sz="1400" dirty="0">
                          <a:effectLst/>
                          <a:latin typeface="Calibri" panose="020F0502020204030204" pitchFamily="34" charset="0"/>
                          <a:ea typeface="Calibri" panose="020F0502020204030204" pitchFamily="34" charset="0"/>
                          <a:cs typeface="Times New Roman" panose="02020603050405020304" pitchFamily="18" charset="0"/>
                        </a:rPr>
                        <a:t> handling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activities</a:t>
                      </a:r>
                      <a:r>
                        <a:rPr lang="nl-BE" sz="1400" dirty="0">
                          <a:effectLst/>
                          <a:latin typeface="Calibri" panose="020F0502020204030204" pitchFamily="34" charset="0"/>
                          <a:ea typeface="Calibri" panose="020F0502020204030204" pitchFamily="34" charset="0"/>
                          <a:cs typeface="Times New Roman" panose="02020603050405020304" pitchFamily="18" charset="0"/>
                        </a:rPr>
                        <a:t>.</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CEULEMANS Koen</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COMAN Conrad</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Dhr. LEJEUNE Fabian</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HINDERIJCKX Peter</a:t>
                      </a:r>
                    </a:p>
                  </a:txBody>
                  <a:tcPr marL="7620" marR="7620" marT="7620" marB="0" anchor="ctr"/>
                </a:tc>
                <a:extLst>
                  <a:ext uri="{0D108BD9-81ED-4DB2-BD59-A6C34878D82A}">
                    <a16:rowId xmlns:a16="http://schemas.microsoft.com/office/drawing/2014/main" val="553309125"/>
                  </a:ext>
                </a:extLst>
              </a:tr>
            </a:tbl>
          </a:graphicData>
        </a:graphic>
      </p:graphicFrame>
    </p:spTree>
    <p:extLst>
      <p:ext uri="{BB962C8B-B14F-4D97-AF65-F5344CB8AC3E}">
        <p14:creationId xmlns:p14="http://schemas.microsoft.com/office/powerpoint/2010/main" val="22006311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2000548"/>
          </a:xfrm>
          <a:prstGeom prst="rect">
            <a:avLst/>
          </a:prstGeom>
        </p:spPr>
        <p:txBody>
          <a:bodyPr wrap="square" rtlCol="0">
            <a:spAutoFit/>
          </a:bodyPr>
          <a:lstStyle/>
          <a:p>
            <a:pPr algn="ctr"/>
            <a:r>
              <a:rPr lang="nl-BE" sz="4400" b="1" dirty="0">
                <a:latin typeface="Arial" panose="020B0604020202020204" pitchFamily="34" charset="0"/>
                <a:cs typeface="Arial" panose="020B0604020202020204" pitchFamily="34" charset="0"/>
              </a:rPr>
              <a:t>24-OT-01</a:t>
            </a:r>
            <a:br>
              <a:rPr lang="nl-BE" sz="4400" b="1" dirty="0">
                <a:latin typeface="Arial" panose="020B0604020202020204" pitchFamily="34" charset="0"/>
                <a:cs typeface="Arial" panose="020B0604020202020204" pitchFamily="34" charset="0"/>
              </a:rPr>
            </a:br>
            <a:r>
              <a:rPr lang="nl-BE" sz="4000" b="1" dirty="0">
                <a:latin typeface="Arial" panose="020B0604020202020204" pitchFamily="34" charset="0"/>
                <a:cs typeface="Arial" panose="020B0604020202020204" pitchFamily="34" charset="0"/>
              </a:rPr>
              <a:t>Integrale bescherming van het hoofd van de soldaat.</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1740644201"/>
              </p:ext>
            </p:extLst>
          </p:nvPr>
        </p:nvGraphicFramePr>
        <p:xfrm>
          <a:off x="0" y="2149831"/>
          <a:ext cx="12192000" cy="4708169"/>
        </p:xfrm>
        <a:graphic>
          <a:graphicData uri="http://schemas.openxmlformats.org/drawingml/2006/table">
            <a:tbl>
              <a:tblPr firstRow="1" bandRow="1">
                <a:tableStyleId>{5C22544A-7EE6-4342-B048-85BDC9FD1C3A}</a:tableStyleId>
              </a:tblPr>
              <a:tblGrid>
                <a:gridCol w="1344246">
                  <a:extLst>
                    <a:ext uri="{9D8B030D-6E8A-4147-A177-3AD203B41FA5}">
                      <a16:colId xmlns:a16="http://schemas.microsoft.com/office/drawing/2014/main" val="3164560031"/>
                    </a:ext>
                  </a:extLst>
                </a:gridCol>
                <a:gridCol w="3040185">
                  <a:extLst>
                    <a:ext uri="{9D8B030D-6E8A-4147-A177-3AD203B41FA5}">
                      <a16:colId xmlns:a16="http://schemas.microsoft.com/office/drawing/2014/main" val="4051463726"/>
                    </a:ext>
                  </a:extLst>
                </a:gridCol>
                <a:gridCol w="1520092">
                  <a:extLst>
                    <a:ext uri="{9D8B030D-6E8A-4147-A177-3AD203B41FA5}">
                      <a16:colId xmlns:a16="http://schemas.microsoft.com/office/drawing/2014/main" val="2989411758"/>
                    </a:ext>
                  </a:extLst>
                </a:gridCol>
                <a:gridCol w="81755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876695">
                <a:tc>
                  <a:txBody>
                    <a:bodyPr/>
                    <a:lstStyle/>
                    <a:p>
                      <a:pPr algn="ctr"/>
                      <a:r>
                        <a:rPr lang="nl-BE">
                          <a:solidFill>
                            <a:schemeClr val="bg1"/>
                          </a:solidFill>
                        </a:rPr>
                        <a:t>Actor</a:t>
                      </a:r>
                      <a:endParaRPr lang="nl-BE" dirty="0">
                        <a:solidFill>
                          <a:schemeClr val="bg1"/>
                        </a:solidFill>
                      </a:endParaRPr>
                    </a:p>
                  </a:txBody>
                  <a:tcPr anchor="ctr"/>
                </a:tc>
                <a:tc>
                  <a:txBody>
                    <a:bodyPr/>
                    <a:lstStyle/>
                    <a:p>
                      <a:pPr algn="ctr"/>
                      <a:r>
                        <a:rPr lang="nl-BE">
                          <a:solidFill>
                            <a:schemeClr val="bg1"/>
                          </a:solidFill>
                        </a:rPr>
                        <a:t>Ojectief/Taak</a:t>
                      </a:r>
                      <a:endParaRPr lang="nl-BE" dirty="0">
                        <a:solidFill>
                          <a:schemeClr val="bg1"/>
                        </a:solidFill>
                      </a:endParaRPr>
                    </a:p>
                  </a:txBody>
                  <a:tcPr anchor="ctr"/>
                </a:tc>
                <a:tc>
                  <a:txBody>
                    <a:bodyPr/>
                    <a:lstStyle/>
                    <a:p>
                      <a:pPr algn="ctr"/>
                      <a:r>
                        <a:rPr lang="nl-BE">
                          <a:solidFill>
                            <a:schemeClr val="bg1"/>
                          </a:solidFill>
                        </a:rPr>
                        <a:t>Impact</a:t>
                      </a:r>
                      <a:br>
                        <a:rPr lang="nl-BE">
                          <a:solidFill>
                            <a:schemeClr val="bg1"/>
                          </a:solidFill>
                        </a:rPr>
                      </a:br>
                      <a:r>
                        <a:rPr lang="nl-BE">
                          <a:solidFill>
                            <a:schemeClr val="bg1"/>
                          </a:solidFill>
                        </a:rPr>
                        <a:t>LPP/PLP</a:t>
                      </a:r>
                      <a:br>
                        <a:rPr lang="nl-BE">
                          <a:solidFill>
                            <a:schemeClr val="bg1"/>
                          </a:solidFill>
                        </a:rPr>
                      </a:br>
                      <a:r>
                        <a:rPr lang="nl-BE">
                          <a:solidFill>
                            <a:schemeClr val="bg1"/>
                          </a:solidFill>
                        </a:rPr>
                        <a:t>KKE</a:t>
                      </a:r>
                      <a:endParaRPr lang="nl-BE" dirty="0">
                        <a:solidFill>
                          <a:schemeClr val="bg1"/>
                        </a:solidFill>
                      </a:endParaRPr>
                    </a:p>
                  </a:txBody>
                  <a:tcPr anchor="ctr"/>
                </a:tc>
                <a:tc>
                  <a:txBody>
                    <a:bodyPr/>
                    <a:lstStyle/>
                    <a:p>
                      <a:pPr algn="ctr"/>
                      <a:r>
                        <a:rPr lang="nl-BE">
                          <a:solidFill>
                            <a:schemeClr val="bg1"/>
                          </a:solidFill>
                        </a:rPr>
                        <a:t>Prio</a:t>
                      </a:r>
                      <a:endParaRPr lang="nl-BE" dirty="0">
                        <a:solidFill>
                          <a:schemeClr val="bg1"/>
                        </a:solidFill>
                      </a:endParaRPr>
                    </a:p>
                  </a:txBody>
                  <a:tcPr anchor="ctr"/>
                </a:tc>
                <a:tc>
                  <a:txBody>
                    <a:bodyPr/>
                    <a:lstStyle/>
                    <a:p>
                      <a:pPr algn="ctr"/>
                      <a:r>
                        <a:rPr lang="nl-BE">
                          <a:solidFill>
                            <a:schemeClr val="bg1"/>
                          </a:solidFill>
                        </a:rPr>
                        <a:t>Data </a:t>
                      </a:r>
                      <a:br>
                        <a:rPr lang="nl-BE">
                          <a:solidFill>
                            <a:schemeClr val="bg1"/>
                          </a:solidFill>
                        </a:rPr>
                      </a:br>
                      <a:r>
                        <a:rPr lang="nl-BE">
                          <a:solidFill>
                            <a:schemeClr val="bg1"/>
                          </a:solidFill>
                        </a:rPr>
                        <a:t>(NLT)</a:t>
                      </a:r>
                      <a:endParaRPr lang="nl-BE" dirty="0">
                        <a:solidFill>
                          <a:schemeClr val="bg1"/>
                        </a:solidFill>
                      </a:endParaRPr>
                    </a:p>
                  </a:txBody>
                  <a:tcPr anchor="ctr"/>
                </a:tc>
                <a:tc>
                  <a:txBody>
                    <a:bodyPr/>
                    <a:lstStyle/>
                    <a:p>
                      <a:pPr algn="ctr"/>
                      <a:r>
                        <a:rPr lang="nl-BE">
                          <a:solidFill>
                            <a:schemeClr val="bg1"/>
                          </a:solidFill>
                        </a:rPr>
                        <a:t>Piloot</a:t>
                      </a:r>
                      <a:endParaRPr lang="nl-BE" dirty="0">
                        <a:solidFill>
                          <a:schemeClr val="bg1"/>
                        </a:solidFill>
                      </a:endParaRPr>
                    </a:p>
                  </a:txBody>
                  <a:tcPr anchor="ctr"/>
                </a:tc>
                <a:tc>
                  <a:txBody>
                    <a:bodyPr/>
                    <a:lstStyle/>
                    <a:p>
                      <a:pPr algn="ctr"/>
                      <a:r>
                        <a:rPr lang="nl-BE">
                          <a:solidFill>
                            <a:schemeClr val="bg1"/>
                          </a:solidFill>
                        </a:rPr>
                        <a:t>Preventieadviseur</a:t>
                      </a:r>
                      <a:endParaRPr lang="nl-BE" dirty="0">
                        <a:solidFill>
                          <a:schemeClr val="bg1"/>
                        </a:solidFill>
                      </a:endParaRPr>
                    </a:p>
                  </a:txBody>
                  <a:tcPr anchor="ctr"/>
                </a:tc>
                <a:extLst>
                  <a:ext uri="{0D108BD9-81ED-4DB2-BD59-A6C34878D82A}">
                    <a16:rowId xmlns:a16="http://schemas.microsoft.com/office/drawing/2014/main" val="3142780"/>
                  </a:ext>
                </a:extLst>
              </a:tr>
              <a:tr h="701594">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BAS, DGHWB-IDPBW</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De formalisering van de regelmatige (systematische) controle van de doeltreffendheid van de preventieve maatregelen (PBM).</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31/12/2025</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CEULEMAN Koen</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COMAN Conrad</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Dhr. LEJEUNE Fabian</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HINDERIJCKX Peter</a:t>
                      </a:r>
                    </a:p>
                  </a:txBody>
                  <a:tcPr marL="7620" marR="7620" marT="7620" marB="0" anchor="ctr"/>
                </a:tc>
                <a:extLst>
                  <a:ext uri="{0D108BD9-81ED-4DB2-BD59-A6C34878D82A}">
                    <a16:rowId xmlns:a16="http://schemas.microsoft.com/office/drawing/2014/main" val="3523808688"/>
                  </a:ext>
                </a:extLst>
              </a:tr>
              <a:tr h="814646">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ICM, BAS, DGHWB-IDPBW</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De formalisering van de “Integrale bescherming van het hoofd van de soldaat” in het breder kader van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Soldier</a:t>
                      </a:r>
                      <a:r>
                        <a:rPr lang="nl-BE" sz="1400" dirty="0">
                          <a:effectLst/>
                          <a:latin typeface="Calibri" panose="020F0502020204030204" pitchFamily="34" charset="0"/>
                          <a:ea typeface="Calibri" panose="020F0502020204030204" pitchFamily="34" charset="0"/>
                          <a:cs typeface="Times New Roman" panose="02020603050405020304" pitchFamily="18" charset="0"/>
                        </a:rPr>
                        <a:t> as a system”.</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31/12/2025</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CEULEMANS Koen</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COMAN Conrad</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Dhr. LEJEUNE Fabian</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HINDERIJCKX Peter</a:t>
                      </a:r>
                    </a:p>
                  </a:txBody>
                  <a:tcPr marL="7620" marR="7620" marT="7620" marB="0" anchor="ctr"/>
                </a:tc>
                <a:extLst>
                  <a:ext uri="{0D108BD9-81ED-4DB2-BD59-A6C34878D82A}">
                    <a16:rowId xmlns:a16="http://schemas.microsoft.com/office/drawing/2014/main" val="1100297093"/>
                  </a:ext>
                </a:extLst>
              </a:tr>
              <a:tr h="814646">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DG MR</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De expliciete opname in MR-richtlijnen van de gewenste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endstate</a:t>
                      </a:r>
                      <a:r>
                        <a:rPr lang="nl-BE" sz="1400" dirty="0">
                          <a:effectLst/>
                          <a:latin typeface="Calibri" panose="020F0502020204030204" pitchFamily="34" charset="0"/>
                          <a:ea typeface="Calibri" panose="020F0502020204030204" pitchFamily="34" charset="0"/>
                          <a:cs typeface="Times New Roman" panose="02020603050405020304" pitchFamily="18" charset="0"/>
                        </a:rPr>
                        <a:t> bij de definiëring van de functionele materieelbehoefte.</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CEULEMANS Koen</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COMAN Conrad</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Dhr. LEJEUNE Fabian</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HINDERIJCKX Peter</a:t>
                      </a:r>
                    </a:p>
                  </a:txBody>
                  <a:tcPr marL="7620" marR="7620" marT="7620" marB="0" anchor="ctr"/>
                </a:tc>
                <a:extLst>
                  <a:ext uri="{0D108BD9-81ED-4DB2-BD59-A6C34878D82A}">
                    <a16:rowId xmlns:a16="http://schemas.microsoft.com/office/drawing/2014/main" val="3168295882"/>
                  </a:ext>
                </a:extLst>
              </a:tr>
              <a:tr h="1084667">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553309125"/>
                  </a:ext>
                </a:extLst>
              </a:tr>
            </a:tbl>
          </a:graphicData>
        </a:graphic>
      </p:graphicFrame>
    </p:spTree>
    <p:extLst>
      <p:ext uri="{BB962C8B-B14F-4D97-AF65-F5344CB8AC3E}">
        <p14:creationId xmlns:p14="http://schemas.microsoft.com/office/powerpoint/2010/main" val="14365618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2000548"/>
          </a:xfrm>
          <a:prstGeom prst="rect">
            <a:avLst/>
          </a:prstGeom>
        </p:spPr>
        <p:txBody>
          <a:bodyPr wrap="square" rtlCol="0">
            <a:spAutoFit/>
          </a:bodyPr>
          <a:lstStyle/>
          <a:p>
            <a:pPr algn="ctr"/>
            <a:r>
              <a:rPr lang="nl-BE" sz="4400" b="1" dirty="0">
                <a:latin typeface="Arial" panose="020B0604020202020204" pitchFamily="34" charset="0"/>
                <a:cs typeface="Arial" panose="020B0604020202020204" pitchFamily="34" charset="0"/>
              </a:rPr>
              <a:t>25-WB-01</a:t>
            </a:r>
            <a:br>
              <a:rPr lang="nl-BE" sz="4400" b="1" dirty="0">
                <a:latin typeface="Arial" panose="020B0604020202020204" pitchFamily="34" charset="0"/>
                <a:cs typeface="Arial" panose="020B0604020202020204" pitchFamily="34" charset="0"/>
              </a:rPr>
            </a:br>
            <a:r>
              <a:rPr lang="nl-BE" sz="4000" b="1" dirty="0">
                <a:latin typeface="Arial" panose="020B0604020202020204" pitchFamily="34" charset="0"/>
                <a:cs typeface="Arial" panose="020B0604020202020204" pitchFamily="34" charset="0"/>
              </a:rPr>
              <a:t>Bescherming tegen de gevaren van ioniserende straling</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3408452048"/>
              </p:ext>
            </p:extLst>
          </p:nvPr>
        </p:nvGraphicFramePr>
        <p:xfrm>
          <a:off x="0" y="2149830"/>
          <a:ext cx="12192000" cy="4708171"/>
        </p:xfrm>
        <a:graphic>
          <a:graphicData uri="http://schemas.openxmlformats.org/drawingml/2006/table">
            <a:tbl>
              <a:tblPr firstRow="1" bandRow="1">
                <a:tableStyleId>{5C22544A-7EE6-4342-B048-85BDC9FD1C3A}</a:tableStyleId>
              </a:tblPr>
              <a:tblGrid>
                <a:gridCol w="1344246">
                  <a:extLst>
                    <a:ext uri="{9D8B030D-6E8A-4147-A177-3AD203B41FA5}">
                      <a16:colId xmlns:a16="http://schemas.microsoft.com/office/drawing/2014/main" val="3164560031"/>
                    </a:ext>
                  </a:extLst>
                </a:gridCol>
                <a:gridCol w="3040185">
                  <a:extLst>
                    <a:ext uri="{9D8B030D-6E8A-4147-A177-3AD203B41FA5}">
                      <a16:colId xmlns:a16="http://schemas.microsoft.com/office/drawing/2014/main" val="4051463726"/>
                    </a:ext>
                  </a:extLst>
                </a:gridCol>
                <a:gridCol w="1520092">
                  <a:extLst>
                    <a:ext uri="{9D8B030D-6E8A-4147-A177-3AD203B41FA5}">
                      <a16:colId xmlns:a16="http://schemas.microsoft.com/office/drawing/2014/main" val="2989411758"/>
                    </a:ext>
                  </a:extLst>
                </a:gridCol>
                <a:gridCol w="81755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954723">
                <a:tc>
                  <a:txBody>
                    <a:bodyPr/>
                    <a:lstStyle/>
                    <a:p>
                      <a:pPr algn="ctr"/>
                      <a:r>
                        <a:rPr lang="nl-BE">
                          <a:solidFill>
                            <a:schemeClr val="bg1"/>
                          </a:solidFill>
                        </a:rPr>
                        <a:t>Actor</a:t>
                      </a:r>
                      <a:endParaRPr lang="nl-BE" dirty="0">
                        <a:solidFill>
                          <a:schemeClr val="bg1"/>
                        </a:solidFill>
                      </a:endParaRPr>
                    </a:p>
                  </a:txBody>
                  <a:tcPr anchor="ctr"/>
                </a:tc>
                <a:tc>
                  <a:txBody>
                    <a:bodyPr/>
                    <a:lstStyle/>
                    <a:p>
                      <a:pPr algn="ctr"/>
                      <a:r>
                        <a:rPr lang="nl-BE">
                          <a:solidFill>
                            <a:schemeClr val="bg1"/>
                          </a:solidFill>
                        </a:rPr>
                        <a:t>Ojectief/Taak</a:t>
                      </a:r>
                      <a:endParaRPr lang="nl-BE" dirty="0">
                        <a:solidFill>
                          <a:schemeClr val="bg1"/>
                        </a:solidFill>
                      </a:endParaRPr>
                    </a:p>
                  </a:txBody>
                  <a:tcPr anchor="ctr"/>
                </a:tc>
                <a:tc>
                  <a:txBody>
                    <a:bodyPr/>
                    <a:lstStyle/>
                    <a:p>
                      <a:pPr algn="ctr"/>
                      <a:r>
                        <a:rPr lang="nl-BE">
                          <a:solidFill>
                            <a:schemeClr val="bg1"/>
                          </a:solidFill>
                        </a:rPr>
                        <a:t>Impact</a:t>
                      </a:r>
                      <a:br>
                        <a:rPr lang="nl-BE">
                          <a:solidFill>
                            <a:schemeClr val="bg1"/>
                          </a:solidFill>
                        </a:rPr>
                      </a:br>
                      <a:r>
                        <a:rPr lang="nl-BE">
                          <a:solidFill>
                            <a:schemeClr val="bg1"/>
                          </a:solidFill>
                        </a:rPr>
                        <a:t>LPP/PLP</a:t>
                      </a:r>
                      <a:br>
                        <a:rPr lang="nl-BE">
                          <a:solidFill>
                            <a:schemeClr val="bg1"/>
                          </a:solidFill>
                        </a:rPr>
                      </a:br>
                      <a:r>
                        <a:rPr lang="nl-BE">
                          <a:solidFill>
                            <a:schemeClr val="bg1"/>
                          </a:solidFill>
                        </a:rPr>
                        <a:t>KKE</a:t>
                      </a:r>
                      <a:endParaRPr lang="nl-BE" dirty="0">
                        <a:solidFill>
                          <a:schemeClr val="bg1"/>
                        </a:solidFill>
                      </a:endParaRPr>
                    </a:p>
                  </a:txBody>
                  <a:tcPr anchor="ctr"/>
                </a:tc>
                <a:tc>
                  <a:txBody>
                    <a:bodyPr/>
                    <a:lstStyle/>
                    <a:p>
                      <a:pPr algn="ctr"/>
                      <a:r>
                        <a:rPr lang="nl-BE">
                          <a:solidFill>
                            <a:schemeClr val="bg1"/>
                          </a:solidFill>
                        </a:rPr>
                        <a:t>Prio</a:t>
                      </a:r>
                      <a:endParaRPr lang="nl-BE" dirty="0">
                        <a:solidFill>
                          <a:schemeClr val="bg1"/>
                        </a:solidFill>
                      </a:endParaRPr>
                    </a:p>
                  </a:txBody>
                  <a:tcPr anchor="ctr"/>
                </a:tc>
                <a:tc>
                  <a:txBody>
                    <a:bodyPr/>
                    <a:lstStyle/>
                    <a:p>
                      <a:pPr algn="ctr"/>
                      <a:r>
                        <a:rPr lang="nl-BE">
                          <a:solidFill>
                            <a:schemeClr val="bg1"/>
                          </a:solidFill>
                        </a:rPr>
                        <a:t>Data </a:t>
                      </a:r>
                      <a:br>
                        <a:rPr lang="nl-BE">
                          <a:solidFill>
                            <a:schemeClr val="bg1"/>
                          </a:solidFill>
                        </a:rPr>
                      </a:br>
                      <a:r>
                        <a:rPr lang="nl-BE">
                          <a:solidFill>
                            <a:schemeClr val="bg1"/>
                          </a:solidFill>
                        </a:rPr>
                        <a:t>(NLT)</a:t>
                      </a:r>
                      <a:endParaRPr lang="nl-BE" dirty="0">
                        <a:solidFill>
                          <a:schemeClr val="bg1"/>
                        </a:solidFill>
                      </a:endParaRPr>
                    </a:p>
                  </a:txBody>
                  <a:tcPr anchor="ctr"/>
                </a:tc>
                <a:tc>
                  <a:txBody>
                    <a:bodyPr/>
                    <a:lstStyle/>
                    <a:p>
                      <a:pPr algn="ctr"/>
                      <a:r>
                        <a:rPr lang="nl-BE">
                          <a:solidFill>
                            <a:schemeClr val="bg1"/>
                          </a:solidFill>
                        </a:rPr>
                        <a:t>Piloot</a:t>
                      </a:r>
                      <a:endParaRPr lang="nl-BE" dirty="0">
                        <a:solidFill>
                          <a:schemeClr val="bg1"/>
                        </a:solidFill>
                      </a:endParaRPr>
                    </a:p>
                  </a:txBody>
                  <a:tcPr anchor="ctr"/>
                </a:tc>
                <a:tc>
                  <a:txBody>
                    <a:bodyPr/>
                    <a:lstStyle/>
                    <a:p>
                      <a:pPr algn="ctr"/>
                      <a:r>
                        <a:rPr lang="nl-BE">
                          <a:solidFill>
                            <a:schemeClr val="bg1"/>
                          </a:solidFill>
                        </a:rPr>
                        <a:t>Preventieadviseur</a:t>
                      </a:r>
                      <a:endParaRPr lang="nl-BE" dirty="0">
                        <a:solidFill>
                          <a:schemeClr val="bg1"/>
                        </a:solidFill>
                      </a:endParaRPr>
                    </a:p>
                  </a:txBody>
                  <a:tcPr anchor="ctr"/>
                </a:tc>
                <a:extLst>
                  <a:ext uri="{0D108BD9-81ED-4DB2-BD59-A6C34878D82A}">
                    <a16:rowId xmlns:a16="http://schemas.microsoft.com/office/drawing/2014/main" val="3142780"/>
                  </a:ext>
                </a:extLst>
              </a:tr>
              <a:tr h="938362">
                <a:tc>
                  <a:txBody>
                    <a:bodyPr/>
                    <a:lstStyle/>
                    <a:p>
                      <a:pPr algn="ctr">
                        <a:lnSpc>
                          <a:spcPct val="107000"/>
                        </a:lnSpc>
                        <a:spcAft>
                          <a:spcPts val="80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DGH&amp;WB, ILE, SIPPT, DLD, AMT, FANC</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Specifieke richtlijnen up-to-date en geïmplementeerd</a:t>
                      </a:r>
                    </a:p>
                  </a:txBody>
                  <a:tcPr marL="44450" marR="44450" marT="0" marB="0" anchor="ctr"/>
                </a:tc>
                <a:tc>
                  <a:txBody>
                    <a:bodyPr/>
                    <a:lstStyle/>
                    <a:p>
                      <a:pPr algn="ctr">
                        <a:lnSpc>
                          <a:spcPct val="107000"/>
                        </a:lnSpc>
                        <a:spcAft>
                          <a:spcPts val="800"/>
                        </a:spcAft>
                      </a:pPr>
                      <a:r>
                        <a:rPr lang="nl-BE" sz="1400">
                          <a:effectLst/>
                          <a:latin typeface="Calibri" panose="020F0502020204030204" pitchFamily="34" charset="0"/>
                          <a:ea typeface="Calibri" panose="020F0502020204030204" pitchFamily="34" charset="0"/>
                          <a:cs typeface="Times New Roman" panose="02020603050405020304" pitchFamily="18"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31/03/2025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BARA Bertrand</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effectLst/>
                          <a:latin typeface="Calibri" panose="020F0502020204030204" pitchFamily="34" charset="0"/>
                        </a:rPr>
                        <a:t>Mr HOUREZ Olivier</a:t>
                      </a:r>
                    </a:p>
                  </a:txBody>
                  <a:tcPr marL="7620" marR="7620" marT="7620" marB="0" anchor="ctr"/>
                </a:tc>
                <a:extLst>
                  <a:ext uri="{0D108BD9-81ED-4DB2-BD59-A6C34878D82A}">
                    <a16:rowId xmlns:a16="http://schemas.microsoft.com/office/drawing/2014/main" val="553309125"/>
                  </a:ext>
                </a:extLst>
              </a:tr>
              <a:tr h="938362">
                <a:tc>
                  <a:txBody>
                    <a:bodyPr/>
                    <a:lstStyle/>
                    <a:p>
                      <a:pPr algn="ctr">
                        <a:lnSpc>
                          <a:spcPct val="107000"/>
                        </a:lnSpc>
                        <a:spcAft>
                          <a:spcPts val="80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DGH&amp;WB, ILE, SIPPT, DLD, AMT, FANC</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Voltooi de richtlijnen/SPS</a:t>
                      </a:r>
                    </a:p>
                  </a:txBody>
                  <a:tcPr marL="44450" marR="44450" marT="0" marB="0" anchor="ctr"/>
                </a:tc>
                <a:tc>
                  <a:txBody>
                    <a:bodyPr/>
                    <a:lstStyle/>
                    <a:p>
                      <a:pPr algn="ctr">
                        <a:lnSpc>
                          <a:spcPct val="107000"/>
                        </a:lnSpc>
                        <a:spcAft>
                          <a:spcPts val="800"/>
                        </a:spcAft>
                      </a:pPr>
                      <a:r>
                        <a:rPr lang="nl-BE" sz="1400">
                          <a:effectLst/>
                          <a:latin typeface="Calibri" panose="020F0502020204030204" pitchFamily="34" charset="0"/>
                          <a:ea typeface="Calibri" panose="020F0502020204030204" pitchFamily="34" charset="0"/>
                          <a:cs typeface="Times New Roman" panose="02020603050405020304" pitchFamily="18"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31/03/2025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Calibri" panose="020F0502020204030204" pitchFamily="34" charset="0"/>
                          <a:cs typeface="Times New Roman" panose="02020603050405020304" pitchFamily="18" charset="0"/>
                        </a:rPr>
                        <a:t>Maj BARA Bertrand</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a:effectLst/>
                          <a:latin typeface="Calibri" panose="020F0502020204030204" pitchFamily="34" charset="0"/>
                        </a:rPr>
                        <a:t>Mr HOUREZ Olivier</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4142050683"/>
                  </a:ext>
                </a:extLst>
              </a:tr>
              <a:tr h="938362">
                <a:tc>
                  <a:txBody>
                    <a:bodyPr/>
                    <a:lstStyle/>
                    <a:p>
                      <a:pPr algn="ctr">
                        <a:lnSpc>
                          <a:spcPct val="107000"/>
                        </a:lnSpc>
                        <a:spcAft>
                          <a:spcPts val="800"/>
                        </a:spcAft>
                      </a:pPr>
                      <a:r>
                        <a:rPr lang="de-DE" sz="1400">
                          <a:effectLst/>
                          <a:latin typeface="Calibri" panose="020F0502020204030204" pitchFamily="34" charset="0"/>
                          <a:ea typeface="Calibri" panose="020F0502020204030204" pitchFamily="34" charset="0"/>
                          <a:cs typeface="Times New Roman" panose="02020603050405020304" pitchFamily="18" charset="0"/>
                        </a:rPr>
                        <a:t>DGH&amp;WB, ILE, SIPPT, DLD, AMT, FANC</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Verspreiden/implementeren van deze richtlijnen/SPS</a:t>
                      </a:r>
                    </a:p>
                  </a:txBody>
                  <a:tcPr marL="44450" marR="44450" marT="0" marB="0" anchor="ctr"/>
                </a:tc>
                <a:tc>
                  <a:txBody>
                    <a:bodyPr/>
                    <a:lstStyle/>
                    <a:p>
                      <a:pPr algn="ctr">
                        <a:lnSpc>
                          <a:spcPct val="107000"/>
                        </a:lnSpc>
                        <a:spcAft>
                          <a:spcPts val="800"/>
                        </a:spcAft>
                      </a:pPr>
                      <a:r>
                        <a:rPr lang="nl-BE" sz="1400">
                          <a:effectLst/>
                          <a:latin typeface="Calibri" panose="020F0502020204030204" pitchFamily="34" charset="0"/>
                          <a:ea typeface="Calibri" panose="020F0502020204030204" pitchFamily="34" charset="0"/>
                          <a:cs typeface="Times New Roman" panose="02020603050405020304" pitchFamily="18"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31/03/2025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Calibri" panose="020F0502020204030204" pitchFamily="34" charset="0"/>
                          <a:cs typeface="Times New Roman" panose="02020603050405020304" pitchFamily="18" charset="0"/>
                        </a:rPr>
                        <a:t>Maj BARA Bertrand</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a:effectLst/>
                          <a:latin typeface="Calibri" panose="020F0502020204030204" pitchFamily="34" charset="0"/>
                        </a:rPr>
                        <a:t>Mr HOUREZ Olivier</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910422468"/>
                  </a:ext>
                </a:extLst>
              </a:tr>
              <a:tr h="938362">
                <a:tc>
                  <a:txBody>
                    <a:bodyPr/>
                    <a:lstStyle/>
                    <a:p>
                      <a:pPr algn="ctr">
                        <a:lnSpc>
                          <a:spcPct val="107000"/>
                        </a:lnSpc>
                        <a:spcAft>
                          <a:spcPts val="80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DGH&amp;WB, ILE, SIPPT, DLD, AMT, FANC</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IF132 vertaald, up-to-date en geïmplementeerd voor Defensie</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BARA Bertrand</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effectLst/>
                          <a:latin typeface="Calibri" panose="020F0502020204030204" pitchFamily="34" charset="0"/>
                        </a:rPr>
                        <a:t>Mr HOUREZ Olivier</a:t>
                      </a:r>
                    </a:p>
                  </a:txBody>
                  <a:tcPr marL="7620" marR="7620" marT="7620" marB="0" anchor="ctr"/>
                </a:tc>
                <a:extLst>
                  <a:ext uri="{0D108BD9-81ED-4DB2-BD59-A6C34878D82A}">
                    <a16:rowId xmlns:a16="http://schemas.microsoft.com/office/drawing/2014/main" val="523173189"/>
                  </a:ext>
                </a:extLst>
              </a:tr>
            </a:tbl>
          </a:graphicData>
        </a:graphic>
      </p:graphicFrame>
    </p:spTree>
    <p:extLst>
      <p:ext uri="{BB962C8B-B14F-4D97-AF65-F5344CB8AC3E}">
        <p14:creationId xmlns:p14="http://schemas.microsoft.com/office/powerpoint/2010/main" val="19901558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2000548"/>
          </a:xfrm>
          <a:prstGeom prst="rect">
            <a:avLst/>
          </a:prstGeom>
        </p:spPr>
        <p:txBody>
          <a:bodyPr wrap="square" rtlCol="0">
            <a:spAutoFit/>
          </a:bodyPr>
          <a:lstStyle/>
          <a:p>
            <a:pPr algn="ctr"/>
            <a:r>
              <a:rPr lang="nl-BE" sz="4400" b="1" dirty="0">
                <a:latin typeface="Arial" panose="020B0604020202020204" pitchFamily="34" charset="0"/>
                <a:cs typeface="Arial" panose="020B0604020202020204" pitchFamily="34" charset="0"/>
              </a:rPr>
              <a:t>25-WB-01</a:t>
            </a:r>
            <a:br>
              <a:rPr lang="nl-BE" sz="4400" b="1" dirty="0">
                <a:latin typeface="Arial" panose="020B0604020202020204" pitchFamily="34" charset="0"/>
                <a:cs typeface="Arial" panose="020B0604020202020204" pitchFamily="34" charset="0"/>
              </a:rPr>
            </a:br>
            <a:r>
              <a:rPr lang="nl-BE" sz="4000" b="1" dirty="0">
                <a:latin typeface="Arial" panose="020B0604020202020204" pitchFamily="34" charset="0"/>
                <a:cs typeface="Arial" panose="020B0604020202020204" pitchFamily="34" charset="0"/>
              </a:rPr>
              <a:t>Bescherming tegen de gevaren van ioniserende straling</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1036593984"/>
              </p:ext>
            </p:extLst>
          </p:nvPr>
        </p:nvGraphicFramePr>
        <p:xfrm>
          <a:off x="0" y="2149832"/>
          <a:ext cx="12192000" cy="4708169"/>
        </p:xfrm>
        <a:graphic>
          <a:graphicData uri="http://schemas.openxmlformats.org/drawingml/2006/table">
            <a:tbl>
              <a:tblPr firstRow="1" bandRow="1">
                <a:tableStyleId>{5C22544A-7EE6-4342-B048-85BDC9FD1C3A}</a:tableStyleId>
              </a:tblPr>
              <a:tblGrid>
                <a:gridCol w="1344246">
                  <a:extLst>
                    <a:ext uri="{9D8B030D-6E8A-4147-A177-3AD203B41FA5}">
                      <a16:colId xmlns:a16="http://schemas.microsoft.com/office/drawing/2014/main" val="3164560031"/>
                    </a:ext>
                  </a:extLst>
                </a:gridCol>
                <a:gridCol w="3040185">
                  <a:extLst>
                    <a:ext uri="{9D8B030D-6E8A-4147-A177-3AD203B41FA5}">
                      <a16:colId xmlns:a16="http://schemas.microsoft.com/office/drawing/2014/main" val="4051463726"/>
                    </a:ext>
                  </a:extLst>
                </a:gridCol>
                <a:gridCol w="1520092">
                  <a:extLst>
                    <a:ext uri="{9D8B030D-6E8A-4147-A177-3AD203B41FA5}">
                      <a16:colId xmlns:a16="http://schemas.microsoft.com/office/drawing/2014/main" val="2989411758"/>
                    </a:ext>
                  </a:extLst>
                </a:gridCol>
                <a:gridCol w="81755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917734">
                <a:tc>
                  <a:txBody>
                    <a:bodyPr/>
                    <a:lstStyle/>
                    <a:p>
                      <a:pPr algn="ctr"/>
                      <a:r>
                        <a:rPr lang="nl-BE">
                          <a:solidFill>
                            <a:schemeClr val="bg1"/>
                          </a:solidFill>
                        </a:rPr>
                        <a:t>Actor</a:t>
                      </a:r>
                      <a:endParaRPr lang="nl-BE" dirty="0">
                        <a:solidFill>
                          <a:schemeClr val="bg1"/>
                        </a:solidFill>
                      </a:endParaRPr>
                    </a:p>
                  </a:txBody>
                  <a:tcPr anchor="ctr"/>
                </a:tc>
                <a:tc>
                  <a:txBody>
                    <a:bodyPr/>
                    <a:lstStyle/>
                    <a:p>
                      <a:pPr algn="ctr"/>
                      <a:r>
                        <a:rPr lang="nl-BE">
                          <a:solidFill>
                            <a:schemeClr val="bg1"/>
                          </a:solidFill>
                        </a:rPr>
                        <a:t>Ojectief/Taak</a:t>
                      </a:r>
                      <a:endParaRPr lang="nl-BE" dirty="0">
                        <a:solidFill>
                          <a:schemeClr val="bg1"/>
                        </a:solidFill>
                      </a:endParaRPr>
                    </a:p>
                  </a:txBody>
                  <a:tcPr anchor="ctr"/>
                </a:tc>
                <a:tc>
                  <a:txBody>
                    <a:bodyPr/>
                    <a:lstStyle/>
                    <a:p>
                      <a:pPr algn="ctr"/>
                      <a:r>
                        <a:rPr lang="nl-BE">
                          <a:solidFill>
                            <a:schemeClr val="bg1"/>
                          </a:solidFill>
                        </a:rPr>
                        <a:t>Impact</a:t>
                      </a:r>
                      <a:br>
                        <a:rPr lang="nl-BE">
                          <a:solidFill>
                            <a:schemeClr val="bg1"/>
                          </a:solidFill>
                        </a:rPr>
                      </a:br>
                      <a:r>
                        <a:rPr lang="nl-BE">
                          <a:solidFill>
                            <a:schemeClr val="bg1"/>
                          </a:solidFill>
                        </a:rPr>
                        <a:t>LPP/PLP</a:t>
                      </a:r>
                      <a:br>
                        <a:rPr lang="nl-BE">
                          <a:solidFill>
                            <a:schemeClr val="bg1"/>
                          </a:solidFill>
                        </a:rPr>
                      </a:br>
                      <a:r>
                        <a:rPr lang="nl-BE">
                          <a:solidFill>
                            <a:schemeClr val="bg1"/>
                          </a:solidFill>
                        </a:rPr>
                        <a:t>KKE</a:t>
                      </a:r>
                      <a:endParaRPr lang="nl-BE" dirty="0">
                        <a:solidFill>
                          <a:schemeClr val="bg1"/>
                        </a:solidFill>
                      </a:endParaRPr>
                    </a:p>
                  </a:txBody>
                  <a:tcPr anchor="ctr"/>
                </a:tc>
                <a:tc>
                  <a:txBody>
                    <a:bodyPr/>
                    <a:lstStyle/>
                    <a:p>
                      <a:pPr algn="ctr"/>
                      <a:r>
                        <a:rPr lang="nl-BE" dirty="0" err="1">
                          <a:solidFill>
                            <a:schemeClr val="bg1"/>
                          </a:solidFill>
                        </a:rPr>
                        <a:t>Prio</a:t>
                      </a:r>
                      <a:endParaRPr lang="nl-BE" dirty="0">
                        <a:solidFill>
                          <a:schemeClr val="bg1"/>
                        </a:solidFill>
                      </a:endParaRPr>
                    </a:p>
                  </a:txBody>
                  <a:tcPr anchor="ctr"/>
                </a:tc>
                <a:tc>
                  <a:txBody>
                    <a:bodyPr/>
                    <a:lstStyle/>
                    <a:p>
                      <a:pPr algn="ctr"/>
                      <a:r>
                        <a:rPr lang="nl-BE">
                          <a:solidFill>
                            <a:schemeClr val="bg1"/>
                          </a:solidFill>
                        </a:rPr>
                        <a:t>Data </a:t>
                      </a:r>
                      <a:br>
                        <a:rPr lang="nl-BE">
                          <a:solidFill>
                            <a:schemeClr val="bg1"/>
                          </a:solidFill>
                        </a:rPr>
                      </a:br>
                      <a:r>
                        <a:rPr lang="nl-BE">
                          <a:solidFill>
                            <a:schemeClr val="bg1"/>
                          </a:solidFill>
                        </a:rPr>
                        <a:t>(NLT)</a:t>
                      </a:r>
                      <a:endParaRPr lang="nl-BE" dirty="0">
                        <a:solidFill>
                          <a:schemeClr val="bg1"/>
                        </a:solidFill>
                      </a:endParaRPr>
                    </a:p>
                  </a:txBody>
                  <a:tcPr anchor="ctr"/>
                </a:tc>
                <a:tc>
                  <a:txBody>
                    <a:bodyPr/>
                    <a:lstStyle/>
                    <a:p>
                      <a:pPr algn="ctr"/>
                      <a:r>
                        <a:rPr lang="nl-BE">
                          <a:solidFill>
                            <a:schemeClr val="bg1"/>
                          </a:solidFill>
                        </a:rPr>
                        <a:t>Piloot</a:t>
                      </a:r>
                      <a:endParaRPr lang="nl-BE" dirty="0">
                        <a:solidFill>
                          <a:schemeClr val="bg1"/>
                        </a:solidFill>
                      </a:endParaRPr>
                    </a:p>
                  </a:txBody>
                  <a:tcPr anchor="ctr"/>
                </a:tc>
                <a:tc>
                  <a:txBody>
                    <a:bodyPr/>
                    <a:lstStyle/>
                    <a:p>
                      <a:pPr algn="ctr"/>
                      <a:r>
                        <a:rPr lang="nl-BE">
                          <a:solidFill>
                            <a:schemeClr val="bg1"/>
                          </a:solidFill>
                        </a:rPr>
                        <a:t>Preventieadviseur</a:t>
                      </a:r>
                      <a:endParaRPr lang="nl-BE" dirty="0">
                        <a:solidFill>
                          <a:schemeClr val="bg1"/>
                        </a:solidFill>
                      </a:endParaRPr>
                    </a:p>
                  </a:txBody>
                  <a:tcPr anchor="ctr"/>
                </a:tc>
                <a:extLst>
                  <a:ext uri="{0D108BD9-81ED-4DB2-BD59-A6C34878D82A}">
                    <a16:rowId xmlns:a16="http://schemas.microsoft.com/office/drawing/2014/main" val="3142780"/>
                  </a:ext>
                </a:extLst>
              </a:tr>
              <a:tr h="758087">
                <a:tc>
                  <a:txBody>
                    <a:bodyPr/>
                    <a:lstStyle/>
                    <a:p>
                      <a:pPr algn="ctr">
                        <a:lnSpc>
                          <a:spcPct val="107000"/>
                        </a:lnSpc>
                        <a:spcAft>
                          <a:spcPts val="800"/>
                        </a:spcAft>
                      </a:pPr>
                      <a:r>
                        <a:rPr lang="de-DE" sz="1400">
                          <a:effectLst/>
                          <a:latin typeface="Calibri" panose="020F0502020204030204" pitchFamily="34" charset="0"/>
                          <a:ea typeface="Calibri" panose="020F0502020204030204" pitchFamily="34" charset="0"/>
                          <a:cs typeface="Times New Roman" panose="02020603050405020304" pitchFamily="18" charset="0"/>
                        </a:rPr>
                        <a:t>DGH&amp;WB, ILE, SIPPT, DLD, AMT, FANC</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De Commissie van specialisten te reactiveren, voor advies + een multidisciplinaire WG te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creeren</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a:effectLst/>
                          <a:latin typeface="Calibri" panose="020F0502020204030204" pitchFamily="34" charset="0"/>
                          <a:ea typeface="Calibri" panose="020F0502020204030204" pitchFamily="34" charset="0"/>
                          <a:cs typeface="Times New Roman" panose="02020603050405020304" pitchFamily="18"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31/03/2025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Calibri" panose="020F0502020204030204" pitchFamily="34" charset="0"/>
                          <a:cs typeface="Times New Roman" panose="02020603050405020304" pitchFamily="18" charset="0"/>
                        </a:rPr>
                        <a:t>Maj BARA Bertrand</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effectLst/>
                          <a:latin typeface="Calibri" panose="020F0502020204030204" pitchFamily="34" charset="0"/>
                        </a:rPr>
                        <a:t>Mr HOUREZ Olivier</a:t>
                      </a:r>
                    </a:p>
                  </a:txBody>
                  <a:tcPr marL="7620" marR="7620" marT="7620" marB="0" anchor="ctr"/>
                </a:tc>
                <a:extLst>
                  <a:ext uri="{0D108BD9-81ED-4DB2-BD59-A6C34878D82A}">
                    <a16:rowId xmlns:a16="http://schemas.microsoft.com/office/drawing/2014/main" val="553309125"/>
                  </a:ext>
                </a:extLst>
              </a:tr>
              <a:tr h="758087">
                <a:tc>
                  <a:txBody>
                    <a:bodyPr/>
                    <a:lstStyle/>
                    <a:p>
                      <a:pPr algn="ctr">
                        <a:lnSpc>
                          <a:spcPct val="107000"/>
                        </a:lnSpc>
                        <a:spcAft>
                          <a:spcPts val="800"/>
                        </a:spcAft>
                      </a:pPr>
                      <a:r>
                        <a:rPr lang="de-DE" sz="1400">
                          <a:effectLst/>
                          <a:latin typeface="Calibri" panose="020F0502020204030204" pitchFamily="34" charset="0"/>
                          <a:ea typeface="Calibri" panose="020F0502020204030204" pitchFamily="34" charset="0"/>
                          <a:cs typeface="Times New Roman" panose="02020603050405020304" pitchFamily="18" charset="0"/>
                        </a:rPr>
                        <a:t>DGH&amp;WB, ILE, SIPPT, DLD, AMT, FANC</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Herziening IF132 = New MARBIS (10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Hoofdstuken</a:t>
                      </a:r>
                      <a:r>
                        <a:rPr lang="nl-BE" sz="1400" dirty="0">
                          <a:effectLst/>
                          <a:latin typeface="Calibri" panose="020F0502020204030204" pitchFamily="34" charset="0"/>
                          <a:ea typeface="Calibri" panose="020F0502020204030204" pitchFamily="34" charset="0"/>
                          <a:cs typeface="Times New Roman" panose="02020603050405020304" pitchFamily="18" charset="0"/>
                        </a:rPr>
                        <a:t>)</a:t>
                      </a:r>
                    </a:p>
                  </a:txBody>
                  <a:tcPr marL="44450" marR="44450" marT="0" marB="0" anchor="ctr"/>
                </a:tc>
                <a:tc>
                  <a:txBody>
                    <a:bodyPr/>
                    <a:lstStyle/>
                    <a:p>
                      <a:pPr algn="ctr">
                        <a:lnSpc>
                          <a:spcPct val="107000"/>
                        </a:lnSpc>
                        <a:spcAft>
                          <a:spcPts val="800"/>
                        </a:spcAft>
                      </a:pPr>
                      <a:r>
                        <a:rPr lang="nl-BE" sz="1400">
                          <a:effectLst/>
                          <a:latin typeface="Calibri" panose="020F0502020204030204" pitchFamily="34" charset="0"/>
                          <a:ea typeface="Calibri" panose="020F0502020204030204" pitchFamily="34" charset="0"/>
                          <a:cs typeface="Times New Roman" panose="02020603050405020304" pitchFamily="18"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31/03/2025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Calibri" panose="020F0502020204030204" pitchFamily="34" charset="0"/>
                          <a:cs typeface="Times New Roman" panose="02020603050405020304" pitchFamily="18" charset="0"/>
                        </a:rPr>
                        <a:t>Maj BARA Bertrand</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a:effectLst/>
                          <a:latin typeface="Calibri" panose="020F0502020204030204" pitchFamily="34" charset="0"/>
                        </a:rPr>
                        <a:t>Mr HOUREZ Olivier</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4142050683"/>
                  </a:ext>
                </a:extLst>
              </a:tr>
              <a:tr h="758087">
                <a:tc>
                  <a:txBody>
                    <a:bodyPr/>
                    <a:lstStyle/>
                    <a:p>
                      <a:pPr algn="ctr">
                        <a:lnSpc>
                          <a:spcPct val="107000"/>
                        </a:lnSpc>
                        <a:spcAft>
                          <a:spcPts val="800"/>
                        </a:spcAft>
                      </a:pPr>
                      <a:r>
                        <a:rPr lang="de-DE" sz="1400">
                          <a:effectLst/>
                          <a:latin typeface="Calibri" panose="020F0502020204030204" pitchFamily="34" charset="0"/>
                          <a:ea typeface="Calibri" panose="020F0502020204030204" pitchFamily="34" charset="0"/>
                          <a:cs typeface="Times New Roman" panose="02020603050405020304" pitchFamily="18" charset="0"/>
                        </a:rPr>
                        <a:t>DGH&amp;WB, ILE, SIPPT, DLD, AMT, FANC</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Visa DG-JUR</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31/03/2025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Calibri" panose="020F0502020204030204" pitchFamily="34" charset="0"/>
                          <a:cs typeface="Times New Roman" panose="02020603050405020304" pitchFamily="18" charset="0"/>
                        </a:rPr>
                        <a:t>Maj BARA Bertrand</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a:effectLst/>
                          <a:latin typeface="Calibri" panose="020F0502020204030204" pitchFamily="34" charset="0"/>
                        </a:rPr>
                        <a:t>Mr HOUREZ Olivier</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910422468"/>
                  </a:ext>
                </a:extLst>
              </a:tr>
              <a:tr h="758087">
                <a:tc>
                  <a:txBody>
                    <a:bodyPr/>
                    <a:lstStyle/>
                    <a:p>
                      <a:pPr algn="ctr">
                        <a:lnSpc>
                          <a:spcPct val="107000"/>
                        </a:lnSpc>
                        <a:spcAft>
                          <a:spcPts val="80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DGH&amp;WB, ILE, SIPPT, DLD, AMT, FANC</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Verspreiding / implementatie NEW MARBIS</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BARA Bertrand</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effectLst/>
                          <a:latin typeface="Calibri" panose="020F0502020204030204" pitchFamily="34" charset="0"/>
                        </a:rPr>
                        <a:t>Mr HOUREZ Olivier</a:t>
                      </a:r>
                    </a:p>
                  </a:txBody>
                  <a:tcPr marL="7620" marR="7620" marT="7620" marB="0" anchor="ctr"/>
                </a:tc>
                <a:extLst>
                  <a:ext uri="{0D108BD9-81ED-4DB2-BD59-A6C34878D82A}">
                    <a16:rowId xmlns:a16="http://schemas.microsoft.com/office/drawing/2014/main" val="523173189"/>
                  </a:ext>
                </a:extLst>
              </a:tr>
              <a:tr h="758087">
                <a:tc>
                  <a:txBody>
                    <a:bodyPr/>
                    <a:lstStyle/>
                    <a:p>
                      <a:pPr algn="ctr">
                        <a:lnSpc>
                          <a:spcPct val="107000"/>
                        </a:lnSpc>
                        <a:spcAft>
                          <a:spcPts val="80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DGH&amp;WB, ILE, SIPPT, DLD, AMT, FANC</a:t>
                      </a:r>
                    </a:p>
                  </a:txBody>
                  <a:tcPr marL="44450" marR="44450" marT="0" marB="0" anchor="ctr"/>
                </a:tc>
                <a:tc>
                  <a:txBody>
                    <a:bodyPr/>
                    <a:lstStyle/>
                    <a:p>
                      <a:pPr algn="ctr">
                        <a:lnSpc>
                          <a:spcPct val="107000"/>
                        </a:lnSpc>
                        <a:spcAft>
                          <a:spcPts val="800"/>
                        </a:spcAft>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Monitoringprocess</a:t>
                      </a:r>
                      <a:r>
                        <a:rPr lang="nl-BE" sz="1400" dirty="0">
                          <a:effectLst/>
                          <a:latin typeface="Calibri" panose="020F0502020204030204" pitchFamily="34" charset="0"/>
                          <a:ea typeface="Calibri" panose="020F0502020204030204" pitchFamily="34" charset="0"/>
                          <a:cs typeface="Times New Roman" panose="02020603050405020304" pitchFamily="18" charset="0"/>
                        </a:rPr>
                        <a:t> aanwezig (structureel)</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BARA Bertrand</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effectLst/>
                          <a:latin typeface="Calibri" panose="020F0502020204030204" pitchFamily="34" charset="0"/>
                        </a:rPr>
                        <a:t>Mr HOUREZ Olivier</a:t>
                      </a:r>
                    </a:p>
                  </a:txBody>
                  <a:tcPr marL="7620" marR="7620" marT="7620" marB="0" anchor="ctr"/>
                </a:tc>
                <a:extLst>
                  <a:ext uri="{0D108BD9-81ED-4DB2-BD59-A6C34878D82A}">
                    <a16:rowId xmlns:a16="http://schemas.microsoft.com/office/drawing/2014/main" val="1596784942"/>
                  </a:ext>
                </a:extLst>
              </a:tr>
            </a:tbl>
          </a:graphicData>
        </a:graphic>
      </p:graphicFrame>
    </p:spTree>
    <p:extLst>
      <p:ext uri="{BB962C8B-B14F-4D97-AF65-F5344CB8AC3E}">
        <p14:creationId xmlns:p14="http://schemas.microsoft.com/office/powerpoint/2010/main" val="36337813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2123658"/>
          </a:xfrm>
          <a:prstGeom prst="rect">
            <a:avLst/>
          </a:prstGeom>
        </p:spPr>
        <p:txBody>
          <a:bodyPr wrap="square" rtlCol="0">
            <a:spAutoFit/>
          </a:bodyPr>
          <a:lstStyle/>
          <a:p>
            <a:pPr algn="ctr"/>
            <a:r>
              <a:rPr lang="nl-BE" sz="4400" b="1" dirty="0">
                <a:latin typeface="Arial" panose="020B0604020202020204" pitchFamily="34" charset="0"/>
                <a:cs typeface="Arial" panose="020B0604020202020204" pitchFamily="34" charset="0"/>
              </a:rPr>
              <a:t>25-WB-02</a:t>
            </a:r>
          </a:p>
          <a:p>
            <a:pPr algn="ctr"/>
            <a:r>
              <a:rPr lang="nl-BE" sz="4400" b="1" dirty="0">
                <a:latin typeface="Arial" panose="020B0604020202020204" pitchFamily="34" charset="0"/>
                <a:cs typeface="Arial" panose="020B0604020202020204" pitchFamily="34" charset="0"/>
              </a:rPr>
              <a:t>Preventie thermische en atmosferische omgeving in operatie</a:t>
            </a:r>
            <a:endParaRPr lang="nl-BE" sz="4000" b="1" dirty="0">
              <a:latin typeface="Arial" panose="020B0604020202020204" pitchFamily="34" charset="0"/>
              <a:cs typeface="Arial" panose="020B0604020202020204" pitchFamily="34" charset="0"/>
            </a:endParaRP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2995784024"/>
              </p:ext>
            </p:extLst>
          </p:nvPr>
        </p:nvGraphicFramePr>
        <p:xfrm>
          <a:off x="0" y="2237460"/>
          <a:ext cx="12192000" cy="4620538"/>
        </p:xfrm>
        <a:graphic>
          <a:graphicData uri="http://schemas.openxmlformats.org/drawingml/2006/table">
            <a:tbl>
              <a:tblPr firstRow="1" bandRow="1">
                <a:tableStyleId>{5C22544A-7EE6-4342-B048-85BDC9FD1C3A}</a:tableStyleId>
              </a:tblPr>
              <a:tblGrid>
                <a:gridCol w="1047750">
                  <a:extLst>
                    <a:ext uri="{9D8B030D-6E8A-4147-A177-3AD203B41FA5}">
                      <a16:colId xmlns:a16="http://schemas.microsoft.com/office/drawing/2014/main" val="3164560031"/>
                    </a:ext>
                  </a:extLst>
                </a:gridCol>
                <a:gridCol w="4181475">
                  <a:extLst>
                    <a:ext uri="{9D8B030D-6E8A-4147-A177-3AD203B41FA5}">
                      <a16:colId xmlns:a16="http://schemas.microsoft.com/office/drawing/2014/main" val="4051463726"/>
                    </a:ext>
                  </a:extLst>
                </a:gridCol>
                <a:gridCol w="1133475">
                  <a:extLst>
                    <a:ext uri="{9D8B030D-6E8A-4147-A177-3AD203B41FA5}">
                      <a16:colId xmlns:a16="http://schemas.microsoft.com/office/drawing/2014/main" val="2989411758"/>
                    </a:ext>
                  </a:extLst>
                </a:gridCol>
                <a:gridCol w="676275">
                  <a:extLst>
                    <a:ext uri="{9D8B030D-6E8A-4147-A177-3AD203B41FA5}">
                      <a16:colId xmlns:a16="http://schemas.microsoft.com/office/drawing/2014/main" val="3396486518"/>
                    </a:ext>
                  </a:extLst>
                </a:gridCol>
                <a:gridCol w="1066800">
                  <a:extLst>
                    <a:ext uri="{9D8B030D-6E8A-4147-A177-3AD203B41FA5}">
                      <a16:colId xmlns:a16="http://schemas.microsoft.com/office/drawing/2014/main" val="3760943750"/>
                    </a:ext>
                  </a:extLst>
                </a:gridCol>
                <a:gridCol w="1820820">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980659">
                <a:tc>
                  <a:txBody>
                    <a:bodyPr/>
                    <a:lstStyle/>
                    <a:p>
                      <a:pPr algn="ctr"/>
                      <a:r>
                        <a:rPr lang="nl-BE" dirty="0">
                          <a:solidFill>
                            <a:schemeClr val="bg1"/>
                          </a:solidFill>
                        </a:rPr>
                        <a:t>Actor</a:t>
                      </a:r>
                    </a:p>
                  </a:txBody>
                  <a:tcPr anchor="ctr"/>
                </a:tc>
                <a:tc>
                  <a:txBody>
                    <a:bodyPr/>
                    <a:lstStyle/>
                    <a:p>
                      <a:pPr algn="ctr"/>
                      <a:r>
                        <a:rPr lang="nl-BE">
                          <a:solidFill>
                            <a:schemeClr val="bg1"/>
                          </a:solidFill>
                        </a:rPr>
                        <a:t>Ojectief/Taak</a:t>
                      </a:r>
                      <a:endParaRPr lang="nl-BE" dirty="0">
                        <a:solidFill>
                          <a:schemeClr val="bg1"/>
                        </a:solidFill>
                      </a:endParaRPr>
                    </a:p>
                  </a:txBody>
                  <a:tcPr anchor="ctr"/>
                </a:tc>
                <a:tc>
                  <a:txBody>
                    <a:bodyPr/>
                    <a:lstStyle/>
                    <a:p>
                      <a:pPr algn="ctr"/>
                      <a:r>
                        <a:rPr lang="nl-BE">
                          <a:solidFill>
                            <a:schemeClr val="bg1"/>
                          </a:solidFill>
                        </a:rPr>
                        <a:t>Impact</a:t>
                      </a:r>
                      <a:br>
                        <a:rPr lang="nl-BE">
                          <a:solidFill>
                            <a:schemeClr val="bg1"/>
                          </a:solidFill>
                        </a:rPr>
                      </a:br>
                      <a:r>
                        <a:rPr lang="nl-BE">
                          <a:solidFill>
                            <a:schemeClr val="bg1"/>
                          </a:solidFill>
                        </a:rPr>
                        <a:t>LPP/PLP</a:t>
                      </a:r>
                      <a:br>
                        <a:rPr lang="nl-BE">
                          <a:solidFill>
                            <a:schemeClr val="bg1"/>
                          </a:solidFill>
                        </a:rPr>
                      </a:br>
                      <a:r>
                        <a:rPr lang="nl-BE">
                          <a:solidFill>
                            <a:schemeClr val="bg1"/>
                          </a:solidFill>
                        </a:rPr>
                        <a:t>KKE</a:t>
                      </a:r>
                      <a:endParaRPr lang="nl-BE" dirty="0">
                        <a:solidFill>
                          <a:schemeClr val="bg1"/>
                        </a:solidFill>
                      </a:endParaRPr>
                    </a:p>
                  </a:txBody>
                  <a:tcPr anchor="ctr"/>
                </a:tc>
                <a:tc>
                  <a:txBody>
                    <a:bodyPr/>
                    <a:lstStyle/>
                    <a:p>
                      <a:pPr algn="ctr"/>
                      <a:r>
                        <a:rPr lang="nl-BE">
                          <a:solidFill>
                            <a:schemeClr val="bg1"/>
                          </a:solidFill>
                        </a:rPr>
                        <a:t>Prio</a:t>
                      </a:r>
                      <a:endParaRPr lang="nl-BE" dirty="0">
                        <a:solidFill>
                          <a:schemeClr val="bg1"/>
                        </a:solidFill>
                      </a:endParaRPr>
                    </a:p>
                  </a:txBody>
                  <a:tcPr anchor="ctr"/>
                </a:tc>
                <a:tc>
                  <a:txBody>
                    <a:bodyPr/>
                    <a:lstStyle/>
                    <a:p>
                      <a:pPr algn="ctr"/>
                      <a:r>
                        <a:rPr lang="nl-BE">
                          <a:solidFill>
                            <a:schemeClr val="bg1"/>
                          </a:solidFill>
                        </a:rPr>
                        <a:t>Data </a:t>
                      </a:r>
                      <a:br>
                        <a:rPr lang="nl-BE">
                          <a:solidFill>
                            <a:schemeClr val="bg1"/>
                          </a:solidFill>
                        </a:rPr>
                      </a:br>
                      <a:r>
                        <a:rPr lang="nl-BE">
                          <a:solidFill>
                            <a:schemeClr val="bg1"/>
                          </a:solidFill>
                        </a:rPr>
                        <a:t>(NLT)</a:t>
                      </a:r>
                      <a:endParaRPr lang="nl-BE" dirty="0">
                        <a:solidFill>
                          <a:schemeClr val="bg1"/>
                        </a:solidFill>
                      </a:endParaRPr>
                    </a:p>
                  </a:txBody>
                  <a:tcPr anchor="ctr"/>
                </a:tc>
                <a:tc>
                  <a:txBody>
                    <a:bodyPr/>
                    <a:lstStyle/>
                    <a:p>
                      <a:pPr algn="ctr"/>
                      <a:r>
                        <a:rPr lang="nl-BE">
                          <a:solidFill>
                            <a:schemeClr val="bg1"/>
                          </a:solidFill>
                        </a:rPr>
                        <a:t>Piloot</a:t>
                      </a:r>
                      <a:endParaRPr lang="nl-BE" dirty="0">
                        <a:solidFill>
                          <a:schemeClr val="bg1"/>
                        </a:solidFill>
                      </a:endParaRPr>
                    </a:p>
                  </a:txBody>
                  <a:tcPr anchor="ctr"/>
                </a:tc>
                <a:tc>
                  <a:txBody>
                    <a:bodyPr/>
                    <a:lstStyle/>
                    <a:p>
                      <a:pPr algn="ctr"/>
                      <a:r>
                        <a:rPr lang="nl-BE" dirty="0">
                          <a:solidFill>
                            <a:schemeClr val="bg1"/>
                          </a:solidFill>
                        </a:rPr>
                        <a:t>Preventieadviseur</a:t>
                      </a:r>
                    </a:p>
                  </a:txBody>
                  <a:tcPr anchor="ctr"/>
                </a:tc>
                <a:extLst>
                  <a:ext uri="{0D108BD9-81ED-4DB2-BD59-A6C34878D82A}">
                    <a16:rowId xmlns:a16="http://schemas.microsoft.com/office/drawing/2014/main" val="3142780"/>
                  </a:ext>
                </a:extLst>
              </a:tr>
              <a:tr h="1213293">
                <a:tc>
                  <a:txBody>
                    <a:bodyPr/>
                    <a:lstStyle/>
                    <a:p>
                      <a:pPr algn="ctr">
                        <a:lnSpc>
                          <a:spcPct val="107000"/>
                        </a:lnSpc>
                        <a:spcAft>
                          <a:spcPts val="800"/>
                        </a:spcAft>
                      </a:pPr>
                      <a:r>
                        <a:rPr lang="pt-BR" sz="1400">
                          <a:effectLst/>
                          <a:latin typeface="Calibri" panose="020F0502020204030204" pitchFamily="34" charset="0"/>
                          <a:ea typeface="Calibri" panose="020F0502020204030204" pitchFamily="34" charset="0"/>
                          <a:cs typeface="Times New Roman" panose="02020603050405020304" pitchFamily="18" charset="0"/>
                        </a:rPr>
                        <a:t>DGHWB TFF/env, ACOS O&amp;T, AMT</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Vomringsmodules</a:t>
                      </a:r>
                      <a:r>
                        <a:rPr lang="nl-BE" sz="1400" dirty="0">
                          <a:effectLst/>
                          <a:latin typeface="Calibri" panose="020F0502020204030204" pitchFamily="34" charset="0"/>
                          <a:ea typeface="Calibri" panose="020F0502020204030204" pitchFamily="34" charset="0"/>
                          <a:cs typeface="Times New Roman" panose="02020603050405020304" pitchFamily="18" charset="0"/>
                        </a:rPr>
                        <a:t>: ontwikkeling en integratie van specifieke modules omtrent preventie tegen ziektes door hitte en koude in de verplichte JICCS (Joint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Individual</a:t>
                      </a:r>
                      <a:r>
                        <a:rPr lang="nl-BE" sz="1400" dirty="0">
                          <a:effectLst/>
                          <a:latin typeface="Calibri" panose="020F0502020204030204" pitchFamily="34" charset="0"/>
                          <a:ea typeface="Calibri" panose="020F0502020204030204" pitchFamily="34" charset="0"/>
                          <a:cs typeface="Times New Roman" panose="02020603050405020304" pitchFamily="18" charset="0"/>
                        </a:rPr>
                        <a:t> Common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Core</a:t>
                      </a:r>
                      <a:r>
                        <a:rPr lang="nl-BE" sz="1400" dirty="0">
                          <a:effectLst/>
                          <a:latin typeface="Calibri" panose="020F0502020204030204" pitchFamily="34" charset="0"/>
                          <a:ea typeface="Calibri" panose="020F0502020204030204" pitchFamily="34" charset="0"/>
                          <a:cs typeface="Times New Roman" panose="02020603050405020304" pitchFamily="18" charset="0"/>
                        </a:rPr>
                        <a:t> Skills) - vormingen, in een eerste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faze</a:t>
                      </a:r>
                      <a:r>
                        <a:rPr lang="nl-BE" sz="1400" dirty="0">
                          <a:effectLst/>
                          <a:latin typeface="Calibri" panose="020F0502020204030204" pitchFamily="34" charset="0"/>
                          <a:ea typeface="Calibri" panose="020F0502020204030204" pitchFamily="34" charset="0"/>
                          <a:cs typeface="Times New Roman" panose="02020603050405020304" pitchFamily="18" charset="0"/>
                        </a:rPr>
                        <a:t> gericht op militaire chefs en de hulpbieders</a:t>
                      </a:r>
                    </a:p>
                  </a:txBody>
                  <a:tcPr marL="44450" marR="44450" marT="0" marB="0" anchor="ctr"/>
                </a:tc>
                <a:tc>
                  <a:txBody>
                    <a:bodyPr/>
                    <a:lstStyle/>
                    <a:p>
                      <a:pPr algn="ctr">
                        <a:lnSpc>
                          <a:spcPct val="107000"/>
                        </a:lnSpc>
                        <a:spcAft>
                          <a:spcPts val="800"/>
                        </a:spcAft>
                      </a:pPr>
                      <a:r>
                        <a:rPr lang="nl-BE" sz="1400">
                          <a:effectLst/>
                          <a:latin typeface="Calibri" panose="020F0502020204030204" pitchFamily="34" charset="0"/>
                          <a:ea typeface="Calibri" panose="020F0502020204030204" pitchFamily="34" charset="0"/>
                          <a:cs typeface="Times New Roman" panose="02020603050405020304" pitchFamily="18"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31/03/2025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Pha</a:t>
                      </a:r>
                      <a:r>
                        <a:rPr lang="nl-BE" sz="1400" dirty="0">
                          <a:effectLst/>
                          <a:latin typeface="Calibri" panose="020F0502020204030204" pitchFamily="34" charset="0"/>
                          <a:ea typeface="Calibri" panose="020F0502020204030204" pitchFamily="34" charset="0"/>
                          <a:cs typeface="Times New Roman" panose="02020603050405020304" pitchFamily="18" charset="0"/>
                        </a:rPr>
                        <a:t>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STRENS Alexia</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a:effectLst/>
                          <a:latin typeface="Calibri" panose="020F0502020204030204" pitchFamily="34" charset="0"/>
                        </a:rPr>
                        <a:t>Mr LEJEUNE Fabian</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553309125"/>
                  </a:ext>
                </a:extLst>
              </a:tr>
              <a:tr h="1213293">
                <a:tc>
                  <a:txBody>
                    <a:bodyPr/>
                    <a:lstStyle/>
                    <a:p>
                      <a:pPr algn="ctr">
                        <a:lnSpc>
                          <a:spcPct val="107000"/>
                        </a:lnSpc>
                        <a:spcAft>
                          <a:spcPts val="800"/>
                        </a:spcAft>
                      </a:pPr>
                      <a:r>
                        <a:rPr lang="pt-BR" sz="1400">
                          <a:effectLst/>
                          <a:latin typeface="Calibri" panose="020F0502020204030204" pitchFamily="34" charset="0"/>
                          <a:ea typeface="Calibri" panose="020F0502020204030204" pitchFamily="34" charset="0"/>
                          <a:cs typeface="Times New Roman" panose="02020603050405020304" pitchFamily="18" charset="0"/>
                        </a:rPr>
                        <a:t>DGHWB TFF/env, ACOS O&amp;T, AMT</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Ontwikkeling en integratie van specifieke modules omtrent Klimaat strategie (Project Preventie tegen ziektes door hitte, koude en atmosferische omstandigheden voor alle Belgische militairen (TFF) ontplooid in een operatietoneel</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30/06/2026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Calibri" panose="020F0502020204030204" pitchFamily="34" charset="0"/>
                          <a:cs typeface="Times New Roman" panose="02020603050405020304" pitchFamily="18" charset="0"/>
                        </a:rPr>
                        <a:t>Pha Maj STRENS Alexia</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a:effectLst/>
                          <a:latin typeface="Calibri" panose="020F0502020204030204" pitchFamily="34" charset="0"/>
                        </a:rPr>
                        <a:t>Mr LEJEUNE Fabian</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4142050683"/>
                  </a:ext>
                </a:extLst>
              </a:tr>
              <a:tr h="1213293">
                <a:tc>
                  <a:txBody>
                    <a:bodyPr/>
                    <a:lstStyle/>
                    <a:p>
                      <a:pPr algn="ctr">
                        <a:lnSpc>
                          <a:spcPct val="107000"/>
                        </a:lnSpc>
                        <a:spcAft>
                          <a:spcPts val="800"/>
                        </a:spcAft>
                      </a:pPr>
                      <a:r>
                        <a:rPr lang="pt-BR" sz="1400" dirty="0">
                          <a:effectLst/>
                          <a:latin typeface="Calibri" panose="020F0502020204030204" pitchFamily="34" charset="0"/>
                          <a:ea typeface="Calibri" panose="020F0502020204030204" pitchFamily="34" charset="0"/>
                          <a:cs typeface="Times New Roman" panose="02020603050405020304" pitchFamily="18" charset="0"/>
                        </a:rPr>
                        <a:t>DGHWB TFF/env, ACOS O&amp;T, AMT</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Ontwikkeling van een beleid Werken in thermische en atmosferische omgeving in operaties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Prio</a:t>
                      </a:r>
                      <a:r>
                        <a:rPr lang="nl-BE" sz="1400" dirty="0">
                          <a:effectLst/>
                          <a:latin typeface="Calibri" panose="020F0502020204030204" pitchFamily="34" charset="0"/>
                          <a:ea typeface="Calibri" panose="020F0502020204030204" pitchFamily="34" charset="0"/>
                          <a:cs typeface="Times New Roman" panose="02020603050405020304" pitchFamily="18" charset="0"/>
                        </a:rPr>
                        <a:t> 1)Ontwikkeling van een beleid Werken in thermische en atmosferische omgeving voor al het personeel van Defensie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Prio</a:t>
                      </a:r>
                      <a:r>
                        <a:rPr lang="nl-BE" sz="1400" dirty="0">
                          <a:effectLst/>
                          <a:latin typeface="Calibri" panose="020F0502020204030204" pitchFamily="34" charset="0"/>
                          <a:ea typeface="Calibri" panose="020F0502020204030204" pitchFamily="34" charset="0"/>
                          <a:cs typeface="Times New Roman" panose="02020603050405020304" pitchFamily="18" charset="0"/>
                        </a:rPr>
                        <a:t> 2)</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Pha</a:t>
                      </a:r>
                      <a:r>
                        <a:rPr lang="nl-BE" sz="1400" dirty="0">
                          <a:effectLst/>
                          <a:latin typeface="Calibri" panose="020F0502020204030204" pitchFamily="34" charset="0"/>
                          <a:ea typeface="Calibri" panose="020F0502020204030204" pitchFamily="34" charset="0"/>
                          <a:cs typeface="Times New Roman" panose="02020603050405020304" pitchFamily="18" charset="0"/>
                        </a:rPr>
                        <a:t>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STRENS Alexia</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effectLst/>
                          <a:latin typeface="Calibri" panose="020F0502020204030204" pitchFamily="34" charset="0"/>
                        </a:rPr>
                        <a:t>Mr LEJEUNE Fabian</a:t>
                      </a:r>
                    </a:p>
                  </a:txBody>
                  <a:tcPr marL="7620" marR="7620" marT="7620" marB="0" anchor="ctr"/>
                </a:tc>
                <a:extLst>
                  <a:ext uri="{0D108BD9-81ED-4DB2-BD59-A6C34878D82A}">
                    <a16:rowId xmlns:a16="http://schemas.microsoft.com/office/drawing/2014/main" val="910422468"/>
                  </a:ext>
                </a:extLst>
              </a:tr>
            </a:tbl>
          </a:graphicData>
        </a:graphic>
      </p:graphicFrame>
    </p:spTree>
    <p:extLst>
      <p:ext uri="{BB962C8B-B14F-4D97-AF65-F5344CB8AC3E}">
        <p14:creationId xmlns:p14="http://schemas.microsoft.com/office/powerpoint/2010/main" val="2037627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2000548"/>
          </a:xfrm>
          <a:prstGeom prst="rect">
            <a:avLst/>
          </a:prstGeom>
        </p:spPr>
        <p:txBody>
          <a:bodyPr wrap="square" rtlCol="0">
            <a:spAutoFit/>
          </a:bodyPr>
          <a:lstStyle/>
          <a:p>
            <a:pPr algn="ctr"/>
            <a:r>
              <a:rPr lang="nl-BE" sz="4400" b="1" dirty="0">
                <a:latin typeface="Arial" panose="020B0604020202020204" pitchFamily="34" charset="0"/>
                <a:cs typeface="Arial" panose="020B0604020202020204" pitchFamily="34" charset="0"/>
              </a:rPr>
              <a:t>24-MR-01</a:t>
            </a:r>
            <a:br>
              <a:rPr lang="nl-BE" sz="4400" b="1" dirty="0">
                <a:latin typeface="Arial" panose="020B0604020202020204" pitchFamily="34" charset="0"/>
                <a:cs typeface="Arial" panose="020B0604020202020204" pitchFamily="34" charset="0"/>
              </a:rPr>
            </a:br>
            <a:r>
              <a:rPr lang="nl-BE" sz="4000" b="1" dirty="0">
                <a:latin typeface="Arial" panose="020B0604020202020204" pitchFamily="34" charset="0"/>
                <a:cs typeface="Arial" panose="020B0604020202020204" pitchFamily="34" charset="0"/>
              </a:rPr>
              <a:t>RISICO ANALYSE VAN DE KWALITEIT VAN BINNENLUCHT.</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1858230940"/>
              </p:ext>
            </p:extLst>
          </p:nvPr>
        </p:nvGraphicFramePr>
        <p:xfrm>
          <a:off x="0" y="2149831"/>
          <a:ext cx="12192000" cy="4708168"/>
        </p:xfrm>
        <a:graphic>
          <a:graphicData uri="http://schemas.openxmlformats.org/drawingml/2006/table">
            <a:tbl>
              <a:tblPr firstRow="1" bandRow="1">
                <a:tableStyleId>{5C22544A-7EE6-4342-B048-85BDC9FD1C3A}</a:tableStyleId>
              </a:tblPr>
              <a:tblGrid>
                <a:gridCol w="1344246">
                  <a:extLst>
                    <a:ext uri="{9D8B030D-6E8A-4147-A177-3AD203B41FA5}">
                      <a16:colId xmlns:a16="http://schemas.microsoft.com/office/drawing/2014/main" val="3164560031"/>
                    </a:ext>
                  </a:extLst>
                </a:gridCol>
                <a:gridCol w="3040185">
                  <a:extLst>
                    <a:ext uri="{9D8B030D-6E8A-4147-A177-3AD203B41FA5}">
                      <a16:colId xmlns:a16="http://schemas.microsoft.com/office/drawing/2014/main" val="4051463726"/>
                    </a:ext>
                  </a:extLst>
                </a:gridCol>
                <a:gridCol w="1520092">
                  <a:extLst>
                    <a:ext uri="{9D8B030D-6E8A-4147-A177-3AD203B41FA5}">
                      <a16:colId xmlns:a16="http://schemas.microsoft.com/office/drawing/2014/main" val="2989411758"/>
                    </a:ext>
                  </a:extLst>
                </a:gridCol>
                <a:gridCol w="81755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994272">
                <a:tc>
                  <a:txBody>
                    <a:bodyPr/>
                    <a:lstStyle/>
                    <a:p>
                      <a:pPr algn="ctr"/>
                      <a:r>
                        <a:rPr lang="nl-BE">
                          <a:solidFill>
                            <a:schemeClr val="bg1"/>
                          </a:solidFill>
                        </a:rPr>
                        <a:t>Actor</a:t>
                      </a:r>
                      <a:endParaRPr lang="nl-BE" dirty="0">
                        <a:solidFill>
                          <a:schemeClr val="bg1"/>
                        </a:solidFill>
                      </a:endParaRPr>
                    </a:p>
                  </a:txBody>
                  <a:tcPr anchor="ctr"/>
                </a:tc>
                <a:tc>
                  <a:txBody>
                    <a:bodyPr/>
                    <a:lstStyle/>
                    <a:p>
                      <a:pPr algn="ctr"/>
                      <a:r>
                        <a:rPr lang="nl-BE">
                          <a:solidFill>
                            <a:schemeClr val="bg1"/>
                          </a:solidFill>
                        </a:rPr>
                        <a:t>Ojectief/Taak</a:t>
                      </a:r>
                      <a:endParaRPr lang="nl-BE" dirty="0">
                        <a:solidFill>
                          <a:schemeClr val="bg1"/>
                        </a:solidFill>
                      </a:endParaRPr>
                    </a:p>
                  </a:txBody>
                  <a:tcPr anchor="ctr"/>
                </a:tc>
                <a:tc>
                  <a:txBody>
                    <a:bodyPr/>
                    <a:lstStyle/>
                    <a:p>
                      <a:pPr algn="ctr"/>
                      <a:r>
                        <a:rPr lang="nl-BE">
                          <a:solidFill>
                            <a:schemeClr val="bg1"/>
                          </a:solidFill>
                        </a:rPr>
                        <a:t>Impact</a:t>
                      </a:r>
                      <a:br>
                        <a:rPr lang="nl-BE">
                          <a:solidFill>
                            <a:schemeClr val="bg1"/>
                          </a:solidFill>
                        </a:rPr>
                      </a:br>
                      <a:r>
                        <a:rPr lang="nl-BE">
                          <a:solidFill>
                            <a:schemeClr val="bg1"/>
                          </a:solidFill>
                        </a:rPr>
                        <a:t>LPP/PLP</a:t>
                      </a:r>
                      <a:br>
                        <a:rPr lang="nl-BE">
                          <a:solidFill>
                            <a:schemeClr val="bg1"/>
                          </a:solidFill>
                        </a:rPr>
                      </a:br>
                      <a:r>
                        <a:rPr lang="nl-BE">
                          <a:solidFill>
                            <a:schemeClr val="bg1"/>
                          </a:solidFill>
                        </a:rPr>
                        <a:t>KKE</a:t>
                      </a:r>
                      <a:endParaRPr lang="nl-BE" dirty="0">
                        <a:solidFill>
                          <a:schemeClr val="bg1"/>
                        </a:solidFill>
                      </a:endParaRPr>
                    </a:p>
                  </a:txBody>
                  <a:tcPr anchor="ctr"/>
                </a:tc>
                <a:tc>
                  <a:txBody>
                    <a:bodyPr/>
                    <a:lstStyle/>
                    <a:p>
                      <a:pPr algn="ctr"/>
                      <a:r>
                        <a:rPr lang="nl-BE">
                          <a:solidFill>
                            <a:schemeClr val="bg1"/>
                          </a:solidFill>
                        </a:rPr>
                        <a:t>Prio</a:t>
                      </a:r>
                      <a:endParaRPr lang="nl-BE" dirty="0">
                        <a:solidFill>
                          <a:schemeClr val="bg1"/>
                        </a:solidFill>
                      </a:endParaRPr>
                    </a:p>
                  </a:txBody>
                  <a:tcPr anchor="ctr"/>
                </a:tc>
                <a:tc>
                  <a:txBody>
                    <a:bodyPr/>
                    <a:lstStyle/>
                    <a:p>
                      <a:pPr algn="ctr"/>
                      <a:r>
                        <a:rPr lang="nl-BE">
                          <a:solidFill>
                            <a:schemeClr val="bg1"/>
                          </a:solidFill>
                        </a:rPr>
                        <a:t>Data </a:t>
                      </a:r>
                      <a:br>
                        <a:rPr lang="nl-BE">
                          <a:solidFill>
                            <a:schemeClr val="bg1"/>
                          </a:solidFill>
                        </a:rPr>
                      </a:br>
                      <a:r>
                        <a:rPr lang="nl-BE">
                          <a:solidFill>
                            <a:schemeClr val="bg1"/>
                          </a:solidFill>
                        </a:rPr>
                        <a:t>(NLT)</a:t>
                      </a:r>
                      <a:endParaRPr lang="nl-BE" dirty="0">
                        <a:solidFill>
                          <a:schemeClr val="bg1"/>
                        </a:solidFill>
                      </a:endParaRPr>
                    </a:p>
                  </a:txBody>
                  <a:tcPr anchor="ctr"/>
                </a:tc>
                <a:tc>
                  <a:txBody>
                    <a:bodyPr/>
                    <a:lstStyle/>
                    <a:p>
                      <a:pPr algn="ctr"/>
                      <a:r>
                        <a:rPr lang="nl-BE">
                          <a:solidFill>
                            <a:schemeClr val="bg1"/>
                          </a:solidFill>
                        </a:rPr>
                        <a:t>Piloot</a:t>
                      </a:r>
                      <a:endParaRPr lang="nl-BE" dirty="0">
                        <a:solidFill>
                          <a:schemeClr val="bg1"/>
                        </a:solidFill>
                      </a:endParaRPr>
                    </a:p>
                  </a:txBody>
                  <a:tcPr anchor="ctr"/>
                </a:tc>
                <a:tc>
                  <a:txBody>
                    <a:bodyPr/>
                    <a:lstStyle/>
                    <a:p>
                      <a:pPr algn="ctr"/>
                      <a:r>
                        <a:rPr lang="nl-BE">
                          <a:solidFill>
                            <a:schemeClr val="bg1"/>
                          </a:solidFill>
                        </a:rPr>
                        <a:t>Preventieadviseur</a:t>
                      </a:r>
                      <a:endParaRPr lang="nl-BE" dirty="0">
                        <a:solidFill>
                          <a:schemeClr val="bg1"/>
                        </a:solidFill>
                      </a:endParaRPr>
                    </a:p>
                  </a:txBody>
                  <a:tcPr anchor="ctr"/>
                </a:tc>
                <a:extLst>
                  <a:ext uri="{0D108BD9-81ED-4DB2-BD59-A6C34878D82A}">
                    <a16:rowId xmlns:a16="http://schemas.microsoft.com/office/drawing/2014/main" val="3142780"/>
                  </a:ext>
                </a:extLst>
              </a:tr>
              <a:tr h="762877">
                <a:tc>
                  <a:txBody>
                    <a:bodyPr/>
                    <a:lstStyle/>
                    <a:p>
                      <a:pPr algn="ctr">
                        <a:lnSpc>
                          <a:spcPct val="107000"/>
                        </a:lnSpc>
                        <a:spcAft>
                          <a:spcPts val="800"/>
                        </a:spcAft>
                      </a:pPr>
                      <a:r>
                        <a:rPr lang="nl-BE" sz="1400">
                          <a:effectLst/>
                          <a:latin typeface="Calibri" panose="020F0502020204030204" pitchFamily="34" charset="0"/>
                          <a:ea typeface="Calibri" panose="020F0502020204030204" pitchFamily="34" charset="0"/>
                          <a:cs typeface="Times New Roman" panose="02020603050405020304" pitchFamily="18" charset="0"/>
                        </a:rPr>
                        <a:t>DGHWB, DGMR</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Model Word voor screening van de risico's van de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binnenlucht</a:t>
                      </a:r>
                      <a:r>
                        <a:rPr lang="nl-BE" sz="1400" dirty="0">
                          <a:effectLst/>
                          <a:latin typeface="Calibri" panose="020F0502020204030204" pitchFamily="34" charset="0"/>
                          <a:ea typeface="Calibri" panose="020F0502020204030204" pitchFamily="34" charset="0"/>
                          <a:cs typeface="Times New Roman" panose="02020603050405020304" pitchFamily="18" charset="0"/>
                        </a:rPr>
                        <a:t> in de arbeidsplaatsen</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30/06/2025</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1400">
                          <a:effectLst/>
                          <a:latin typeface="Calibri" panose="020F0502020204030204" pitchFamily="34" charset="0"/>
                          <a:ea typeface="Calibri" panose="020F0502020204030204" pitchFamily="34" charset="0"/>
                          <a:cs typeface="Times New Roman" panose="02020603050405020304" pitchFamily="18" charset="0"/>
                        </a:rPr>
                        <a:t>DGMR/C&amp;I - MGT(Maj BEERNARTS Nick TBC)</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a:effectLst/>
                          <a:latin typeface="Calibri" panose="020F0502020204030204" pitchFamily="34" charset="0"/>
                        </a:rPr>
                        <a:t>Mr LEJEUNE Fabian</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3523808688"/>
                  </a:ext>
                </a:extLst>
              </a:tr>
              <a:tr h="885804">
                <a:tc>
                  <a:txBody>
                    <a:bodyPr/>
                    <a:lstStyle/>
                    <a:p>
                      <a:pPr algn="ctr">
                        <a:lnSpc>
                          <a:spcPct val="107000"/>
                        </a:lnSpc>
                        <a:spcAft>
                          <a:spcPts val="800"/>
                        </a:spcAft>
                      </a:pPr>
                      <a:r>
                        <a:rPr lang="nl-BE" sz="1400">
                          <a:effectLst/>
                          <a:latin typeface="Calibri" panose="020F0502020204030204" pitchFamily="34" charset="0"/>
                          <a:ea typeface="Calibri" panose="020F0502020204030204" pitchFamily="34" charset="0"/>
                          <a:cs typeface="Times New Roman" panose="02020603050405020304" pitchFamily="18" charset="0"/>
                        </a:rPr>
                        <a:t>DGHWB, DGMR</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Inventorisatie</a:t>
                      </a:r>
                      <a:r>
                        <a:rPr lang="nl-BE" sz="1400" dirty="0">
                          <a:effectLst/>
                          <a:latin typeface="Calibri" panose="020F0502020204030204" pitchFamily="34" charset="0"/>
                          <a:ea typeface="Calibri" panose="020F0502020204030204" pitchFamily="34" charset="0"/>
                          <a:cs typeface="Times New Roman" panose="02020603050405020304" pitchFamily="18" charset="0"/>
                        </a:rPr>
                        <a:t> op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Sharepoint</a:t>
                      </a:r>
                      <a:r>
                        <a:rPr lang="nl-BE" sz="1400" dirty="0">
                          <a:effectLst/>
                          <a:latin typeface="Calibri" panose="020F0502020204030204" pitchFamily="34" charset="0"/>
                          <a:ea typeface="Calibri" panose="020F0502020204030204" pitchFamily="34" charset="0"/>
                          <a:cs typeface="Times New Roman" panose="02020603050405020304" pitchFamily="18" charset="0"/>
                        </a:rPr>
                        <a:t> van de niet-beheerste risicovolle situaties per kwartier</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31/12/2025</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1400">
                          <a:effectLst/>
                          <a:latin typeface="Calibri" panose="020F0502020204030204" pitchFamily="34" charset="0"/>
                          <a:ea typeface="Calibri" panose="020F0502020204030204" pitchFamily="34" charset="0"/>
                          <a:cs typeface="Times New Roman" panose="02020603050405020304" pitchFamily="18" charset="0"/>
                        </a:rPr>
                        <a:t>DGMR/C&amp;I - MGT(Maj BEERNARTS Nick TBC)</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a:effectLst/>
                          <a:latin typeface="Calibri" panose="020F0502020204030204" pitchFamily="34" charset="0"/>
                        </a:rPr>
                        <a:t>Mr LEJEUNE Fabian</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1100297093"/>
                  </a:ext>
                </a:extLst>
              </a:tr>
              <a:tr h="885804">
                <a:tc>
                  <a:txBody>
                    <a:bodyPr/>
                    <a:lstStyle/>
                    <a:p>
                      <a:pPr algn="ctr">
                        <a:lnSpc>
                          <a:spcPct val="107000"/>
                        </a:lnSpc>
                        <a:spcAft>
                          <a:spcPts val="800"/>
                        </a:spcAft>
                      </a:pPr>
                      <a:r>
                        <a:rPr lang="nl-BE" sz="1400">
                          <a:effectLst/>
                          <a:latin typeface="Calibri" panose="020F0502020204030204" pitchFamily="34" charset="0"/>
                          <a:ea typeface="Calibri" panose="020F0502020204030204" pitchFamily="34" charset="0"/>
                          <a:cs typeface="Times New Roman" panose="02020603050405020304" pitchFamily="18" charset="0"/>
                        </a:rPr>
                        <a:t>DGHWB, DGMR</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Prioriteitentabel van de sites op 3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niveaux</a:t>
                      </a:r>
                      <a:r>
                        <a:rPr lang="nl-BE" sz="1400" dirty="0">
                          <a:effectLst/>
                          <a:latin typeface="Calibri" panose="020F0502020204030204" pitchFamily="34" charset="0"/>
                          <a:ea typeface="Calibri" panose="020F0502020204030204" pitchFamily="34" charset="0"/>
                          <a:cs typeface="Times New Roman" panose="02020603050405020304" pitchFamily="18" charset="0"/>
                        </a:rPr>
                        <a:t> voor een actieplan op korte en middellange termijn</a:t>
                      </a: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30/06/2025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1400">
                          <a:effectLst/>
                          <a:latin typeface="Calibri" panose="020F0502020204030204" pitchFamily="34" charset="0"/>
                          <a:ea typeface="Calibri" panose="020F0502020204030204" pitchFamily="34" charset="0"/>
                          <a:cs typeface="Times New Roman" panose="02020603050405020304" pitchFamily="18" charset="0"/>
                        </a:rPr>
                        <a:t>DGMR/C&amp;I - MGT(Maj BEERNARTS Nick TBC)</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a:effectLst/>
                          <a:latin typeface="Calibri" panose="020F0502020204030204" pitchFamily="34" charset="0"/>
                        </a:rPr>
                        <a:t>Mr LEJEUNE Fabian</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3168295882"/>
                  </a:ext>
                </a:extLst>
              </a:tr>
              <a:tr h="1179411">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DGHWB, DGMR</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Beperken van de bronnen van vervuiling in de arbeidsplaatsen</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30/06/2026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1400" dirty="0">
                          <a:effectLst/>
                          <a:latin typeface="Calibri" panose="020F0502020204030204" pitchFamily="34" charset="0"/>
                          <a:ea typeface="Calibri" panose="020F0502020204030204" pitchFamily="34" charset="0"/>
                          <a:cs typeface="Times New Roman" panose="02020603050405020304" pitchFamily="18" charset="0"/>
                        </a:rPr>
                        <a:t>DGMR/C&amp;I - MGT(Maj BEERNARTS Nick TBC)</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effectLst/>
                          <a:latin typeface="Calibri" panose="020F0502020204030204" pitchFamily="34" charset="0"/>
                        </a:rPr>
                        <a:t>Mr LEJEUNE Fabian</a:t>
                      </a:r>
                    </a:p>
                  </a:txBody>
                  <a:tcPr marL="7620" marR="7620" marT="7620" marB="0" anchor="ctr"/>
                </a:tc>
                <a:extLst>
                  <a:ext uri="{0D108BD9-81ED-4DB2-BD59-A6C34878D82A}">
                    <a16:rowId xmlns:a16="http://schemas.microsoft.com/office/drawing/2014/main" val="553309125"/>
                  </a:ext>
                </a:extLst>
              </a:tr>
            </a:tbl>
          </a:graphicData>
        </a:graphic>
      </p:graphicFrame>
    </p:spTree>
    <p:extLst>
      <p:ext uri="{BB962C8B-B14F-4D97-AF65-F5344CB8AC3E}">
        <p14:creationId xmlns:p14="http://schemas.microsoft.com/office/powerpoint/2010/main" val="39966103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37673" y="600364"/>
            <a:ext cx="6779491" cy="769441"/>
          </a:xfrm>
          <a:prstGeom prst="rect">
            <a:avLst/>
          </a:prstGeom>
        </p:spPr>
        <p:txBody>
          <a:bodyPr wrap="square" rtlCol="0">
            <a:spAutoFit/>
          </a:bodyPr>
          <a:lstStyle/>
          <a:p>
            <a:endParaRPr lang="nl-BE" sz="4400" b="1" dirty="0">
              <a:latin typeface="Arial" panose="020B0604020202020204" pitchFamily="34" charset="0"/>
              <a:cs typeface="Arial" panose="020B0604020202020204" pitchFamily="34" charset="0"/>
            </a:endParaRPr>
          </a:p>
        </p:txBody>
      </p:sp>
      <p:sp>
        <p:nvSpPr>
          <p:cNvPr id="2" name="Rectangle 1"/>
          <p:cNvSpPr/>
          <p:nvPr/>
        </p:nvSpPr>
        <p:spPr>
          <a:xfrm>
            <a:off x="1237673" y="1905506"/>
            <a:ext cx="7906327" cy="646331"/>
          </a:xfrm>
          <a:prstGeom prst="rect">
            <a:avLst/>
          </a:prstGeom>
        </p:spPr>
        <p:txBody>
          <a:bodyPr wrap="square">
            <a:spAutoFit/>
          </a:bodyPr>
          <a:lstStyle/>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p:txBody>
      </p:sp>
      <p:sp>
        <p:nvSpPr>
          <p:cNvPr id="3" name="Rectangle 2"/>
          <p:cNvSpPr/>
          <p:nvPr/>
        </p:nvSpPr>
        <p:spPr>
          <a:xfrm>
            <a:off x="0" y="3244334"/>
            <a:ext cx="12192000" cy="1015663"/>
          </a:xfrm>
          <a:prstGeom prst="rect">
            <a:avLst/>
          </a:prstGeom>
        </p:spPr>
        <p:txBody>
          <a:bodyPr wrap="square">
            <a:spAutoFit/>
          </a:bodyPr>
          <a:lstStyle/>
          <a:p>
            <a:pPr algn="ctr"/>
            <a:r>
              <a:rPr lang="nl-BE" sz="6000" b="1" dirty="0">
                <a:latin typeface="Arial" panose="020B0604020202020204" pitchFamily="34" charset="0"/>
                <a:cs typeface="Arial" panose="020B0604020202020204" pitchFamily="34" charset="0"/>
              </a:rPr>
              <a:t>Actiepunten LDPBW 08.</a:t>
            </a:r>
          </a:p>
        </p:txBody>
      </p:sp>
      <p:pic>
        <p:nvPicPr>
          <p:cNvPr id="5" name="Picture 4" descr="A logo with a bird head&#10;&#10;Description automatically generated">
            <a:extLst>
              <a:ext uri="{FF2B5EF4-FFF2-40B4-BE49-F238E27FC236}">
                <a16:creationId xmlns:a16="http://schemas.microsoft.com/office/drawing/2014/main" id="{BBA22E49-8EDC-8426-C9A0-5256154302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803" y="113802"/>
            <a:ext cx="1143099" cy="1143099"/>
          </a:xfrm>
          <a:prstGeom prst="rect">
            <a:avLst/>
          </a:prstGeom>
        </p:spPr>
      </p:pic>
    </p:spTree>
    <p:extLst>
      <p:ext uri="{BB962C8B-B14F-4D97-AF65-F5344CB8AC3E}">
        <p14:creationId xmlns:p14="http://schemas.microsoft.com/office/powerpoint/2010/main" val="18223786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1384995"/>
          </a:xfrm>
          <a:prstGeom prst="rect">
            <a:avLst/>
          </a:prstGeom>
        </p:spPr>
        <p:txBody>
          <a:bodyPr wrap="square" rtlCol="0">
            <a:spAutoFit/>
          </a:bodyPr>
          <a:lstStyle/>
          <a:p>
            <a:pPr algn="ctr"/>
            <a:br>
              <a:rPr lang="nl-BE" sz="4400" b="1" dirty="0">
                <a:latin typeface="Arial" panose="020B0604020202020204" pitchFamily="34" charset="0"/>
                <a:cs typeface="Arial" panose="020B0604020202020204" pitchFamily="34" charset="0"/>
              </a:rPr>
            </a:br>
            <a:r>
              <a:rPr lang="nl-BE" sz="4000" b="1" dirty="0">
                <a:solidFill>
                  <a:srgbClr val="00B050"/>
                </a:solidFill>
                <a:latin typeface="Arial" panose="020B0604020202020204" pitchFamily="34" charset="0"/>
                <a:cs typeface="Arial" panose="020B0604020202020204" pitchFamily="34" charset="0"/>
              </a:rPr>
              <a:t>Actiepunten BOC 08</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504328403"/>
              </p:ext>
            </p:extLst>
          </p:nvPr>
        </p:nvGraphicFramePr>
        <p:xfrm>
          <a:off x="0" y="1481085"/>
          <a:ext cx="12192000" cy="5376915"/>
        </p:xfrm>
        <a:graphic>
          <a:graphicData uri="http://schemas.openxmlformats.org/drawingml/2006/table">
            <a:tbl>
              <a:tblPr firstRow="1" bandRow="1">
                <a:tableStyleId>{5C22544A-7EE6-4342-B048-85BDC9FD1C3A}</a:tableStyleId>
              </a:tblPr>
              <a:tblGrid>
                <a:gridCol w="1377852">
                  <a:extLst>
                    <a:ext uri="{9D8B030D-6E8A-4147-A177-3AD203B41FA5}">
                      <a16:colId xmlns:a16="http://schemas.microsoft.com/office/drawing/2014/main" val="3296994253"/>
                    </a:ext>
                  </a:extLst>
                </a:gridCol>
                <a:gridCol w="2498579">
                  <a:extLst>
                    <a:ext uri="{9D8B030D-6E8A-4147-A177-3AD203B41FA5}">
                      <a16:colId xmlns:a16="http://schemas.microsoft.com/office/drawing/2014/main" val="3164560031"/>
                    </a:ext>
                  </a:extLst>
                </a:gridCol>
                <a:gridCol w="2789169">
                  <a:extLst>
                    <a:ext uri="{9D8B030D-6E8A-4147-A177-3AD203B41FA5}">
                      <a16:colId xmlns:a16="http://schemas.microsoft.com/office/drawing/2014/main" val="4051463726"/>
                    </a:ext>
                  </a:extLst>
                </a:gridCol>
                <a:gridCol w="1198497">
                  <a:extLst>
                    <a:ext uri="{9D8B030D-6E8A-4147-A177-3AD203B41FA5}">
                      <a16:colId xmlns:a16="http://schemas.microsoft.com/office/drawing/2014/main" val="3760943750"/>
                    </a:ext>
                  </a:extLst>
                </a:gridCol>
                <a:gridCol w="2039109">
                  <a:extLst>
                    <a:ext uri="{9D8B030D-6E8A-4147-A177-3AD203B41FA5}">
                      <a16:colId xmlns:a16="http://schemas.microsoft.com/office/drawing/2014/main" val="435362140"/>
                    </a:ext>
                  </a:extLst>
                </a:gridCol>
                <a:gridCol w="2288794">
                  <a:extLst>
                    <a:ext uri="{9D8B030D-6E8A-4147-A177-3AD203B41FA5}">
                      <a16:colId xmlns:a16="http://schemas.microsoft.com/office/drawing/2014/main" val="2718862243"/>
                    </a:ext>
                  </a:extLst>
                </a:gridCol>
              </a:tblGrid>
              <a:tr h="874029">
                <a:tc>
                  <a:txBody>
                    <a:bodyPr/>
                    <a:lstStyle/>
                    <a:p>
                      <a:pPr algn="ctr"/>
                      <a:r>
                        <a:rPr lang="nl-BE" dirty="0">
                          <a:solidFill>
                            <a:schemeClr val="bg1"/>
                          </a:solidFill>
                        </a:rPr>
                        <a:t>Nr.</a:t>
                      </a:r>
                    </a:p>
                  </a:txBody>
                  <a:tcPr anchor="ctr"/>
                </a:tc>
                <a:tc>
                  <a:txBody>
                    <a:bodyPr/>
                    <a:lstStyle/>
                    <a:p>
                      <a:pPr algn="ctr"/>
                      <a:r>
                        <a:rPr lang="nl-BE" dirty="0">
                          <a:solidFill>
                            <a:schemeClr val="bg1"/>
                          </a:solidFill>
                        </a:rPr>
                        <a:t>Ref</a:t>
                      </a:r>
                    </a:p>
                  </a:txBody>
                  <a:tcPr anchor="ctr"/>
                </a:tc>
                <a:tc>
                  <a:txBody>
                    <a:bodyPr/>
                    <a:lstStyle/>
                    <a:p>
                      <a:pPr algn="ctr"/>
                      <a:r>
                        <a:rPr lang="nl-BE">
                          <a:solidFill>
                            <a:schemeClr val="bg1"/>
                          </a:solidFill>
                        </a:rPr>
                        <a:t>Ojectief/Taak</a:t>
                      </a:r>
                      <a:endParaRPr lang="nl-BE" dirty="0">
                        <a:solidFill>
                          <a:schemeClr val="bg1"/>
                        </a:solidFill>
                      </a:endParaRPr>
                    </a:p>
                  </a:txBody>
                  <a:tcPr anchor="ctr"/>
                </a:tc>
                <a:tc>
                  <a:txBody>
                    <a:bodyPr/>
                    <a:lstStyle/>
                    <a:p>
                      <a:pPr algn="ctr"/>
                      <a:r>
                        <a:rPr lang="nl-BE">
                          <a:solidFill>
                            <a:schemeClr val="bg1"/>
                          </a:solidFill>
                        </a:rPr>
                        <a:t>Data </a:t>
                      </a:r>
                      <a:br>
                        <a:rPr lang="nl-BE">
                          <a:solidFill>
                            <a:schemeClr val="bg1"/>
                          </a:solidFill>
                        </a:rPr>
                      </a:br>
                      <a:r>
                        <a:rPr lang="nl-BE">
                          <a:solidFill>
                            <a:schemeClr val="bg1"/>
                          </a:solidFill>
                        </a:rPr>
                        <a:t>(NLT)</a:t>
                      </a:r>
                      <a:endParaRPr lang="nl-BE" dirty="0">
                        <a:solidFill>
                          <a:schemeClr val="bg1"/>
                        </a:solidFill>
                      </a:endParaRPr>
                    </a:p>
                  </a:txBody>
                  <a:tcPr anchor="ctr"/>
                </a:tc>
                <a:tc>
                  <a:txBody>
                    <a:bodyPr/>
                    <a:lstStyle/>
                    <a:p>
                      <a:pPr algn="ctr"/>
                      <a:r>
                        <a:rPr lang="nl-BE">
                          <a:solidFill>
                            <a:schemeClr val="bg1"/>
                          </a:solidFill>
                        </a:rPr>
                        <a:t>Piloot</a:t>
                      </a:r>
                      <a:endParaRPr lang="nl-BE" dirty="0">
                        <a:solidFill>
                          <a:schemeClr val="bg1"/>
                        </a:solidFill>
                      </a:endParaRPr>
                    </a:p>
                  </a:txBody>
                  <a:tcPr anchor="ctr"/>
                </a:tc>
                <a:tc>
                  <a:txBody>
                    <a:bodyPr/>
                    <a:lstStyle/>
                    <a:p>
                      <a:pPr algn="ctr"/>
                      <a:r>
                        <a:rPr lang="nl-BE" dirty="0">
                          <a:solidFill>
                            <a:schemeClr val="bg1"/>
                          </a:solidFill>
                        </a:rPr>
                        <a:t>Preventieadviseur</a:t>
                      </a:r>
                    </a:p>
                  </a:txBody>
                  <a:tcPr anchor="ctr"/>
                </a:tc>
                <a:extLst>
                  <a:ext uri="{0D108BD9-81ED-4DB2-BD59-A6C34878D82A}">
                    <a16:rowId xmlns:a16="http://schemas.microsoft.com/office/drawing/2014/main" val="3142780"/>
                  </a:ext>
                </a:extLst>
              </a:tr>
              <a:tr h="715812">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22-BOC08-01</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21-MR-01: Brandveiligheid</a:t>
                      </a:r>
                      <a:b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b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21-WB-02: Intern Noodplan</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Aanduiden en </a:t>
                      </a:r>
                      <a:r>
                        <a:rPr lang="nl-BE" sz="1400"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inplaatsstellen</a:t>
                      </a: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van een </a:t>
                      </a:r>
                      <a:r>
                        <a:rPr lang="nl-BE" sz="1400"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brandpreventiecoördiator</a:t>
                      </a:r>
                      <a:b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br>
                      <a:r>
                        <a:rPr lang="nl-BE" sz="1400"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Niv</a:t>
                      </a: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eenheid</a:t>
                      </a: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31/12/2025</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Eenheid</a:t>
                      </a:r>
                    </a:p>
                  </a:txBody>
                  <a:tcPr marL="7620" marR="7620" marT="7620" marB="0" anchor="ctr"/>
                </a:tc>
                <a:tc>
                  <a:txBody>
                    <a:bodyPr/>
                    <a:lstStyle/>
                    <a:p>
                      <a:pPr algn="ctr" fontAlgn="b"/>
                      <a:r>
                        <a:rPr lang="nl-BE" sz="1400" b="0" i="0" u="none" strike="noStrike" dirty="0">
                          <a:solidFill>
                            <a:srgbClr val="00B050"/>
                          </a:solidFill>
                          <a:effectLst/>
                          <a:latin typeface="Calibri" panose="020F0502020204030204" pitchFamily="34" charset="0"/>
                        </a:rPr>
                        <a:t>LDPBW 08</a:t>
                      </a:r>
                    </a:p>
                  </a:txBody>
                  <a:tcPr marL="7620" marR="7620" marT="7620" marB="0" anchor="ctr"/>
                </a:tc>
                <a:extLst>
                  <a:ext uri="{0D108BD9-81ED-4DB2-BD59-A6C34878D82A}">
                    <a16:rowId xmlns:a16="http://schemas.microsoft.com/office/drawing/2014/main" val="3523808688"/>
                  </a:ext>
                </a:extLst>
              </a:tr>
              <a:tr h="812168">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22-BOC08-02</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21-MR-01: Brandveiligheid</a:t>
                      </a:r>
                      <a:b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b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21-WB-02: Intern Noodplan</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Aanduiden en </a:t>
                      </a:r>
                      <a:r>
                        <a:rPr lang="nl-BE" sz="1400"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inplaatsstellen</a:t>
                      </a: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van een </a:t>
                      </a:r>
                      <a:r>
                        <a:rPr lang="nl-BE" sz="1400"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brandpreventiecoördiator</a:t>
                      </a:r>
                      <a:b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br>
                      <a:r>
                        <a:rPr lang="nl-BE" sz="1400"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Niv</a:t>
                      </a: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Blok</a:t>
                      </a: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31/12/2025</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Eenheid</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solidFill>
                            <a:srgbClr val="00B050"/>
                          </a:solidFill>
                          <a:effectLst/>
                          <a:latin typeface="Calibri" panose="020F0502020204030204" pitchFamily="34" charset="0"/>
                        </a:rPr>
                        <a:t>LDPBW 08</a:t>
                      </a:r>
                    </a:p>
                  </a:txBody>
                  <a:tcPr marL="7620" marR="7620" marT="7620" marB="0" anchor="ctr"/>
                </a:tc>
                <a:extLst>
                  <a:ext uri="{0D108BD9-81ED-4DB2-BD59-A6C34878D82A}">
                    <a16:rowId xmlns:a16="http://schemas.microsoft.com/office/drawing/2014/main" val="1100297093"/>
                  </a:ext>
                </a:extLst>
              </a:tr>
              <a:tr h="812168">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22-BOC08-03</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21-MR-01: Brandveiligheid</a:t>
                      </a:r>
                      <a:b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b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21-WB-02: Intern Noodplan</a:t>
                      </a:r>
                    </a:p>
                  </a:txBody>
                  <a:tcPr marL="44450" marR="44450" marT="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400" dirty="0">
                          <a:solidFill>
                            <a:srgbClr val="00B050"/>
                          </a:solidFill>
                          <a:effectLst/>
                          <a:latin typeface="Arial" panose="020B0604020202020204" pitchFamily="34" charset="0"/>
                          <a:ea typeface="Calibri" panose="020F0502020204030204" pitchFamily="34" charset="0"/>
                          <a:cs typeface="Arial" panose="020B0604020202020204" pitchFamily="34" charset="0"/>
                        </a:rPr>
                        <a:t>Opmaak </a:t>
                      </a:r>
                      <a:r>
                        <a:rPr lang="nl-BE" sz="1400" dirty="0">
                          <a:solidFill>
                            <a:srgbClr val="3B9EBA"/>
                          </a:solidFill>
                          <a:effectLst/>
                          <a:latin typeface="Arial" panose="020B060402020202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compliance analyse brand </a:t>
                      </a:r>
                      <a:r>
                        <a:rPr lang="nl-BE" sz="1400" dirty="0" err="1">
                          <a:solidFill>
                            <a:srgbClr val="3B9EBA"/>
                          </a:solidFill>
                          <a:effectLst/>
                          <a:latin typeface="Arial" panose="020B060402020202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Niv</a:t>
                      </a:r>
                      <a:r>
                        <a:rPr lang="nl-BE" sz="1400" dirty="0">
                          <a:solidFill>
                            <a:srgbClr val="00B050"/>
                          </a:solidFill>
                          <a:effectLst/>
                          <a:latin typeface="Arial" panose="020B060402020202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 Blok</a:t>
                      </a:r>
                      <a:endParaRPr lang="nl-BE" sz="1400" dirty="0">
                        <a:solidFill>
                          <a:srgbClr val="00B050"/>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31/12/2025</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Eenheid</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solidFill>
                            <a:srgbClr val="00B050"/>
                          </a:solidFill>
                          <a:effectLst/>
                          <a:latin typeface="Calibri" panose="020F0502020204030204" pitchFamily="34" charset="0"/>
                        </a:rPr>
                        <a:t>LDPBW 08</a:t>
                      </a:r>
                    </a:p>
                  </a:txBody>
                  <a:tcPr marL="7620" marR="7620" marT="7620" marB="0" anchor="ctr"/>
                </a:tc>
                <a:extLst>
                  <a:ext uri="{0D108BD9-81ED-4DB2-BD59-A6C34878D82A}">
                    <a16:rowId xmlns:a16="http://schemas.microsoft.com/office/drawing/2014/main" val="3168295882"/>
                  </a:ext>
                </a:extLst>
              </a:tr>
              <a:tr h="1081369">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22-BOC08-04</a:t>
                      </a:r>
                    </a:p>
                  </a:txBody>
                  <a:tcPr marL="44450" marR="44450" marT="0" marB="0" anchor="ctr"/>
                </a:tc>
                <a:tc>
                  <a:txBody>
                    <a:bodyPr/>
                    <a:lstStyle/>
                    <a:p>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Codex betreffende het welzijn op het werk.</a:t>
                      </a:r>
                      <a:b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br>
                      <a:r>
                        <a:rPr lang="nl-BE" sz="1400" b="0" i="0" u="none" strike="noStrike" kern="1200" dirty="0">
                          <a:solidFill>
                            <a:srgbClr val="00B050"/>
                          </a:solidFill>
                          <a:effectLst/>
                          <a:latin typeface="+mn-lt"/>
                          <a:ea typeface="+mn-ea"/>
                          <a:cs typeface="+mn-cs"/>
                          <a:hlinkClick r:id="rId4" tooltip="DGMR-SPS-PRPER-PRMW-002">
                            <a:extLst>
                              <a:ext uri="{A12FA001-AC4F-418D-AE19-62706E023703}">
                                <ahyp:hlinkClr xmlns:ahyp="http://schemas.microsoft.com/office/drawing/2018/hyperlinkcolor" val="tx"/>
                              </a:ext>
                            </a:extLst>
                          </a:hlinkClick>
                        </a:rPr>
                        <a:t>DGMR-SPS-PRPER-PRMW-002</a:t>
                      </a:r>
                      <a:endParaRPr lang="nl-BE" sz="1400" b="0" i="0" kern="1200" dirty="0">
                        <a:solidFill>
                          <a:srgbClr val="00B050"/>
                        </a:solidFill>
                        <a:effectLst/>
                        <a:latin typeface="+mn-lt"/>
                        <a:ea typeface="+mn-ea"/>
                        <a:cs typeface="+mn-cs"/>
                      </a:endParaRPr>
                    </a:p>
                    <a:p>
                      <a:r>
                        <a:rPr lang="nl-BE" sz="1400" b="0" i="0" u="none" strike="noStrike" kern="1200" dirty="0">
                          <a:solidFill>
                            <a:srgbClr val="00B050"/>
                          </a:solidFill>
                          <a:effectLst/>
                          <a:latin typeface="+mn-lt"/>
                          <a:ea typeface="+mn-ea"/>
                          <a:cs typeface="+mn-cs"/>
                          <a:hlinkClick r:id="rId5" tooltip="DGMR-SPS-PRPER-PMRS-001">
                            <a:extLst>
                              <a:ext uri="{A12FA001-AC4F-418D-AE19-62706E023703}">
                                <ahyp:hlinkClr xmlns:ahyp="http://schemas.microsoft.com/office/drawing/2018/hyperlinkcolor" val="tx"/>
                              </a:ext>
                            </a:extLst>
                          </a:hlinkClick>
                        </a:rPr>
                        <a:t>DGMR-SPS-PRPER-PMRS-001</a:t>
                      </a:r>
                      <a:endParaRPr lang="nl-BE" sz="1400" b="0" i="0" kern="1200" dirty="0">
                        <a:solidFill>
                          <a:srgbClr val="00B050"/>
                        </a:solidFill>
                        <a:effectLst/>
                        <a:latin typeface="+mn-lt"/>
                        <a:ea typeface="+mn-ea"/>
                        <a:cs typeface="+mn-cs"/>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Opmaak inventaris van alle arbeidsmiddelen onderworpen aan periodieke inspecties/controles</a:t>
                      </a:r>
                    </a:p>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Template</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31/12/2025</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Eenheid</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solidFill>
                            <a:srgbClr val="00B050"/>
                          </a:solidFill>
                          <a:effectLst/>
                          <a:latin typeface="Calibri" panose="020F0502020204030204" pitchFamily="34" charset="0"/>
                        </a:rPr>
                        <a:t>LDPBW 08</a:t>
                      </a:r>
                    </a:p>
                  </a:txBody>
                  <a:tcPr marL="7620" marR="7620" marT="7620" marB="0" anchor="ctr"/>
                </a:tc>
                <a:extLst>
                  <a:ext uri="{0D108BD9-81ED-4DB2-BD59-A6C34878D82A}">
                    <a16:rowId xmlns:a16="http://schemas.microsoft.com/office/drawing/2014/main" val="553309125"/>
                  </a:ext>
                </a:extLst>
              </a:tr>
              <a:tr h="1081369">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24-BOC08-01</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21-MR-04</a:t>
                      </a:r>
                      <a:b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b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Codex over het welzijn op het werk</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Opmaak inventaris van alle gevaarlijke producten</a:t>
                      </a:r>
                    </a:p>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Template</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31/12/2025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Eenheid</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solidFill>
                            <a:srgbClr val="00B050"/>
                          </a:solidFill>
                          <a:effectLst/>
                          <a:latin typeface="Calibri" panose="020F0502020204030204" pitchFamily="34" charset="0"/>
                        </a:rPr>
                        <a:t>LDPBW 08</a:t>
                      </a:r>
                    </a:p>
                  </a:txBody>
                  <a:tcPr marL="7620" marR="7620" marT="7620" marB="0" anchor="ctr"/>
                </a:tc>
                <a:extLst>
                  <a:ext uri="{0D108BD9-81ED-4DB2-BD59-A6C34878D82A}">
                    <a16:rowId xmlns:a16="http://schemas.microsoft.com/office/drawing/2014/main" val="1982139993"/>
                  </a:ext>
                </a:extLst>
              </a:tr>
            </a:tbl>
          </a:graphicData>
        </a:graphic>
      </p:graphicFrame>
      <p:pic>
        <p:nvPicPr>
          <p:cNvPr id="2" name="Picture 1" descr="A logo with a bird head&#10;&#10;Description automatically generated">
            <a:extLst>
              <a:ext uri="{FF2B5EF4-FFF2-40B4-BE49-F238E27FC236}">
                <a16:creationId xmlns:a16="http://schemas.microsoft.com/office/drawing/2014/main" id="{EC607D27-5E40-32F5-AB6F-CC1A0E45F65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6803" y="113802"/>
            <a:ext cx="1143099" cy="1143099"/>
          </a:xfrm>
          <a:prstGeom prst="rect">
            <a:avLst/>
          </a:prstGeom>
        </p:spPr>
      </p:pic>
    </p:spTree>
    <p:extLst>
      <p:ext uri="{BB962C8B-B14F-4D97-AF65-F5344CB8AC3E}">
        <p14:creationId xmlns:p14="http://schemas.microsoft.com/office/powerpoint/2010/main" val="14118142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1384995"/>
          </a:xfrm>
          <a:prstGeom prst="rect">
            <a:avLst/>
          </a:prstGeom>
        </p:spPr>
        <p:txBody>
          <a:bodyPr wrap="square" rtlCol="0">
            <a:spAutoFit/>
          </a:bodyPr>
          <a:lstStyle/>
          <a:p>
            <a:pPr algn="ctr"/>
            <a:br>
              <a:rPr lang="nl-BE" sz="4400" b="1" dirty="0">
                <a:latin typeface="Arial" panose="020B0604020202020204" pitchFamily="34" charset="0"/>
                <a:cs typeface="Arial" panose="020B0604020202020204" pitchFamily="34" charset="0"/>
              </a:rPr>
            </a:br>
            <a:r>
              <a:rPr lang="nl-BE" sz="4000" b="1" dirty="0">
                <a:solidFill>
                  <a:srgbClr val="00B050"/>
                </a:solidFill>
                <a:latin typeface="Arial" panose="020B0604020202020204" pitchFamily="34" charset="0"/>
                <a:cs typeface="Arial" panose="020B0604020202020204" pitchFamily="34" charset="0"/>
              </a:rPr>
              <a:t>Aktiepunten BOC 08.</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340089536"/>
              </p:ext>
            </p:extLst>
          </p:nvPr>
        </p:nvGraphicFramePr>
        <p:xfrm>
          <a:off x="0" y="1498797"/>
          <a:ext cx="12192000" cy="5359201"/>
        </p:xfrm>
        <a:graphic>
          <a:graphicData uri="http://schemas.openxmlformats.org/drawingml/2006/table">
            <a:tbl>
              <a:tblPr firstRow="1" bandRow="1">
                <a:tableStyleId>{5C22544A-7EE6-4342-B048-85BDC9FD1C3A}</a:tableStyleId>
              </a:tblPr>
              <a:tblGrid>
                <a:gridCol w="1377852">
                  <a:extLst>
                    <a:ext uri="{9D8B030D-6E8A-4147-A177-3AD203B41FA5}">
                      <a16:colId xmlns:a16="http://schemas.microsoft.com/office/drawing/2014/main" val="3296994253"/>
                    </a:ext>
                  </a:extLst>
                </a:gridCol>
                <a:gridCol w="2498579">
                  <a:extLst>
                    <a:ext uri="{9D8B030D-6E8A-4147-A177-3AD203B41FA5}">
                      <a16:colId xmlns:a16="http://schemas.microsoft.com/office/drawing/2014/main" val="3164560031"/>
                    </a:ext>
                  </a:extLst>
                </a:gridCol>
                <a:gridCol w="2789169">
                  <a:extLst>
                    <a:ext uri="{9D8B030D-6E8A-4147-A177-3AD203B41FA5}">
                      <a16:colId xmlns:a16="http://schemas.microsoft.com/office/drawing/2014/main" val="4051463726"/>
                    </a:ext>
                  </a:extLst>
                </a:gridCol>
                <a:gridCol w="1198497">
                  <a:extLst>
                    <a:ext uri="{9D8B030D-6E8A-4147-A177-3AD203B41FA5}">
                      <a16:colId xmlns:a16="http://schemas.microsoft.com/office/drawing/2014/main" val="3760943750"/>
                    </a:ext>
                  </a:extLst>
                </a:gridCol>
                <a:gridCol w="2039109">
                  <a:extLst>
                    <a:ext uri="{9D8B030D-6E8A-4147-A177-3AD203B41FA5}">
                      <a16:colId xmlns:a16="http://schemas.microsoft.com/office/drawing/2014/main" val="435362140"/>
                    </a:ext>
                  </a:extLst>
                </a:gridCol>
                <a:gridCol w="2288794">
                  <a:extLst>
                    <a:ext uri="{9D8B030D-6E8A-4147-A177-3AD203B41FA5}">
                      <a16:colId xmlns:a16="http://schemas.microsoft.com/office/drawing/2014/main" val="2718862243"/>
                    </a:ext>
                  </a:extLst>
                </a:gridCol>
              </a:tblGrid>
              <a:tr h="1019305">
                <a:tc>
                  <a:txBody>
                    <a:bodyPr/>
                    <a:lstStyle/>
                    <a:p>
                      <a:pPr algn="ctr"/>
                      <a:r>
                        <a:rPr lang="nl-BE" dirty="0">
                          <a:solidFill>
                            <a:schemeClr val="bg1"/>
                          </a:solidFill>
                        </a:rPr>
                        <a:t>Nr.</a:t>
                      </a:r>
                    </a:p>
                  </a:txBody>
                  <a:tcPr anchor="ctr"/>
                </a:tc>
                <a:tc>
                  <a:txBody>
                    <a:bodyPr/>
                    <a:lstStyle/>
                    <a:p>
                      <a:pPr algn="ctr"/>
                      <a:r>
                        <a:rPr lang="nl-BE" dirty="0">
                          <a:solidFill>
                            <a:schemeClr val="bg1"/>
                          </a:solidFill>
                        </a:rPr>
                        <a:t>Ref</a:t>
                      </a:r>
                    </a:p>
                  </a:txBody>
                  <a:tcPr anchor="ctr"/>
                </a:tc>
                <a:tc>
                  <a:txBody>
                    <a:bodyPr/>
                    <a:lstStyle/>
                    <a:p>
                      <a:pPr algn="ctr"/>
                      <a:r>
                        <a:rPr lang="nl-BE" dirty="0" err="1">
                          <a:solidFill>
                            <a:schemeClr val="bg1"/>
                          </a:solidFill>
                        </a:rPr>
                        <a:t>Ojectief</a:t>
                      </a:r>
                      <a:r>
                        <a:rPr lang="nl-BE" dirty="0">
                          <a:solidFill>
                            <a:schemeClr val="bg1"/>
                          </a:solidFill>
                        </a:rPr>
                        <a:t>/Taak</a:t>
                      </a:r>
                    </a:p>
                  </a:txBody>
                  <a:tcPr anchor="ctr"/>
                </a:tc>
                <a:tc>
                  <a:txBody>
                    <a:bodyPr/>
                    <a:lstStyle/>
                    <a:p>
                      <a:pPr algn="ctr"/>
                      <a:r>
                        <a:rPr lang="nl-BE">
                          <a:solidFill>
                            <a:schemeClr val="bg1"/>
                          </a:solidFill>
                        </a:rPr>
                        <a:t>Data </a:t>
                      </a:r>
                      <a:br>
                        <a:rPr lang="nl-BE">
                          <a:solidFill>
                            <a:schemeClr val="bg1"/>
                          </a:solidFill>
                        </a:rPr>
                      </a:br>
                      <a:r>
                        <a:rPr lang="nl-BE">
                          <a:solidFill>
                            <a:schemeClr val="bg1"/>
                          </a:solidFill>
                        </a:rPr>
                        <a:t>(NLT)</a:t>
                      </a:r>
                      <a:endParaRPr lang="nl-BE" dirty="0">
                        <a:solidFill>
                          <a:schemeClr val="bg1"/>
                        </a:solidFill>
                      </a:endParaRPr>
                    </a:p>
                  </a:txBody>
                  <a:tcPr anchor="ctr"/>
                </a:tc>
                <a:tc>
                  <a:txBody>
                    <a:bodyPr/>
                    <a:lstStyle/>
                    <a:p>
                      <a:pPr algn="ctr"/>
                      <a:r>
                        <a:rPr lang="nl-BE">
                          <a:solidFill>
                            <a:schemeClr val="bg1"/>
                          </a:solidFill>
                        </a:rPr>
                        <a:t>Piloot</a:t>
                      </a:r>
                      <a:endParaRPr lang="nl-BE" dirty="0">
                        <a:solidFill>
                          <a:schemeClr val="bg1"/>
                        </a:solidFill>
                      </a:endParaRPr>
                    </a:p>
                  </a:txBody>
                  <a:tcPr anchor="ctr"/>
                </a:tc>
                <a:tc>
                  <a:txBody>
                    <a:bodyPr/>
                    <a:lstStyle/>
                    <a:p>
                      <a:pPr algn="ctr"/>
                      <a:r>
                        <a:rPr lang="nl-BE" dirty="0">
                          <a:solidFill>
                            <a:schemeClr val="bg1"/>
                          </a:solidFill>
                        </a:rPr>
                        <a:t>Preventieadviseur</a:t>
                      </a:r>
                    </a:p>
                  </a:txBody>
                  <a:tcPr anchor="ctr"/>
                </a:tc>
                <a:extLst>
                  <a:ext uri="{0D108BD9-81ED-4DB2-BD59-A6C34878D82A}">
                    <a16:rowId xmlns:a16="http://schemas.microsoft.com/office/drawing/2014/main" val="3142780"/>
                  </a:ext>
                </a:extLst>
              </a:tr>
              <a:tr h="815721">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24-BOC08-02</a:t>
                      </a:r>
                    </a:p>
                  </a:txBody>
                  <a:tcPr marL="44450" marR="44450" marT="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Codex over het welzijn op het werk</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Opmaak inventaris van alle werkposten en ateliers</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31/12/2025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Eenheden</a:t>
                      </a:r>
                    </a:p>
                  </a:txBody>
                  <a:tcPr marL="7620" marR="7620" marT="7620" marB="0" anchor="ctr"/>
                </a:tc>
                <a:tc>
                  <a:txBody>
                    <a:bodyPr/>
                    <a:lstStyle/>
                    <a:p>
                      <a:pPr algn="ctr" fontAlgn="b"/>
                      <a:r>
                        <a:rPr lang="nl-BE" sz="1400" b="0" i="0" u="none" strike="noStrike" dirty="0">
                          <a:solidFill>
                            <a:srgbClr val="00B050"/>
                          </a:solidFill>
                          <a:effectLst/>
                          <a:latin typeface="Calibri" panose="020F0502020204030204" pitchFamily="34" charset="0"/>
                        </a:rPr>
                        <a:t>LDPBW 08</a:t>
                      </a:r>
                    </a:p>
                  </a:txBody>
                  <a:tcPr marL="7620" marR="7620" marT="7620" marB="0" anchor="ctr"/>
                </a:tc>
                <a:extLst>
                  <a:ext uri="{0D108BD9-81ED-4DB2-BD59-A6C34878D82A}">
                    <a16:rowId xmlns:a16="http://schemas.microsoft.com/office/drawing/2014/main" val="3523808688"/>
                  </a:ext>
                </a:extLst>
              </a:tr>
              <a:tr h="1049929">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24-BOC08-03</a:t>
                      </a:r>
                    </a:p>
                  </a:txBody>
                  <a:tcPr marL="44450" marR="44450" marT="0" marB="0" anchor="ctr"/>
                </a:tc>
                <a:tc>
                  <a:txBody>
                    <a:bodyPr/>
                    <a:lstStyle/>
                    <a:p>
                      <a:pPr algn="ctr">
                        <a:lnSpc>
                          <a:spcPct val="107000"/>
                        </a:lnSpc>
                        <a:spcAft>
                          <a:spcPts val="800"/>
                        </a:spcAft>
                      </a:pP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Systeem creëren betreffende de verspreiding verslagen van de uitgevoerde controles/inspecties  </a:t>
                      </a:r>
                      <a:b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b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(b.v. G-drive, SharePoint, …)</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31/12/2025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Bn</a:t>
                      </a: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HK </a:t>
                      </a:r>
                      <a:r>
                        <a:rPr lang="nl-BE" sz="1400"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Def</a:t>
                      </a: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Staf KKE</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solidFill>
                            <a:srgbClr val="00B050"/>
                          </a:solidFill>
                          <a:effectLst/>
                          <a:latin typeface="Calibri" panose="020F0502020204030204" pitchFamily="34" charset="0"/>
                        </a:rPr>
                        <a:t>LDPBW 08</a:t>
                      </a:r>
                    </a:p>
                  </a:txBody>
                  <a:tcPr marL="7620" marR="7620" marT="7620" marB="0" anchor="ctr"/>
                </a:tc>
                <a:extLst>
                  <a:ext uri="{0D108BD9-81ED-4DB2-BD59-A6C34878D82A}">
                    <a16:rowId xmlns:a16="http://schemas.microsoft.com/office/drawing/2014/main" val="1100297093"/>
                  </a:ext>
                </a:extLst>
              </a:tr>
              <a:tr h="1166432">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24-BOC08-04</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21-MR-04</a:t>
                      </a:r>
                    </a:p>
                  </a:txBody>
                  <a:tcPr marL="44450" marR="44450" marT="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400" dirty="0">
                          <a:solidFill>
                            <a:srgbClr val="00B050"/>
                          </a:solidFill>
                          <a:effectLst/>
                          <a:latin typeface="Arial" panose="020B0604020202020204" pitchFamily="34" charset="0"/>
                          <a:ea typeface="Calibri" panose="020F0502020204030204" pitchFamily="34" charset="0"/>
                          <a:cs typeface="Arial" panose="020B0604020202020204" pitchFamily="34" charset="0"/>
                        </a:rPr>
                        <a:t>Opmaak inventaris carcinogene, mutagene en reprotoxische agentia (CMR)</a:t>
                      </a:r>
                    </a:p>
                    <a:p>
                      <a:pPr marL="0" marR="0" lvl="0" indent="0" algn="ctr" defTabSz="914400" rtl="0" eaLnBrk="1" fontAlgn="auto" latinLnBrk="0" hangingPunct="1">
                        <a:lnSpc>
                          <a:spcPct val="107000"/>
                        </a:lnSpc>
                        <a:spcBef>
                          <a:spcPts val="0"/>
                        </a:spcBef>
                        <a:spcAft>
                          <a:spcPts val="800"/>
                        </a:spcAft>
                        <a:buClrTx/>
                        <a:buSzTx/>
                        <a:buFontTx/>
                        <a:buNone/>
                        <a:tabLst/>
                        <a:defRPr/>
                      </a:pPr>
                      <a:r>
                        <a:rPr lang="nl-BE" sz="1400" dirty="0">
                          <a:solidFill>
                            <a:srgbClr val="00B050"/>
                          </a:solidFill>
                          <a:effectLst/>
                          <a:latin typeface="Arial" panose="020B0604020202020204" pitchFamily="34" charset="0"/>
                          <a:ea typeface="Calibri" panose="020F0502020204030204" pitchFamily="34" charset="0"/>
                          <a:cs typeface="Arial" panose="020B0604020202020204" pitchFamily="34" charset="0"/>
                        </a:rPr>
                        <a:t>(zie </a:t>
                      </a: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24-BOC08-01)</a:t>
                      </a:r>
                      <a:endParaRPr lang="nl-BE" sz="1400" dirty="0">
                        <a:solidFill>
                          <a:srgbClr val="00B050"/>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31/12/2025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Eenheden</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solidFill>
                            <a:srgbClr val="00B050"/>
                          </a:solidFill>
                          <a:effectLst/>
                          <a:latin typeface="Calibri" panose="020F0502020204030204" pitchFamily="34" charset="0"/>
                        </a:rPr>
                        <a:t>LDPBW 08</a:t>
                      </a:r>
                    </a:p>
                  </a:txBody>
                  <a:tcPr marL="7620" marR="7620" marT="7620" marB="0" anchor="ctr"/>
                </a:tc>
                <a:extLst>
                  <a:ext uri="{0D108BD9-81ED-4DB2-BD59-A6C34878D82A}">
                    <a16:rowId xmlns:a16="http://schemas.microsoft.com/office/drawing/2014/main" val="3168295882"/>
                  </a:ext>
                </a:extLst>
              </a:tr>
              <a:tr h="1307814">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24-BOC08-05</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Codex over het welzijn op het werk</a:t>
                      </a:r>
                    </a:p>
                  </a:txBody>
                  <a:tcPr marL="44450" marR="44450" marT="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400" dirty="0">
                          <a:solidFill>
                            <a:srgbClr val="00B050"/>
                          </a:solidFill>
                          <a:effectLst/>
                          <a:latin typeface="Arial" panose="020B0604020202020204" pitchFamily="34" charset="0"/>
                          <a:ea typeface="Calibri" panose="020F0502020204030204" pitchFamily="34" charset="0"/>
                          <a:cs typeface="Arial" panose="020B0604020202020204" pitchFamily="34" charset="0"/>
                        </a:rPr>
                        <a:t>Aanschaffen van de meest recente veiligheidsinformatiebladen van de voorziene gevaarlijke producten</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31/12/2025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Eenheden</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solidFill>
                            <a:srgbClr val="00B050"/>
                          </a:solidFill>
                          <a:effectLst/>
                          <a:latin typeface="Calibri" panose="020F0502020204030204" pitchFamily="34" charset="0"/>
                        </a:rPr>
                        <a:t>LDPBW 08</a:t>
                      </a:r>
                    </a:p>
                  </a:txBody>
                  <a:tcPr marL="7620" marR="7620" marT="7620" marB="0" anchor="ctr"/>
                </a:tc>
                <a:extLst>
                  <a:ext uri="{0D108BD9-81ED-4DB2-BD59-A6C34878D82A}">
                    <a16:rowId xmlns:a16="http://schemas.microsoft.com/office/drawing/2014/main" val="2605861468"/>
                  </a:ext>
                </a:extLst>
              </a:tr>
            </a:tbl>
          </a:graphicData>
        </a:graphic>
      </p:graphicFrame>
      <p:pic>
        <p:nvPicPr>
          <p:cNvPr id="3" name="Picture 2" descr="A logo with a bird head&#10;&#10;Description automatically generated">
            <a:extLst>
              <a:ext uri="{FF2B5EF4-FFF2-40B4-BE49-F238E27FC236}">
                <a16:creationId xmlns:a16="http://schemas.microsoft.com/office/drawing/2014/main" id="{B7E02225-2102-FB5B-BFAC-25304D9E61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803" y="113802"/>
            <a:ext cx="1143099" cy="1143099"/>
          </a:xfrm>
          <a:prstGeom prst="rect">
            <a:avLst/>
          </a:prstGeom>
        </p:spPr>
      </p:pic>
    </p:spTree>
    <p:extLst>
      <p:ext uri="{BB962C8B-B14F-4D97-AF65-F5344CB8AC3E}">
        <p14:creationId xmlns:p14="http://schemas.microsoft.com/office/powerpoint/2010/main" val="38903668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1384995"/>
          </a:xfrm>
          <a:prstGeom prst="rect">
            <a:avLst/>
          </a:prstGeom>
        </p:spPr>
        <p:txBody>
          <a:bodyPr wrap="square" rtlCol="0">
            <a:spAutoFit/>
          </a:bodyPr>
          <a:lstStyle/>
          <a:p>
            <a:pPr algn="ctr"/>
            <a:br>
              <a:rPr lang="nl-BE" sz="4400" b="1" dirty="0">
                <a:latin typeface="Arial" panose="020B0604020202020204" pitchFamily="34" charset="0"/>
                <a:cs typeface="Arial" panose="020B0604020202020204" pitchFamily="34" charset="0"/>
              </a:rPr>
            </a:br>
            <a:r>
              <a:rPr lang="nl-BE" sz="4000" b="1" dirty="0">
                <a:latin typeface="Arial" panose="020B0604020202020204" pitchFamily="34" charset="0"/>
                <a:cs typeface="Arial" panose="020B0604020202020204" pitchFamily="34" charset="0"/>
              </a:rPr>
              <a:t>Actiepunten LDPBW 08</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1611026760"/>
              </p:ext>
            </p:extLst>
          </p:nvPr>
        </p:nvGraphicFramePr>
        <p:xfrm>
          <a:off x="0" y="1433955"/>
          <a:ext cx="12192000" cy="4687394"/>
        </p:xfrm>
        <a:graphic>
          <a:graphicData uri="http://schemas.openxmlformats.org/drawingml/2006/table">
            <a:tbl>
              <a:tblPr firstRow="1" bandRow="1">
                <a:tableStyleId>{5C22544A-7EE6-4342-B048-85BDC9FD1C3A}</a:tableStyleId>
              </a:tblPr>
              <a:tblGrid>
                <a:gridCol w="1377852">
                  <a:extLst>
                    <a:ext uri="{9D8B030D-6E8A-4147-A177-3AD203B41FA5}">
                      <a16:colId xmlns:a16="http://schemas.microsoft.com/office/drawing/2014/main" val="3296994253"/>
                    </a:ext>
                  </a:extLst>
                </a:gridCol>
                <a:gridCol w="2498579">
                  <a:extLst>
                    <a:ext uri="{9D8B030D-6E8A-4147-A177-3AD203B41FA5}">
                      <a16:colId xmlns:a16="http://schemas.microsoft.com/office/drawing/2014/main" val="3164560031"/>
                    </a:ext>
                  </a:extLst>
                </a:gridCol>
                <a:gridCol w="2789169">
                  <a:extLst>
                    <a:ext uri="{9D8B030D-6E8A-4147-A177-3AD203B41FA5}">
                      <a16:colId xmlns:a16="http://schemas.microsoft.com/office/drawing/2014/main" val="4051463726"/>
                    </a:ext>
                  </a:extLst>
                </a:gridCol>
                <a:gridCol w="1198497">
                  <a:extLst>
                    <a:ext uri="{9D8B030D-6E8A-4147-A177-3AD203B41FA5}">
                      <a16:colId xmlns:a16="http://schemas.microsoft.com/office/drawing/2014/main" val="3760943750"/>
                    </a:ext>
                  </a:extLst>
                </a:gridCol>
                <a:gridCol w="2039109">
                  <a:extLst>
                    <a:ext uri="{9D8B030D-6E8A-4147-A177-3AD203B41FA5}">
                      <a16:colId xmlns:a16="http://schemas.microsoft.com/office/drawing/2014/main" val="435362140"/>
                    </a:ext>
                  </a:extLst>
                </a:gridCol>
                <a:gridCol w="2288794">
                  <a:extLst>
                    <a:ext uri="{9D8B030D-6E8A-4147-A177-3AD203B41FA5}">
                      <a16:colId xmlns:a16="http://schemas.microsoft.com/office/drawing/2014/main" val="2718862243"/>
                    </a:ext>
                  </a:extLst>
                </a:gridCol>
              </a:tblGrid>
              <a:tr h="876695">
                <a:tc>
                  <a:txBody>
                    <a:bodyPr/>
                    <a:lstStyle/>
                    <a:p>
                      <a:pPr algn="ctr"/>
                      <a:r>
                        <a:rPr lang="nl-BE" dirty="0">
                          <a:solidFill>
                            <a:schemeClr val="bg1"/>
                          </a:solidFill>
                        </a:rPr>
                        <a:t>Nr.</a:t>
                      </a:r>
                    </a:p>
                  </a:txBody>
                  <a:tcPr anchor="ctr"/>
                </a:tc>
                <a:tc>
                  <a:txBody>
                    <a:bodyPr/>
                    <a:lstStyle/>
                    <a:p>
                      <a:pPr algn="ctr"/>
                      <a:r>
                        <a:rPr lang="nl-BE" dirty="0">
                          <a:solidFill>
                            <a:schemeClr val="bg1"/>
                          </a:solidFill>
                        </a:rPr>
                        <a:t>Ref</a:t>
                      </a:r>
                    </a:p>
                  </a:txBody>
                  <a:tcPr anchor="ctr"/>
                </a:tc>
                <a:tc>
                  <a:txBody>
                    <a:bodyPr/>
                    <a:lstStyle/>
                    <a:p>
                      <a:pPr algn="ctr"/>
                      <a:r>
                        <a:rPr lang="nl-BE" dirty="0" err="1">
                          <a:solidFill>
                            <a:schemeClr val="bg1"/>
                          </a:solidFill>
                        </a:rPr>
                        <a:t>Ojectief</a:t>
                      </a:r>
                      <a:r>
                        <a:rPr lang="nl-BE" dirty="0">
                          <a:solidFill>
                            <a:schemeClr val="bg1"/>
                          </a:solidFill>
                        </a:rPr>
                        <a:t>/Taak</a:t>
                      </a:r>
                    </a:p>
                  </a:txBody>
                  <a:tcPr anchor="ctr"/>
                </a:tc>
                <a:tc>
                  <a:txBody>
                    <a:bodyPr/>
                    <a:lstStyle/>
                    <a:p>
                      <a:pPr algn="ctr"/>
                      <a:r>
                        <a:rPr lang="nl-BE">
                          <a:solidFill>
                            <a:schemeClr val="bg1"/>
                          </a:solidFill>
                        </a:rPr>
                        <a:t>Data </a:t>
                      </a:r>
                      <a:br>
                        <a:rPr lang="nl-BE">
                          <a:solidFill>
                            <a:schemeClr val="bg1"/>
                          </a:solidFill>
                        </a:rPr>
                      </a:br>
                      <a:r>
                        <a:rPr lang="nl-BE">
                          <a:solidFill>
                            <a:schemeClr val="bg1"/>
                          </a:solidFill>
                        </a:rPr>
                        <a:t>(NLT)</a:t>
                      </a:r>
                      <a:endParaRPr lang="nl-BE" dirty="0">
                        <a:solidFill>
                          <a:schemeClr val="bg1"/>
                        </a:solidFill>
                      </a:endParaRPr>
                    </a:p>
                  </a:txBody>
                  <a:tcPr anchor="ctr"/>
                </a:tc>
                <a:tc>
                  <a:txBody>
                    <a:bodyPr/>
                    <a:lstStyle/>
                    <a:p>
                      <a:pPr algn="ctr"/>
                      <a:r>
                        <a:rPr lang="nl-BE">
                          <a:solidFill>
                            <a:schemeClr val="bg1"/>
                          </a:solidFill>
                        </a:rPr>
                        <a:t>Piloot</a:t>
                      </a:r>
                      <a:endParaRPr lang="nl-BE" dirty="0">
                        <a:solidFill>
                          <a:schemeClr val="bg1"/>
                        </a:solidFill>
                      </a:endParaRPr>
                    </a:p>
                  </a:txBody>
                  <a:tcPr anchor="ctr"/>
                </a:tc>
                <a:tc>
                  <a:txBody>
                    <a:bodyPr/>
                    <a:lstStyle/>
                    <a:p>
                      <a:pPr algn="ctr"/>
                      <a:r>
                        <a:rPr lang="nl-BE" dirty="0">
                          <a:solidFill>
                            <a:schemeClr val="bg1"/>
                          </a:solidFill>
                        </a:rPr>
                        <a:t>Preventieadviseur</a:t>
                      </a:r>
                    </a:p>
                  </a:txBody>
                  <a:tcPr anchor="ctr"/>
                </a:tc>
                <a:extLst>
                  <a:ext uri="{0D108BD9-81ED-4DB2-BD59-A6C34878D82A}">
                    <a16:rowId xmlns:a16="http://schemas.microsoft.com/office/drawing/2014/main" val="3142780"/>
                  </a:ext>
                </a:extLst>
              </a:tr>
              <a:tr h="701594">
                <a:tc>
                  <a:txBody>
                    <a:bodyPr/>
                    <a:lstStyle/>
                    <a:p>
                      <a:pPr algn="ctr">
                        <a:lnSpc>
                          <a:spcPct val="107000"/>
                        </a:lnSpc>
                        <a:spcAft>
                          <a:spcPts val="800"/>
                        </a:spcAft>
                      </a:pPr>
                      <a:r>
                        <a:rPr lang="nl-BE" sz="1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25-BOC08-01</a:t>
                      </a:r>
                    </a:p>
                  </a:txBody>
                  <a:tcPr marL="44450" marR="44450" marT="0" marB="0" anchor="ctr"/>
                </a:tc>
                <a:tc>
                  <a:txBody>
                    <a:bodyPr/>
                    <a:lstStyle/>
                    <a:p>
                      <a:pPr algn="l">
                        <a:lnSpc>
                          <a:spcPct val="107000"/>
                        </a:lnSpc>
                        <a:spcAft>
                          <a:spcPts val="800"/>
                        </a:spcAft>
                      </a:pPr>
                      <a:r>
                        <a:rPr lang="nl-BE" sz="1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Implementatie tabaksbeleid</a:t>
                      </a:r>
                      <a:br>
                        <a:rPr lang="nl-BE" sz="1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br>
                      <a:r>
                        <a:rPr lang="nl-BE" sz="1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Nota: </a:t>
                      </a:r>
                      <a:r>
                        <a:rPr lang="nl-BE" sz="14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25-00011242</a:t>
                      </a:r>
                      <a:endParaRPr lang="nl-BE" sz="14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800"/>
                        </a:spcAft>
                      </a:pPr>
                      <a:r>
                        <a:rPr lang="nl-BE" sz="1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- 21-WB-01</a:t>
                      </a:r>
                    </a:p>
                  </a:txBody>
                  <a:tcPr marL="44450" marR="44450" marT="0" marB="0" anchor="ctr"/>
                </a:tc>
                <a:tc>
                  <a:txBody>
                    <a:bodyPr/>
                    <a:lstStyle/>
                    <a:p>
                      <a:pPr algn="ctr">
                        <a:lnSpc>
                          <a:spcPct val="107000"/>
                        </a:lnSpc>
                        <a:spcAft>
                          <a:spcPts val="800"/>
                        </a:spcAft>
                      </a:pPr>
                      <a:r>
                        <a:rPr lang="nl-BE" sz="1800" b="1" kern="1200" dirty="0">
                          <a:solidFill>
                            <a:srgbClr val="00B050"/>
                          </a:solidFill>
                          <a:effectLst/>
                          <a:latin typeface="+mn-lt"/>
                          <a:ea typeface="+mn-ea"/>
                          <a:cs typeface="+mn-cs"/>
                        </a:rPr>
                        <a:t>Aan de </a:t>
                      </a:r>
                      <a:r>
                        <a:rPr lang="nl-BE" sz="1800" b="1" kern="1200" dirty="0" err="1">
                          <a:solidFill>
                            <a:srgbClr val="00B050"/>
                          </a:solidFill>
                          <a:effectLst/>
                          <a:latin typeface="+mn-lt"/>
                          <a:ea typeface="+mn-ea"/>
                          <a:cs typeface="+mn-cs"/>
                        </a:rPr>
                        <a:t>KwComd</a:t>
                      </a:r>
                      <a:r>
                        <a:rPr lang="nl-BE" sz="1800" b="1" kern="1200" dirty="0">
                          <a:solidFill>
                            <a:srgbClr val="00B050"/>
                          </a:solidFill>
                          <a:effectLst/>
                          <a:latin typeface="+mn-lt"/>
                          <a:ea typeface="+mn-ea"/>
                          <a:cs typeface="+mn-cs"/>
                        </a:rPr>
                        <a:t> wordt gevraagd een realistische planning van implementatie (eerste schatting DTG, rekening houdend met de overgangsmaatregelen, zie Bijl B) en het aantal rookhokjes (eerste snelle beoordeling) dat geplaatst zal worden over te maken aan de POC van deze nota NLT 19 Mar 2025. </a:t>
                      </a:r>
                      <a:endParaRPr lang="nl-BE" sz="1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19/03/2025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1"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Kw</a:t>
                      </a:r>
                      <a:endParaRPr lang="nl-BE" sz="1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endParaRPr lang="nl-BE" sz="1400" b="1" i="0" u="none" strike="noStrike" dirty="0">
                        <a:solidFill>
                          <a:srgbClr val="00B05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523808688"/>
                  </a:ext>
                </a:extLst>
              </a:tr>
            </a:tbl>
          </a:graphicData>
        </a:graphic>
      </p:graphicFrame>
      <p:sp>
        <p:nvSpPr>
          <p:cNvPr id="2" name="TextBox 1">
            <a:extLst>
              <a:ext uri="{FF2B5EF4-FFF2-40B4-BE49-F238E27FC236}">
                <a16:creationId xmlns:a16="http://schemas.microsoft.com/office/drawing/2014/main" id="{2F718421-B949-1B9F-E0A8-28E7C871074D}"/>
              </a:ext>
            </a:extLst>
          </p:cNvPr>
          <p:cNvSpPr txBox="1"/>
          <p:nvPr/>
        </p:nvSpPr>
        <p:spPr>
          <a:xfrm>
            <a:off x="0" y="6293922"/>
            <a:ext cx="12191999" cy="369332"/>
          </a:xfrm>
          <a:prstGeom prst="rect">
            <a:avLst/>
          </a:prstGeom>
        </p:spPr>
        <p:txBody>
          <a:bodyPr wrap="square" rtlCol="0">
            <a:spAutoFit/>
          </a:bodyPr>
          <a:lstStyle/>
          <a:p>
            <a:pPr algn="ctr"/>
            <a:r>
              <a:rPr lang="nl-BE" dirty="0">
                <a:solidFill>
                  <a:srgbClr val="FF0000"/>
                </a:solidFill>
              </a:rPr>
              <a:t>Dit actie-item is enkel voor het </a:t>
            </a:r>
            <a:r>
              <a:rPr lang="nl-BE" dirty="0" err="1">
                <a:solidFill>
                  <a:srgbClr val="FF0000"/>
                </a:solidFill>
              </a:rPr>
              <a:t>Bn</a:t>
            </a:r>
            <a:r>
              <a:rPr lang="nl-BE" dirty="0">
                <a:solidFill>
                  <a:srgbClr val="FF0000"/>
                </a:solidFill>
              </a:rPr>
              <a:t> HK </a:t>
            </a:r>
            <a:r>
              <a:rPr lang="nl-BE" dirty="0" err="1">
                <a:solidFill>
                  <a:srgbClr val="FF0000"/>
                </a:solidFill>
              </a:rPr>
              <a:t>Def</a:t>
            </a:r>
            <a:r>
              <a:rPr lang="nl-BE" dirty="0">
                <a:solidFill>
                  <a:srgbClr val="FF0000"/>
                </a:solidFill>
              </a:rPr>
              <a:t> Staf KKE (</a:t>
            </a:r>
            <a:r>
              <a:rPr lang="nl-BE" dirty="0" err="1">
                <a:solidFill>
                  <a:srgbClr val="FF0000"/>
                </a:solidFill>
              </a:rPr>
              <a:t>KwComd</a:t>
            </a:r>
            <a:r>
              <a:rPr lang="nl-BE" dirty="0">
                <a:solidFill>
                  <a:srgbClr val="FF0000"/>
                </a:solidFill>
              </a:rPr>
              <a:t>)</a:t>
            </a:r>
          </a:p>
        </p:txBody>
      </p:sp>
    </p:spTree>
    <p:extLst>
      <p:ext uri="{BB962C8B-B14F-4D97-AF65-F5344CB8AC3E}">
        <p14:creationId xmlns:p14="http://schemas.microsoft.com/office/powerpoint/2010/main" val="18856642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7673" y="1905506"/>
            <a:ext cx="7906327" cy="5032147"/>
          </a:xfrm>
          <a:prstGeom prst="rect">
            <a:avLst/>
          </a:prstGeom>
        </p:spPr>
        <p:txBody>
          <a:bodyPr wrap="square">
            <a:spAutoFit/>
          </a:bodyPr>
          <a:lstStyle/>
          <a:p>
            <a:pPr marL="457200" indent="-457200" algn="just">
              <a:spcAft>
                <a:spcPts val="1800"/>
              </a:spcAft>
              <a:buFont typeface="+mj-lt"/>
              <a:buAutoNum type="arabicPeriod"/>
            </a:pPr>
            <a:r>
              <a:rPr lang="nl-BE" dirty="0">
                <a:latin typeface="Arial" panose="020B0604020202020204" pitchFamily="34" charset="0"/>
                <a:cs typeface="Arial" panose="020B0604020202020204" pitchFamily="34" charset="0"/>
              </a:rPr>
              <a:t>Risicoanalyses maken/aanpassen betreffende de veiligheid, gezondheid en welzijn van het personeel en de arbeidsomgeving, rekening houdend met de welzijnsdomeinen.</a:t>
            </a:r>
          </a:p>
          <a:p>
            <a:pPr marL="444500" algn="just">
              <a:spcAft>
                <a:spcPts val="1800"/>
              </a:spcAft>
            </a:pPr>
            <a:r>
              <a:rPr lang="nl-BE" dirty="0">
                <a:latin typeface="Arial" panose="020B0604020202020204" pitchFamily="34" charset="0"/>
                <a:cs typeface="Arial" panose="020B0604020202020204" pitchFamily="34" charset="0"/>
              </a:rPr>
              <a:t>Ook ongevallenonderzoeken, verslagen ILE of BOC kunnen (moeten) hiervoor gebruikt worden.</a:t>
            </a:r>
          </a:p>
          <a:p>
            <a:pPr marL="457200" indent="-457200" algn="just">
              <a:spcAft>
                <a:spcPts val="1800"/>
              </a:spcAft>
              <a:buFont typeface="+mj-lt"/>
              <a:buAutoNum type="arabicPeriod" startAt="2"/>
            </a:pPr>
            <a:r>
              <a:rPr lang="nl-BE" dirty="0">
                <a:latin typeface="Arial" panose="020B0604020202020204" pitchFamily="34" charset="0"/>
                <a:cs typeface="Arial" panose="020B0604020202020204" pitchFamily="34" charset="0"/>
              </a:rPr>
              <a:t>De opgespoorde anomalieën en risico’s opnemen in een tabel.</a:t>
            </a:r>
          </a:p>
          <a:p>
            <a:pPr marL="457200" indent="-457200">
              <a:spcAft>
                <a:spcPts val="1800"/>
              </a:spcAft>
              <a:buFont typeface="+mj-lt"/>
              <a:buAutoNum type="arabicPeriod" startAt="2"/>
            </a:pPr>
            <a:r>
              <a:rPr lang="nl-BE" dirty="0">
                <a:latin typeface="Arial" panose="020B0604020202020204" pitchFamily="34" charset="0"/>
                <a:cs typeface="Arial" panose="020B0604020202020204" pitchFamily="34" charset="0"/>
              </a:rPr>
              <a:t>Preventiemaatregen bepalen.</a:t>
            </a:r>
          </a:p>
          <a:p>
            <a:pPr marL="457200" indent="-457200">
              <a:spcAft>
                <a:spcPts val="1800"/>
              </a:spcAft>
              <a:buFont typeface="+mj-lt"/>
              <a:buAutoNum type="arabicPeriod" startAt="2"/>
            </a:pPr>
            <a:r>
              <a:rPr lang="nl-BE" dirty="0">
                <a:latin typeface="Arial" panose="020B0604020202020204" pitchFamily="34" charset="0"/>
                <a:cs typeface="Arial" panose="020B0604020202020204" pitchFamily="34" charset="0"/>
              </a:rPr>
              <a:t>Doelstelling beschrijven</a:t>
            </a:r>
          </a:p>
          <a:p>
            <a:pPr marL="457200" indent="-457200">
              <a:spcAft>
                <a:spcPts val="1800"/>
              </a:spcAft>
              <a:buFont typeface="+mj-lt"/>
              <a:buAutoNum type="arabicPeriod" startAt="2"/>
            </a:pPr>
            <a:r>
              <a:rPr lang="nl-BE" dirty="0">
                <a:latin typeface="Arial" panose="020B0604020202020204" pitchFamily="34" charset="0"/>
                <a:cs typeface="Arial" panose="020B0604020202020204" pitchFamily="34" charset="0"/>
              </a:rPr>
              <a:t>De te ondernemen acties bepalen</a:t>
            </a:r>
          </a:p>
          <a:p>
            <a:pPr marL="457200" indent="-457200">
              <a:spcAft>
                <a:spcPts val="1800"/>
              </a:spcAft>
              <a:buFont typeface="+mj-lt"/>
              <a:buAutoNum type="arabicPeriod" startAt="2"/>
            </a:pPr>
            <a:r>
              <a:rPr lang="nl-BE" dirty="0">
                <a:latin typeface="Arial" panose="020B0604020202020204" pitchFamily="34" charset="0"/>
                <a:cs typeface="Arial" panose="020B0604020202020204" pitchFamily="34" charset="0"/>
              </a:rPr>
              <a:t>Bepalen wanneer we de acties kunnen starten/beëindigen.</a:t>
            </a:r>
          </a:p>
          <a:p>
            <a:pPr marL="457200" indent="-457200">
              <a:spcAft>
                <a:spcPts val="1800"/>
              </a:spcAft>
              <a:buFont typeface="+mj-lt"/>
              <a:buAutoNum type="arabicPeriod" startAt="2"/>
            </a:pPr>
            <a:r>
              <a:rPr lang="nl-BE" dirty="0">
                <a:latin typeface="Arial" panose="020B0604020202020204" pitchFamily="34" charset="0"/>
                <a:cs typeface="Arial" panose="020B0604020202020204" pitchFamily="34" charset="0"/>
              </a:rPr>
              <a:t>Verantwoordelijken bepalen (</a:t>
            </a:r>
            <a:r>
              <a:rPr lang="nl-BE" b="1" dirty="0">
                <a:solidFill>
                  <a:srgbClr val="FF0000"/>
                </a:solidFill>
                <a:latin typeface="Arial" panose="020B0604020202020204" pitchFamily="34" charset="0"/>
                <a:cs typeface="Arial" panose="020B0604020202020204" pitchFamily="34" charset="0"/>
              </a:rPr>
              <a:t>geen functies of diensten maar personen aanduiden</a:t>
            </a:r>
            <a:r>
              <a:rPr lang="nl-BE" dirty="0">
                <a:latin typeface="Arial" panose="020B0604020202020204" pitchFamily="34" charset="0"/>
                <a:cs typeface="Arial" panose="020B0604020202020204" pitchFamily="34" charset="0"/>
              </a:rPr>
              <a:t>).</a:t>
            </a:r>
          </a:p>
        </p:txBody>
      </p:sp>
      <p:sp>
        <p:nvSpPr>
          <p:cNvPr id="3" name="Rectangle 2"/>
          <p:cNvSpPr/>
          <p:nvPr/>
        </p:nvSpPr>
        <p:spPr>
          <a:xfrm>
            <a:off x="1089498" y="345095"/>
            <a:ext cx="8054502" cy="1877437"/>
          </a:xfrm>
          <a:prstGeom prst="rect">
            <a:avLst/>
          </a:prstGeom>
        </p:spPr>
        <p:txBody>
          <a:bodyPr wrap="square">
            <a:spAutoFit/>
          </a:bodyPr>
          <a:lstStyle/>
          <a:p>
            <a:pPr algn="just"/>
            <a:r>
              <a:rPr lang="nl-BE" altLang="en-US" sz="4000" dirty="0">
                <a:latin typeface="Arial" panose="020B0604020202020204" pitchFamily="34" charset="0"/>
                <a:cs typeface="Arial" panose="020B0604020202020204" pitchFamily="34" charset="0"/>
              </a:rPr>
              <a:t>Hoe k</a:t>
            </a:r>
            <a:r>
              <a:rPr lang="nl-BE" altLang="en-US" sz="4000" i="1" dirty="0">
                <a:latin typeface="Arial" panose="020B0604020202020204" pitchFamily="34" charset="0"/>
                <a:cs typeface="Arial" panose="020B0604020202020204" pitchFamily="34" charset="0"/>
              </a:rPr>
              <a:t>o</a:t>
            </a:r>
            <a:r>
              <a:rPr lang="nl-BE" altLang="en-US" sz="4000" dirty="0">
                <a:latin typeface="Arial" panose="020B0604020202020204" pitchFamily="34" charset="0"/>
                <a:cs typeface="Arial" panose="020B0604020202020204" pitchFamily="34" charset="0"/>
              </a:rPr>
              <a:t>m ik tot een GPP/JAP/LPP (luik B)</a:t>
            </a:r>
            <a:endParaRPr lang="nl-BE" sz="4000" dirty="0">
              <a:latin typeface="Arial" panose="020B0604020202020204" pitchFamily="34" charset="0"/>
              <a:cs typeface="Arial" panose="020B0604020202020204" pitchFamily="34" charset="0"/>
            </a:endParaRPr>
          </a:p>
          <a:p>
            <a:pPr marL="457200" indent="-457200" algn="just">
              <a:buFont typeface="+mj-lt"/>
              <a:buAutoNum type="arabicPeriod"/>
            </a:pPr>
            <a:endParaRPr lang="nl-BE" dirty="0"/>
          </a:p>
          <a:p>
            <a:pPr algn="just"/>
            <a:endParaRPr lang="en-US" dirty="0"/>
          </a:p>
        </p:txBody>
      </p:sp>
    </p:spTree>
    <p:extLst>
      <p:ext uri="{BB962C8B-B14F-4D97-AF65-F5344CB8AC3E}">
        <p14:creationId xmlns:p14="http://schemas.microsoft.com/office/powerpoint/2010/main" val="42682748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p:cNvSpPr>
            <a:spLocks noGrp="1" noChangeArrowheads="1"/>
          </p:cNvSpPr>
          <p:nvPr>
            <p:ph type="title" idx="4294967295"/>
          </p:nvPr>
        </p:nvSpPr>
        <p:spPr>
          <a:xfrm>
            <a:off x="982493" y="335595"/>
            <a:ext cx="10972800" cy="1143000"/>
          </a:xfrm>
          <a:prstGeom prst="rect">
            <a:avLst/>
          </a:prstGeom>
        </p:spPr>
        <p:txBody>
          <a:bodyPr/>
          <a:lstStyle/>
          <a:p>
            <a:r>
              <a:rPr lang="nl-BE" altLang="en-US" dirty="0"/>
              <a:t>Voorbeeld van tabel GPP</a:t>
            </a:r>
            <a:endParaRPr lang="en-US" altLang="en-US" dirty="0"/>
          </a:p>
        </p:txBody>
      </p:sp>
      <p:graphicFrame>
        <p:nvGraphicFramePr>
          <p:cNvPr id="2" name="Table 1"/>
          <p:cNvGraphicFramePr>
            <a:graphicFrameLocks noGrp="1"/>
          </p:cNvGraphicFramePr>
          <p:nvPr>
            <p:extLst>
              <p:ext uri="{D42A27DB-BD31-4B8C-83A1-F6EECF244321}">
                <p14:modId xmlns:p14="http://schemas.microsoft.com/office/powerpoint/2010/main" val="1317055821"/>
              </p:ext>
            </p:extLst>
          </p:nvPr>
        </p:nvGraphicFramePr>
        <p:xfrm>
          <a:off x="1559496" y="1988840"/>
          <a:ext cx="9139970" cy="1097280"/>
        </p:xfrm>
        <a:graphic>
          <a:graphicData uri="http://schemas.openxmlformats.org/drawingml/2006/table">
            <a:tbl>
              <a:tblPr firstRow="1" bandRow="1">
                <a:tableStyleId>{5C22544A-7EE6-4342-B048-85BDC9FD1C3A}</a:tableStyleId>
              </a:tblPr>
              <a:tblGrid>
                <a:gridCol w="442259">
                  <a:extLst>
                    <a:ext uri="{9D8B030D-6E8A-4147-A177-3AD203B41FA5}">
                      <a16:colId xmlns:a16="http://schemas.microsoft.com/office/drawing/2014/main" val="1222801424"/>
                    </a:ext>
                  </a:extLst>
                </a:gridCol>
                <a:gridCol w="1588846">
                  <a:extLst>
                    <a:ext uri="{9D8B030D-6E8A-4147-A177-3AD203B41FA5}">
                      <a16:colId xmlns:a16="http://schemas.microsoft.com/office/drawing/2014/main" val="2324824861"/>
                    </a:ext>
                  </a:extLst>
                </a:gridCol>
                <a:gridCol w="921223">
                  <a:extLst>
                    <a:ext uri="{9D8B030D-6E8A-4147-A177-3AD203B41FA5}">
                      <a16:colId xmlns:a16="http://schemas.microsoft.com/office/drawing/2014/main" val="1349055272"/>
                    </a:ext>
                  </a:extLst>
                </a:gridCol>
                <a:gridCol w="1109881">
                  <a:extLst>
                    <a:ext uri="{9D8B030D-6E8A-4147-A177-3AD203B41FA5}">
                      <a16:colId xmlns:a16="http://schemas.microsoft.com/office/drawing/2014/main" val="2212756488"/>
                    </a:ext>
                  </a:extLst>
                </a:gridCol>
                <a:gridCol w="1482407">
                  <a:extLst>
                    <a:ext uri="{9D8B030D-6E8A-4147-A177-3AD203B41FA5}">
                      <a16:colId xmlns:a16="http://schemas.microsoft.com/office/drawing/2014/main" val="2348594815"/>
                    </a:ext>
                  </a:extLst>
                </a:gridCol>
                <a:gridCol w="360040">
                  <a:extLst>
                    <a:ext uri="{9D8B030D-6E8A-4147-A177-3AD203B41FA5}">
                      <a16:colId xmlns:a16="http://schemas.microsoft.com/office/drawing/2014/main" val="3444062724"/>
                    </a:ext>
                  </a:extLst>
                </a:gridCol>
                <a:gridCol w="360040">
                  <a:extLst>
                    <a:ext uri="{9D8B030D-6E8A-4147-A177-3AD203B41FA5}">
                      <a16:colId xmlns:a16="http://schemas.microsoft.com/office/drawing/2014/main" val="4168807737"/>
                    </a:ext>
                  </a:extLst>
                </a:gridCol>
                <a:gridCol w="360040">
                  <a:extLst>
                    <a:ext uri="{9D8B030D-6E8A-4147-A177-3AD203B41FA5}">
                      <a16:colId xmlns:a16="http://schemas.microsoft.com/office/drawing/2014/main" val="1992257337"/>
                    </a:ext>
                  </a:extLst>
                </a:gridCol>
                <a:gridCol w="360040">
                  <a:extLst>
                    <a:ext uri="{9D8B030D-6E8A-4147-A177-3AD203B41FA5}">
                      <a16:colId xmlns:a16="http://schemas.microsoft.com/office/drawing/2014/main" val="3194431464"/>
                    </a:ext>
                  </a:extLst>
                </a:gridCol>
                <a:gridCol w="360040">
                  <a:extLst>
                    <a:ext uri="{9D8B030D-6E8A-4147-A177-3AD203B41FA5}">
                      <a16:colId xmlns:a16="http://schemas.microsoft.com/office/drawing/2014/main" val="2906242926"/>
                    </a:ext>
                  </a:extLst>
                </a:gridCol>
                <a:gridCol w="360040">
                  <a:extLst>
                    <a:ext uri="{9D8B030D-6E8A-4147-A177-3AD203B41FA5}">
                      <a16:colId xmlns:a16="http://schemas.microsoft.com/office/drawing/2014/main" val="1515051033"/>
                    </a:ext>
                  </a:extLst>
                </a:gridCol>
                <a:gridCol w="1435114">
                  <a:extLst>
                    <a:ext uri="{9D8B030D-6E8A-4147-A177-3AD203B41FA5}">
                      <a16:colId xmlns:a16="http://schemas.microsoft.com/office/drawing/2014/main" val="1393853997"/>
                    </a:ext>
                  </a:extLst>
                </a:gridCol>
              </a:tblGrid>
              <a:tr h="370840">
                <a:tc>
                  <a:txBody>
                    <a:bodyPr/>
                    <a:lstStyle/>
                    <a:p>
                      <a:pPr algn="ctr"/>
                      <a:r>
                        <a:rPr lang="nl-BE" sz="1000" dirty="0" err="1"/>
                        <a:t>Nr</a:t>
                      </a:r>
                      <a:endParaRPr lang="nl-BE"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Anomalie/risico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err="1"/>
                        <a:t>Preventie-maatregel</a:t>
                      </a:r>
                      <a:endParaRPr lang="nl-BE"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doelstellingen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acties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b="0" dirty="0"/>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Verantwoordelijke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2282997582"/>
                  </a:ext>
                </a:extLst>
              </a:tr>
              <a:tr h="370840">
                <a:tc>
                  <a:txBody>
                    <a:bodyPr/>
                    <a:lstStyle/>
                    <a:p>
                      <a:pPr algn="ctr"/>
                      <a:r>
                        <a:rPr lang="nl-BE" sz="1000"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000" dirty="0"/>
                        <a:t>Er zijn geen RA van de 24 </a:t>
                      </a:r>
                      <a:r>
                        <a:rPr lang="nl-BE" sz="1000" dirty="0" err="1"/>
                        <a:t>Hr</a:t>
                      </a:r>
                      <a:r>
                        <a:rPr lang="nl-BE" sz="1000" dirty="0"/>
                        <a:t>-werkposten uitgevoerd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000" dirty="0"/>
                        <a:t>RA uitvoeren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000" dirty="0"/>
                        <a:t>Werken aan een ergonomisch aangepaste werkpost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000" dirty="0"/>
                        <a:t>Contact opnemen met de LDPBW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nl-BE"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000" dirty="0"/>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nl-BE"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nl-BE"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nl-BE"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nl-BE"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000" dirty="0"/>
                        <a:t>1Sgt Van </a:t>
                      </a:r>
                      <a:r>
                        <a:rPr lang="nl-BE" sz="1000" dirty="0" err="1"/>
                        <a:t>Pimperzele</a:t>
                      </a:r>
                      <a:r>
                        <a:rPr lang="nl-BE" sz="1000" dirty="0"/>
                        <a:t> 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14368048"/>
                  </a:ext>
                </a:extLst>
              </a:tr>
            </a:tbl>
          </a:graphicData>
        </a:graphic>
      </p:graphicFrame>
      <p:sp>
        <p:nvSpPr>
          <p:cNvPr id="12" name="TextBox 11"/>
          <p:cNvSpPr txBox="1"/>
          <p:nvPr/>
        </p:nvSpPr>
        <p:spPr>
          <a:xfrm>
            <a:off x="1487488" y="1619508"/>
            <a:ext cx="2664296" cy="369332"/>
          </a:xfrm>
          <a:prstGeom prst="rect">
            <a:avLst/>
          </a:prstGeom>
          <a:noFill/>
        </p:spPr>
        <p:txBody>
          <a:bodyPr wrap="square" rtlCol="0">
            <a:spAutoFit/>
          </a:bodyPr>
          <a:lstStyle/>
          <a:p>
            <a:pPr fontAlgn="base">
              <a:spcBef>
                <a:spcPct val="0"/>
              </a:spcBef>
              <a:spcAft>
                <a:spcPct val="0"/>
              </a:spcAft>
            </a:pPr>
            <a:r>
              <a:rPr lang="nl-BE" dirty="0">
                <a:solidFill>
                  <a:srgbClr val="000000"/>
                </a:solidFill>
                <a:latin typeface="Arial" charset="0"/>
              </a:rPr>
              <a:t>1. Ergonomie</a:t>
            </a:r>
          </a:p>
        </p:txBody>
      </p:sp>
      <p:graphicFrame>
        <p:nvGraphicFramePr>
          <p:cNvPr id="16" name="Table 15"/>
          <p:cNvGraphicFramePr>
            <a:graphicFrameLocks noGrp="1"/>
          </p:cNvGraphicFramePr>
          <p:nvPr>
            <p:extLst>
              <p:ext uri="{D42A27DB-BD31-4B8C-83A1-F6EECF244321}">
                <p14:modId xmlns:p14="http://schemas.microsoft.com/office/powerpoint/2010/main" val="2617348555"/>
              </p:ext>
            </p:extLst>
          </p:nvPr>
        </p:nvGraphicFramePr>
        <p:xfrm>
          <a:off x="1524000" y="4509120"/>
          <a:ext cx="9139970" cy="1402080"/>
        </p:xfrm>
        <a:graphic>
          <a:graphicData uri="http://schemas.openxmlformats.org/drawingml/2006/table">
            <a:tbl>
              <a:tblPr firstRow="1" bandRow="1">
                <a:tableStyleId>{5C22544A-7EE6-4342-B048-85BDC9FD1C3A}</a:tableStyleId>
              </a:tblPr>
              <a:tblGrid>
                <a:gridCol w="442259">
                  <a:extLst>
                    <a:ext uri="{9D8B030D-6E8A-4147-A177-3AD203B41FA5}">
                      <a16:colId xmlns:a16="http://schemas.microsoft.com/office/drawing/2014/main" val="1222801424"/>
                    </a:ext>
                  </a:extLst>
                </a:gridCol>
                <a:gridCol w="1588846">
                  <a:extLst>
                    <a:ext uri="{9D8B030D-6E8A-4147-A177-3AD203B41FA5}">
                      <a16:colId xmlns:a16="http://schemas.microsoft.com/office/drawing/2014/main" val="2324824861"/>
                    </a:ext>
                  </a:extLst>
                </a:gridCol>
                <a:gridCol w="921223">
                  <a:extLst>
                    <a:ext uri="{9D8B030D-6E8A-4147-A177-3AD203B41FA5}">
                      <a16:colId xmlns:a16="http://schemas.microsoft.com/office/drawing/2014/main" val="1349055272"/>
                    </a:ext>
                  </a:extLst>
                </a:gridCol>
                <a:gridCol w="1109881">
                  <a:extLst>
                    <a:ext uri="{9D8B030D-6E8A-4147-A177-3AD203B41FA5}">
                      <a16:colId xmlns:a16="http://schemas.microsoft.com/office/drawing/2014/main" val="2212756488"/>
                    </a:ext>
                  </a:extLst>
                </a:gridCol>
                <a:gridCol w="1482407">
                  <a:extLst>
                    <a:ext uri="{9D8B030D-6E8A-4147-A177-3AD203B41FA5}">
                      <a16:colId xmlns:a16="http://schemas.microsoft.com/office/drawing/2014/main" val="2348594815"/>
                    </a:ext>
                  </a:extLst>
                </a:gridCol>
                <a:gridCol w="360040">
                  <a:extLst>
                    <a:ext uri="{9D8B030D-6E8A-4147-A177-3AD203B41FA5}">
                      <a16:colId xmlns:a16="http://schemas.microsoft.com/office/drawing/2014/main" val="3444062724"/>
                    </a:ext>
                  </a:extLst>
                </a:gridCol>
                <a:gridCol w="360040">
                  <a:extLst>
                    <a:ext uri="{9D8B030D-6E8A-4147-A177-3AD203B41FA5}">
                      <a16:colId xmlns:a16="http://schemas.microsoft.com/office/drawing/2014/main" val="4168807737"/>
                    </a:ext>
                  </a:extLst>
                </a:gridCol>
                <a:gridCol w="360040">
                  <a:extLst>
                    <a:ext uri="{9D8B030D-6E8A-4147-A177-3AD203B41FA5}">
                      <a16:colId xmlns:a16="http://schemas.microsoft.com/office/drawing/2014/main" val="1992257337"/>
                    </a:ext>
                  </a:extLst>
                </a:gridCol>
                <a:gridCol w="360040">
                  <a:extLst>
                    <a:ext uri="{9D8B030D-6E8A-4147-A177-3AD203B41FA5}">
                      <a16:colId xmlns:a16="http://schemas.microsoft.com/office/drawing/2014/main" val="3194431464"/>
                    </a:ext>
                  </a:extLst>
                </a:gridCol>
                <a:gridCol w="360040">
                  <a:extLst>
                    <a:ext uri="{9D8B030D-6E8A-4147-A177-3AD203B41FA5}">
                      <a16:colId xmlns:a16="http://schemas.microsoft.com/office/drawing/2014/main" val="2906242926"/>
                    </a:ext>
                  </a:extLst>
                </a:gridCol>
                <a:gridCol w="360040">
                  <a:extLst>
                    <a:ext uri="{9D8B030D-6E8A-4147-A177-3AD203B41FA5}">
                      <a16:colId xmlns:a16="http://schemas.microsoft.com/office/drawing/2014/main" val="1515051033"/>
                    </a:ext>
                  </a:extLst>
                </a:gridCol>
                <a:gridCol w="1435114">
                  <a:extLst>
                    <a:ext uri="{9D8B030D-6E8A-4147-A177-3AD203B41FA5}">
                      <a16:colId xmlns:a16="http://schemas.microsoft.com/office/drawing/2014/main" val="1393853997"/>
                    </a:ext>
                  </a:extLst>
                </a:gridCol>
              </a:tblGrid>
              <a:tr h="370840">
                <a:tc>
                  <a:txBody>
                    <a:bodyPr/>
                    <a:lstStyle/>
                    <a:p>
                      <a:pPr algn="ctr"/>
                      <a:r>
                        <a:rPr lang="nl-BE" sz="1000" dirty="0" err="1"/>
                        <a:t>Nr</a:t>
                      </a:r>
                      <a:endParaRPr lang="nl-BE"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Anomalie/risico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err="1"/>
                        <a:t>Preventie-maatregel</a:t>
                      </a:r>
                      <a:endParaRPr lang="nl-BE"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doelstellingen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acties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Verantwoordelijke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2282997582"/>
                  </a:ext>
                </a:extLst>
              </a:tr>
              <a:tr h="370840">
                <a:tc>
                  <a:txBody>
                    <a:bodyPr/>
                    <a:lstStyle/>
                    <a:p>
                      <a:pPr algn="ctr"/>
                      <a:r>
                        <a:rPr lang="nl-BE" sz="1000"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000" dirty="0"/>
                        <a:t>Er bestaat geen inventaris van de gevaarlijke</a:t>
                      </a:r>
                      <a:r>
                        <a:rPr lang="nl-BE" sz="1000" baseline="0" dirty="0"/>
                        <a:t> producten</a:t>
                      </a:r>
                      <a:endParaRPr lang="nl-BE"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000" dirty="0"/>
                        <a:t>Opmaken inventaris chemische producten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000" dirty="0"/>
                        <a:t>Werken met veilige producten en kennis gevaarlijke eigenschappen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000" dirty="0"/>
                        <a:t>Contact opnemen met de LDPBW en inventaris opmaken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000" dirty="0"/>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nl-BE"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nl-BE"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nl-BE"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nl-BE"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nl-BE"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000" dirty="0" err="1"/>
                        <a:t>Adjt</a:t>
                      </a:r>
                      <a:r>
                        <a:rPr lang="nl-BE" sz="1000" dirty="0"/>
                        <a:t> </a:t>
                      </a:r>
                      <a:r>
                        <a:rPr lang="nl-BE" sz="1000" dirty="0" err="1"/>
                        <a:t>Pimperman</a:t>
                      </a:r>
                      <a:r>
                        <a:rPr lang="nl-BE" sz="1000" dirty="0"/>
                        <a:t> A..</a:t>
                      </a:r>
                      <a:br>
                        <a:rPr lang="nl-BE" sz="1000" dirty="0"/>
                      </a:br>
                      <a:endParaRPr lang="nl-BE"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14368048"/>
                  </a:ext>
                </a:extLst>
              </a:tr>
            </a:tbl>
          </a:graphicData>
        </a:graphic>
      </p:graphicFrame>
      <p:sp>
        <p:nvSpPr>
          <p:cNvPr id="17" name="TextBox 16"/>
          <p:cNvSpPr txBox="1"/>
          <p:nvPr/>
        </p:nvSpPr>
        <p:spPr>
          <a:xfrm>
            <a:off x="1451992" y="4139788"/>
            <a:ext cx="2664296" cy="369332"/>
          </a:xfrm>
          <a:prstGeom prst="rect">
            <a:avLst/>
          </a:prstGeom>
          <a:noFill/>
        </p:spPr>
        <p:txBody>
          <a:bodyPr wrap="square" rtlCol="0">
            <a:spAutoFit/>
          </a:bodyPr>
          <a:lstStyle/>
          <a:p>
            <a:pPr fontAlgn="base">
              <a:spcBef>
                <a:spcPct val="0"/>
              </a:spcBef>
              <a:spcAft>
                <a:spcPct val="0"/>
              </a:spcAft>
            </a:pPr>
            <a:r>
              <a:rPr lang="nl-BE" dirty="0">
                <a:solidFill>
                  <a:srgbClr val="000000"/>
                </a:solidFill>
                <a:latin typeface="Arial" charset="0"/>
              </a:rPr>
              <a:t>2. Arbeidshygiëne</a:t>
            </a:r>
          </a:p>
        </p:txBody>
      </p:sp>
      <p:sp>
        <p:nvSpPr>
          <p:cNvPr id="13" name="Line Callout 1 12"/>
          <p:cNvSpPr/>
          <p:nvPr/>
        </p:nvSpPr>
        <p:spPr>
          <a:xfrm>
            <a:off x="8488113" y="1154589"/>
            <a:ext cx="2098576" cy="376076"/>
          </a:xfrm>
          <a:prstGeom prst="borderCallout1">
            <a:avLst>
              <a:gd name="adj1" fmla="val 62747"/>
              <a:gd name="adj2" fmla="val 382"/>
              <a:gd name="adj3" fmla="val 219020"/>
              <a:gd name="adj4" fmla="val -39163"/>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nl-BE">
              <a:solidFill>
                <a:srgbClr val="FFFFFF"/>
              </a:solidFill>
              <a:latin typeface="Arial"/>
            </a:endParaRPr>
          </a:p>
        </p:txBody>
      </p:sp>
      <p:sp>
        <p:nvSpPr>
          <p:cNvPr id="14" name="TextBox 13"/>
          <p:cNvSpPr txBox="1"/>
          <p:nvPr/>
        </p:nvSpPr>
        <p:spPr>
          <a:xfrm>
            <a:off x="8485774" y="1136928"/>
            <a:ext cx="2100915" cy="400110"/>
          </a:xfrm>
          <a:prstGeom prst="rect">
            <a:avLst/>
          </a:prstGeom>
          <a:noFill/>
        </p:spPr>
        <p:txBody>
          <a:bodyPr wrap="square" rtlCol="0">
            <a:spAutoFit/>
          </a:bodyPr>
          <a:lstStyle/>
          <a:p>
            <a:pPr algn="ctr" fontAlgn="base">
              <a:spcBef>
                <a:spcPct val="0"/>
              </a:spcBef>
              <a:spcAft>
                <a:spcPct val="0"/>
              </a:spcAft>
            </a:pPr>
            <a:r>
              <a:rPr lang="nl-BE" sz="1000" dirty="0">
                <a:solidFill>
                  <a:srgbClr val="000000"/>
                </a:solidFill>
                <a:latin typeface="Arial" charset="0"/>
              </a:rPr>
              <a:t>Jaaractieplan</a:t>
            </a:r>
            <a:br>
              <a:rPr lang="nl-BE" sz="1000" dirty="0">
                <a:solidFill>
                  <a:srgbClr val="000000"/>
                </a:solidFill>
                <a:latin typeface="Arial" charset="0"/>
              </a:rPr>
            </a:br>
            <a:r>
              <a:rPr lang="nl-BE" sz="1000" dirty="0">
                <a:solidFill>
                  <a:srgbClr val="000000"/>
                </a:solidFill>
                <a:latin typeface="Arial" charset="0"/>
              </a:rPr>
              <a:t>LPP Luik A &amp; B</a:t>
            </a:r>
          </a:p>
        </p:txBody>
      </p:sp>
      <p:sp>
        <p:nvSpPr>
          <p:cNvPr id="20" name="Line Callout 1 19"/>
          <p:cNvSpPr/>
          <p:nvPr/>
        </p:nvSpPr>
        <p:spPr>
          <a:xfrm>
            <a:off x="8472263" y="262620"/>
            <a:ext cx="3337115" cy="672438"/>
          </a:xfrm>
          <a:prstGeom prst="borderCallout1">
            <a:avLst>
              <a:gd name="adj1" fmla="val 62747"/>
              <a:gd name="adj2" fmla="val 382"/>
              <a:gd name="adj3" fmla="val 253606"/>
              <a:gd name="adj4" fmla="val -34588"/>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nl-BE">
              <a:solidFill>
                <a:srgbClr val="FFFFFF"/>
              </a:solidFill>
              <a:latin typeface="Arial"/>
            </a:endParaRPr>
          </a:p>
        </p:txBody>
      </p:sp>
      <p:sp>
        <p:nvSpPr>
          <p:cNvPr id="21" name="TextBox 20"/>
          <p:cNvSpPr txBox="1"/>
          <p:nvPr/>
        </p:nvSpPr>
        <p:spPr>
          <a:xfrm>
            <a:off x="8488115" y="262620"/>
            <a:ext cx="3321264" cy="400110"/>
          </a:xfrm>
          <a:prstGeom prst="rect">
            <a:avLst/>
          </a:prstGeom>
          <a:noFill/>
        </p:spPr>
        <p:txBody>
          <a:bodyPr wrap="square" rtlCol="0">
            <a:spAutoFit/>
          </a:bodyPr>
          <a:lstStyle/>
          <a:p>
            <a:pPr algn="ctr" fontAlgn="base">
              <a:spcBef>
                <a:spcPct val="0"/>
              </a:spcBef>
              <a:spcAft>
                <a:spcPct val="0"/>
              </a:spcAft>
            </a:pPr>
            <a:r>
              <a:rPr lang="nl-BE" sz="1000" dirty="0">
                <a:solidFill>
                  <a:srgbClr val="000000"/>
                </a:solidFill>
                <a:latin typeface="Arial" charset="0"/>
              </a:rPr>
              <a:t>Onmiddellijk te doen</a:t>
            </a:r>
            <a:br>
              <a:rPr lang="nl-BE" sz="1000" dirty="0">
                <a:solidFill>
                  <a:srgbClr val="000000"/>
                </a:solidFill>
                <a:latin typeface="Arial" charset="0"/>
              </a:rPr>
            </a:br>
            <a:r>
              <a:rPr lang="nl-BE" sz="1000" dirty="0">
                <a:solidFill>
                  <a:srgbClr val="000000"/>
                </a:solidFill>
                <a:latin typeface="Arial" charset="0"/>
              </a:rPr>
              <a:t>(zelfde jaar)</a:t>
            </a:r>
          </a:p>
        </p:txBody>
      </p:sp>
      <p:sp>
        <p:nvSpPr>
          <p:cNvPr id="19" name="Right Brace 18"/>
          <p:cNvSpPr/>
          <p:nvPr/>
        </p:nvSpPr>
        <p:spPr>
          <a:xfrm rot="5400000">
            <a:off x="8057746" y="2233167"/>
            <a:ext cx="268653" cy="2175919"/>
          </a:xfrm>
          <a:prstGeom prst="rightBrace">
            <a:avLst>
              <a:gd name="adj1" fmla="val 8333"/>
              <a:gd name="adj2" fmla="val 50400"/>
            </a:avLst>
          </a:prstGeom>
          <a:ln w="28575"/>
        </p:spPr>
        <p:style>
          <a:lnRef idx="1">
            <a:schemeClr val="dk1"/>
          </a:lnRef>
          <a:fillRef idx="0">
            <a:schemeClr val="dk1"/>
          </a:fillRef>
          <a:effectRef idx="0">
            <a:schemeClr val="dk1"/>
          </a:effectRef>
          <a:fontRef idx="minor">
            <a:schemeClr val="tx1"/>
          </a:fontRef>
        </p:style>
        <p:txBody>
          <a:bodyPr rtlCol="0" anchor="ctr"/>
          <a:lstStyle/>
          <a:p>
            <a:pPr algn="ctr" fontAlgn="base">
              <a:spcBef>
                <a:spcPct val="0"/>
              </a:spcBef>
              <a:spcAft>
                <a:spcPct val="0"/>
              </a:spcAft>
            </a:pPr>
            <a:endParaRPr lang="nl-BE">
              <a:solidFill>
                <a:srgbClr val="000000"/>
              </a:solidFill>
              <a:latin typeface="Arial"/>
            </a:endParaRPr>
          </a:p>
        </p:txBody>
      </p:sp>
      <p:sp>
        <p:nvSpPr>
          <p:cNvPr id="25" name="Line Callout 1 24"/>
          <p:cNvSpPr/>
          <p:nvPr/>
        </p:nvSpPr>
        <p:spPr>
          <a:xfrm>
            <a:off x="8482123" y="3769049"/>
            <a:ext cx="2098576" cy="376076"/>
          </a:xfrm>
          <a:prstGeom prst="borderCallout1">
            <a:avLst>
              <a:gd name="adj1" fmla="val 62747"/>
              <a:gd name="adj2" fmla="val 382"/>
              <a:gd name="adj3" fmla="val -88960"/>
              <a:gd name="adj4" fmla="val -14264"/>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nl-BE">
              <a:solidFill>
                <a:srgbClr val="FFFFFF"/>
              </a:solidFill>
              <a:latin typeface="Arial"/>
            </a:endParaRPr>
          </a:p>
        </p:txBody>
      </p:sp>
      <p:sp>
        <p:nvSpPr>
          <p:cNvPr id="26" name="TextBox 25"/>
          <p:cNvSpPr txBox="1"/>
          <p:nvPr/>
        </p:nvSpPr>
        <p:spPr>
          <a:xfrm>
            <a:off x="8469926" y="3757032"/>
            <a:ext cx="2100915" cy="400110"/>
          </a:xfrm>
          <a:prstGeom prst="rect">
            <a:avLst/>
          </a:prstGeom>
          <a:noFill/>
        </p:spPr>
        <p:txBody>
          <a:bodyPr wrap="square" rtlCol="0">
            <a:spAutoFit/>
          </a:bodyPr>
          <a:lstStyle/>
          <a:p>
            <a:pPr algn="ctr" fontAlgn="base">
              <a:spcBef>
                <a:spcPct val="0"/>
              </a:spcBef>
              <a:spcAft>
                <a:spcPct val="0"/>
              </a:spcAft>
            </a:pPr>
            <a:r>
              <a:rPr lang="nl-BE" sz="1000" dirty="0">
                <a:solidFill>
                  <a:srgbClr val="000000"/>
                </a:solidFill>
                <a:latin typeface="Arial" charset="0"/>
              </a:rPr>
              <a:t>Globaal preventieplan</a:t>
            </a:r>
            <a:br>
              <a:rPr lang="nl-BE" sz="1000" dirty="0">
                <a:solidFill>
                  <a:srgbClr val="000000"/>
                </a:solidFill>
                <a:latin typeface="Arial" charset="0"/>
              </a:rPr>
            </a:br>
            <a:r>
              <a:rPr lang="nl-BE" sz="1000" dirty="0">
                <a:solidFill>
                  <a:srgbClr val="000000"/>
                </a:solidFill>
                <a:latin typeface="Arial" charset="0"/>
              </a:rPr>
              <a:t>(5 jarenplan)</a:t>
            </a:r>
          </a:p>
        </p:txBody>
      </p:sp>
    </p:spTree>
    <p:extLst>
      <p:ext uri="{BB962C8B-B14F-4D97-AF65-F5344CB8AC3E}">
        <p14:creationId xmlns:p14="http://schemas.microsoft.com/office/powerpoint/2010/main" val="26232526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7673" y="1905506"/>
            <a:ext cx="7906327" cy="923330"/>
          </a:xfrm>
          <a:prstGeom prst="rect">
            <a:avLst/>
          </a:prstGeom>
        </p:spPr>
        <p:txBody>
          <a:bodyPr wrap="square">
            <a:spAutoFit/>
          </a:bodyPr>
          <a:lstStyle/>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p:txBody>
      </p:sp>
      <p:sp>
        <p:nvSpPr>
          <p:cNvPr id="3" name="Rectangle 2"/>
          <p:cNvSpPr/>
          <p:nvPr/>
        </p:nvSpPr>
        <p:spPr>
          <a:xfrm>
            <a:off x="1089498" y="889844"/>
            <a:ext cx="8054502" cy="923330"/>
          </a:xfrm>
          <a:prstGeom prst="rect">
            <a:avLst/>
          </a:prstGeom>
        </p:spPr>
        <p:txBody>
          <a:bodyPr wrap="square">
            <a:spAutoFit/>
          </a:bodyPr>
          <a:lstStyle/>
          <a:p>
            <a:pPr marL="457200" indent="-457200" algn="just">
              <a:buFont typeface="+mj-lt"/>
              <a:buAutoNum type="arabicPeriod"/>
            </a:pPr>
            <a:endParaRPr lang="nl-BE" dirty="0"/>
          </a:p>
          <a:p>
            <a:pPr marL="457200" indent="-457200" algn="just">
              <a:buFont typeface="+mj-lt"/>
              <a:buAutoNum type="arabicPeriod"/>
            </a:pPr>
            <a:endParaRPr lang="nl-BE" dirty="0"/>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291105772"/>
              </p:ext>
            </p:extLst>
          </p:nvPr>
        </p:nvGraphicFramePr>
        <p:xfrm>
          <a:off x="359923" y="243190"/>
          <a:ext cx="11519811" cy="6388582"/>
        </p:xfrm>
        <a:graphic>
          <a:graphicData uri="http://schemas.openxmlformats.org/drawingml/2006/table">
            <a:tbl>
              <a:tblPr firstRow="1" firstCol="1" bandRow="1">
                <a:tableStyleId>{5C22544A-7EE6-4342-B048-85BDC9FD1C3A}</a:tableStyleId>
              </a:tblPr>
              <a:tblGrid>
                <a:gridCol w="1853734">
                  <a:extLst>
                    <a:ext uri="{9D8B030D-6E8A-4147-A177-3AD203B41FA5}">
                      <a16:colId xmlns:a16="http://schemas.microsoft.com/office/drawing/2014/main" val="3476478471"/>
                    </a:ext>
                  </a:extLst>
                </a:gridCol>
                <a:gridCol w="2151175">
                  <a:extLst>
                    <a:ext uri="{9D8B030D-6E8A-4147-A177-3AD203B41FA5}">
                      <a16:colId xmlns:a16="http://schemas.microsoft.com/office/drawing/2014/main" val="1225159016"/>
                    </a:ext>
                  </a:extLst>
                </a:gridCol>
                <a:gridCol w="2188562">
                  <a:extLst>
                    <a:ext uri="{9D8B030D-6E8A-4147-A177-3AD203B41FA5}">
                      <a16:colId xmlns:a16="http://schemas.microsoft.com/office/drawing/2014/main" val="1360315569"/>
                    </a:ext>
                  </a:extLst>
                </a:gridCol>
                <a:gridCol w="2188562">
                  <a:extLst>
                    <a:ext uri="{9D8B030D-6E8A-4147-A177-3AD203B41FA5}">
                      <a16:colId xmlns:a16="http://schemas.microsoft.com/office/drawing/2014/main" val="3794838869"/>
                    </a:ext>
                  </a:extLst>
                </a:gridCol>
                <a:gridCol w="2344597">
                  <a:extLst>
                    <a:ext uri="{9D8B030D-6E8A-4147-A177-3AD203B41FA5}">
                      <a16:colId xmlns:a16="http://schemas.microsoft.com/office/drawing/2014/main" val="3966817183"/>
                    </a:ext>
                  </a:extLst>
                </a:gridCol>
                <a:gridCol w="793181">
                  <a:extLst>
                    <a:ext uri="{9D8B030D-6E8A-4147-A177-3AD203B41FA5}">
                      <a16:colId xmlns:a16="http://schemas.microsoft.com/office/drawing/2014/main" val="2436779188"/>
                    </a:ext>
                  </a:extLst>
                </a:gridCol>
              </a:tblGrid>
              <a:tr h="1423324">
                <a:tc gridSpan="6">
                  <a:txBody>
                    <a:bodyPr/>
                    <a:lstStyle/>
                    <a:p>
                      <a:pPr algn="ctr">
                        <a:lnSpc>
                          <a:spcPct val="115000"/>
                        </a:lnSpc>
                        <a:spcAft>
                          <a:spcPts val="0"/>
                        </a:spcAft>
                      </a:pPr>
                      <a:r>
                        <a:rPr lang="fr-FR" sz="1400" cap="small" dirty="0" err="1">
                          <a:solidFill>
                            <a:schemeClr val="tx1"/>
                          </a:solidFill>
                          <a:effectLst/>
                        </a:rPr>
                        <a:t>Appendix</a:t>
                      </a:r>
                      <a:r>
                        <a:rPr lang="fr-FR" sz="1400" cap="small" dirty="0">
                          <a:solidFill>
                            <a:schemeClr val="tx1"/>
                          </a:solidFill>
                          <a:effectLst/>
                        </a:rPr>
                        <a:t> 3 : </a:t>
                      </a:r>
                      <a:r>
                        <a:rPr lang="fr-FR" sz="1400" cap="small" dirty="0" err="1">
                          <a:solidFill>
                            <a:schemeClr val="tx1"/>
                          </a:solidFill>
                          <a:effectLst/>
                        </a:rPr>
                        <a:t>Lokaal</a:t>
                      </a:r>
                      <a:r>
                        <a:rPr lang="fr-FR" sz="1400" cap="small" dirty="0">
                          <a:solidFill>
                            <a:schemeClr val="tx1"/>
                          </a:solidFill>
                          <a:effectLst/>
                        </a:rPr>
                        <a:t> </a:t>
                      </a:r>
                      <a:r>
                        <a:rPr lang="fr-FR" sz="1400" cap="small" dirty="0" err="1">
                          <a:solidFill>
                            <a:schemeClr val="tx1"/>
                          </a:solidFill>
                          <a:effectLst/>
                        </a:rPr>
                        <a:t>Preventieplan</a:t>
                      </a:r>
                      <a:r>
                        <a:rPr lang="fr-FR" sz="1400" cap="small" dirty="0">
                          <a:solidFill>
                            <a:schemeClr val="tx1"/>
                          </a:solidFill>
                          <a:effectLst/>
                        </a:rPr>
                        <a:t> (LPP) – Plan Local de Prévention (PLP)</a:t>
                      </a:r>
                      <a:endParaRPr lang="nl-BE" sz="1400" dirty="0">
                        <a:solidFill>
                          <a:schemeClr val="tx1"/>
                        </a:solidFill>
                        <a:effectLst/>
                      </a:endParaRPr>
                    </a:p>
                    <a:p>
                      <a:pPr algn="ctr">
                        <a:lnSpc>
                          <a:spcPct val="115000"/>
                        </a:lnSpc>
                        <a:spcAft>
                          <a:spcPts val="0"/>
                        </a:spcAft>
                      </a:pPr>
                      <a:r>
                        <a:rPr lang="fr-FR" sz="1400" cap="small" dirty="0">
                          <a:solidFill>
                            <a:schemeClr val="tx1"/>
                          </a:solidFill>
                          <a:effectLst/>
                        </a:rPr>
                        <a:t> </a:t>
                      </a:r>
                      <a:endParaRPr lang="nl-BE" sz="1400" dirty="0">
                        <a:solidFill>
                          <a:schemeClr val="tx1"/>
                        </a:solidFill>
                        <a:effectLst/>
                      </a:endParaRPr>
                    </a:p>
                    <a:p>
                      <a:pPr algn="ctr">
                        <a:lnSpc>
                          <a:spcPct val="115000"/>
                        </a:lnSpc>
                        <a:spcBef>
                          <a:spcPts val="1200"/>
                        </a:spcBef>
                        <a:spcAft>
                          <a:spcPts val="1200"/>
                        </a:spcAft>
                      </a:pPr>
                      <a:r>
                        <a:rPr lang="nl-BE" sz="1400" cap="small" dirty="0">
                          <a:solidFill>
                            <a:schemeClr val="tx1"/>
                          </a:solidFill>
                          <a:effectLst/>
                        </a:rPr>
                        <a:t>Luik A / </a:t>
                      </a:r>
                      <a:r>
                        <a:rPr lang="nl-BE" sz="1400" cap="small" dirty="0" err="1">
                          <a:solidFill>
                            <a:schemeClr val="tx1"/>
                          </a:solidFill>
                          <a:effectLst/>
                        </a:rPr>
                        <a:t>Volet</a:t>
                      </a:r>
                      <a:r>
                        <a:rPr lang="nl-BE" sz="1400" cap="small" dirty="0">
                          <a:solidFill>
                            <a:schemeClr val="tx1"/>
                          </a:solidFill>
                          <a:effectLst/>
                        </a:rPr>
                        <a:t> A </a:t>
                      </a:r>
                      <a:endParaRPr lang="nl-BE" sz="1400" dirty="0">
                        <a:solidFill>
                          <a:schemeClr val="tx1"/>
                        </a:solidFill>
                        <a:effectLst/>
                      </a:endParaRPr>
                    </a:p>
                    <a:p>
                      <a:pPr algn="ctr">
                        <a:lnSpc>
                          <a:spcPct val="115000"/>
                        </a:lnSpc>
                        <a:spcAft>
                          <a:spcPts val="0"/>
                        </a:spcAft>
                      </a:pPr>
                      <a:r>
                        <a:rPr lang="en-US" sz="1400" dirty="0">
                          <a:solidFill>
                            <a:schemeClr val="tx1"/>
                          </a:solidFill>
                          <a:effectLst/>
                        </a:rPr>
                        <a:t>JAAR/ANNEE: 	           </a:t>
                      </a:r>
                      <a:r>
                        <a:rPr lang="en-US" sz="1400" dirty="0" err="1">
                          <a:solidFill>
                            <a:schemeClr val="tx1"/>
                          </a:solidFill>
                          <a:effectLst/>
                        </a:rPr>
                        <a:t>Blz</a:t>
                      </a:r>
                      <a:r>
                        <a:rPr lang="en-US" sz="1400" dirty="0">
                          <a:solidFill>
                            <a:schemeClr val="tx1"/>
                          </a:solidFill>
                          <a:effectLst/>
                        </a:rPr>
                        <a:t>/p.:  / </a:t>
                      </a:r>
                      <a:endParaRPr lang="nl-B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nl-BE"/>
                    </a:p>
                  </a:txBody>
                  <a:tcPr/>
                </a:tc>
                <a:tc hMerge="1">
                  <a:txBody>
                    <a:bodyPr/>
                    <a:lstStyle/>
                    <a:p>
                      <a:endParaRPr lang="nl-BE"/>
                    </a:p>
                  </a:txBody>
                  <a:tcPr/>
                </a:tc>
                <a:tc hMerge="1">
                  <a:txBody>
                    <a:bodyPr/>
                    <a:lstStyle/>
                    <a:p>
                      <a:endParaRPr lang="nl-BE"/>
                    </a:p>
                  </a:txBody>
                  <a:tcPr/>
                </a:tc>
                <a:tc hMerge="1">
                  <a:txBody>
                    <a:bodyPr/>
                    <a:lstStyle/>
                    <a:p>
                      <a:endParaRPr lang="nl-BE"/>
                    </a:p>
                  </a:txBody>
                  <a:tcPr/>
                </a:tc>
                <a:tc hMerge="1">
                  <a:txBody>
                    <a:bodyPr/>
                    <a:lstStyle/>
                    <a:p>
                      <a:endParaRPr lang="nl-BE"/>
                    </a:p>
                  </a:txBody>
                  <a:tcPr/>
                </a:tc>
                <a:extLst>
                  <a:ext uri="{0D108BD9-81ED-4DB2-BD59-A6C34878D82A}">
                    <a16:rowId xmlns:a16="http://schemas.microsoft.com/office/drawing/2014/main" val="2441106998"/>
                  </a:ext>
                </a:extLst>
              </a:tr>
              <a:tr h="295963">
                <a:tc gridSpan="6">
                  <a:txBody>
                    <a:bodyPr/>
                    <a:lstStyle/>
                    <a:p>
                      <a:pPr>
                        <a:lnSpc>
                          <a:spcPct val="115000"/>
                        </a:lnSpc>
                        <a:spcAft>
                          <a:spcPts val="0"/>
                        </a:spcAft>
                      </a:pPr>
                      <a:r>
                        <a:rPr lang="nl-BE" sz="1400" dirty="0">
                          <a:solidFill>
                            <a:schemeClr val="tx1"/>
                          </a:solidFill>
                          <a:effectLst/>
                        </a:rPr>
                        <a:t>Organisme : </a:t>
                      </a:r>
                      <a:endParaRPr lang="nl-B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nl-BE"/>
                    </a:p>
                  </a:txBody>
                  <a:tcPr/>
                </a:tc>
                <a:tc hMerge="1">
                  <a:txBody>
                    <a:bodyPr/>
                    <a:lstStyle/>
                    <a:p>
                      <a:endParaRPr lang="nl-BE"/>
                    </a:p>
                  </a:txBody>
                  <a:tcPr/>
                </a:tc>
                <a:tc hMerge="1">
                  <a:txBody>
                    <a:bodyPr/>
                    <a:lstStyle/>
                    <a:p>
                      <a:endParaRPr lang="nl-BE"/>
                    </a:p>
                  </a:txBody>
                  <a:tcPr/>
                </a:tc>
                <a:tc hMerge="1">
                  <a:txBody>
                    <a:bodyPr/>
                    <a:lstStyle/>
                    <a:p>
                      <a:endParaRPr lang="nl-BE"/>
                    </a:p>
                  </a:txBody>
                  <a:tcPr/>
                </a:tc>
                <a:tc hMerge="1">
                  <a:txBody>
                    <a:bodyPr/>
                    <a:lstStyle/>
                    <a:p>
                      <a:endParaRPr lang="nl-BE"/>
                    </a:p>
                  </a:txBody>
                  <a:tcPr/>
                </a:tc>
                <a:extLst>
                  <a:ext uri="{0D108BD9-81ED-4DB2-BD59-A6C34878D82A}">
                    <a16:rowId xmlns:a16="http://schemas.microsoft.com/office/drawing/2014/main" val="4248072283"/>
                  </a:ext>
                </a:extLst>
              </a:tr>
              <a:tr h="839762">
                <a:tc>
                  <a:txBody>
                    <a:bodyPr/>
                    <a:lstStyle/>
                    <a:p>
                      <a:pPr algn="ctr">
                        <a:lnSpc>
                          <a:spcPct val="115000"/>
                        </a:lnSpc>
                        <a:spcAft>
                          <a:spcPts val="0"/>
                        </a:spcAft>
                      </a:pPr>
                      <a:r>
                        <a:rPr lang="fr-BE" sz="1400" dirty="0">
                          <a:solidFill>
                            <a:schemeClr val="tx1"/>
                          </a:solidFill>
                          <a:effectLst/>
                        </a:rPr>
                        <a:t>Item</a:t>
                      </a:r>
                      <a:endParaRPr lang="nl-BE" sz="1400" dirty="0">
                        <a:solidFill>
                          <a:schemeClr val="tx1"/>
                        </a:solidFill>
                        <a:effectLst/>
                      </a:endParaRPr>
                    </a:p>
                    <a:p>
                      <a:pPr algn="ctr">
                        <a:lnSpc>
                          <a:spcPct val="115000"/>
                        </a:lnSpc>
                        <a:spcAft>
                          <a:spcPts val="0"/>
                        </a:spcAft>
                      </a:pPr>
                      <a:r>
                        <a:rPr lang="fr-BE" sz="1400" dirty="0">
                          <a:solidFill>
                            <a:schemeClr val="tx1"/>
                          </a:solidFill>
                          <a:effectLst/>
                        </a:rPr>
                        <a:t> </a:t>
                      </a:r>
                      <a:endParaRPr lang="nl-BE" sz="1400" dirty="0">
                        <a:solidFill>
                          <a:schemeClr val="tx1"/>
                        </a:solidFill>
                        <a:effectLst/>
                      </a:endParaRPr>
                    </a:p>
                    <a:p>
                      <a:pPr algn="ctr">
                        <a:lnSpc>
                          <a:spcPct val="115000"/>
                        </a:lnSpc>
                        <a:spcAft>
                          <a:spcPts val="0"/>
                        </a:spcAft>
                      </a:pPr>
                      <a:r>
                        <a:rPr lang="fr-BE" sz="1400" dirty="0">
                          <a:solidFill>
                            <a:schemeClr val="tx1"/>
                          </a:solidFill>
                          <a:effectLst/>
                        </a:rPr>
                        <a:t>Nr en </a:t>
                      </a:r>
                      <a:r>
                        <a:rPr lang="fr-BE" sz="1400" dirty="0" err="1">
                          <a:solidFill>
                            <a:schemeClr val="tx1"/>
                          </a:solidFill>
                          <a:effectLst/>
                        </a:rPr>
                        <a:t>benaming</a:t>
                      </a:r>
                      <a:endParaRPr lang="nl-BE" sz="1400" dirty="0">
                        <a:solidFill>
                          <a:schemeClr val="tx1"/>
                        </a:solidFill>
                        <a:effectLst/>
                      </a:endParaRPr>
                    </a:p>
                    <a:p>
                      <a:pPr algn="ctr">
                        <a:lnSpc>
                          <a:spcPct val="115000"/>
                        </a:lnSpc>
                        <a:spcAft>
                          <a:spcPts val="0"/>
                        </a:spcAft>
                      </a:pPr>
                      <a:r>
                        <a:rPr lang="fr-BE" sz="1400" dirty="0">
                          <a:solidFill>
                            <a:schemeClr val="tx1"/>
                          </a:solidFill>
                          <a:effectLst/>
                        </a:rPr>
                        <a:t>N° et dénomination</a:t>
                      </a:r>
                      <a:endParaRPr lang="nl-B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fr-BE" sz="1400" b="1" dirty="0" err="1">
                          <a:effectLst/>
                        </a:rPr>
                        <a:t>Doelstelling</a:t>
                      </a:r>
                      <a:r>
                        <a:rPr lang="fr-BE" sz="1400" b="1" dirty="0">
                          <a:effectLst/>
                        </a:rPr>
                        <a:t>/Objectif</a:t>
                      </a:r>
                      <a:endParaRPr lang="nl-BE"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fr-BE" sz="1400" b="1" dirty="0" err="1">
                          <a:effectLst/>
                        </a:rPr>
                        <a:t>Activiteiten</a:t>
                      </a:r>
                      <a:r>
                        <a:rPr lang="fr-BE" sz="1400" b="1" dirty="0">
                          <a:effectLst/>
                        </a:rPr>
                        <a:t>/Activités</a:t>
                      </a:r>
                      <a:endParaRPr lang="nl-BE" sz="1400" b="1" dirty="0">
                        <a:effectLst/>
                      </a:endParaRPr>
                    </a:p>
                    <a:p>
                      <a:pPr algn="ctr">
                        <a:lnSpc>
                          <a:spcPct val="115000"/>
                        </a:lnSpc>
                        <a:spcAft>
                          <a:spcPts val="0"/>
                        </a:spcAft>
                      </a:pPr>
                      <a:r>
                        <a:rPr lang="fr-BE" sz="1400" b="1" dirty="0">
                          <a:effectLst/>
                        </a:rPr>
                        <a:t> </a:t>
                      </a:r>
                      <a:endParaRPr lang="nl-BE" sz="1400" b="1" dirty="0">
                        <a:effectLst/>
                      </a:endParaRPr>
                    </a:p>
                    <a:p>
                      <a:pPr algn="ctr">
                        <a:lnSpc>
                          <a:spcPct val="115000"/>
                        </a:lnSpc>
                        <a:spcAft>
                          <a:spcPts val="0"/>
                        </a:spcAft>
                      </a:pPr>
                      <a:r>
                        <a:rPr lang="fr-BE" sz="1400" b="1" dirty="0" err="1">
                          <a:effectLst/>
                        </a:rPr>
                        <a:t>Opdrachten</a:t>
                      </a:r>
                      <a:r>
                        <a:rPr lang="fr-BE" sz="1400" b="1" dirty="0">
                          <a:effectLst/>
                        </a:rPr>
                        <a:t>/Missions</a:t>
                      </a:r>
                      <a:endParaRPr lang="nl-BE"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nl-BE" sz="1400" b="1" dirty="0">
                          <a:effectLst/>
                        </a:rPr>
                        <a:t>Middelen/</a:t>
                      </a:r>
                      <a:r>
                        <a:rPr lang="nl-BE" sz="1400" b="1" dirty="0" err="1">
                          <a:effectLst/>
                        </a:rPr>
                        <a:t>Moyens</a:t>
                      </a:r>
                      <a:endParaRPr lang="nl-BE" sz="1400" b="1" dirty="0">
                        <a:effectLst/>
                      </a:endParaRPr>
                    </a:p>
                    <a:p>
                      <a:pPr algn="ctr">
                        <a:lnSpc>
                          <a:spcPct val="115000"/>
                        </a:lnSpc>
                        <a:spcAft>
                          <a:spcPts val="0"/>
                        </a:spcAft>
                      </a:pPr>
                      <a:r>
                        <a:rPr lang="nl-BE" sz="1400" b="1" dirty="0">
                          <a:effectLst/>
                        </a:rPr>
                        <a:t>(materieel/matériel, personeel/</a:t>
                      </a:r>
                      <a:r>
                        <a:rPr lang="nl-BE" sz="1400" b="1" dirty="0" err="1">
                          <a:effectLst/>
                        </a:rPr>
                        <a:t>personnel</a:t>
                      </a:r>
                      <a:r>
                        <a:rPr lang="nl-BE" sz="1400" b="1" dirty="0">
                          <a:effectLst/>
                        </a:rPr>
                        <a:t>, financieel/financier)</a:t>
                      </a:r>
                      <a:endParaRPr lang="nl-BE"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nl-BE" sz="1400" b="1" dirty="0">
                          <a:effectLst/>
                        </a:rPr>
                        <a:t>Verantwoordelijke(n)</a:t>
                      </a:r>
                    </a:p>
                    <a:p>
                      <a:pPr algn="ctr">
                        <a:lnSpc>
                          <a:spcPct val="115000"/>
                        </a:lnSpc>
                        <a:spcAft>
                          <a:spcPts val="0"/>
                        </a:spcAft>
                      </a:pPr>
                      <a:r>
                        <a:rPr lang="nl-BE" sz="1400" b="1" dirty="0">
                          <a:effectLst/>
                        </a:rPr>
                        <a:t> </a:t>
                      </a:r>
                    </a:p>
                    <a:p>
                      <a:pPr algn="ctr">
                        <a:lnSpc>
                          <a:spcPct val="115000"/>
                        </a:lnSpc>
                        <a:spcAft>
                          <a:spcPts val="0"/>
                        </a:spcAft>
                      </a:pPr>
                      <a:r>
                        <a:rPr lang="nl-BE" sz="1400" b="1" dirty="0" err="1">
                          <a:effectLst/>
                        </a:rPr>
                        <a:t>Responsable</a:t>
                      </a:r>
                      <a:r>
                        <a:rPr lang="nl-BE" sz="1400" b="1" dirty="0">
                          <a:effectLst/>
                        </a:rPr>
                        <a:t>(s)</a:t>
                      </a:r>
                      <a:endParaRPr lang="nl-BE"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1755" marR="71755" algn="ctr">
                        <a:lnSpc>
                          <a:spcPct val="115000"/>
                        </a:lnSpc>
                        <a:spcAft>
                          <a:spcPts val="0"/>
                        </a:spcAft>
                      </a:pPr>
                      <a:r>
                        <a:rPr lang="nl-BE" sz="1400" b="1" dirty="0">
                          <a:effectLst/>
                        </a:rPr>
                        <a:t>Status</a:t>
                      </a:r>
                      <a:r>
                        <a:rPr lang="nl-BE" sz="1400" b="1" baseline="30000" dirty="0">
                          <a:effectLst/>
                        </a:rPr>
                        <a:t>1</a:t>
                      </a:r>
                      <a:endParaRPr lang="nl-BE"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vert="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21966695"/>
                  </a:ext>
                </a:extLst>
              </a:tr>
              <a:tr h="690121">
                <a:tc>
                  <a:txBody>
                    <a:bodyPr/>
                    <a:lstStyle/>
                    <a:p>
                      <a:pPr>
                        <a:lnSpc>
                          <a:spcPct val="115000"/>
                        </a:lnSpc>
                        <a:spcAft>
                          <a:spcPts val="0"/>
                        </a:spcAft>
                      </a:pPr>
                      <a:r>
                        <a:rPr lang="nl-BE" sz="1400" dirty="0">
                          <a:solidFill>
                            <a:schemeClr val="tx1"/>
                          </a:solidFill>
                          <a:effectLst/>
                        </a:rPr>
                        <a:t> </a:t>
                      </a:r>
                      <a:endParaRPr lang="nl-B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a:effectLst/>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a:effectLst/>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15179086"/>
                  </a:ext>
                </a:extLst>
              </a:tr>
              <a:tr h="690121">
                <a:tc>
                  <a:txBody>
                    <a:bodyPr/>
                    <a:lstStyle/>
                    <a:p>
                      <a:pPr>
                        <a:lnSpc>
                          <a:spcPct val="115000"/>
                        </a:lnSpc>
                        <a:spcAft>
                          <a:spcPts val="0"/>
                        </a:spcAft>
                      </a:pPr>
                      <a:r>
                        <a:rPr lang="nl-BE" sz="1400" dirty="0">
                          <a:solidFill>
                            <a:schemeClr val="tx1"/>
                          </a:solidFill>
                          <a:effectLst/>
                        </a:rPr>
                        <a:t> </a:t>
                      </a:r>
                      <a:endParaRPr lang="nl-B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a:effectLst/>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a:effectLst/>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nl-BE" sz="1400">
                          <a:effectLst/>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3505617"/>
                  </a:ext>
                </a:extLst>
              </a:tr>
              <a:tr h="690121">
                <a:tc>
                  <a:txBody>
                    <a:bodyPr/>
                    <a:lstStyle/>
                    <a:p>
                      <a:pPr>
                        <a:lnSpc>
                          <a:spcPct val="115000"/>
                        </a:lnSpc>
                        <a:spcAft>
                          <a:spcPts val="0"/>
                        </a:spcAft>
                      </a:pPr>
                      <a:r>
                        <a:rPr lang="nl-BE" sz="1400" dirty="0">
                          <a:solidFill>
                            <a:schemeClr val="tx1"/>
                          </a:solidFill>
                          <a:effectLst/>
                        </a:rPr>
                        <a:t> </a:t>
                      </a:r>
                      <a:endParaRPr lang="nl-B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a:effectLst/>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a:effectLst/>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nl-BE" sz="1400">
                          <a:effectLst/>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94215590"/>
                  </a:ext>
                </a:extLst>
              </a:tr>
              <a:tr h="690121">
                <a:tc>
                  <a:txBody>
                    <a:bodyPr/>
                    <a:lstStyle/>
                    <a:p>
                      <a:pPr>
                        <a:lnSpc>
                          <a:spcPct val="115000"/>
                        </a:lnSpc>
                        <a:spcAft>
                          <a:spcPts val="0"/>
                        </a:spcAft>
                      </a:pPr>
                      <a:r>
                        <a:rPr lang="nl-BE" sz="1400" dirty="0">
                          <a:solidFill>
                            <a:schemeClr val="tx1"/>
                          </a:solidFill>
                          <a:effectLst/>
                        </a:rPr>
                        <a:t> </a:t>
                      </a:r>
                      <a:endParaRPr lang="nl-B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3905082"/>
                  </a:ext>
                </a:extLst>
              </a:tr>
              <a:tr h="935356">
                <a:tc gridSpan="6">
                  <a:txBody>
                    <a:bodyPr/>
                    <a:lstStyle/>
                    <a:p>
                      <a:pPr>
                        <a:lnSpc>
                          <a:spcPct val="115000"/>
                        </a:lnSpc>
                        <a:spcAft>
                          <a:spcPts val="0"/>
                        </a:spcAft>
                      </a:pPr>
                      <a:r>
                        <a:rPr lang="nl-BE" sz="1400" dirty="0">
                          <a:solidFill>
                            <a:schemeClr val="tx1"/>
                          </a:solidFill>
                          <a:effectLst/>
                        </a:rPr>
                        <a:t>  In uitvoering/en cours: EC</a:t>
                      </a:r>
                      <a:br>
                        <a:rPr lang="nl-BE" sz="1400" dirty="0">
                          <a:solidFill>
                            <a:schemeClr val="tx1"/>
                          </a:solidFill>
                          <a:effectLst/>
                        </a:rPr>
                      </a:br>
                      <a:r>
                        <a:rPr lang="nl-BE" sz="1400" dirty="0" err="1">
                          <a:solidFill>
                            <a:schemeClr val="tx1"/>
                          </a:solidFill>
                          <a:effectLst/>
                          <a:latin typeface="Calibri" panose="020F0502020204030204" pitchFamily="34" charset="0"/>
                          <a:cs typeface="Times New Roman" panose="02020603050405020304" pitchFamily="18" charset="0"/>
                        </a:rPr>
                        <a:t>Beëndigd</a:t>
                      </a:r>
                      <a:r>
                        <a:rPr lang="nl-BE" sz="1400" dirty="0">
                          <a:solidFill>
                            <a:schemeClr val="tx1"/>
                          </a:solidFill>
                          <a:effectLst/>
                          <a:latin typeface="Calibri" panose="020F0502020204030204" pitchFamily="34" charset="0"/>
                          <a:cs typeface="Times New Roman" panose="02020603050405020304" pitchFamily="18" charset="0"/>
                        </a:rPr>
                        <a:t>/</a:t>
                      </a:r>
                      <a:r>
                        <a:rPr lang="nl-BE" sz="1400" dirty="0" err="1">
                          <a:solidFill>
                            <a:schemeClr val="tx1"/>
                          </a:solidFill>
                          <a:effectLst/>
                          <a:latin typeface="Calibri" panose="020F0502020204030204" pitchFamily="34" charset="0"/>
                          <a:cs typeface="Times New Roman" panose="02020603050405020304" pitchFamily="18" charset="0"/>
                        </a:rPr>
                        <a:t>terminé</a:t>
                      </a:r>
                      <a:r>
                        <a:rPr lang="nl-BE" sz="1400" dirty="0">
                          <a:solidFill>
                            <a:schemeClr val="tx1"/>
                          </a:solidFill>
                          <a:effectLst/>
                          <a:latin typeface="Calibri" panose="020F0502020204030204" pitchFamily="34" charset="0"/>
                          <a:cs typeface="Times New Roman" panose="02020603050405020304" pitchFamily="18" charset="0"/>
                        </a:rPr>
                        <a:t>:</a:t>
                      </a:r>
                      <a:r>
                        <a:rPr lang="nl-BE" sz="1400" baseline="0" dirty="0">
                          <a:solidFill>
                            <a:schemeClr val="tx1"/>
                          </a:solidFill>
                          <a:effectLst/>
                          <a:latin typeface="Calibri" panose="020F0502020204030204" pitchFamily="34" charset="0"/>
                          <a:cs typeface="Times New Roman" panose="02020603050405020304" pitchFamily="18" charset="0"/>
                        </a:rPr>
                        <a:t> T</a:t>
                      </a:r>
                      <a:br>
                        <a:rPr lang="nl-BE" sz="1400" baseline="0" dirty="0">
                          <a:solidFill>
                            <a:schemeClr val="tx1"/>
                          </a:solidFill>
                          <a:effectLst/>
                          <a:latin typeface="Calibri" panose="020F0502020204030204" pitchFamily="34" charset="0"/>
                          <a:cs typeface="Times New Roman" panose="02020603050405020304" pitchFamily="18" charset="0"/>
                        </a:rPr>
                      </a:br>
                      <a:r>
                        <a:rPr lang="nl-BE" sz="1400" baseline="0" dirty="0">
                          <a:solidFill>
                            <a:schemeClr val="tx1"/>
                          </a:solidFill>
                          <a:effectLst/>
                          <a:latin typeface="Calibri" panose="020F0502020204030204" pitchFamily="34" charset="0"/>
                          <a:cs typeface="Times New Roman" panose="02020603050405020304" pitchFamily="18" charset="0"/>
                        </a:rPr>
                        <a:t>Niet gestart/pas </a:t>
                      </a:r>
                      <a:r>
                        <a:rPr lang="nl-BE" sz="1400" baseline="0" dirty="0" err="1">
                          <a:solidFill>
                            <a:schemeClr val="tx1"/>
                          </a:solidFill>
                          <a:effectLst/>
                          <a:latin typeface="Calibri" panose="020F0502020204030204" pitchFamily="34" charset="0"/>
                          <a:cs typeface="Times New Roman" panose="02020603050405020304" pitchFamily="18" charset="0"/>
                        </a:rPr>
                        <a:t>démarré</a:t>
                      </a:r>
                      <a:r>
                        <a:rPr lang="nl-BE" sz="1400" baseline="0" dirty="0">
                          <a:solidFill>
                            <a:schemeClr val="tx1"/>
                          </a:solidFill>
                          <a:effectLst/>
                          <a:latin typeface="Calibri" panose="020F0502020204030204" pitchFamily="34" charset="0"/>
                          <a:cs typeface="Times New Roman" panose="02020603050405020304" pitchFamily="18" charset="0"/>
                        </a:rPr>
                        <a:t>: R</a:t>
                      </a:r>
                      <a:r>
                        <a:rPr lang="nl-BE" sz="1400" dirty="0">
                          <a:solidFill>
                            <a:schemeClr val="tx1"/>
                          </a:solidFill>
                          <a:effectLst/>
                        </a:rPr>
                        <a:t> </a:t>
                      </a:r>
                      <a:endParaRPr lang="nl-B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nSpc>
                          <a:spcPct val="115000"/>
                        </a:lnSpc>
                        <a:spcAft>
                          <a:spcPts val="0"/>
                        </a:spcAft>
                      </a:pPr>
                      <a:endParaRPr lang="nl-B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nSpc>
                          <a:spcPct val="115000"/>
                        </a:lnSpc>
                        <a:spcAft>
                          <a:spcPts val="0"/>
                        </a:spcAft>
                      </a:pPr>
                      <a:endParaRPr lang="nl-B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nSpc>
                          <a:spcPct val="115000"/>
                        </a:lnSpc>
                        <a:spcAft>
                          <a:spcPts val="0"/>
                        </a:spcAft>
                      </a:pPr>
                      <a:endParaRPr lang="nl-B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nSpc>
                          <a:spcPct val="115000"/>
                        </a:lnSpc>
                        <a:spcAft>
                          <a:spcPts val="0"/>
                        </a:spcAft>
                      </a:pPr>
                      <a:endParaRPr lang="nl-B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lnSpc>
                          <a:spcPct val="115000"/>
                        </a:lnSpc>
                        <a:spcAft>
                          <a:spcPts val="0"/>
                        </a:spcAft>
                      </a:pPr>
                      <a:endParaRPr lang="nl-B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09773305"/>
                  </a:ext>
                </a:extLst>
              </a:tr>
            </a:tbl>
          </a:graphicData>
        </a:graphic>
      </p:graphicFrame>
    </p:spTree>
    <p:extLst>
      <p:ext uri="{BB962C8B-B14F-4D97-AF65-F5344CB8AC3E}">
        <p14:creationId xmlns:p14="http://schemas.microsoft.com/office/powerpoint/2010/main" val="16594091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AD8F7B6-1CE5-FF7B-6B1C-DCFC3AEB998B}"/>
              </a:ext>
            </a:extLst>
          </p:cNvPr>
          <p:cNvGraphicFramePr>
            <a:graphicFrameLocks noGrp="1"/>
          </p:cNvGraphicFramePr>
          <p:nvPr>
            <p:extLst>
              <p:ext uri="{D42A27DB-BD31-4B8C-83A1-F6EECF244321}">
                <p14:modId xmlns:p14="http://schemas.microsoft.com/office/powerpoint/2010/main" val="3626759476"/>
              </p:ext>
            </p:extLst>
          </p:nvPr>
        </p:nvGraphicFramePr>
        <p:xfrm>
          <a:off x="359923" y="243190"/>
          <a:ext cx="11519811" cy="6388582"/>
        </p:xfrm>
        <a:graphic>
          <a:graphicData uri="http://schemas.openxmlformats.org/drawingml/2006/table">
            <a:tbl>
              <a:tblPr firstRow="1" firstCol="1" bandRow="1">
                <a:tableStyleId>{5C22544A-7EE6-4342-B048-85BDC9FD1C3A}</a:tableStyleId>
              </a:tblPr>
              <a:tblGrid>
                <a:gridCol w="1853734">
                  <a:extLst>
                    <a:ext uri="{9D8B030D-6E8A-4147-A177-3AD203B41FA5}">
                      <a16:colId xmlns:a16="http://schemas.microsoft.com/office/drawing/2014/main" val="3476478471"/>
                    </a:ext>
                  </a:extLst>
                </a:gridCol>
                <a:gridCol w="2151175">
                  <a:extLst>
                    <a:ext uri="{9D8B030D-6E8A-4147-A177-3AD203B41FA5}">
                      <a16:colId xmlns:a16="http://schemas.microsoft.com/office/drawing/2014/main" val="1225159016"/>
                    </a:ext>
                  </a:extLst>
                </a:gridCol>
                <a:gridCol w="2188562">
                  <a:extLst>
                    <a:ext uri="{9D8B030D-6E8A-4147-A177-3AD203B41FA5}">
                      <a16:colId xmlns:a16="http://schemas.microsoft.com/office/drawing/2014/main" val="1360315569"/>
                    </a:ext>
                  </a:extLst>
                </a:gridCol>
                <a:gridCol w="2188562">
                  <a:extLst>
                    <a:ext uri="{9D8B030D-6E8A-4147-A177-3AD203B41FA5}">
                      <a16:colId xmlns:a16="http://schemas.microsoft.com/office/drawing/2014/main" val="3794838869"/>
                    </a:ext>
                  </a:extLst>
                </a:gridCol>
                <a:gridCol w="2344597">
                  <a:extLst>
                    <a:ext uri="{9D8B030D-6E8A-4147-A177-3AD203B41FA5}">
                      <a16:colId xmlns:a16="http://schemas.microsoft.com/office/drawing/2014/main" val="3966817183"/>
                    </a:ext>
                  </a:extLst>
                </a:gridCol>
                <a:gridCol w="793181">
                  <a:extLst>
                    <a:ext uri="{9D8B030D-6E8A-4147-A177-3AD203B41FA5}">
                      <a16:colId xmlns:a16="http://schemas.microsoft.com/office/drawing/2014/main" val="2436779188"/>
                    </a:ext>
                  </a:extLst>
                </a:gridCol>
              </a:tblGrid>
              <a:tr h="1423324">
                <a:tc gridSpan="6">
                  <a:txBody>
                    <a:bodyPr/>
                    <a:lstStyle/>
                    <a:p>
                      <a:pPr algn="ctr">
                        <a:lnSpc>
                          <a:spcPct val="115000"/>
                        </a:lnSpc>
                        <a:spcAft>
                          <a:spcPts val="0"/>
                        </a:spcAft>
                      </a:pPr>
                      <a:r>
                        <a:rPr lang="fr-FR" sz="1400" cap="small" dirty="0" err="1">
                          <a:solidFill>
                            <a:schemeClr val="tx1"/>
                          </a:solidFill>
                          <a:effectLst/>
                        </a:rPr>
                        <a:t>Appendix</a:t>
                      </a:r>
                      <a:r>
                        <a:rPr lang="fr-FR" sz="1400" cap="small" dirty="0">
                          <a:solidFill>
                            <a:schemeClr val="tx1"/>
                          </a:solidFill>
                          <a:effectLst/>
                        </a:rPr>
                        <a:t> 3 : </a:t>
                      </a:r>
                      <a:r>
                        <a:rPr lang="fr-FR" sz="1400" cap="small" dirty="0" err="1">
                          <a:solidFill>
                            <a:schemeClr val="tx1"/>
                          </a:solidFill>
                          <a:effectLst/>
                        </a:rPr>
                        <a:t>Lokaal</a:t>
                      </a:r>
                      <a:r>
                        <a:rPr lang="fr-FR" sz="1400" cap="small" dirty="0">
                          <a:solidFill>
                            <a:schemeClr val="tx1"/>
                          </a:solidFill>
                          <a:effectLst/>
                        </a:rPr>
                        <a:t> </a:t>
                      </a:r>
                      <a:r>
                        <a:rPr lang="fr-FR" sz="1400" cap="small" dirty="0" err="1">
                          <a:solidFill>
                            <a:schemeClr val="tx1"/>
                          </a:solidFill>
                          <a:effectLst/>
                        </a:rPr>
                        <a:t>Preventieplan</a:t>
                      </a:r>
                      <a:r>
                        <a:rPr lang="fr-FR" sz="1400" cap="small" dirty="0">
                          <a:solidFill>
                            <a:schemeClr val="tx1"/>
                          </a:solidFill>
                          <a:effectLst/>
                        </a:rPr>
                        <a:t> (LPP) – Plan Local de Prévention (PLP)</a:t>
                      </a:r>
                      <a:endParaRPr lang="nl-BE" sz="1400" dirty="0">
                        <a:solidFill>
                          <a:schemeClr val="tx1"/>
                        </a:solidFill>
                        <a:effectLst/>
                      </a:endParaRPr>
                    </a:p>
                    <a:p>
                      <a:pPr algn="ctr">
                        <a:lnSpc>
                          <a:spcPct val="115000"/>
                        </a:lnSpc>
                        <a:spcAft>
                          <a:spcPts val="0"/>
                        </a:spcAft>
                      </a:pPr>
                      <a:r>
                        <a:rPr lang="fr-FR" sz="1400" cap="small" dirty="0">
                          <a:solidFill>
                            <a:schemeClr val="tx1"/>
                          </a:solidFill>
                          <a:effectLst/>
                        </a:rPr>
                        <a:t> </a:t>
                      </a:r>
                      <a:endParaRPr lang="nl-BE" sz="1400" dirty="0">
                        <a:solidFill>
                          <a:schemeClr val="tx1"/>
                        </a:solidFill>
                        <a:effectLst/>
                      </a:endParaRPr>
                    </a:p>
                    <a:p>
                      <a:pPr algn="ctr">
                        <a:lnSpc>
                          <a:spcPct val="115000"/>
                        </a:lnSpc>
                        <a:spcBef>
                          <a:spcPts val="1200"/>
                        </a:spcBef>
                        <a:spcAft>
                          <a:spcPts val="1200"/>
                        </a:spcAft>
                      </a:pPr>
                      <a:r>
                        <a:rPr lang="nl-BE" sz="1400" cap="small" dirty="0">
                          <a:solidFill>
                            <a:schemeClr val="tx1"/>
                          </a:solidFill>
                          <a:effectLst/>
                        </a:rPr>
                        <a:t>Luik B / </a:t>
                      </a:r>
                      <a:r>
                        <a:rPr lang="nl-BE" sz="1400" cap="small" dirty="0" err="1">
                          <a:solidFill>
                            <a:schemeClr val="tx1"/>
                          </a:solidFill>
                          <a:effectLst/>
                        </a:rPr>
                        <a:t>Volet</a:t>
                      </a:r>
                      <a:r>
                        <a:rPr lang="nl-BE" sz="1400" cap="small" dirty="0">
                          <a:solidFill>
                            <a:schemeClr val="tx1"/>
                          </a:solidFill>
                          <a:effectLst/>
                        </a:rPr>
                        <a:t> B </a:t>
                      </a:r>
                      <a:endParaRPr lang="nl-BE" sz="1400" dirty="0">
                        <a:solidFill>
                          <a:schemeClr val="tx1"/>
                        </a:solidFill>
                        <a:effectLst/>
                      </a:endParaRPr>
                    </a:p>
                    <a:p>
                      <a:pPr algn="ctr">
                        <a:lnSpc>
                          <a:spcPct val="115000"/>
                        </a:lnSpc>
                        <a:spcAft>
                          <a:spcPts val="0"/>
                        </a:spcAft>
                      </a:pPr>
                      <a:r>
                        <a:rPr lang="en-US" sz="1400" dirty="0">
                          <a:solidFill>
                            <a:schemeClr val="tx1"/>
                          </a:solidFill>
                          <a:effectLst/>
                        </a:rPr>
                        <a:t>JAAR/ANNEE: 	           </a:t>
                      </a:r>
                      <a:r>
                        <a:rPr lang="en-US" sz="1400" dirty="0" err="1">
                          <a:solidFill>
                            <a:schemeClr val="tx1"/>
                          </a:solidFill>
                          <a:effectLst/>
                        </a:rPr>
                        <a:t>Blz</a:t>
                      </a:r>
                      <a:r>
                        <a:rPr lang="en-US" sz="1400" dirty="0">
                          <a:solidFill>
                            <a:schemeClr val="tx1"/>
                          </a:solidFill>
                          <a:effectLst/>
                        </a:rPr>
                        <a:t>/p.:  / </a:t>
                      </a:r>
                      <a:endParaRPr lang="nl-B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nl-BE"/>
                    </a:p>
                  </a:txBody>
                  <a:tcPr/>
                </a:tc>
                <a:tc hMerge="1">
                  <a:txBody>
                    <a:bodyPr/>
                    <a:lstStyle/>
                    <a:p>
                      <a:endParaRPr lang="nl-BE"/>
                    </a:p>
                  </a:txBody>
                  <a:tcPr/>
                </a:tc>
                <a:tc hMerge="1">
                  <a:txBody>
                    <a:bodyPr/>
                    <a:lstStyle/>
                    <a:p>
                      <a:endParaRPr lang="nl-BE"/>
                    </a:p>
                  </a:txBody>
                  <a:tcPr/>
                </a:tc>
                <a:tc hMerge="1">
                  <a:txBody>
                    <a:bodyPr/>
                    <a:lstStyle/>
                    <a:p>
                      <a:endParaRPr lang="nl-BE"/>
                    </a:p>
                  </a:txBody>
                  <a:tcPr/>
                </a:tc>
                <a:tc hMerge="1">
                  <a:txBody>
                    <a:bodyPr/>
                    <a:lstStyle/>
                    <a:p>
                      <a:endParaRPr lang="nl-BE"/>
                    </a:p>
                  </a:txBody>
                  <a:tcPr/>
                </a:tc>
                <a:extLst>
                  <a:ext uri="{0D108BD9-81ED-4DB2-BD59-A6C34878D82A}">
                    <a16:rowId xmlns:a16="http://schemas.microsoft.com/office/drawing/2014/main" val="2441106998"/>
                  </a:ext>
                </a:extLst>
              </a:tr>
              <a:tr h="295963">
                <a:tc gridSpan="6">
                  <a:txBody>
                    <a:bodyPr/>
                    <a:lstStyle/>
                    <a:p>
                      <a:pPr>
                        <a:lnSpc>
                          <a:spcPct val="115000"/>
                        </a:lnSpc>
                        <a:spcAft>
                          <a:spcPts val="0"/>
                        </a:spcAft>
                      </a:pPr>
                      <a:r>
                        <a:rPr lang="nl-BE" sz="1400" dirty="0">
                          <a:solidFill>
                            <a:schemeClr val="tx1"/>
                          </a:solidFill>
                          <a:effectLst/>
                        </a:rPr>
                        <a:t>Organisme : </a:t>
                      </a:r>
                      <a:endParaRPr lang="nl-B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nl-BE"/>
                    </a:p>
                  </a:txBody>
                  <a:tcPr/>
                </a:tc>
                <a:tc hMerge="1">
                  <a:txBody>
                    <a:bodyPr/>
                    <a:lstStyle/>
                    <a:p>
                      <a:endParaRPr lang="nl-BE"/>
                    </a:p>
                  </a:txBody>
                  <a:tcPr/>
                </a:tc>
                <a:tc hMerge="1">
                  <a:txBody>
                    <a:bodyPr/>
                    <a:lstStyle/>
                    <a:p>
                      <a:endParaRPr lang="nl-BE"/>
                    </a:p>
                  </a:txBody>
                  <a:tcPr/>
                </a:tc>
                <a:tc hMerge="1">
                  <a:txBody>
                    <a:bodyPr/>
                    <a:lstStyle/>
                    <a:p>
                      <a:endParaRPr lang="nl-BE"/>
                    </a:p>
                  </a:txBody>
                  <a:tcPr/>
                </a:tc>
                <a:tc hMerge="1">
                  <a:txBody>
                    <a:bodyPr/>
                    <a:lstStyle/>
                    <a:p>
                      <a:endParaRPr lang="nl-BE"/>
                    </a:p>
                  </a:txBody>
                  <a:tcPr/>
                </a:tc>
                <a:extLst>
                  <a:ext uri="{0D108BD9-81ED-4DB2-BD59-A6C34878D82A}">
                    <a16:rowId xmlns:a16="http://schemas.microsoft.com/office/drawing/2014/main" val="4248072283"/>
                  </a:ext>
                </a:extLst>
              </a:tr>
              <a:tr h="839762">
                <a:tc>
                  <a:txBody>
                    <a:bodyPr/>
                    <a:lstStyle/>
                    <a:p>
                      <a:pPr algn="ctr">
                        <a:lnSpc>
                          <a:spcPct val="115000"/>
                        </a:lnSpc>
                        <a:spcAft>
                          <a:spcPts val="0"/>
                        </a:spcAft>
                      </a:pPr>
                      <a:r>
                        <a:rPr lang="fr-BE" sz="1400" dirty="0">
                          <a:solidFill>
                            <a:schemeClr val="tx1"/>
                          </a:solidFill>
                          <a:effectLst/>
                        </a:rPr>
                        <a:t>Item</a:t>
                      </a:r>
                      <a:endParaRPr lang="nl-BE" sz="1400" dirty="0">
                        <a:solidFill>
                          <a:schemeClr val="tx1"/>
                        </a:solidFill>
                        <a:effectLst/>
                      </a:endParaRPr>
                    </a:p>
                    <a:p>
                      <a:pPr algn="ctr">
                        <a:lnSpc>
                          <a:spcPct val="115000"/>
                        </a:lnSpc>
                        <a:spcAft>
                          <a:spcPts val="0"/>
                        </a:spcAft>
                      </a:pPr>
                      <a:r>
                        <a:rPr lang="fr-BE" sz="1400" dirty="0">
                          <a:solidFill>
                            <a:schemeClr val="tx1"/>
                          </a:solidFill>
                          <a:effectLst/>
                        </a:rPr>
                        <a:t> </a:t>
                      </a:r>
                      <a:endParaRPr lang="nl-BE" sz="1400" dirty="0">
                        <a:solidFill>
                          <a:schemeClr val="tx1"/>
                        </a:solidFill>
                        <a:effectLst/>
                      </a:endParaRPr>
                    </a:p>
                    <a:p>
                      <a:pPr algn="ctr">
                        <a:lnSpc>
                          <a:spcPct val="115000"/>
                        </a:lnSpc>
                        <a:spcAft>
                          <a:spcPts val="0"/>
                        </a:spcAft>
                      </a:pPr>
                      <a:r>
                        <a:rPr lang="fr-BE" sz="1400" dirty="0">
                          <a:solidFill>
                            <a:schemeClr val="tx1"/>
                          </a:solidFill>
                          <a:effectLst/>
                        </a:rPr>
                        <a:t>Nr en </a:t>
                      </a:r>
                      <a:r>
                        <a:rPr lang="fr-BE" sz="1400" dirty="0" err="1">
                          <a:solidFill>
                            <a:schemeClr val="tx1"/>
                          </a:solidFill>
                          <a:effectLst/>
                        </a:rPr>
                        <a:t>benaming</a:t>
                      </a:r>
                      <a:endParaRPr lang="nl-BE" sz="1400" dirty="0">
                        <a:solidFill>
                          <a:schemeClr val="tx1"/>
                        </a:solidFill>
                        <a:effectLst/>
                      </a:endParaRPr>
                    </a:p>
                    <a:p>
                      <a:pPr algn="ctr">
                        <a:lnSpc>
                          <a:spcPct val="115000"/>
                        </a:lnSpc>
                        <a:spcAft>
                          <a:spcPts val="0"/>
                        </a:spcAft>
                      </a:pPr>
                      <a:r>
                        <a:rPr lang="fr-BE" sz="1400" dirty="0">
                          <a:solidFill>
                            <a:schemeClr val="tx1"/>
                          </a:solidFill>
                          <a:effectLst/>
                        </a:rPr>
                        <a:t>N° et dénomination</a:t>
                      </a:r>
                      <a:endParaRPr lang="nl-B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fr-BE" sz="1400" b="1" dirty="0" err="1">
                          <a:solidFill>
                            <a:schemeClr val="tx1"/>
                          </a:solidFill>
                          <a:effectLst/>
                        </a:rPr>
                        <a:t>Doelstelling</a:t>
                      </a:r>
                      <a:r>
                        <a:rPr lang="fr-BE" sz="1400" b="1" dirty="0">
                          <a:solidFill>
                            <a:schemeClr val="tx1"/>
                          </a:solidFill>
                          <a:effectLst/>
                        </a:rPr>
                        <a:t>/Objectif</a:t>
                      </a:r>
                      <a:endParaRPr lang="nl-BE"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fr-BE" sz="1400" b="1" dirty="0" err="1">
                          <a:solidFill>
                            <a:schemeClr val="tx1"/>
                          </a:solidFill>
                          <a:effectLst/>
                        </a:rPr>
                        <a:t>Activiteiten</a:t>
                      </a:r>
                      <a:r>
                        <a:rPr lang="fr-BE" sz="1400" b="1" dirty="0">
                          <a:solidFill>
                            <a:schemeClr val="tx1"/>
                          </a:solidFill>
                          <a:effectLst/>
                        </a:rPr>
                        <a:t>/Activités</a:t>
                      </a:r>
                      <a:endParaRPr lang="nl-BE" sz="1400" b="1" dirty="0">
                        <a:solidFill>
                          <a:schemeClr val="tx1"/>
                        </a:solidFill>
                        <a:effectLst/>
                      </a:endParaRPr>
                    </a:p>
                    <a:p>
                      <a:pPr algn="ctr">
                        <a:lnSpc>
                          <a:spcPct val="115000"/>
                        </a:lnSpc>
                        <a:spcAft>
                          <a:spcPts val="0"/>
                        </a:spcAft>
                      </a:pPr>
                      <a:r>
                        <a:rPr lang="fr-BE" sz="1400" b="1" dirty="0">
                          <a:solidFill>
                            <a:schemeClr val="tx1"/>
                          </a:solidFill>
                          <a:effectLst/>
                        </a:rPr>
                        <a:t> </a:t>
                      </a:r>
                      <a:endParaRPr lang="nl-BE" sz="1400" b="1" dirty="0">
                        <a:solidFill>
                          <a:schemeClr val="tx1"/>
                        </a:solidFill>
                        <a:effectLst/>
                      </a:endParaRPr>
                    </a:p>
                    <a:p>
                      <a:pPr algn="ctr">
                        <a:lnSpc>
                          <a:spcPct val="115000"/>
                        </a:lnSpc>
                        <a:spcAft>
                          <a:spcPts val="0"/>
                        </a:spcAft>
                      </a:pPr>
                      <a:r>
                        <a:rPr lang="fr-BE" sz="1400" b="1" dirty="0" err="1">
                          <a:solidFill>
                            <a:schemeClr val="tx1"/>
                          </a:solidFill>
                          <a:effectLst/>
                        </a:rPr>
                        <a:t>Opdrachten</a:t>
                      </a:r>
                      <a:r>
                        <a:rPr lang="fr-BE" sz="1400" b="1" dirty="0">
                          <a:solidFill>
                            <a:schemeClr val="tx1"/>
                          </a:solidFill>
                          <a:effectLst/>
                        </a:rPr>
                        <a:t>/Missions</a:t>
                      </a:r>
                      <a:endParaRPr lang="nl-BE"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nl-BE" sz="1400" b="1" dirty="0">
                          <a:solidFill>
                            <a:schemeClr val="tx1"/>
                          </a:solidFill>
                          <a:effectLst/>
                        </a:rPr>
                        <a:t>Middelen/</a:t>
                      </a:r>
                      <a:r>
                        <a:rPr lang="nl-BE" sz="1400" b="1" dirty="0" err="1">
                          <a:solidFill>
                            <a:schemeClr val="tx1"/>
                          </a:solidFill>
                          <a:effectLst/>
                        </a:rPr>
                        <a:t>Moyens</a:t>
                      </a:r>
                      <a:endParaRPr lang="nl-BE" sz="1400" b="1" dirty="0">
                        <a:solidFill>
                          <a:schemeClr val="tx1"/>
                        </a:solidFill>
                        <a:effectLst/>
                      </a:endParaRPr>
                    </a:p>
                    <a:p>
                      <a:pPr algn="ctr">
                        <a:lnSpc>
                          <a:spcPct val="115000"/>
                        </a:lnSpc>
                        <a:spcAft>
                          <a:spcPts val="0"/>
                        </a:spcAft>
                      </a:pPr>
                      <a:r>
                        <a:rPr lang="nl-BE" sz="1400" b="1" dirty="0">
                          <a:solidFill>
                            <a:schemeClr val="tx1"/>
                          </a:solidFill>
                          <a:effectLst/>
                        </a:rPr>
                        <a:t>(materieel/matériel, personeel/</a:t>
                      </a:r>
                      <a:r>
                        <a:rPr lang="nl-BE" sz="1400" b="1" dirty="0" err="1">
                          <a:solidFill>
                            <a:schemeClr val="tx1"/>
                          </a:solidFill>
                          <a:effectLst/>
                        </a:rPr>
                        <a:t>personnel</a:t>
                      </a:r>
                      <a:r>
                        <a:rPr lang="nl-BE" sz="1400" b="1" dirty="0">
                          <a:solidFill>
                            <a:schemeClr val="tx1"/>
                          </a:solidFill>
                          <a:effectLst/>
                        </a:rPr>
                        <a:t>, financieel/financier)</a:t>
                      </a:r>
                      <a:endParaRPr lang="nl-BE"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nl-BE" sz="1400" b="1" dirty="0">
                          <a:solidFill>
                            <a:schemeClr val="tx1"/>
                          </a:solidFill>
                          <a:effectLst/>
                        </a:rPr>
                        <a:t>Verantwoordelijke(n)</a:t>
                      </a:r>
                    </a:p>
                    <a:p>
                      <a:pPr algn="ctr">
                        <a:lnSpc>
                          <a:spcPct val="115000"/>
                        </a:lnSpc>
                        <a:spcAft>
                          <a:spcPts val="0"/>
                        </a:spcAft>
                      </a:pPr>
                      <a:r>
                        <a:rPr lang="nl-BE" sz="1400" b="1" dirty="0">
                          <a:solidFill>
                            <a:schemeClr val="tx1"/>
                          </a:solidFill>
                          <a:effectLst/>
                        </a:rPr>
                        <a:t> </a:t>
                      </a:r>
                    </a:p>
                    <a:p>
                      <a:pPr algn="ctr">
                        <a:lnSpc>
                          <a:spcPct val="115000"/>
                        </a:lnSpc>
                        <a:spcAft>
                          <a:spcPts val="0"/>
                        </a:spcAft>
                      </a:pPr>
                      <a:r>
                        <a:rPr lang="nl-BE" sz="1400" b="1" dirty="0" err="1">
                          <a:solidFill>
                            <a:schemeClr val="tx1"/>
                          </a:solidFill>
                          <a:effectLst/>
                        </a:rPr>
                        <a:t>Responsable</a:t>
                      </a:r>
                      <a:r>
                        <a:rPr lang="nl-BE" sz="1400" b="1" dirty="0">
                          <a:solidFill>
                            <a:schemeClr val="tx1"/>
                          </a:solidFill>
                          <a:effectLst/>
                        </a:rPr>
                        <a:t>(s)</a:t>
                      </a:r>
                      <a:endParaRPr lang="nl-BE"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1755" marR="71755" algn="ctr">
                        <a:lnSpc>
                          <a:spcPct val="115000"/>
                        </a:lnSpc>
                        <a:spcAft>
                          <a:spcPts val="0"/>
                        </a:spcAft>
                      </a:pPr>
                      <a:r>
                        <a:rPr lang="nl-BE" sz="1400" b="1" dirty="0">
                          <a:solidFill>
                            <a:schemeClr val="tx1"/>
                          </a:solidFill>
                          <a:effectLst/>
                        </a:rPr>
                        <a:t>Status</a:t>
                      </a:r>
                      <a:r>
                        <a:rPr lang="nl-BE" sz="1400" b="1" baseline="30000" dirty="0">
                          <a:solidFill>
                            <a:schemeClr val="tx1"/>
                          </a:solidFill>
                          <a:effectLst/>
                        </a:rPr>
                        <a:t>1</a:t>
                      </a:r>
                      <a:endParaRPr lang="nl-BE"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vert="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21966695"/>
                  </a:ext>
                </a:extLst>
              </a:tr>
              <a:tr h="690121">
                <a:tc>
                  <a:txBody>
                    <a:bodyPr/>
                    <a:lstStyle/>
                    <a:p>
                      <a:pPr>
                        <a:lnSpc>
                          <a:spcPct val="115000"/>
                        </a:lnSpc>
                        <a:spcAft>
                          <a:spcPts val="0"/>
                        </a:spcAft>
                      </a:pPr>
                      <a:r>
                        <a:rPr lang="nl-BE" sz="1400" dirty="0">
                          <a:solidFill>
                            <a:schemeClr val="tx1"/>
                          </a:solidFill>
                          <a:effectLst/>
                        </a:rPr>
                        <a:t> </a:t>
                      </a:r>
                      <a:endParaRPr lang="nl-B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a:effectLst/>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a:effectLst/>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15179086"/>
                  </a:ext>
                </a:extLst>
              </a:tr>
              <a:tr h="690121">
                <a:tc>
                  <a:txBody>
                    <a:bodyPr/>
                    <a:lstStyle/>
                    <a:p>
                      <a:pPr>
                        <a:lnSpc>
                          <a:spcPct val="115000"/>
                        </a:lnSpc>
                        <a:spcAft>
                          <a:spcPts val="0"/>
                        </a:spcAft>
                      </a:pPr>
                      <a:r>
                        <a:rPr lang="nl-BE" sz="1400" dirty="0">
                          <a:solidFill>
                            <a:schemeClr val="tx1"/>
                          </a:solidFill>
                          <a:effectLst/>
                        </a:rPr>
                        <a:t> </a:t>
                      </a:r>
                      <a:endParaRPr lang="nl-B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a:effectLst/>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a:effectLst/>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nl-BE" sz="1400">
                          <a:effectLst/>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3505617"/>
                  </a:ext>
                </a:extLst>
              </a:tr>
              <a:tr h="690121">
                <a:tc>
                  <a:txBody>
                    <a:bodyPr/>
                    <a:lstStyle/>
                    <a:p>
                      <a:pPr>
                        <a:lnSpc>
                          <a:spcPct val="115000"/>
                        </a:lnSpc>
                        <a:spcAft>
                          <a:spcPts val="0"/>
                        </a:spcAft>
                      </a:pPr>
                      <a:r>
                        <a:rPr lang="nl-BE" sz="1400" dirty="0">
                          <a:solidFill>
                            <a:schemeClr val="tx1"/>
                          </a:solidFill>
                          <a:effectLst/>
                        </a:rPr>
                        <a:t> </a:t>
                      </a:r>
                      <a:endParaRPr lang="nl-B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a:effectLst/>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a:effectLst/>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nl-BE" sz="1400">
                          <a:effectLst/>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94215590"/>
                  </a:ext>
                </a:extLst>
              </a:tr>
              <a:tr h="690121">
                <a:tc>
                  <a:txBody>
                    <a:bodyPr/>
                    <a:lstStyle/>
                    <a:p>
                      <a:pPr>
                        <a:lnSpc>
                          <a:spcPct val="115000"/>
                        </a:lnSpc>
                        <a:spcAft>
                          <a:spcPts val="0"/>
                        </a:spcAft>
                      </a:pPr>
                      <a:r>
                        <a:rPr lang="nl-BE" sz="1400" dirty="0">
                          <a:solidFill>
                            <a:schemeClr val="tx1"/>
                          </a:solidFill>
                          <a:effectLst/>
                        </a:rPr>
                        <a:t> </a:t>
                      </a:r>
                      <a:endParaRPr lang="nl-B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3905082"/>
                  </a:ext>
                </a:extLst>
              </a:tr>
              <a:tr h="935356">
                <a:tc gridSpan="6">
                  <a:txBody>
                    <a:bodyPr/>
                    <a:lstStyle/>
                    <a:p>
                      <a:pPr>
                        <a:lnSpc>
                          <a:spcPct val="115000"/>
                        </a:lnSpc>
                        <a:spcAft>
                          <a:spcPts val="0"/>
                        </a:spcAft>
                      </a:pPr>
                      <a:r>
                        <a:rPr lang="nl-BE" sz="1400" dirty="0">
                          <a:solidFill>
                            <a:schemeClr val="tx1"/>
                          </a:solidFill>
                          <a:effectLst/>
                        </a:rPr>
                        <a:t>  In uitvoering/en cours: EC</a:t>
                      </a:r>
                      <a:br>
                        <a:rPr lang="nl-BE" sz="1400" dirty="0">
                          <a:solidFill>
                            <a:schemeClr val="tx1"/>
                          </a:solidFill>
                          <a:effectLst/>
                        </a:rPr>
                      </a:br>
                      <a:r>
                        <a:rPr lang="nl-BE" sz="1400" dirty="0" err="1">
                          <a:solidFill>
                            <a:schemeClr val="tx1"/>
                          </a:solidFill>
                          <a:effectLst/>
                          <a:latin typeface="Calibri" panose="020F0502020204030204" pitchFamily="34" charset="0"/>
                          <a:cs typeface="Times New Roman" panose="02020603050405020304" pitchFamily="18" charset="0"/>
                        </a:rPr>
                        <a:t>Beëndigd</a:t>
                      </a:r>
                      <a:r>
                        <a:rPr lang="nl-BE" sz="1400" dirty="0">
                          <a:solidFill>
                            <a:schemeClr val="tx1"/>
                          </a:solidFill>
                          <a:effectLst/>
                          <a:latin typeface="Calibri" panose="020F0502020204030204" pitchFamily="34" charset="0"/>
                          <a:cs typeface="Times New Roman" panose="02020603050405020304" pitchFamily="18" charset="0"/>
                        </a:rPr>
                        <a:t>/</a:t>
                      </a:r>
                      <a:r>
                        <a:rPr lang="nl-BE" sz="1400" dirty="0" err="1">
                          <a:solidFill>
                            <a:schemeClr val="tx1"/>
                          </a:solidFill>
                          <a:effectLst/>
                          <a:latin typeface="Calibri" panose="020F0502020204030204" pitchFamily="34" charset="0"/>
                          <a:cs typeface="Times New Roman" panose="02020603050405020304" pitchFamily="18" charset="0"/>
                        </a:rPr>
                        <a:t>terminé</a:t>
                      </a:r>
                      <a:r>
                        <a:rPr lang="nl-BE" sz="1400" dirty="0">
                          <a:solidFill>
                            <a:schemeClr val="tx1"/>
                          </a:solidFill>
                          <a:effectLst/>
                          <a:latin typeface="Calibri" panose="020F0502020204030204" pitchFamily="34" charset="0"/>
                          <a:cs typeface="Times New Roman" panose="02020603050405020304" pitchFamily="18" charset="0"/>
                        </a:rPr>
                        <a:t>:</a:t>
                      </a:r>
                      <a:r>
                        <a:rPr lang="nl-BE" sz="1400" baseline="0" dirty="0">
                          <a:solidFill>
                            <a:schemeClr val="tx1"/>
                          </a:solidFill>
                          <a:effectLst/>
                          <a:latin typeface="Calibri" panose="020F0502020204030204" pitchFamily="34" charset="0"/>
                          <a:cs typeface="Times New Roman" panose="02020603050405020304" pitchFamily="18" charset="0"/>
                        </a:rPr>
                        <a:t> T</a:t>
                      </a:r>
                      <a:br>
                        <a:rPr lang="nl-BE" sz="1400" baseline="0" dirty="0">
                          <a:solidFill>
                            <a:schemeClr val="tx1"/>
                          </a:solidFill>
                          <a:effectLst/>
                          <a:latin typeface="Calibri" panose="020F0502020204030204" pitchFamily="34" charset="0"/>
                          <a:cs typeface="Times New Roman" panose="02020603050405020304" pitchFamily="18" charset="0"/>
                        </a:rPr>
                      </a:br>
                      <a:r>
                        <a:rPr lang="nl-BE" sz="1400" baseline="0" dirty="0">
                          <a:solidFill>
                            <a:schemeClr val="tx1"/>
                          </a:solidFill>
                          <a:effectLst/>
                          <a:latin typeface="Calibri" panose="020F0502020204030204" pitchFamily="34" charset="0"/>
                          <a:cs typeface="Times New Roman" panose="02020603050405020304" pitchFamily="18" charset="0"/>
                        </a:rPr>
                        <a:t>Niet gestart/pas </a:t>
                      </a:r>
                      <a:r>
                        <a:rPr lang="nl-BE" sz="1400" baseline="0" dirty="0" err="1">
                          <a:solidFill>
                            <a:schemeClr val="tx1"/>
                          </a:solidFill>
                          <a:effectLst/>
                          <a:latin typeface="Calibri" panose="020F0502020204030204" pitchFamily="34" charset="0"/>
                          <a:cs typeface="Times New Roman" panose="02020603050405020304" pitchFamily="18" charset="0"/>
                        </a:rPr>
                        <a:t>démarré</a:t>
                      </a:r>
                      <a:r>
                        <a:rPr lang="nl-BE" sz="1400" baseline="0" dirty="0">
                          <a:solidFill>
                            <a:schemeClr val="tx1"/>
                          </a:solidFill>
                          <a:effectLst/>
                          <a:latin typeface="Calibri" panose="020F0502020204030204" pitchFamily="34" charset="0"/>
                          <a:cs typeface="Times New Roman" panose="02020603050405020304" pitchFamily="18" charset="0"/>
                        </a:rPr>
                        <a:t>: R</a:t>
                      </a:r>
                      <a:r>
                        <a:rPr lang="nl-BE" sz="1400" dirty="0">
                          <a:solidFill>
                            <a:schemeClr val="tx1"/>
                          </a:solidFill>
                          <a:effectLst/>
                        </a:rPr>
                        <a:t> </a:t>
                      </a:r>
                      <a:endParaRPr lang="nl-B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nSpc>
                          <a:spcPct val="115000"/>
                        </a:lnSpc>
                        <a:spcAft>
                          <a:spcPts val="0"/>
                        </a:spcAft>
                      </a:pPr>
                      <a:endParaRPr lang="nl-B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nSpc>
                          <a:spcPct val="115000"/>
                        </a:lnSpc>
                        <a:spcAft>
                          <a:spcPts val="0"/>
                        </a:spcAft>
                      </a:pPr>
                      <a:endParaRPr lang="nl-B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nSpc>
                          <a:spcPct val="115000"/>
                        </a:lnSpc>
                        <a:spcAft>
                          <a:spcPts val="0"/>
                        </a:spcAft>
                      </a:pPr>
                      <a:endParaRPr lang="nl-B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nSpc>
                          <a:spcPct val="115000"/>
                        </a:lnSpc>
                        <a:spcAft>
                          <a:spcPts val="0"/>
                        </a:spcAft>
                      </a:pPr>
                      <a:endParaRPr lang="nl-B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lnSpc>
                          <a:spcPct val="115000"/>
                        </a:lnSpc>
                        <a:spcAft>
                          <a:spcPts val="0"/>
                        </a:spcAft>
                      </a:pPr>
                      <a:endParaRPr lang="nl-B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09773305"/>
                  </a:ext>
                </a:extLst>
              </a:tr>
            </a:tbl>
          </a:graphicData>
        </a:graphic>
      </p:graphicFrame>
    </p:spTree>
    <p:extLst>
      <p:ext uri="{BB962C8B-B14F-4D97-AF65-F5344CB8AC3E}">
        <p14:creationId xmlns:p14="http://schemas.microsoft.com/office/powerpoint/2010/main" val="37303985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89498" y="889844"/>
            <a:ext cx="8054502" cy="769441"/>
          </a:xfrm>
          <a:prstGeom prst="rect">
            <a:avLst/>
          </a:prstGeom>
        </p:spPr>
        <p:txBody>
          <a:bodyPr wrap="square">
            <a:spAutoFit/>
          </a:bodyPr>
          <a:lstStyle/>
          <a:p>
            <a:pPr algn="just"/>
            <a:r>
              <a:rPr lang="nl-BE" altLang="en-US" sz="4400" b="1" dirty="0">
                <a:latin typeface="Arial" panose="020B0604020202020204" pitchFamily="34" charset="0"/>
                <a:cs typeface="Arial" panose="020B0604020202020204" pitchFamily="34" charset="0"/>
              </a:rPr>
              <a:t>Opvolging LPP - PLP</a:t>
            </a:r>
            <a:endParaRPr lang="nl-BE" sz="4400" b="1" dirty="0">
              <a:latin typeface="Arial" panose="020B0604020202020204" pitchFamily="34" charset="0"/>
              <a:cs typeface="Arial" panose="020B0604020202020204" pitchFamily="34" charset="0"/>
            </a:endParaRPr>
          </a:p>
        </p:txBody>
      </p:sp>
      <p:sp>
        <p:nvSpPr>
          <p:cNvPr id="4" name="Rectangle 3"/>
          <p:cNvSpPr/>
          <p:nvPr/>
        </p:nvSpPr>
        <p:spPr>
          <a:xfrm>
            <a:off x="1177460" y="1932741"/>
            <a:ext cx="7908587" cy="646331"/>
          </a:xfrm>
          <a:prstGeom prst="rect">
            <a:avLst/>
          </a:prstGeom>
        </p:spPr>
        <p:txBody>
          <a:bodyPr wrap="square">
            <a:spAutoFit/>
          </a:bodyPr>
          <a:lstStyle/>
          <a:p>
            <a:pPr algn="just"/>
            <a:r>
              <a:rPr lang="nl-BE" dirty="0">
                <a:solidFill>
                  <a:schemeClr val="tx2">
                    <a:lumMod val="50000"/>
                  </a:schemeClr>
                </a:solidFill>
                <a:latin typeface="Arial" panose="020B0604020202020204" pitchFamily="34" charset="0"/>
                <a:cs typeface="Arial" panose="020B0604020202020204" pitchFamily="34" charset="0"/>
              </a:rPr>
              <a:t>De opvolging van het LPP moet vermeld worden in het driemaandelijks verslag van de eenheid. </a:t>
            </a:r>
          </a:p>
        </p:txBody>
      </p:sp>
      <p:grpSp>
        <p:nvGrpSpPr>
          <p:cNvPr id="5" name="Group 4"/>
          <p:cNvGrpSpPr/>
          <p:nvPr/>
        </p:nvGrpSpPr>
        <p:grpSpPr>
          <a:xfrm>
            <a:off x="1274736" y="2606306"/>
            <a:ext cx="6915953" cy="2705232"/>
            <a:chOff x="686719" y="2924944"/>
            <a:chExt cx="7560840" cy="2952328"/>
          </a:xfrm>
        </p:grpSpPr>
        <p:pic>
          <p:nvPicPr>
            <p:cNvPr id="6" name="Picture 5"/>
            <p:cNvPicPr>
              <a:picLocks noChangeAspect="1"/>
            </p:cNvPicPr>
            <p:nvPr/>
          </p:nvPicPr>
          <p:blipFill rotWithShape="1">
            <a:blip r:embed="rId3"/>
            <a:srcRect l="9344" t="34300" r="68606" b="37001"/>
            <a:stretch/>
          </p:blipFill>
          <p:spPr>
            <a:xfrm>
              <a:off x="686719" y="2924944"/>
              <a:ext cx="7560840" cy="2952328"/>
            </a:xfrm>
            <a:prstGeom prst="rect">
              <a:avLst/>
            </a:prstGeom>
          </p:spPr>
        </p:pic>
        <p:sp>
          <p:nvSpPr>
            <p:cNvPr id="7" name="TextBox 6"/>
            <p:cNvSpPr txBox="1"/>
            <p:nvPr/>
          </p:nvSpPr>
          <p:spPr>
            <a:xfrm>
              <a:off x="2600224" y="4016109"/>
              <a:ext cx="5619775" cy="523220"/>
            </a:xfrm>
            <a:prstGeom prst="rect">
              <a:avLst/>
            </a:prstGeom>
            <a:noFill/>
          </p:spPr>
          <p:txBody>
            <a:bodyPr wrap="square" rtlCol="0">
              <a:spAutoFit/>
            </a:bodyPr>
            <a:lstStyle/>
            <a:p>
              <a:r>
                <a:rPr lang="nl-BE" sz="1400" dirty="0">
                  <a:solidFill>
                    <a:srgbClr val="FF0000"/>
                  </a:solidFill>
                </a:rPr>
                <a:t>Geef alle informatie over de mogelijke opties tot verwezenlijken van de objectieven van het LPP waarin de SLPPT betrokken is.</a:t>
              </a:r>
            </a:p>
          </p:txBody>
        </p:sp>
        <p:sp>
          <p:nvSpPr>
            <p:cNvPr id="8" name="TextBox 7"/>
            <p:cNvSpPr txBox="1"/>
            <p:nvPr/>
          </p:nvSpPr>
          <p:spPr>
            <a:xfrm>
              <a:off x="2600223" y="5172301"/>
              <a:ext cx="5619775" cy="523220"/>
            </a:xfrm>
            <a:prstGeom prst="rect">
              <a:avLst/>
            </a:prstGeom>
            <a:noFill/>
          </p:spPr>
          <p:txBody>
            <a:bodyPr wrap="square" rtlCol="0">
              <a:spAutoFit/>
            </a:bodyPr>
            <a:lstStyle/>
            <a:p>
              <a:r>
                <a:rPr lang="nl-BE" sz="1400" dirty="0">
                  <a:solidFill>
                    <a:srgbClr val="FF0000"/>
                  </a:solidFill>
                </a:rPr>
                <a:t>Geef alle informatie over de vooruitgang van de acties die voorzien werden in het LPP.</a:t>
              </a:r>
            </a:p>
          </p:txBody>
        </p:sp>
      </p:grpSp>
      <p:sp>
        <p:nvSpPr>
          <p:cNvPr id="9" name="Rectangle 8"/>
          <p:cNvSpPr/>
          <p:nvPr/>
        </p:nvSpPr>
        <p:spPr>
          <a:xfrm>
            <a:off x="1187600" y="5498508"/>
            <a:ext cx="6096000" cy="646331"/>
          </a:xfrm>
          <a:prstGeom prst="rect">
            <a:avLst/>
          </a:prstGeom>
        </p:spPr>
        <p:txBody>
          <a:bodyPr>
            <a:spAutoFit/>
          </a:bodyPr>
          <a:lstStyle/>
          <a:p>
            <a:r>
              <a:rPr lang="nl-BE" dirty="0">
                <a:latin typeface="Arial" panose="020B0604020202020204" pitchFamily="34" charset="0"/>
                <a:cs typeface="Arial" panose="020B0604020202020204" pitchFamily="34" charset="0"/>
              </a:rPr>
              <a:t>Men kan dit ook doen via het LPP (luik A en B) en deze als Bijl aan het verslag aanhechten</a:t>
            </a:r>
            <a:r>
              <a:rPr lang="nl-BE" dirty="0"/>
              <a:t>. </a:t>
            </a:r>
          </a:p>
        </p:txBody>
      </p:sp>
    </p:spTree>
    <p:extLst>
      <p:ext uri="{BB962C8B-B14F-4D97-AF65-F5344CB8AC3E}">
        <p14:creationId xmlns:p14="http://schemas.microsoft.com/office/powerpoint/2010/main" val="12079706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441642" y="2324911"/>
            <a:ext cx="7830766" cy="1569660"/>
          </a:xfrm>
          <a:prstGeom prst="rect">
            <a:avLst/>
          </a:prstGeom>
        </p:spPr>
        <p:txBody>
          <a:bodyPr wrap="square" rtlCol="0">
            <a:spAutoFit/>
          </a:bodyPr>
          <a:lstStyle/>
          <a:p>
            <a:pPr algn="ctr"/>
            <a:r>
              <a:rPr lang="nl-BE" sz="9600" dirty="0">
                <a:latin typeface="Arial" panose="020B0604020202020204" pitchFamily="34" charset="0"/>
                <a:cs typeface="Arial" panose="020B0604020202020204" pitchFamily="34" charset="0"/>
              </a:rPr>
              <a:t>Vragen?</a:t>
            </a:r>
          </a:p>
        </p:txBody>
      </p:sp>
    </p:spTree>
    <p:extLst>
      <p:ext uri="{BB962C8B-B14F-4D97-AF65-F5344CB8AC3E}">
        <p14:creationId xmlns:p14="http://schemas.microsoft.com/office/powerpoint/2010/main" val="1383959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566119"/>
            <a:ext cx="12192000" cy="1323439"/>
          </a:xfrm>
          <a:prstGeom prst="rect">
            <a:avLst/>
          </a:prstGeom>
        </p:spPr>
        <p:txBody>
          <a:bodyPr wrap="square">
            <a:spAutoFit/>
          </a:bodyPr>
          <a:lstStyle/>
          <a:p>
            <a:pPr algn="ctr"/>
            <a:r>
              <a:rPr lang="nl-BE" altLang="en-US" sz="4400" b="1" dirty="0">
                <a:latin typeface="Arial" panose="020B0604020202020204" pitchFamily="34" charset="0"/>
                <a:cs typeface="Arial" panose="020B0604020202020204" pitchFamily="34" charset="0"/>
              </a:rPr>
              <a:t>Dienstmailbox</a:t>
            </a:r>
            <a:endParaRPr lang="nl-BE" sz="4400" b="1" dirty="0">
              <a:latin typeface="Arial" panose="020B0604020202020204" pitchFamily="34" charset="0"/>
              <a:cs typeface="Arial" panose="020B0604020202020204" pitchFamily="34" charset="0"/>
            </a:endParaRPr>
          </a:p>
          <a:p>
            <a:pPr marL="457200" indent="-457200" algn="just">
              <a:buFont typeface="+mj-lt"/>
              <a:buAutoNum type="arabicPeriod"/>
            </a:pPr>
            <a:endParaRPr lang="nl-BE" dirty="0"/>
          </a:p>
          <a:p>
            <a:pPr algn="just"/>
            <a:endParaRPr lang="en-US" dirty="0"/>
          </a:p>
        </p:txBody>
      </p:sp>
      <p:sp>
        <p:nvSpPr>
          <p:cNvPr id="4" name="Rectangle 3"/>
          <p:cNvSpPr/>
          <p:nvPr/>
        </p:nvSpPr>
        <p:spPr>
          <a:xfrm>
            <a:off x="0" y="3109925"/>
            <a:ext cx="12191999" cy="2062103"/>
          </a:xfrm>
          <a:prstGeom prst="rect">
            <a:avLst/>
          </a:prstGeom>
        </p:spPr>
        <p:txBody>
          <a:bodyPr wrap="square">
            <a:spAutoFit/>
          </a:bodyPr>
          <a:lstStyle/>
          <a:p>
            <a:pPr algn="ctr"/>
            <a:r>
              <a:rPr lang="nl-BE" sz="3200" dirty="0">
                <a:latin typeface="Arial" panose="020B0604020202020204" pitchFamily="34" charset="0"/>
                <a:cs typeface="Arial" panose="020B0604020202020204" pitchFamily="34" charset="0"/>
              </a:rPr>
              <a:t>Gelieve alle mails die niet persoonlijk zijn  te versturen naar onze  dienstmailbox.</a:t>
            </a:r>
          </a:p>
          <a:p>
            <a:pPr algn="ctr"/>
            <a:endParaRPr lang="nl-BE" sz="3200" dirty="0">
              <a:latin typeface="Arial" panose="020B0604020202020204" pitchFamily="34" charset="0"/>
              <a:cs typeface="Arial" panose="020B0604020202020204" pitchFamily="34" charset="0"/>
            </a:endParaRPr>
          </a:p>
          <a:p>
            <a:pPr algn="ctr"/>
            <a:r>
              <a:rPr lang="nl-BE" sz="3200" dirty="0">
                <a:latin typeface="Arial" panose="020B0604020202020204" pitchFamily="34" charset="0"/>
                <a:cs typeface="Arial" panose="020B0604020202020204" pitchFamily="34" charset="0"/>
                <a:hlinkClick r:id="rId3"/>
              </a:rPr>
              <a:t>DGHWB-SLPPT08-EVERE@mil.be</a:t>
            </a:r>
            <a:endParaRPr lang="nl-BE"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0195034"/>
      </p:ext>
    </p:extLst>
  </p:cSld>
  <p:clrMapOvr>
    <a:masterClrMapping/>
  </p:clrMapOvr>
</p:sld>
</file>

<file path=ppt/theme/theme1.xml><?xml version="1.0" encoding="utf-8"?>
<a:theme xmlns:a="http://schemas.openxmlformats.org/drawingml/2006/main" name="Custom Design">
  <a:themeElements>
    <a:clrScheme name="Belgian Defence">
      <a:dk1>
        <a:srgbClr val="184652"/>
      </a:dk1>
      <a:lt1>
        <a:srgbClr val="FFFFFF"/>
      </a:lt1>
      <a:dk2>
        <a:srgbClr val="184652"/>
      </a:dk2>
      <a:lt2>
        <a:srgbClr val="F5F1E7"/>
      </a:lt2>
      <a:accent1>
        <a:srgbClr val="008991"/>
      </a:accent1>
      <a:accent2>
        <a:srgbClr val="E2EDF0"/>
      </a:accent2>
      <a:accent3>
        <a:srgbClr val="343531"/>
      </a:accent3>
      <a:accent4>
        <a:srgbClr val="6DA3C7"/>
      </a:accent4>
      <a:accent5>
        <a:srgbClr val="5E8541"/>
      </a:accent5>
      <a:accent6>
        <a:srgbClr val="4862A5"/>
      </a:accent6>
      <a:hlink>
        <a:srgbClr val="3B9EBA"/>
      </a:hlink>
      <a:folHlink>
        <a:srgbClr val="521C21"/>
      </a:folHlink>
    </a:clrScheme>
    <a:fontScheme name="Palanquin">
      <a:majorFont>
        <a:latin typeface="Palanquin Bold"/>
        <a:ea typeface=""/>
        <a:cs typeface=""/>
      </a:majorFont>
      <a:minorFont>
        <a:latin typeface="Palanquin 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spAutoFit/>
      </a:bodyPr>
      <a:lstStyle>
        <a:defPPr>
          <a:defRPr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6DB522721273246828FC68DD8D54397" ma:contentTypeVersion="4" ma:contentTypeDescription="Create a new document." ma:contentTypeScope="" ma:versionID="5db9716099e8fbe066bec614ea81e5eb">
  <xsd:schema xmlns:xsd="http://www.w3.org/2001/XMLSchema" xmlns:xs="http://www.w3.org/2001/XMLSchema" xmlns:p="http://schemas.microsoft.com/office/2006/metadata/properties" xmlns:ns2="036cdec1-94c6-4877-a4c5-f35ad387869f" xmlns:ns3="f1ed5c8c-86a9-4003-806e-1e405fc640f7" targetNamespace="http://schemas.microsoft.com/office/2006/metadata/properties" ma:root="true" ma:fieldsID="2ad787f6460b7fc12f13dcb52584464c" ns2:_="" ns3:_="">
    <xsd:import namespace="036cdec1-94c6-4877-a4c5-f35ad387869f"/>
    <xsd:import namespace="f1ed5c8c-86a9-4003-806e-1e405fc640f7"/>
    <xsd:element name="properties">
      <xsd:complexType>
        <xsd:sequence>
          <xsd:element name="documentManagement">
            <xsd:complexType>
              <xsd:all>
                <xsd:element ref="ns2:lang"/>
                <xsd:element ref="ns3:MITS_x002d_Nr" minOccurs="0"/>
                <xsd:element ref="ns3:N_x00b0__x0020_MITS" minOccurs="0"/>
                <xsd:element ref="ns3:Datum_x0020_MITS" minOccurs="0"/>
                <xsd:element ref="ns3:Date_x0020_MI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6cdec1-94c6-4877-a4c5-f35ad387869f" elementFormDefault="qualified">
    <xsd:import namespace="http://schemas.microsoft.com/office/2006/documentManagement/types"/>
    <xsd:import namespace="http://schemas.microsoft.com/office/infopath/2007/PartnerControls"/>
    <xsd:element name="lang" ma:index="8" ma:displayName="lang" ma:default="NF" ma:format="Dropdown" ma:internalName="lang">
      <xsd:simpleType>
        <xsd:restriction base="dms:Choice">
          <xsd:enumeration value="N"/>
          <xsd:enumeration value="F"/>
          <xsd:enumeration value="NF"/>
        </xsd:restriction>
      </xsd:simpleType>
    </xsd:element>
  </xsd:schema>
  <xsd:schema xmlns:xsd="http://www.w3.org/2001/XMLSchema" xmlns:xs="http://www.w3.org/2001/XMLSchema" xmlns:dms="http://schemas.microsoft.com/office/2006/documentManagement/types" xmlns:pc="http://schemas.microsoft.com/office/infopath/2007/PartnerControls" targetNamespace="f1ed5c8c-86a9-4003-806e-1e405fc640f7" elementFormDefault="qualified">
    <xsd:import namespace="http://schemas.microsoft.com/office/2006/documentManagement/types"/>
    <xsd:import namespace="http://schemas.microsoft.com/office/infopath/2007/PartnerControls"/>
    <xsd:element name="MITS_x002d_Nr" ma:index="9" nillable="true" ma:displayName="MITS-Nr" ma:description="Nummer MITS" ma:internalName="MITS_x002d_Nr">
      <xsd:simpleType>
        <xsd:restriction base="dms:Text">
          <xsd:maxLength value="255"/>
        </xsd:restriction>
      </xsd:simpleType>
    </xsd:element>
    <xsd:element name="N_x00b0__x0020_MITS" ma:index="10" nillable="true" ma:displayName="N° MITS" ma:description="Numero MITS" ma:internalName="N_x00b0__x0020_MITS">
      <xsd:simpleType>
        <xsd:restriction base="dms:Text">
          <xsd:maxLength value="255"/>
        </xsd:restriction>
      </xsd:simpleType>
    </xsd:element>
    <xsd:element name="Datum_x0020_MITS" ma:index="11" nillable="true" ma:displayName="Datum MITS" ma:format="DateOnly" ma:internalName="Datum_x0020_MITS">
      <xsd:simpleType>
        <xsd:restriction base="dms:DateTime"/>
      </xsd:simpleType>
    </xsd:element>
    <xsd:element name="Date_x0020_MITS" ma:index="12" nillable="true" ma:displayName="Date MITS" ma:description="Date MITS" ma:format="DateOnly" ma:internalName="Date_x0020_MITS">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ang xmlns="036cdec1-94c6-4877-a4c5-f35ad387869f">N</lang>
    <Date_x0020_MITS xmlns="f1ed5c8c-86a9-4003-806e-1e405fc640f7" xsi:nil="true"/>
    <MITS_x002d_Nr xmlns="f1ed5c8c-86a9-4003-806e-1e405fc640f7" xsi:nil="true"/>
    <Datum_x0020_MITS xmlns="f1ed5c8c-86a9-4003-806e-1e405fc640f7" xsi:nil="true"/>
    <N_x00b0__x0020_MITS xmlns="f1ed5c8c-86a9-4003-806e-1e405fc640f7" xsi:nil="true"/>
  </documentManagement>
</p:properties>
</file>

<file path=customXml/itemProps1.xml><?xml version="1.0" encoding="utf-8"?>
<ds:datastoreItem xmlns:ds="http://schemas.openxmlformats.org/officeDocument/2006/customXml" ds:itemID="{0084C7D9-EB7C-4807-BE66-DE32CD8BB3FA}">
  <ds:schemaRefs>
    <ds:schemaRef ds:uri="http://schemas.microsoft.com/sharepoint/v3/contenttype/forms"/>
  </ds:schemaRefs>
</ds:datastoreItem>
</file>

<file path=customXml/itemProps2.xml><?xml version="1.0" encoding="utf-8"?>
<ds:datastoreItem xmlns:ds="http://schemas.openxmlformats.org/officeDocument/2006/customXml" ds:itemID="{CEC681BA-92B6-4A59-82D0-FC9913C469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36cdec1-94c6-4877-a4c5-f35ad387869f"/>
    <ds:schemaRef ds:uri="f1ed5c8c-86a9-4003-806e-1e405fc640f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7D85E99-E7C1-414D-9999-EF1F43BE3D91}">
  <ds:schemaRefs>
    <ds:schemaRef ds:uri="http://purl.org/dc/dcmitype/"/>
    <ds:schemaRef ds:uri="http://schemas.microsoft.com/office/2006/documentManagement/types"/>
    <ds:schemaRef ds:uri="f1ed5c8c-86a9-4003-806e-1e405fc640f7"/>
    <ds:schemaRef ds:uri="036cdec1-94c6-4877-a4c5-f35ad387869f"/>
    <ds:schemaRef ds:uri="http://purl.org/dc/elements/1.1/"/>
    <ds:schemaRef ds:uri="http://schemas.microsoft.com/office/2006/metadata/properties"/>
    <ds:schemaRef ds:uri="http://purl.org/dc/terms/"/>
    <ds:schemaRef ds:uri="http://schemas.openxmlformats.org/package/2006/metadata/core-properties"/>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3100</TotalTime>
  <Words>10064</Words>
  <Application>Microsoft Office PowerPoint</Application>
  <PresentationFormat>Widescreen</PresentationFormat>
  <Paragraphs>2125</Paragraphs>
  <Slides>59</Slides>
  <Notes>57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59</vt:i4>
      </vt:variant>
    </vt:vector>
  </HeadingPairs>
  <TitlesOfParts>
    <vt:vector size="69" baseType="lpstr">
      <vt:lpstr>ADLaM Display</vt:lpstr>
      <vt:lpstr>Arial</vt:lpstr>
      <vt:lpstr>Calibri</vt:lpstr>
      <vt:lpstr>Courier New</vt:lpstr>
      <vt:lpstr>Google Sans</vt:lpstr>
      <vt:lpstr>Palanquin</vt:lpstr>
      <vt:lpstr>Palanquin Bold</vt:lpstr>
      <vt:lpstr>Palanquin Regular</vt:lpstr>
      <vt:lpstr>Symbol</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Voorbeeld van tabel GPP</vt:lpstr>
      <vt:lpstr>PowerPoint Presentation</vt:lpstr>
      <vt:lpstr>PowerPoint Presentation</vt:lpstr>
      <vt:lpstr>PowerPoint Presentation</vt:lpstr>
      <vt:lpstr>PowerPoint Presentation</vt:lpstr>
      <vt:lpstr>PowerPoint Presentation</vt:lpstr>
    </vt:vector>
  </TitlesOfParts>
  <Company>Belgian Defence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BOC08_LPP-PLP_2025-2029</dc:title>
  <dc:creator>Delbouille Julie</dc:creator>
  <cp:keywords/>
  <cp:lastModifiedBy>Hallouzi Abdelouahad</cp:lastModifiedBy>
  <cp:revision>170</cp:revision>
  <dcterms:created xsi:type="dcterms:W3CDTF">2021-07-19T11:03:08Z</dcterms:created>
  <dcterms:modified xsi:type="dcterms:W3CDTF">2025-03-11T09:04:35Z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0x01010016DB522721273246828FC68DD8D54397</vt:lpwstr>
  </property>
  <property fmtid="{D5CDD505-2E9C-101B-9397-08002B2CF9AE}" pid="3" name="Order">
    <vt:r8>13000</vt:r8>
  </property>
</Properties>
</file>