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510" r:id="rId2"/>
    <p:sldId id="272" r:id="rId3"/>
    <p:sldId id="511" r:id="rId4"/>
    <p:sldId id="512" r:id="rId5"/>
    <p:sldId id="269" r:id="rId6"/>
    <p:sldId id="513" r:id="rId7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43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3F43F4-AC4E-4FBA-9037-9ACABCFEF91F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1100C3-2350-44EB-BE8C-D62C2693D91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1653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45008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64715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3718E-DCA3-5DA5-841F-5F832968DD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1DD89C-402D-25DB-3951-C613E4FCB2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D8C2B9-3643-3AAF-B879-888ACBBAB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AFD154-0866-E280-3788-B5D92E633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FAD2DF-A51E-E2A6-9CB7-2D393907D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34274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593F9-57BA-810A-BDE6-CDC28939E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BB3156-5F63-3BD8-D09F-59F29689B0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851F69-38E5-7DC6-1625-49EE49399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8F65C1-85AF-0178-9DC1-0B97522FA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DE046D-218A-7EB7-4FE6-AAE9C673F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95147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ABC072-E187-069D-45F9-0ADC5C7F29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7402C5-D8B0-2561-5EAA-8F3B20F52B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0166CF-28F2-7716-A179-5B7D1366F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4F133-308F-EC04-2F25-9F0C665A3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C1E5FC-D97C-3621-9CA3-9BA446F64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23801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1" y="-2275"/>
            <a:ext cx="41441191" cy="2331066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Defense_Horizontal_CMYK_White_FR-01.png" descr="Defense_Horizontal_CMYK_White_FR-01.png">
            <a:extLst>
              <a:ext uri="{FF2B5EF4-FFF2-40B4-BE49-F238E27FC236}">
                <a16:creationId xmlns:a16="http://schemas.microsoft.com/office/drawing/2014/main" id="{F5BA57AF-6CA7-AE4D-8561-832499B02F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989" t="20121" r="5989" b="21753"/>
          <a:stretch>
            <a:fillRect/>
          </a:stretch>
        </p:blipFill>
        <p:spPr>
          <a:xfrm>
            <a:off x="11094924" y="6395769"/>
            <a:ext cx="2509395" cy="462231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kern="0" baseline="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110287" y="6579291"/>
            <a:ext cx="8220788" cy="245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0" i="0" cap="none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fr-BE" dirty="0"/>
              <a:t>Day </a:t>
            </a:r>
            <a:r>
              <a:rPr lang="fr-BE" dirty="0" err="1"/>
              <a:t>Month</a:t>
            </a:r>
            <a:r>
              <a:rPr lang="fr-BE" dirty="0"/>
              <a:t> </a:t>
            </a:r>
            <a:r>
              <a:rPr lang="fr-BE" dirty="0" err="1"/>
              <a:t>Year</a:t>
            </a:r>
            <a:endParaRPr lang="fr-BE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F0EF1F4-A201-AAD9-D3A1-41660D6B827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52162" y="268795"/>
            <a:ext cx="961905" cy="9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6861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" y="427"/>
            <a:ext cx="12190478" cy="6857144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9" y="745829"/>
            <a:ext cx="11293675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1A4652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281009" y="1779812"/>
            <a:ext cx="11237400" cy="40894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 </a:t>
            </a:r>
            <a:r>
              <a:rPr lang="fr-BE" dirty="0" err="1"/>
              <a:t>Excepteur</a:t>
            </a:r>
            <a:r>
              <a:rPr lang="fr-BE" dirty="0"/>
              <a:t> </a:t>
            </a:r>
            <a:r>
              <a:rPr lang="fr-BE" dirty="0" err="1"/>
              <a:t>sint</a:t>
            </a:r>
            <a:r>
              <a:rPr lang="fr-BE" dirty="0"/>
              <a:t> </a:t>
            </a:r>
            <a:r>
              <a:rPr lang="fr-BE" dirty="0" err="1"/>
              <a:t>occaecat</a:t>
            </a:r>
            <a:r>
              <a:rPr lang="fr-BE" dirty="0"/>
              <a:t> </a:t>
            </a:r>
            <a:r>
              <a:rPr lang="fr-BE" dirty="0" err="1"/>
              <a:t>cupidatat</a:t>
            </a:r>
            <a:r>
              <a:rPr lang="fr-BE" dirty="0"/>
              <a:t> non </a:t>
            </a:r>
            <a:r>
              <a:rPr lang="fr-BE" dirty="0" err="1"/>
              <a:t>proident</a:t>
            </a:r>
            <a:r>
              <a:rPr lang="fr-BE" dirty="0"/>
              <a:t>, </a:t>
            </a:r>
            <a:r>
              <a:rPr lang="fr-BE" dirty="0" err="1"/>
              <a:t>sunt</a:t>
            </a:r>
            <a:r>
              <a:rPr lang="fr-BE" dirty="0"/>
              <a:t> in culpa qui officia </a:t>
            </a:r>
            <a:r>
              <a:rPr lang="fr-BE" dirty="0" err="1"/>
              <a:t>deserunt</a:t>
            </a:r>
            <a:r>
              <a:rPr lang="fr-BE" dirty="0"/>
              <a:t> mollit </a:t>
            </a:r>
            <a:r>
              <a:rPr lang="fr-BE" dirty="0" err="1"/>
              <a:t>anim</a:t>
            </a:r>
            <a:r>
              <a:rPr lang="fr-BE" dirty="0"/>
              <a:t> id est </a:t>
            </a:r>
            <a:r>
              <a:rPr lang="fr-BE" dirty="0" err="1"/>
              <a:t>laborum</a:t>
            </a:r>
            <a:r>
              <a:rPr lang="fr-BE" dirty="0"/>
              <a:t>.</a:t>
            </a:r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737DCA-524A-60D4-585D-877E3FD1523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72580" y="237902"/>
            <a:ext cx="875171" cy="88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2034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2" y="-2275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kern="0" baseline="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376962" y="1186891"/>
            <a:ext cx="8220788" cy="245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0" i="0" cap="none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fr-BE" dirty="0"/>
              <a:t>Day </a:t>
            </a:r>
            <a:r>
              <a:rPr lang="fr-BE" dirty="0" err="1"/>
              <a:t>Month</a:t>
            </a:r>
            <a:r>
              <a:rPr lang="fr-BE" dirty="0"/>
              <a:t> </a:t>
            </a:r>
            <a:r>
              <a:rPr lang="fr-BE" dirty="0" err="1"/>
              <a:t>Year</a:t>
            </a:r>
            <a:endParaRPr lang="fr-BE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4F9F5938-E2C8-BC4B-A548-3C47C2F9BF03}"/>
              </a:ext>
            </a:extLst>
          </p:cNvPr>
          <p:cNvSpPr/>
          <p:nvPr userDrawn="1"/>
        </p:nvSpPr>
        <p:spPr>
          <a:xfrm>
            <a:off x="475512" y="1016332"/>
            <a:ext cx="496039" cy="4572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376962" y="436595"/>
            <a:ext cx="8233638" cy="198253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Bold" panose="020B0004020203020204" pitchFamily="34" charset="0"/>
              </a:defRPr>
            </a:lvl1pPr>
          </a:lstStyle>
          <a:p>
            <a:pPr lvl="0"/>
            <a:r>
              <a:rPr lang="en-US" dirty="0" err="1"/>
              <a:t>CCInfra</a:t>
            </a:r>
            <a:endParaRPr lang="fr-BE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76962" y="653898"/>
            <a:ext cx="8220788" cy="237595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  <a:endParaRPr lang="fr-BE" dirty="0"/>
          </a:p>
        </p:txBody>
      </p:sp>
      <p:pic>
        <p:nvPicPr>
          <p:cNvPr id="12" name="Defense_Horizontal_RGB_White_BIL.png" descr="Defense_Horizontal_RGB_White_BIL.png">
            <a:extLst>
              <a:ext uri="{FF2B5EF4-FFF2-40B4-BE49-F238E27FC236}">
                <a16:creationId xmlns:a16="http://schemas.microsoft.com/office/drawing/2014/main" id="{D8FAB150-B09E-444B-8978-C815507390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21821" y="454914"/>
            <a:ext cx="2285582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16716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57880-11B2-4C60-3E57-EC48F5D4D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205B1-8EBD-9674-CE92-AD43312739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D17406-E8F4-109E-B815-3D88EE4B4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23B84-DE11-7211-5268-9F5F180EB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57606F-14F9-211C-0FCA-F0DB2CB9C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19877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282D2-5611-4F62-32F0-286617A79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71EA75-C495-D7C3-0F71-A6C386B998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9D6AB7-314B-8A54-EA84-2BBD0F83C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47F345-4F5B-0A02-9D21-375A99E17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F476C8-E5F2-6536-422B-79EBF2A02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299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3364F-C7D4-35C2-C13B-B7AEFFC24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55DFF-54EB-3859-EDB4-D9A92331CA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8BFE0B-9CAF-6F64-3548-4D204E9785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240094-D7B4-74E0-F352-A41781A03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02DF92-7699-F21C-9DFE-76F600D43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C3261C-D4FA-1925-4545-FBD815F6B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74756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A3232-69F3-040C-530E-1CFE493FF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1D5F64-A169-24EA-D809-BBA07CC9B0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ECB702-A6CA-1477-9B9C-55941C4AE8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A67DC1-1C26-4170-1DCA-26AA311C83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83303A-0636-6EF3-F25A-69D6AA86AA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0B50FF-6B1C-0F7D-62E8-0DCAE9753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1530DB-F06F-F09A-555F-E99758D73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32AF69-7CB3-E000-5AA4-CE2B89CAF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57743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FDB0B-B72D-5FFC-A15F-B02A81596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2C6C5-209E-C944-E953-C840D7C7C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637C47-4C14-E35D-8C2F-51DA11E41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B17EA6-FFDC-2088-E84D-935AF3C3B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01066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7518C4-DB14-D5FE-F7AB-1395735DB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8D51CC-1D3F-B7FB-EBC3-709F68B27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C6463C-2A72-78EF-9A1F-F6FE157FD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38851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266F4-5F10-6203-3DCD-91B991B2D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2B4C0-1E87-533D-83A2-93B770FFB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0A532-30C0-2FBB-7DD4-C887B47A2A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0A6849-FDCB-4BD7-0A6A-164076A07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67DADD-703A-96B0-51D1-CE49B5F46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4FDB34-43D2-2446-8EA8-0C15B26D8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75793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D99B1-EEE0-6783-D96B-F38D018F3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3D97C5-B854-06B4-4294-FF01FA4478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CB467F-40F8-A369-44EF-5358E5A411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F19692-7AF1-94B8-7511-DA086343B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59BFE-03AB-70C3-B37C-88144EC39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12D69-2097-FCA0-F7D1-C10F7F629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55536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F6206-80AE-30C2-7C13-2769BA9AC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B18FC9-6971-F1E4-F51B-D8FEFD9BB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AF674-F989-3A49-6B00-8E24B1F247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37C30-DF93-F377-FF02-F5E03410B8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C30073-346B-476A-A6A1-42C531CDD7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04189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3"/>
          </p:nvPr>
        </p:nvSpPr>
        <p:spPr>
          <a:xfrm>
            <a:off x="259562" y="5394430"/>
            <a:ext cx="11672876" cy="338554"/>
          </a:xfrm>
        </p:spPr>
        <p:txBody>
          <a:bodyPr/>
          <a:lstStyle/>
          <a:p>
            <a:r>
              <a:rPr lang="nl-B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CPL Schoumaker Aurore </a:t>
            </a:r>
            <a:endParaRPr lang="fr-BE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A circular logo with handshake and text&#10;&#10;Description automatically generated">
            <a:extLst>
              <a:ext uri="{FF2B5EF4-FFF2-40B4-BE49-F238E27FC236}">
                <a16:creationId xmlns:a16="http://schemas.microsoft.com/office/drawing/2014/main" id="{0E94AA0E-3AFF-B1DA-B296-385D29744D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439" y="2157839"/>
            <a:ext cx="2542321" cy="2542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330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CDC1C65-3AAE-04EF-64EC-2E0142B188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Carrière </a:t>
            </a:r>
            <a:endParaRPr lang="fr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58A059-C6C9-3E36-440F-1E66B4148DF3}"/>
              </a:ext>
            </a:extLst>
          </p:cNvPr>
          <p:cNvSpPr txBox="1">
            <a:spLocks noGrp="1"/>
          </p:cNvSpPr>
          <p:nvPr>
            <p:ph type="body" sz="quarter" idx="27"/>
          </p:nvPr>
        </p:nvSpPr>
        <p:spPr>
          <a:xfrm>
            <a:off x="280988" y="1779588"/>
            <a:ext cx="6093933" cy="4852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r>
              <a:rPr lang="nl-BE" sz="18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30 </a:t>
            </a:r>
            <a:r>
              <a:rPr lang="nl-BE" sz="1800" dirty="0" err="1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avril</a:t>
            </a:r>
            <a:r>
              <a:rPr lang="nl-BE" sz="18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2010 </a:t>
            </a:r>
            <a:r>
              <a:rPr lang="nl-BE" sz="1800" dirty="0" err="1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incorpo</a:t>
            </a:r>
            <a:r>
              <a:rPr lang="nl-BE" sz="18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à Arlon </a:t>
            </a:r>
          </a:p>
          <a:p>
            <a:pPr lvl="1">
              <a:lnSpc>
                <a:spcPct val="150000"/>
              </a:lnSpc>
            </a:pPr>
            <a:r>
              <a:rPr lang="nl-BE" sz="18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2010 à 2011 </a:t>
            </a:r>
            <a:r>
              <a:rPr lang="nl-BE" sz="1800" dirty="0" err="1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appuis</a:t>
            </a:r>
            <a:r>
              <a:rPr lang="nl-BE" sz="18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à </a:t>
            </a:r>
            <a:r>
              <a:rPr lang="nl-BE" sz="1800" dirty="0" err="1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Florenne</a:t>
            </a:r>
            <a:r>
              <a:rPr lang="nl-BE" sz="18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>
              <a:lnSpc>
                <a:spcPct val="150000"/>
              </a:lnSpc>
            </a:pPr>
            <a:r>
              <a:rPr lang="nl-BE" sz="18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2011 à 2017 </a:t>
            </a:r>
            <a:r>
              <a:rPr lang="nl-BE" sz="1800" dirty="0" err="1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nl-BE" sz="18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BE" sz="1800" dirty="0" err="1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Décon</a:t>
            </a:r>
            <a:r>
              <a:rPr lang="nl-BE" sz="18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CBRN </a:t>
            </a:r>
          </a:p>
          <a:p>
            <a:pPr lvl="1">
              <a:lnSpc>
                <a:spcPct val="150000"/>
              </a:lnSpc>
            </a:pPr>
            <a:r>
              <a:rPr lang="nl-BE" sz="18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2017 à 2020 </a:t>
            </a:r>
            <a:r>
              <a:rPr lang="nl-BE" sz="1800" dirty="0" err="1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gestion</a:t>
            </a:r>
            <a:r>
              <a:rPr lang="nl-BE" sz="18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des Fmn au CC Infra</a:t>
            </a:r>
          </a:p>
          <a:p>
            <a:pPr lvl="1">
              <a:lnSpc>
                <a:spcPct val="150000"/>
              </a:lnSpc>
            </a:pPr>
            <a:r>
              <a:rPr lang="nl-BE" sz="18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12/13Li de 2020 à 2024 </a:t>
            </a:r>
          </a:p>
          <a:p>
            <a:pPr lvl="2">
              <a:lnSpc>
                <a:spcPct val="100000"/>
              </a:lnSpc>
            </a:pPr>
            <a:r>
              <a:rPr lang="nl-BE" sz="1400" dirty="0" err="1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Gestion</a:t>
            </a:r>
            <a:r>
              <a:rPr lang="nl-BE" sz="14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dossier Cand Pim </a:t>
            </a:r>
          </a:p>
          <a:p>
            <a:pPr lvl="2">
              <a:lnSpc>
                <a:spcPct val="100000"/>
              </a:lnSpc>
            </a:pPr>
            <a:r>
              <a:rPr lang="nl-BE" sz="14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DAES </a:t>
            </a:r>
          </a:p>
          <a:p>
            <a:pPr lvl="2">
              <a:lnSpc>
                <a:spcPct val="100000"/>
              </a:lnSpc>
            </a:pPr>
            <a:r>
              <a:rPr lang="nl-BE" sz="14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Chef de </a:t>
            </a:r>
            <a:r>
              <a:rPr lang="nl-BE" sz="1400" dirty="0" err="1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Sev</a:t>
            </a:r>
            <a:r>
              <a:rPr lang="nl-BE" sz="14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Fmn &amp; Rft de la Br3</a:t>
            </a:r>
          </a:p>
          <a:p>
            <a:pPr lvl="1">
              <a:lnSpc>
                <a:spcPct val="150000"/>
              </a:lnSpc>
            </a:pPr>
            <a:r>
              <a:rPr lang="nl-BE" sz="1800" dirty="0" err="1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Depuis</a:t>
            </a:r>
            <a:r>
              <a:rPr lang="nl-BE" sz="18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nl-BE" sz="1800" dirty="0" err="1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le</a:t>
            </a:r>
            <a:r>
              <a:rPr lang="nl-BE" sz="18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18 </a:t>
            </a:r>
            <a:r>
              <a:rPr lang="nl-BE" sz="1800" dirty="0" err="1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décembre</a:t>
            </a:r>
            <a:r>
              <a:rPr lang="nl-BE" sz="1800" dirty="0">
                <a:solidFill>
                  <a:srgbClr val="18465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2025 DAES à DG H&amp;WB</a:t>
            </a:r>
          </a:p>
          <a:p>
            <a:pPr indent="-228600"/>
            <a:endParaRPr lang="nl-BE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BE" sz="2400" b="1" dirty="0"/>
          </a:p>
          <a:p>
            <a:endParaRPr lang="fr-BE" sz="2400" b="1" dirty="0"/>
          </a:p>
        </p:txBody>
      </p:sp>
    </p:spTree>
    <p:extLst>
      <p:ext uri="{BB962C8B-B14F-4D97-AF65-F5344CB8AC3E}">
        <p14:creationId xmlns:p14="http://schemas.microsoft.com/office/powerpoint/2010/main" val="623493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CDCB2C-59FB-88A6-5AD2-83FD7DE540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BE" dirty="0" err="1"/>
              <a:t>Rôle</a:t>
            </a:r>
            <a:r>
              <a:rPr lang="nl-BE" dirty="0"/>
              <a:t> PC</a:t>
            </a:r>
            <a:endParaRPr lang="fr-B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4B2DEA-46FE-5B3D-B08A-D78CE47C136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81009" y="1779812"/>
            <a:ext cx="11237400" cy="2723177"/>
          </a:xfrm>
        </p:spPr>
        <p:txBody>
          <a:bodyPr/>
          <a:lstStyle/>
          <a:p>
            <a:r>
              <a:rPr lang="fr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Lorsque, en 2024, l’on me propose de suivre la formation de personne de confiance, je ne peux que m’en réjouir.</a:t>
            </a:r>
            <a:br>
              <a:rPr lang="fr-B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 passage à la compagnie d’instruction du 12/13 Li m’a fait prendre pleinement conscience du rôle essentiel des personnes de confiance et des bienfaits que leur écoute attentive apporte</a:t>
            </a:r>
            <a:r>
              <a:rPr lang="nl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nl-B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t"/>
            <a:r>
              <a:rPr lang="fr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formation de personne de confiance m’a apporté de nombreux outils, tant dans l’exercice de mon rôle de PC que dans ma vie privée.</a:t>
            </a:r>
            <a:br>
              <a:rPr lang="fr-B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BE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modules complémentaires, les intervisions et les supervisions sont des moments d’échange et d’enrichissement particulièrement précieux.</a:t>
            </a:r>
          </a:p>
          <a:p>
            <a:endParaRPr lang="nl-BE" dirty="0"/>
          </a:p>
          <a:p>
            <a:endParaRPr lang="nl-BE" dirty="0"/>
          </a:p>
          <a:p>
            <a:endParaRPr lang="nl-BE" dirty="0"/>
          </a:p>
          <a:p>
            <a:r>
              <a:rPr lang="nl-BE" dirty="0"/>
              <a:t> 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524974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3"/>
          </p:nvPr>
        </p:nvSpPr>
        <p:spPr>
          <a:xfrm>
            <a:off x="259562" y="3000278"/>
            <a:ext cx="11672876" cy="1938992"/>
          </a:xfrm>
        </p:spPr>
        <p:txBody>
          <a:bodyPr/>
          <a:lstStyle/>
          <a:p>
            <a:r>
              <a:rPr lang="fr-BE" dirty="0"/>
              <a:t>Présentation personne de confiance en cumul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259562" y="1245884"/>
            <a:ext cx="8220788" cy="245463"/>
          </a:xfrm>
        </p:spPr>
        <p:txBody>
          <a:bodyPr>
            <a:noAutofit/>
          </a:bodyPr>
          <a:lstStyle/>
          <a:p>
            <a:r>
              <a:rPr lang="fr-BE" sz="1400" dirty="0"/>
              <a:t>10/06/2026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6A7E58-2513-8313-9B8E-095F14601DF2}"/>
              </a:ext>
            </a:extLst>
          </p:cNvPr>
          <p:cNvSpPr txBox="1"/>
          <p:nvPr/>
        </p:nvSpPr>
        <p:spPr>
          <a:xfrm>
            <a:off x="259562" y="519628"/>
            <a:ext cx="7551175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fr-BE" sz="2800" dirty="0">
                <a:solidFill>
                  <a:schemeClr val="bg1"/>
                </a:solidFill>
              </a:rPr>
              <a:t>SGT Herbert Kate</a:t>
            </a:r>
          </a:p>
        </p:txBody>
      </p:sp>
    </p:spTree>
    <p:extLst>
      <p:ext uri="{BB962C8B-B14F-4D97-AF65-F5344CB8AC3E}">
        <p14:creationId xmlns:p14="http://schemas.microsoft.com/office/powerpoint/2010/main" val="775010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BE" dirty="0"/>
              <a:t>Parcours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1D9810-71DF-2E2C-5D84-BFBAACC7B01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/>
              <a:t>Études / diplômes  :</a:t>
            </a:r>
          </a:p>
          <a:p>
            <a:pPr marL="1028700" lvl="1">
              <a:buFont typeface="Wingdings" panose="05000000000000000000" pitchFamily="2" charset="2"/>
              <a:buChar char="Ø"/>
            </a:pPr>
            <a:r>
              <a:rPr lang="fr-BE" dirty="0"/>
              <a:t>2010 – 2017 : Enseignement secondaire  - technicienne de bureau.</a:t>
            </a:r>
          </a:p>
          <a:p>
            <a:pPr marL="1028700" lvl="1">
              <a:buFont typeface="Wingdings" panose="05000000000000000000" pitchFamily="2" charset="2"/>
              <a:buChar char="Ø"/>
            </a:pPr>
            <a:r>
              <a:rPr lang="fr-BE" dirty="0"/>
              <a:t>2017 – 2020 : Bachelier en sciences psychologiques et de l’éducation.</a:t>
            </a:r>
          </a:p>
          <a:p>
            <a:pPr marL="1028700" lvl="1">
              <a:buFont typeface="Wingdings" panose="05000000000000000000" pitchFamily="2" charset="2"/>
              <a:buChar char="Ø"/>
            </a:pPr>
            <a:r>
              <a:rPr lang="fr-BE" dirty="0"/>
              <a:t>2020 – 2021 : Master criminologie (année passerelle).</a:t>
            </a:r>
          </a:p>
          <a:p>
            <a:pPr lvl="1" indent="0">
              <a:buNone/>
            </a:pPr>
            <a:endParaRPr lang="fr-BE" dirty="0"/>
          </a:p>
          <a:p>
            <a:pPr marL="285750" lvl="1"/>
            <a:r>
              <a:rPr lang="fr-BE" dirty="0"/>
              <a:t>Parcours :</a:t>
            </a:r>
          </a:p>
          <a:p>
            <a:pPr marL="1029600" lvl="1">
              <a:buFont typeface="Wingdings" panose="05000000000000000000" pitchFamily="2" charset="2"/>
              <a:buChar char="Ø"/>
            </a:pPr>
            <a:r>
              <a:rPr lang="fr-BE" dirty="0"/>
              <a:t>2021 - 2022 : Entrée à la défense pour l’administration en ressources humaines. (PIM + spécialisation)</a:t>
            </a:r>
          </a:p>
          <a:p>
            <a:pPr marL="1029600" lvl="1">
              <a:buFont typeface="Wingdings" panose="05000000000000000000" pitchFamily="2" charset="2"/>
              <a:buChar char="Ø"/>
            </a:pPr>
            <a:r>
              <a:rPr lang="fr-BE" dirty="0"/>
              <a:t>2022 - 2026 : FSU (Financial Support </a:t>
            </a:r>
            <a:r>
              <a:rPr lang="fr-BE" dirty="0" err="1"/>
              <a:t>Unite</a:t>
            </a:r>
            <a:r>
              <a:rPr lang="fr-BE" dirty="0"/>
              <a:t>) à </a:t>
            </a:r>
            <a:r>
              <a:rPr lang="fr-BE" dirty="0" err="1"/>
              <a:t>DGBudFin</a:t>
            </a:r>
            <a:r>
              <a:rPr lang="fr-BE" dirty="0"/>
              <a:t> à Evere.</a:t>
            </a:r>
          </a:p>
          <a:p>
            <a:pPr marL="285750" lvl="1">
              <a:buFont typeface="Wingdings" panose="05000000000000000000" pitchFamily="2" charset="2"/>
              <a:buChar char="Ø"/>
            </a:pPr>
            <a:endParaRPr lang="fr-BE" dirty="0"/>
          </a:p>
          <a:p>
            <a:pPr lvl="1" indent="0">
              <a:buNone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574727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20338" y="705240"/>
            <a:ext cx="11293675" cy="707886"/>
          </a:xfrm>
        </p:spPr>
        <p:txBody>
          <a:bodyPr/>
          <a:lstStyle/>
          <a:p>
            <a:r>
              <a:rPr lang="fr-BE" dirty="0"/>
              <a:t>Motivations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2FDF7A-B928-2ACC-3C67-B3AF8E789690}"/>
              </a:ext>
            </a:extLst>
          </p:cNvPr>
          <p:cNvSpPr txBox="1"/>
          <p:nvPr/>
        </p:nvSpPr>
        <p:spPr>
          <a:xfrm>
            <a:off x="320338" y="1730477"/>
            <a:ext cx="10829443" cy="618630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/>
              <a:t>Reconnaissance de mon diplôme. 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/>
              <a:t>Valoriser mes compétences.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endParaRPr lang="fr-BE" dirty="0"/>
          </a:p>
          <a:p>
            <a:pPr marL="284400" indent="-285750">
              <a:buFont typeface="Arial" panose="020B0604020202020204" pitchFamily="34" charset="0"/>
              <a:buChar char="•"/>
            </a:pPr>
            <a:r>
              <a:rPr lang="fr-BE" dirty="0"/>
              <a:t>Devenir personne de confiance en full time.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/>
              <a:t>Assumer un rôle clé et à responsabilités,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/>
              <a:t>Être un point de référence fiable.</a:t>
            </a:r>
            <a:endParaRPr lang="fr-BE" dirty="0">
              <a:latin typeface="Segoe UI" panose="020B0502040204020203" pitchFamily="34" charset="0"/>
            </a:endParaRPr>
          </a:p>
          <a:p>
            <a:pPr marL="1029600" indent="-285750">
              <a:buFont typeface="Wingdings" panose="05000000000000000000" pitchFamily="2" charset="2"/>
              <a:buChar char="Ø"/>
            </a:pPr>
            <a:endParaRPr lang="fr-BE" dirty="0">
              <a:latin typeface="Segoe UI" panose="020B0502040204020203" pitchFamily="34" charset="0"/>
            </a:endParaRPr>
          </a:p>
          <a:p>
            <a:pPr marL="273600" indent="-285750">
              <a:buFont typeface="Arial" panose="020B0604020202020204" pitchFamily="34" charset="0"/>
              <a:buChar char="•"/>
            </a:pPr>
            <a:r>
              <a:rPr lang="fr-BE" dirty="0">
                <a:latin typeface="Segoe UI" panose="020B0502040204020203" pitchFamily="34" charset="0"/>
              </a:rPr>
              <a:t>Travailler dans le domaine humain.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>
                <a:latin typeface="Segoe UI" panose="020B0502040204020203" pitchFamily="34" charset="0"/>
              </a:rPr>
              <a:t>Accompagnement,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>
                <a:latin typeface="Segoe UI" panose="020B0502040204020203" pitchFamily="34" charset="0"/>
              </a:rPr>
              <a:t>Écoute active,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>
                <a:latin typeface="Segoe UI" panose="020B0502040204020203" pitchFamily="34" charset="0"/>
              </a:rPr>
              <a:t>Rôle de médiation, …</a:t>
            </a:r>
          </a:p>
          <a:p>
            <a:pPr marL="743850"/>
            <a:endParaRPr lang="fr-BE" dirty="0">
              <a:latin typeface="Segoe UI" panose="020B0502040204020203" pitchFamily="34" charset="0"/>
            </a:endParaRPr>
          </a:p>
          <a:p>
            <a:pPr marL="273600" indent="-285750">
              <a:buFont typeface="Arial" panose="020B0604020202020204" pitchFamily="34" charset="0"/>
              <a:buChar char="•"/>
            </a:pPr>
            <a:r>
              <a:rPr lang="fr-BE" dirty="0">
                <a:latin typeface="Segoe UI" panose="020B0502040204020203" pitchFamily="34" charset="0"/>
              </a:rPr>
              <a:t>Relever de nouveaux défis.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>
                <a:latin typeface="Segoe UI" panose="020B0502040204020203" pitchFamily="34" charset="0"/>
              </a:rPr>
              <a:t>M’adapter à de nouvelles situations,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>
                <a:latin typeface="Segoe UI" panose="020B0502040204020203" pitchFamily="34" charset="0"/>
              </a:rPr>
              <a:t>M’investir pleinement dans mes missions.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endParaRPr lang="fr-BE" dirty="0"/>
          </a:p>
          <a:p>
            <a:pPr marL="1029600" indent="-285750">
              <a:buFont typeface="Wingdings" panose="05000000000000000000" pitchFamily="2" charset="2"/>
              <a:buChar char="Ø"/>
            </a:pPr>
            <a:endParaRPr lang="fr-BE" dirty="0"/>
          </a:p>
          <a:p>
            <a:pPr marL="1029600" indent="-285750">
              <a:buFont typeface="Wingdings" panose="05000000000000000000" pitchFamily="2" charset="2"/>
              <a:buChar char="Ø"/>
            </a:pPr>
            <a:endParaRPr lang="fr-BE" dirty="0"/>
          </a:p>
          <a:p>
            <a:pPr marL="1029600" indent="-285750">
              <a:buFont typeface="Wingdings" panose="05000000000000000000" pitchFamily="2" charset="2"/>
              <a:buChar char="Ø"/>
            </a:pPr>
            <a:endParaRPr lang="fr-BE" dirty="0"/>
          </a:p>
          <a:p>
            <a:pPr marL="1029600" indent="-285750">
              <a:buFont typeface="Wingdings" panose="05000000000000000000" pitchFamily="2" charset="2"/>
              <a:buChar char="Ø"/>
            </a:pPr>
            <a:endParaRPr lang="fr-BE" dirty="0"/>
          </a:p>
          <a:p>
            <a:pPr marL="273600" indent="-285750">
              <a:buFont typeface="Arial" panose="020B0604020202020204" pitchFamily="34" charset="0"/>
              <a:buChar char="•"/>
            </a:pPr>
            <a:endParaRPr lang="fr-B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1055810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320</Words>
  <Application>Microsoft Office PowerPoint</Application>
  <PresentationFormat>Widescreen</PresentationFormat>
  <Paragraphs>55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Aptos</vt:lpstr>
      <vt:lpstr>Aptos Display</vt:lpstr>
      <vt:lpstr>Arial</vt:lpstr>
      <vt:lpstr>Palanquin Bold</vt:lpstr>
      <vt:lpstr>Palanquin Regular</vt:lpstr>
      <vt:lpstr>Segoe UI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CDN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Serra</dc:creator>
  <cp:lastModifiedBy>Michael Serra</cp:lastModifiedBy>
  <cp:revision>1</cp:revision>
  <dcterms:created xsi:type="dcterms:W3CDTF">2026-07-08T12:52:50Z</dcterms:created>
  <dcterms:modified xsi:type="dcterms:W3CDTF">2026-07-08T12:53:30Z</dcterms:modified>
</cp:coreProperties>
</file>