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5"/>
  </p:notesMasterIdLst>
  <p:handoutMasterIdLst>
    <p:handoutMasterId r:id="rId26"/>
  </p:handoutMasterIdLst>
  <p:sldIdLst>
    <p:sldId id="424" r:id="rId5"/>
    <p:sldId id="413" r:id="rId6"/>
    <p:sldId id="455" r:id="rId7"/>
    <p:sldId id="461" r:id="rId8"/>
    <p:sldId id="488" r:id="rId9"/>
    <p:sldId id="489" r:id="rId10"/>
    <p:sldId id="485" r:id="rId11"/>
    <p:sldId id="486" r:id="rId12"/>
    <p:sldId id="496" r:id="rId13"/>
    <p:sldId id="474" r:id="rId14"/>
    <p:sldId id="450" r:id="rId15"/>
    <p:sldId id="462" r:id="rId16"/>
    <p:sldId id="447" r:id="rId17"/>
    <p:sldId id="497" r:id="rId18"/>
    <p:sldId id="490" r:id="rId19"/>
    <p:sldId id="498" r:id="rId20"/>
    <p:sldId id="494" r:id="rId21"/>
    <p:sldId id="500" r:id="rId22"/>
    <p:sldId id="501" r:id="rId23"/>
    <p:sldId id="404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30414E-E75A-ACAD-2D2C-F9DB00E2FE08}" name="De Vleeschouwer Bert" initials="BD" userId="S::Bert.DeVleeschouwer@mil.be::54ad2918-0993-405b-8979-ff4e2da810e5" providerId="AD"/>
  <p188:author id="{A7C23B52-9876-4B4A-14E7-0FB607AF9033}" name="Elgouddi Mathieu" initials="ME" userId="S::Mathieu.Elgouddi@mil.be::7f004f03-2cf6-441a-b8b2-cd1ee2911d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990"/>
    <a:srgbClr val="1A4652"/>
    <a:srgbClr val="184652"/>
    <a:srgbClr val="475D63"/>
    <a:srgbClr val="F5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64141" autoAdjust="0"/>
  </p:normalViewPr>
  <p:slideViewPr>
    <p:cSldViewPr snapToGrid="0">
      <p:cViewPr varScale="1">
        <p:scale>
          <a:sx n="53" d="100"/>
          <a:sy n="53" d="100"/>
        </p:scale>
        <p:origin x="1675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Elgouddi.M\Downloads\26MAI_2Ech_Monitoring_DS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/>
              <a:t>EVERE - WO Evolution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8"/>
          <c:order val="8"/>
          <c:tx>
            <c:strRef>
              <c:f>EVERE!$B$777</c:f>
              <c:strCache>
                <c:ptCount val="1"/>
                <c:pt idx="0">
                  <c:v>TOT WO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EVERE!$C$768:$CH$768</c:f>
              <c:numCache>
                <c:formatCode>d/mm/yy;@</c:formatCode>
                <c:ptCount val="5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  <c:pt idx="43">
                  <c:v>45870</c:v>
                </c:pt>
                <c:pt idx="44">
                  <c:v>45901</c:v>
                </c:pt>
                <c:pt idx="45">
                  <c:v>45931</c:v>
                </c:pt>
                <c:pt idx="46">
                  <c:v>45962</c:v>
                </c:pt>
                <c:pt idx="47">
                  <c:v>45992</c:v>
                </c:pt>
                <c:pt idx="48">
                  <c:v>46023</c:v>
                </c:pt>
                <c:pt idx="49">
                  <c:v>46054</c:v>
                </c:pt>
                <c:pt idx="50">
                  <c:v>46082</c:v>
                </c:pt>
                <c:pt idx="51">
                  <c:v>46113</c:v>
                </c:pt>
                <c:pt idx="52">
                  <c:v>46143</c:v>
                </c:pt>
                <c:pt idx="53">
                  <c:v>46174</c:v>
                </c:pt>
              </c:numCache>
            </c:numRef>
          </c:cat>
          <c:val>
            <c:numRef>
              <c:f>EVERE!$C$777:$CH$777</c:f>
              <c:numCache>
                <c:formatCode>General</c:formatCode>
                <c:ptCount val="54"/>
                <c:pt idx="0">
                  <c:v>1412</c:v>
                </c:pt>
                <c:pt idx="1">
                  <c:v>1286</c:v>
                </c:pt>
                <c:pt idx="2">
                  <c:v>1300</c:v>
                </c:pt>
                <c:pt idx="3">
                  <c:v>1276</c:v>
                </c:pt>
                <c:pt idx="4">
                  <c:v>1288</c:v>
                </c:pt>
                <c:pt idx="5">
                  <c:v>1334</c:v>
                </c:pt>
                <c:pt idx="6">
                  <c:v>987</c:v>
                </c:pt>
                <c:pt idx="7">
                  <c:v>872</c:v>
                </c:pt>
                <c:pt idx="8">
                  <c:v>840</c:v>
                </c:pt>
                <c:pt idx="9">
                  <c:v>897</c:v>
                </c:pt>
                <c:pt idx="10">
                  <c:v>1146</c:v>
                </c:pt>
                <c:pt idx="11">
                  <c:v>1160</c:v>
                </c:pt>
                <c:pt idx="12">
                  <c:v>1226</c:v>
                </c:pt>
                <c:pt idx="13">
                  <c:v>1107</c:v>
                </c:pt>
                <c:pt idx="14">
                  <c:v>1098</c:v>
                </c:pt>
                <c:pt idx="15">
                  <c:v>1031</c:v>
                </c:pt>
                <c:pt idx="16">
                  <c:v>1095</c:v>
                </c:pt>
                <c:pt idx="17">
                  <c:v>1064</c:v>
                </c:pt>
                <c:pt idx="18">
                  <c:v>1048</c:v>
                </c:pt>
                <c:pt idx="19">
                  <c:v>980</c:v>
                </c:pt>
                <c:pt idx="20">
                  <c:v>949</c:v>
                </c:pt>
                <c:pt idx="21">
                  <c:v>954</c:v>
                </c:pt>
                <c:pt idx="22">
                  <c:v>843</c:v>
                </c:pt>
                <c:pt idx="23">
                  <c:v>921</c:v>
                </c:pt>
                <c:pt idx="24">
                  <c:v>939</c:v>
                </c:pt>
                <c:pt idx="25">
                  <c:v>923</c:v>
                </c:pt>
                <c:pt idx="26">
                  <c:v>920</c:v>
                </c:pt>
                <c:pt idx="27">
                  <c:v>914</c:v>
                </c:pt>
                <c:pt idx="28">
                  <c:v>946</c:v>
                </c:pt>
                <c:pt idx="29">
                  <c:v>972</c:v>
                </c:pt>
                <c:pt idx="30">
                  <c:v>1038</c:v>
                </c:pt>
                <c:pt idx="31">
                  <c:v>1048</c:v>
                </c:pt>
                <c:pt idx="32">
                  <c:v>1101</c:v>
                </c:pt>
                <c:pt idx="33">
                  <c:v>1201</c:v>
                </c:pt>
                <c:pt idx="34">
                  <c:v>1253</c:v>
                </c:pt>
                <c:pt idx="35">
                  <c:v>1305</c:v>
                </c:pt>
                <c:pt idx="36">
                  <c:v>1394</c:v>
                </c:pt>
                <c:pt idx="37">
                  <c:v>1336</c:v>
                </c:pt>
                <c:pt idx="38">
                  <c:v>1280</c:v>
                </c:pt>
                <c:pt idx="39">
                  <c:v>1293</c:v>
                </c:pt>
                <c:pt idx="40">
                  <c:v>1294</c:v>
                </c:pt>
                <c:pt idx="41">
                  <c:v>1267</c:v>
                </c:pt>
                <c:pt idx="42">
                  <c:v>1235</c:v>
                </c:pt>
                <c:pt idx="43">
                  <c:v>1303</c:v>
                </c:pt>
                <c:pt idx="44">
                  <c:v>1211</c:v>
                </c:pt>
                <c:pt idx="45">
                  <c:v>1224</c:v>
                </c:pt>
                <c:pt idx="46">
                  <c:v>1246</c:v>
                </c:pt>
                <c:pt idx="47">
                  <c:v>1218</c:v>
                </c:pt>
                <c:pt idx="48">
                  <c:v>1249</c:v>
                </c:pt>
                <c:pt idx="49">
                  <c:v>1253</c:v>
                </c:pt>
                <c:pt idx="50">
                  <c:v>1286</c:v>
                </c:pt>
                <c:pt idx="51">
                  <c:v>1316</c:v>
                </c:pt>
                <c:pt idx="52">
                  <c:v>1313</c:v>
                </c:pt>
                <c:pt idx="53">
                  <c:v>1342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6B-425B-A339-B6DDA2E5ED4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51851728"/>
        <c:axId val="85185402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EVERE!$B$769</c15:sqref>
                        </c15:formulaRef>
                      </c:ext>
                    </c:extLst>
                    <c:strCache>
                      <c:ptCount val="1"/>
                      <c:pt idx="0">
                        <c:v>CW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EVERE!$C$769:$CH$769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10</c:v>
                      </c:pt>
                      <c:pt idx="1">
                        <c:v>22</c:v>
                      </c:pt>
                      <c:pt idx="2">
                        <c:v>11</c:v>
                      </c:pt>
                      <c:pt idx="3">
                        <c:v>16</c:v>
                      </c:pt>
                      <c:pt idx="4">
                        <c:v>3</c:v>
                      </c:pt>
                      <c:pt idx="5">
                        <c:v>41</c:v>
                      </c:pt>
                      <c:pt idx="6">
                        <c:v>28</c:v>
                      </c:pt>
                      <c:pt idx="7">
                        <c:v>17</c:v>
                      </c:pt>
                      <c:pt idx="8">
                        <c:v>19</c:v>
                      </c:pt>
                      <c:pt idx="9">
                        <c:v>17</c:v>
                      </c:pt>
                      <c:pt idx="10">
                        <c:v>28</c:v>
                      </c:pt>
                      <c:pt idx="11">
                        <c:v>20</c:v>
                      </c:pt>
                      <c:pt idx="12">
                        <c:v>15</c:v>
                      </c:pt>
                      <c:pt idx="13">
                        <c:v>19</c:v>
                      </c:pt>
                      <c:pt idx="14">
                        <c:v>27</c:v>
                      </c:pt>
                      <c:pt idx="15">
                        <c:v>17</c:v>
                      </c:pt>
                      <c:pt idx="16">
                        <c:v>21</c:v>
                      </c:pt>
                      <c:pt idx="17">
                        <c:v>23</c:v>
                      </c:pt>
                      <c:pt idx="18">
                        <c:v>18</c:v>
                      </c:pt>
                      <c:pt idx="19">
                        <c:v>12</c:v>
                      </c:pt>
                      <c:pt idx="20">
                        <c:v>19</c:v>
                      </c:pt>
                      <c:pt idx="21">
                        <c:v>11</c:v>
                      </c:pt>
                      <c:pt idx="22">
                        <c:v>19</c:v>
                      </c:pt>
                      <c:pt idx="23">
                        <c:v>29</c:v>
                      </c:pt>
                      <c:pt idx="24">
                        <c:v>35</c:v>
                      </c:pt>
                      <c:pt idx="25">
                        <c:v>33</c:v>
                      </c:pt>
                      <c:pt idx="26">
                        <c:v>40</c:v>
                      </c:pt>
                      <c:pt idx="27">
                        <c:v>28</c:v>
                      </c:pt>
                      <c:pt idx="28">
                        <c:v>31</c:v>
                      </c:pt>
                      <c:pt idx="29">
                        <c:v>35</c:v>
                      </c:pt>
                      <c:pt idx="30">
                        <c:v>27</c:v>
                      </c:pt>
                      <c:pt idx="31">
                        <c:v>15</c:v>
                      </c:pt>
                      <c:pt idx="32">
                        <c:v>14</c:v>
                      </c:pt>
                      <c:pt idx="33">
                        <c:v>44</c:v>
                      </c:pt>
                      <c:pt idx="34">
                        <c:v>49</c:v>
                      </c:pt>
                      <c:pt idx="35">
                        <c:v>71</c:v>
                      </c:pt>
                      <c:pt idx="36">
                        <c:v>121</c:v>
                      </c:pt>
                      <c:pt idx="37">
                        <c:v>88</c:v>
                      </c:pt>
                      <c:pt idx="38">
                        <c:v>81</c:v>
                      </c:pt>
                      <c:pt idx="39">
                        <c:v>82</c:v>
                      </c:pt>
                      <c:pt idx="40">
                        <c:v>86</c:v>
                      </c:pt>
                      <c:pt idx="41">
                        <c:v>88</c:v>
                      </c:pt>
                      <c:pt idx="42">
                        <c:v>94</c:v>
                      </c:pt>
                      <c:pt idx="43">
                        <c:v>97</c:v>
                      </c:pt>
                      <c:pt idx="44">
                        <c:v>54</c:v>
                      </c:pt>
                      <c:pt idx="45">
                        <c:v>53</c:v>
                      </c:pt>
                      <c:pt idx="46">
                        <c:v>66</c:v>
                      </c:pt>
                      <c:pt idx="47">
                        <c:v>45</c:v>
                      </c:pt>
                      <c:pt idx="48">
                        <c:v>64</c:v>
                      </c:pt>
                      <c:pt idx="49">
                        <c:v>57</c:v>
                      </c:pt>
                      <c:pt idx="50">
                        <c:v>61</c:v>
                      </c:pt>
                      <c:pt idx="51">
                        <c:v>53</c:v>
                      </c:pt>
                      <c:pt idx="52">
                        <c:v>63</c:v>
                      </c:pt>
                      <c:pt idx="53">
                        <c:v>68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766B-425B-A339-B6DDA2E5ED45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EVERE!$B$770</c15:sqref>
                        </c15:formulaRef>
                      </c:ext>
                    </c:extLst>
                    <c:strCache>
                      <c:ptCount val="1"/>
                      <c:pt idx="0">
                        <c:v>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EVERE!$C$770:$CH$770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491</c:v>
                      </c:pt>
                      <c:pt idx="1">
                        <c:v>478</c:v>
                      </c:pt>
                      <c:pt idx="2">
                        <c:v>549</c:v>
                      </c:pt>
                      <c:pt idx="3">
                        <c:v>541</c:v>
                      </c:pt>
                      <c:pt idx="4">
                        <c:v>539</c:v>
                      </c:pt>
                      <c:pt idx="5">
                        <c:v>475</c:v>
                      </c:pt>
                      <c:pt idx="6">
                        <c:v>317</c:v>
                      </c:pt>
                      <c:pt idx="7">
                        <c:v>289</c:v>
                      </c:pt>
                      <c:pt idx="8">
                        <c:v>283</c:v>
                      </c:pt>
                      <c:pt idx="9">
                        <c:v>282</c:v>
                      </c:pt>
                      <c:pt idx="10">
                        <c:v>284</c:v>
                      </c:pt>
                      <c:pt idx="11">
                        <c:v>266</c:v>
                      </c:pt>
                      <c:pt idx="12">
                        <c:v>272</c:v>
                      </c:pt>
                      <c:pt idx="13">
                        <c:v>266</c:v>
                      </c:pt>
                      <c:pt idx="14">
                        <c:v>325</c:v>
                      </c:pt>
                      <c:pt idx="15">
                        <c:v>318</c:v>
                      </c:pt>
                      <c:pt idx="16">
                        <c:v>319</c:v>
                      </c:pt>
                      <c:pt idx="17">
                        <c:v>316</c:v>
                      </c:pt>
                      <c:pt idx="18">
                        <c:v>311</c:v>
                      </c:pt>
                      <c:pt idx="19">
                        <c:v>317</c:v>
                      </c:pt>
                      <c:pt idx="20">
                        <c:v>218</c:v>
                      </c:pt>
                      <c:pt idx="21">
                        <c:v>214</c:v>
                      </c:pt>
                      <c:pt idx="22">
                        <c:v>225</c:v>
                      </c:pt>
                      <c:pt idx="23">
                        <c:v>232</c:v>
                      </c:pt>
                      <c:pt idx="24">
                        <c:v>236</c:v>
                      </c:pt>
                      <c:pt idx="25">
                        <c:v>225</c:v>
                      </c:pt>
                      <c:pt idx="26">
                        <c:v>199</c:v>
                      </c:pt>
                      <c:pt idx="27">
                        <c:v>189</c:v>
                      </c:pt>
                      <c:pt idx="28">
                        <c:v>182</c:v>
                      </c:pt>
                      <c:pt idx="29">
                        <c:v>179</c:v>
                      </c:pt>
                      <c:pt idx="30">
                        <c:v>255</c:v>
                      </c:pt>
                      <c:pt idx="31">
                        <c:v>256</c:v>
                      </c:pt>
                      <c:pt idx="32">
                        <c:v>255</c:v>
                      </c:pt>
                      <c:pt idx="33">
                        <c:v>252</c:v>
                      </c:pt>
                      <c:pt idx="34">
                        <c:v>240</c:v>
                      </c:pt>
                      <c:pt idx="35">
                        <c:v>315</c:v>
                      </c:pt>
                      <c:pt idx="36">
                        <c:v>326</c:v>
                      </c:pt>
                      <c:pt idx="37">
                        <c:v>346</c:v>
                      </c:pt>
                      <c:pt idx="38">
                        <c:v>326</c:v>
                      </c:pt>
                      <c:pt idx="39">
                        <c:v>333</c:v>
                      </c:pt>
                      <c:pt idx="40">
                        <c:v>332</c:v>
                      </c:pt>
                      <c:pt idx="41">
                        <c:v>399</c:v>
                      </c:pt>
                      <c:pt idx="42">
                        <c:v>381</c:v>
                      </c:pt>
                      <c:pt idx="43">
                        <c:v>380</c:v>
                      </c:pt>
                      <c:pt idx="44">
                        <c:v>417</c:v>
                      </c:pt>
                      <c:pt idx="45">
                        <c:v>443</c:v>
                      </c:pt>
                      <c:pt idx="46">
                        <c:v>444</c:v>
                      </c:pt>
                      <c:pt idx="47">
                        <c:v>425</c:v>
                      </c:pt>
                      <c:pt idx="48">
                        <c:v>422</c:v>
                      </c:pt>
                      <c:pt idx="49">
                        <c:v>418</c:v>
                      </c:pt>
                      <c:pt idx="50">
                        <c:v>415</c:v>
                      </c:pt>
                      <c:pt idx="51">
                        <c:v>414</c:v>
                      </c:pt>
                      <c:pt idx="52">
                        <c:v>410</c:v>
                      </c:pt>
                      <c:pt idx="53">
                        <c:v>408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766B-425B-A339-B6DDA2E5ED45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EVERE!$B$771</c15:sqref>
                        </c15:formulaRef>
                      </c:ext>
                    </c:extLst>
                    <c:strCache>
                      <c:ptCount val="1"/>
                      <c:pt idx="0">
                        <c:v>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EVERE!$C$771:$CH$771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379</c:v>
                      </c:pt>
                      <c:pt idx="1">
                        <c:v>329</c:v>
                      </c:pt>
                      <c:pt idx="2">
                        <c:v>267</c:v>
                      </c:pt>
                      <c:pt idx="3">
                        <c:v>263</c:v>
                      </c:pt>
                      <c:pt idx="4">
                        <c:v>251</c:v>
                      </c:pt>
                      <c:pt idx="5">
                        <c:v>299</c:v>
                      </c:pt>
                      <c:pt idx="6">
                        <c:v>258</c:v>
                      </c:pt>
                      <c:pt idx="7">
                        <c:v>281</c:v>
                      </c:pt>
                      <c:pt idx="8">
                        <c:v>267</c:v>
                      </c:pt>
                      <c:pt idx="9">
                        <c:v>271</c:v>
                      </c:pt>
                      <c:pt idx="10">
                        <c:v>273</c:v>
                      </c:pt>
                      <c:pt idx="11">
                        <c:v>288</c:v>
                      </c:pt>
                      <c:pt idx="12">
                        <c:v>312</c:v>
                      </c:pt>
                      <c:pt idx="13">
                        <c:v>269</c:v>
                      </c:pt>
                      <c:pt idx="14">
                        <c:v>278</c:v>
                      </c:pt>
                      <c:pt idx="15">
                        <c:v>288</c:v>
                      </c:pt>
                      <c:pt idx="16">
                        <c:v>270</c:v>
                      </c:pt>
                      <c:pt idx="17">
                        <c:v>259</c:v>
                      </c:pt>
                      <c:pt idx="18">
                        <c:v>224</c:v>
                      </c:pt>
                      <c:pt idx="19">
                        <c:v>218</c:v>
                      </c:pt>
                      <c:pt idx="20">
                        <c:v>172</c:v>
                      </c:pt>
                      <c:pt idx="21">
                        <c:v>201</c:v>
                      </c:pt>
                      <c:pt idx="22">
                        <c:v>193</c:v>
                      </c:pt>
                      <c:pt idx="23">
                        <c:v>202</c:v>
                      </c:pt>
                      <c:pt idx="24">
                        <c:v>201</c:v>
                      </c:pt>
                      <c:pt idx="25">
                        <c:v>177</c:v>
                      </c:pt>
                      <c:pt idx="26">
                        <c:v>219</c:v>
                      </c:pt>
                      <c:pt idx="27">
                        <c:v>214</c:v>
                      </c:pt>
                      <c:pt idx="28">
                        <c:v>266</c:v>
                      </c:pt>
                      <c:pt idx="29">
                        <c:v>297</c:v>
                      </c:pt>
                      <c:pt idx="30">
                        <c:v>363</c:v>
                      </c:pt>
                      <c:pt idx="31">
                        <c:v>373</c:v>
                      </c:pt>
                      <c:pt idx="32">
                        <c:v>371</c:v>
                      </c:pt>
                      <c:pt idx="33">
                        <c:v>357</c:v>
                      </c:pt>
                      <c:pt idx="34">
                        <c:v>429</c:v>
                      </c:pt>
                      <c:pt idx="35">
                        <c:v>410</c:v>
                      </c:pt>
                      <c:pt idx="36">
                        <c:v>428</c:v>
                      </c:pt>
                      <c:pt idx="37">
                        <c:v>426</c:v>
                      </c:pt>
                      <c:pt idx="38">
                        <c:v>392</c:v>
                      </c:pt>
                      <c:pt idx="39">
                        <c:v>373</c:v>
                      </c:pt>
                      <c:pt idx="40">
                        <c:v>355</c:v>
                      </c:pt>
                      <c:pt idx="41">
                        <c:v>378</c:v>
                      </c:pt>
                      <c:pt idx="42">
                        <c:v>383</c:v>
                      </c:pt>
                      <c:pt idx="43">
                        <c:v>379</c:v>
                      </c:pt>
                      <c:pt idx="44">
                        <c:v>357</c:v>
                      </c:pt>
                      <c:pt idx="45">
                        <c:v>303</c:v>
                      </c:pt>
                      <c:pt idx="46">
                        <c:v>311</c:v>
                      </c:pt>
                      <c:pt idx="47">
                        <c:v>318</c:v>
                      </c:pt>
                      <c:pt idx="48">
                        <c:v>343</c:v>
                      </c:pt>
                      <c:pt idx="49">
                        <c:v>420</c:v>
                      </c:pt>
                      <c:pt idx="50">
                        <c:v>423</c:v>
                      </c:pt>
                      <c:pt idx="51">
                        <c:v>443</c:v>
                      </c:pt>
                      <c:pt idx="52">
                        <c:v>463</c:v>
                      </c:pt>
                      <c:pt idx="53">
                        <c:v>475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766B-425B-A339-B6DDA2E5ED4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EVERE!$B$772</c15:sqref>
                        </c15:formulaRef>
                      </c:ext>
                    </c:extLst>
                    <c:strCache>
                      <c:ptCount val="1"/>
                      <c:pt idx="0">
                        <c:v>R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EVERE!$C$772:$CH$772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71</c:v>
                      </c:pt>
                      <c:pt idx="1">
                        <c:v>65</c:v>
                      </c:pt>
                      <c:pt idx="2">
                        <c:v>81</c:v>
                      </c:pt>
                      <c:pt idx="3">
                        <c:v>86</c:v>
                      </c:pt>
                      <c:pt idx="4">
                        <c:v>92</c:v>
                      </c:pt>
                      <c:pt idx="5">
                        <c:v>93</c:v>
                      </c:pt>
                      <c:pt idx="6">
                        <c:v>35</c:v>
                      </c:pt>
                      <c:pt idx="7">
                        <c:v>41</c:v>
                      </c:pt>
                      <c:pt idx="8">
                        <c:v>52</c:v>
                      </c:pt>
                      <c:pt idx="9">
                        <c:v>49</c:v>
                      </c:pt>
                      <c:pt idx="10">
                        <c:v>52</c:v>
                      </c:pt>
                      <c:pt idx="11">
                        <c:v>48</c:v>
                      </c:pt>
                      <c:pt idx="12">
                        <c:v>51</c:v>
                      </c:pt>
                      <c:pt idx="13">
                        <c:v>45</c:v>
                      </c:pt>
                      <c:pt idx="14">
                        <c:v>43</c:v>
                      </c:pt>
                      <c:pt idx="15">
                        <c:v>55</c:v>
                      </c:pt>
                      <c:pt idx="16">
                        <c:v>70</c:v>
                      </c:pt>
                      <c:pt idx="17">
                        <c:v>74</c:v>
                      </c:pt>
                      <c:pt idx="18">
                        <c:v>60</c:v>
                      </c:pt>
                      <c:pt idx="19">
                        <c:v>62</c:v>
                      </c:pt>
                      <c:pt idx="20">
                        <c:v>95</c:v>
                      </c:pt>
                      <c:pt idx="21">
                        <c:v>67</c:v>
                      </c:pt>
                      <c:pt idx="22">
                        <c:v>76</c:v>
                      </c:pt>
                      <c:pt idx="23">
                        <c:v>99</c:v>
                      </c:pt>
                      <c:pt idx="24">
                        <c:v>84</c:v>
                      </c:pt>
                      <c:pt idx="25">
                        <c:v>85</c:v>
                      </c:pt>
                      <c:pt idx="26">
                        <c:v>87</c:v>
                      </c:pt>
                      <c:pt idx="27">
                        <c:v>79</c:v>
                      </c:pt>
                      <c:pt idx="28">
                        <c:v>70</c:v>
                      </c:pt>
                      <c:pt idx="29">
                        <c:v>56</c:v>
                      </c:pt>
                      <c:pt idx="30">
                        <c:v>55</c:v>
                      </c:pt>
                      <c:pt idx="31">
                        <c:v>66</c:v>
                      </c:pt>
                      <c:pt idx="32">
                        <c:v>71</c:v>
                      </c:pt>
                      <c:pt idx="33">
                        <c:v>160</c:v>
                      </c:pt>
                      <c:pt idx="34">
                        <c:v>138</c:v>
                      </c:pt>
                      <c:pt idx="35">
                        <c:v>218</c:v>
                      </c:pt>
                      <c:pt idx="36">
                        <c:v>154</c:v>
                      </c:pt>
                      <c:pt idx="37">
                        <c:v>144</c:v>
                      </c:pt>
                      <c:pt idx="38">
                        <c:v>145</c:v>
                      </c:pt>
                      <c:pt idx="39">
                        <c:v>153</c:v>
                      </c:pt>
                      <c:pt idx="40">
                        <c:v>148</c:v>
                      </c:pt>
                      <c:pt idx="41">
                        <c:v>136</c:v>
                      </c:pt>
                      <c:pt idx="42">
                        <c:v>145</c:v>
                      </c:pt>
                      <c:pt idx="43">
                        <c:v>178</c:v>
                      </c:pt>
                      <c:pt idx="44">
                        <c:v>146</c:v>
                      </c:pt>
                      <c:pt idx="45">
                        <c:v>210</c:v>
                      </c:pt>
                      <c:pt idx="46">
                        <c:v>208</c:v>
                      </c:pt>
                      <c:pt idx="47">
                        <c:v>203</c:v>
                      </c:pt>
                      <c:pt idx="48">
                        <c:v>210</c:v>
                      </c:pt>
                      <c:pt idx="49">
                        <c:v>198</c:v>
                      </c:pt>
                      <c:pt idx="50">
                        <c:v>220</c:v>
                      </c:pt>
                      <c:pt idx="51">
                        <c:v>216</c:v>
                      </c:pt>
                      <c:pt idx="52">
                        <c:v>185</c:v>
                      </c:pt>
                      <c:pt idx="53">
                        <c:v>196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66B-425B-A339-B6DDA2E5ED4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EVERE!$B$773</c15:sqref>
                        </c15:formulaRef>
                      </c:ext>
                    </c:extLst>
                    <c:strCache>
                      <c:ptCount val="1"/>
                      <c:pt idx="0">
                        <c:v>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EVERE!$C$773:$CH$773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78</c:v>
                      </c:pt>
                      <c:pt idx="1">
                        <c:v>69</c:v>
                      </c:pt>
                      <c:pt idx="2">
                        <c:v>82</c:v>
                      </c:pt>
                      <c:pt idx="3">
                        <c:v>81</c:v>
                      </c:pt>
                      <c:pt idx="4">
                        <c:v>115</c:v>
                      </c:pt>
                      <c:pt idx="5">
                        <c:v>118</c:v>
                      </c:pt>
                      <c:pt idx="6">
                        <c:v>57</c:v>
                      </c:pt>
                      <c:pt idx="7">
                        <c:v>34</c:v>
                      </c:pt>
                      <c:pt idx="8">
                        <c:v>42</c:v>
                      </c:pt>
                      <c:pt idx="9">
                        <c:v>68</c:v>
                      </c:pt>
                      <c:pt idx="10">
                        <c:v>241</c:v>
                      </c:pt>
                      <c:pt idx="11">
                        <c:v>180</c:v>
                      </c:pt>
                      <c:pt idx="12">
                        <c:v>142</c:v>
                      </c:pt>
                      <c:pt idx="13">
                        <c:v>167</c:v>
                      </c:pt>
                      <c:pt idx="14">
                        <c:v>130</c:v>
                      </c:pt>
                      <c:pt idx="15">
                        <c:v>117</c:v>
                      </c:pt>
                      <c:pt idx="16">
                        <c:v>133</c:v>
                      </c:pt>
                      <c:pt idx="17">
                        <c:v>123</c:v>
                      </c:pt>
                      <c:pt idx="18">
                        <c:v>107</c:v>
                      </c:pt>
                      <c:pt idx="19">
                        <c:v>99</c:v>
                      </c:pt>
                      <c:pt idx="20">
                        <c:v>167</c:v>
                      </c:pt>
                      <c:pt idx="21">
                        <c:v>182</c:v>
                      </c:pt>
                      <c:pt idx="22">
                        <c:v>126</c:v>
                      </c:pt>
                      <c:pt idx="23">
                        <c:v>138</c:v>
                      </c:pt>
                      <c:pt idx="24">
                        <c:v>163</c:v>
                      </c:pt>
                      <c:pt idx="25">
                        <c:v>159</c:v>
                      </c:pt>
                      <c:pt idx="26">
                        <c:v>144</c:v>
                      </c:pt>
                      <c:pt idx="27">
                        <c:v>180</c:v>
                      </c:pt>
                      <c:pt idx="28">
                        <c:v>195</c:v>
                      </c:pt>
                      <c:pt idx="29">
                        <c:v>214</c:v>
                      </c:pt>
                      <c:pt idx="30">
                        <c:v>148</c:v>
                      </c:pt>
                      <c:pt idx="31">
                        <c:v>152</c:v>
                      </c:pt>
                      <c:pt idx="32">
                        <c:v>214</c:v>
                      </c:pt>
                      <c:pt idx="33">
                        <c:v>230</c:v>
                      </c:pt>
                      <c:pt idx="34">
                        <c:v>232</c:v>
                      </c:pt>
                      <c:pt idx="35">
                        <c:v>144</c:v>
                      </c:pt>
                      <c:pt idx="36">
                        <c:v>215</c:v>
                      </c:pt>
                      <c:pt idx="37">
                        <c:v>200</c:v>
                      </c:pt>
                      <c:pt idx="38">
                        <c:v>196</c:v>
                      </c:pt>
                      <c:pt idx="39">
                        <c:v>224</c:v>
                      </c:pt>
                      <c:pt idx="40">
                        <c:v>225</c:v>
                      </c:pt>
                      <c:pt idx="41">
                        <c:v>92</c:v>
                      </c:pt>
                      <c:pt idx="42">
                        <c:v>85</c:v>
                      </c:pt>
                      <c:pt idx="43">
                        <c:v>126</c:v>
                      </c:pt>
                      <c:pt idx="44">
                        <c:v>106</c:v>
                      </c:pt>
                      <c:pt idx="45">
                        <c:v>99</c:v>
                      </c:pt>
                      <c:pt idx="46">
                        <c:v>108</c:v>
                      </c:pt>
                      <c:pt idx="47">
                        <c:v>121</c:v>
                      </c:pt>
                      <c:pt idx="48">
                        <c:v>118</c:v>
                      </c:pt>
                      <c:pt idx="49">
                        <c:v>72</c:v>
                      </c:pt>
                      <c:pt idx="50">
                        <c:v>90</c:v>
                      </c:pt>
                      <c:pt idx="51">
                        <c:v>120</c:v>
                      </c:pt>
                      <c:pt idx="52">
                        <c:v>115</c:v>
                      </c:pt>
                      <c:pt idx="53">
                        <c:v>122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66B-425B-A339-B6DDA2E5ED4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EVERE!$B$774</c15:sqref>
                        </c15:formulaRef>
                      </c:ext>
                    </c:extLst>
                    <c:strCache>
                      <c:ptCount val="1"/>
                      <c:pt idx="0">
                        <c:v>WX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EVERE!$C$774:$CH$774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383</c:v>
                      </c:pt>
                      <c:pt idx="1">
                        <c:v>318</c:v>
                      </c:pt>
                      <c:pt idx="2">
                        <c:v>305</c:v>
                      </c:pt>
                      <c:pt idx="3">
                        <c:v>284</c:v>
                      </c:pt>
                      <c:pt idx="4">
                        <c:v>283</c:v>
                      </c:pt>
                      <c:pt idx="5">
                        <c:v>303</c:v>
                      </c:pt>
                      <c:pt idx="6">
                        <c:v>287</c:v>
                      </c:pt>
                      <c:pt idx="7">
                        <c:v>205</c:v>
                      </c:pt>
                      <c:pt idx="8">
                        <c:v>167</c:v>
                      </c:pt>
                      <c:pt idx="9">
                        <c:v>204</c:v>
                      </c:pt>
                      <c:pt idx="10">
                        <c:v>262</c:v>
                      </c:pt>
                      <c:pt idx="11">
                        <c:v>337</c:v>
                      </c:pt>
                      <c:pt idx="12">
                        <c:v>428</c:v>
                      </c:pt>
                      <c:pt idx="13">
                        <c:v>335</c:v>
                      </c:pt>
                      <c:pt idx="14">
                        <c:v>273</c:v>
                      </c:pt>
                      <c:pt idx="15">
                        <c:v>225</c:v>
                      </c:pt>
                      <c:pt idx="16">
                        <c:v>254</c:v>
                      </c:pt>
                      <c:pt idx="17">
                        <c:v>260</c:v>
                      </c:pt>
                      <c:pt idx="18">
                        <c:v>284</c:v>
                      </c:pt>
                      <c:pt idx="19">
                        <c:v>268</c:v>
                      </c:pt>
                      <c:pt idx="20">
                        <c:v>274</c:v>
                      </c:pt>
                      <c:pt idx="21">
                        <c:v>275</c:v>
                      </c:pt>
                      <c:pt idx="22">
                        <c:v>201</c:v>
                      </c:pt>
                      <c:pt idx="23">
                        <c:v>218</c:v>
                      </c:pt>
                      <c:pt idx="24">
                        <c:v>218</c:v>
                      </c:pt>
                      <c:pt idx="25">
                        <c:v>242</c:v>
                      </c:pt>
                      <c:pt idx="26">
                        <c:v>229</c:v>
                      </c:pt>
                      <c:pt idx="27">
                        <c:v>222</c:v>
                      </c:pt>
                      <c:pt idx="28">
                        <c:v>201</c:v>
                      </c:pt>
                      <c:pt idx="29">
                        <c:v>191</c:v>
                      </c:pt>
                      <c:pt idx="30">
                        <c:v>190</c:v>
                      </c:pt>
                      <c:pt idx="31">
                        <c:v>186</c:v>
                      </c:pt>
                      <c:pt idx="32">
                        <c:v>176</c:v>
                      </c:pt>
                      <c:pt idx="33">
                        <c:v>158</c:v>
                      </c:pt>
                      <c:pt idx="34">
                        <c:v>164</c:v>
                      </c:pt>
                      <c:pt idx="35">
                        <c:v>147</c:v>
                      </c:pt>
                      <c:pt idx="36">
                        <c:v>150</c:v>
                      </c:pt>
                      <c:pt idx="37">
                        <c:v>132</c:v>
                      </c:pt>
                      <c:pt idx="38">
                        <c:v>140</c:v>
                      </c:pt>
                      <c:pt idx="39">
                        <c:v>127</c:v>
                      </c:pt>
                      <c:pt idx="40">
                        <c:v>148</c:v>
                      </c:pt>
                      <c:pt idx="41">
                        <c:v>174</c:v>
                      </c:pt>
                      <c:pt idx="42">
                        <c:v>147</c:v>
                      </c:pt>
                      <c:pt idx="43">
                        <c:v>143</c:v>
                      </c:pt>
                      <c:pt idx="44">
                        <c:v>129</c:v>
                      </c:pt>
                      <c:pt idx="45">
                        <c:v>113</c:v>
                      </c:pt>
                      <c:pt idx="46">
                        <c:v>108</c:v>
                      </c:pt>
                      <c:pt idx="47">
                        <c:v>104</c:v>
                      </c:pt>
                      <c:pt idx="48">
                        <c:v>91</c:v>
                      </c:pt>
                      <c:pt idx="49">
                        <c:v>87</c:v>
                      </c:pt>
                      <c:pt idx="50">
                        <c:v>76</c:v>
                      </c:pt>
                      <c:pt idx="51">
                        <c:v>69</c:v>
                      </c:pt>
                      <c:pt idx="52">
                        <c:v>76</c:v>
                      </c:pt>
                      <c:pt idx="53">
                        <c:v>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66B-425B-A339-B6DDA2E5ED4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EVERE!$B$775</c15:sqref>
                        </c15:formulaRef>
                      </c:ext>
                    </c:extLst>
                    <c:strCache>
                      <c:ptCount val="1"/>
                      <c:pt idx="0">
                        <c:v>Other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EVERE!$C$775:$CH$775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0</c:v>
                      </c:pt>
                      <c:pt idx="1">
                        <c:v>5</c:v>
                      </c:pt>
                      <c:pt idx="2">
                        <c:v>5</c:v>
                      </c:pt>
                      <c:pt idx="3">
                        <c:v>5</c:v>
                      </c:pt>
                      <c:pt idx="4">
                        <c:v>5</c:v>
                      </c:pt>
                      <c:pt idx="5">
                        <c:v>5</c:v>
                      </c:pt>
                      <c:pt idx="6">
                        <c:v>5</c:v>
                      </c:pt>
                      <c:pt idx="7">
                        <c:v>5</c:v>
                      </c:pt>
                      <c:pt idx="8">
                        <c:v>10</c:v>
                      </c:pt>
                      <c:pt idx="9">
                        <c:v>6</c:v>
                      </c:pt>
                      <c:pt idx="10">
                        <c:v>6</c:v>
                      </c:pt>
                      <c:pt idx="11">
                        <c:v>21</c:v>
                      </c:pt>
                      <c:pt idx="12">
                        <c:v>6</c:v>
                      </c:pt>
                      <c:pt idx="13">
                        <c:v>6</c:v>
                      </c:pt>
                      <c:pt idx="14">
                        <c:v>22</c:v>
                      </c:pt>
                      <c:pt idx="15">
                        <c:v>11</c:v>
                      </c:pt>
                      <c:pt idx="16">
                        <c:v>28</c:v>
                      </c:pt>
                      <c:pt idx="17">
                        <c:v>9</c:v>
                      </c:pt>
                      <c:pt idx="18">
                        <c:v>44</c:v>
                      </c:pt>
                      <c:pt idx="19">
                        <c:v>4</c:v>
                      </c:pt>
                      <c:pt idx="20">
                        <c:v>4</c:v>
                      </c:pt>
                      <c:pt idx="21">
                        <c:v>4</c:v>
                      </c:pt>
                      <c:pt idx="22">
                        <c:v>3</c:v>
                      </c:pt>
                      <c:pt idx="23">
                        <c:v>3</c:v>
                      </c:pt>
                      <c:pt idx="24">
                        <c:v>2</c:v>
                      </c:pt>
                      <c:pt idx="25">
                        <c:v>2</c:v>
                      </c:pt>
                      <c:pt idx="26">
                        <c:v>2</c:v>
                      </c:pt>
                      <c:pt idx="27">
                        <c:v>2</c:v>
                      </c:pt>
                      <c:pt idx="28">
                        <c:v>1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1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1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2</c:v>
                      </c:pt>
                      <c:pt idx="45">
                        <c:v>3</c:v>
                      </c:pt>
                      <c:pt idx="46">
                        <c:v>1</c:v>
                      </c:pt>
                      <c:pt idx="47">
                        <c:v>2</c:v>
                      </c:pt>
                      <c:pt idx="48">
                        <c:v>1</c:v>
                      </c:pt>
                      <c:pt idx="49">
                        <c:v>1</c:v>
                      </c:pt>
                      <c:pt idx="50">
                        <c:v>1</c:v>
                      </c:pt>
                      <c:pt idx="51">
                        <c:v>1</c:v>
                      </c:pt>
                      <c:pt idx="52">
                        <c:v>1</c:v>
                      </c:pt>
                      <c:pt idx="53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766B-425B-A339-B6DDA2E5ED45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EVERE!$B$776</c15:sqref>
                        </c15:formulaRef>
                      </c:ext>
                    </c:extLst>
                    <c:strCache>
                      <c:ptCount val="1"/>
                      <c:pt idx="0">
                        <c:v>C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EVERE!$C$768:$CH$768</c15:sqref>
                        </c15:formulaRef>
                      </c:ext>
                    </c:extLst>
                    <c:numCache>
                      <c:formatCode>d/mm/yy;@</c:formatCode>
                      <c:ptCount val="54"/>
                      <c:pt idx="0">
                        <c:v>44562</c:v>
                      </c:pt>
                      <c:pt idx="1">
                        <c:v>44593</c:v>
                      </c:pt>
                      <c:pt idx="2">
                        <c:v>44621</c:v>
                      </c:pt>
                      <c:pt idx="3">
                        <c:v>44652</c:v>
                      </c:pt>
                      <c:pt idx="4">
                        <c:v>44682</c:v>
                      </c:pt>
                      <c:pt idx="5">
                        <c:v>44713</c:v>
                      </c:pt>
                      <c:pt idx="6">
                        <c:v>44743</c:v>
                      </c:pt>
                      <c:pt idx="7">
                        <c:v>44774</c:v>
                      </c:pt>
                      <c:pt idx="8">
                        <c:v>44805</c:v>
                      </c:pt>
                      <c:pt idx="9">
                        <c:v>44835</c:v>
                      </c:pt>
                      <c:pt idx="10">
                        <c:v>44866</c:v>
                      </c:pt>
                      <c:pt idx="11">
                        <c:v>44896</c:v>
                      </c:pt>
                      <c:pt idx="12">
                        <c:v>44927</c:v>
                      </c:pt>
                      <c:pt idx="13">
                        <c:v>44958</c:v>
                      </c:pt>
                      <c:pt idx="14">
                        <c:v>44986</c:v>
                      </c:pt>
                      <c:pt idx="15">
                        <c:v>45017</c:v>
                      </c:pt>
                      <c:pt idx="16">
                        <c:v>45047</c:v>
                      </c:pt>
                      <c:pt idx="17">
                        <c:v>45078</c:v>
                      </c:pt>
                      <c:pt idx="18">
                        <c:v>45108</c:v>
                      </c:pt>
                      <c:pt idx="19">
                        <c:v>45139</c:v>
                      </c:pt>
                      <c:pt idx="20">
                        <c:v>45170</c:v>
                      </c:pt>
                      <c:pt idx="21">
                        <c:v>45200</c:v>
                      </c:pt>
                      <c:pt idx="22">
                        <c:v>45231</c:v>
                      </c:pt>
                      <c:pt idx="23">
                        <c:v>45261</c:v>
                      </c:pt>
                      <c:pt idx="24">
                        <c:v>45292</c:v>
                      </c:pt>
                      <c:pt idx="25">
                        <c:v>45323</c:v>
                      </c:pt>
                      <c:pt idx="26">
                        <c:v>45352</c:v>
                      </c:pt>
                      <c:pt idx="27">
                        <c:v>45383</c:v>
                      </c:pt>
                      <c:pt idx="28">
                        <c:v>45413</c:v>
                      </c:pt>
                      <c:pt idx="29">
                        <c:v>45444</c:v>
                      </c:pt>
                      <c:pt idx="30">
                        <c:v>45474</c:v>
                      </c:pt>
                      <c:pt idx="31">
                        <c:v>45505</c:v>
                      </c:pt>
                      <c:pt idx="32">
                        <c:v>45536</c:v>
                      </c:pt>
                      <c:pt idx="33">
                        <c:v>45566</c:v>
                      </c:pt>
                      <c:pt idx="34">
                        <c:v>45597</c:v>
                      </c:pt>
                      <c:pt idx="35">
                        <c:v>45627</c:v>
                      </c:pt>
                      <c:pt idx="36">
                        <c:v>45658</c:v>
                      </c:pt>
                      <c:pt idx="37">
                        <c:v>45689</c:v>
                      </c:pt>
                      <c:pt idx="38">
                        <c:v>45717</c:v>
                      </c:pt>
                      <c:pt idx="39">
                        <c:v>45748</c:v>
                      </c:pt>
                      <c:pt idx="40">
                        <c:v>45778</c:v>
                      </c:pt>
                      <c:pt idx="41">
                        <c:v>45809</c:v>
                      </c:pt>
                      <c:pt idx="42">
                        <c:v>45839</c:v>
                      </c:pt>
                      <c:pt idx="43">
                        <c:v>45870</c:v>
                      </c:pt>
                      <c:pt idx="44">
                        <c:v>45901</c:v>
                      </c:pt>
                      <c:pt idx="45">
                        <c:v>45931</c:v>
                      </c:pt>
                      <c:pt idx="46">
                        <c:v>45962</c:v>
                      </c:pt>
                      <c:pt idx="47">
                        <c:v>45992</c:v>
                      </c:pt>
                      <c:pt idx="48">
                        <c:v>46023</c:v>
                      </c:pt>
                      <c:pt idx="49">
                        <c:v>46054</c:v>
                      </c:pt>
                      <c:pt idx="50">
                        <c:v>46082</c:v>
                      </c:pt>
                      <c:pt idx="51">
                        <c:v>46113</c:v>
                      </c:pt>
                      <c:pt idx="52">
                        <c:v>46143</c:v>
                      </c:pt>
                      <c:pt idx="53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EVERE!$C$776:$CH$776</c15:sqref>
                        </c15:formulaRef>
                      </c:ext>
                    </c:extLst>
                    <c:numCache>
                      <c:formatCode>General</c:formatCode>
                      <c:ptCount val="54"/>
                      <c:pt idx="0">
                        <c:v>136</c:v>
                      </c:pt>
                      <c:pt idx="1">
                        <c:v>183</c:v>
                      </c:pt>
                      <c:pt idx="2">
                        <c:v>64</c:v>
                      </c:pt>
                      <c:pt idx="3">
                        <c:v>134</c:v>
                      </c:pt>
                      <c:pt idx="4">
                        <c:v>106</c:v>
                      </c:pt>
                      <c:pt idx="5">
                        <c:v>103</c:v>
                      </c:pt>
                      <c:pt idx="6">
                        <c:v>286</c:v>
                      </c:pt>
                      <c:pt idx="7">
                        <c:v>185</c:v>
                      </c:pt>
                      <c:pt idx="8">
                        <c:v>131</c:v>
                      </c:pt>
                      <c:pt idx="9">
                        <c:v>79</c:v>
                      </c:pt>
                      <c:pt idx="10">
                        <c:v>40</c:v>
                      </c:pt>
                      <c:pt idx="11">
                        <c:v>2</c:v>
                      </c:pt>
                      <c:pt idx="12">
                        <c:v>76</c:v>
                      </c:pt>
                      <c:pt idx="13">
                        <c:v>218</c:v>
                      </c:pt>
                      <c:pt idx="14">
                        <c:v>143</c:v>
                      </c:pt>
                      <c:pt idx="15">
                        <c:v>123</c:v>
                      </c:pt>
                      <c:pt idx="16">
                        <c:v>90</c:v>
                      </c:pt>
                      <c:pt idx="17">
                        <c:v>78</c:v>
                      </c:pt>
                      <c:pt idx="18">
                        <c:v>134</c:v>
                      </c:pt>
                      <c:pt idx="19">
                        <c:v>83</c:v>
                      </c:pt>
                      <c:pt idx="20">
                        <c:v>151</c:v>
                      </c:pt>
                      <c:pt idx="21">
                        <c:v>97</c:v>
                      </c:pt>
                      <c:pt idx="22">
                        <c:v>170</c:v>
                      </c:pt>
                      <c:pt idx="23">
                        <c:v>42</c:v>
                      </c:pt>
                      <c:pt idx="24">
                        <c:v>44</c:v>
                      </c:pt>
                      <c:pt idx="25">
                        <c:v>130</c:v>
                      </c:pt>
                      <c:pt idx="26">
                        <c:v>88</c:v>
                      </c:pt>
                      <c:pt idx="27">
                        <c:v>95</c:v>
                      </c:pt>
                      <c:pt idx="28">
                        <c:v>77</c:v>
                      </c:pt>
                      <c:pt idx="29">
                        <c:v>47</c:v>
                      </c:pt>
                      <c:pt idx="30">
                        <c:v>51</c:v>
                      </c:pt>
                      <c:pt idx="31">
                        <c:v>115</c:v>
                      </c:pt>
                      <c:pt idx="32">
                        <c:v>68</c:v>
                      </c:pt>
                      <c:pt idx="33">
                        <c:v>96</c:v>
                      </c:pt>
                      <c:pt idx="34">
                        <c:v>70</c:v>
                      </c:pt>
                      <c:pt idx="35">
                        <c:v>57</c:v>
                      </c:pt>
                      <c:pt idx="36">
                        <c:v>64</c:v>
                      </c:pt>
                      <c:pt idx="37">
                        <c:v>151</c:v>
                      </c:pt>
                      <c:pt idx="38">
                        <c:v>102</c:v>
                      </c:pt>
                      <c:pt idx="39">
                        <c:v>44</c:v>
                      </c:pt>
                      <c:pt idx="40">
                        <c:v>73</c:v>
                      </c:pt>
                      <c:pt idx="41">
                        <c:v>62</c:v>
                      </c:pt>
                      <c:pt idx="42">
                        <c:v>58</c:v>
                      </c:pt>
                      <c:pt idx="43">
                        <c:v>68</c:v>
                      </c:pt>
                      <c:pt idx="44">
                        <c:v>45</c:v>
                      </c:pt>
                      <c:pt idx="45">
                        <c:v>31</c:v>
                      </c:pt>
                      <c:pt idx="46">
                        <c:v>41</c:v>
                      </c:pt>
                      <c:pt idx="47">
                        <c:v>59</c:v>
                      </c:pt>
                      <c:pt idx="48">
                        <c:v>69</c:v>
                      </c:pt>
                      <c:pt idx="49">
                        <c:v>49</c:v>
                      </c:pt>
                      <c:pt idx="50">
                        <c:v>58</c:v>
                      </c:pt>
                      <c:pt idx="51">
                        <c:v>42</c:v>
                      </c:pt>
                      <c:pt idx="52">
                        <c:v>55</c:v>
                      </c:pt>
                      <c:pt idx="53">
                        <c:v>35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766B-425B-A339-B6DDA2E5ED45}"/>
                  </c:ext>
                </c:extLst>
              </c15:ser>
            </c15:filteredLineSeries>
          </c:ext>
        </c:extLst>
      </c:lineChart>
      <c:dateAx>
        <c:axId val="851851728"/>
        <c:scaling>
          <c:orientation val="minMax"/>
        </c:scaling>
        <c:delete val="0"/>
        <c:axPos val="b"/>
        <c:numFmt formatCode="d/mm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1854024"/>
        <c:crosses val="autoZero"/>
        <c:auto val="1"/>
        <c:lblOffset val="100"/>
        <c:baseTimeUnit val="months"/>
      </c:dateAx>
      <c:valAx>
        <c:axId val="85185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185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04-06-26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94324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50395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33579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1601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EF05B-2EB4-69A5-268C-2F174DC71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67BA1F-E488-1AB5-7863-FE04E75F4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6BDE14-62F1-4AF6-021D-A9B8B2201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4B74E-8EE1-8373-C146-D6EFF7ED1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0985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22E8-526F-A47A-A3C7-C2EFD2621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A365A-BBB9-7C6D-5871-302D58AB6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80BA8E-AF60-0C99-A29A-3CF585D41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671B9-2168-755B-1368-F43320DD8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8781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2780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186802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BECF8-2835-1DEC-1407-00B2532CF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379079-9F35-E41E-D455-680DF2F52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0CAE4-6A8B-0FD2-D1BC-569AE4849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5E335-A12B-9D50-ED87-323961229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7698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DD293-5443-2F9B-CD43-A2AE6E03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22E260-64A6-DDC1-9BE5-7F45F2CAC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C70FF9-7719-E32C-33A1-2B8A5B2BD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B9F2B-F0E5-F4AD-9B83-DEE192A2A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55113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5421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67333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1100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2727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00E0-2D78-FA06-9960-739A68865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058E1-9218-83E3-C993-2165C137AA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4B9BB-B98F-652A-2000-8CBE8BB58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469FC-7DB2-6E4D-CA98-D61A4062F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6795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A79C-1A22-513F-064E-99611327B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BFD4CB-E6E0-1AAA-8CE7-42E2340E4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F52DAD-D320-8823-2EFB-017CFAB69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6721-2EBA-38FA-A67B-0A0D3B9C2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00181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5274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BE" dirty="0"/>
            </a:b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588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s.mil.intra/sites/MHKA-HMRA/Pages/4DefenseVet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MHKA-VET-HYG@mil.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20005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BE" b="1" dirty="0"/>
              <a:t>PPT DEEL TSS INFRA / </a:t>
            </a:r>
          </a:p>
          <a:p>
            <a:r>
              <a:rPr lang="fr-BE" b="1" dirty="0"/>
              <a:t>PPT PARTIE DU TSS INFRA  </a:t>
            </a:r>
            <a:br>
              <a:rPr lang="fr-BE" b="1" dirty="0"/>
            </a:br>
            <a:r>
              <a:rPr lang="fr-BE" sz="4400" b="1" dirty="0"/>
              <a:t>1</a:t>
            </a:r>
            <a:r>
              <a:rPr lang="fr-BE" b="1" dirty="0"/>
              <a:t>LT De Vleeschouwer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5502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Relighting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1</a:t>
            </a:r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758779"/>
          </a:xfrm>
        </p:spPr>
        <p:txBody>
          <a:bodyPr/>
          <a:lstStyle/>
          <a:p>
            <a:pPr marL="1085850" lvl="1" indent="-342900"/>
            <a:r>
              <a:rPr lang="fr-BE" sz="2000" dirty="0" err="1">
                <a:cs typeface="Times New Roman" panose="02020603050405020304" pitchFamily="18" charset="0"/>
              </a:rPr>
              <a:t>Gelijkvloers</a:t>
            </a:r>
            <a:r>
              <a:rPr lang="fr-BE" sz="2000" dirty="0">
                <a:cs typeface="Times New Roman" panose="02020603050405020304" pitchFamily="18" charset="0"/>
              </a:rPr>
              <a:t>: </a:t>
            </a:r>
            <a:r>
              <a:rPr lang="fr-BE" sz="2000" dirty="0" err="1">
                <a:cs typeface="Times New Roman" panose="02020603050405020304" pitchFamily="18" charset="0"/>
              </a:rPr>
              <a:t>Af</a:t>
            </a:r>
            <a:endParaRPr lang="fr-BE" sz="20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000" dirty="0">
                <a:cs typeface="Times New Roman" panose="02020603050405020304" pitchFamily="18" charset="0"/>
              </a:rPr>
              <a:t>1ste </a:t>
            </a:r>
            <a:r>
              <a:rPr lang="fr-BE" sz="2000" dirty="0" err="1">
                <a:cs typeface="Times New Roman" panose="02020603050405020304" pitchFamily="18" charset="0"/>
              </a:rPr>
              <a:t>verdieping</a:t>
            </a:r>
            <a:r>
              <a:rPr lang="fr-BE" sz="2000" dirty="0">
                <a:cs typeface="Times New Roman" panose="02020603050405020304" pitchFamily="18" charset="0"/>
              </a:rPr>
              <a:t>: </a:t>
            </a:r>
            <a:r>
              <a:rPr lang="fr-BE" sz="2000" dirty="0" err="1">
                <a:cs typeface="Times New Roman" panose="02020603050405020304" pitchFamily="18" charset="0"/>
              </a:rPr>
              <a:t>Af</a:t>
            </a:r>
            <a:endParaRPr lang="fr-BE" sz="20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000" dirty="0">
                <a:cs typeface="Times New Roman" panose="02020603050405020304" pitchFamily="18" charset="0"/>
              </a:rPr>
              <a:t>2de </a:t>
            </a:r>
            <a:r>
              <a:rPr lang="fr-BE" sz="2000" dirty="0" err="1">
                <a:cs typeface="Times New Roman" panose="02020603050405020304" pitchFamily="18" charset="0"/>
              </a:rPr>
              <a:t>verdieping</a:t>
            </a:r>
            <a:r>
              <a:rPr lang="fr-BE" sz="2000" dirty="0">
                <a:cs typeface="Times New Roman" panose="02020603050405020304" pitchFamily="18" charset="0"/>
              </a:rPr>
              <a:t>: In </a:t>
            </a:r>
            <a:r>
              <a:rPr lang="fr-BE" sz="2000" dirty="0" err="1">
                <a:cs typeface="Times New Roman" panose="02020603050405020304" pitchFamily="18" charset="0"/>
              </a:rPr>
              <a:t>progress</a:t>
            </a:r>
            <a:r>
              <a:rPr lang="fr-BE" sz="2000" dirty="0">
                <a:cs typeface="Times New Roman" panose="02020603050405020304" pitchFamily="18" charset="0"/>
              </a:rPr>
              <a:t> (TPF) </a:t>
            </a:r>
            <a:r>
              <a:rPr lang="fr-BE" sz="2000" dirty="0" err="1">
                <a:cs typeface="Times New Roman" panose="02020603050405020304" pitchFamily="18" charset="0"/>
              </a:rPr>
              <a:t>bijna</a:t>
            </a:r>
            <a:r>
              <a:rPr lang="fr-BE" sz="2000" dirty="0">
                <a:cs typeface="Times New Roman" panose="02020603050405020304" pitchFamily="18" charset="0"/>
              </a:rPr>
              <a:t> </a:t>
            </a:r>
            <a:r>
              <a:rPr lang="fr-BE" sz="2000" dirty="0" err="1">
                <a:cs typeface="Times New Roman" panose="02020603050405020304" pitchFamily="18" charset="0"/>
              </a:rPr>
              <a:t>afgewerkt</a:t>
            </a:r>
            <a:r>
              <a:rPr lang="fr-BE" sz="2000" dirty="0">
                <a:cs typeface="Times New Roman" panose="02020603050405020304" pitchFamily="18" charset="0"/>
              </a:rPr>
              <a:t> </a:t>
            </a:r>
            <a:r>
              <a:rPr lang="nl-NL" sz="2000" b="1" dirty="0"/>
              <a:t>In afwachting van de offerte voor deel 2 </a:t>
            </a:r>
          </a:p>
          <a:p>
            <a:pPr marL="1085850" lvl="1" indent="-342900"/>
            <a:r>
              <a:rPr lang="fr-BE" sz="2000" dirty="0">
                <a:cs typeface="Times New Roman" panose="02020603050405020304" pitchFamily="18" charset="0"/>
              </a:rPr>
              <a:t>3de </a:t>
            </a:r>
            <a:r>
              <a:rPr lang="fr-BE" sz="2000" dirty="0" err="1">
                <a:cs typeface="Times New Roman" panose="02020603050405020304" pitchFamily="18" charset="0"/>
              </a:rPr>
              <a:t>verdieping</a:t>
            </a:r>
            <a:r>
              <a:rPr lang="fr-BE" sz="2000" dirty="0">
                <a:cs typeface="Times New Roman" panose="02020603050405020304" pitchFamily="18" charset="0"/>
              </a:rPr>
              <a:t>: In </a:t>
            </a:r>
            <a:r>
              <a:rPr lang="fr-BE" sz="2000" dirty="0" err="1">
                <a:cs typeface="Times New Roman" panose="02020603050405020304" pitchFamily="18" charset="0"/>
              </a:rPr>
              <a:t>progress</a:t>
            </a:r>
            <a:r>
              <a:rPr lang="fr-BE" sz="2000" dirty="0">
                <a:cs typeface="Times New Roman" panose="02020603050405020304" pitchFamily="18" charset="0"/>
              </a:rPr>
              <a:t> (TPF) </a:t>
            </a:r>
            <a:r>
              <a:rPr lang="nl-NL" sz="2000" b="1" dirty="0"/>
              <a:t>In afwachting van de offerte voor deel 2 </a:t>
            </a:r>
          </a:p>
          <a:p>
            <a:pPr marL="1085850" lvl="1" indent="-342900"/>
            <a:r>
              <a:rPr lang="fr-BE" sz="2000" dirty="0">
                <a:cs typeface="Times New Roman" panose="02020603050405020304" pitchFamily="18" charset="0"/>
              </a:rPr>
              <a:t>4de </a:t>
            </a:r>
            <a:r>
              <a:rPr lang="fr-BE" sz="2000" dirty="0" err="1">
                <a:cs typeface="Times New Roman" panose="02020603050405020304" pitchFamily="18" charset="0"/>
              </a:rPr>
              <a:t>verdieping</a:t>
            </a:r>
            <a:r>
              <a:rPr lang="fr-BE" sz="2000" dirty="0">
                <a:cs typeface="Times New Roman" panose="02020603050405020304" pitchFamily="18" charset="0"/>
              </a:rPr>
              <a:t>: </a:t>
            </a:r>
            <a:r>
              <a:rPr lang="fr-BE" sz="2000" dirty="0" err="1">
                <a:cs typeface="Times New Roman" panose="02020603050405020304" pitchFamily="18" charset="0"/>
              </a:rPr>
              <a:t>Deel</a:t>
            </a:r>
            <a:r>
              <a:rPr lang="fr-BE" sz="2000" dirty="0">
                <a:cs typeface="Times New Roman" panose="02020603050405020304" pitchFamily="18" charset="0"/>
              </a:rPr>
              <a:t> 1 </a:t>
            </a:r>
            <a:r>
              <a:rPr lang="fr-BE" sz="2000" dirty="0" err="1">
                <a:cs typeface="Times New Roman" panose="02020603050405020304" pitchFamily="18" charset="0"/>
              </a:rPr>
              <a:t>af</a:t>
            </a:r>
            <a:r>
              <a:rPr lang="fr-BE" sz="2000" dirty="0">
                <a:cs typeface="Times New Roman" panose="02020603050405020304" pitchFamily="18" charset="0"/>
              </a:rPr>
              <a:t>, </a:t>
            </a:r>
            <a:r>
              <a:rPr lang="fr-BE" sz="2000" dirty="0" err="1">
                <a:cs typeface="Times New Roman" panose="02020603050405020304" pitchFamily="18" charset="0"/>
              </a:rPr>
              <a:t>deel</a:t>
            </a:r>
            <a:r>
              <a:rPr lang="fr-BE" sz="2000" dirty="0">
                <a:cs typeface="Times New Roman" panose="02020603050405020304" pitchFamily="18" charset="0"/>
              </a:rPr>
              <a:t> 2 WIP(Nuyts) </a:t>
            </a:r>
            <a:r>
              <a:rPr lang="nl-NL" sz="2000" b="1" dirty="0">
                <a:cs typeface="Times New Roman" panose="02020603050405020304" pitchFamily="18" charset="0"/>
              </a:rPr>
              <a:t>Afgewerkt</a:t>
            </a:r>
            <a:r>
              <a:rPr lang="nl-NL" sz="2000" b="1" dirty="0"/>
              <a:t>. Er zijn nog 5 armaturen die vervangen moeten worden</a:t>
            </a:r>
          </a:p>
          <a:p>
            <a:pPr marL="1085850" lvl="1" indent="-342900"/>
            <a:r>
              <a:rPr lang="fr-BE" sz="2000" dirty="0">
                <a:cs typeface="Times New Roman" panose="02020603050405020304" pitchFamily="18" charset="0"/>
              </a:rPr>
              <a:t>5de en 6de </a:t>
            </a:r>
            <a:r>
              <a:rPr lang="fr-BE" sz="2000" dirty="0" err="1">
                <a:cs typeface="Times New Roman" panose="02020603050405020304" pitchFamily="18" charset="0"/>
              </a:rPr>
              <a:t>verdieping</a:t>
            </a:r>
            <a:r>
              <a:rPr lang="fr-BE" sz="2000" dirty="0">
                <a:cs typeface="Times New Roman" panose="02020603050405020304" pitchFamily="18" charset="0"/>
              </a:rPr>
              <a:t>: Offertes </a:t>
            </a:r>
            <a:r>
              <a:rPr lang="fr-BE" sz="2000" dirty="0" err="1">
                <a:cs typeface="Times New Roman" panose="02020603050405020304" pitchFamily="18" charset="0"/>
              </a:rPr>
              <a:t>ontvangen</a:t>
            </a:r>
            <a:endParaRPr lang="fr-BE" sz="2000" dirty="0">
              <a:cs typeface="Times New Roman" panose="02020603050405020304" pitchFamily="18" charset="0"/>
            </a:endParaRPr>
          </a:p>
          <a:p>
            <a:pPr marL="1085850" lvl="1" indent="-342900"/>
            <a:r>
              <a:rPr lang="fr-BE" sz="2000" dirty="0" err="1">
                <a:cs typeface="Times New Roman" panose="02020603050405020304" pitchFamily="18" charset="0"/>
              </a:rPr>
              <a:t>Noodverlichting</a:t>
            </a:r>
            <a:r>
              <a:rPr lang="fr-BE" sz="2000" dirty="0">
                <a:cs typeface="Times New Roman" panose="02020603050405020304" pitchFamily="18" charset="0"/>
              </a:rPr>
              <a:t> </a:t>
            </a:r>
            <a:r>
              <a:rPr lang="fr-BE" sz="2000" dirty="0" err="1">
                <a:cs typeface="Times New Roman" panose="02020603050405020304" pitchFamily="18" charset="0"/>
              </a:rPr>
              <a:t>trappenhal</a:t>
            </a:r>
            <a:r>
              <a:rPr lang="fr-BE" sz="2000" dirty="0">
                <a:cs typeface="Times New Roman" panose="02020603050405020304" pitchFamily="18" charset="0"/>
              </a:rPr>
              <a:t>: </a:t>
            </a:r>
            <a:r>
              <a:rPr lang="fr-BE" sz="2000" dirty="0" err="1">
                <a:cs typeface="Times New Roman" panose="02020603050405020304" pitchFamily="18" charset="0"/>
              </a:rPr>
              <a:t>Uitgevoerd</a:t>
            </a:r>
            <a:endParaRPr lang="fr-BE" sz="2000" dirty="0">
              <a:cs typeface="Times New Roman" panose="02020603050405020304" pitchFamily="18" charset="0"/>
            </a:endParaRPr>
          </a:p>
          <a:p>
            <a:pPr lvl="1" indent="0">
              <a:buNone/>
            </a:pPr>
            <a:endParaRPr lang="fr-BE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928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Openstaande</a:t>
            </a:r>
            <a:r>
              <a:rPr lang="fr-BE" u="sng" dirty="0"/>
              <a:t> </a:t>
            </a:r>
            <a:r>
              <a:rPr lang="fr-BE" u="sng" dirty="0" err="1"/>
              <a:t>WOs</a:t>
            </a:r>
            <a:r>
              <a:rPr lang="fr-BE" u="sng" dirty="0"/>
              <a:t> 1Ech</a:t>
            </a:r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1704747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TPF: 74 (170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keer</a:t>
            </a:r>
            <a:r>
              <a:rPr lang="fr-BE" sz="2400" dirty="0">
                <a:cs typeface="Times New Roman" panose="02020603050405020304" pitchFamily="18" charset="0"/>
              </a:rPr>
              <a:t>)</a:t>
            </a:r>
          </a:p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1Ech: 60 (45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cs typeface="Times New Roman" panose="02020603050405020304" pitchFamily="18" charset="0"/>
              </a:rPr>
              <a:t>keer</a:t>
            </a:r>
            <a:r>
              <a:rPr lang="fr-BE" sz="2400" dirty="0">
                <a:cs typeface="Times New Roman" panose="02020603050405020304" pitchFamily="18" charset="0"/>
              </a:rPr>
              <a:t>) DS1I</a:t>
            </a: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86B117-0B64-3D93-0CDD-DB076FC904B9}"/>
              </a:ext>
            </a:extLst>
          </p:cNvPr>
          <p:cNvSpPr/>
          <p:nvPr/>
        </p:nvSpPr>
        <p:spPr>
          <a:xfrm>
            <a:off x="9366125" y="5410042"/>
            <a:ext cx="2825875" cy="140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0733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40221"/>
          </a:xfrm>
        </p:spPr>
        <p:txBody>
          <a:bodyPr/>
          <a:lstStyle/>
          <a:p>
            <a:r>
              <a:rPr lang="fr-BE" u="sng" dirty="0" err="1"/>
              <a:t>Openstaande</a:t>
            </a:r>
            <a:r>
              <a:rPr lang="fr-BE" u="sng" dirty="0"/>
              <a:t> </a:t>
            </a:r>
            <a:r>
              <a:rPr lang="fr-BE" u="sng" dirty="0" err="1"/>
              <a:t>WOs</a:t>
            </a:r>
            <a:r>
              <a:rPr lang="fr-BE" u="sng" dirty="0"/>
              <a:t> 2Ech</a:t>
            </a:r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764479"/>
          </a:xfrm>
        </p:spPr>
        <p:txBody>
          <a:bodyPr/>
          <a:lstStyle/>
          <a:p>
            <a:pPr marL="1085850" lvl="1" indent="-342900"/>
            <a:r>
              <a:rPr lang="fr-BE" sz="2400" dirty="0">
                <a:cs typeface="Times New Roman" panose="02020603050405020304" pitchFamily="18" charset="0"/>
              </a:rPr>
              <a:t>1342 (1218 </a:t>
            </a:r>
            <a:r>
              <a:rPr lang="fr-BE" sz="2400" dirty="0" err="1">
                <a:cs typeface="Times New Roman" panose="02020603050405020304" pitchFamily="18" charset="0"/>
              </a:rPr>
              <a:t>vorige</a:t>
            </a:r>
            <a:r>
              <a:rPr lang="fr-BE" sz="2400" dirty="0">
                <a:cs typeface="Times New Roman" panose="02020603050405020304" pitchFamily="18" charset="0"/>
              </a:rPr>
              <a:t> RTECH) op 1 </a:t>
            </a:r>
            <a:r>
              <a:rPr lang="fr-BE" sz="2400" dirty="0" err="1">
                <a:cs typeface="Times New Roman" panose="02020603050405020304" pitchFamily="18" charset="0"/>
              </a:rPr>
              <a:t>juni</a:t>
            </a:r>
            <a:r>
              <a:rPr lang="fr-BE" sz="2400" dirty="0">
                <a:cs typeface="Times New Roman" panose="02020603050405020304" pitchFamily="18" charset="0"/>
              </a:rPr>
              <a:t> 2026</a:t>
            </a:r>
          </a:p>
          <a:p>
            <a:pPr marL="1085850" lvl="1" indent="-342900"/>
            <a:r>
              <a:rPr lang="fr-BE" sz="2400" dirty="0" err="1">
                <a:cs typeface="Times New Roman" panose="02020603050405020304" pitchFamily="18" charset="0"/>
              </a:rPr>
              <a:t>Stabiel</a:t>
            </a:r>
            <a:endParaRPr lang="fr-BE" sz="2400" dirty="0">
              <a:cs typeface="Times New Roman" panose="02020603050405020304" pitchFamily="18" charset="0"/>
            </a:endParaRPr>
          </a:p>
          <a:p>
            <a:pPr marL="1085850" lvl="1" indent="-342900"/>
            <a:endParaRPr lang="fr-BE" sz="2400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0FE4FE-58CD-4872-84C8-82B257F137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917363"/>
              </p:ext>
            </p:extLst>
          </p:nvPr>
        </p:nvGraphicFramePr>
        <p:xfrm>
          <a:off x="0" y="2377440"/>
          <a:ext cx="12191999" cy="3817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465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30"/>
            <a:ext cx="11166353" cy="1938992"/>
          </a:xfrm>
        </p:spPr>
        <p:txBody>
          <a:bodyPr/>
          <a:lstStyle/>
          <a:p>
            <a:r>
              <a:rPr lang="fr-BE" u="sng" dirty="0" err="1"/>
              <a:t>Huidige</a:t>
            </a:r>
            <a:r>
              <a:rPr lang="fr-BE" u="sng" dirty="0"/>
              <a:t> </a:t>
            </a:r>
            <a:r>
              <a:rPr lang="fr-BE" u="sng" dirty="0" err="1"/>
              <a:t>situatie</a:t>
            </a:r>
            <a:r>
              <a:rPr lang="fr-BE" u="sng" dirty="0"/>
              <a:t> </a:t>
            </a:r>
            <a:r>
              <a:rPr lang="fr-BE" u="sng" dirty="0" err="1"/>
              <a:t>personeel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4709695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1Ech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OOffr</a:t>
            </a: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2/2 (idem)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Polyvalent: 1/14 (</a:t>
            </a:r>
            <a:r>
              <a:rPr lang="nl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persoon gaat waarschijnlijk muteren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Rosetta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/Reboot4You: 2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 </a:t>
            </a:r>
            <a:r>
              <a:rPr lang="nl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 (idem) =&gt; focus groenonderhoud</a:t>
            </a:r>
          </a:p>
          <a:p>
            <a:pPr lvl="1" indent="0">
              <a:buNone/>
            </a:pPr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63862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960A-94C9-661D-68BE-8337FA424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AE2058-CE27-58EC-649F-306326BDAC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30"/>
            <a:ext cx="11166353" cy="1938992"/>
          </a:xfrm>
        </p:spPr>
        <p:txBody>
          <a:bodyPr/>
          <a:lstStyle/>
          <a:p>
            <a:r>
              <a:rPr lang="fr-BE" u="sng" dirty="0" err="1"/>
              <a:t>Huidige</a:t>
            </a:r>
            <a:r>
              <a:rPr lang="fr-BE" u="sng" dirty="0"/>
              <a:t> </a:t>
            </a:r>
            <a:r>
              <a:rPr lang="fr-BE" u="sng" dirty="0" err="1"/>
              <a:t>situatie</a:t>
            </a:r>
            <a:r>
              <a:rPr lang="fr-BE" u="sng" dirty="0"/>
              <a:t> </a:t>
            </a:r>
            <a:r>
              <a:rPr lang="fr-BE" u="sng" dirty="0" err="1"/>
              <a:t>personeel</a:t>
            </a:r>
            <a:endParaRPr lang="fr-BE" u="sng" dirty="0"/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4305B-B075-17CD-2288-87A39330AF8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4709695"/>
          </a:xfrm>
        </p:spPr>
        <p:txBody>
          <a:bodyPr/>
          <a:lstStyle/>
          <a:p>
            <a:pPr lvl="1" indent="0">
              <a:buNone/>
            </a:pPr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b="1" u="sng" dirty="0">
                <a:cs typeface="Times New Roman" panose="02020603050405020304" pitchFamily="18" charset="0"/>
              </a:rPr>
              <a:t>2Ech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Elektriciens: 5/5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Loodgieters: 1/5 (1 zonder opleiding, +1 </a:t>
            </a:r>
            <a:r>
              <a:rPr lang="nl-BE" sz="24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Rosetta</a:t>
            </a: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Schilders: 5/5 (+1  </a:t>
            </a:r>
            <a:r>
              <a:rPr lang="nl-BE" sz="24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Rosetta</a:t>
            </a: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maar -1 september 2026)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Slotenmaker: 3 mensen in opleiding (cumul) + 1 stagiair</a:t>
            </a:r>
          </a:p>
          <a:p>
            <a:pPr marL="1200150" lvl="1" indent="-457200">
              <a:buFontTx/>
              <a:buChar char="-"/>
            </a:pPr>
            <a:endParaRPr lang="nl-B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Voor de </a:t>
            </a:r>
            <a:r>
              <a:rPr lang="nl-BE" sz="24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Rosetta’s</a:t>
            </a: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en interims is het voorzien om ze via </a:t>
            </a:r>
            <a:r>
              <a:rPr lang="nl-BE" sz="2400" kern="1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dVEP</a:t>
            </a: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of CLMM te rekruteren (wanneer mogelijk).</a:t>
            </a:r>
            <a:b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=&gt; Reeds gaande voor de stagiair slotenmaker en 2 interim elektriciens</a:t>
            </a: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1200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22AB-99DD-0B58-6423-A7E9035BE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C219A6-5474-4C65-752F-3FEF00F4C1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323439"/>
          </a:xfrm>
        </p:spPr>
        <p:txBody>
          <a:bodyPr/>
          <a:lstStyle/>
          <a:p>
            <a:r>
              <a:rPr lang="fr-BE" u="sng" dirty="0" err="1"/>
              <a:t>Toekomstige</a:t>
            </a:r>
            <a:r>
              <a:rPr lang="fr-BE" u="sng" dirty="0"/>
              <a:t> extra </a:t>
            </a:r>
            <a:r>
              <a:rPr lang="fr-BE" u="sng" dirty="0" err="1"/>
              <a:t>rekrutering</a:t>
            </a:r>
            <a:r>
              <a:rPr lang="fr-BE" u="sng" dirty="0"/>
              <a:t> 2Ech</a:t>
            </a:r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8C486-BCDC-9F54-6D7A-07756A7414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412489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slotenmaker CLMM</a:t>
            </a:r>
          </a:p>
          <a:p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Mogelijks 1 schilder extra via </a:t>
            </a:r>
            <a:r>
              <a:rPr lang="nl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dVEP</a:t>
            </a:r>
            <a:endParaRPr lang="nl-BE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nl-BE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loodgieter CLMM 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(mogelijks 1 extra via </a:t>
            </a:r>
            <a:r>
              <a:rPr lang="nl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dVEP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Tx/>
              <a:buChar char="-"/>
            </a:pPr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elektricien CLMM (mogelijks 1 extra via </a:t>
            </a:r>
            <a:r>
              <a:rPr lang="nl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dVEP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Tx/>
              <a:buChar char="-"/>
            </a:pPr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Data: september-december 2026</a:t>
            </a:r>
            <a:endParaRPr lang="nl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71463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2AFD2-4916-B279-AC8E-B45B98E36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6B45E-71C1-81B1-79CA-04CF8BE550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00398"/>
            <a:ext cx="11166353" cy="707886"/>
          </a:xfrm>
        </p:spPr>
        <p:txBody>
          <a:bodyPr/>
          <a:lstStyle/>
          <a:p>
            <a:r>
              <a:rPr lang="fr-BE" dirty="0"/>
              <a:t>DSQ1 OOD </a:t>
            </a:r>
            <a:r>
              <a:rPr lang="fr-BE" dirty="0" err="1"/>
              <a:t>daken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1996CC-1A59-78B1-7FB3-8D8F5D4E27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961585"/>
            <a:ext cx="11237400" cy="5492516"/>
          </a:xfrm>
        </p:spPr>
        <p:txBody>
          <a:bodyPr/>
          <a:lstStyle/>
          <a:p>
            <a:r>
              <a:rPr lang="fr-BE" b="1" dirty="0" err="1"/>
              <a:t>Uitgevoerd</a:t>
            </a:r>
            <a:endParaRPr lang="fr-BE" b="1" dirty="0"/>
          </a:p>
          <a:p>
            <a:endParaRPr lang="fr-B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1</a:t>
            </a:r>
            <a:r>
              <a:rPr lang="fr-BE" dirty="0"/>
              <a:t> – </a:t>
            </a:r>
            <a:r>
              <a:rPr lang="fr-BE" dirty="0" err="1"/>
              <a:t>Herstelling</a:t>
            </a:r>
            <a:r>
              <a:rPr lang="fr-BE" dirty="0"/>
              <a:t> van </a:t>
            </a:r>
            <a:r>
              <a:rPr lang="fr-BE" dirty="0" err="1"/>
              <a:t>verschillende</a:t>
            </a:r>
            <a:r>
              <a:rPr lang="fr-BE" dirty="0"/>
              <a:t> </a:t>
            </a:r>
            <a:r>
              <a:rPr lang="fr-BE" dirty="0" err="1"/>
              <a:t>lekken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4 CTNR</a:t>
            </a:r>
            <a:r>
              <a:rPr lang="fr-BE" dirty="0"/>
              <a:t> – </a:t>
            </a:r>
            <a:r>
              <a:rPr lang="fr-BE" dirty="0" err="1"/>
              <a:t>Herstelling</a:t>
            </a:r>
            <a:r>
              <a:rPr lang="fr-BE" dirty="0"/>
              <a:t> van </a:t>
            </a:r>
            <a:r>
              <a:rPr lang="fr-BE" dirty="0" err="1"/>
              <a:t>verschillende</a:t>
            </a:r>
            <a:r>
              <a:rPr lang="fr-BE" dirty="0"/>
              <a:t> </a:t>
            </a:r>
            <a:r>
              <a:rPr lang="fr-BE" dirty="0" err="1"/>
              <a:t>lekken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8 (</a:t>
            </a:r>
            <a:r>
              <a:rPr lang="fr-BE" b="1" dirty="0" err="1"/>
              <a:t>grote</a:t>
            </a:r>
            <a:r>
              <a:rPr lang="fr-BE" b="1" dirty="0"/>
              <a:t> </a:t>
            </a:r>
            <a:r>
              <a:rPr lang="fr-BE" b="1" dirty="0" err="1"/>
              <a:t>zaal</a:t>
            </a:r>
            <a:r>
              <a:rPr lang="fr-BE" b="1" dirty="0"/>
              <a:t>, fitness en cardio)</a:t>
            </a:r>
            <a:r>
              <a:rPr lang="fr-BE" dirty="0"/>
              <a:t> – </a:t>
            </a:r>
            <a:r>
              <a:rPr lang="fr-BE" dirty="0" err="1"/>
              <a:t>Vervanging</a:t>
            </a:r>
            <a:r>
              <a:rPr lang="fr-BE" dirty="0"/>
              <a:t> van </a:t>
            </a:r>
            <a:r>
              <a:rPr lang="fr-BE" dirty="0" err="1"/>
              <a:t>alle</a:t>
            </a:r>
            <a:r>
              <a:rPr lang="fr-BE" dirty="0"/>
              <a:t> </a:t>
            </a:r>
            <a:r>
              <a:rPr lang="fr-BE" dirty="0" err="1"/>
              <a:t>lichtkoepels</a:t>
            </a:r>
            <a:r>
              <a:rPr lang="fr-BE" dirty="0"/>
              <a:t> + </a:t>
            </a:r>
            <a:r>
              <a:rPr lang="fr-BE" dirty="0" err="1"/>
              <a:t>herstelling</a:t>
            </a:r>
            <a:r>
              <a:rPr lang="fr-BE" dirty="0"/>
              <a:t> van </a:t>
            </a:r>
            <a:r>
              <a:rPr lang="fr-BE" dirty="0" err="1"/>
              <a:t>lekken</a:t>
            </a:r>
            <a:r>
              <a:rPr lang="fr-BE" dirty="0"/>
              <a:t> ter </a:t>
            </a:r>
            <a:r>
              <a:rPr lang="fr-BE" dirty="0" err="1"/>
              <a:t>hoogte</a:t>
            </a:r>
            <a:r>
              <a:rPr lang="fr-BE" dirty="0"/>
              <a:t> van de </a:t>
            </a:r>
            <a:r>
              <a:rPr lang="fr-BE" dirty="0" err="1"/>
              <a:t>sterput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15 </a:t>
            </a:r>
            <a:r>
              <a:rPr lang="fr-BE" b="1" dirty="0" err="1"/>
              <a:t>archieven</a:t>
            </a:r>
            <a:r>
              <a:rPr lang="fr-BE" dirty="0"/>
              <a:t> – </a:t>
            </a:r>
            <a:r>
              <a:rPr lang="fr-BE" dirty="0" err="1"/>
              <a:t>Herstelling</a:t>
            </a:r>
            <a:r>
              <a:rPr lang="fr-BE" dirty="0"/>
              <a:t> van </a:t>
            </a:r>
            <a:r>
              <a:rPr lang="fr-BE" dirty="0" err="1"/>
              <a:t>verschillende</a:t>
            </a:r>
            <a:r>
              <a:rPr lang="fr-BE" dirty="0"/>
              <a:t> </a:t>
            </a:r>
            <a:r>
              <a:rPr lang="fr-BE" dirty="0" err="1"/>
              <a:t>lekken</a:t>
            </a:r>
            <a:r>
              <a:rPr lang="fr-BE" dirty="0"/>
              <a:t> en </a:t>
            </a:r>
            <a:r>
              <a:rPr lang="fr-BE" dirty="0" err="1"/>
              <a:t>grondige</a:t>
            </a:r>
            <a:r>
              <a:rPr lang="fr-BE" dirty="0"/>
              <a:t> </a:t>
            </a:r>
            <a:r>
              <a:rPr lang="fr-BE" dirty="0" err="1"/>
              <a:t>reiniging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1, 5 en 11</a:t>
            </a:r>
            <a:r>
              <a:rPr lang="fr-BE" dirty="0"/>
              <a:t> – </a:t>
            </a:r>
            <a:r>
              <a:rPr lang="fr-BE" dirty="0" err="1"/>
              <a:t>Voor</a:t>
            </a:r>
            <a:r>
              <a:rPr lang="fr-BE" dirty="0"/>
              <a:t> Ops &amp; </a:t>
            </a:r>
            <a:r>
              <a:rPr lang="fr-BE" dirty="0" err="1"/>
              <a:t>Readiness</a:t>
            </a:r>
            <a:r>
              <a:rPr lang="fr-BE" dirty="0"/>
              <a:t>: </a:t>
            </a:r>
            <a:r>
              <a:rPr lang="fr-BE" dirty="0" err="1"/>
              <a:t>plaatsing</a:t>
            </a:r>
            <a:r>
              <a:rPr lang="fr-BE" dirty="0"/>
              <a:t> van </a:t>
            </a:r>
            <a:r>
              <a:rPr lang="fr-BE" dirty="0" err="1"/>
              <a:t>een</a:t>
            </a:r>
            <a:r>
              <a:rPr lang="fr-BE" dirty="0"/>
              <a:t> </a:t>
            </a:r>
            <a:r>
              <a:rPr lang="fr-BE" dirty="0" err="1"/>
              <a:t>tent</a:t>
            </a:r>
            <a:r>
              <a:rPr lang="fr-BE" dirty="0"/>
              <a:t> </a:t>
            </a:r>
            <a:r>
              <a:rPr lang="fr-BE" dirty="0" err="1"/>
              <a:t>voor</a:t>
            </a:r>
            <a:r>
              <a:rPr lang="fr-BE" dirty="0"/>
              <a:t> </a:t>
            </a:r>
            <a:r>
              <a:rPr lang="fr-BE" dirty="0" err="1"/>
              <a:t>communicatiematerieel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21 AMT</a:t>
            </a:r>
            <a:r>
              <a:rPr lang="fr-BE" dirty="0"/>
              <a:t> – </a:t>
            </a:r>
            <a:r>
              <a:rPr lang="fr-BE" dirty="0" err="1"/>
              <a:t>Vervanging</a:t>
            </a:r>
            <a:r>
              <a:rPr lang="fr-BE" dirty="0"/>
              <a:t> van </a:t>
            </a:r>
            <a:r>
              <a:rPr lang="fr-BE" dirty="0" err="1"/>
              <a:t>een</a:t>
            </a:r>
            <a:r>
              <a:rPr lang="fr-BE" dirty="0"/>
              <a:t> </a:t>
            </a:r>
            <a:r>
              <a:rPr lang="fr-BE" dirty="0" err="1"/>
              <a:t>lichtkoepel</a:t>
            </a:r>
            <a:r>
              <a:rPr lang="fr-BE" dirty="0"/>
              <a:t> en </a:t>
            </a:r>
            <a:r>
              <a:rPr lang="fr-BE" dirty="0" err="1"/>
              <a:t>herstelling</a:t>
            </a:r>
            <a:r>
              <a:rPr lang="fr-BE" dirty="0"/>
              <a:t> van </a:t>
            </a:r>
            <a:r>
              <a:rPr lang="fr-BE" dirty="0" err="1"/>
              <a:t>verschillende</a:t>
            </a:r>
            <a:r>
              <a:rPr lang="fr-BE" dirty="0"/>
              <a:t> </a:t>
            </a:r>
            <a:r>
              <a:rPr lang="fr-BE" dirty="0" err="1"/>
              <a:t>lekken</a:t>
            </a:r>
            <a:r>
              <a:rPr lang="fr-BE" dirty="0"/>
              <a:t> </a:t>
            </a:r>
          </a:p>
          <a:p>
            <a:endParaRPr lang="fr-BE" sz="1000" dirty="0"/>
          </a:p>
          <a:p>
            <a:r>
              <a:rPr lang="fr-BE" b="1" dirty="0" err="1"/>
              <a:t>Lopende</a:t>
            </a:r>
            <a:r>
              <a:rPr lang="fr-BE" b="1" dirty="0"/>
              <a:t> </a:t>
            </a:r>
            <a:r>
              <a:rPr lang="fr-BE" b="1" dirty="0" err="1"/>
              <a:t>werken</a:t>
            </a:r>
            <a:endParaRPr lang="fr-BE" b="1" dirty="0"/>
          </a:p>
          <a:p>
            <a:endParaRPr lang="fr-B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4 (</a:t>
            </a:r>
            <a:r>
              <a:rPr lang="fr-BE" b="1" dirty="0" err="1"/>
              <a:t>burelen</a:t>
            </a:r>
            <a:r>
              <a:rPr lang="fr-BE" b="1" dirty="0"/>
              <a:t>, mess, lift)</a:t>
            </a:r>
            <a:r>
              <a:rPr lang="fr-BE" dirty="0"/>
              <a:t> – </a:t>
            </a:r>
            <a:r>
              <a:rPr lang="fr-BE" dirty="0" err="1"/>
              <a:t>Belangrijke</a:t>
            </a:r>
            <a:r>
              <a:rPr lang="fr-BE" dirty="0"/>
              <a:t> </a:t>
            </a:r>
            <a:r>
              <a:rPr lang="fr-BE" dirty="0" err="1"/>
              <a:t>herstellingen</a:t>
            </a:r>
            <a:r>
              <a:rPr lang="fr-BE" dirty="0"/>
              <a:t> op </a:t>
            </a:r>
            <a:r>
              <a:rPr lang="fr-BE" dirty="0" err="1"/>
              <a:t>verschillende</a:t>
            </a:r>
            <a:r>
              <a:rPr lang="fr-BE" dirty="0"/>
              <a:t> </a:t>
            </a:r>
            <a:r>
              <a:rPr lang="fr-BE" dirty="0" err="1"/>
              <a:t>plaatsen</a:t>
            </a:r>
            <a:r>
              <a:rPr lang="fr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14 SGRS</a:t>
            </a:r>
            <a:r>
              <a:rPr lang="fr-BE" dirty="0"/>
              <a:t> – </a:t>
            </a:r>
            <a:r>
              <a:rPr lang="fr-BE" dirty="0" err="1"/>
              <a:t>Vervanging</a:t>
            </a:r>
            <a:r>
              <a:rPr lang="fr-BE" dirty="0"/>
              <a:t> van het </a:t>
            </a:r>
            <a:r>
              <a:rPr lang="fr-BE" dirty="0" err="1"/>
              <a:t>dak</a:t>
            </a:r>
            <a:r>
              <a:rPr lang="fr-BE" dirty="0"/>
              <a:t> (</a:t>
            </a:r>
            <a:r>
              <a:rPr lang="fr-BE" dirty="0" err="1"/>
              <a:t>isolatie</a:t>
            </a:r>
            <a:r>
              <a:rPr lang="fr-BE" dirty="0"/>
              <a:t> + </a:t>
            </a:r>
            <a:r>
              <a:rPr lang="fr-BE" dirty="0" err="1"/>
              <a:t>waterdichting</a:t>
            </a:r>
            <a:r>
              <a:rPr lang="fr-B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17 </a:t>
            </a:r>
            <a:r>
              <a:rPr lang="fr-BE" b="1" dirty="0" err="1"/>
              <a:t>drukkerij</a:t>
            </a:r>
            <a:r>
              <a:rPr lang="fr-BE" dirty="0"/>
              <a:t> – </a:t>
            </a:r>
            <a:r>
              <a:rPr lang="fr-BE" dirty="0" err="1"/>
              <a:t>Vervanging</a:t>
            </a:r>
            <a:r>
              <a:rPr lang="fr-BE" dirty="0"/>
              <a:t> van het </a:t>
            </a:r>
            <a:r>
              <a:rPr lang="fr-BE" dirty="0" err="1"/>
              <a:t>dak</a:t>
            </a:r>
            <a:r>
              <a:rPr lang="fr-BE" dirty="0"/>
              <a:t> (</a:t>
            </a:r>
            <a:r>
              <a:rPr lang="fr-BE" dirty="0" err="1"/>
              <a:t>isolatie</a:t>
            </a:r>
            <a:r>
              <a:rPr lang="fr-BE" dirty="0"/>
              <a:t> + </a:t>
            </a:r>
            <a:r>
              <a:rPr lang="fr-BE" dirty="0" err="1"/>
              <a:t>waterdichting</a:t>
            </a:r>
            <a:r>
              <a:rPr lang="fr-B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30 </a:t>
            </a:r>
            <a:r>
              <a:rPr lang="fr-BE" b="1" dirty="0" err="1"/>
              <a:t>Kapel</a:t>
            </a:r>
            <a:r>
              <a:rPr lang="fr-BE" dirty="0"/>
              <a:t> – </a:t>
            </a:r>
            <a:r>
              <a:rPr lang="fr-BE" dirty="0" err="1"/>
              <a:t>Enkel</a:t>
            </a:r>
            <a:r>
              <a:rPr lang="fr-BE" dirty="0"/>
              <a:t> </a:t>
            </a:r>
            <a:r>
              <a:rPr lang="fr-BE" dirty="0" err="1"/>
              <a:t>vervanging</a:t>
            </a:r>
            <a:r>
              <a:rPr lang="fr-BE" dirty="0"/>
              <a:t> van het plat </a:t>
            </a:r>
            <a:r>
              <a:rPr lang="fr-BE" dirty="0" err="1"/>
              <a:t>dak</a:t>
            </a:r>
            <a:r>
              <a:rPr lang="fr-BE" dirty="0"/>
              <a:t> (</a:t>
            </a:r>
            <a:r>
              <a:rPr lang="fr-BE" dirty="0" err="1"/>
              <a:t>waterdichting</a:t>
            </a:r>
            <a:r>
              <a:rPr lang="fr-BE" dirty="0"/>
              <a:t>) </a:t>
            </a:r>
          </a:p>
          <a:p>
            <a:endParaRPr lang="fr-BE" sz="1000" dirty="0"/>
          </a:p>
          <a:p>
            <a:r>
              <a:rPr lang="fr-BE" b="1" dirty="0" err="1"/>
              <a:t>Voorzien</a:t>
            </a:r>
            <a:r>
              <a:rPr lang="fr-BE" b="1" dirty="0"/>
              <a:t> </a:t>
            </a:r>
            <a:r>
              <a:rPr lang="fr-BE" b="1" dirty="0" err="1"/>
              <a:t>werken</a:t>
            </a:r>
            <a:endParaRPr lang="fr-BE" b="1" dirty="0"/>
          </a:p>
          <a:p>
            <a:endParaRPr lang="fr-B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9</a:t>
            </a:r>
            <a:r>
              <a:rPr lang="fr-BE" dirty="0"/>
              <a:t> – </a:t>
            </a:r>
            <a:r>
              <a:rPr lang="fr-BE" dirty="0" err="1"/>
              <a:t>Volledige</a:t>
            </a:r>
            <a:r>
              <a:rPr lang="fr-BE" dirty="0"/>
              <a:t> </a:t>
            </a:r>
            <a:r>
              <a:rPr lang="fr-BE" dirty="0" err="1"/>
              <a:t>vernieuwing</a:t>
            </a:r>
            <a:r>
              <a:rPr lang="fr-BE" dirty="0"/>
              <a:t> van het </a:t>
            </a:r>
            <a:r>
              <a:rPr lang="fr-BE" dirty="0" err="1"/>
              <a:t>dak</a:t>
            </a:r>
            <a:r>
              <a:rPr lang="fr-BE" dirty="0"/>
              <a:t> (</a:t>
            </a:r>
            <a:r>
              <a:rPr lang="fr-BE" dirty="0" err="1"/>
              <a:t>isolatie</a:t>
            </a:r>
            <a:r>
              <a:rPr lang="fr-BE" dirty="0"/>
              <a:t> + </a:t>
            </a:r>
            <a:r>
              <a:rPr lang="fr-BE" dirty="0" err="1"/>
              <a:t>waterdichting</a:t>
            </a:r>
            <a:r>
              <a:rPr lang="fr-B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dirty="0"/>
              <a:t>Blok 28 </a:t>
            </a:r>
            <a:r>
              <a:rPr lang="fr-BE" b="1" dirty="0" err="1"/>
              <a:t>Meteo</a:t>
            </a:r>
            <a:r>
              <a:rPr lang="fr-BE" dirty="0"/>
              <a:t> – </a:t>
            </a:r>
            <a:r>
              <a:rPr lang="fr-BE" dirty="0" err="1"/>
              <a:t>Vernieuwing</a:t>
            </a:r>
            <a:r>
              <a:rPr lang="fr-BE" dirty="0"/>
              <a:t> van het </a:t>
            </a:r>
            <a:r>
              <a:rPr lang="fr-BE" dirty="0" err="1"/>
              <a:t>dak</a:t>
            </a:r>
            <a:r>
              <a:rPr lang="fr-BE" dirty="0"/>
              <a:t> (</a:t>
            </a:r>
            <a:r>
              <a:rPr lang="fr-BE" dirty="0" err="1"/>
              <a:t>isolatie</a:t>
            </a:r>
            <a:r>
              <a:rPr lang="fr-BE" dirty="0"/>
              <a:t>, </a:t>
            </a:r>
            <a:r>
              <a:rPr lang="fr-BE" dirty="0" err="1"/>
              <a:t>waterdichting</a:t>
            </a:r>
            <a:r>
              <a:rPr lang="fr-BE" dirty="0"/>
              <a:t>, </a:t>
            </a:r>
            <a:r>
              <a:rPr lang="fr-BE" dirty="0" err="1"/>
              <a:t>afbraak</a:t>
            </a:r>
            <a:r>
              <a:rPr lang="fr-BE" dirty="0"/>
              <a:t> van de </a:t>
            </a:r>
            <a:r>
              <a:rPr lang="fr-BE" dirty="0" err="1"/>
              <a:t>schoorsteen</a:t>
            </a:r>
            <a:r>
              <a:rPr lang="fr-BE" dirty="0"/>
              <a:t>, </a:t>
            </a:r>
            <a:r>
              <a:rPr lang="fr-BE" dirty="0" err="1"/>
              <a:t>kroonlijsten</a:t>
            </a:r>
            <a:r>
              <a:rPr lang="fr-BE" dirty="0"/>
              <a:t> en </a:t>
            </a:r>
            <a:r>
              <a:rPr lang="fr-BE" dirty="0" err="1"/>
              <a:t>dakgoten</a:t>
            </a:r>
            <a:r>
              <a:rPr lang="fr-BE" dirty="0"/>
              <a:t>)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2605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E2700A-5F7E-43CF-1253-DE6907C2E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484" y="219617"/>
            <a:ext cx="11166353" cy="707886"/>
          </a:xfrm>
        </p:spPr>
        <p:txBody>
          <a:bodyPr/>
          <a:lstStyle/>
          <a:p>
            <a:r>
              <a:rPr lang="fr-BE" dirty="0"/>
              <a:t>DSQ1 OOB </a:t>
            </a:r>
            <a:r>
              <a:rPr lang="fr-BE" dirty="0" err="1"/>
              <a:t>bouw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3A120-87D1-D735-A58A-813CBF9B44F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5484" y="927503"/>
            <a:ext cx="11237400" cy="6023662"/>
          </a:xfrm>
        </p:spPr>
        <p:txBody>
          <a:bodyPr/>
          <a:lstStyle/>
          <a:p>
            <a:r>
              <a:rPr lang="fr-BE" b="1" dirty="0" err="1"/>
              <a:t>Uitgevoerd</a:t>
            </a:r>
            <a:endParaRPr lang="fr-BE" b="1" dirty="0"/>
          </a:p>
          <a:p>
            <a:r>
              <a:rPr lang="fr-BE" b="1" dirty="0"/>
              <a:t>Blok 4A service visa RDC </a:t>
            </a:r>
            <a:r>
              <a:rPr lang="fr-BE" dirty="0"/>
              <a:t>– </a:t>
            </a:r>
            <a:r>
              <a:rPr lang="nl-NL" dirty="0"/>
              <a:t>Vervanging van alle dichtingen van de raamkaders (21 ramen).</a:t>
            </a:r>
          </a:p>
          <a:p>
            <a:r>
              <a:rPr lang="fr-BE" b="1" dirty="0"/>
              <a:t>Blok 1 </a:t>
            </a:r>
            <a:r>
              <a:rPr lang="fr-BE" dirty="0"/>
              <a:t>– DGMR+1 </a:t>
            </a:r>
            <a:r>
              <a:rPr lang="nl-NL" dirty="0"/>
              <a:t>Vervanging van het linoleum en de plinten in de twee burelen</a:t>
            </a:r>
          </a:p>
          <a:p>
            <a:r>
              <a:rPr lang="fr-BE" b="1" dirty="0"/>
              <a:t>Als </a:t>
            </a:r>
            <a:r>
              <a:rPr lang="fr-BE" b="1" dirty="0" err="1"/>
              <a:t>we</a:t>
            </a:r>
            <a:r>
              <a:rPr lang="fr-BE" b="1" dirty="0"/>
              <a:t> het budget </a:t>
            </a:r>
            <a:r>
              <a:rPr lang="fr-BE" b="1" dirty="0" err="1"/>
              <a:t>krijgen</a:t>
            </a:r>
            <a:endParaRPr lang="fr-BE" dirty="0"/>
          </a:p>
          <a:p>
            <a:r>
              <a:rPr lang="nl-NL" b="1" dirty="0"/>
              <a:t>Blok 4A</a:t>
            </a:r>
            <a:r>
              <a:rPr lang="nl-NL" dirty="0"/>
              <a:t> – Linoleum in de gang en het bureau van de dienst VISA</a:t>
            </a:r>
          </a:p>
          <a:p>
            <a:r>
              <a:rPr lang="nl-NL" b="1" dirty="0"/>
              <a:t>Blok 4A</a:t>
            </a:r>
            <a:r>
              <a:rPr lang="nl-NL" dirty="0"/>
              <a:t> – Beschimmelde muur bij de dienst VISA, lokaal 0.05/06</a:t>
            </a:r>
          </a:p>
          <a:p>
            <a:r>
              <a:rPr lang="nl-NL" b="1" dirty="0"/>
              <a:t>Blok 4A</a:t>
            </a:r>
            <a:r>
              <a:rPr lang="nl-NL" dirty="0"/>
              <a:t> – Vervanging van 3 deuren en 4 sloten</a:t>
            </a:r>
          </a:p>
          <a:p>
            <a:r>
              <a:rPr lang="nl-NL" b="1" dirty="0"/>
              <a:t>Blok 17</a:t>
            </a:r>
            <a:r>
              <a:rPr lang="nl-NL" dirty="0"/>
              <a:t> – Renovatie van het verlaagd plafond en de verlichting – drukkerij</a:t>
            </a:r>
          </a:p>
          <a:p>
            <a:r>
              <a:rPr lang="nl-NL" b="1" dirty="0"/>
              <a:t>Blok 17</a:t>
            </a:r>
            <a:r>
              <a:rPr lang="nl-NL" dirty="0"/>
              <a:t> – Vervanging van 4 vaste raamkaders</a:t>
            </a:r>
          </a:p>
          <a:p>
            <a:r>
              <a:rPr lang="nl-NL" b="1" dirty="0"/>
              <a:t>Blok 7B</a:t>
            </a:r>
            <a:r>
              <a:rPr lang="nl-NL" dirty="0"/>
              <a:t> – Vervanging van 1 raamkader in het keukenlokaal</a:t>
            </a:r>
          </a:p>
          <a:p>
            <a:r>
              <a:rPr lang="nl-NL" b="1" dirty="0"/>
              <a:t>Blok 7A</a:t>
            </a:r>
            <a:r>
              <a:rPr lang="nl-NL" dirty="0"/>
              <a:t> – Vervanging van 2 raamkaders met thermische brug in de woonruimte</a:t>
            </a:r>
          </a:p>
          <a:p>
            <a:r>
              <a:rPr lang="nl-NL" b="1" dirty="0"/>
              <a:t>Blok 11A</a:t>
            </a:r>
            <a:r>
              <a:rPr lang="nl-NL" dirty="0"/>
              <a:t> – Vervanging van het linoleum in 3 lokalen van de crèche</a:t>
            </a:r>
          </a:p>
          <a:p>
            <a:r>
              <a:rPr lang="nl-NL" b="1" dirty="0"/>
              <a:t>Blok 11A</a:t>
            </a:r>
            <a:r>
              <a:rPr lang="nl-NL" dirty="0"/>
              <a:t> – Sanitaire lokalen van de keukenopslag van de crèche conform maken (tegels en plafondpanelen)</a:t>
            </a:r>
          </a:p>
          <a:p>
            <a:r>
              <a:rPr lang="nl-NL" b="1" dirty="0"/>
              <a:t>Blok 11A</a:t>
            </a:r>
            <a:r>
              <a:rPr lang="nl-NL" dirty="0"/>
              <a:t> – Herstelling van een ruit en plaatsing van twee raamkaders (buitendeur + keukenraam)</a:t>
            </a:r>
          </a:p>
          <a:p>
            <a:r>
              <a:rPr lang="nl-NL" b="1" dirty="0"/>
              <a:t>Blok 21</a:t>
            </a:r>
            <a:r>
              <a:rPr lang="nl-NL" dirty="0"/>
              <a:t> – Opening in de gevel en plaatsing van een raamkader voor het magazijn</a:t>
            </a:r>
          </a:p>
          <a:p>
            <a:r>
              <a:rPr lang="nl-NL" b="1" dirty="0"/>
              <a:t>Blok 13 Villa</a:t>
            </a:r>
            <a:r>
              <a:rPr lang="nl-NL" dirty="0"/>
              <a:t> – Vervanging van een gebroken ruit op de eerste verdieping</a:t>
            </a:r>
          </a:p>
          <a:p>
            <a:r>
              <a:rPr lang="nl-NL" b="1" dirty="0"/>
              <a:t>Blok 13 SGRS</a:t>
            </a:r>
            <a:r>
              <a:rPr lang="nl-NL" dirty="0"/>
              <a:t> – Modernisering van de sanitaire lokalen en kleedkamers</a:t>
            </a:r>
          </a:p>
          <a:p>
            <a:r>
              <a:rPr lang="nl-NL" b="1" dirty="0"/>
              <a:t>Blok 28</a:t>
            </a:r>
            <a:r>
              <a:rPr lang="nl-NL" dirty="0"/>
              <a:t> – Renovatie van het kandidatenblok – vervanging van raamkaders, versteviging van de lateien en herstelling van een blauwe hardstenen trede</a:t>
            </a:r>
          </a:p>
          <a:p>
            <a:r>
              <a:rPr lang="nl-NL" b="1" dirty="0"/>
              <a:t>Blok 9</a:t>
            </a:r>
            <a:r>
              <a:rPr lang="nl-NL" dirty="0"/>
              <a:t> – Renovatie van het linoleum en de afwerkingsprofielen voor de SGRS</a:t>
            </a:r>
          </a:p>
          <a:p>
            <a:r>
              <a:rPr lang="nl-NL" b="1" dirty="0"/>
              <a:t>Blok 14C</a:t>
            </a:r>
            <a:r>
              <a:rPr lang="nl-NL" dirty="0"/>
              <a:t> – Vervanging van een automatische schuifdeur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47533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66E5D-DF68-0CC4-5CD4-3F6FA2EB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F028CC-98B6-1D9D-979F-5DF2859331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DSQ2 OOE </a:t>
            </a:r>
            <a:r>
              <a:rPr lang="fr-BE" dirty="0" err="1"/>
              <a:t>elektriciteit</a:t>
            </a:r>
            <a:endParaRPr lang="fr-BE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99DB98C-3E04-6058-29AF-0303DCD13FF1}"/>
              </a:ext>
            </a:extLst>
          </p:cNvPr>
          <p:cNvSpPr>
            <a:spLocks noGrp="1" noChangeArrowheads="1"/>
          </p:cNvSpPr>
          <p:nvPr>
            <p:ph type="body" sz="quarter" idx="27"/>
          </p:nvPr>
        </p:nvSpPr>
        <p:spPr bwMode="auto">
          <a:xfrm>
            <a:off x="409154" y="1327115"/>
            <a:ext cx="9565504" cy="1703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altLang="fr-FR" b="1" dirty="0">
                <a:solidFill>
                  <a:schemeClr val="tx1"/>
                </a:solidFill>
                <a:latin typeface="Arial" panose="020B0604020202020204" pitchFamily="34" charset="0"/>
              </a:rPr>
              <a:t>Bl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 1 en </a:t>
            </a: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blok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4D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Functioneel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onderhoud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van de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elektrische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laadpalen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Blok 11A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Elektrisch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bord van de crèche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conform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gemaakt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 in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overeenstemming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met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de </a:t>
            </a:r>
            <a:r>
              <a:rPr lang="fr-BE" dirty="0" err="1">
                <a:solidFill>
                  <a:schemeClr val="tx1"/>
                </a:solidFill>
                <a:latin typeface="Arial" panose="020B0604020202020204" pitchFamily="34" charset="0"/>
              </a:rPr>
              <a:t>Opgroeien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normen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kind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Gezin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Blok 11A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Noodverlichting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 het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gelijkvloers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 de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eerste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verdieping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vervangen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1341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03619-F9BD-B08C-E8DF-582B6B609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A5E60-B216-A9BE-546A-216279CAE6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118" y="159233"/>
            <a:ext cx="11166353" cy="707886"/>
          </a:xfrm>
        </p:spPr>
        <p:txBody>
          <a:bodyPr/>
          <a:lstStyle/>
          <a:p>
            <a:r>
              <a:rPr lang="nl-BE" dirty="0"/>
              <a:t>DSQ4 OOG – OOO – OOP - OOW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F8EE6-0A84-A7AE-0ACD-EEFB32086DE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6065" y="867118"/>
            <a:ext cx="11237400" cy="5921871"/>
          </a:xfrm>
        </p:spPr>
        <p:txBody>
          <a:bodyPr/>
          <a:lstStyle/>
          <a:p>
            <a:r>
              <a:rPr lang="nl-NL" b="1" dirty="0"/>
              <a:t>OOG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Blok 1</a:t>
            </a:r>
            <a:r>
              <a:rPr lang="nl-NL" dirty="0"/>
              <a:t> – Bloembakken: verwijderen van struiken, vervangen door een bloemenperk en vervanging van de betonnen bloembakken.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600" dirty="0"/>
          </a:p>
          <a:p>
            <a:r>
              <a:rPr lang="nl-NL" b="1" dirty="0"/>
              <a:t>OOO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SGRS-omheining</a:t>
            </a:r>
            <a:r>
              <a:rPr lang="nl-NL" dirty="0"/>
              <a:t>: plaatsing van een omheining rond de nieuwe </a:t>
            </a:r>
            <a:r>
              <a:rPr lang="nl-NL" dirty="0" err="1"/>
              <a:t>CxMod</a:t>
            </a:r>
            <a:r>
              <a:rPr lang="nl-NL" dirty="0"/>
              <a:t> ACOS IS. </a:t>
            </a:r>
            <a:r>
              <a:rPr lang="nl-NL" sz="1600" u="sng" dirty="0"/>
              <a:t>Werken in uitvoering.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Finse piste – omleiding</a:t>
            </a:r>
            <a:r>
              <a:rPr lang="nl-NL" dirty="0"/>
              <a:t>: aanleg van een U-bocht op de Finse piste wegens de plaatsing van de ACOS IS-omheining. </a:t>
            </a:r>
            <a:r>
              <a:rPr lang="nl-NL" sz="1600" u="sng" dirty="0"/>
              <a:t>Werken uitgevoerd.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Finse piste – nieuw traject</a:t>
            </a:r>
            <a:r>
              <a:rPr lang="nl-NL" dirty="0"/>
              <a:t>: aanleg van een nieuw gedeelte van de Finse piste langs de nieuwe omheining vanaf blok 11 richting blok 13. </a:t>
            </a:r>
            <a:r>
              <a:rPr lang="nl-NL" sz="1600" u="sng" dirty="0"/>
              <a:t>Offerte in afwachting.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600" dirty="0"/>
          </a:p>
          <a:p>
            <a:r>
              <a:rPr lang="nl-NL" b="1" dirty="0"/>
              <a:t>OOP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Blok 1</a:t>
            </a:r>
            <a:r>
              <a:rPr lang="nl-NL" dirty="0"/>
              <a:t> – Vervanging van 8 voetgangersdeuren bij ACOS </a:t>
            </a:r>
            <a:r>
              <a:rPr lang="nl-NL" dirty="0" err="1"/>
              <a:t>Ops</a:t>
            </a:r>
            <a:r>
              <a:rPr lang="nl-NL" dirty="0"/>
              <a:t> &amp; </a:t>
            </a:r>
            <a:r>
              <a:rPr lang="nl-NL" dirty="0" err="1"/>
              <a:t>Trg</a:t>
            </a:r>
            <a:r>
              <a:rPr lang="nl-NL" dirty="0"/>
              <a:t>. </a:t>
            </a:r>
            <a:r>
              <a:rPr lang="nl-NL" sz="1600" u="sng" dirty="0"/>
              <a:t>Werken in uitvoering.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Blok 1</a:t>
            </a:r>
            <a:r>
              <a:rPr lang="nl-NL" dirty="0"/>
              <a:t> – Vervanging van de voetgangersdeur op het gelijkvloers richting parking. </a:t>
            </a:r>
            <a:r>
              <a:rPr lang="nl-NL" sz="1600" u="sng" dirty="0"/>
              <a:t>Werken in uitvoering. </a:t>
            </a:r>
          </a:p>
          <a:p>
            <a:endParaRPr lang="nl-NL" sz="600" dirty="0"/>
          </a:p>
          <a:p>
            <a:r>
              <a:rPr lang="nl-NL" b="1" dirty="0"/>
              <a:t>OOW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Gate C</a:t>
            </a:r>
            <a:r>
              <a:rPr lang="nl-NL" dirty="0"/>
              <a:t>: wegenaanpassing met een verkeersdrempel op vraag van S2.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Gate B</a:t>
            </a:r>
            <a:r>
              <a:rPr lang="nl-NL" dirty="0"/>
              <a:t>: idem als Gate 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Weg naar de crèche</a:t>
            </a:r>
            <a:r>
              <a:rPr lang="nl-NL" dirty="0"/>
              <a:t>: verbreding van de weg met 2 extra meter naar aanleiding van de verkeerswijziging. </a:t>
            </a:r>
            <a:r>
              <a:rPr lang="nl-NL" sz="1600" u="sng" dirty="0"/>
              <a:t>Offerte in afwachting.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Wegmarkeringen</a:t>
            </a:r>
            <a:r>
              <a:rPr lang="nl-NL" dirty="0"/>
              <a:t>: wegmarkeringen aan Gates B en C, parking elektrische voertuigen bij blok 4 en zebrapad aan blok 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600" dirty="0"/>
          </a:p>
          <a:p>
            <a:r>
              <a:rPr lang="nl-NL" b="1" dirty="0"/>
              <a:t>24ISVER1</a:t>
            </a:r>
            <a:r>
              <a:rPr lang="nl-NL" dirty="0"/>
              <a:t> - Terugkerend groenonderhoud.</a:t>
            </a:r>
          </a:p>
        </p:txBody>
      </p:sp>
    </p:spTree>
    <p:extLst>
      <p:ext uri="{BB962C8B-B14F-4D97-AF65-F5344CB8AC3E}">
        <p14:creationId xmlns:p14="http://schemas.microsoft.com/office/powerpoint/2010/main" val="406036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Inhoud</a:t>
            </a:r>
            <a:endParaRPr lang="fr-B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959338" y="2315675"/>
            <a:ext cx="9488024" cy="461665"/>
          </a:xfrm>
        </p:spPr>
        <p:txBody>
          <a:bodyPr/>
          <a:lstStyle/>
          <a:p>
            <a:r>
              <a:rPr lang="fr-BE" sz="2400" dirty="0" err="1"/>
              <a:t>Openstaande</a:t>
            </a:r>
            <a:r>
              <a:rPr lang="fr-BE" sz="2400" dirty="0"/>
              <a:t> </a:t>
            </a:r>
            <a:r>
              <a:rPr lang="fr-BE" sz="2400" dirty="0" err="1"/>
              <a:t>punten</a:t>
            </a:r>
            <a:endParaRPr lang="fr-BE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1959338" y="2944368"/>
            <a:ext cx="9488024" cy="461665"/>
          </a:xfrm>
        </p:spPr>
        <p:txBody>
          <a:bodyPr/>
          <a:lstStyle/>
          <a:p>
            <a:r>
              <a:rPr lang="fr-BE" sz="2400" dirty="0" err="1"/>
              <a:t>Situatie</a:t>
            </a:r>
            <a:r>
              <a:rPr lang="fr-BE" sz="2400" dirty="0"/>
              <a:t> </a:t>
            </a:r>
            <a:r>
              <a:rPr lang="fr-BE" sz="2400" dirty="0" err="1"/>
              <a:t>WOs</a:t>
            </a:r>
            <a:r>
              <a:rPr lang="fr-BE" sz="2400" dirty="0"/>
              <a:t> en </a:t>
            </a:r>
            <a:r>
              <a:rPr lang="fr-BE" sz="2400" dirty="0" err="1"/>
              <a:t>personeel</a:t>
            </a:r>
            <a:endParaRPr lang="fr-BE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1959338" y="3573061"/>
            <a:ext cx="9488024" cy="461665"/>
          </a:xfrm>
        </p:spPr>
        <p:txBody>
          <a:bodyPr/>
          <a:lstStyle/>
          <a:p>
            <a:r>
              <a:rPr lang="fr-BE" sz="2400" dirty="0" err="1"/>
              <a:t>Lopende</a:t>
            </a:r>
            <a:r>
              <a:rPr lang="fr-BE" sz="2400" dirty="0"/>
              <a:t> en </a:t>
            </a:r>
            <a:r>
              <a:rPr lang="fr-BE" sz="2400" dirty="0" err="1"/>
              <a:t>toekomstige</a:t>
            </a:r>
            <a:r>
              <a:rPr lang="fr-BE" sz="2400" dirty="0"/>
              <a:t> </a:t>
            </a:r>
            <a:r>
              <a:rPr lang="fr-BE" sz="2400" dirty="0" err="1"/>
              <a:t>projecten</a:t>
            </a:r>
            <a:endParaRPr lang="fr-BE" sz="1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BE" dirty="0"/>
              <a:t>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BE" dirty="0"/>
              <a:t>2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BE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5561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u="sng" dirty="0" err="1"/>
              <a:t>Vragen</a:t>
            </a:r>
            <a:endParaRPr lang="fr-BE" u="sn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E8B5D-8DD7-66BF-7C87-5A6C0778150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770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16531" y="503610"/>
            <a:ext cx="11166353" cy="1938992"/>
          </a:xfrm>
        </p:spPr>
        <p:txBody>
          <a:bodyPr/>
          <a:lstStyle/>
          <a:p>
            <a:r>
              <a:rPr lang="fr-BE" u="sng" dirty="0" err="1"/>
              <a:t>Beveiligen</a:t>
            </a:r>
            <a:r>
              <a:rPr lang="fr-BE" u="sng" dirty="0"/>
              <a:t> </a:t>
            </a:r>
            <a:r>
              <a:rPr lang="fr-BE" u="sng" dirty="0" err="1"/>
              <a:t>daken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1/4 </a:t>
            </a:r>
            <a:endParaRPr lang="fr-BE" dirty="0">
              <a:solidFill>
                <a:schemeClr val="accent6"/>
              </a:solidFill>
            </a:endParaRP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0" y="1473106"/>
            <a:ext cx="11237400" cy="5012168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Blok 1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dak was mogelijk zonder sleutel (uitbreken kastje)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Toegang noodzakelijk (vluchtweg)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 slot geplaatst, sleutel op slot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Sleutelkastje geleverd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Situatie </a:t>
            </a:r>
            <a:r>
              <a:rPr lang="nl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jammers</a:t>
            </a: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(dak afgesloten)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Zevende verdieping (kort) afgesloten</a:t>
            </a:r>
            <a:r>
              <a:rPr lang="nl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200150" lvl="1" indent="-457200">
              <a:buFontTx/>
              <a:buChar char="-"/>
            </a:pP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Bespreking tussen SLPPT en brandweercommandant </a:t>
            </a:r>
            <a:b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gevraagd</a:t>
            </a:r>
          </a:p>
          <a:p>
            <a:pPr marL="1200150" lvl="1" indent="-457200">
              <a:buFontTx/>
              <a:buChar char="-"/>
            </a:pPr>
            <a:r>
              <a:rPr lang="nl-NL" sz="2400" b="1" dirty="0"/>
              <a:t>In afwachting van contact tussen de SLPPT, de commandant van de brandweer en Majoor Pieter Maertens om tot een conclusie te komen.</a:t>
            </a:r>
            <a:endParaRPr lang="nl-BE" sz="2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buNone/>
            </a:pPr>
            <a:r>
              <a:rPr lang="nl-NL" sz="1600" b="1" dirty="0"/>
              <a:t>Gebouwhoogte tussen straatniveau en de 7e verdieping: 24,02 m</a:t>
            </a:r>
            <a:endParaRPr lang="fr-BE" sz="1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DBFC1-B08E-80E2-FBD1-4FC5549A5C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38"/>
          <a:stretch/>
        </p:blipFill>
        <p:spPr>
          <a:xfrm>
            <a:off x="8910368" y="1901078"/>
            <a:ext cx="2572516" cy="2991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020F26-1440-F26C-CECD-0C0FEBF60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5026" y="156155"/>
            <a:ext cx="1993795" cy="200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6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745830"/>
            <a:ext cx="11166353" cy="766100"/>
          </a:xfrm>
        </p:spPr>
        <p:txBody>
          <a:bodyPr/>
          <a:lstStyle/>
          <a:p>
            <a:r>
              <a:rPr lang="fr-BE" u="sng" dirty="0" err="1"/>
              <a:t>Ongedierte</a:t>
            </a:r>
            <a:r>
              <a:rPr lang="fr-BE" u="sng" dirty="0"/>
              <a:t> </a:t>
            </a:r>
            <a:r>
              <a:rPr lang="fr-BE" u="sng" dirty="0" err="1"/>
              <a:t>blok</a:t>
            </a:r>
            <a:r>
              <a:rPr lang="fr-BE" u="sng" dirty="0"/>
              <a:t> 4</a:t>
            </a:r>
          </a:p>
          <a:p>
            <a:endParaRPr lang="fr-BE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4036967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Rapport SLPPT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ontvangen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 21/01/2026</a:t>
            </a:r>
            <a:endParaRPr lang="fr-BE" sz="1400" kern="1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Behoefte-uitdrukking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vuilbakken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uitgevoerd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Geblokkeerd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door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MatMan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(ADJ Commerman)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vanwege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kost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beperkt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rendement</a:t>
            </a:r>
          </a:p>
          <a:p>
            <a:pPr marL="457200" indent="-457200">
              <a:buFontTx/>
              <a:buChar char="-"/>
            </a:pP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Ook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hoop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nieuwe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 (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Laurenty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beter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gaat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werken</a:t>
            </a:r>
            <a:r>
              <a:rPr lang="fr-BE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wordt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gezocht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naar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andere</a:t>
            </a:r>
            <a:r>
              <a:rPr lang="fr-BE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</a:t>
            </a:r>
            <a:endParaRPr lang="fr-B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Geen</a:t>
            </a:r>
            <a:r>
              <a:rPr lang="fr-BE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4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evolutie</a:t>
            </a:r>
            <a:endParaRPr lang="fr-BE" sz="2400" b="1" dirty="0">
              <a:cs typeface="Times New Roman" panose="02020603050405020304" pitchFamily="18" charset="0"/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1664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32E3-E5AF-D89F-B881-98BD1B663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A22AEA-6A56-68BC-A40D-1C9A9766C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9041" y="148672"/>
            <a:ext cx="11166353" cy="783836"/>
          </a:xfrm>
        </p:spPr>
        <p:txBody>
          <a:bodyPr/>
          <a:lstStyle/>
          <a:p>
            <a:r>
              <a:rPr lang="fr-BE" u="sng" dirty="0" err="1"/>
              <a:t>Lokalen</a:t>
            </a:r>
            <a:r>
              <a:rPr lang="fr-BE" u="sng" dirty="0"/>
              <a:t> EHBO (</a:t>
            </a:r>
            <a:r>
              <a:rPr lang="fr-BE" u="sng" dirty="0" err="1"/>
              <a:t>geen</a:t>
            </a:r>
            <a:r>
              <a:rPr lang="fr-BE" u="sng" dirty="0"/>
              <a:t> </a:t>
            </a:r>
            <a:r>
              <a:rPr lang="fr-BE" u="sng" dirty="0" err="1"/>
              <a:t>borstvoedingslokalen</a:t>
            </a:r>
            <a:r>
              <a:rPr lang="fr-BE" u="sng" dirty="0"/>
              <a:t>)</a:t>
            </a:r>
            <a:br>
              <a:rPr lang="fr-BE" u="sng" dirty="0"/>
            </a:br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E537D-67D5-C958-184F-04D3EA8B2C6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0811" y="932508"/>
            <a:ext cx="11237400" cy="571322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Blok 1 (EHBO)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Lokaal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slechte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staat</a:t>
            </a:r>
            <a:endParaRPr lang="fr-BE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Vervangen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</a:t>
            </a: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ramen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BE" sz="20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voorzien</a:t>
            </a:r>
            <a:r>
              <a:rPr lang="fr-BE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 6 </a:t>
            </a:r>
            <a:r>
              <a:rPr lang="fr-BE" sz="20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juli</a:t>
            </a:r>
            <a:r>
              <a:rPr lang="fr-BE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fr-BE" sz="20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daarna</a:t>
            </a:r>
            <a:r>
              <a:rPr lang="fr-BE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sanitair</a:t>
            </a:r>
            <a:r>
              <a:rPr lang="fr-BE" sz="20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Daarna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esthetische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werken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Beperkte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uitrusting</a:t>
            </a:r>
            <a:r>
              <a:rPr lang="fr-BE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(S4)</a:t>
            </a:r>
            <a:endParaRPr lang="fr-BE" sz="2000" dirty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fr-BE" sz="2400" b="1" u="sng" dirty="0">
                <a:cs typeface="Times New Roman" panose="02020603050405020304" pitchFamily="18" charset="0"/>
              </a:rPr>
              <a:t>Blok 20 (</a:t>
            </a:r>
            <a:r>
              <a:rPr lang="fr-BE" sz="2400" b="1" u="sng" dirty="0" err="1">
                <a:cs typeface="Times New Roman" panose="02020603050405020304" pitchFamily="18" charset="0"/>
              </a:rPr>
              <a:t>crisislokaal</a:t>
            </a:r>
            <a:r>
              <a:rPr lang="fr-BE" sz="2400" b="1" u="sng" dirty="0">
                <a:cs typeface="Times New Roman" panose="02020603050405020304" pitchFamily="18" charset="0"/>
              </a:rPr>
              <a:t>)</a:t>
            </a:r>
            <a:endParaRPr lang="nl-BE" sz="2400" b="1" u="sng" dirty="0"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Lokaal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bruikbaar</a:t>
            </a:r>
            <a:endParaRPr lang="fr-BE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Enkele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kranen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vervangen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zekerheid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200150" lvl="1" indent="-457200">
              <a:buFontTx/>
              <a:buChar char="-"/>
            </a:pP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Uitrusting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ok </a:t>
            </a:r>
            <a:r>
              <a:rPr lang="fr-BE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normaal</a:t>
            </a:r>
            <a:r>
              <a:rPr lang="fr-BE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(S4)</a:t>
            </a:r>
            <a:endParaRPr lang="fr-BE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457200">
              <a:buFontTx/>
              <a:buChar char="-"/>
            </a:pPr>
            <a:r>
              <a:rPr lang="nl-N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EHBO en borstvoedingslokaal geweigerd door </a:t>
            </a:r>
            <a:r>
              <a:rPr lang="nl-NL" sz="20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DGHealth&amp;Well-Being</a:t>
            </a:r>
            <a:r>
              <a:rPr lang="nl-N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blok 21, dus nog steeds voorzien in blok 20 (alleen EHBO)</a:t>
            </a:r>
            <a:r>
              <a:rPr lang="fr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lvl="1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BE" sz="2400" b="1" u="sng" dirty="0">
                <a:latin typeface="Palanquin Regular"/>
                <a:cs typeface="Times New Roman" panose="02020603050405020304" pitchFamily="18" charset="0"/>
                <a:sym typeface="Arial"/>
              </a:rPr>
              <a:t>Blok 8 (EHBO)</a:t>
            </a:r>
          </a:p>
          <a:p>
            <a:pPr marL="1200150" lvl="1" indent="-457200">
              <a:buFontTx/>
              <a:buChar char="-"/>
            </a:pPr>
            <a:r>
              <a:rPr lang="nl-NL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Lokaal 0.32b voorzien. Indienststelling is gaande</a:t>
            </a:r>
            <a:endParaRPr lang="fr-BE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3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BE" sz="2400" b="1" u="sng" dirty="0">
                <a:latin typeface="Palanquin Regular"/>
                <a:cs typeface="Times New Roman" panose="02020603050405020304" pitchFamily="18" charset="0"/>
                <a:sym typeface="Arial"/>
              </a:rPr>
              <a:t>Blok 11A crèche (</a:t>
            </a:r>
            <a:r>
              <a:rPr lang="fr-BE" sz="2400" b="1" u="sng" dirty="0" err="1"/>
              <a:t>borstvoedingslokalen</a:t>
            </a:r>
            <a:r>
              <a:rPr lang="fr-BE" sz="2400" b="1" u="sng" dirty="0">
                <a:latin typeface="Palanquin Regular"/>
                <a:cs typeface="Times New Roman" panose="02020603050405020304" pitchFamily="18" charset="0"/>
                <a:sym typeface="Arial"/>
              </a:rPr>
              <a:t>)</a:t>
            </a:r>
          </a:p>
          <a:p>
            <a:pPr marL="1200150" lvl="1" indent="-457200">
              <a:buFontTx/>
              <a:buChar char="-"/>
            </a:pPr>
            <a:r>
              <a:rPr lang="fr-BE" sz="20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Lokaal</a:t>
            </a:r>
            <a:r>
              <a:rPr lang="fr-BE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0.25a Ops</a:t>
            </a:r>
          </a:p>
        </p:txBody>
      </p:sp>
    </p:spTree>
    <p:extLst>
      <p:ext uri="{BB962C8B-B14F-4D97-AF65-F5344CB8AC3E}">
        <p14:creationId xmlns:p14="http://schemas.microsoft.com/office/powerpoint/2010/main" val="2551576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9071B-7FFE-4665-D12C-F333AD131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5FF4EC-76B6-E294-FE87-1D69290472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707886"/>
          </a:xfrm>
        </p:spPr>
        <p:txBody>
          <a:bodyPr/>
          <a:lstStyle/>
          <a:p>
            <a:r>
              <a:rPr lang="fr-BE" u="sng" dirty="0" err="1"/>
              <a:t>Waterlek</a:t>
            </a:r>
            <a:r>
              <a:rPr lang="fr-BE" u="sng" dirty="0"/>
              <a:t> labo MSS (Blok 1 C312)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400CB-4F8F-1F8E-0C54-2A92D97B9E5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3851181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WO 50950937 (doublon van 48453035)</a:t>
            </a:r>
            <a:endParaRPr lang="fr-BE" sz="1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Pas OOB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sinds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eind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2025</a:t>
            </a:r>
          </a:p>
          <a:p>
            <a:pPr marL="457200" indent="-457200">
              <a:buFontTx/>
              <a:buChar char="-"/>
            </a:pP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400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openstaande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WOs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bouw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fr-BE" sz="1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Prio’s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worden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bekeken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Financieel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moeilijk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om alles te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doen</a:t>
            </a:r>
            <a:endParaRPr lang="fr-BE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ULT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voor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dit </a:t>
            </a:r>
            <a:r>
              <a:rPr lang="fr-BE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concrete</a:t>
            </a:r>
            <a:r>
              <a:rPr lang="fr-BE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dossier</a:t>
            </a:r>
          </a:p>
          <a:p>
            <a:pPr marL="457200" indent="-457200">
              <a:buFontTx/>
              <a:buChar char="-"/>
            </a:pPr>
            <a:r>
              <a:rPr lang="fr-BE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Meerdere</a:t>
            </a:r>
            <a:r>
              <a:rPr lang="fr-BE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Recce’s</a:t>
            </a:r>
            <a:r>
              <a:rPr lang="fr-BE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fr-BE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uitgevoerd</a:t>
            </a:r>
            <a:r>
              <a:rPr lang="fr-BE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, </a:t>
            </a:r>
            <a:r>
              <a:rPr lang="fr-BE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oorzaak</a:t>
            </a:r>
            <a:r>
              <a:rPr lang="fr-BE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 niet </a:t>
            </a:r>
            <a:r>
              <a:rPr lang="fr-BE" sz="24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gevonden</a:t>
            </a:r>
            <a:endParaRPr lang="fr-BE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nl-NL" sz="2400" b="1" dirty="0"/>
              <a:t>Aan de klant gevraagd om contact te nemen eens het probleem zich weer voordoet</a:t>
            </a:r>
          </a:p>
          <a:p>
            <a:pPr marL="457200" indent="-457200">
              <a:buFontTx/>
              <a:buChar char="-"/>
            </a:pPr>
            <a:r>
              <a:rPr lang="nl-NL" sz="2400" b="1" dirty="0"/>
              <a:t>Geen nieuws meer sinds 6 januari</a:t>
            </a:r>
          </a:p>
        </p:txBody>
      </p:sp>
    </p:spTree>
    <p:extLst>
      <p:ext uri="{BB962C8B-B14F-4D97-AF65-F5344CB8AC3E}">
        <p14:creationId xmlns:p14="http://schemas.microsoft.com/office/powerpoint/2010/main" val="1215783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B7DE6-0037-D172-B652-FA5A2797F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E67C03-54F5-530D-4A9C-65AD0A06A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1938992"/>
          </a:xfrm>
        </p:spPr>
        <p:txBody>
          <a:bodyPr/>
          <a:lstStyle/>
          <a:p>
            <a:r>
              <a:rPr lang="fr-BE" u="sng" dirty="0"/>
              <a:t>Blok 8: </a:t>
            </a:r>
            <a:r>
              <a:rPr lang="fr-BE" u="sng" dirty="0" err="1"/>
              <a:t>temperatuur</a:t>
            </a:r>
            <a:r>
              <a:rPr lang="fr-BE" u="sng" dirty="0"/>
              <a:t> douches</a:t>
            </a:r>
          </a:p>
          <a:p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786D8-1894-8133-DC63-9A057DB61B8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2"/>
            <a:ext cx="11237400" cy="4027914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Problemen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met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mengkranen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Reeds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vervangen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primaire douches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door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TPF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Zonder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thermostaatkraan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moeilijk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om te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installeren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de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ketel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wordt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bijgesteld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functie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buiten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Fluctuaties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temperatuur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in douches</a:t>
            </a:r>
            <a:endParaRPr lang="fr-BE" sz="2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Offertes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ontvangen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van TPF 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B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Installatie</a:t>
            </a:r>
            <a:r>
              <a:rPr lang="fr-B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thermostatische</a:t>
            </a:r>
            <a:r>
              <a:rPr lang="fr-B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kranen</a:t>
            </a:r>
            <a:r>
              <a:rPr lang="fr-B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B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besteld</a:t>
            </a:r>
            <a:endParaRPr lang="fr-BE" sz="24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nl-NL" sz="2400" b="1" dirty="0"/>
              <a:t>In afwachting van de uitvoering</a:t>
            </a:r>
          </a:p>
          <a:p>
            <a:pPr marL="457200" indent="-457200">
              <a:buFontTx/>
              <a:buChar char="-"/>
            </a:pPr>
            <a:r>
              <a:rPr lang="nl-NL" sz="2400" b="1" dirty="0"/>
              <a:t>Metingen uitgevoerd, debiet te laag</a:t>
            </a:r>
          </a:p>
          <a:p>
            <a:pPr marL="457200" indent="-457200">
              <a:buFontTx/>
              <a:buChar char="-"/>
            </a:pPr>
            <a:r>
              <a:rPr lang="nl-NL" sz="2400" b="1" dirty="0"/>
              <a:t>TPF gaat een offerte voor herstelling voorzien</a:t>
            </a:r>
          </a:p>
          <a:p>
            <a:pPr marL="1200150" lvl="1" indent="-457200">
              <a:buFontTx/>
              <a:buChar char="-"/>
            </a:pP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224912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1981-56E0-3186-6F18-FE838A6E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07B854-5C66-0088-48C6-7215E90FA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8" y="745829"/>
            <a:ext cx="11166353" cy="915823"/>
          </a:xfrm>
        </p:spPr>
        <p:txBody>
          <a:bodyPr/>
          <a:lstStyle/>
          <a:p>
            <a:r>
              <a:rPr lang="fr-BE" u="sng" dirty="0"/>
              <a:t>Blok 4: </a:t>
            </a:r>
            <a:r>
              <a:rPr lang="fr-BE" u="sng" dirty="0" err="1"/>
              <a:t>deuren</a:t>
            </a:r>
            <a:endParaRPr lang="fr-BE" u="sng" dirty="0"/>
          </a:p>
          <a:p>
            <a:endParaRPr lang="fr-BE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60122-1CEF-AB8E-8B96-B9D17C1833D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1784411"/>
            <a:ext cx="11237400" cy="4616389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PNSPP van 2024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niet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doorgegaan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Werken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moeten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nu extra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bij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OOB,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moeilijk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om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dezelfde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schaal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te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werken</a:t>
            </a:r>
            <a:b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deel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totaal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budget) 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Voorlopig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budget, kan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misschien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extra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gevraagd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worden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MatMan</a:t>
            </a:r>
            <a:endParaRPr lang="fr-B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Advies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SLPPT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gevraagd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voor</a:t>
            </a:r>
            <a:r>
              <a:rPr lang="fr-B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prio’s</a:t>
            </a:r>
            <a:endParaRPr lang="fr-BE" sz="14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nl-NL" sz="2400" b="1" dirty="0"/>
              <a:t>Verslag ontvangen van de SLPPT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nl-NL" sz="2400" b="1" dirty="0"/>
              <a:t>Alle deuren van de blok 4 moeten worden vervangen (of patchwork)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nl-NL" sz="2400" b="1" dirty="0"/>
              <a:t>De aanvraag bevindt zich momenteel bij de </a:t>
            </a:r>
            <a:r>
              <a:rPr lang="nl-NL" sz="2400" b="1" dirty="0" err="1"/>
              <a:t>GestMat</a:t>
            </a:r>
            <a:endParaRPr lang="nl-NL" sz="2400" b="1" dirty="0"/>
          </a:p>
          <a:p>
            <a:pPr marL="57150" indent="-342900">
              <a:buFontTx/>
              <a:buChar char="-"/>
            </a:pPr>
            <a:endParaRPr lang="fr-BE" sz="2400" dirty="0">
              <a:solidFill>
                <a:schemeClr val="tx1"/>
              </a:solidFill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3931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91E6BA-83E6-96A5-1918-6476FC35DB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Drinkbaarheid</a:t>
            </a:r>
            <a:r>
              <a:rPr lang="fr-BE" dirty="0"/>
              <a:t> van de </a:t>
            </a:r>
            <a:r>
              <a:rPr lang="fr-BE" dirty="0" err="1"/>
              <a:t>waterpunten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E8467-8FE5-22BF-25F4-CE5630B66E5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564105"/>
            <a:ext cx="11237400" cy="5024388"/>
          </a:xfrm>
        </p:spPr>
        <p:txBody>
          <a:bodyPr/>
          <a:lstStyle/>
          <a:p>
            <a:endParaRPr lang="fr-BE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Doelstelling: verzoek om de drinkbaarheid van </a:t>
            </a:r>
            <a:r>
              <a:rPr lang="nl-NL" sz="2000" b="1" dirty="0"/>
              <a:t>elke kraan </a:t>
            </a:r>
            <a:r>
              <a:rPr lang="nl-NL" sz="2000" dirty="0"/>
              <a:t>te </a:t>
            </a:r>
            <a:r>
              <a:rPr lang="nl-NL" sz="2000" b="1" dirty="0"/>
              <a:t>analyseren</a:t>
            </a:r>
            <a:r>
              <a:rPr lang="nl-NL" sz="2000" dirty="0"/>
              <a:t> (de staat van de kranen kan leiden tot een niet-drinkbaar waterpunt).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Meer dan </a:t>
            </a:r>
            <a:r>
              <a:rPr lang="nl-NL" sz="2000" b="1" dirty="0"/>
              <a:t>550 waterpunten </a:t>
            </a:r>
            <a:r>
              <a:rPr lang="nl-NL" sz="2000" dirty="0"/>
              <a:t>geïnventariseerd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Volgens Sv Vet, is het </a:t>
            </a:r>
            <a:r>
              <a:rPr lang="nl-NL" sz="2000" b="1" dirty="0"/>
              <a:t>niet nodig </a:t>
            </a:r>
            <a:r>
              <a:rPr lang="nl-NL" sz="2000" dirty="0"/>
              <a:t>om alle waterpunten te analyseren, aangezien het water stroomopwaarts reeds wordt gecontroleerd door de watermaatschappij.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Sv Vet heeft het verzoek tot uitvoering </a:t>
            </a:r>
            <a:r>
              <a:rPr lang="nl-NL" sz="2000" b="1" dirty="0"/>
              <a:t>geweigerd</a:t>
            </a:r>
            <a:r>
              <a:rPr lang="nl-NL" sz="2000" dirty="0"/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Zij zullen enkel hun </a:t>
            </a:r>
            <a:r>
              <a:rPr lang="nl-NL" sz="2000" b="1" dirty="0"/>
              <a:t>periodieke analyses </a:t>
            </a:r>
            <a:r>
              <a:rPr lang="nl-NL" sz="2000" dirty="0"/>
              <a:t>uitvoeren (keuken, infirmerie) en de kranen van blok 9 midden juni analyseren (op vraag van de SLPPT)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2000" dirty="0"/>
              <a:t>Indien een gebruiker een analyse van een specifieke kraan wenst, moet hij hiervoor een aanvraag indienen bij de Sv Vet</a:t>
            </a:r>
            <a:r>
              <a:rPr lang="nl-NL" sz="2000" dirty="0">
                <a:sym typeface="Wingdings" panose="05000000000000000000" pitchFamily="2" charset="2"/>
              </a:rPr>
              <a:t> </a:t>
            </a:r>
            <a:r>
              <a:rPr lang="fr-BE" sz="2000" dirty="0">
                <a:hlinkClick r:id="rId3" action="ppaction://hlinkfile"/>
              </a:rPr>
              <a:t>4DefenseVet</a:t>
            </a:r>
            <a:r>
              <a:rPr lang="fr-BE" sz="2000" dirty="0"/>
              <a:t> </a:t>
            </a:r>
            <a:r>
              <a:rPr lang="fr-BE" sz="2000" dirty="0">
                <a:hlinkClick r:id="rId4"/>
              </a:rPr>
              <a:t>MHKA-VET-HYG@mil.be</a:t>
            </a:r>
            <a:endParaRPr lang="nl-NL" sz="20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893204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521C2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34353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DGMR" id="{6168B30C-B6AD-4E25-AB1B-CA8A9647006D}" vid="{21F03398-007D-4973-AB1C-CB73B9AAE0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05DF5F99096746ACD50B69BE08A1BD" ma:contentTypeVersion="0" ma:contentTypeDescription="Create a new document." ma:contentTypeScope="" ma:versionID="3e794e354469d8a957966a47a70907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A4CB4D-6194-44EA-BED0-81D74208C2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A1A0F1-0B84-44C7-BB47-B5FDC0B71FB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773861-7A57-4C3C-A9A5-0C975A7D1A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Powerpoint_DGMR</Template>
  <TotalTime>25665</TotalTime>
  <Words>1564</Words>
  <Application>Microsoft Office PowerPoint</Application>
  <PresentationFormat>Widescreen</PresentationFormat>
  <Paragraphs>217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Palanquin</vt:lpstr>
      <vt:lpstr>Palanquin Bold</vt:lpstr>
      <vt:lpstr>Palanquin Regular</vt:lpstr>
      <vt:lpstr>Times New Roman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Minnen Cédric</dc:creator>
  <cp:keywords>ppt DGMR</cp:keywords>
  <cp:lastModifiedBy>Elgouddi Mathieu</cp:lastModifiedBy>
  <cp:revision>203</cp:revision>
  <dcterms:created xsi:type="dcterms:W3CDTF">2022-11-08T09:00:40Z</dcterms:created>
  <dcterms:modified xsi:type="dcterms:W3CDTF">2026-06-04T08:32:16Z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">
    <vt:lpwstr>NF</vt:lpwstr>
  </property>
  <property fmtid="{D5CDD505-2E9C-101B-9397-08002B2CF9AE}" pid="3" name="TaxKeyword">
    <vt:lpwstr>13389;#ppt DGMR|12af1d77-85ac-40a1-957b-0d43da2d2274</vt:lpwstr>
  </property>
  <property fmtid="{D5CDD505-2E9C-101B-9397-08002B2CF9AE}" pid="4" name="Order">
    <vt:r8>3700</vt:r8>
  </property>
  <property fmtid="{D5CDD505-2E9C-101B-9397-08002B2CF9AE}" pid="5" name="ContentTypeId">
    <vt:lpwstr>0x010100C105DF5F99096746ACD50B69BE08A1BD</vt:lpwstr>
  </property>
  <property fmtid="{D5CDD505-2E9C-101B-9397-08002B2CF9AE}" pid="6" name="Beschrijving">
    <vt:lpwstr>Power Point Presentation (voorbeeld)</vt:lpwstr>
  </property>
  <property fmtid="{D5CDD505-2E9C-101B-9397-08002B2CF9AE}" pid="7" name="_dlc_DocIdItemGuid">
    <vt:lpwstr>ac5bf752-e1b8-412c-b8d5-5a0e9faeebf5</vt:lpwstr>
  </property>
  <property fmtid="{D5CDD505-2E9C-101B-9397-08002B2CF9AE}" pid="8" name="TargetAudience">
    <vt:lpwstr/>
  </property>
</Properties>
</file>