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fif" ContentType="image/jpeg"/>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18" r:id="rId4"/>
  </p:sldMasterIdLst>
  <p:notesMasterIdLst>
    <p:notesMasterId r:id="rId121"/>
  </p:notesMasterIdLst>
  <p:handoutMasterIdLst>
    <p:handoutMasterId r:id="rId122"/>
  </p:handoutMasterIdLst>
  <p:sldIdLst>
    <p:sldId id="271" r:id="rId5"/>
    <p:sldId id="258" r:id="rId6"/>
    <p:sldId id="581" r:id="rId7"/>
    <p:sldId id="328" r:id="rId8"/>
    <p:sldId id="530" r:id="rId9"/>
    <p:sldId id="444" r:id="rId10"/>
    <p:sldId id="511" r:id="rId11"/>
    <p:sldId id="582" r:id="rId12"/>
    <p:sldId id="369" r:id="rId13"/>
    <p:sldId id="567" r:id="rId14"/>
    <p:sldId id="568" r:id="rId15"/>
    <p:sldId id="569" r:id="rId16"/>
    <p:sldId id="594" r:id="rId17"/>
    <p:sldId id="512" r:id="rId18"/>
    <p:sldId id="602" r:id="rId19"/>
    <p:sldId id="603" r:id="rId20"/>
    <p:sldId id="604" r:id="rId21"/>
    <p:sldId id="605" r:id="rId22"/>
    <p:sldId id="606" r:id="rId23"/>
    <p:sldId id="607" r:id="rId24"/>
    <p:sldId id="608" r:id="rId25"/>
    <p:sldId id="609" r:id="rId26"/>
    <p:sldId id="595" r:id="rId27"/>
    <p:sldId id="597" r:id="rId28"/>
    <p:sldId id="598" r:id="rId29"/>
    <p:sldId id="599" r:id="rId30"/>
    <p:sldId id="600" r:id="rId31"/>
    <p:sldId id="601" r:id="rId32"/>
    <p:sldId id="596" r:id="rId33"/>
    <p:sldId id="611" r:id="rId34"/>
    <p:sldId id="610" r:id="rId35"/>
    <p:sldId id="333" r:id="rId36"/>
    <p:sldId id="374" r:id="rId37"/>
    <p:sldId id="520" r:id="rId38"/>
    <p:sldId id="537" r:id="rId39"/>
    <p:sldId id="612" r:id="rId40"/>
    <p:sldId id="613" r:id="rId41"/>
    <p:sldId id="614" r:id="rId42"/>
    <p:sldId id="615" r:id="rId43"/>
    <p:sldId id="616" r:id="rId44"/>
    <p:sldId id="617" r:id="rId45"/>
    <p:sldId id="419" r:id="rId46"/>
    <p:sldId id="470" r:id="rId47"/>
    <p:sldId id="618" r:id="rId48"/>
    <p:sldId id="619" r:id="rId49"/>
    <p:sldId id="620" r:id="rId50"/>
    <p:sldId id="621" r:id="rId51"/>
    <p:sldId id="622" r:id="rId52"/>
    <p:sldId id="563" r:id="rId53"/>
    <p:sldId id="623" r:id="rId54"/>
    <p:sldId id="624" r:id="rId55"/>
    <p:sldId id="625" r:id="rId56"/>
    <p:sldId id="554" r:id="rId57"/>
    <p:sldId id="555" r:id="rId58"/>
    <p:sldId id="556" r:id="rId59"/>
    <p:sldId id="557" r:id="rId60"/>
    <p:sldId id="558" r:id="rId61"/>
    <p:sldId id="559" r:id="rId62"/>
    <p:sldId id="561" r:id="rId63"/>
    <p:sldId id="560" r:id="rId64"/>
    <p:sldId id="626" r:id="rId65"/>
    <p:sldId id="540" r:id="rId66"/>
    <p:sldId id="570" r:id="rId67"/>
    <p:sldId id="627" r:id="rId68"/>
    <p:sldId id="630" r:id="rId69"/>
    <p:sldId id="629" r:id="rId70"/>
    <p:sldId id="538" r:id="rId71"/>
    <p:sldId id="539" r:id="rId72"/>
    <p:sldId id="575" r:id="rId73"/>
    <p:sldId id="576" r:id="rId74"/>
    <p:sldId id="577" r:id="rId75"/>
    <p:sldId id="578" r:id="rId76"/>
    <p:sldId id="588" r:id="rId77"/>
    <p:sldId id="587" r:id="rId78"/>
    <p:sldId id="571" r:id="rId79"/>
    <p:sldId id="584" r:id="rId80"/>
    <p:sldId id="586" r:id="rId81"/>
    <p:sldId id="573" r:id="rId82"/>
    <p:sldId id="574" r:id="rId83"/>
    <p:sldId id="541" r:id="rId84"/>
    <p:sldId id="542" r:id="rId85"/>
    <p:sldId id="544" r:id="rId86"/>
    <p:sldId id="545" r:id="rId87"/>
    <p:sldId id="546" r:id="rId88"/>
    <p:sldId id="547" r:id="rId89"/>
    <p:sldId id="548" r:id="rId90"/>
    <p:sldId id="550" r:id="rId91"/>
    <p:sldId id="487" r:id="rId92"/>
    <p:sldId id="551" r:id="rId93"/>
    <p:sldId id="552" r:id="rId94"/>
    <p:sldId id="296" r:id="rId95"/>
    <p:sldId id="434" r:id="rId96"/>
    <p:sldId id="453" r:id="rId97"/>
    <p:sldId id="501" r:id="rId98"/>
    <p:sldId id="502" r:id="rId99"/>
    <p:sldId id="553" r:id="rId100"/>
    <p:sldId id="488" r:id="rId101"/>
    <p:sldId id="589" r:id="rId102"/>
    <p:sldId id="489" r:id="rId103"/>
    <p:sldId id="490" r:id="rId104"/>
    <p:sldId id="491" r:id="rId105"/>
    <p:sldId id="492" r:id="rId106"/>
    <p:sldId id="493" r:id="rId107"/>
    <p:sldId id="494" r:id="rId108"/>
    <p:sldId id="495" r:id="rId109"/>
    <p:sldId id="496" r:id="rId110"/>
    <p:sldId id="497" r:id="rId111"/>
    <p:sldId id="498" r:id="rId112"/>
    <p:sldId id="523" r:id="rId113"/>
    <p:sldId id="524" r:id="rId114"/>
    <p:sldId id="499" r:id="rId115"/>
    <p:sldId id="500" r:id="rId116"/>
    <p:sldId id="564" r:id="rId117"/>
    <p:sldId id="304" r:id="rId118"/>
    <p:sldId id="443" r:id="rId119"/>
    <p:sldId id="305" r:id="rId120"/>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ouzi Abdelouahad" initials="HA" lastIdx="0" clrIdx="0">
    <p:extLst>
      <p:ext uri="{19B8F6BF-5375-455C-9EA6-DF929625EA0E}">
        <p15:presenceInfo xmlns:p15="http://schemas.microsoft.com/office/powerpoint/2012/main" userId="S-1-5-21-1991655562-378500907-388384606-16878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4652"/>
    <a:srgbClr val="1A4652"/>
    <a:srgbClr val="142DAC"/>
    <a:srgbClr val="2D4CE7"/>
    <a:srgbClr val="475D63"/>
    <a:srgbClr val="F5F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77086" autoAdjust="0"/>
  </p:normalViewPr>
  <p:slideViewPr>
    <p:cSldViewPr snapToGrid="0">
      <p:cViewPr varScale="1">
        <p:scale>
          <a:sx n="81" d="100"/>
          <a:sy n="81" d="100"/>
        </p:scale>
        <p:origin x="948" y="6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commentAuthors" Target="commentAuthor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12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s>
</file>

<file path=ppt/charts/_rels/chart1.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0" i="0" u="none" strike="noStrike" kern="1200" baseline="0">
                <a:solidFill>
                  <a:srgbClr val="184652"/>
                </a:solidFill>
                <a:latin typeface="+mn-lt"/>
                <a:ea typeface="+mn-ea"/>
                <a:cs typeface="+mn-cs"/>
              </a:defRPr>
            </a:pPr>
            <a:r>
              <a:rPr lang="nl-BE" sz="3600" b="0">
                <a:solidFill>
                  <a:srgbClr val="184652"/>
                </a:solidFill>
              </a:rPr>
              <a:t>Frequentiegraad (Fg)</a:t>
            </a:r>
          </a:p>
        </c:rich>
      </c:tx>
      <c:overlay val="0"/>
      <c:spPr>
        <a:noFill/>
        <a:ln>
          <a:noFill/>
        </a:ln>
        <a:effectLst/>
      </c:spPr>
      <c:txPr>
        <a:bodyPr rot="0" spcFirstLastPara="1" vertOverflow="ellipsis" vert="horz" wrap="square" anchor="ctr" anchorCtr="1"/>
        <a:lstStyle/>
        <a:p>
          <a:pPr>
            <a:defRPr sz="3600" b="0" i="0" u="none" strike="noStrike" kern="1200" baseline="0">
              <a:solidFill>
                <a:srgbClr val="184652"/>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0"/>
              <c:layout>
                <c:manualLayout>
                  <c:x val="-2.2992208005249343E-2"/>
                  <c:y val="-3.7037037037037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9E8-4D3A-ABA1-4750DFF1A6E2}"/>
                </c:ext>
              </c:extLst>
            </c:dLbl>
            <c:dLbl>
              <c:idx val="1"/>
              <c:layout>
                <c:manualLayout>
                  <c:x val="-2.3661499343832021E-2"/>
                  <c:y val="-3.33333333333333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9E8-4D3A-ABA1-4750DFF1A6E2}"/>
                </c:ext>
              </c:extLst>
            </c:dLbl>
            <c:dLbl>
              <c:idx val="2"/>
              <c:layout>
                <c:manualLayout>
                  <c:x val="-2.1817749343832019E-2"/>
                  <c:y val="-3.70370370370370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9E8-4D3A-ABA1-4750DFF1A6E2}"/>
                </c:ext>
              </c:extLst>
            </c:dLbl>
            <c:dLbl>
              <c:idx val="3"/>
              <c:layout>
                <c:manualLayout>
                  <c:x val="-2.090887467191601E-2"/>
                  <c:y val="-3.8888888888888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9E8-4D3A-ABA1-4750DFF1A6E2}"/>
                </c:ext>
              </c:extLst>
            </c:dLbl>
            <c:dLbl>
              <c:idx val="4"/>
              <c:layout>
                <c:manualLayout>
                  <c:x val="-3.7494832677165357E-2"/>
                  <c:y val="-4.2592592592592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9E8-4D3A-ABA1-4750DFF1A6E2}"/>
                </c:ext>
              </c:extLst>
            </c:dLbl>
            <c:dLbl>
              <c:idx val="5"/>
              <c:layout>
                <c:manualLayout>
                  <c:x val="-2.6414124015748032E-2"/>
                  <c:y val="-3.8888888888888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9E8-4D3A-ABA1-4750DFF1A6E2}"/>
                </c:ext>
              </c:extLst>
            </c:dLbl>
            <c:dLbl>
              <c:idx val="6"/>
              <c:layout>
                <c:manualLayout>
                  <c:x val="-1.2117208005249343E-2"/>
                  <c:y val="-4.2592592592592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9E8-4D3A-ABA1-4750DFF1A6E2}"/>
                </c:ext>
              </c:extLst>
            </c:dLbl>
            <c:dLbl>
              <c:idx val="7"/>
              <c:layout>
                <c:manualLayout>
                  <c:x val="-2.6442749343832096E-2"/>
                  <c:y val="-4.9999927092446779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1010416666666665E-2"/>
                      <c:h val="5.2509332166812472E-2"/>
                    </c:manualLayout>
                  </c15:layout>
                </c:ext>
                <c:ext xmlns:c16="http://schemas.microsoft.com/office/drawing/2014/chart" uri="{C3380CC4-5D6E-409C-BE32-E72D297353CC}">
                  <c16:uniqueId val="{00000008-59E8-4D3A-ABA1-4750DFF1A6E2}"/>
                </c:ext>
              </c:extLst>
            </c:dLbl>
            <c:dLbl>
              <c:idx val="8"/>
              <c:layout>
                <c:manualLayout>
                  <c:x val="-3.5260826771653544E-3"/>
                  <c:y val="-3.88888888888890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9E8-4D3A-ABA1-4750DFF1A6E2}"/>
                </c:ext>
              </c:extLst>
            </c:dLbl>
            <c:dLbl>
              <c:idx val="9"/>
              <c:layout>
                <c:manualLayout>
                  <c:x val="-2.6953166010498689E-2"/>
                  <c:y val="-4.07407407407407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9E8-4D3A-ABA1-4750DFF1A6E2}"/>
                </c:ext>
              </c:extLst>
            </c:dLbl>
            <c:dLbl>
              <c:idx val="10"/>
              <c:layout>
                <c:manualLayout>
                  <c:x val="-3.3203166010498684E-2"/>
                  <c:y val="-4.07407407407408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9E8-4D3A-ABA1-4750DFF1A6E2}"/>
                </c:ext>
              </c:extLst>
            </c:dLbl>
            <c:dLbl>
              <c:idx val="11"/>
              <c:layout>
                <c:manualLayout>
                  <c:x val="-2.6705790682414698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9E8-4D3A-ABA1-4750DFF1A6E2}"/>
                </c:ext>
              </c:extLst>
            </c:dLbl>
            <c:dLbl>
              <c:idx val="12"/>
              <c:layout>
                <c:manualLayout>
                  <c:x val="-1.3286499343832173E-2"/>
                  <c:y val="-3.5185185185185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9E8-4D3A-ABA1-4750DFF1A6E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184652"/>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'2014-2026'!$C$3:$O$3</c:f>
              <c:numCache>
                <c:formatCode>General</c:formatCode>
                <c:ptCount val="13"/>
                <c:pt idx="0">
                  <c:v>2.67</c:v>
                </c:pt>
                <c:pt idx="1">
                  <c:v>3.09</c:v>
                </c:pt>
                <c:pt idx="2">
                  <c:v>2.73</c:v>
                </c:pt>
                <c:pt idx="3">
                  <c:v>1.98</c:v>
                </c:pt>
                <c:pt idx="4">
                  <c:v>1.96</c:v>
                </c:pt>
                <c:pt idx="5">
                  <c:v>2.4700000000000002</c:v>
                </c:pt>
                <c:pt idx="6">
                  <c:v>0.84</c:v>
                </c:pt>
                <c:pt idx="7">
                  <c:v>0.15</c:v>
                </c:pt>
                <c:pt idx="8">
                  <c:v>0.15</c:v>
                </c:pt>
                <c:pt idx="9">
                  <c:v>1.43</c:v>
                </c:pt>
                <c:pt idx="10">
                  <c:v>1.34</c:v>
                </c:pt>
                <c:pt idx="11">
                  <c:v>2.16</c:v>
                </c:pt>
                <c:pt idx="12">
                  <c:v>1.1299999999999999</c:v>
                </c:pt>
              </c:numCache>
            </c:numRef>
          </c:val>
          <c:smooth val="0"/>
          <c:extLst>
            <c:ext xmlns:c16="http://schemas.microsoft.com/office/drawing/2014/chart" uri="{C3380CC4-5D6E-409C-BE32-E72D297353CC}">
              <c16:uniqueId val="{00000000-59E8-4D3A-ABA1-4750DFF1A6E2}"/>
            </c:ext>
          </c:extLst>
        </c:ser>
        <c:dLbls>
          <c:dLblPos val="t"/>
          <c:showLegendKey val="0"/>
          <c:showVal val="1"/>
          <c:showCatName val="0"/>
          <c:showSerName val="0"/>
          <c:showPercent val="0"/>
          <c:showBubbleSize val="0"/>
        </c:dLbls>
        <c:marker val="1"/>
        <c:smooth val="0"/>
        <c:axId val="943655472"/>
        <c:axId val="943656912"/>
      </c:lineChart>
      <c:catAx>
        <c:axId val="94365547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1" i="0" u="none" strike="noStrike" kern="1200" cap="all" baseline="0">
                <a:solidFill>
                  <a:srgbClr val="184652"/>
                </a:solidFill>
                <a:latin typeface="+mn-lt"/>
                <a:ea typeface="+mn-ea"/>
                <a:cs typeface="+mn-cs"/>
              </a:defRPr>
            </a:pPr>
            <a:endParaRPr lang="nl-BE"/>
          </a:p>
        </c:txPr>
        <c:crossAx val="943656912"/>
        <c:crosses val="autoZero"/>
        <c:auto val="1"/>
        <c:lblAlgn val="ctr"/>
        <c:lblOffset val="100"/>
        <c:noMultiLvlLbl val="0"/>
      </c:catAx>
      <c:valAx>
        <c:axId val="94365691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94365547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baseline="0">
                <a:solidFill>
                  <a:srgbClr val="184652"/>
                </a:solidFill>
                <a:latin typeface="+mn-lt"/>
                <a:ea typeface="+mn-ea"/>
                <a:cs typeface="+mn-cs"/>
              </a:defRPr>
            </a:pPr>
            <a:r>
              <a:rPr lang="nl-BE" sz="3200">
                <a:solidFill>
                  <a:srgbClr val="184652"/>
                </a:solidFill>
              </a:rPr>
              <a:t>Ernstgraad</a:t>
            </a:r>
            <a:r>
              <a:rPr lang="nl-BE" sz="3200" baseline="0">
                <a:solidFill>
                  <a:srgbClr val="184652"/>
                </a:solidFill>
              </a:rPr>
              <a:t> (Eg)</a:t>
            </a:r>
            <a:endParaRPr lang="nl-BE" sz="3200">
              <a:solidFill>
                <a:srgbClr val="184652"/>
              </a:solidFill>
            </a:endParaRPr>
          </a:p>
        </c:rich>
      </c:tx>
      <c:overlay val="0"/>
      <c:spPr>
        <a:noFill/>
        <a:ln>
          <a:noFill/>
        </a:ln>
        <a:effectLst/>
      </c:spPr>
      <c:txPr>
        <a:bodyPr rot="0" spcFirstLastPara="1" vertOverflow="ellipsis" vert="horz" wrap="square" anchor="ctr" anchorCtr="1"/>
        <a:lstStyle/>
        <a:p>
          <a:pPr>
            <a:defRPr sz="3200" b="1" i="0" u="none" strike="noStrike" kern="1200" baseline="0">
              <a:solidFill>
                <a:srgbClr val="184652"/>
              </a:solidFill>
              <a:latin typeface="+mn-lt"/>
              <a:ea typeface="+mn-ea"/>
              <a:cs typeface="+mn-cs"/>
            </a:defRPr>
          </a:pPr>
          <a:endParaRPr lang="nl-BE"/>
        </a:p>
      </c:txPr>
    </c:title>
    <c:autoTitleDeleted val="0"/>
    <c:plotArea>
      <c:layout/>
      <c:lineChart>
        <c:grouping val="standard"/>
        <c:varyColors val="0"/>
        <c:ser>
          <c:idx val="0"/>
          <c:order val="1"/>
          <c:tx>
            <c:strRef>
              <c:f>'2014-2026'!$C$2:$O$2</c:f>
              <c:strCach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strCache>
            </c:strRef>
          </c:tx>
          <c:spPr>
            <a:ln w="31750" cap="rnd">
              <a:solidFill>
                <a:schemeClr val="accent1"/>
              </a:solidFill>
              <a:round/>
            </a:ln>
            <a:effectLst/>
          </c:spPr>
          <c:marker>
            <c:symbol val="circle"/>
            <c:size val="17"/>
            <c:spPr>
              <a:solidFill>
                <a:schemeClr val="accent1"/>
              </a:solidFill>
              <a:ln>
                <a:noFill/>
              </a:ln>
              <a:effectLst/>
            </c:spPr>
          </c:marker>
          <c:dLbls>
            <c:dLbl>
              <c:idx val="0"/>
              <c:layout>
                <c:manualLayout>
                  <c:x val="-4.0546916010498688E-2"/>
                  <c:y val="-3.70370370370371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BBF-4EFB-9B24-BC69A618B6B1}"/>
                </c:ext>
              </c:extLst>
            </c:dLbl>
            <c:dLbl>
              <c:idx val="1"/>
              <c:layout>
                <c:manualLayout>
                  <c:x val="-3.2065124671916009E-2"/>
                  <c:y val="-3.88888888888889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BBF-4EFB-9B24-BC69A618B6B1}"/>
                </c:ext>
              </c:extLst>
            </c:dLbl>
            <c:dLbl>
              <c:idx val="2"/>
              <c:layout>
                <c:manualLayout>
                  <c:x val="-2.4921916010498688E-2"/>
                  <c:y val="-3.5185185185185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BBF-4EFB-9B24-BC69A618B6B1}"/>
                </c:ext>
              </c:extLst>
            </c:dLbl>
            <c:dLbl>
              <c:idx val="3"/>
              <c:layout>
                <c:manualLayout>
                  <c:x val="-1.6588582677165394E-2"/>
                  <c:y val="3.8888888888888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BBF-4EFB-9B24-BC69A618B6B1}"/>
                </c:ext>
              </c:extLst>
            </c:dLbl>
            <c:dLbl>
              <c:idx val="4"/>
              <c:layout>
                <c:manualLayout>
                  <c:x val="-3.1080790682414698E-2"/>
                  <c:y val="-4.81481481481481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BBF-4EFB-9B24-BC69A618B6B1}"/>
                </c:ext>
              </c:extLst>
            </c:dLbl>
            <c:dLbl>
              <c:idx val="5"/>
              <c:layout>
                <c:manualLayout>
                  <c:x val="-1.2098999343832097E-2"/>
                  <c:y val="-2.77777777777778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BBF-4EFB-9B24-BC69A618B6B1}"/>
                </c:ext>
              </c:extLst>
            </c:dLbl>
            <c:dLbl>
              <c:idx val="6"/>
              <c:layout>
                <c:manualLayout>
                  <c:x val="-2.0239583333333332E-2"/>
                  <c:y val="-3.8888888888888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BBF-4EFB-9B24-BC69A618B6B1}"/>
                </c:ext>
              </c:extLst>
            </c:dLbl>
            <c:dLbl>
              <c:idx val="7"/>
              <c:layout>
                <c:manualLayout>
                  <c:x val="-2.2546916010498765E-2"/>
                  <c:y val="-3.33333333333333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BBF-4EFB-9B24-BC69A618B6B1}"/>
                </c:ext>
              </c:extLst>
            </c:dLbl>
            <c:dLbl>
              <c:idx val="9"/>
              <c:layout>
                <c:manualLayout>
                  <c:x val="-3.013024934383202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BBF-4EFB-9B24-BC69A618B6B1}"/>
                </c:ext>
              </c:extLst>
            </c:dLbl>
            <c:dLbl>
              <c:idx val="10"/>
              <c:layout>
                <c:manualLayout>
                  <c:x val="-1.8156249999999999E-2"/>
                  <c:y val="-4.44444444444445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BBF-4EFB-9B24-BC69A618B6B1}"/>
                </c:ext>
              </c:extLst>
            </c:dLbl>
            <c:dLbl>
              <c:idx val="11"/>
              <c:layout>
                <c:manualLayout>
                  <c:x val="-2.6489583333333334E-2"/>
                  <c:y val="-3.70370370370370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BBF-4EFB-9B24-BC69A618B6B1}"/>
                </c:ext>
              </c:extLst>
            </c:dLbl>
            <c:dLbl>
              <c:idx val="12"/>
              <c:layout>
                <c:manualLayout>
                  <c:x val="-2.4630249343832022E-2"/>
                  <c:y val="-4.62962962962964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BBF-4EFB-9B24-BC69A618B6B1}"/>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184652"/>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'2014-2026'!$C$4:$O$4</c:f>
              <c:numCache>
                <c:formatCode>General</c:formatCode>
                <c:ptCount val="13"/>
                <c:pt idx="0">
                  <c:v>0.04</c:v>
                </c:pt>
                <c:pt idx="1">
                  <c:v>0.05</c:v>
                </c:pt>
                <c:pt idx="2">
                  <c:v>0.04</c:v>
                </c:pt>
                <c:pt idx="3">
                  <c:v>0.04</c:v>
                </c:pt>
                <c:pt idx="4">
                  <c:v>0.06</c:v>
                </c:pt>
                <c:pt idx="5">
                  <c:v>0.03</c:v>
                </c:pt>
                <c:pt idx="6">
                  <c:v>0.02</c:v>
                </c:pt>
                <c:pt idx="7">
                  <c:v>0.01</c:v>
                </c:pt>
                <c:pt idx="8">
                  <c:v>0</c:v>
                </c:pt>
                <c:pt idx="9">
                  <c:v>0.04</c:v>
                </c:pt>
                <c:pt idx="10">
                  <c:v>0.02</c:v>
                </c:pt>
                <c:pt idx="11">
                  <c:v>0.02</c:v>
                </c:pt>
                <c:pt idx="12">
                  <c:v>0.01</c:v>
                </c:pt>
              </c:numCache>
            </c:numRef>
          </c:val>
          <c:smooth val="0"/>
          <c:extLst>
            <c:ext xmlns:c16="http://schemas.microsoft.com/office/drawing/2014/chart" uri="{C3380CC4-5D6E-409C-BE32-E72D297353CC}">
              <c16:uniqueId val="{00000000-CBBF-4EFB-9B24-BC69A618B6B1}"/>
            </c:ext>
          </c:extLst>
        </c:ser>
        <c:dLbls>
          <c:dLblPos val="ctr"/>
          <c:showLegendKey val="0"/>
          <c:showVal val="1"/>
          <c:showCatName val="0"/>
          <c:showSerName val="0"/>
          <c:showPercent val="0"/>
          <c:showBubbleSize val="0"/>
        </c:dLbls>
        <c:marker val="1"/>
        <c:smooth val="0"/>
        <c:axId val="401740152"/>
        <c:axId val="401744472"/>
        <c:extLst>
          <c:ext xmlns:c15="http://schemas.microsoft.com/office/drawing/2012/chart" uri="{02D57815-91ED-43cb-92C2-25804820EDAC}">
            <c15:filteredLineSeries>
              <c15:ser>
                <c:idx val="1"/>
                <c:order val="0"/>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l-BE"/>
                    </a:p>
                  </c:txPr>
                  <c:dLblPos val="ctr"/>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numRef>
                    <c:extLst>
                      <c:ext uri="{02D57815-91ED-43cb-92C2-25804820EDAC}">
                        <c15:formulaRef>
                          <c15:sqref>'2014-2026'!$C$2:$O$2</c15:sqref>
                        </c15:formulaRef>
                      </c:ext>
                    </c:extLst>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extLst>
                      <c:ext uri="{02D57815-91ED-43cb-92C2-25804820EDAC}">
                        <c15:formulaRef>
                          <c15:sqref>'2014-2026'!$C$4:$O$4</c15:sqref>
                        </c15:formulaRef>
                      </c:ext>
                    </c:extLst>
                    <c:numCache>
                      <c:formatCode>General</c:formatCode>
                      <c:ptCount val="13"/>
                      <c:pt idx="0">
                        <c:v>0.04</c:v>
                      </c:pt>
                      <c:pt idx="1">
                        <c:v>0.05</c:v>
                      </c:pt>
                      <c:pt idx="2">
                        <c:v>0.04</c:v>
                      </c:pt>
                      <c:pt idx="3">
                        <c:v>0.04</c:v>
                      </c:pt>
                      <c:pt idx="4">
                        <c:v>0.06</c:v>
                      </c:pt>
                      <c:pt idx="5">
                        <c:v>0.03</c:v>
                      </c:pt>
                      <c:pt idx="6">
                        <c:v>0.02</c:v>
                      </c:pt>
                      <c:pt idx="7">
                        <c:v>0.01</c:v>
                      </c:pt>
                      <c:pt idx="8">
                        <c:v>0</c:v>
                      </c:pt>
                      <c:pt idx="9">
                        <c:v>0.04</c:v>
                      </c:pt>
                      <c:pt idx="10">
                        <c:v>0.02</c:v>
                      </c:pt>
                      <c:pt idx="11">
                        <c:v>0.02</c:v>
                      </c:pt>
                      <c:pt idx="12">
                        <c:v>0.01</c:v>
                      </c:pt>
                    </c:numCache>
                  </c:numRef>
                </c:val>
                <c:smooth val="0"/>
                <c:extLst>
                  <c:ext xmlns:c16="http://schemas.microsoft.com/office/drawing/2014/chart" uri="{C3380CC4-5D6E-409C-BE32-E72D297353CC}">
                    <c16:uniqueId val="{00000001-CBBF-4EFB-9B24-BC69A618B6B1}"/>
                  </c:ext>
                </c:extLst>
              </c15:ser>
            </c15:filteredLineSeries>
          </c:ext>
        </c:extLst>
      </c:lineChart>
      <c:catAx>
        <c:axId val="4017401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1" i="0" u="none" strike="noStrike" kern="1200" cap="all" baseline="0">
                <a:solidFill>
                  <a:srgbClr val="184652"/>
                </a:solidFill>
                <a:latin typeface="+mn-lt"/>
                <a:ea typeface="+mn-ea"/>
                <a:cs typeface="+mn-cs"/>
              </a:defRPr>
            </a:pPr>
            <a:endParaRPr lang="nl-BE"/>
          </a:p>
        </c:txPr>
        <c:crossAx val="401744472"/>
        <c:crosses val="autoZero"/>
        <c:auto val="1"/>
        <c:lblAlgn val="ctr"/>
        <c:lblOffset val="100"/>
        <c:noMultiLvlLbl val="0"/>
      </c:catAx>
      <c:valAx>
        <c:axId val="4017444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0174015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baseline="0">
                <a:solidFill>
                  <a:schemeClr val="tx1"/>
                </a:solidFill>
                <a:latin typeface="+mn-lt"/>
                <a:ea typeface="+mn-ea"/>
                <a:cs typeface="+mn-cs"/>
              </a:defRPr>
            </a:pPr>
            <a:r>
              <a:rPr lang="nl-BE" sz="3200">
                <a:solidFill>
                  <a:schemeClr val="tx1"/>
                </a:solidFill>
              </a:rPr>
              <a:t>Globale Ernstgraad</a:t>
            </a:r>
            <a:r>
              <a:rPr lang="nl-BE" sz="3200" baseline="0">
                <a:solidFill>
                  <a:schemeClr val="tx1"/>
                </a:solidFill>
              </a:rPr>
              <a:t> (GEg)</a:t>
            </a:r>
            <a:endParaRPr lang="nl-BE" sz="3200">
              <a:solidFill>
                <a:schemeClr val="tx1"/>
              </a:solidFill>
            </a:endParaRPr>
          </a:p>
        </c:rich>
      </c:tx>
      <c:overlay val="0"/>
      <c:spPr>
        <a:noFill/>
        <a:ln>
          <a:noFill/>
        </a:ln>
        <a:effectLst/>
      </c:spPr>
      <c:txPr>
        <a:bodyPr rot="0" spcFirstLastPara="1" vertOverflow="ellipsis" vert="horz" wrap="square" anchor="ctr" anchorCtr="1"/>
        <a:lstStyle/>
        <a:p>
          <a:pPr>
            <a:defRPr sz="3200" b="1" i="0" u="none" strike="noStrike" kern="1200" baseline="0">
              <a:solidFill>
                <a:schemeClr val="tx1"/>
              </a:solidFill>
              <a:latin typeface="+mn-lt"/>
              <a:ea typeface="+mn-ea"/>
              <a:cs typeface="+mn-cs"/>
            </a:defRPr>
          </a:pPr>
          <a:endParaRPr lang="nl-BE"/>
        </a:p>
      </c:txPr>
    </c:title>
    <c:autoTitleDeleted val="0"/>
    <c:plotArea>
      <c:layout>
        <c:manualLayout>
          <c:layoutTarget val="inner"/>
          <c:xMode val="edge"/>
          <c:yMode val="edge"/>
          <c:x val="1.1458333333333333E-2"/>
          <c:y val="0.13879629629629631"/>
          <c:w val="0.9770833333333333"/>
          <c:h val="0.79875925925925928"/>
        </c:manualLayout>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0"/>
              <c:layout>
                <c:manualLayout>
                  <c:x val="-3.1171916010498686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B83-4F39-96D8-41F41263C2AC}"/>
                </c:ext>
              </c:extLst>
            </c:dLbl>
            <c:dLbl>
              <c:idx val="1"/>
              <c:layout>
                <c:manualLayout>
                  <c:x val="-3.1023458005249343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B83-4F39-96D8-41F41263C2AC}"/>
                </c:ext>
              </c:extLst>
            </c:dLbl>
            <c:dLbl>
              <c:idx val="2"/>
              <c:layout>
                <c:manualLayout>
                  <c:x val="-3.1171916010498686E-2"/>
                  <c:y val="-3.70370370370370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B83-4F39-96D8-41F41263C2AC}"/>
                </c:ext>
              </c:extLst>
            </c:dLbl>
            <c:dLbl>
              <c:idx val="3"/>
              <c:layout>
                <c:manualLayout>
                  <c:x val="-2.9088582677165391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B83-4F39-96D8-41F41263C2AC}"/>
                </c:ext>
              </c:extLst>
            </c:dLbl>
            <c:dLbl>
              <c:idx val="4"/>
              <c:layout>
                <c:manualLayout>
                  <c:x val="-3.003912401574807E-2"/>
                  <c:y val="-4.8148148148148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B83-4F39-96D8-41F41263C2AC}"/>
                </c:ext>
              </c:extLst>
            </c:dLbl>
            <c:dLbl>
              <c:idx val="5"/>
              <c:layout>
                <c:manualLayout>
                  <c:x val="-2.9807332677165354E-2"/>
                  <c:y val="-4.8148148148148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B83-4F39-96D8-41F41263C2AC}"/>
                </c:ext>
              </c:extLst>
            </c:dLbl>
            <c:dLbl>
              <c:idx val="6"/>
              <c:layout>
                <c:manualLayout>
                  <c:x val="-3.0656249999999999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B83-4F39-96D8-41F41263C2AC}"/>
                </c:ext>
              </c:extLst>
            </c:dLbl>
            <c:dLbl>
              <c:idx val="7"/>
              <c:layout>
                <c:manualLayout>
                  <c:x val="-3.1921916010498763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B83-4F39-96D8-41F41263C2AC}"/>
                </c:ext>
              </c:extLst>
            </c:dLbl>
            <c:dLbl>
              <c:idx val="8"/>
              <c:layout>
                <c:manualLayout>
                  <c:x val="-2.2263041338582677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B83-4F39-96D8-41F41263C2AC}"/>
                </c:ext>
              </c:extLst>
            </c:dLbl>
            <c:dLbl>
              <c:idx val="9"/>
              <c:layout>
                <c:manualLayout>
                  <c:x val="-3.1171916010498686E-2"/>
                  <c:y val="-4.2592592592592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B83-4F39-96D8-41F41263C2AC}"/>
                </c:ext>
              </c:extLst>
            </c:dLbl>
            <c:dLbl>
              <c:idx val="10"/>
              <c:layout>
                <c:manualLayout>
                  <c:x val="-5.6562500000001525E-3"/>
                  <c:y val="-3.51851851851853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B83-4F39-96D8-41F41263C2AC}"/>
                </c:ext>
              </c:extLst>
            </c:dLbl>
            <c:dLbl>
              <c:idx val="11"/>
              <c:layout>
                <c:manualLayout>
                  <c:x val="-2.6096374671916011E-2"/>
                  <c:y val="-0.0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B83-4F39-96D8-41F41263C2AC}"/>
                </c:ext>
              </c:extLst>
            </c:dLbl>
            <c:dLbl>
              <c:idx val="12"/>
              <c:layout>
                <c:manualLayout>
                  <c:x val="-1.2130249343832174E-2"/>
                  <c:y val="-4.07407407407408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B83-4F39-96D8-41F41263C2A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'2014-2026'!$C$5:$O$5</c:f>
              <c:numCache>
                <c:formatCode>General</c:formatCode>
                <c:ptCount val="13"/>
                <c:pt idx="0">
                  <c:v>0.04</c:v>
                </c:pt>
                <c:pt idx="1">
                  <c:v>0.05</c:v>
                </c:pt>
                <c:pt idx="2">
                  <c:v>0.04</c:v>
                </c:pt>
                <c:pt idx="3">
                  <c:v>0.04</c:v>
                </c:pt>
                <c:pt idx="4">
                  <c:v>0.06</c:v>
                </c:pt>
                <c:pt idx="5">
                  <c:v>0.03</c:v>
                </c:pt>
                <c:pt idx="6">
                  <c:v>0.02</c:v>
                </c:pt>
                <c:pt idx="7">
                  <c:v>0.01</c:v>
                </c:pt>
                <c:pt idx="8">
                  <c:v>0</c:v>
                </c:pt>
                <c:pt idx="9">
                  <c:v>0.04</c:v>
                </c:pt>
                <c:pt idx="10">
                  <c:v>0.02</c:v>
                </c:pt>
                <c:pt idx="11">
                  <c:v>0.4</c:v>
                </c:pt>
                <c:pt idx="12">
                  <c:v>0.01</c:v>
                </c:pt>
              </c:numCache>
            </c:numRef>
          </c:val>
          <c:smooth val="0"/>
          <c:extLst>
            <c:ext xmlns:c16="http://schemas.microsoft.com/office/drawing/2014/chart" uri="{C3380CC4-5D6E-409C-BE32-E72D297353CC}">
              <c16:uniqueId val="{00000000-3B83-4F39-96D8-41F41263C2AC}"/>
            </c:ext>
          </c:extLst>
        </c:ser>
        <c:dLbls>
          <c:dLblPos val="ctr"/>
          <c:showLegendKey val="0"/>
          <c:showVal val="1"/>
          <c:showCatName val="0"/>
          <c:showSerName val="0"/>
          <c:showPercent val="0"/>
          <c:showBubbleSize val="0"/>
        </c:dLbls>
        <c:marker val="1"/>
        <c:smooth val="0"/>
        <c:axId val="401740152"/>
        <c:axId val="401744472"/>
      </c:lineChart>
      <c:catAx>
        <c:axId val="4017401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1" i="0" u="none" strike="noStrike" kern="1200" cap="all" baseline="0">
                <a:solidFill>
                  <a:schemeClr val="tx1"/>
                </a:solidFill>
                <a:latin typeface="+mn-lt"/>
                <a:ea typeface="+mn-ea"/>
                <a:cs typeface="+mn-cs"/>
              </a:defRPr>
            </a:pPr>
            <a:endParaRPr lang="nl-BE"/>
          </a:p>
        </c:txPr>
        <c:crossAx val="401744472"/>
        <c:crosses val="autoZero"/>
        <c:auto val="1"/>
        <c:lblAlgn val="ctr"/>
        <c:lblOffset val="100"/>
        <c:noMultiLvlLbl val="0"/>
      </c:catAx>
      <c:valAx>
        <c:axId val="4017444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0174015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baseline="0">
                <a:solidFill>
                  <a:schemeClr val="tx1"/>
                </a:solidFill>
                <a:latin typeface="+mn-lt"/>
                <a:ea typeface="+mn-ea"/>
                <a:cs typeface="+mn-cs"/>
              </a:defRPr>
            </a:pPr>
            <a:r>
              <a:rPr lang="nl-BE" sz="3200" b="0">
                <a:solidFill>
                  <a:schemeClr val="tx1"/>
                </a:solidFill>
              </a:rPr>
              <a:t>Arbeidswegongevallen.</a:t>
            </a:r>
          </a:p>
        </c:rich>
      </c:tx>
      <c:overlay val="0"/>
      <c:spPr>
        <a:noFill/>
        <a:ln>
          <a:noFill/>
        </a:ln>
        <a:effectLst/>
      </c:spPr>
      <c:txPr>
        <a:bodyPr rot="0" spcFirstLastPara="1" vertOverflow="ellipsis" vert="horz" wrap="square" anchor="ctr" anchorCtr="1"/>
        <a:lstStyle/>
        <a:p>
          <a:pPr>
            <a:defRPr sz="3200" b="0"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1"/>
              <c:layout>
                <c:manualLayout>
                  <c:x val="-2.6177083333333333E-2"/>
                  <c:y val="-4.44444444444445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86C-4DA2-A408-1E9A6FE30B7B}"/>
                </c:ext>
              </c:extLst>
            </c:dLbl>
            <c:dLbl>
              <c:idx val="3"/>
              <c:layout>
                <c:manualLayout>
                  <c:x val="-4.0020833333333332E-2"/>
                  <c:y val="-4.07407407407408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86C-4DA2-A408-1E9A6FE30B7B}"/>
                </c:ext>
              </c:extLst>
            </c:dLbl>
            <c:dLbl>
              <c:idx val="4"/>
              <c:layout>
                <c:manualLayout>
                  <c:x val="-3.3437500000000002E-2"/>
                  <c:y val="-4.25925925925926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86C-4DA2-A408-1E9A6FE30B7B}"/>
                </c:ext>
              </c:extLst>
            </c:dLbl>
            <c:dLbl>
              <c:idx val="5"/>
              <c:layout>
                <c:manualLayout>
                  <c:x val="-5.0287073490813648E-3"/>
                  <c:y val="-1.29629629629629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86C-4DA2-A408-1E9A6FE30B7B}"/>
                </c:ext>
              </c:extLst>
            </c:dLbl>
            <c:dLbl>
              <c:idx val="6"/>
              <c:layout>
                <c:manualLayout>
                  <c:x val="-4.7487040682414695E-2"/>
                  <c:y val="7.40740740740733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86C-4DA2-A408-1E9A6FE30B7B}"/>
                </c:ext>
              </c:extLst>
            </c:dLbl>
            <c:dLbl>
              <c:idx val="7"/>
              <c:layout>
                <c:manualLayout>
                  <c:x val="-2.1445374015748031E-2"/>
                  <c:y val="-5.000000000000006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86C-4DA2-A408-1E9A6FE30B7B}"/>
                </c:ext>
              </c:extLst>
            </c:dLbl>
            <c:dLbl>
              <c:idx val="8"/>
              <c:layout>
                <c:manualLayout>
                  <c:x val="-3.2427083333333259E-2"/>
                  <c:y val="-5.185185185185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86C-4DA2-A408-1E9A6FE30B7B}"/>
                </c:ext>
              </c:extLst>
            </c:dLbl>
            <c:dLbl>
              <c:idx val="9"/>
              <c:layout>
                <c:manualLayout>
                  <c:x val="-2.4395833333333332E-2"/>
                  <c:y val="-4.07407407407408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86C-4DA2-A408-1E9A6FE30B7B}"/>
                </c:ext>
              </c:extLst>
            </c:dLbl>
            <c:dLbl>
              <c:idx val="10"/>
              <c:layout>
                <c:manualLayout>
                  <c:x val="-2.3869832677165508E-2"/>
                  <c:y val="-4.2592592592592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86C-4DA2-A408-1E9A6FE30B7B}"/>
                </c:ext>
              </c:extLst>
            </c:dLbl>
            <c:dLbl>
              <c:idx val="11"/>
              <c:layout>
                <c:manualLayout>
                  <c:x val="-2.253649934383202E-2"/>
                  <c:y val="-5.55555555555556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86C-4DA2-A408-1E9A6FE30B7B}"/>
                </c:ext>
              </c:extLst>
            </c:dLbl>
            <c:dLbl>
              <c:idx val="12"/>
              <c:layout>
                <c:manualLayout>
                  <c:x val="-1.2362040682414699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86C-4DA2-A408-1E9A6FE30B7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'2014-2026'!$C$6:$O$6</c:f>
              <c:numCache>
                <c:formatCode>General</c:formatCode>
                <c:ptCount val="13"/>
                <c:pt idx="1">
                  <c:v>14</c:v>
                </c:pt>
                <c:pt idx="3">
                  <c:v>22</c:v>
                </c:pt>
                <c:pt idx="4">
                  <c:v>34</c:v>
                </c:pt>
                <c:pt idx="5">
                  <c:v>40</c:v>
                </c:pt>
                <c:pt idx="6">
                  <c:v>17</c:v>
                </c:pt>
                <c:pt idx="7">
                  <c:v>17</c:v>
                </c:pt>
                <c:pt idx="8">
                  <c:v>14</c:v>
                </c:pt>
                <c:pt idx="9">
                  <c:v>22</c:v>
                </c:pt>
                <c:pt idx="10">
                  <c:v>24</c:v>
                </c:pt>
                <c:pt idx="11">
                  <c:v>21</c:v>
                </c:pt>
                <c:pt idx="12">
                  <c:v>9</c:v>
                </c:pt>
              </c:numCache>
            </c:numRef>
          </c:val>
          <c:smooth val="0"/>
          <c:extLst>
            <c:ext xmlns:c16="http://schemas.microsoft.com/office/drawing/2014/chart" uri="{C3380CC4-5D6E-409C-BE32-E72D297353CC}">
              <c16:uniqueId val="{00000000-386C-4DA2-A408-1E9A6FE30B7B}"/>
            </c:ext>
          </c:extLst>
        </c:ser>
        <c:dLbls>
          <c:dLblPos val="ctr"/>
          <c:showLegendKey val="0"/>
          <c:showVal val="1"/>
          <c:showCatName val="0"/>
          <c:showSerName val="0"/>
          <c:showPercent val="0"/>
          <c:showBubbleSize val="0"/>
        </c:dLbls>
        <c:marker val="1"/>
        <c:smooth val="0"/>
        <c:axId val="943672032"/>
        <c:axId val="943671312"/>
      </c:lineChart>
      <c:catAx>
        <c:axId val="94367203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1" i="0" u="none" strike="noStrike" kern="1200" cap="all" baseline="0">
                <a:solidFill>
                  <a:schemeClr val="tx1"/>
                </a:solidFill>
                <a:latin typeface="+mn-lt"/>
                <a:ea typeface="+mn-ea"/>
                <a:cs typeface="+mn-cs"/>
              </a:defRPr>
            </a:pPr>
            <a:endParaRPr lang="nl-BE"/>
          </a:p>
        </c:txPr>
        <c:crossAx val="943671312"/>
        <c:crosses val="autoZero"/>
        <c:auto val="1"/>
        <c:lblAlgn val="ctr"/>
        <c:lblOffset val="100"/>
        <c:noMultiLvlLbl val="0"/>
      </c:catAx>
      <c:valAx>
        <c:axId val="94367131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94367203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baseline="0">
                <a:solidFill>
                  <a:schemeClr val="tx1"/>
                </a:solidFill>
                <a:latin typeface="+mn-lt"/>
                <a:ea typeface="+mn-ea"/>
                <a:cs typeface="+mn-cs"/>
              </a:defRPr>
            </a:pPr>
            <a:r>
              <a:rPr lang="nl-BE" sz="3200">
                <a:solidFill>
                  <a:schemeClr val="tx1"/>
                </a:solidFill>
              </a:rPr>
              <a:t>Arbeidswegongevallen</a:t>
            </a:r>
            <a:br>
              <a:rPr lang="nl-BE" sz="3200">
                <a:solidFill>
                  <a:schemeClr val="tx1"/>
                </a:solidFill>
              </a:rPr>
            </a:br>
            <a:r>
              <a:rPr lang="nl-BE" sz="3200">
                <a:solidFill>
                  <a:schemeClr val="tx1"/>
                </a:solidFill>
              </a:rPr>
              <a:t>met de dood tot gevolg.</a:t>
            </a:r>
          </a:p>
        </c:rich>
      </c:tx>
      <c:overlay val="0"/>
      <c:spPr>
        <a:noFill/>
        <a:ln>
          <a:noFill/>
        </a:ln>
        <a:effectLst/>
      </c:spPr>
      <c:txPr>
        <a:bodyPr rot="0" spcFirstLastPara="1" vertOverflow="ellipsis" vert="horz" wrap="square" anchor="ctr" anchorCtr="1"/>
        <a:lstStyle/>
        <a:p>
          <a:pPr>
            <a:defRPr sz="3200" b="1"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0"/>
              <c:layout>
                <c:manualLayout>
                  <c:x val="-2.0179708005249344E-2"/>
                  <c:y val="-0.0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453-408D-B6A7-EF336DFEFF38}"/>
                </c:ext>
              </c:extLst>
            </c:dLbl>
            <c:dLbl>
              <c:idx val="1"/>
              <c:layout>
                <c:manualLayout>
                  <c:x val="-1.8096374671916011E-2"/>
                  <c:y val="-3.70370370370370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453-408D-B6A7-EF336DFEFF38}"/>
                </c:ext>
              </c:extLst>
            </c:dLbl>
            <c:dLbl>
              <c:idx val="2"/>
              <c:layout>
                <c:manualLayout>
                  <c:x val="-2.0179708005249382E-2"/>
                  <c:y val="-3.33333333333333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453-408D-B6A7-EF336DFEFF38}"/>
                </c:ext>
              </c:extLst>
            </c:dLbl>
            <c:dLbl>
              <c:idx val="3"/>
              <c:layout>
                <c:manualLayout>
                  <c:x val="-2.0179708005249344E-2"/>
                  <c:y val="-3.33333333333333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453-408D-B6A7-EF336DFEFF38}"/>
                </c:ext>
              </c:extLst>
            </c:dLbl>
            <c:dLbl>
              <c:idx val="4"/>
              <c:layout>
                <c:manualLayout>
                  <c:x val="-2.0179708005249382E-2"/>
                  <c:y val="-3.51851851851851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453-408D-B6A7-EF336DFEFF38}"/>
                </c:ext>
              </c:extLst>
            </c:dLbl>
            <c:dLbl>
              <c:idx val="5"/>
              <c:layout>
                <c:manualLayout>
                  <c:x val="-2.0179708005249344E-2"/>
                  <c:y val="-3.14814814814814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453-408D-B6A7-EF336DFEFF38}"/>
                </c:ext>
              </c:extLst>
            </c:dLbl>
            <c:dLbl>
              <c:idx val="6"/>
              <c:layout>
                <c:manualLayout>
                  <c:x val="-2.0179708005249344E-2"/>
                  <c:y val="-4.07407407407407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453-408D-B6A7-EF336DFEFF38}"/>
                </c:ext>
              </c:extLst>
            </c:dLbl>
            <c:dLbl>
              <c:idx val="7"/>
              <c:layout>
                <c:manualLayout>
                  <c:x val="-2.017970800524942E-2"/>
                  <c:y val="-3.8888888888888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453-408D-B6A7-EF336DFEFF38}"/>
                </c:ext>
              </c:extLst>
            </c:dLbl>
            <c:dLbl>
              <c:idx val="8"/>
              <c:layout>
                <c:manualLayout>
                  <c:x val="-2.0179708005249267E-2"/>
                  <c:y val="-4.07407407407407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453-408D-B6A7-EF336DFEFF38}"/>
                </c:ext>
              </c:extLst>
            </c:dLbl>
            <c:dLbl>
              <c:idx val="9"/>
              <c:layout>
                <c:manualLayout>
                  <c:x val="-2.0179708005249344E-2"/>
                  <c:y val="-4.2592592592592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453-408D-B6A7-EF336DFEFF38}"/>
                </c:ext>
              </c:extLst>
            </c:dLbl>
            <c:dLbl>
              <c:idx val="10"/>
              <c:layout>
                <c:manualLayout>
                  <c:x val="-2.0179708005249344E-2"/>
                  <c:y val="-3.51851851851851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453-408D-B6A7-EF336DFEFF38}"/>
                </c:ext>
              </c:extLst>
            </c:dLbl>
            <c:dLbl>
              <c:idx val="11"/>
              <c:layout>
                <c:manualLayout>
                  <c:x val="-2.0179708005249344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453-408D-B6A7-EF336DFEFF38}"/>
                </c:ext>
              </c:extLst>
            </c:dLbl>
            <c:dLbl>
              <c:idx val="12"/>
              <c:layout>
                <c:manualLayout>
                  <c:x val="-2.0179708005249496E-2"/>
                  <c:y val="-4.2592592592592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453-408D-B6A7-EF336DFEFF38}"/>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'2014-2026'!$C$7:$O$7</c:f>
              <c:numCache>
                <c:formatCode>General</c:formatCode>
                <c:ptCount val="13"/>
                <c:pt idx="0">
                  <c:v>0</c:v>
                </c:pt>
                <c:pt idx="1">
                  <c:v>0</c:v>
                </c:pt>
                <c:pt idx="2">
                  <c:v>0</c:v>
                </c:pt>
                <c:pt idx="3">
                  <c:v>0</c:v>
                </c:pt>
                <c:pt idx="4">
                  <c:v>0</c:v>
                </c:pt>
                <c:pt idx="5">
                  <c:v>0</c:v>
                </c:pt>
                <c:pt idx="6">
                  <c:v>0</c:v>
                </c:pt>
                <c:pt idx="7">
                  <c:v>0</c:v>
                </c:pt>
                <c:pt idx="8">
                  <c:v>0</c:v>
                </c:pt>
                <c:pt idx="9">
                  <c:v>0</c:v>
                </c:pt>
                <c:pt idx="10">
                  <c:v>0</c:v>
                </c:pt>
                <c:pt idx="11">
                  <c:v>0</c:v>
                </c:pt>
                <c:pt idx="12">
                  <c:v>0</c:v>
                </c:pt>
              </c:numCache>
            </c:numRef>
          </c:val>
          <c:smooth val="0"/>
          <c:extLst>
            <c:ext xmlns:c16="http://schemas.microsoft.com/office/drawing/2014/chart" uri="{C3380CC4-5D6E-409C-BE32-E72D297353CC}">
              <c16:uniqueId val="{00000000-6453-408D-B6A7-EF336DFEFF38}"/>
            </c:ext>
          </c:extLst>
        </c:ser>
        <c:dLbls>
          <c:dLblPos val="ctr"/>
          <c:showLegendKey val="0"/>
          <c:showVal val="1"/>
          <c:showCatName val="0"/>
          <c:showSerName val="0"/>
          <c:showPercent val="0"/>
          <c:showBubbleSize val="0"/>
        </c:dLbls>
        <c:marker val="1"/>
        <c:smooth val="0"/>
        <c:axId val="637009768"/>
        <c:axId val="637008328"/>
      </c:lineChart>
      <c:catAx>
        <c:axId val="6370097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1" i="0" u="none" strike="noStrike" kern="1200" cap="all" baseline="0">
                <a:solidFill>
                  <a:schemeClr val="tx1"/>
                </a:solidFill>
                <a:latin typeface="+mn-lt"/>
                <a:ea typeface="+mn-ea"/>
                <a:cs typeface="+mn-cs"/>
              </a:defRPr>
            </a:pPr>
            <a:endParaRPr lang="nl-BE"/>
          </a:p>
        </c:txPr>
        <c:crossAx val="637008328"/>
        <c:crosses val="autoZero"/>
        <c:auto val="1"/>
        <c:lblAlgn val="ctr"/>
        <c:lblOffset val="100"/>
        <c:noMultiLvlLbl val="0"/>
      </c:catAx>
      <c:valAx>
        <c:axId val="6370083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6370097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baseline="0">
                <a:solidFill>
                  <a:srgbClr val="184652"/>
                </a:solidFill>
                <a:latin typeface="+mn-lt"/>
                <a:ea typeface="+mn-ea"/>
                <a:cs typeface="+mn-cs"/>
              </a:defRPr>
            </a:pPr>
            <a:r>
              <a:rPr lang="nl-BE" sz="3200" b="1">
                <a:solidFill>
                  <a:srgbClr val="184652"/>
                </a:solidFill>
              </a:rPr>
              <a:t>Aantal arbeidsongevallen met AGR.</a:t>
            </a:r>
          </a:p>
        </c:rich>
      </c:tx>
      <c:overlay val="0"/>
      <c:spPr>
        <a:noFill/>
        <a:ln>
          <a:noFill/>
        </a:ln>
        <a:effectLst/>
      </c:spPr>
      <c:txPr>
        <a:bodyPr rot="0" spcFirstLastPara="1" vertOverflow="ellipsis" vert="horz" wrap="square" anchor="ctr" anchorCtr="1"/>
        <a:lstStyle/>
        <a:p>
          <a:pPr>
            <a:defRPr sz="3200" b="1" i="0" u="none" strike="noStrike" kern="1200" baseline="0">
              <a:solidFill>
                <a:srgbClr val="184652"/>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3"/>
              <c:layout>
                <c:manualLayout>
                  <c:x val="-2.4093750000000039E-2"/>
                  <c:y val="-5.18518594126362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2D-49F0-BA17-AECC5A4F3D61}"/>
                </c:ext>
              </c:extLst>
            </c:dLbl>
            <c:dLbl>
              <c:idx val="4"/>
              <c:layout>
                <c:manualLayout>
                  <c:x val="-2.1718749999999998E-2"/>
                  <c:y val="-5.18518594126362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2D-49F0-BA17-AECC5A4F3D61}"/>
                </c:ext>
              </c:extLst>
            </c:dLbl>
            <c:dLbl>
              <c:idx val="5"/>
              <c:layout>
                <c:manualLayout>
                  <c:x val="-2.2729166666666668E-2"/>
                  <c:y val="-3.88888945594772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2D-49F0-BA17-AECC5A4F3D61}"/>
                </c:ext>
              </c:extLst>
            </c:dLbl>
            <c:dLbl>
              <c:idx val="6"/>
              <c:layout>
                <c:manualLayout>
                  <c:x val="-1.2979166666666743E-2"/>
                  <c:y val="-5.00000072907563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2D-49F0-BA17-AECC5A4F3D61}"/>
                </c:ext>
              </c:extLst>
            </c:dLbl>
            <c:dLbl>
              <c:idx val="7"/>
              <c:layout>
                <c:manualLayout>
                  <c:x val="-1.8411499343832096E-2"/>
                  <c:y val="-4.07407466813570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2D-49F0-BA17-AECC5A4F3D61}"/>
                </c:ext>
              </c:extLst>
            </c:dLbl>
            <c:dLbl>
              <c:idx val="8"/>
              <c:layout>
                <c:manualLayout>
                  <c:x val="-2.7786499343832097E-2"/>
                  <c:y val="-4.81481551688765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2D-49F0-BA17-AECC5A4F3D61}"/>
                </c:ext>
              </c:extLst>
            </c:dLbl>
            <c:dLbl>
              <c:idx val="9"/>
              <c:layout>
                <c:manualLayout>
                  <c:x val="-3.8385416666666665E-2"/>
                  <c:y val="-3.33333381938375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2D-49F0-BA17-AECC5A4F3D61}"/>
                </c:ext>
              </c:extLst>
            </c:dLbl>
            <c:dLbl>
              <c:idx val="10"/>
              <c:layout>
                <c:manualLayout>
                  <c:x val="-2.3052083333333334E-2"/>
                  <c:y val="-4.44444509251167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2D-49F0-BA17-AECC5A4F3D61}"/>
                </c:ext>
              </c:extLst>
            </c:dLbl>
            <c:dLbl>
              <c:idx val="11"/>
              <c:layout>
                <c:manualLayout>
                  <c:x val="-2.087762467191601E-2"/>
                  <c:y val="-4.07407466813570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2D-49F0-BA17-AECC5A4F3D61}"/>
                </c:ext>
              </c:extLst>
            </c:dLbl>
            <c:dLbl>
              <c:idx val="12"/>
              <c:layout>
                <c:manualLayout>
                  <c:x val="-7.7708333333333336E-3"/>
                  <c:y val="-4.81481551688765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2D-49F0-BA17-AECC5A4F3D61}"/>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184652"/>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'2014-2026'!$C$12:$O$12</c:f>
              <c:numCache>
                <c:formatCode>General</c:formatCode>
                <c:ptCount val="13"/>
                <c:pt idx="3">
                  <c:v>14</c:v>
                </c:pt>
                <c:pt idx="4">
                  <c:v>11</c:v>
                </c:pt>
                <c:pt idx="5">
                  <c:v>13</c:v>
                </c:pt>
                <c:pt idx="6">
                  <c:v>2</c:v>
                </c:pt>
                <c:pt idx="7">
                  <c:v>1</c:v>
                </c:pt>
                <c:pt idx="8">
                  <c:v>1</c:v>
                </c:pt>
                <c:pt idx="9">
                  <c:v>11</c:v>
                </c:pt>
                <c:pt idx="10">
                  <c:v>18</c:v>
                </c:pt>
                <c:pt idx="11">
                  <c:v>16</c:v>
                </c:pt>
                <c:pt idx="12">
                  <c:v>2</c:v>
                </c:pt>
              </c:numCache>
            </c:numRef>
          </c:val>
          <c:smooth val="0"/>
          <c:extLst>
            <c:ext xmlns:c16="http://schemas.microsoft.com/office/drawing/2014/chart" uri="{C3380CC4-5D6E-409C-BE32-E72D297353CC}">
              <c16:uniqueId val="{00000000-D62D-49F0-BA17-AECC5A4F3D61}"/>
            </c:ext>
          </c:extLst>
        </c:ser>
        <c:dLbls>
          <c:dLblPos val="ctr"/>
          <c:showLegendKey val="0"/>
          <c:showVal val="1"/>
          <c:showCatName val="0"/>
          <c:showSerName val="0"/>
          <c:showPercent val="0"/>
          <c:showBubbleSize val="0"/>
        </c:dLbls>
        <c:marker val="1"/>
        <c:smooth val="0"/>
        <c:axId val="637009768"/>
        <c:axId val="637008328"/>
      </c:lineChart>
      <c:catAx>
        <c:axId val="6370097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rgbClr val="184652"/>
                </a:solidFill>
                <a:latin typeface="+mn-lt"/>
                <a:ea typeface="+mn-ea"/>
                <a:cs typeface="+mn-cs"/>
              </a:defRPr>
            </a:pPr>
            <a:endParaRPr lang="nl-BE"/>
          </a:p>
        </c:txPr>
        <c:crossAx val="637008328"/>
        <c:crosses val="autoZero"/>
        <c:auto val="1"/>
        <c:lblAlgn val="ctr"/>
        <c:lblOffset val="100"/>
        <c:noMultiLvlLbl val="0"/>
      </c:catAx>
      <c:valAx>
        <c:axId val="6370083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6370097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baseline="0">
                <a:solidFill>
                  <a:srgbClr val="184652"/>
                </a:solidFill>
                <a:latin typeface="+mn-lt"/>
                <a:ea typeface="+mn-ea"/>
                <a:cs typeface="+mn-cs"/>
              </a:defRPr>
            </a:pPr>
            <a:r>
              <a:rPr lang="nl-BE" sz="3200">
                <a:solidFill>
                  <a:srgbClr val="184652"/>
                </a:solidFill>
              </a:rPr>
              <a:t>Aantal arbeidsongevallen met AGR.</a:t>
            </a:r>
          </a:p>
        </c:rich>
      </c:tx>
      <c:overlay val="0"/>
      <c:spPr>
        <a:noFill/>
        <a:ln>
          <a:noFill/>
        </a:ln>
        <a:effectLst/>
      </c:spPr>
      <c:txPr>
        <a:bodyPr rot="0" spcFirstLastPara="1" vertOverflow="ellipsis" vert="horz" wrap="square" anchor="ctr" anchorCtr="1"/>
        <a:lstStyle/>
        <a:p>
          <a:pPr>
            <a:defRPr sz="3200" b="1" i="0" u="none" strike="noStrike" kern="1200" baseline="0">
              <a:solidFill>
                <a:srgbClr val="184652"/>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3"/>
              <c:layout>
                <c:manualLayout>
                  <c:x val="-2.3052083333333372E-2"/>
                  <c:y val="-3.88888945594771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0F9-41A5-B990-4569683ED072}"/>
                </c:ext>
              </c:extLst>
            </c:dLbl>
            <c:dLbl>
              <c:idx val="4"/>
              <c:layout>
                <c:manualLayout>
                  <c:x val="-2.1718749999999998E-2"/>
                  <c:y val="-4.44444509251167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0F9-41A5-B990-4569683ED072}"/>
                </c:ext>
              </c:extLst>
            </c:dLbl>
            <c:dLbl>
              <c:idx val="5"/>
              <c:layout>
                <c:manualLayout>
                  <c:x val="-2.2729166666666668E-2"/>
                  <c:y val="-4.25925988032369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0F9-41A5-B990-4569683ED072}"/>
                </c:ext>
              </c:extLst>
            </c:dLbl>
            <c:dLbl>
              <c:idx val="6"/>
              <c:layout>
                <c:manualLayout>
                  <c:x val="-1.2979166666666743E-2"/>
                  <c:y val="-4.44444509251167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0F9-41A5-B990-4569683ED072}"/>
                </c:ext>
              </c:extLst>
            </c:dLbl>
            <c:dLbl>
              <c:idx val="7"/>
              <c:layout>
                <c:manualLayout>
                  <c:x val="-1.8411499343832096E-2"/>
                  <c:y val="-4.81481551688765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0F9-41A5-B990-4569683ED072}"/>
                </c:ext>
              </c:extLst>
            </c:dLbl>
            <c:dLbl>
              <c:idx val="8"/>
              <c:layout>
                <c:manualLayout>
                  <c:x val="1.3801673228346456E-3"/>
                  <c:y val="-9.259260609399331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0F9-41A5-B990-4569683ED072}"/>
                </c:ext>
              </c:extLst>
            </c:dLbl>
            <c:dLbl>
              <c:idx val="9"/>
              <c:layout>
                <c:manualLayout>
                  <c:x val="-3.4218749999999999E-2"/>
                  <c:y val="-3.33333381938375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0F9-41A5-B990-4569683ED072}"/>
                </c:ext>
              </c:extLst>
            </c:dLbl>
            <c:dLbl>
              <c:idx val="10"/>
              <c:layout>
                <c:manualLayout>
                  <c:x val="-2.3052083333333334E-2"/>
                  <c:y val="-4.25925988032369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0F9-41A5-B990-4569683ED072}"/>
                </c:ext>
              </c:extLst>
            </c:dLbl>
            <c:dLbl>
              <c:idx val="11"/>
              <c:layout>
                <c:manualLayout>
                  <c:x val="-1.7752624671916011E-2"/>
                  <c:y val="-4.62963030469966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0F9-41A5-B990-4569683ED072}"/>
                </c:ext>
              </c:extLst>
            </c:dLbl>
            <c:dLbl>
              <c:idx val="12"/>
              <c:layout>
                <c:manualLayout>
                  <c:x val="-5.6874999999999998E-3"/>
                  <c:y val="-4.07407466813570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0F9-41A5-B990-4569683ED072}"/>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184652"/>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'2014-2026'!$C$12:$O$12</c:f>
              <c:numCache>
                <c:formatCode>General</c:formatCode>
                <c:ptCount val="13"/>
                <c:pt idx="3">
                  <c:v>14</c:v>
                </c:pt>
                <c:pt idx="4">
                  <c:v>11</c:v>
                </c:pt>
                <c:pt idx="5">
                  <c:v>13</c:v>
                </c:pt>
                <c:pt idx="6">
                  <c:v>2</c:v>
                </c:pt>
                <c:pt idx="7">
                  <c:v>1</c:v>
                </c:pt>
                <c:pt idx="8">
                  <c:v>1</c:v>
                </c:pt>
                <c:pt idx="9">
                  <c:v>11</c:v>
                </c:pt>
                <c:pt idx="10">
                  <c:v>18</c:v>
                </c:pt>
                <c:pt idx="11">
                  <c:v>16</c:v>
                </c:pt>
                <c:pt idx="12">
                  <c:v>2</c:v>
                </c:pt>
              </c:numCache>
            </c:numRef>
          </c:val>
          <c:smooth val="0"/>
          <c:extLst>
            <c:ext xmlns:c16="http://schemas.microsoft.com/office/drawing/2014/chart" uri="{C3380CC4-5D6E-409C-BE32-E72D297353CC}">
              <c16:uniqueId val="{00000000-00F9-41A5-B990-4569683ED072}"/>
            </c:ext>
          </c:extLst>
        </c:ser>
        <c:dLbls>
          <c:dLblPos val="ctr"/>
          <c:showLegendKey val="0"/>
          <c:showVal val="1"/>
          <c:showCatName val="0"/>
          <c:showSerName val="0"/>
          <c:showPercent val="0"/>
          <c:showBubbleSize val="0"/>
        </c:dLbls>
        <c:marker val="1"/>
        <c:smooth val="0"/>
        <c:axId val="637009768"/>
        <c:axId val="637008328"/>
      </c:lineChart>
      <c:catAx>
        <c:axId val="6370097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1" i="0" u="none" strike="noStrike" kern="1200" cap="all" baseline="0">
                <a:solidFill>
                  <a:srgbClr val="184652"/>
                </a:solidFill>
                <a:latin typeface="+mn-lt"/>
                <a:ea typeface="+mn-ea"/>
                <a:cs typeface="+mn-cs"/>
              </a:defRPr>
            </a:pPr>
            <a:endParaRPr lang="nl-BE"/>
          </a:p>
        </c:txPr>
        <c:crossAx val="637008328"/>
        <c:crosses val="autoZero"/>
        <c:auto val="1"/>
        <c:lblAlgn val="ctr"/>
        <c:lblOffset val="100"/>
        <c:noMultiLvlLbl val="0"/>
      </c:catAx>
      <c:valAx>
        <c:axId val="6370083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6370097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0D4179AA-4A50-4F90-80DA-F8289B511D89}" type="datetimeFigureOut">
              <a:rPr lang="fr-BE" smtClean="0"/>
              <a:t>10-06-26</a:t>
            </a:fld>
            <a:endParaRPr lang="fr-BE"/>
          </a:p>
        </p:txBody>
      </p:sp>
      <p:sp>
        <p:nvSpPr>
          <p:cNvPr id="4" name="Footer Placeholder 3"/>
          <p:cNvSpPr>
            <a:spLocks noGrp="1"/>
          </p:cNvSpPr>
          <p:nvPr>
            <p:ph type="ftr" sz="quarter" idx="2"/>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E17556EB-5C46-4556-B6B9-ADE43D09CF46}" type="datetimeFigureOut">
              <a:rPr lang="fr-BE" smtClean="0"/>
              <a:t>10-06-26</a:t>
            </a:fld>
            <a:endParaRPr lang="fr-B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701041" y="4473894"/>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nl-BE" dirty="0"/>
              <a:t>Deze briefing is enkel in het Nederlands</a:t>
            </a:r>
          </a:p>
          <a:p>
            <a:pPr marL="171450" indent="-171450">
              <a:buFontTx/>
              <a:buChar char="-"/>
            </a:pPr>
            <a:endParaRPr lang="nl-BE" dirty="0"/>
          </a:p>
          <a:p>
            <a:pPr marL="171450" indent="-171450">
              <a:buFontTx/>
              <a:buChar char="-"/>
            </a:pPr>
            <a:r>
              <a:rPr lang="nl-BE" dirty="0"/>
              <a:t>Regelgeving</a:t>
            </a:r>
            <a:r>
              <a:rPr lang="nl-BE" baseline="0" dirty="0"/>
              <a:t> zijnde  de Welzijnswet en militaire richtlijnen</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33</a:t>
            </a:fld>
            <a:endParaRPr lang="fr-BE"/>
          </a:p>
        </p:txBody>
      </p:sp>
    </p:spTree>
    <p:extLst>
      <p:ext uri="{BB962C8B-B14F-4D97-AF65-F5344CB8AC3E}">
        <p14:creationId xmlns:p14="http://schemas.microsoft.com/office/powerpoint/2010/main" val="2215157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34</a:t>
            </a:fld>
            <a:endParaRPr lang="fr-BE"/>
          </a:p>
        </p:txBody>
      </p:sp>
    </p:spTree>
    <p:extLst>
      <p:ext uri="{BB962C8B-B14F-4D97-AF65-F5344CB8AC3E}">
        <p14:creationId xmlns:p14="http://schemas.microsoft.com/office/powerpoint/2010/main" val="3505899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35</a:t>
            </a:fld>
            <a:endParaRPr lang="fr-BE"/>
          </a:p>
        </p:txBody>
      </p:sp>
    </p:spTree>
    <p:extLst>
      <p:ext uri="{BB962C8B-B14F-4D97-AF65-F5344CB8AC3E}">
        <p14:creationId xmlns:p14="http://schemas.microsoft.com/office/powerpoint/2010/main" val="2549215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36</a:t>
            </a:fld>
            <a:endParaRPr lang="fr-BE"/>
          </a:p>
        </p:txBody>
      </p:sp>
    </p:spTree>
    <p:extLst>
      <p:ext uri="{BB962C8B-B14F-4D97-AF65-F5344CB8AC3E}">
        <p14:creationId xmlns:p14="http://schemas.microsoft.com/office/powerpoint/2010/main" val="758421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De risico inventarisatie en evaluatie werd opgemaakt volgens de </a:t>
            </a:r>
            <a:r>
              <a:rPr lang="nl-BE" dirty="0" err="1"/>
              <a:t>kiney</a:t>
            </a:r>
            <a:r>
              <a:rPr lang="nl-BE" dirty="0"/>
              <a:t> methode maar zonder de cijfers of het </a:t>
            </a:r>
            <a:r>
              <a:rPr lang="nl-BE" dirty="0" err="1"/>
              <a:t>restrisicocijfer</a:t>
            </a:r>
            <a:r>
              <a:rPr lang="nl-BE" dirty="0"/>
              <a:t> bij toepassing van de preventiemaatregelen.</a:t>
            </a:r>
          </a:p>
        </p:txBody>
      </p:sp>
      <p:sp>
        <p:nvSpPr>
          <p:cNvPr id="4" name="Slide Number Placeholder 3"/>
          <p:cNvSpPr>
            <a:spLocks noGrp="1"/>
          </p:cNvSpPr>
          <p:nvPr>
            <p:ph type="sldNum" sz="quarter" idx="5"/>
          </p:nvPr>
        </p:nvSpPr>
        <p:spPr/>
        <p:txBody>
          <a:bodyPr/>
          <a:lstStyle/>
          <a:p>
            <a:fld id="{D64F2C25-99DC-4E03-B761-F0DD23C54933}" type="slidenum">
              <a:rPr lang="fr-BE" smtClean="0"/>
              <a:t>40</a:t>
            </a:fld>
            <a:endParaRPr lang="fr-BE"/>
          </a:p>
        </p:txBody>
      </p:sp>
    </p:spTree>
    <p:extLst>
      <p:ext uri="{BB962C8B-B14F-4D97-AF65-F5344CB8AC3E}">
        <p14:creationId xmlns:p14="http://schemas.microsoft.com/office/powerpoint/2010/main" val="62392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42</a:t>
            </a:fld>
            <a:endParaRPr lang="fr-BE"/>
          </a:p>
        </p:txBody>
      </p:sp>
    </p:spTree>
    <p:extLst>
      <p:ext uri="{BB962C8B-B14F-4D97-AF65-F5344CB8AC3E}">
        <p14:creationId xmlns:p14="http://schemas.microsoft.com/office/powerpoint/2010/main" val="2224514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43</a:t>
            </a:fld>
            <a:endParaRPr lang="fr-BE"/>
          </a:p>
        </p:txBody>
      </p:sp>
    </p:spTree>
    <p:extLst>
      <p:ext uri="{BB962C8B-B14F-4D97-AF65-F5344CB8AC3E}">
        <p14:creationId xmlns:p14="http://schemas.microsoft.com/office/powerpoint/2010/main" val="1777054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66</a:t>
            </a:fld>
            <a:endParaRPr lang="fr-BE"/>
          </a:p>
        </p:txBody>
      </p:sp>
    </p:spTree>
    <p:extLst>
      <p:ext uri="{BB962C8B-B14F-4D97-AF65-F5344CB8AC3E}">
        <p14:creationId xmlns:p14="http://schemas.microsoft.com/office/powerpoint/2010/main" val="1537081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74</a:t>
            </a:fld>
            <a:endParaRPr lang="fr-BE"/>
          </a:p>
        </p:txBody>
      </p:sp>
    </p:spTree>
    <p:extLst>
      <p:ext uri="{BB962C8B-B14F-4D97-AF65-F5344CB8AC3E}">
        <p14:creationId xmlns:p14="http://schemas.microsoft.com/office/powerpoint/2010/main" val="7676348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75</a:t>
            </a:fld>
            <a:endParaRPr lang="fr-BE"/>
          </a:p>
        </p:txBody>
      </p:sp>
    </p:spTree>
    <p:extLst>
      <p:ext uri="{BB962C8B-B14F-4D97-AF65-F5344CB8AC3E}">
        <p14:creationId xmlns:p14="http://schemas.microsoft.com/office/powerpoint/2010/main" val="2849247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5</a:t>
            </a:fld>
            <a:endParaRPr lang="fr-BE"/>
          </a:p>
        </p:txBody>
      </p:sp>
    </p:spTree>
    <p:extLst>
      <p:ext uri="{BB962C8B-B14F-4D97-AF65-F5344CB8AC3E}">
        <p14:creationId xmlns:p14="http://schemas.microsoft.com/office/powerpoint/2010/main" val="20754662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77</a:t>
            </a:fld>
            <a:endParaRPr lang="fr-BE"/>
          </a:p>
        </p:txBody>
      </p:sp>
    </p:spTree>
    <p:extLst>
      <p:ext uri="{BB962C8B-B14F-4D97-AF65-F5344CB8AC3E}">
        <p14:creationId xmlns:p14="http://schemas.microsoft.com/office/powerpoint/2010/main" val="189886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78</a:t>
            </a:fld>
            <a:endParaRPr lang="fr-BE"/>
          </a:p>
        </p:txBody>
      </p:sp>
    </p:spTree>
    <p:extLst>
      <p:ext uri="{BB962C8B-B14F-4D97-AF65-F5344CB8AC3E}">
        <p14:creationId xmlns:p14="http://schemas.microsoft.com/office/powerpoint/2010/main" val="2619919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81</a:t>
            </a:fld>
            <a:endParaRPr lang="fr-BE"/>
          </a:p>
        </p:txBody>
      </p:sp>
    </p:spTree>
    <p:extLst>
      <p:ext uri="{BB962C8B-B14F-4D97-AF65-F5344CB8AC3E}">
        <p14:creationId xmlns:p14="http://schemas.microsoft.com/office/powerpoint/2010/main" val="2840409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87</a:t>
            </a:fld>
            <a:endParaRPr lang="fr-BE"/>
          </a:p>
        </p:txBody>
      </p:sp>
    </p:spTree>
    <p:extLst>
      <p:ext uri="{BB962C8B-B14F-4D97-AF65-F5344CB8AC3E}">
        <p14:creationId xmlns:p14="http://schemas.microsoft.com/office/powerpoint/2010/main" val="40335168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89</a:t>
            </a:fld>
            <a:endParaRPr lang="fr-BE"/>
          </a:p>
        </p:txBody>
      </p:sp>
    </p:spTree>
    <p:extLst>
      <p:ext uri="{BB962C8B-B14F-4D97-AF65-F5344CB8AC3E}">
        <p14:creationId xmlns:p14="http://schemas.microsoft.com/office/powerpoint/2010/main" val="25989848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90</a:t>
            </a:fld>
            <a:endParaRPr lang="fr-BE"/>
          </a:p>
        </p:txBody>
      </p:sp>
    </p:spTree>
    <p:extLst>
      <p:ext uri="{BB962C8B-B14F-4D97-AF65-F5344CB8AC3E}">
        <p14:creationId xmlns:p14="http://schemas.microsoft.com/office/powerpoint/2010/main" val="14974764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a:t>Alleen</a:t>
            </a:r>
            <a:r>
              <a:rPr lang="fr-BE" dirty="0"/>
              <a:t> AO in </a:t>
            </a:r>
            <a:r>
              <a:rPr lang="fr-BE" dirty="0" err="1"/>
              <a:t>volgende</a:t>
            </a:r>
            <a:r>
              <a:rPr lang="fr-BE" dirty="0"/>
              <a:t> slides.</a:t>
            </a:r>
          </a:p>
          <a:p>
            <a:endParaRPr lang="fr-BE" dirty="0"/>
          </a:p>
          <a:p>
            <a:r>
              <a:rPr lang="fr-BE" dirty="0"/>
              <a:t>Alle AO en </a:t>
            </a:r>
            <a:r>
              <a:rPr lang="fr-BE" dirty="0" err="1"/>
              <a:t>verkeersongevallen</a:t>
            </a:r>
            <a:r>
              <a:rPr lang="fr-BE" dirty="0"/>
              <a:t> </a:t>
            </a:r>
            <a:r>
              <a:rPr lang="fr-BE" dirty="0" err="1"/>
              <a:t>tonen</a:t>
            </a:r>
            <a:r>
              <a:rPr lang="fr-BE" dirty="0"/>
              <a:t> of </a:t>
            </a:r>
            <a:r>
              <a:rPr lang="fr-BE" dirty="0" err="1"/>
              <a:t>enkel</a:t>
            </a:r>
            <a:r>
              <a:rPr lang="fr-BE" dirty="0"/>
              <a:t> </a:t>
            </a:r>
            <a:r>
              <a:rPr lang="fr-BE" dirty="0" err="1"/>
              <a:t>deze</a:t>
            </a:r>
            <a:r>
              <a:rPr lang="fr-BE" dirty="0"/>
              <a:t> </a:t>
            </a:r>
            <a:r>
              <a:rPr lang="fr-BE" dirty="0" err="1"/>
              <a:t>vanaf</a:t>
            </a:r>
            <a:r>
              <a:rPr lang="fr-BE" dirty="0"/>
              <a:t> </a:t>
            </a:r>
            <a:r>
              <a:rPr lang="fr-BE" dirty="0" err="1"/>
              <a:t>aantal</a:t>
            </a:r>
            <a:r>
              <a:rPr lang="fr-BE" dirty="0"/>
              <a:t> </a:t>
            </a:r>
            <a:r>
              <a:rPr lang="fr-BE" dirty="0" err="1"/>
              <a:t>dagen</a:t>
            </a:r>
            <a:r>
              <a:rPr lang="fr-BE" dirty="0"/>
              <a:t> AGR en/of </a:t>
            </a:r>
            <a:r>
              <a:rPr lang="fr-BE" dirty="0" err="1"/>
              <a:t>hoge</a:t>
            </a:r>
            <a:r>
              <a:rPr lang="fr-BE" dirty="0"/>
              <a:t> schade</a:t>
            </a:r>
          </a:p>
        </p:txBody>
      </p:sp>
      <p:sp>
        <p:nvSpPr>
          <p:cNvPr id="4" name="Slide Number Placeholder 3"/>
          <p:cNvSpPr>
            <a:spLocks noGrp="1"/>
          </p:cNvSpPr>
          <p:nvPr>
            <p:ph type="sldNum" sz="quarter" idx="10"/>
          </p:nvPr>
        </p:nvSpPr>
        <p:spPr/>
        <p:txBody>
          <a:bodyPr/>
          <a:lstStyle/>
          <a:p>
            <a:fld id="{D64F2C25-99DC-4E03-B761-F0DD23C54933}" type="slidenum">
              <a:rPr lang="fr-BE" smtClean="0"/>
              <a:t>91</a:t>
            </a:fld>
            <a:endParaRPr lang="fr-BE"/>
          </a:p>
        </p:txBody>
      </p:sp>
    </p:spTree>
    <p:extLst>
      <p:ext uri="{BB962C8B-B14F-4D97-AF65-F5344CB8AC3E}">
        <p14:creationId xmlns:p14="http://schemas.microsoft.com/office/powerpoint/2010/main" val="32218799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93</a:t>
            </a:fld>
            <a:endParaRPr lang="fr-BE"/>
          </a:p>
        </p:txBody>
      </p:sp>
    </p:spTree>
    <p:extLst>
      <p:ext uri="{BB962C8B-B14F-4D97-AF65-F5344CB8AC3E}">
        <p14:creationId xmlns:p14="http://schemas.microsoft.com/office/powerpoint/2010/main" val="12207344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94</a:t>
            </a:fld>
            <a:endParaRPr lang="fr-BE"/>
          </a:p>
        </p:txBody>
      </p:sp>
    </p:spTree>
    <p:extLst>
      <p:ext uri="{BB962C8B-B14F-4D97-AF65-F5344CB8AC3E}">
        <p14:creationId xmlns:p14="http://schemas.microsoft.com/office/powerpoint/2010/main" val="26262281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In totaal. AO </a:t>
            </a:r>
            <a:r>
              <a:rPr lang="nl-BE" dirty="0" err="1"/>
              <a:t>Incl</a:t>
            </a:r>
            <a:r>
              <a:rPr lang="nl-BE" dirty="0"/>
              <a:t> zonder AGR</a:t>
            </a:r>
          </a:p>
        </p:txBody>
      </p:sp>
      <p:sp>
        <p:nvSpPr>
          <p:cNvPr id="4" name="Slide Number Placeholder 3"/>
          <p:cNvSpPr>
            <a:spLocks noGrp="1"/>
          </p:cNvSpPr>
          <p:nvPr>
            <p:ph type="sldNum" sz="quarter" idx="5"/>
          </p:nvPr>
        </p:nvSpPr>
        <p:spPr/>
        <p:txBody>
          <a:bodyPr/>
          <a:lstStyle/>
          <a:p>
            <a:fld id="{D64F2C25-99DC-4E03-B761-F0DD23C54933}" type="slidenum">
              <a:rPr lang="fr-BE" smtClean="0"/>
              <a:t>95</a:t>
            </a:fld>
            <a:endParaRPr lang="fr-BE"/>
          </a:p>
        </p:txBody>
      </p:sp>
    </p:spTree>
    <p:extLst>
      <p:ext uri="{BB962C8B-B14F-4D97-AF65-F5344CB8AC3E}">
        <p14:creationId xmlns:p14="http://schemas.microsoft.com/office/powerpoint/2010/main" val="1972740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C7AF0-3E5E-BB7F-E474-93A8B13C5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4311A2-1B07-DC6D-9EFE-D7D1AF386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63C450-1528-5BC5-AD2D-C67EAA83B465}"/>
              </a:ext>
            </a:extLst>
          </p:cNvPr>
          <p:cNvSpPr>
            <a:spLocks noGrp="1"/>
          </p:cNvSpPr>
          <p:nvPr>
            <p:ph type="body" idx="1"/>
          </p:nvPr>
        </p:nvSpPr>
        <p:spPr/>
        <p:txBody>
          <a:bodyPr/>
          <a:lstStyle/>
          <a:p>
            <a:r>
              <a:rPr lang="nl-BE" dirty="0"/>
              <a:t>Eenheden die nog niet bevestigd hebben dienen dit ASAP te doen</a:t>
            </a:r>
          </a:p>
          <a:p>
            <a:r>
              <a:rPr lang="nl-BE" dirty="0"/>
              <a:t>De verslagen van ACOS STRAT en NKD werden waarschijnlijk niet opgeslagen op onze N-drive en zijn waarschijnlijk niet meer beschikbaar.</a:t>
            </a:r>
          </a:p>
          <a:p>
            <a:r>
              <a:rPr lang="nl-BE" dirty="0"/>
              <a:t>Er zijn in deze slide geen linken naar de pdf-icoontjes.</a:t>
            </a:r>
          </a:p>
        </p:txBody>
      </p:sp>
      <p:sp>
        <p:nvSpPr>
          <p:cNvPr id="4" name="Slide Number Placeholder 3">
            <a:extLst>
              <a:ext uri="{FF2B5EF4-FFF2-40B4-BE49-F238E27FC236}">
                <a16:creationId xmlns:a16="http://schemas.microsoft.com/office/drawing/2014/main" id="{8A1242C1-1C6A-175B-33C6-DABA74F8FD8A}"/>
              </a:ext>
            </a:extLst>
          </p:cNvPr>
          <p:cNvSpPr>
            <a:spLocks noGrp="1"/>
          </p:cNvSpPr>
          <p:nvPr>
            <p:ph type="sldNum" sz="quarter" idx="5"/>
          </p:nvPr>
        </p:nvSpPr>
        <p:spPr/>
        <p:txBody>
          <a:bodyPr/>
          <a:lstStyle/>
          <a:p>
            <a:fld id="{D64F2C25-99DC-4E03-B761-F0DD23C54933}" type="slidenum">
              <a:rPr lang="fr-BE" smtClean="0"/>
              <a:t>11</a:t>
            </a:fld>
            <a:endParaRPr lang="fr-BE"/>
          </a:p>
        </p:txBody>
      </p:sp>
    </p:spTree>
    <p:extLst>
      <p:ext uri="{BB962C8B-B14F-4D97-AF65-F5344CB8AC3E}">
        <p14:creationId xmlns:p14="http://schemas.microsoft.com/office/powerpoint/2010/main" val="4213595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96</a:t>
            </a:fld>
            <a:endParaRPr lang="fr-BE"/>
          </a:p>
        </p:txBody>
      </p:sp>
    </p:spTree>
    <p:extLst>
      <p:ext uri="{BB962C8B-B14F-4D97-AF65-F5344CB8AC3E}">
        <p14:creationId xmlns:p14="http://schemas.microsoft.com/office/powerpoint/2010/main" val="3933071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97</a:t>
            </a:fld>
            <a:endParaRPr lang="fr-BE"/>
          </a:p>
        </p:txBody>
      </p:sp>
    </p:spTree>
    <p:extLst>
      <p:ext uri="{BB962C8B-B14F-4D97-AF65-F5344CB8AC3E}">
        <p14:creationId xmlns:p14="http://schemas.microsoft.com/office/powerpoint/2010/main" val="34517968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98</a:t>
            </a:fld>
            <a:endParaRPr lang="fr-BE"/>
          </a:p>
        </p:txBody>
      </p:sp>
    </p:spTree>
    <p:extLst>
      <p:ext uri="{BB962C8B-B14F-4D97-AF65-F5344CB8AC3E}">
        <p14:creationId xmlns:p14="http://schemas.microsoft.com/office/powerpoint/2010/main" val="27498582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spcAft>
                <a:spcPts val="3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20000"/>
              </a:lnSpc>
              <a:spcAft>
                <a:spcPts val="300"/>
              </a:spcAft>
              <a:tabLst>
                <a:tab pos="1980565" algn="l"/>
              </a:tabLst>
            </a:pPr>
            <a:r>
              <a:rPr lang="nl-BE" sz="1800" b="1" u="sng"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800" b="1" u="sng" dirty="0">
                <a:effectLst/>
                <a:latin typeface="Calibri" panose="020F0502020204030204" pitchFamily="34" charset="0"/>
                <a:ea typeface="Calibri" panose="020F0502020204030204" pitchFamily="34" charset="0"/>
                <a:cs typeface="Times New Roman" panose="02020603050405020304" pitchFamily="18" charset="0"/>
              </a:rPr>
              <a:t> (Frequentiegraad)</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Als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800" dirty="0">
                <a:effectLst/>
                <a:latin typeface="Calibri" panose="020F0502020204030204" pitchFamily="34" charset="0"/>
                <a:ea typeface="Calibri" panose="020F0502020204030204" pitchFamily="34" charset="0"/>
                <a:cs typeface="Times New Roman" panose="02020603050405020304" pitchFamily="18" charset="0"/>
              </a:rPr>
              <a:t> = X komt X overeen met het aantal arbeidsongevallen per jaar op ongeveer 600 werknemers</a:t>
            </a:r>
          </a:p>
          <a:p>
            <a:pPr algn="l">
              <a:lnSpc>
                <a:spcPct val="120000"/>
              </a:lnSpc>
              <a:spcAft>
                <a:spcPts val="300"/>
              </a:spcAft>
              <a:tabLst>
                <a:tab pos="1980565"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   AO met minstens 4 dagen AGR</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800" dirty="0">
                <a:effectLst/>
                <a:latin typeface="Calibri" panose="020F0502020204030204" pitchFamily="34" charset="0"/>
                <a:ea typeface="Calibri" panose="020F0502020204030204" pitchFamily="34" charset="0"/>
                <a:cs typeface="Times New Roman" panose="02020603050405020304" pitchFamily="18" charset="0"/>
              </a:rPr>
              <a:t> = 100 komt overeen met:	</a:t>
            </a:r>
            <a:r>
              <a:rPr lang="fr-FR" sz="18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nl-BE" sz="1800" dirty="0">
                <a:effectLst/>
                <a:latin typeface="Calibri" panose="020F0502020204030204" pitchFamily="34" charset="0"/>
                <a:ea typeface="Calibri" panose="020F0502020204030204" pitchFamily="34" charset="0"/>
                <a:cs typeface="Times New Roman" panose="02020603050405020304" pitchFamily="18" charset="0"/>
              </a:rPr>
              <a:t> 1 op 6 werknemers heeft jaarlijks een arbeidsongeval;</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nl-BE" sz="1800" dirty="0">
                <a:effectLst/>
                <a:latin typeface="Calibri" panose="020F0502020204030204" pitchFamily="34" charset="0"/>
                <a:ea typeface="Calibri" panose="020F0502020204030204" pitchFamily="34" charset="0"/>
                <a:cs typeface="Times New Roman" panose="02020603050405020304" pitchFamily="18" charset="0"/>
              </a:rPr>
              <a:t> 100 arbeidsongevallen in loopbaan van 15 werknemers;</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nl-BE" sz="1800" dirty="0">
                <a:effectLst/>
                <a:latin typeface="Calibri" panose="020F0502020204030204" pitchFamily="34" charset="0"/>
                <a:ea typeface="Calibri" panose="020F0502020204030204" pitchFamily="34" charset="0"/>
                <a:cs typeface="Times New Roman" panose="02020603050405020304" pitchFamily="18" charset="0"/>
              </a:rPr>
              <a:t> 7 arbeidsongevallen per werknemer in loopbaan van 40 jaar</a:t>
            </a:r>
          </a:p>
          <a:p>
            <a:pPr algn="l">
              <a:lnSpc>
                <a:spcPct val="120000"/>
              </a:lnSpc>
              <a:spcAft>
                <a:spcPts val="300"/>
              </a:spcAft>
              <a:tabLst>
                <a:tab pos="1980565"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l">
              <a:lnSpc>
                <a:spcPct val="120000"/>
              </a:lnSpc>
              <a:spcAft>
                <a:spcPts val="300"/>
              </a:spcAft>
              <a:tabLst>
                <a:tab pos="1980565" algn="l"/>
              </a:tabLst>
            </a:pPr>
            <a:r>
              <a:rPr lang="nl-BE" sz="1800" b="1" u="sng"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800" b="1" u="sng" dirty="0">
                <a:effectLst/>
                <a:latin typeface="Calibri" panose="020F0502020204030204" pitchFamily="34" charset="0"/>
                <a:ea typeface="Calibri" panose="020F0502020204030204" pitchFamily="34" charset="0"/>
                <a:cs typeface="Times New Roman" panose="02020603050405020304" pitchFamily="18" charset="0"/>
              </a:rPr>
              <a:t> (Werkelijke ernstgraad)</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800" dirty="0">
                <a:effectLst/>
                <a:latin typeface="Calibri" panose="020F0502020204030204" pitchFamily="34" charset="0"/>
                <a:ea typeface="Calibri" panose="020F0502020204030204" pitchFamily="34" charset="0"/>
                <a:cs typeface="Times New Roman" panose="02020603050405020304" pitchFamily="18" charset="0"/>
              </a:rPr>
              <a:t> = 1 komt overeen met : 1,5 dagen afwezigheid per jaar voor alle werknemers.   </a:t>
            </a:r>
          </a:p>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99</a:t>
            </a:fld>
            <a:endParaRPr lang="fr-BE"/>
          </a:p>
        </p:txBody>
      </p:sp>
    </p:spTree>
    <p:extLst>
      <p:ext uri="{BB962C8B-B14F-4D97-AF65-F5344CB8AC3E}">
        <p14:creationId xmlns:p14="http://schemas.microsoft.com/office/powerpoint/2010/main" val="13791425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20000"/>
              </a:lnSpc>
              <a:spcAft>
                <a:spcPts val="300"/>
              </a:spcAft>
              <a:tabLst>
                <a:tab pos="1980565" algn="l"/>
              </a:tabLst>
            </a:pPr>
            <a:r>
              <a:rPr lang="nl-BE" sz="1200" b="1" u="sng"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200" b="1" u="sng" dirty="0">
                <a:effectLst/>
                <a:latin typeface="Calibri" panose="020F0502020204030204" pitchFamily="34" charset="0"/>
                <a:ea typeface="Calibri" panose="020F0502020204030204" pitchFamily="34" charset="0"/>
                <a:cs typeface="Times New Roman" panose="02020603050405020304" pitchFamily="18" charset="0"/>
              </a:rPr>
              <a:t> (Frequentiegraad)</a:t>
            </a:r>
            <a:r>
              <a:rPr lang="nl-BE" sz="1200" dirty="0">
                <a:effectLst/>
                <a:latin typeface="Calibri" panose="020F0502020204030204" pitchFamily="34" charset="0"/>
                <a:ea typeface="Calibri" panose="020F0502020204030204" pitchFamily="34" charset="0"/>
                <a:cs typeface="Times New Roman" panose="02020603050405020304" pitchFamily="18" charset="0"/>
              </a:rPr>
              <a:t> </a:t>
            </a:r>
            <a:br>
              <a:rPr lang="nl-BE" sz="1200" dirty="0">
                <a:effectLst/>
                <a:latin typeface="Calibri" panose="020F0502020204030204" pitchFamily="34" charset="0"/>
                <a:ea typeface="Calibri" panose="020F0502020204030204" pitchFamily="34" charset="0"/>
                <a:cs typeface="Times New Roman" panose="02020603050405020304" pitchFamily="18" charset="0"/>
              </a:rPr>
            </a:br>
            <a:br>
              <a:rPr lang="nl-BE" sz="1200" dirty="0">
                <a:effectLst/>
                <a:latin typeface="Calibri" panose="020F0502020204030204" pitchFamily="34" charset="0"/>
                <a:ea typeface="Calibri" panose="020F0502020204030204" pitchFamily="34" charset="0"/>
                <a:cs typeface="Times New Roman" panose="02020603050405020304" pitchFamily="18" charset="0"/>
              </a:rPr>
            </a:br>
            <a:r>
              <a:rPr lang="nl-BE" sz="1200" dirty="0">
                <a:effectLst/>
                <a:latin typeface="Calibri" panose="020F0502020204030204" pitchFamily="34" charset="0"/>
                <a:ea typeface="Calibri" panose="020F0502020204030204" pitchFamily="34" charset="0"/>
                <a:cs typeface="Times New Roman" panose="02020603050405020304" pitchFamily="18" charset="0"/>
              </a:rPr>
              <a:t>- Als </a:t>
            </a:r>
            <a:r>
              <a:rPr lang="nl-BE" sz="1200"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200" dirty="0">
                <a:effectLst/>
                <a:latin typeface="Calibri" panose="020F0502020204030204" pitchFamily="34" charset="0"/>
                <a:ea typeface="Calibri" panose="020F0502020204030204" pitchFamily="34" charset="0"/>
                <a:cs typeface="Times New Roman" panose="02020603050405020304" pitchFamily="18" charset="0"/>
              </a:rPr>
              <a:t> = X komt X overeen met het aantal arbeidsongevallen per jaar op ongeveer 600 werknemers</a:t>
            </a:r>
          </a:p>
          <a:p>
            <a:pPr algn="l">
              <a:lnSpc>
                <a:spcPct val="120000"/>
              </a:lnSpc>
              <a:spcAft>
                <a:spcPts val="300"/>
              </a:spcAft>
              <a:tabLst>
                <a:tab pos="1980565" algn="l"/>
              </a:tabLst>
            </a:pPr>
            <a:r>
              <a:rPr lang="nl-BE" sz="1200" dirty="0">
                <a:effectLst/>
                <a:latin typeface="Calibri" panose="020F0502020204030204" pitchFamily="34" charset="0"/>
                <a:ea typeface="Calibri" panose="020F0502020204030204" pitchFamily="34" charset="0"/>
                <a:cs typeface="Times New Roman" panose="02020603050405020304" pitchFamily="18" charset="0"/>
              </a:rPr>
              <a:t>   AO met minstens 4 dagen AGR</a:t>
            </a:r>
            <a:br>
              <a:rPr lang="nl-BE" sz="1200" dirty="0">
                <a:effectLst/>
                <a:latin typeface="Calibri" panose="020F0502020204030204" pitchFamily="34" charset="0"/>
                <a:ea typeface="Calibri" panose="020F0502020204030204" pitchFamily="34" charset="0"/>
                <a:cs typeface="Times New Roman" panose="02020603050405020304" pitchFamily="18" charset="0"/>
              </a:rPr>
            </a:br>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100</a:t>
            </a:fld>
            <a:endParaRPr lang="fr-BE"/>
          </a:p>
        </p:txBody>
      </p:sp>
    </p:spTree>
    <p:extLst>
      <p:ext uri="{BB962C8B-B14F-4D97-AF65-F5344CB8AC3E}">
        <p14:creationId xmlns:p14="http://schemas.microsoft.com/office/powerpoint/2010/main" val="41533044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102</a:t>
            </a:fld>
            <a:endParaRPr lang="fr-BE"/>
          </a:p>
        </p:txBody>
      </p:sp>
    </p:spTree>
    <p:extLst>
      <p:ext uri="{BB962C8B-B14F-4D97-AF65-F5344CB8AC3E}">
        <p14:creationId xmlns:p14="http://schemas.microsoft.com/office/powerpoint/2010/main" val="32219403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b="1" u="sng" dirty="0" err="1">
                <a:effectLst/>
                <a:latin typeface="Calibri" panose="020F0502020204030204" pitchFamily="34" charset="0"/>
                <a:ea typeface="Calibri" panose="020F0502020204030204" pitchFamily="34" charset="0"/>
                <a:cs typeface="Times New Roman" panose="02020603050405020304" pitchFamily="18" charset="0"/>
              </a:rPr>
              <a:t>GEg</a:t>
            </a:r>
            <a:r>
              <a:rPr lang="nl-BE" sz="1200" b="1" u="sng" dirty="0">
                <a:effectLst/>
                <a:latin typeface="Calibri" panose="020F0502020204030204" pitchFamily="34" charset="0"/>
                <a:ea typeface="Calibri" panose="020F0502020204030204" pitchFamily="34" charset="0"/>
                <a:cs typeface="Times New Roman" panose="02020603050405020304" pitchFamily="18" charset="0"/>
              </a:rPr>
              <a:t> (Globale ernstgraad)</a:t>
            </a:r>
            <a:br>
              <a:rPr lang="nl-BE" sz="1200" dirty="0">
                <a:effectLst/>
                <a:latin typeface="Calibri" panose="020F0502020204030204" pitchFamily="34" charset="0"/>
                <a:ea typeface="Calibri" panose="020F0502020204030204" pitchFamily="34" charset="0"/>
                <a:cs typeface="Times New Roman" panose="02020603050405020304" pitchFamily="18" charset="0"/>
              </a:rPr>
            </a:br>
            <a:br>
              <a:rPr lang="nl-BE" sz="1200" dirty="0">
                <a:effectLst/>
                <a:latin typeface="Calibri" panose="020F0502020204030204" pitchFamily="34" charset="0"/>
                <a:ea typeface="Calibri" panose="020F0502020204030204" pitchFamily="34" charset="0"/>
                <a:cs typeface="Times New Roman" panose="02020603050405020304" pitchFamily="18" charset="0"/>
              </a:rPr>
            </a:br>
            <a:r>
              <a:rPr lang="nl-BE" sz="1200" dirty="0">
                <a:effectLst/>
                <a:latin typeface="Calibri" panose="020F0502020204030204" pitchFamily="34" charset="0"/>
                <a:ea typeface="Calibri" panose="020F0502020204030204" pitchFamily="34" charset="0"/>
                <a:cs typeface="Times New Roman" panose="02020603050405020304" pitchFamily="18" charset="0"/>
              </a:rPr>
              <a:t>- </a:t>
            </a:r>
            <a:r>
              <a:rPr lang="nl-BE" sz="1200"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200" dirty="0">
                <a:effectLst/>
                <a:latin typeface="Calibri" panose="020F0502020204030204" pitchFamily="34" charset="0"/>
                <a:ea typeface="Calibri" panose="020F0502020204030204" pitchFamily="34" charset="0"/>
                <a:cs typeface="Times New Roman" panose="02020603050405020304" pitchFamily="18" charset="0"/>
              </a:rPr>
              <a:t> = 1 komt overeen met : 1,5 dagen afwezigheid per jaar voor alle werknemers.   </a:t>
            </a:r>
          </a:p>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104</a:t>
            </a:fld>
            <a:endParaRPr lang="fr-BE"/>
          </a:p>
        </p:txBody>
      </p:sp>
    </p:spTree>
    <p:extLst>
      <p:ext uri="{BB962C8B-B14F-4D97-AF65-F5344CB8AC3E}">
        <p14:creationId xmlns:p14="http://schemas.microsoft.com/office/powerpoint/2010/main" val="24438566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105</a:t>
            </a:fld>
            <a:endParaRPr lang="fr-BE"/>
          </a:p>
        </p:txBody>
      </p:sp>
    </p:spTree>
    <p:extLst>
      <p:ext uri="{BB962C8B-B14F-4D97-AF65-F5344CB8AC3E}">
        <p14:creationId xmlns:p14="http://schemas.microsoft.com/office/powerpoint/2010/main" val="35491721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In het jaarverslag zijn de getallen betreffende de arbeidswegongevallen met de dood tot gevolg foutief.</a:t>
            </a:r>
          </a:p>
          <a:p>
            <a:r>
              <a:rPr lang="nl-BE" dirty="0"/>
              <a:t>Deze zijn voor alle jaren 0</a:t>
            </a:r>
          </a:p>
        </p:txBody>
      </p:sp>
      <p:sp>
        <p:nvSpPr>
          <p:cNvPr id="4" name="Slide Number Placeholder 3"/>
          <p:cNvSpPr>
            <a:spLocks noGrp="1"/>
          </p:cNvSpPr>
          <p:nvPr>
            <p:ph type="sldNum" sz="quarter" idx="5"/>
          </p:nvPr>
        </p:nvSpPr>
        <p:spPr/>
        <p:txBody>
          <a:bodyPr/>
          <a:lstStyle/>
          <a:p>
            <a:fld id="{D64F2C25-99DC-4E03-B761-F0DD23C54933}" type="slidenum">
              <a:rPr lang="fr-BE" smtClean="0"/>
              <a:t>106</a:t>
            </a:fld>
            <a:endParaRPr lang="fr-BE"/>
          </a:p>
        </p:txBody>
      </p:sp>
    </p:spTree>
    <p:extLst>
      <p:ext uri="{BB962C8B-B14F-4D97-AF65-F5344CB8AC3E}">
        <p14:creationId xmlns:p14="http://schemas.microsoft.com/office/powerpoint/2010/main" val="19529231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107</a:t>
            </a:fld>
            <a:endParaRPr lang="fr-BE"/>
          </a:p>
        </p:txBody>
      </p:sp>
    </p:spTree>
    <p:extLst>
      <p:ext uri="{BB962C8B-B14F-4D97-AF65-F5344CB8AC3E}">
        <p14:creationId xmlns:p14="http://schemas.microsoft.com/office/powerpoint/2010/main" val="606933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458E3-3B0B-9953-25E6-B70211910C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3F8F0-4676-1EFF-43C2-930D1ABCE0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38BEA6-B393-066F-8A29-4127747764BB}"/>
              </a:ext>
            </a:extLst>
          </p:cNvPr>
          <p:cNvSpPr>
            <a:spLocks noGrp="1"/>
          </p:cNvSpPr>
          <p:nvPr>
            <p:ph type="body" idx="1"/>
          </p:nvPr>
        </p:nvSpPr>
        <p:spPr/>
        <p:txBody>
          <a:bodyPr/>
          <a:lstStyle/>
          <a:p>
            <a:endParaRPr lang="nl-BE" dirty="0"/>
          </a:p>
        </p:txBody>
      </p:sp>
      <p:sp>
        <p:nvSpPr>
          <p:cNvPr id="4" name="Slide Number Placeholder 3">
            <a:extLst>
              <a:ext uri="{FF2B5EF4-FFF2-40B4-BE49-F238E27FC236}">
                <a16:creationId xmlns:a16="http://schemas.microsoft.com/office/drawing/2014/main" id="{2D9C0037-F7F4-5C21-5626-DD13E6ED8765}"/>
              </a:ext>
            </a:extLst>
          </p:cNvPr>
          <p:cNvSpPr>
            <a:spLocks noGrp="1"/>
          </p:cNvSpPr>
          <p:nvPr>
            <p:ph type="sldNum" sz="quarter" idx="5"/>
          </p:nvPr>
        </p:nvSpPr>
        <p:spPr/>
        <p:txBody>
          <a:bodyPr/>
          <a:lstStyle/>
          <a:p>
            <a:fld id="{D64F2C25-99DC-4E03-B761-F0DD23C54933}" type="slidenum">
              <a:rPr lang="fr-BE" smtClean="0"/>
              <a:t>12</a:t>
            </a:fld>
            <a:endParaRPr lang="fr-BE"/>
          </a:p>
        </p:txBody>
      </p:sp>
    </p:spTree>
    <p:extLst>
      <p:ext uri="{BB962C8B-B14F-4D97-AF65-F5344CB8AC3E}">
        <p14:creationId xmlns:p14="http://schemas.microsoft.com/office/powerpoint/2010/main" val="2869838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108</a:t>
            </a:fld>
            <a:endParaRPr lang="fr-BE"/>
          </a:p>
        </p:txBody>
      </p:sp>
    </p:spTree>
    <p:extLst>
      <p:ext uri="{BB962C8B-B14F-4D97-AF65-F5344CB8AC3E}">
        <p14:creationId xmlns:p14="http://schemas.microsoft.com/office/powerpoint/2010/main" val="4078293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110</a:t>
            </a:fld>
            <a:endParaRPr lang="fr-BE"/>
          </a:p>
        </p:txBody>
      </p:sp>
    </p:spTree>
    <p:extLst>
      <p:ext uri="{BB962C8B-B14F-4D97-AF65-F5344CB8AC3E}">
        <p14:creationId xmlns:p14="http://schemas.microsoft.com/office/powerpoint/2010/main" val="29218763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111</a:t>
            </a:fld>
            <a:endParaRPr lang="fr-BE"/>
          </a:p>
        </p:txBody>
      </p:sp>
    </p:spTree>
    <p:extLst>
      <p:ext uri="{BB962C8B-B14F-4D97-AF65-F5344CB8AC3E}">
        <p14:creationId xmlns:p14="http://schemas.microsoft.com/office/powerpoint/2010/main" val="17407722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112</a:t>
            </a:fld>
            <a:endParaRPr lang="fr-BE"/>
          </a:p>
        </p:txBody>
      </p:sp>
    </p:spTree>
    <p:extLst>
      <p:ext uri="{BB962C8B-B14F-4D97-AF65-F5344CB8AC3E}">
        <p14:creationId xmlns:p14="http://schemas.microsoft.com/office/powerpoint/2010/main" val="25138545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114</a:t>
            </a:fld>
            <a:endParaRPr lang="fr-BE"/>
          </a:p>
        </p:txBody>
      </p:sp>
    </p:spTree>
    <p:extLst>
      <p:ext uri="{BB962C8B-B14F-4D97-AF65-F5344CB8AC3E}">
        <p14:creationId xmlns:p14="http://schemas.microsoft.com/office/powerpoint/2010/main" val="18932376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115</a:t>
            </a:fld>
            <a:endParaRPr lang="fr-BE"/>
          </a:p>
        </p:txBody>
      </p:sp>
    </p:spTree>
    <p:extLst>
      <p:ext uri="{BB962C8B-B14F-4D97-AF65-F5344CB8AC3E}">
        <p14:creationId xmlns:p14="http://schemas.microsoft.com/office/powerpoint/2010/main" val="24626514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116</a:t>
            </a:fld>
            <a:endParaRPr lang="fr-BE"/>
          </a:p>
        </p:txBody>
      </p:sp>
    </p:spTree>
    <p:extLst>
      <p:ext uri="{BB962C8B-B14F-4D97-AF65-F5344CB8AC3E}">
        <p14:creationId xmlns:p14="http://schemas.microsoft.com/office/powerpoint/2010/main" val="2763678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14</a:t>
            </a:fld>
            <a:endParaRPr lang="fr-BE"/>
          </a:p>
        </p:txBody>
      </p:sp>
    </p:spTree>
    <p:extLst>
      <p:ext uri="{BB962C8B-B14F-4D97-AF65-F5344CB8AC3E}">
        <p14:creationId xmlns:p14="http://schemas.microsoft.com/office/powerpoint/2010/main" val="4275507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23</a:t>
            </a:fld>
            <a:endParaRPr lang="fr-BE"/>
          </a:p>
        </p:txBody>
      </p:sp>
    </p:spTree>
    <p:extLst>
      <p:ext uri="{BB962C8B-B14F-4D97-AF65-F5344CB8AC3E}">
        <p14:creationId xmlns:p14="http://schemas.microsoft.com/office/powerpoint/2010/main" val="1903628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24</a:t>
            </a:fld>
            <a:endParaRPr lang="fr-BE"/>
          </a:p>
        </p:txBody>
      </p:sp>
    </p:spTree>
    <p:extLst>
      <p:ext uri="{BB962C8B-B14F-4D97-AF65-F5344CB8AC3E}">
        <p14:creationId xmlns:p14="http://schemas.microsoft.com/office/powerpoint/2010/main" val="3290452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29</a:t>
            </a:fld>
            <a:endParaRPr lang="fr-BE"/>
          </a:p>
        </p:txBody>
      </p:sp>
    </p:spTree>
    <p:extLst>
      <p:ext uri="{BB962C8B-B14F-4D97-AF65-F5344CB8AC3E}">
        <p14:creationId xmlns:p14="http://schemas.microsoft.com/office/powerpoint/2010/main" val="1129772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31</a:t>
            </a:fld>
            <a:endParaRPr lang="fr-BE"/>
          </a:p>
        </p:txBody>
      </p:sp>
    </p:spTree>
    <p:extLst>
      <p:ext uri="{BB962C8B-B14F-4D97-AF65-F5344CB8AC3E}">
        <p14:creationId xmlns:p14="http://schemas.microsoft.com/office/powerpoint/2010/main" val="9387423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s://boc-ccb.mil.be/index.php/nl/keuze-boc/boc-08/boc-08-site/08-reunion-ccb-boc-vergadering/08-2026-02/56809-20260512-bu-26-00777741-slppt08-ar-vlt-dg-mr-sys/file" TargetMode="External"/><Relationship Id="rId3" Type="http://schemas.openxmlformats.org/officeDocument/2006/relationships/hyperlink" Target="https://boc-ccb.mil.be/index.php/nl/keuze-boc/boc-08/boc-08-site/08-reunion-ccb-boc-vergadering/08-2026-02/56805-20260226-bu-26-00047540-slppt08-ar-vlt-cidmat/file" TargetMode="External"/><Relationship Id="rId7" Type="http://schemas.openxmlformats.org/officeDocument/2006/relationships/hyperlink" Target="https://boc-ccb.mil.be/index.php/nl/keuze-boc/boc-08/boc-08-site/08-reunion-ccb-boc-vergadering/08-2026-02/56804-202604xx-bu-26-000xxxxx-slppt08-ar-vlt-cnd-nkd-2026-en-cours/file"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boc-ccb.mil.be/index.php/nl/keuze-boc/boc-08/boc-08-site/08-reunion-ccb-boc-vergadering/08-2026-02/56807-20260326-bu-26-00051720-slppt08-ar-vlt-cc-infra/file" TargetMode="External"/><Relationship Id="rId5" Type="http://schemas.openxmlformats.org/officeDocument/2006/relationships/hyperlink" Target="https://boc-ccb.mil.be/index.php/nl/keuze-boc/boc-08/boc-08-site/08-reunion-ccb-boc-vergadering/08-2026-02/56808-20260402-bu-26-00073263-slppt08-ar-vlt-comopsnav-2026/file" TargetMode="External"/><Relationship Id="rId4" Type="http://schemas.openxmlformats.org/officeDocument/2006/relationships/image" Target="../media/image14.png"/><Relationship Id="rId9" Type="http://schemas.openxmlformats.org/officeDocument/2006/relationships/hyperlink" Target="https://boc-ccb.mil.be/index.php/nl/keuze-boc/boc-08/boc-08-site/08-reunion-ccb-boc-vergadering/08-2026-02/56810-20260519-bu-26-00xxxxxx-slppt08-ar-vlt-comopsmed/file" TargetMode="External"/></Relationships>
</file>

<file path=ppt/slides/_rels/slide1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hyperlink" Target="mailto:DGHWB-SLPPT08-EVERE@mil.be"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package" Target="../embeddings/Microsoft_PowerPoint_Presentation.pptx"/><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shpapps.mil.intra/sites/EDR/Publications/DGHWB-SPS-WRKPR-001_N_E001_R000.docx?web=1" TargetMode="External"/><Relationship Id="rId2" Type="http://schemas.openxmlformats.org/officeDocument/2006/relationships/hyperlink" Target="https://shpapps.mil.intra/sites/EDR/_layouts/15/WopiFrame.aspx?sourcedoc=/sites/EDR/Publications/DGMR-SPS-DSINFR-IXXX-004_N_E001_R001.PDF&amp;action=default"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shpapps.mil.intra/sites/EDR/Publications/DGHWB-SPS-WRKPR-001_N_E001_R000.docx?web=1"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shpapps.mil.intra/sites/EDR/Publications/DGHWB-SPS-WRKPR-001_N_E001_R000.docx?web=1"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shpapps.mil.intra/sites/EDR/_layouts/15/WopiFrame.aspx?sourcedoc=/sites/EDR/Publications/ACTR-SPS-BKSCOMDR-001_N_E001_R000.docx&amp;action=default"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s://shpapps.mil.intra/sites/EDR/Publications/DGHWB-SPS-EMERGPL-001_N_E002_R000.docx?web=1"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hyperlink" Target="https://shpapps.mil.intra/sites/EDR/Publications/DGHWB-SPS-EMERGPL-001_N_E002_R000.docx?web=1"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s://shpapps.mil.intra/sites/EDR/Publications/DGHWB-SPS-EMERGPL-001_N_E002_R000.docx?web=1"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shpapps.mil.intra/sites/EDR/Publications/ACWB-GID-WRKPR-016_N_E001_R000.docx?web=1" TargetMode="External"/><Relationship Id="rId2" Type="http://schemas.openxmlformats.org/officeDocument/2006/relationships/hyperlink" Target="https://shpapps.mil.intra/sites/EDR/Publications/DGHWB-SPS-EMERGPL-001_N_E002_R000.docx?web=1" TargetMode="External"/><Relationship Id="rId1" Type="http://schemas.openxmlformats.org/officeDocument/2006/relationships/slideLayout" Target="../slideLayouts/slideLayout7.xml"/><Relationship Id="rId5" Type="http://schemas.openxmlformats.org/officeDocument/2006/relationships/hyperlink" Target="https://units.mil.intra/sites/DGHWB/SIPPT_IDPBW_Risk_Management/LDPBW_SLPPT8/Intern%20Noodplan%20actiemodules/INP%202017_draft_NL.docx" TargetMode="External"/><Relationship Id="rId4" Type="http://schemas.openxmlformats.org/officeDocument/2006/relationships/hyperlink" Target="https://units.mil.intra/sites/DGHWB/SIPPT_IDPBW_Risk_Management/LDPBW_SLPPT8/Pages/InternalUrgencyPlan.aspx"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unctuele%20Risico%20Analyse/RA_Eerste%20zorgen_2011-11.pdf"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s://units.mil.intra/sites/DGHWB/SIPPT_IDPBW_Risk_Management/LDPBW_SLPPT8/Punctuele%20Risico%20Analyse/20240902_IU_24-00149624_RA-Eerste%20hulp%20KKE_20240902_Vers01.docx"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mailto:Housene.Choubane@mil.be" TargetMode="External"/><Relationship Id="rId7" Type="http://schemas.openxmlformats.org/officeDocument/2006/relationships/image" Target="../media/image8.jpeg"/><Relationship Id="rId2" Type="http://schemas.openxmlformats.org/officeDocument/2006/relationships/hyperlink" Target="tel:+3224417019" TargetMode="External"/><Relationship Id="rId1" Type="http://schemas.openxmlformats.org/officeDocument/2006/relationships/slideLayout" Target="../slideLayouts/slideLayout3.xml"/><Relationship Id="rId6" Type="http://schemas.openxmlformats.org/officeDocument/2006/relationships/hyperlink" Target="mailto:DGHWB-SLPPT08-EVERE@mil.be" TargetMode="External"/><Relationship Id="rId11" Type="http://schemas.openxmlformats.org/officeDocument/2006/relationships/image" Target="../media/image12.jpeg"/><Relationship Id="rId5" Type="http://schemas.openxmlformats.org/officeDocument/2006/relationships/hyperlink" Target="mailto:thierry.Deppe@mil.be" TargetMode="External"/><Relationship Id="rId10" Type="http://schemas.openxmlformats.org/officeDocument/2006/relationships/image" Target="../media/image11.jpeg"/><Relationship Id="rId4" Type="http://schemas.openxmlformats.org/officeDocument/2006/relationships/hyperlink" Target="tel:+3224422990" TargetMode="External"/><Relationship Id="rId9" Type="http://schemas.openxmlformats.org/officeDocument/2006/relationships/image" Target="../media/image10.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unctuele%20Risico%20Analyse/20260601_BU_26-00083906_RA%20Pers%20Security%20NewHQ_Vers02.docx" TargetMode="External"/><Relationship Id="rId2" Type="http://schemas.openxmlformats.org/officeDocument/2006/relationships/hyperlink" Target="https://units.mil.intra/sites/DGHWB/SIPPT_IDPBW_Risk_Management/LDPBW_SLPPT8/Punctuele%20Risico%20Analyse/20260423_BU_26-00058531_RA%20Pers%20Security%20NewHQ.docx"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unctuele%20Risico%20Analyse/Complianceanalyse%20betreffende%20de%20toepassing%20van%20het%20KB%20van%2028%20maart%202014.docx" TargetMode="External"/><Relationship Id="rId2" Type="http://schemas.openxmlformats.org/officeDocument/2006/relationships/hyperlink" Target="https://units.mil.intra/sites/DGHWB/SIPPT_IDPBW_Risk_Management/LDPBW_SLPPT8/Punctuele%20Risico%20Analyse/BOC08_RA-Brand%20KKE%20Blok%201.pdf"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Templates/Template%20Formulaire%20rapport%20trimestriel%202025.docx" TargetMode="External"/><Relationship Id="rId2" Type="http://schemas.openxmlformats.org/officeDocument/2006/relationships/hyperlink" Target="https://units.mil.intra/sites/DGHWB/SIPPT_IDPBW_Risk_Management/LDPBW_SLPPT8/Templates/Template%20driemaandelijks%20verslag%202025_NL.docx" TargetMode="External"/><Relationship Id="rId1" Type="http://schemas.openxmlformats.org/officeDocument/2006/relationships/slideLayout" Target="../slideLayouts/slideLayout7.xml"/><Relationship Id="rId6" Type="http://schemas.openxmlformats.org/officeDocument/2006/relationships/package" Target="../embeddings/Microsoft_Word_Document1.docx"/><Relationship Id="rId5" Type="http://schemas.openxmlformats.org/officeDocument/2006/relationships/image" Target="../media/image13.emf"/><Relationship Id="rId4" Type="http://schemas.openxmlformats.org/officeDocument/2006/relationships/package" Target="../embeddings/Microsoft_Word_Document.docx"/></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hyperlink" Target="https://units.mil.intra/sites/DGHWB/SIPPT_IDPBW_Risk_Management/LDPBW_SLPPT8/Asbestbeheersprogramma/analyseverslag%20Nr%202050363%20blok5_2025-12-22.pdf" TargetMode="External"/><Relationship Id="rId3" Type="http://schemas.openxmlformats.org/officeDocument/2006/relationships/hyperlink" Target="https://units.mil.intra/sites/DGHWB/SIPPT_IDPBW_Risk_Management/LDPBW_SLPPT8/Asbestbeheersprogramma/blok%205%20procedure%20plaatsten%20deuren%2020260305.pdf" TargetMode="External"/><Relationship Id="rId7" Type="http://schemas.openxmlformats.org/officeDocument/2006/relationships/hyperlink" Target="https://units.mil.intra/sites/DGHWB/SIPPT_IDPBW_Risk_Management/LDPBW_SLPPT8/Asbestbeheersprogramma/Ann%202%20CtlVerslag%20Asbest%20blok%205%20KKE20260129_Getekend.pdf"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s://units.mil.intra/sites/DGHWB/SIPPT_IDPBW_Risk_Management/LDPBW_SLPPT8/Asbestbeheersprogramma/Asbest%20Update%20formulier%20Blok%205%20Qre20260129.pdf" TargetMode="External"/><Relationship Id="rId5" Type="http://schemas.openxmlformats.org/officeDocument/2006/relationships/hyperlink" Target="https://units.mil.intra/sites/DGHWB/SIPPT_IDPBW_Risk_Management/LDPBW_SLPPT8/Asbestbeheersprogramma/Analyse%20asbest%20blok%205_260305%20NATO%20Eversetraat%201%201140%20Evere%20R26-0078DDC.pdf" TargetMode="External"/><Relationship Id="rId4" Type="http://schemas.openxmlformats.org/officeDocument/2006/relationships/hyperlink" Target="https://units.mil.intra/sites/DGHWB/SIPPT_IDPBW_Risk_Management/LDPBW_SLPPT8/Asbestbeheersprogramma/Werkplan%20-%20Everestraat%20-%20Brussel.pdf"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7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7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8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gif"/><Relationship Id="rId1" Type="http://schemas.openxmlformats.org/officeDocument/2006/relationships/slideLayout" Target="../slideLayouts/slideLayout7.xml"/><Relationship Id="rId4" Type="http://schemas.openxmlformats.org/officeDocument/2006/relationships/image" Target="../media/image59.gif"/></Relationships>
</file>

<file path=ppt/slides/_rels/slide8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8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8.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Templates/Template_INVENTARISATIE%20PMGE_2025.xlsx"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9.emf"/><Relationship Id="rId4" Type="http://schemas.openxmlformats.org/officeDocument/2006/relationships/package" Target="../embeddings/Microsoft_Excel_Worksheet2.xlsx"/></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BOC 11/06/2026 (1</a:t>
            </a:r>
            <a:r>
              <a:rPr lang="fr-BE" sz="5400" baseline="30000" dirty="0"/>
              <a:t>ste</a:t>
            </a:r>
            <a:r>
              <a:rPr lang="fr-BE" sz="5400" dirty="0"/>
              <a:t> Trim 2026)</a:t>
            </a:r>
          </a:p>
        </p:txBody>
      </p:sp>
      <p:sp>
        <p:nvSpPr>
          <p:cNvPr id="3" name="Text Placeholder 2"/>
          <p:cNvSpPr>
            <a:spLocks noGrp="1"/>
          </p:cNvSpPr>
          <p:nvPr>
            <p:ph type="body" sz="quarter" idx="16"/>
          </p:nvPr>
        </p:nvSpPr>
        <p:spPr/>
        <p:txBody>
          <a:bodyPr>
            <a:normAutofit lnSpcReduction="10000"/>
          </a:bodyPr>
          <a:lstStyle/>
          <a:p>
            <a:r>
              <a:rPr lang="fr-BE" dirty="0"/>
              <a:t>12 Mar 2026</a:t>
            </a:r>
          </a:p>
        </p:txBody>
      </p:sp>
      <p:sp>
        <p:nvSpPr>
          <p:cNvPr id="4" name="Text Placeholder 3"/>
          <p:cNvSpPr>
            <a:spLocks noGrp="1"/>
          </p:cNvSpPr>
          <p:nvPr>
            <p:ph type="body" sz="quarter" idx="17"/>
          </p:nvPr>
        </p:nvSpPr>
        <p:spPr/>
        <p:txBody>
          <a:bodyPr/>
          <a:lstStyle/>
          <a:p>
            <a:r>
              <a:rPr lang="fr-BE" dirty="0"/>
              <a:t>SLLPT 08</a:t>
            </a:r>
          </a:p>
        </p:txBody>
      </p:sp>
      <p:sp>
        <p:nvSpPr>
          <p:cNvPr id="7" name="Text Placeholder 6">
            <a:extLst>
              <a:ext uri="{FF2B5EF4-FFF2-40B4-BE49-F238E27FC236}">
                <a16:creationId xmlns:a16="http://schemas.microsoft.com/office/drawing/2014/main" id="{992B7709-A3FD-EE3C-D313-870B19031257}"/>
              </a:ext>
            </a:extLst>
          </p:cNvPr>
          <p:cNvSpPr>
            <a:spLocks noGrp="1"/>
          </p:cNvSpPr>
          <p:nvPr>
            <p:ph type="body" sz="quarter" idx="18"/>
          </p:nvPr>
        </p:nvSpPr>
        <p:spPr>
          <a:xfrm>
            <a:off x="376962" y="770553"/>
            <a:ext cx="8220788" cy="237595"/>
          </a:xfrm>
        </p:spPr>
        <p:txBody>
          <a:bodyPr/>
          <a:lstStyle/>
          <a:p>
            <a:r>
              <a:rPr lang="nl-BE" cap="none" dirty="0" err="1"/>
              <a:t>Adjt</a:t>
            </a:r>
            <a:r>
              <a:rPr lang="nl-BE" cap="none" dirty="0"/>
              <a:t> CHOUBANE H.</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00A42-A794-3231-BF2E-6F6D56E5617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0CDC047-F6EE-4126-62CB-DCCC6DFBF66E}"/>
              </a:ext>
            </a:extLst>
          </p:cNvPr>
          <p:cNvSpPr>
            <a:spLocks noGrp="1"/>
          </p:cNvSpPr>
          <p:nvPr>
            <p:ph type="body" sz="half" idx="13"/>
          </p:nvPr>
        </p:nvSpPr>
        <p:spPr>
          <a:xfrm>
            <a:off x="352162" y="5092589"/>
            <a:ext cx="11672876" cy="1015663"/>
          </a:xfrm>
        </p:spPr>
        <p:txBody>
          <a:bodyPr/>
          <a:lstStyle/>
          <a:p>
            <a:r>
              <a:rPr lang="nl-BE" dirty="0">
                <a:solidFill>
                  <a:schemeClr val="tx1"/>
                </a:solidFill>
              </a:rPr>
              <a:t>Jaarlijkse Rondgangen 2026.</a:t>
            </a:r>
          </a:p>
        </p:txBody>
      </p:sp>
    </p:spTree>
    <p:extLst>
      <p:ext uri="{BB962C8B-B14F-4D97-AF65-F5344CB8AC3E}">
        <p14:creationId xmlns:p14="http://schemas.microsoft.com/office/powerpoint/2010/main" val="548334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D82FF289-2F8E-65DF-A6DC-70F9A1F4E6BA}"/>
              </a:ext>
            </a:extLst>
          </p:cNvPr>
          <p:cNvGraphicFramePr>
            <a:graphicFrameLocks/>
          </p:cNvGraphicFramePr>
          <p:nvPr>
            <p:extLst>
              <p:ext uri="{D42A27DB-BD31-4B8C-83A1-F6EECF244321}">
                <p14:modId xmlns:p14="http://schemas.microsoft.com/office/powerpoint/2010/main" val="3231393396"/>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79162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101189-F769-985F-C55C-41E7ADA8E7F9}"/>
              </a:ext>
            </a:extLst>
          </p:cNvPr>
          <p:cNvSpPr>
            <a:spLocks noGrp="1"/>
          </p:cNvSpPr>
          <p:nvPr>
            <p:ph type="body" sz="half" idx="13"/>
          </p:nvPr>
        </p:nvSpPr>
        <p:spPr>
          <a:xfrm>
            <a:off x="352162" y="5092589"/>
            <a:ext cx="11672876" cy="1938992"/>
          </a:xfrm>
        </p:spPr>
        <p:txBody>
          <a:bodyPr/>
          <a:lstStyle/>
          <a:p>
            <a:r>
              <a:rPr lang="nl-BE" dirty="0">
                <a:solidFill>
                  <a:schemeClr val="tx1"/>
                </a:solidFill>
              </a:rPr>
              <a:t>Evolutie ernstgraden (Eg).</a:t>
            </a:r>
            <a:br>
              <a:rPr lang="nl-BE" dirty="0">
                <a:solidFill>
                  <a:schemeClr val="tx1"/>
                </a:solidFill>
              </a:rPr>
            </a:br>
            <a:r>
              <a:rPr lang="nl-BE" dirty="0">
                <a:solidFill>
                  <a:schemeClr val="tx1"/>
                </a:solidFill>
              </a:rPr>
              <a:t>2014 - 2026</a:t>
            </a:r>
          </a:p>
        </p:txBody>
      </p:sp>
    </p:spTree>
    <p:extLst>
      <p:ext uri="{BB962C8B-B14F-4D97-AF65-F5344CB8AC3E}">
        <p14:creationId xmlns:p14="http://schemas.microsoft.com/office/powerpoint/2010/main" val="1181818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57D3684-93CD-09FF-81A0-A13AAD450BB4}"/>
              </a:ext>
            </a:extLst>
          </p:cNvPr>
          <p:cNvSpPr txBox="1"/>
          <p:nvPr/>
        </p:nvSpPr>
        <p:spPr>
          <a:xfrm>
            <a:off x="0" y="160638"/>
            <a:ext cx="12192000" cy="535531"/>
          </a:xfrm>
          <a:prstGeom prst="rect">
            <a:avLst/>
          </a:prstGeom>
        </p:spPr>
        <p:txBody>
          <a:bodyPr wrap="square" rtlCol="0">
            <a:spAutoFit/>
          </a:bodyPr>
          <a:lstStyle/>
          <a:p>
            <a:pPr algn="ctr"/>
            <a:r>
              <a:rPr lang="nl-BE" sz="2880" b="1" dirty="0">
                <a:solidFill>
                  <a:schemeClr val="accent4"/>
                </a:solidFill>
              </a:rPr>
              <a:t>Ernstgraad (Eg)</a:t>
            </a:r>
          </a:p>
        </p:txBody>
      </p:sp>
      <p:graphicFrame>
        <p:nvGraphicFramePr>
          <p:cNvPr id="3" name="Chart 2">
            <a:extLst>
              <a:ext uri="{FF2B5EF4-FFF2-40B4-BE49-F238E27FC236}">
                <a16:creationId xmlns:a16="http://schemas.microsoft.com/office/drawing/2014/main" id="{BFAA04C0-E5BF-0798-7903-9601C65E6A10}"/>
              </a:ext>
            </a:extLst>
          </p:cNvPr>
          <p:cNvGraphicFramePr>
            <a:graphicFrameLocks/>
          </p:cNvGraphicFramePr>
          <p:nvPr>
            <p:extLst>
              <p:ext uri="{D42A27DB-BD31-4B8C-83A1-F6EECF244321}">
                <p14:modId xmlns:p14="http://schemas.microsoft.com/office/powerpoint/2010/main" val="74875193"/>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38317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C19924-858F-3874-58FB-A6587F4F7B6F}"/>
              </a:ext>
            </a:extLst>
          </p:cNvPr>
          <p:cNvSpPr>
            <a:spLocks noGrp="1"/>
          </p:cNvSpPr>
          <p:nvPr>
            <p:ph type="body" sz="half" idx="13"/>
          </p:nvPr>
        </p:nvSpPr>
        <p:spPr>
          <a:xfrm>
            <a:off x="352162" y="5092589"/>
            <a:ext cx="11672876" cy="1938992"/>
          </a:xfrm>
        </p:spPr>
        <p:txBody>
          <a:bodyPr/>
          <a:lstStyle/>
          <a:p>
            <a:r>
              <a:rPr lang="nl-BE" dirty="0">
                <a:solidFill>
                  <a:schemeClr val="tx1"/>
                </a:solidFill>
              </a:rPr>
              <a:t>Evolutie Globale ernstgraden (</a:t>
            </a:r>
            <a:r>
              <a:rPr lang="nl-BE" dirty="0" err="1">
                <a:solidFill>
                  <a:schemeClr val="tx1"/>
                </a:solidFill>
              </a:rPr>
              <a:t>Geg</a:t>
            </a:r>
            <a:r>
              <a:rPr lang="nl-BE" dirty="0">
                <a:solidFill>
                  <a:schemeClr val="tx1"/>
                </a:solidFill>
              </a:rPr>
              <a:t>). 2014 - 2026</a:t>
            </a:r>
          </a:p>
        </p:txBody>
      </p:sp>
    </p:spTree>
    <p:extLst>
      <p:ext uri="{BB962C8B-B14F-4D97-AF65-F5344CB8AC3E}">
        <p14:creationId xmlns:p14="http://schemas.microsoft.com/office/powerpoint/2010/main" val="197010736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99012FAC-8BC7-CFA4-1E92-9B8DD555CE9D}"/>
              </a:ext>
            </a:extLst>
          </p:cNvPr>
          <p:cNvGraphicFramePr>
            <a:graphicFrameLocks/>
          </p:cNvGraphicFramePr>
          <p:nvPr>
            <p:extLst>
              <p:ext uri="{D42A27DB-BD31-4B8C-83A1-F6EECF244321}">
                <p14:modId xmlns:p14="http://schemas.microsoft.com/office/powerpoint/2010/main" val="3268069537"/>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312337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A5B9F0-19E7-B20F-052B-FC3715CCB187}"/>
              </a:ext>
            </a:extLst>
          </p:cNvPr>
          <p:cNvSpPr>
            <a:spLocks noGrp="1"/>
          </p:cNvSpPr>
          <p:nvPr>
            <p:ph type="body" sz="half" idx="13"/>
          </p:nvPr>
        </p:nvSpPr>
        <p:spPr>
          <a:xfrm>
            <a:off x="352162" y="5092589"/>
            <a:ext cx="11672876" cy="1938992"/>
          </a:xfrm>
        </p:spPr>
        <p:txBody>
          <a:bodyPr/>
          <a:lstStyle/>
          <a:p>
            <a:r>
              <a:rPr lang="nl-BE" dirty="0">
                <a:solidFill>
                  <a:schemeClr val="tx1"/>
                </a:solidFill>
              </a:rPr>
              <a:t>Evolutie Arbeidswegongevallen.</a:t>
            </a:r>
            <a:br>
              <a:rPr lang="nl-BE" dirty="0">
                <a:solidFill>
                  <a:schemeClr val="tx1"/>
                </a:solidFill>
              </a:rPr>
            </a:br>
            <a:r>
              <a:rPr lang="nl-BE" dirty="0">
                <a:solidFill>
                  <a:schemeClr val="tx1"/>
                </a:solidFill>
              </a:rPr>
              <a:t>2014 - 2026</a:t>
            </a:r>
          </a:p>
        </p:txBody>
      </p:sp>
    </p:spTree>
    <p:extLst>
      <p:ext uri="{BB962C8B-B14F-4D97-AF65-F5344CB8AC3E}">
        <p14:creationId xmlns:p14="http://schemas.microsoft.com/office/powerpoint/2010/main" val="312624636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84375B09-9A01-384D-9534-F235CA490945}"/>
              </a:ext>
            </a:extLst>
          </p:cNvPr>
          <p:cNvGraphicFramePr>
            <a:graphicFrameLocks/>
          </p:cNvGraphicFramePr>
          <p:nvPr>
            <p:extLst>
              <p:ext uri="{D42A27DB-BD31-4B8C-83A1-F6EECF244321}">
                <p14:modId xmlns:p14="http://schemas.microsoft.com/office/powerpoint/2010/main" val="3958412960"/>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118113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81E4CF-6CA0-3926-A4A5-4F5984590796}"/>
              </a:ext>
            </a:extLst>
          </p:cNvPr>
          <p:cNvSpPr>
            <a:spLocks noGrp="1"/>
          </p:cNvSpPr>
          <p:nvPr>
            <p:ph type="body" sz="half" idx="13"/>
          </p:nvPr>
        </p:nvSpPr>
        <p:spPr>
          <a:xfrm>
            <a:off x="352161" y="5092589"/>
            <a:ext cx="12622860" cy="1754326"/>
          </a:xfrm>
        </p:spPr>
        <p:txBody>
          <a:bodyPr/>
          <a:lstStyle/>
          <a:p>
            <a:r>
              <a:rPr lang="nl-BE" sz="5400" dirty="0">
                <a:solidFill>
                  <a:schemeClr val="tx1"/>
                </a:solidFill>
              </a:rPr>
              <a:t>Evolutie arbeidswegongevallen met </a:t>
            </a:r>
            <a:br>
              <a:rPr lang="nl-BE" sz="5400" dirty="0">
                <a:solidFill>
                  <a:schemeClr val="tx1"/>
                </a:solidFill>
              </a:rPr>
            </a:br>
            <a:r>
              <a:rPr lang="nl-BE" sz="5400" dirty="0">
                <a:solidFill>
                  <a:schemeClr val="tx1"/>
                </a:solidFill>
              </a:rPr>
              <a:t>de dood tot gevolg. 2014 - 2026</a:t>
            </a:r>
          </a:p>
        </p:txBody>
      </p:sp>
    </p:spTree>
    <p:extLst>
      <p:ext uri="{BB962C8B-B14F-4D97-AF65-F5344CB8AC3E}">
        <p14:creationId xmlns:p14="http://schemas.microsoft.com/office/powerpoint/2010/main" val="24265797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4707814A-4631-833F-70A7-AE8ED01B4DFC}"/>
              </a:ext>
            </a:extLst>
          </p:cNvPr>
          <p:cNvGraphicFramePr>
            <a:graphicFrameLocks/>
          </p:cNvGraphicFramePr>
          <p:nvPr>
            <p:extLst>
              <p:ext uri="{D42A27DB-BD31-4B8C-83A1-F6EECF244321}">
                <p14:modId xmlns:p14="http://schemas.microsoft.com/office/powerpoint/2010/main" val="3009959825"/>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99939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A203A-8315-5C1D-829F-A263C45F0B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2823B4-8856-1954-94FB-E89BEDA85A89}"/>
              </a:ext>
            </a:extLst>
          </p:cNvPr>
          <p:cNvSpPr>
            <a:spLocks noGrp="1"/>
          </p:cNvSpPr>
          <p:nvPr>
            <p:ph type="body" sz="half" idx="13"/>
          </p:nvPr>
        </p:nvSpPr>
        <p:spPr>
          <a:xfrm>
            <a:off x="352162" y="5092589"/>
            <a:ext cx="11672876" cy="1938992"/>
          </a:xfrm>
        </p:spPr>
        <p:txBody>
          <a:bodyPr/>
          <a:lstStyle/>
          <a:p>
            <a:r>
              <a:rPr lang="nl-BE" dirty="0">
                <a:solidFill>
                  <a:schemeClr val="tx1"/>
                </a:solidFill>
              </a:rPr>
              <a:t>Evolutie AO met AGR.</a:t>
            </a:r>
            <a:br>
              <a:rPr lang="nl-BE" dirty="0">
                <a:solidFill>
                  <a:schemeClr val="tx1"/>
                </a:solidFill>
              </a:rPr>
            </a:br>
            <a:r>
              <a:rPr lang="nl-BE" dirty="0">
                <a:solidFill>
                  <a:schemeClr val="tx1"/>
                </a:solidFill>
              </a:rPr>
              <a:t>2014 - 2026</a:t>
            </a:r>
          </a:p>
        </p:txBody>
      </p:sp>
    </p:spTree>
    <p:extLst>
      <p:ext uri="{BB962C8B-B14F-4D97-AF65-F5344CB8AC3E}">
        <p14:creationId xmlns:p14="http://schemas.microsoft.com/office/powerpoint/2010/main" val="429301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78084-4FF2-FD71-DAEB-F995822C7908}"/>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22E95F3-96CF-8B13-258F-CF19D0054B3C}"/>
              </a:ext>
            </a:extLst>
          </p:cNvPr>
          <p:cNvGraphicFramePr>
            <a:graphicFrameLocks noGrp="1"/>
          </p:cNvGraphicFramePr>
          <p:nvPr>
            <p:extLst>
              <p:ext uri="{D42A27DB-BD31-4B8C-83A1-F6EECF244321}">
                <p14:modId xmlns:p14="http://schemas.microsoft.com/office/powerpoint/2010/main" val="252338645"/>
              </p:ext>
            </p:extLst>
          </p:nvPr>
        </p:nvGraphicFramePr>
        <p:xfrm>
          <a:off x="0" y="0"/>
          <a:ext cx="12192000" cy="6858002"/>
        </p:xfrm>
        <a:graphic>
          <a:graphicData uri="http://schemas.openxmlformats.org/drawingml/2006/table">
            <a:tbl>
              <a:tblPr/>
              <a:tblGrid>
                <a:gridCol w="1518745">
                  <a:extLst>
                    <a:ext uri="{9D8B030D-6E8A-4147-A177-3AD203B41FA5}">
                      <a16:colId xmlns:a16="http://schemas.microsoft.com/office/drawing/2014/main" val="2826903957"/>
                    </a:ext>
                  </a:extLst>
                </a:gridCol>
                <a:gridCol w="2296510">
                  <a:extLst>
                    <a:ext uri="{9D8B030D-6E8A-4147-A177-3AD203B41FA5}">
                      <a16:colId xmlns:a16="http://schemas.microsoft.com/office/drawing/2014/main" val="1488112548"/>
                    </a:ext>
                  </a:extLst>
                </a:gridCol>
                <a:gridCol w="5328745">
                  <a:extLst>
                    <a:ext uri="{9D8B030D-6E8A-4147-A177-3AD203B41FA5}">
                      <a16:colId xmlns:a16="http://schemas.microsoft.com/office/drawing/2014/main" val="3888799064"/>
                    </a:ext>
                  </a:extLst>
                </a:gridCol>
                <a:gridCol w="1939159">
                  <a:extLst>
                    <a:ext uri="{9D8B030D-6E8A-4147-A177-3AD203B41FA5}">
                      <a16:colId xmlns:a16="http://schemas.microsoft.com/office/drawing/2014/main" val="1276237764"/>
                    </a:ext>
                  </a:extLst>
                </a:gridCol>
                <a:gridCol w="1108841">
                  <a:extLst>
                    <a:ext uri="{9D8B030D-6E8A-4147-A177-3AD203B41FA5}">
                      <a16:colId xmlns:a16="http://schemas.microsoft.com/office/drawing/2014/main" val="4083973911"/>
                    </a:ext>
                  </a:extLst>
                </a:gridCol>
              </a:tblGrid>
              <a:tr h="1152299">
                <a:tc>
                  <a:txBody>
                    <a:bodyPr/>
                    <a:lstStyle/>
                    <a:p>
                      <a:pPr algn="ctr">
                        <a:buNone/>
                      </a:pPr>
                      <a:r>
                        <a:rPr lang="nl-BE" sz="1600" b="1" i="0" dirty="0">
                          <a:effectLst/>
                          <a:latin typeface="Geneva"/>
                        </a:rPr>
                        <a:t>Datum</a:t>
                      </a:r>
                    </a:p>
                    <a:p>
                      <a:pPr algn="ctr">
                        <a:buNone/>
                      </a:pPr>
                      <a:r>
                        <a:rPr lang="nl-BE" sz="1600" b="1" i="0" dirty="0">
                          <a:effectLst/>
                          <a:latin typeface="Geneva"/>
                        </a:rPr>
                        <a:t>Date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Eenheid</a:t>
                      </a:r>
                    </a:p>
                    <a:p>
                      <a:pPr algn="ctr">
                        <a:buNone/>
                      </a:pPr>
                      <a:r>
                        <a:rPr lang="nl-BE" sz="1600" b="1" dirty="0" err="1">
                          <a:effectLst/>
                          <a:latin typeface="Geneva"/>
                        </a:rPr>
                        <a:t>Unité</a:t>
                      </a:r>
                      <a:endParaRPr lang="nl-BE" sz="1600" b="1" dirty="0">
                        <a:effectLst/>
                        <a:latin typeface="Geneva"/>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Verdana" panose="020B0604030504040204" pitchFamily="34" charset="0"/>
                        </a:rPr>
                        <a:t>Plaats bijeenkomst &amp; POC eenheid</a:t>
                      </a:r>
                    </a:p>
                    <a:p>
                      <a:pPr algn="ctr">
                        <a:buNone/>
                      </a:pPr>
                      <a:r>
                        <a:rPr lang="nl-BE" sz="1600" b="1" dirty="0" err="1">
                          <a:effectLst/>
                          <a:latin typeface="Verdana" panose="020B0604030504040204" pitchFamily="34" charset="0"/>
                        </a:rPr>
                        <a:t>Lieu</a:t>
                      </a:r>
                      <a:r>
                        <a:rPr lang="nl-BE" sz="1600" b="1" dirty="0">
                          <a:effectLst/>
                          <a:latin typeface="Verdana" panose="020B0604030504040204" pitchFamily="34" charset="0"/>
                        </a:rPr>
                        <a:t> de </a:t>
                      </a:r>
                      <a:r>
                        <a:rPr lang="nl-BE" sz="1600" b="1" dirty="0" err="1">
                          <a:effectLst/>
                          <a:latin typeface="Verdana" panose="020B0604030504040204" pitchFamily="34" charset="0"/>
                        </a:rPr>
                        <a:t>rendezvous</a:t>
                      </a:r>
                      <a:r>
                        <a:rPr lang="nl-BE" sz="1600" b="1" dirty="0">
                          <a:effectLst/>
                          <a:latin typeface="Verdana" panose="020B0604030504040204" pitchFamily="34" charset="0"/>
                        </a:rPr>
                        <a:t> &amp; POC </a:t>
                      </a:r>
                      <a:r>
                        <a:rPr lang="nl-BE" sz="1600" b="1" dirty="0" err="1">
                          <a:effectLst/>
                          <a:latin typeface="Verdana" panose="020B0604030504040204" pitchFamily="34" charset="0"/>
                        </a:rPr>
                        <a:t>unité</a:t>
                      </a:r>
                      <a:endParaRPr lang="nl-BE" sz="1600" b="1" dirty="0">
                        <a:effectLst/>
                        <a:latin typeface="Verdana" panose="020B0604030504040204" pitchFamily="34" charset="0"/>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Auditor</a:t>
                      </a:r>
                    </a:p>
                    <a:p>
                      <a:pPr algn="ctr">
                        <a:buNone/>
                      </a:pPr>
                      <a:r>
                        <a:rPr lang="nl-BE" sz="1600" b="1" dirty="0">
                          <a:effectLst/>
                          <a:latin typeface="Geneva"/>
                        </a:rPr>
                        <a:t>Auditeur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Verslag</a:t>
                      </a:r>
                    </a:p>
                    <a:p>
                      <a:pPr algn="ctr">
                        <a:buNone/>
                      </a:pPr>
                      <a:r>
                        <a:rPr lang="nl-BE" sz="1600" b="1" dirty="0">
                          <a:effectLst/>
                          <a:latin typeface="Geneva"/>
                        </a:rPr>
                        <a:t>Rapport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extLst>
                  <a:ext uri="{0D108BD9-81ED-4DB2-BD59-A6C34878D82A}">
                    <a16:rowId xmlns:a16="http://schemas.microsoft.com/office/drawing/2014/main" val="2606079613"/>
                  </a:ext>
                </a:extLst>
              </a:tr>
              <a:tr h="499920">
                <a:tc>
                  <a:txBody>
                    <a:bodyPr/>
                    <a:lstStyle/>
                    <a:p>
                      <a:pPr algn="ctr"/>
                      <a:r>
                        <a:rPr lang="nl-BE" sz="1800" dirty="0">
                          <a:effectLst/>
                        </a:rPr>
                        <a:t>12/05/2026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r>
                        <a:rPr lang="nl-BE" sz="1800" dirty="0">
                          <a:effectLst/>
                        </a:rPr>
                        <a:t>ACOS STRAT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80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80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80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69189101"/>
                  </a:ext>
                </a:extLst>
              </a:tr>
              <a:tr h="507880">
                <a:tc>
                  <a:txBody>
                    <a:bodyPr/>
                    <a:lstStyle/>
                    <a:p>
                      <a:pPr algn="ctr"/>
                      <a:r>
                        <a:rPr lang="nl-BE" sz="1800" dirty="0">
                          <a:effectLst/>
                        </a:rPr>
                        <a:t>21/02/2026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r>
                        <a:rPr lang="nl-BE" sz="1800" dirty="0">
                          <a:effectLst/>
                        </a:rPr>
                        <a:t>CIDMAT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919714364"/>
                  </a:ext>
                </a:extLst>
              </a:tr>
              <a:tr h="507880">
                <a:tc>
                  <a:txBody>
                    <a:bodyPr/>
                    <a:lstStyle/>
                    <a:p>
                      <a:pPr algn="ctr"/>
                      <a:r>
                        <a:rPr lang="nl-BE" sz="1800" dirty="0">
                          <a:effectLst/>
                        </a:rPr>
                        <a:t>02/04/2026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r>
                        <a:rPr lang="nl-BE" sz="1800" dirty="0">
                          <a:effectLst/>
                        </a:rPr>
                        <a:t>COMOPSNAV NSP</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64835220"/>
                  </a:ext>
                </a:extLst>
              </a:tr>
              <a:tr h="507880">
                <a:tc>
                  <a:txBody>
                    <a:bodyPr/>
                    <a:lstStyle/>
                    <a:p>
                      <a:pPr algn="ctr"/>
                      <a:r>
                        <a:rPr lang="nl-BE" sz="1800" dirty="0">
                          <a:effectLst/>
                        </a:rPr>
                        <a:t>21/03/2026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r>
                        <a:rPr lang="nl-BE" sz="1800" dirty="0">
                          <a:effectLst/>
                        </a:rPr>
                        <a:t>CC Infra</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57061432"/>
                  </a:ext>
                </a:extLst>
              </a:tr>
              <a:tr h="507880">
                <a:tc>
                  <a:txBody>
                    <a:bodyPr/>
                    <a:lstStyle/>
                    <a:p>
                      <a:pPr algn="ctr"/>
                      <a:r>
                        <a:rPr lang="nl-BE" sz="1800" dirty="0">
                          <a:effectLst/>
                        </a:rPr>
                        <a:t>21/04/2026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r>
                        <a:rPr lang="nl-BE" sz="1800" dirty="0">
                          <a:effectLst/>
                        </a:rPr>
                        <a:t>NKD</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423556010"/>
                  </a:ext>
                </a:extLst>
              </a:tr>
              <a:tr h="507880">
                <a:tc>
                  <a:txBody>
                    <a:bodyPr/>
                    <a:lstStyle/>
                    <a:p>
                      <a:pPr algn="ctr"/>
                      <a:r>
                        <a:rPr lang="nl-BE" sz="1800" dirty="0">
                          <a:effectLst/>
                        </a:rPr>
                        <a:t>05/05/2026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r>
                        <a:rPr lang="nl-BE" sz="1800" dirty="0">
                          <a:effectLst/>
                        </a:rPr>
                        <a:t>DG MR </a:t>
                      </a:r>
                      <a:r>
                        <a:rPr lang="nl-BE" sz="1800" dirty="0" err="1">
                          <a:effectLst/>
                        </a:rPr>
                        <a:t>Sys</a:t>
                      </a: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137591050"/>
                  </a:ext>
                </a:extLst>
              </a:tr>
              <a:tr h="474244">
                <a:tc>
                  <a:txBody>
                    <a:bodyPr/>
                    <a:lstStyle/>
                    <a:p>
                      <a:pPr algn="ctr"/>
                      <a:r>
                        <a:rPr lang="nl-BE" sz="1800" dirty="0">
                          <a:effectLst/>
                        </a:rPr>
                        <a:t>19/05/2026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r>
                        <a:rPr lang="nl-BE" sz="1800" dirty="0">
                          <a:effectLst/>
                        </a:rPr>
                        <a:t>COMOPSMED</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976613812"/>
                  </a:ext>
                </a:extLst>
              </a:tr>
              <a:tr h="662209">
                <a:tc>
                  <a:txBody>
                    <a:bodyPr/>
                    <a:lstStyle/>
                    <a:p>
                      <a:pPr algn="ctr"/>
                      <a:r>
                        <a:rPr lang="nl-BE" sz="1800" dirty="0">
                          <a:effectLst/>
                        </a:rPr>
                        <a:t>31/07/2026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92D050"/>
                    </a:solidFill>
                  </a:tcPr>
                </a:tc>
                <a:tc>
                  <a:txBody>
                    <a:bodyPr/>
                    <a:lstStyle/>
                    <a:p>
                      <a:pPr algn="ctr"/>
                      <a:r>
                        <a:rPr lang="nl-BE" sz="1800" dirty="0">
                          <a:effectLst/>
                        </a:rPr>
                        <a:t>ACOS IS</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92D050"/>
                    </a:solidFill>
                  </a:tcPr>
                </a:tc>
                <a:tc>
                  <a:txBody>
                    <a:bodyPr/>
                    <a:lstStyle/>
                    <a:p>
                      <a:pPr algn="ctr"/>
                      <a:r>
                        <a:rPr lang="nl-BE" sz="1800" dirty="0">
                          <a:effectLst/>
                        </a:rPr>
                        <a:t>Over meerdere dagen</a:t>
                      </a:r>
                      <a:br>
                        <a:rPr lang="nl-BE" sz="1800" dirty="0">
                          <a:effectLst/>
                        </a:rPr>
                      </a:br>
                      <a:r>
                        <a:rPr lang="nl-BE" sz="1800" dirty="0">
                          <a:effectLst/>
                        </a:rPr>
                        <a:t>Ingang Blok 12</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92D05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92D050"/>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303049743"/>
                  </a:ext>
                </a:extLst>
              </a:tr>
              <a:tr h="514170">
                <a:tc>
                  <a:txBody>
                    <a:bodyPr/>
                    <a:lstStyle/>
                    <a:p>
                      <a:pPr algn="ctr"/>
                      <a:r>
                        <a:rPr lang="nl-BE" sz="1800" dirty="0">
                          <a:effectLst/>
                        </a:rPr>
                        <a:t>09/06/2026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r>
                        <a:rPr lang="nl-BE" sz="1800" dirty="0">
                          <a:effectLst/>
                        </a:rPr>
                        <a:t>DG </a:t>
                      </a:r>
                      <a:r>
                        <a:rPr lang="nl-BE" sz="1800" dirty="0" err="1">
                          <a:effectLst/>
                        </a:rPr>
                        <a:t>BudFin</a:t>
                      </a: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en-US"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18499421"/>
                  </a:ext>
                </a:extLst>
              </a:tr>
              <a:tr h="507880">
                <a:tc>
                  <a:txBody>
                    <a:bodyPr/>
                    <a:lstStyle/>
                    <a:p>
                      <a:pPr algn="ctr"/>
                      <a:r>
                        <a:rPr lang="nl-BE" sz="1800" dirty="0">
                          <a:effectLst/>
                        </a:rPr>
                        <a:t>23/06/2026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nl-BE" sz="1800" dirty="0">
                          <a:effectLst/>
                        </a:rPr>
                        <a:t>DG HR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75318671"/>
                  </a:ext>
                </a:extLst>
              </a:tr>
              <a:tr h="507880">
                <a:tc gridSpan="5">
                  <a:txBody>
                    <a:bodyPr/>
                    <a:lstStyle/>
                    <a:p>
                      <a:pPr algn="ctr"/>
                      <a:r>
                        <a:rPr lang="nl-BE" sz="1800" dirty="0">
                          <a:effectLst/>
                        </a:rPr>
                        <a:t>Augustus 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0000"/>
                    </a:solidFill>
                  </a:tcPr>
                </a:tc>
                <a:tc hMerge="1">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hMerge="1">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hMerge="1">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91358947"/>
                  </a:ext>
                </a:extLst>
              </a:tr>
            </a:tbl>
          </a:graphicData>
        </a:graphic>
      </p:graphicFrame>
      <p:sp>
        <p:nvSpPr>
          <p:cNvPr id="5" name="Rectangle 8">
            <a:extLst>
              <a:ext uri="{FF2B5EF4-FFF2-40B4-BE49-F238E27FC236}">
                <a16:creationId xmlns:a16="http://schemas.microsoft.com/office/drawing/2014/main" id="{6FF44CDF-ED80-6F14-37C3-3353BD4E8B28}"/>
              </a:ext>
            </a:extLst>
          </p:cNvPr>
          <p:cNvSpPr>
            <a:spLocks noChangeArrowheads="1"/>
          </p:cNvSpPr>
          <p:nvPr/>
        </p:nvSpPr>
        <p:spPr bwMode="auto">
          <a:xfrm>
            <a:off x="5006975" y="14462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pic>
        <p:nvPicPr>
          <p:cNvPr id="3" name="Picture 2" descr="A red and white sign with a black text&#10;&#10;AI-generated content may be incorrect.">
            <a:hlinkClick r:id="rId3"/>
            <a:extLst>
              <a:ext uri="{FF2B5EF4-FFF2-40B4-BE49-F238E27FC236}">
                <a16:creationId xmlns:a16="http://schemas.microsoft.com/office/drawing/2014/main" id="{7541038F-BEA1-6178-C38A-C5683C70C7EB}"/>
              </a:ext>
            </a:extLst>
          </p:cNvPr>
          <p:cNvPicPr>
            <a:picLocks noChangeAspect="1"/>
          </p:cNvPicPr>
          <p:nvPr/>
        </p:nvPicPr>
        <p:blipFill>
          <a:blip r:embed="rId4"/>
          <a:stretch>
            <a:fillRect/>
          </a:stretch>
        </p:blipFill>
        <p:spPr>
          <a:xfrm>
            <a:off x="11507066" y="1746060"/>
            <a:ext cx="285132" cy="350799"/>
          </a:xfrm>
          <a:prstGeom prst="rect">
            <a:avLst/>
          </a:prstGeom>
        </p:spPr>
      </p:pic>
      <p:pic>
        <p:nvPicPr>
          <p:cNvPr id="6" name="Picture 5" descr="A red and white sign with a black text&#10;&#10;AI-generated content may be incorrect.">
            <a:hlinkClick r:id="rId5"/>
            <a:extLst>
              <a:ext uri="{FF2B5EF4-FFF2-40B4-BE49-F238E27FC236}">
                <a16:creationId xmlns:a16="http://schemas.microsoft.com/office/drawing/2014/main" id="{1DF00B37-F4A3-EBBB-DB47-C94174A77725}"/>
              </a:ext>
            </a:extLst>
          </p:cNvPr>
          <p:cNvPicPr>
            <a:picLocks noChangeAspect="1"/>
          </p:cNvPicPr>
          <p:nvPr/>
        </p:nvPicPr>
        <p:blipFill>
          <a:blip r:embed="rId4"/>
          <a:stretch>
            <a:fillRect/>
          </a:stretch>
        </p:blipFill>
        <p:spPr>
          <a:xfrm>
            <a:off x="11507066" y="2221305"/>
            <a:ext cx="285132" cy="350799"/>
          </a:xfrm>
          <a:prstGeom prst="rect">
            <a:avLst/>
          </a:prstGeom>
        </p:spPr>
      </p:pic>
      <p:pic>
        <p:nvPicPr>
          <p:cNvPr id="7" name="Picture 6" descr="A red and white sign with a black text&#10;&#10;AI-generated content may be incorrect.">
            <a:hlinkClick r:id="rId6"/>
            <a:extLst>
              <a:ext uri="{FF2B5EF4-FFF2-40B4-BE49-F238E27FC236}">
                <a16:creationId xmlns:a16="http://schemas.microsoft.com/office/drawing/2014/main" id="{386E3116-081F-4568-B5AE-C9985B23F981}"/>
              </a:ext>
            </a:extLst>
          </p:cNvPr>
          <p:cNvPicPr>
            <a:picLocks noChangeAspect="1"/>
          </p:cNvPicPr>
          <p:nvPr/>
        </p:nvPicPr>
        <p:blipFill>
          <a:blip r:embed="rId4"/>
          <a:stretch>
            <a:fillRect/>
          </a:stretch>
        </p:blipFill>
        <p:spPr>
          <a:xfrm>
            <a:off x="11507066" y="2738626"/>
            <a:ext cx="285132" cy="350799"/>
          </a:xfrm>
          <a:prstGeom prst="rect">
            <a:avLst/>
          </a:prstGeom>
        </p:spPr>
      </p:pic>
      <p:pic>
        <p:nvPicPr>
          <p:cNvPr id="8" name="Picture 7" descr="A red and white sign with a black text&#10;&#10;AI-generated content may be incorrect.">
            <a:hlinkClick r:id="rId7"/>
            <a:extLst>
              <a:ext uri="{FF2B5EF4-FFF2-40B4-BE49-F238E27FC236}">
                <a16:creationId xmlns:a16="http://schemas.microsoft.com/office/drawing/2014/main" id="{2E8D2787-9FE0-E80C-4F9C-6E1F2B65C3CF}"/>
              </a:ext>
            </a:extLst>
          </p:cNvPr>
          <p:cNvPicPr>
            <a:picLocks noChangeAspect="1"/>
          </p:cNvPicPr>
          <p:nvPr/>
        </p:nvPicPr>
        <p:blipFill>
          <a:blip r:embed="rId4"/>
          <a:stretch>
            <a:fillRect/>
          </a:stretch>
        </p:blipFill>
        <p:spPr>
          <a:xfrm>
            <a:off x="11522714" y="3251043"/>
            <a:ext cx="285132" cy="350799"/>
          </a:xfrm>
          <a:prstGeom prst="rect">
            <a:avLst/>
          </a:prstGeom>
        </p:spPr>
      </p:pic>
      <p:pic>
        <p:nvPicPr>
          <p:cNvPr id="9" name="Picture 8" descr="A red and white sign with a black text&#10;&#10;AI-generated content may be incorrect.">
            <a:hlinkClick r:id="rId8"/>
            <a:extLst>
              <a:ext uri="{FF2B5EF4-FFF2-40B4-BE49-F238E27FC236}">
                <a16:creationId xmlns:a16="http://schemas.microsoft.com/office/drawing/2014/main" id="{9E482FB5-E209-E945-D93F-85982F5B2952}"/>
              </a:ext>
            </a:extLst>
          </p:cNvPr>
          <p:cNvPicPr>
            <a:picLocks noChangeAspect="1"/>
          </p:cNvPicPr>
          <p:nvPr/>
        </p:nvPicPr>
        <p:blipFill>
          <a:blip r:embed="rId4"/>
          <a:stretch>
            <a:fillRect/>
          </a:stretch>
        </p:blipFill>
        <p:spPr>
          <a:xfrm>
            <a:off x="11507066" y="3736122"/>
            <a:ext cx="285132" cy="350799"/>
          </a:xfrm>
          <a:prstGeom prst="rect">
            <a:avLst/>
          </a:prstGeom>
        </p:spPr>
      </p:pic>
      <p:pic>
        <p:nvPicPr>
          <p:cNvPr id="10" name="Picture 9" descr="A red and white sign with a black text&#10;&#10;AI-generated content may be incorrect.">
            <a:hlinkClick r:id="rId9"/>
            <a:extLst>
              <a:ext uri="{FF2B5EF4-FFF2-40B4-BE49-F238E27FC236}">
                <a16:creationId xmlns:a16="http://schemas.microsoft.com/office/drawing/2014/main" id="{BCDAD74B-1100-FB40-FD41-43B51A0920CC}"/>
              </a:ext>
            </a:extLst>
          </p:cNvPr>
          <p:cNvPicPr>
            <a:picLocks noChangeAspect="1"/>
          </p:cNvPicPr>
          <p:nvPr/>
        </p:nvPicPr>
        <p:blipFill>
          <a:blip r:embed="rId4"/>
          <a:stretch>
            <a:fillRect/>
          </a:stretch>
        </p:blipFill>
        <p:spPr>
          <a:xfrm>
            <a:off x="11507066" y="4225831"/>
            <a:ext cx="285132" cy="350799"/>
          </a:xfrm>
          <a:prstGeom prst="rect">
            <a:avLst/>
          </a:prstGeom>
        </p:spPr>
      </p:pic>
    </p:spTree>
    <p:extLst>
      <p:ext uri="{BB962C8B-B14F-4D97-AF65-F5344CB8AC3E}">
        <p14:creationId xmlns:p14="http://schemas.microsoft.com/office/powerpoint/2010/main" val="344451626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C9A82-7B92-363D-8B45-FBB691B3CB34}"/>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A8E22FFD-AD8C-47C4-8BC8-5A54E38A8F18}"/>
              </a:ext>
            </a:extLst>
          </p:cNvPr>
          <p:cNvGraphicFramePr>
            <a:graphicFrameLocks/>
          </p:cNvGraphicFramePr>
          <p:nvPr>
            <p:extLst>
              <p:ext uri="{D42A27DB-BD31-4B8C-83A1-F6EECF244321}">
                <p14:modId xmlns:p14="http://schemas.microsoft.com/office/powerpoint/2010/main" val="2502168211"/>
              </p:ext>
            </p:extLst>
          </p:nvPr>
        </p:nvGraphicFramePr>
        <p:xfrm>
          <a:off x="0" y="0"/>
          <a:ext cx="12192000" cy="68579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099696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5411E5-62DE-7975-DFE0-651596444F87}"/>
              </a:ext>
            </a:extLst>
          </p:cNvPr>
          <p:cNvSpPr>
            <a:spLocks noGrp="1"/>
          </p:cNvSpPr>
          <p:nvPr>
            <p:ph type="body" sz="half" idx="13"/>
          </p:nvPr>
        </p:nvSpPr>
        <p:spPr>
          <a:xfrm>
            <a:off x="352162" y="5092589"/>
            <a:ext cx="11672876" cy="1938992"/>
          </a:xfrm>
        </p:spPr>
        <p:txBody>
          <a:bodyPr/>
          <a:lstStyle/>
          <a:p>
            <a:r>
              <a:rPr lang="nl-BE" dirty="0">
                <a:solidFill>
                  <a:schemeClr val="tx1"/>
                </a:solidFill>
              </a:rPr>
              <a:t>Evolutie dagen AGR van AO.</a:t>
            </a:r>
            <a:br>
              <a:rPr lang="nl-BE" dirty="0">
                <a:solidFill>
                  <a:schemeClr val="tx1"/>
                </a:solidFill>
              </a:rPr>
            </a:br>
            <a:r>
              <a:rPr lang="nl-BE" dirty="0">
                <a:solidFill>
                  <a:schemeClr val="tx1"/>
                </a:solidFill>
              </a:rPr>
              <a:t>2014 - 2026</a:t>
            </a:r>
          </a:p>
        </p:txBody>
      </p:sp>
    </p:spTree>
    <p:extLst>
      <p:ext uri="{BB962C8B-B14F-4D97-AF65-F5344CB8AC3E}">
        <p14:creationId xmlns:p14="http://schemas.microsoft.com/office/powerpoint/2010/main" val="380398634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8E22FFD-AD8C-47C4-8BC8-5A54E38A8F18}"/>
              </a:ext>
            </a:extLst>
          </p:cNvPr>
          <p:cNvGraphicFramePr>
            <a:graphicFrameLocks/>
          </p:cNvGraphicFramePr>
          <p:nvPr>
            <p:extLst>
              <p:ext uri="{D42A27DB-BD31-4B8C-83A1-F6EECF244321}">
                <p14:modId xmlns:p14="http://schemas.microsoft.com/office/powerpoint/2010/main" val="1385665985"/>
              </p:ext>
            </p:extLst>
          </p:nvPr>
        </p:nvGraphicFramePr>
        <p:xfrm>
          <a:off x="0" y="0"/>
          <a:ext cx="12192000" cy="68579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982381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13D9AC-BE94-D200-E933-9E739899F7A8}"/>
              </a:ext>
            </a:extLst>
          </p:cNvPr>
          <p:cNvSpPr>
            <a:spLocks noGrp="1"/>
          </p:cNvSpPr>
          <p:nvPr>
            <p:ph type="body" sz="quarter" idx="13"/>
          </p:nvPr>
        </p:nvSpPr>
        <p:spPr>
          <a:xfrm>
            <a:off x="281009" y="745829"/>
            <a:ext cx="11293675" cy="1323439"/>
          </a:xfrm>
        </p:spPr>
        <p:txBody>
          <a:bodyPr/>
          <a:lstStyle/>
          <a:p>
            <a:r>
              <a:rPr lang="nl-BE" dirty="0"/>
              <a:t>Opmerking betreffende de melding van incidenten en ongevallen.</a:t>
            </a:r>
          </a:p>
        </p:txBody>
      </p:sp>
      <p:sp>
        <p:nvSpPr>
          <p:cNvPr id="4" name="Text Placeholder 3">
            <a:extLst>
              <a:ext uri="{FF2B5EF4-FFF2-40B4-BE49-F238E27FC236}">
                <a16:creationId xmlns:a16="http://schemas.microsoft.com/office/drawing/2014/main" id="{96555AF9-5458-6F15-B956-D17424E0927B}"/>
              </a:ext>
            </a:extLst>
          </p:cNvPr>
          <p:cNvSpPr>
            <a:spLocks noGrp="1"/>
          </p:cNvSpPr>
          <p:nvPr>
            <p:ph type="body" sz="quarter" idx="27"/>
          </p:nvPr>
        </p:nvSpPr>
        <p:spPr>
          <a:xfrm>
            <a:off x="281009" y="2208809"/>
            <a:ext cx="11237400" cy="3422971"/>
          </a:xfrm>
        </p:spPr>
        <p:txBody>
          <a:bodyPr/>
          <a:lstStyle/>
          <a:p>
            <a:pPr algn="just"/>
            <a:r>
              <a:rPr lang="nl-BE" sz="2400" dirty="0"/>
              <a:t>De laatste tijd stellen we vast dat de procedure betreffende de melding en de procedures betreffende de behandeling van incidenten en ongevallen niet gekend is. </a:t>
            </a:r>
          </a:p>
          <a:p>
            <a:pPr algn="just"/>
            <a:endParaRPr lang="nl-BE" sz="2400" dirty="0"/>
          </a:p>
          <a:p>
            <a:pPr marL="457200" indent="-457200" algn="just">
              <a:buFontTx/>
              <a:buChar char="-"/>
            </a:pPr>
            <a:r>
              <a:rPr lang="nl-BE" sz="2400" dirty="0"/>
              <a:t>Meldingen te laat</a:t>
            </a:r>
          </a:p>
          <a:p>
            <a:pPr marL="457200" indent="-457200" algn="just">
              <a:buFontTx/>
              <a:buChar char="-"/>
            </a:pPr>
            <a:r>
              <a:rPr lang="nl-BE" sz="2400" dirty="0"/>
              <a:t>Verkeerde </a:t>
            </a:r>
            <a:r>
              <a:rPr lang="nl-BE" sz="2400" dirty="0" err="1"/>
              <a:t>Doc</a:t>
            </a:r>
            <a:endParaRPr lang="nl-BE" sz="2400" dirty="0"/>
          </a:p>
          <a:p>
            <a:pPr marL="457200" indent="-457200" algn="just">
              <a:buFontTx/>
              <a:buChar char="-"/>
            </a:pPr>
            <a:r>
              <a:rPr lang="nl-BE" sz="2400" dirty="0"/>
              <a:t>Onvolledige dossiers</a:t>
            </a:r>
          </a:p>
          <a:p>
            <a:pPr marL="457200" indent="-457200" algn="just">
              <a:buFontTx/>
              <a:buChar char="-"/>
            </a:pPr>
            <a:r>
              <a:rPr lang="nl-BE" sz="2400" dirty="0"/>
              <a:t>………………………..</a:t>
            </a:r>
          </a:p>
          <a:p>
            <a:pPr marL="457200" indent="-457200" algn="just">
              <a:buFontTx/>
              <a:buChar char="-"/>
            </a:pPr>
            <a:endParaRPr lang="nl-BE" sz="2400" dirty="0"/>
          </a:p>
          <a:p>
            <a:pPr algn="just"/>
            <a:r>
              <a:rPr lang="nl-BE" sz="2400" dirty="0"/>
              <a:t>De LDPBW zal trachten (indien de ons beschikbare tijd het toelaat) om in 2026 een briefing te organiseren voor alle actoren die hiermee betrokken zijn. </a:t>
            </a:r>
          </a:p>
        </p:txBody>
      </p:sp>
    </p:spTree>
    <p:extLst>
      <p:ext uri="{BB962C8B-B14F-4D97-AF65-F5344CB8AC3E}">
        <p14:creationId xmlns:p14="http://schemas.microsoft.com/office/powerpoint/2010/main" val="23908083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49571" y="1129989"/>
            <a:ext cx="8054502" cy="1323439"/>
          </a:xfrm>
          <a:prstGeom prst="rect">
            <a:avLst/>
          </a:prstGeom>
        </p:spPr>
        <p:txBody>
          <a:bodyPr wrap="square">
            <a:spAutoFit/>
          </a:bodyPr>
          <a:lstStyle/>
          <a:p>
            <a:pPr algn="just"/>
            <a:r>
              <a:rPr lang="nl-BE" altLang="en-US" sz="4400" b="1" dirty="0">
                <a:latin typeface="Arial" panose="020B0604020202020204" pitchFamily="34" charset="0"/>
                <a:cs typeface="Arial" panose="020B0604020202020204" pitchFamily="34" charset="0"/>
              </a:rPr>
              <a:t>Dienstmailbox</a:t>
            </a:r>
            <a:endParaRPr lang="nl-BE" sz="4400" b="1"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
        <p:nvSpPr>
          <p:cNvPr id="4" name="Rectangle 3"/>
          <p:cNvSpPr/>
          <p:nvPr/>
        </p:nvSpPr>
        <p:spPr>
          <a:xfrm>
            <a:off x="1374056" y="2018591"/>
            <a:ext cx="8313907" cy="2554545"/>
          </a:xfrm>
          <a:prstGeom prst="rect">
            <a:avLst/>
          </a:prstGeom>
        </p:spPr>
        <p:txBody>
          <a:bodyPr wrap="square">
            <a:spAutoFit/>
          </a:bodyPr>
          <a:lstStyle/>
          <a:p>
            <a:pPr algn="ctr"/>
            <a:r>
              <a:rPr lang="nl-BE" sz="3200" dirty="0">
                <a:latin typeface="Arial" panose="020B0604020202020204" pitchFamily="34" charset="0"/>
                <a:cs typeface="Arial" panose="020B0604020202020204" pitchFamily="34" charset="0"/>
              </a:rPr>
              <a:t>Gelieve alle mails die niet persoonlijk zijn gericht te mailen naar de dienstmailbox namelijk </a:t>
            </a:r>
          </a:p>
          <a:p>
            <a:pPr algn="ctr"/>
            <a:endParaRPr lang="nl-BE" sz="3200" dirty="0">
              <a:latin typeface="Arial" panose="020B0604020202020204" pitchFamily="34" charset="0"/>
              <a:cs typeface="Arial" panose="020B0604020202020204" pitchFamily="34" charset="0"/>
            </a:endParaRPr>
          </a:p>
          <a:p>
            <a:pPr algn="ctr"/>
            <a:r>
              <a:rPr lang="nl-BE" sz="3200" dirty="0">
                <a:latin typeface="Arial" panose="020B0604020202020204" pitchFamily="34" charset="0"/>
                <a:cs typeface="Arial" panose="020B0604020202020204" pitchFamily="34" charset="0"/>
                <a:hlinkClick r:id="rId3"/>
              </a:rPr>
              <a:t>DGHWB-SLPPT08-EVERE@mil.be</a:t>
            </a:r>
            <a:endParaRPr lang="nl-B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19503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C7E0D6-D80E-3C8C-7A2C-297340FE8E1C}"/>
              </a:ext>
            </a:extLst>
          </p:cNvPr>
          <p:cNvSpPr>
            <a:spLocks noGrp="1"/>
          </p:cNvSpPr>
          <p:nvPr>
            <p:ph type="body" sz="quarter" idx="13"/>
          </p:nvPr>
        </p:nvSpPr>
        <p:spPr/>
        <p:txBody>
          <a:bodyPr/>
          <a:lstStyle/>
          <a:p>
            <a:r>
              <a:rPr lang="nl-BE" dirty="0"/>
              <a:t>Herverdeling taken PA LDPBW-08.</a:t>
            </a:r>
          </a:p>
        </p:txBody>
      </p:sp>
      <p:sp>
        <p:nvSpPr>
          <p:cNvPr id="2" name="TextBox 1">
            <a:extLst>
              <a:ext uri="{FF2B5EF4-FFF2-40B4-BE49-F238E27FC236}">
                <a16:creationId xmlns:a16="http://schemas.microsoft.com/office/drawing/2014/main" id="{8FB99614-EE83-AB82-AD40-92DE10060814}"/>
              </a:ext>
            </a:extLst>
          </p:cNvPr>
          <p:cNvSpPr txBox="1"/>
          <p:nvPr/>
        </p:nvSpPr>
        <p:spPr>
          <a:xfrm>
            <a:off x="2161308" y="3429000"/>
            <a:ext cx="9844645" cy="1107996"/>
          </a:xfrm>
          <a:prstGeom prst="rect">
            <a:avLst/>
          </a:prstGeom>
        </p:spPr>
        <p:txBody>
          <a:bodyPr wrap="square" rtlCol="0">
            <a:spAutoFit/>
          </a:bodyPr>
          <a:lstStyle/>
          <a:p>
            <a:r>
              <a:rPr lang="nl-BE" sz="6600" b="1" dirty="0">
                <a:solidFill>
                  <a:srgbClr val="FF0000"/>
                </a:solidFill>
                <a:latin typeface="Aharoni" panose="02010803020104030203" pitchFamily="2" charset="-79"/>
                <a:cs typeface="Aharoni" panose="02010803020104030203" pitchFamily="2" charset="-79"/>
              </a:rPr>
              <a:t>WORDT HERZIEN!!!</a:t>
            </a:r>
          </a:p>
        </p:txBody>
      </p:sp>
    </p:spTree>
    <p:extLst>
      <p:ext uri="{BB962C8B-B14F-4D97-AF65-F5344CB8AC3E}">
        <p14:creationId xmlns:p14="http://schemas.microsoft.com/office/powerpoint/2010/main" val="238890987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41642" y="2324911"/>
            <a:ext cx="7830766" cy="1569660"/>
          </a:xfrm>
          <a:prstGeom prst="rect">
            <a:avLst/>
          </a:prstGeom>
        </p:spPr>
        <p:txBody>
          <a:bodyPr wrap="square" rtlCol="0">
            <a:spAutoFit/>
          </a:bodyPr>
          <a:lstStyle/>
          <a:p>
            <a:pPr algn="ctr"/>
            <a:r>
              <a:rPr lang="nl-BE" sz="9600" dirty="0">
                <a:latin typeface="Arial" panose="020B0604020202020204" pitchFamily="34" charset="0"/>
                <a:cs typeface="Arial" panose="020B0604020202020204" pitchFamily="34" charset="0"/>
              </a:rPr>
              <a:t>Vragen?</a:t>
            </a:r>
          </a:p>
        </p:txBody>
      </p:sp>
    </p:spTree>
    <p:extLst>
      <p:ext uri="{BB962C8B-B14F-4D97-AF65-F5344CB8AC3E}">
        <p14:creationId xmlns:p14="http://schemas.microsoft.com/office/powerpoint/2010/main" val="138395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C3E92-86CB-628C-C026-1B0102EDD45F}"/>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4BB775C-6DE7-5F6C-E2CF-E138546EEF19}"/>
              </a:ext>
            </a:extLst>
          </p:cNvPr>
          <p:cNvGraphicFramePr>
            <a:graphicFrameLocks noGrp="1"/>
          </p:cNvGraphicFramePr>
          <p:nvPr>
            <p:extLst>
              <p:ext uri="{D42A27DB-BD31-4B8C-83A1-F6EECF244321}">
                <p14:modId xmlns:p14="http://schemas.microsoft.com/office/powerpoint/2010/main" val="486331653"/>
              </p:ext>
            </p:extLst>
          </p:nvPr>
        </p:nvGraphicFramePr>
        <p:xfrm>
          <a:off x="0" y="12344"/>
          <a:ext cx="12192000" cy="6845656"/>
        </p:xfrm>
        <a:graphic>
          <a:graphicData uri="http://schemas.openxmlformats.org/drawingml/2006/table">
            <a:tbl>
              <a:tblPr/>
              <a:tblGrid>
                <a:gridCol w="2438400">
                  <a:extLst>
                    <a:ext uri="{9D8B030D-6E8A-4147-A177-3AD203B41FA5}">
                      <a16:colId xmlns:a16="http://schemas.microsoft.com/office/drawing/2014/main" val="3101820124"/>
                    </a:ext>
                  </a:extLst>
                </a:gridCol>
                <a:gridCol w="2438400">
                  <a:extLst>
                    <a:ext uri="{9D8B030D-6E8A-4147-A177-3AD203B41FA5}">
                      <a16:colId xmlns:a16="http://schemas.microsoft.com/office/drawing/2014/main" val="1277243965"/>
                    </a:ext>
                  </a:extLst>
                </a:gridCol>
                <a:gridCol w="4114800">
                  <a:extLst>
                    <a:ext uri="{9D8B030D-6E8A-4147-A177-3AD203B41FA5}">
                      <a16:colId xmlns:a16="http://schemas.microsoft.com/office/drawing/2014/main" val="3457217800"/>
                    </a:ext>
                  </a:extLst>
                </a:gridCol>
                <a:gridCol w="1835150">
                  <a:extLst>
                    <a:ext uri="{9D8B030D-6E8A-4147-A177-3AD203B41FA5}">
                      <a16:colId xmlns:a16="http://schemas.microsoft.com/office/drawing/2014/main" val="350923976"/>
                    </a:ext>
                  </a:extLst>
                </a:gridCol>
                <a:gridCol w="1365250">
                  <a:extLst>
                    <a:ext uri="{9D8B030D-6E8A-4147-A177-3AD203B41FA5}">
                      <a16:colId xmlns:a16="http://schemas.microsoft.com/office/drawing/2014/main" val="3673945163"/>
                    </a:ext>
                  </a:extLst>
                </a:gridCol>
              </a:tblGrid>
              <a:tr h="565184">
                <a:tc>
                  <a:txBody>
                    <a:bodyPr/>
                    <a:lstStyle/>
                    <a:p>
                      <a:pPr algn="ctr">
                        <a:buNone/>
                      </a:pPr>
                      <a:r>
                        <a:rPr lang="nl-BE" sz="1600" b="1" i="0" dirty="0">
                          <a:effectLst/>
                          <a:latin typeface="Geneva"/>
                        </a:rPr>
                        <a:t>Datum</a:t>
                      </a:r>
                    </a:p>
                    <a:p>
                      <a:pPr algn="ctr">
                        <a:buNone/>
                      </a:pPr>
                      <a:r>
                        <a:rPr lang="nl-BE" sz="1600" b="1" i="0" dirty="0">
                          <a:effectLst/>
                          <a:latin typeface="Geneva"/>
                        </a:rPr>
                        <a:t>Date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Eenheid</a:t>
                      </a:r>
                    </a:p>
                    <a:p>
                      <a:pPr algn="ctr">
                        <a:buNone/>
                      </a:pPr>
                      <a:r>
                        <a:rPr lang="nl-BE" sz="1600" b="1" dirty="0" err="1">
                          <a:effectLst/>
                          <a:latin typeface="Geneva"/>
                        </a:rPr>
                        <a:t>Unité</a:t>
                      </a:r>
                      <a:endParaRPr lang="nl-BE" sz="1600" b="1" dirty="0">
                        <a:effectLst/>
                        <a:latin typeface="Geneva"/>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Verdana" panose="020B0604030504040204" pitchFamily="34" charset="0"/>
                        </a:rPr>
                        <a:t>Plaats bijeenkomst &amp; POC eenheid</a:t>
                      </a:r>
                    </a:p>
                    <a:p>
                      <a:pPr algn="ctr">
                        <a:buNone/>
                      </a:pPr>
                      <a:r>
                        <a:rPr lang="nl-BE" sz="1600" b="1" dirty="0" err="1">
                          <a:effectLst/>
                          <a:latin typeface="Verdana" panose="020B0604030504040204" pitchFamily="34" charset="0"/>
                        </a:rPr>
                        <a:t>Lieu</a:t>
                      </a:r>
                      <a:r>
                        <a:rPr lang="nl-BE" sz="1600" b="1" dirty="0">
                          <a:effectLst/>
                          <a:latin typeface="Verdana" panose="020B0604030504040204" pitchFamily="34" charset="0"/>
                        </a:rPr>
                        <a:t> de </a:t>
                      </a:r>
                      <a:r>
                        <a:rPr lang="nl-BE" sz="1600" b="1" dirty="0" err="1">
                          <a:effectLst/>
                          <a:latin typeface="Verdana" panose="020B0604030504040204" pitchFamily="34" charset="0"/>
                        </a:rPr>
                        <a:t>rendezvous</a:t>
                      </a:r>
                      <a:r>
                        <a:rPr lang="nl-BE" sz="1600" b="1" dirty="0">
                          <a:effectLst/>
                          <a:latin typeface="Verdana" panose="020B0604030504040204" pitchFamily="34" charset="0"/>
                        </a:rPr>
                        <a:t> &amp; POC </a:t>
                      </a:r>
                      <a:r>
                        <a:rPr lang="nl-BE" sz="1600" b="1" dirty="0" err="1">
                          <a:effectLst/>
                          <a:latin typeface="Verdana" panose="020B0604030504040204" pitchFamily="34" charset="0"/>
                        </a:rPr>
                        <a:t>unité</a:t>
                      </a:r>
                      <a:endParaRPr lang="nl-BE" sz="1600" b="1" dirty="0">
                        <a:effectLst/>
                        <a:latin typeface="Verdana" panose="020B0604030504040204" pitchFamily="34" charset="0"/>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Auditor</a:t>
                      </a:r>
                    </a:p>
                    <a:p>
                      <a:pPr algn="ctr">
                        <a:buNone/>
                      </a:pPr>
                      <a:r>
                        <a:rPr lang="nl-BE" sz="1600" b="1" dirty="0">
                          <a:effectLst/>
                          <a:latin typeface="Geneva"/>
                        </a:rPr>
                        <a:t>Auditeur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Verslag</a:t>
                      </a:r>
                    </a:p>
                    <a:p>
                      <a:pPr algn="ctr">
                        <a:buNone/>
                      </a:pPr>
                      <a:r>
                        <a:rPr lang="nl-BE" sz="1600" b="1" dirty="0">
                          <a:effectLst/>
                          <a:latin typeface="Geneva"/>
                        </a:rPr>
                        <a:t>Rapport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extLst>
                  <a:ext uri="{0D108BD9-81ED-4DB2-BD59-A6C34878D82A}">
                    <a16:rowId xmlns:a16="http://schemas.microsoft.com/office/drawing/2014/main" val="1860653720"/>
                  </a:ext>
                </a:extLst>
              </a:tr>
              <a:tr h="515135">
                <a:tc>
                  <a:txBody>
                    <a:bodyPr/>
                    <a:lstStyle/>
                    <a:p>
                      <a:pPr algn="ctr"/>
                      <a:r>
                        <a:rPr lang="nl-BE" sz="1600" dirty="0">
                          <a:effectLst/>
                        </a:rPr>
                        <a:t>01/09/2026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r>
                        <a:rPr lang="nl-BE" sz="1600" dirty="0">
                          <a:effectLst/>
                        </a:rPr>
                        <a:t>DG MR MP</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80667062"/>
                  </a:ext>
                </a:extLst>
              </a:tr>
              <a:tr h="423004">
                <a:tc>
                  <a:txBody>
                    <a:bodyPr/>
                    <a:lstStyle/>
                    <a:p>
                      <a:pPr algn="ctr"/>
                      <a:r>
                        <a:rPr lang="nl-BE" sz="1600" dirty="0">
                          <a:effectLst/>
                        </a:rPr>
                        <a:t>15/09/2026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nl-BE" sz="1600" dirty="0">
                          <a:effectLst/>
                        </a:rPr>
                        <a:t>DG H&amp;WB</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37978940"/>
                  </a:ext>
                </a:extLst>
              </a:tr>
              <a:tr h="420116">
                <a:tc>
                  <a:txBody>
                    <a:bodyPr/>
                    <a:lstStyle/>
                    <a:p>
                      <a:pPr algn="ctr"/>
                      <a:r>
                        <a:rPr lang="nl-BE" sz="1600" dirty="0">
                          <a:effectLst/>
                        </a:rPr>
                        <a:t>25/09/2026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dirty="0">
                          <a:effectLst/>
                        </a:rPr>
                        <a:t>DG Jur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60118060"/>
                  </a:ext>
                </a:extLst>
              </a:tr>
              <a:tr h="381201">
                <a:tc>
                  <a:txBody>
                    <a:bodyPr/>
                    <a:lstStyle/>
                    <a:p>
                      <a:pPr algn="ctr"/>
                      <a:r>
                        <a:rPr lang="nl-BE" sz="1600" dirty="0">
                          <a:effectLst/>
                        </a:rPr>
                        <a:t>29/09/2026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nl-BE" sz="1600" dirty="0">
                          <a:effectLst/>
                        </a:rPr>
                        <a:t>COMOPSAIR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6754280"/>
                  </a:ext>
                </a:extLst>
              </a:tr>
              <a:tr h="412288">
                <a:tc>
                  <a:txBody>
                    <a:bodyPr/>
                    <a:lstStyle/>
                    <a:p>
                      <a:pPr algn="ctr"/>
                      <a:r>
                        <a:rPr lang="nl-BE" sz="1600" dirty="0">
                          <a:effectLst/>
                        </a:rPr>
                        <a:t>06/10/2026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r>
                        <a:rPr lang="en-US" sz="1600" dirty="0">
                          <a:effectLst/>
                        </a:rPr>
                        <a:t>DG MR C&amp;I</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59670295"/>
                  </a:ext>
                </a:extLst>
              </a:tr>
              <a:tr h="469443">
                <a:tc>
                  <a:txBody>
                    <a:bodyPr/>
                    <a:lstStyle/>
                    <a:p>
                      <a:pPr algn="ctr"/>
                      <a:r>
                        <a:rPr lang="nl-BE" sz="1600" dirty="0">
                          <a:effectLst/>
                        </a:rPr>
                        <a:t>09/10/2026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nl-BE" sz="1600" dirty="0">
                          <a:effectLst/>
                        </a:rPr>
                        <a:t>DG </a:t>
                      </a:r>
                      <a:r>
                        <a:rPr lang="nl-BE" sz="1600" dirty="0" err="1">
                          <a:effectLst/>
                        </a:rPr>
                        <a:t>StratCom</a:t>
                      </a: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08510768"/>
                  </a:ext>
                </a:extLst>
              </a:tr>
              <a:tr h="418520">
                <a:tc>
                  <a:txBody>
                    <a:bodyPr/>
                    <a:lstStyle/>
                    <a:p>
                      <a:pPr algn="ctr"/>
                      <a:r>
                        <a:rPr lang="nl-BE" sz="1600" dirty="0">
                          <a:effectLst/>
                        </a:rPr>
                        <a:t>13/10/2026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r>
                        <a:rPr lang="nl-BE" sz="1600" dirty="0">
                          <a:effectLst/>
                        </a:rPr>
                        <a:t>ACOS R&amp;O</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19467901"/>
                  </a:ext>
                </a:extLst>
              </a:tr>
              <a:tr h="540396">
                <a:tc>
                  <a:txBody>
                    <a:bodyPr/>
                    <a:lstStyle/>
                    <a:p>
                      <a:pPr algn="ctr"/>
                      <a:r>
                        <a:rPr lang="nl-BE" sz="1600" dirty="0">
                          <a:effectLst/>
                        </a:rPr>
                        <a:t>22/10/2026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92D050"/>
                    </a:solidFill>
                  </a:tcPr>
                </a:tc>
                <a:tc>
                  <a:txBody>
                    <a:bodyPr/>
                    <a:lstStyle/>
                    <a:p>
                      <a:pPr algn="ctr"/>
                      <a:r>
                        <a:rPr lang="nl-BE" sz="1600" dirty="0" err="1">
                          <a:effectLst/>
                        </a:rPr>
                        <a:t>Kab</a:t>
                      </a:r>
                      <a:r>
                        <a:rPr lang="nl-BE" sz="1600" dirty="0">
                          <a:effectLst/>
                        </a:rPr>
                        <a:t> CHOD</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92D050"/>
                    </a:solidFill>
                  </a:tcPr>
                </a:tc>
                <a:tc>
                  <a:txBody>
                    <a:bodyPr/>
                    <a:lstStyle/>
                    <a:p>
                      <a:pPr algn="ctr"/>
                      <a:r>
                        <a:rPr lang="nl-BE" sz="1600" dirty="0" err="1">
                          <a:effectLst/>
                        </a:rPr>
                        <a:t>AdjtChef</a:t>
                      </a:r>
                      <a:r>
                        <a:rPr lang="nl-BE" sz="1600" dirty="0">
                          <a:effectLst/>
                        </a:rPr>
                        <a:t> GORIS Carl</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92D050"/>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92D050"/>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2917828"/>
                  </a:ext>
                </a:extLst>
              </a:tr>
              <a:tr h="468344">
                <a:tc>
                  <a:txBody>
                    <a:bodyPr/>
                    <a:lstStyle/>
                    <a:p>
                      <a:pPr algn="ctr"/>
                      <a:r>
                        <a:rPr lang="nl-BE" sz="1600" dirty="0">
                          <a:effectLst/>
                        </a:rPr>
                        <a:t>03/11/2026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r>
                        <a:rPr lang="nl-BE" sz="1600" dirty="0">
                          <a:effectLst/>
                        </a:rPr>
                        <a:t>DG MR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0533537"/>
                  </a:ext>
                </a:extLst>
              </a:tr>
              <a:tr h="456334">
                <a:tc>
                  <a:txBody>
                    <a:bodyPr/>
                    <a:lstStyle/>
                    <a:p>
                      <a:pPr algn="ctr"/>
                      <a:r>
                        <a:rPr lang="nl-BE" sz="1600" dirty="0">
                          <a:effectLst/>
                        </a:rPr>
                        <a:t>17/11/2026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nl-BE" sz="1600" dirty="0" err="1">
                          <a:effectLst/>
                        </a:rPr>
                        <a:t>Belgian</a:t>
                      </a:r>
                      <a:r>
                        <a:rPr lang="nl-BE" sz="1600" dirty="0">
                          <a:effectLst/>
                        </a:rPr>
                        <a:t> </a:t>
                      </a:r>
                      <a:r>
                        <a:rPr lang="nl-BE" sz="1600" dirty="0" err="1">
                          <a:effectLst/>
                        </a:rPr>
                        <a:t>Army</a:t>
                      </a:r>
                      <a:r>
                        <a:rPr lang="nl-BE" sz="1600" dirty="0">
                          <a:effectLst/>
                        </a:rPr>
                        <a:t> Staf</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4279735"/>
                  </a:ext>
                </a:extLst>
              </a:tr>
              <a:tr h="456334">
                <a:tc>
                  <a:txBody>
                    <a:bodyPr/>
                    <a:lstStyle/>
                    <a:p>
                      <a:pPr algn="ctr"/>
                      <a:r>
                        <a:rPr lang="nl-BE" sz="1600" dirty="0">
                          <a:effectLst/>
                        </a:rPr>
                        <a:t>01/12/2026</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r>
                        <a:rPr lang="nl-BE" sz="1600" dirty="0" err="1">
                          <a:effectLst/>
                        </a:rPr>
                        <a:t>Bn</a:t>
                      </a:r>
                      <a:r>
                        <a:rPr lang="nl-BE" sz="1600" dirty="0">
                          <a:effectLst/>
                        </a:rPr>
                        <a:t> HK </a:t>
                      </a:r>
                      <a:r>
                        <a:rPr lang="nl-BE" sz="1600" dirty="0" err="1">
                          <a:effectLst/>
                        </a:rPr>
                        <a:t>Def</a:t>
                      </a:r>
                      <a:r>
                        <a:rPr lang="nl-BE" sz="1600" dirty="0">
                          <a:effectLst/>
                        </a:rPr>
                        <a:t> Staf KKE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r>
                        <a:rPr lang="nl-BE" sz="1600" dirty="0">
                          <a:effectLst/>
                        </a:rPr>
                        <a:t>Meerdere dagen</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tc>
                  <a:txBody>
                    <a:bodyPr/>
                    <a:lstStyle/>
                    <a:p>
                      <a:pPr algn="ctr"/>
                      <a:endParaRPr lang="nl-BE" sz="16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32411912"/>
                  </a:ext>
                </a:extLst>
              </a:tr>
              <a:tr h="44828">
                <a:tc>
                  <a:txBody>
                    <a:bodyPr/>
                    <a:lstStyle/>
                    <a:p>
                      <a:r>
                        <a:rPr lang="nl-BE" sz="100" dirty="0">
                          <a:effectLst/>
                        </a:rPr>
                        <a:t> </a:t>
                      </a:r>
                    </a:p>
                  </a:txBody>
                  <a:tcPr marL="18931" marR="18931" marT="9465" marB="9465" anchor="ctr">
                    <a:lnL w="12700" cap="flat" cmpd="sng" algn="ctr">
                      <a:solidFill>
                        <a:srgbClr val="D095D7"/>
                      </a:solidFill>
                      <a:prstDash val="solid"/>
                      <a:round/>
                      <a:headEnd type="none" w="med" len="med"/>
                      <a:tailEnd type="none" w="med" len="med"/>
                    </a:lnL>
                    <a:lnR w="12700" cap="flat" cmpd="sng" algn="ctr">
                      <a:solidFill>
                        <a:srgbClr val="D095D7"/>
                      </a:solidFill>
                      <a:prstDash val="solid"/>
                      <a:round/>
                      <a:headEnd type="none" w="med" len="med"/>
                      <a:tailEnd type="none" w="med" len="med"/>
                    </a:lnR>
                    <a:lnT w="762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BE" sz="100" dirty="0">
                          <a:effectLst/>
                        </a:rPr>
                        <a:t> </a:t>
                      </a:r>
                    </a:p>
                  </a:txBody>
                  <a:tcPr marL="18931" marR="18931" marT="9465" marB="9465" anchor="ctr">
                    <a:lnL w="12700" cap="flat" cmpd="sng" algn="ctr">
                      <a:solidFill>
                        <a:srgbClr val="D095D7"/>
                      </a:solidFill>
                      <a:prstDash val="solid"/>
                      <a:round/>
                      <a:headEnd type="none" w="med" len="med"/>
                      <a:tailEnd type="none" w="med" len="med"/>
                    </a:lnL>
                    <a:lnR w="12700" cap="flat" cmpd="sng" algn="ctr">
                      <a:noFill/>
                      <a:prstDash val="solid"/>
                      <a:round/>
                      <a:headEnd type="none" w="med" len="med"/>
                      <a:tailEnd type="none" w="med" len="med"/>
                    </a:lnR>
                    <a:lnT w="762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BE" sz="1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762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762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762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704063"/>
                  </a:ext>
                </a:extLst>
              </a:tr>
              <a:tr h="293151">
                <a:tc>
                  <a:txBody>
                    <a:bodyPr/>
                    <a:lstStyle/>
                    <a:p>
                      <a:r>
                        <a:rPr lang="nl-BE" sz="1600" dirty="0">
                          <a:effectLst/>
                        </a:rPr>
                        <a:t> </a:t>
                      </a: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r>
                        <a:rPr lang="nl-BE" sz="1600" dirty="0">
                          <a:effectLst/>
                        </a:rPr>
                        <a:t>Gepland - </a:t>
                      </a:r>
                      <a:r>
                        <a:rPr lang="nl-BE" sz="1600" dirty="0" err="1">
                          <a:effectLst/>
                        </a:rPr>
                        <a:t>Planifié</a:t>
                      </a:r>
                      <a:endParaRPr lang="nl-BE" sz="1600" dirty="0">
                        <a:effectLst/>
                      </a:endParaRP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600" dirty="0">
                          <a:effectLst/>
                        </a:rPr>
                        <a:t> </a:t>
                      </a:r>
                    </a:p>
                  </a:txBody>
                  <a:tcPr marL="18931" marR="18931" marT="9465" marB="946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266890"/>
                  </a:ext>
                </a:extLst>
              </a:tr>
              <a:tr h="327126">
                <a:tc>
                  <a:txBody>
                    <a:bodyPr/>
                    <a:lstStyle/>
                    <a:p>
                      <a:r>
                        <a:rPr lang="nl-BE" sz="1600" dirty="0">
                          <a:effectLst/>
                        </a:rPr>
                        <a:t>  </a:t>
                      </a: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nl-BE" sz="1600" dirty="0">
                          <a:effectLst/>
                        </a:rPr>
                        <a:t>Bevestigd - </a:t>
                      </a:r>
                      <a:r>
                        <a:rPr lang="nl-BE" sz="1600" dirty="0" err="1">
                          <a:effectLst/>
                        </a:rPr>
                        <a:t>Confirmé</a:t>
                      </a:r>
                      <a:endParaRPr lang="nl-BE" sz="1600" dirty="0">
                        <a:effectLst/>
                      </a:endParaRP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600" dirty="0">
                          <a:effectLst/>
                        </a:rPr>
                        <a:t> </a:t>
                      </a:r>
                    </a:p>
                  </a:txBody>
                  <a:tcPr marL="18931" marR="18931" marT="9465" marB="946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922257"/>
                  </a:ext>
                </a:extLst>
              </a:tr>
              <a:tr h="327126">
                <a:tc>
                  <a:txBody>
                    <a:bodyPr/>
                    <a:lstStyle/>
                    <a:p>
                      <a:r>
                        <a:rPr lang="nl-BE" sz="1600" dirty="0">
                          <a:effectLst/>
                        </a:rPr>
                        <a:t> </a:t>
                      </a: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nl-BE" sz="1600" dirty="0">
                          <a:effectLst/>
                        </a:rPr>
                        <a:t>Uitgevoerd - </a:t>
                      </a:r>
                      <a:r>
                        <a:rPr lang="nl-BE" sz="1600" dirty="0" err="1">
                          <a:effectLst/>
                        </a:rPr>
                        <a:t>Effectuée</a:t>
                      </a:r>
                      <a:endParaRPr lang="nl-BE" sz="1600" dirty="0">
                        <a:effectLst/>
                      </a:endParaRP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600" dirty="0">
                          <a:effectLst/>
                        </a:rPr>
                        <a:t> </a:t>
                      </a:r>
                    </a:p>
                  </a:txBody>
                  <a:tcPr marL="18931" marR="18931" marT="9465" marB="946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674897"/>
                  </a:ext>
                </a:extLst>
              </a:tr>
              <a:tr h="327126">
                <a:tc>
                  <a:txBody>
                    <a:bodyPr/>
                    <a:lstStyle/>
                    <a:p>
                      <a:r>
                        <a:rPr lang="nl-BE" sz="1600">
                          <a:effectLst/>
                        </a:rPr>
                        <a:t> </a:t>
                      </a: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F0606"/>
                    </a:solidFill>
                  </a:tcPr>
                </a:tc>
                <a:tc>
                  <a:txBody>
                    <a:bodyPr/>
                    <a:lstStyle/>
                    <a:p>
                      <a:r>
                        <a:rPr lang="nl-BE" sz="1600" dirty="0">
                          <a:effectLst/>
                        </a:rPr>
                        <a:t>Geannuleerd - </a:t>
                      </a:r>
                      <a:r>
                        <a:rPr lang="nl-BE" sz="1600" dirty="0" err="1">
                          <a:effectLst/>
                        </a:rPr>
                        <a:t>Annulé</a:t>
                      </a:r>
                      <a:endParaRPr lang="nl-BE" sz="1600" dirty="0">
                        <a:effectLst/>
                      </a:endParaRP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nl-BE" sz="1600" dirty="0">
                          <a:effectLst/>
                        </a:rPr>
                        <a:t> </a:t>
                      </a:r>
                    </a:p>
                  </a:txBody>
                  <a:tcPr marL="18931" marR="18931" marT="9465" marB="946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l-BE" sz="1600" dirty="0"/>
                    </a:p>
                  </a:txBody>
                  <a:tcPr marL="18931" marR="18931" marT="9465" marB="9465">
                    <a:lnL w="12700" cap="flat" cmpd="sng" algn="ctr">
                      <a:noFill/>
                      <a:prstDash val="solid"/>
                      <a:round/>
                      <a:headEnd type="none" w="med" len="med"/>
                      <a:tailEnd type="none" w="med" len="med"/>
                    </a:lnL>
                    <a:lnR w="12700" cmpd="sng">
                      <a:noFill/>
                      <a:prstDash val="solid"/>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942537960"/>
                  </a:ext>
                </a:extLst>
              </a:tr>
            </a:tbl>
          </a:graphicData>
        </a:graphic>
      </p:graphicFrame>
      <p:sp>
        <p:nvSpPr>
          <p:cNvPr id="11" name="TextBox 10">
            <a:extLst>
              <a:ext uri="{FF2B5EF4-FFF2-40B4-BE49-F238E27FC236}">
                <a16:creationId xmlns:a16="http://schemas.microsoft.com/office/drawing/2014/main" id="{D77AE234-0C42-B2E8-BB0A-CC0E05D82C4E}"/>
              </a:ext>
            </a:extLst>
          </p:cNvPr>
          <p:cNvSpPr txBox="1"/>
          <p:nvPr/>
        </p:nvSpPr>
        <p:spPr>
          <a:xfrm>
            <a:off x="4892634" y="5581403"/>
            <a:ext cx="7299366" cy="1200329"/>
          </a:xfrm>
          <a:prstGeom prst="rect">
            <a:avLst/>
          </a:prstGeom>
        </p:spPr>
        <p:txBody>
          <a:bodyPr wrap="square" rtlCol="0">
            <a:spAutoFit/>
          </a:bodyPr>
          <a:lstStyle/>
          <a:p>
            <a:pPr marL="273050" indent="-273050">
              <a:buFontTx/>
              <a:buChar char="-"/>
            </a:pPr>
            <a:r>
              <a:rPr lang="nl-BE" b="1" dirty="0">
                <a:solidFill>
                  <a:srgbClr val="FF0000"/>
                </a:solidFill>
              </a:rPr>
              <a:t>De </a:t>
            </a:r>
            <a:r>
              <a:rPr lang="nl-BE" b="1" dirty="0" err="1">
                <a:solidFill>
                  <a:srgbClr val="FF0000"/>
                </a:solidFill>
              </a:rPr>
              <a:t>meetingrequests</a:t>
            </a:r>
            <a:r>
              <a:rPr lang="nl-BE" b="1" dirty="0">
                <a:solidFill>
                  <a:srgbClr val="FF0000"/>
                </a:solidFill>
              </a:rPr>
              <a:t> werden verstuur.</a:t>
            </a:r>
          </a:p>
          <a:p>
            <a:pPr marL="273050" indent="-273050">
              <a:buFontTx/>
              <a:buChar char="-"/>
            </a:pPr>
            <a:r>
              <a:rPr lang="nl-BE" b="1" dirty="0">
                <a:solidFill>
                  <a:srgbClr val="FF0000"/>
                </a:solidFill>
              </a:rPr>
              <a:t>Er wordt gevraagd om zo snel mogelijk te bevestigen of een andere</a:t>
            </a:r>
            <a:br>
              <a:rPr lang="nl-BE" b="1" dirty="0">
                <a:solidFill>
                  <a:srgbClr val="FF0000"/>
                </a:solidFill>
              </a:rPr>
            </a:br>
            <a:r>
              <a:rPr lang="nl-BE" b="1" dirty="0">
                <a:solidFill>
                  <a:srgbClr val="FF0000"/>
                </a:solidFill>
              </a:rPr>
              <a:t>datum voor te stellen.</a:t>
            </a:r>
          </a:p>
          <a:p>
            <a:pPr marL="285750" indent="-285750">
              <a:buFontTx/>
              <a:buChar char="-"/>
            </a:pPr>
            <a:r>
              <a:rPr lang="nl-BE" b="1" dirty="0">
                <a:solidFill>
                  <a:srgbClr val="FF0000"/>
                </a:solidFill>
              </a:rPr>
              <a:t>POC en plaats RV dienen meegedeeld te worden.</a:t>
            </a:r>
          </a:p>
        </p:txBody>
      </p:sp>
    </p:spTree>
    <p:extLst>
      <p:ext uri="{BB962C8B-B14F-4D97-AF65-F5344CB8AC3E}">
        <p14:creationId xmlns:p14="http://schemas.microsoft.com/office/powerpoint/2010/main" val="1100501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AFC2EA-77F0-5A1D-C6E5-AB4A1961649D}"/>
              </a:ext>
            </a:extLst>
          </p:cNvPr>
          <p:cNvSpPr>
            <a:spLocks noGrp="1"/>
          </p:cNvSpPr>
          <p:nvPr>
            <p:ph type="body" sz="half" idx="13"/>
          </p:nvPr>
        </p:nvSpPr>
        <p:spPr>
          <a:xfrm>
            <a:off x="352162" y="5092589"/>
            <a:ext cx="11672876" cy="1015663"/>
          </a:xfrm>
        </p:spPr>
        <p:txBody>
          <a:bodyPr/>
          <a:lstStyle/>
          <a:p>
            <a:r>
              <a:rPr lang="nl-BE" dirty="0"/>
              <a:t>Verantwoordelijken opmaak INP.</a:t>
            </a:r>
          </a:p>
        </p:txBody>
      </p:sp>
      <p:graphicFrame>
        <p:nvGraphicFramePr>
          <p:cNvPr id="3" name="Object 2">
            <a:hlinkClick r:id="" action="ppaction://ole?verb=0"/>
            <a:extLst>
              <a:ext uri="{FF2B5EF4-FFF2-40B4-BE49-F238E27FC236}">
                <a16:creationId xmlns:a16="http://schemas.microsoft.com/office/drawing/2014/main" id="{1FF41585-E5C2-9C62-FD16-0F805722F911}"/>
              </a:ext>
            </a:extLst>
          </p:cNvPr>
          <p:cNvGraphicFramePr>
            <a:graphicFrameLocks noChangeAspect="1"/>
          </p:cNvGraphicFramePr>
          <p:nvPr>
            <p:extLst>
              <p:ext uri="{D42A27DB-BD31-4B8C-83A1-F6EECF244321}">
                <p14:modId xmlns:p14="http://schemas.microsoft.com/office/powerpoint/2010/main" val="676199340"/>
              </p:ext>
            </p:extLst>
          </p:nvPr>
        </p:nvGraphicFramePr>
        <p:xfrm>
          <a:off x="5168925" y="2943383"/>
          <a:ext cx="927075" cy="803605"/>
        </p:xfrm>
        <a:graphic>
          <a:graphicData uri="http://schemas.openxmlformats.org/presentationml/2006/ole">
            <mc:AlternateContent xmlns:mc="http://schemas.openxmlformats.org/markup-compatibility/2006">
              <mc:Choice xmlns:v="urn:schemas-microsoft-com:vml" Requires="v">
                <p:oleObj name="Presentation" showAsIcon="1" r:id="rId2" imgW="914400" imgH="792417" progId="PowerPoint.Show.12">
                  <p:embed/>
                </p:oleObj>
              </mc:Choice>
              <mc:Fallback>
                <p:oleObj name="Presentation" showAsIcon="1" r:id="rId2" imgW="914400" imgH="792417" progId="PowerPoint.Show.12">
                  <p:embed/>
                  <p:pic>
                    <p:nvPicPr>
                      <p:cNvPr id="0" name=""/>
                      <p:cNvPicPr/>
                      <p:nvPr/>
                    </p:nvPicPr>
                    <p:blipFill>
                      <a:blip r:embed="rId3"/>
                      <a:stretch>
                        <a:fillRect/>
                      </a:stretch>
                    </p:blipFill>
                    <p:spPr>
                      <a:xfrm>
                        <a:off x="5168925" y="2943383"/>
                        <a:ext cx="927075" cy="803605"/>
                      </a:xfrm>
                      <a:prstGeom prst="rect">
                        <a:avLst/>
                      </a:prstGeom>
                      <a:solidFill>
                        <a:schemeClr val="accent1"/>
                      </a:solidFill>
                    </p:spPr>
                  </p:pic>
                </p:oleObj>
              </mc:Fallback>
            </mc:AlternateContent>
          </a:graphicData>
        </a:graphic>
      </p:graphicFrame>
    </p:spTree>
    <p:extLst>
      <p:ext uri="{BB962C8B-B14F-4D97-AF65-F5344CB8AC3E}">
        <p14:creationId xmlns:p14="http://schemas.microsoft.com/office/powerpoint/2010/main" val="506223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428BA8-6C5C-5D75-1D00-C47620660108}"/>
              </a:ext>
            </a:extLst>
          </p:cNvPr>
          <p:cNvSpPr txBox="1"/>
          <p:nvPr/>
        </p:nvSpPr>
        <p:spPr>
          <a:xfrm>
            <a:off x="962583" y="182276"/>
            <a:ext cx="5906620" cy="523220"/>
          </a:xfrm>
          <a:prstGeom prst="rect">
            <a:avLst/>
          </a:prstGeom>
          <a:solidFill>
            <a:srgbClr val="FF0000"/>
          </a:solidFill>
          <a:ln>
            <a:solidFill>
              <a:schemeClr val="accent1"/>
            </a:solidFill>
          </a:ln>
        </p:spPr>
        <p:txBody>
          <a:bodyPr wrap="square">
            <a:spAutoFit/>
          </a:bodyPr>
          <a:lstStyle/>
          <a:p>
            <a:pPr algn="ctr"/>
            <a:r>
              <a:rPr lang="nl-BE" sz="2800" b="0" i="0" dirty="0">
                <a:solidFill>
                  <a:srgbClr val="000000"/>
                </a:solidFill>
                <a:effectLst/>
                <a:latin typeface="Merriweather Sans" pitchFamily="2" charset="0"/>
              </a:rPr>
              <a:t>Intern noodplan (INP)</a:t>
            </a:r>
          </a:p>
        </p:txBody>
      </p:sp>
      <p:sp>
        <p:nvSpPr>
          <p:cNvPr id="6" name="TextBox 5">
            <a:extLst>
              <a:ext uri="{FF2B5EF4-FFF2-40B4-BE49-F238E27FC236}">
                <a16:creationId xmlns:a16="http://schemas.microsoft.com/office/drawing/2014/main" id="{15B1AD54-4FDD-E2E7-5A3C-6CD14A7D4297}"/>
              </a:ext>
            </a:extLst>
          </p:cNvPr>
          <p:cNvSpPr txBox="1"/>
          <p:nvPr/>
        </p:nvSpPr>
        <p:spPr>
          <a:xfrm>
            <a:off x="2315133" y="844715"/>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Brand</a:t>
            </a:r>
          </a:p>
        </p:txBody>
      </p:sp>
      <p:sp>
        <p:nvSpPr>
          <p:cNvPr id="7" name="TextBox 6">
            <a:extLst>
              <a:ext uri="{FF2B5EF4-FFF2-40B4-BE49-F238E27FC236}">
                <a16:creationId xmlns:a16="http://schemas.microsoft.com/office/drawing/2014/main" id="{042F86F3-D5C6-14D3-2A74-BFC5CF65B82D}"/>
              </a:ext>
            </a:extLst>
          </p:cNvPr>
          <p:cNvSpPr txBox="1"/>
          <p:nvPr/>
        </p:nvSpPr>
        <p:spPr>
          <a:xfrm>
            <a:off x="3065927" y="1319709"/>
            <a:ext cx="2450727" cy="400110"/>
          </a:xfrm>
          <a:prstGeom prst="rect">
            <a:avLst/>
          </a:prstGeom>
          <a:solidFill>
            <a:schemeClr val="accent2"/>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INP</a:t>
            </a:r>
          </a:p>
        </p:txBody>
      </p:sp>
      <p:sp>
        <p:nvSpPr>
          <p:cNvPr id="8" name="TextBox 7">
            <a:extLst>
              <a:ext uri="{FF2B5EF4-FFF2-40B4-BE49-F238E27FC236}">
                <a16:creationId xmlns:a16="http://schemas.microsoft.com/office/drawing/2014/main" id="{FF55B655-6AF8-7704-EB51-E52B8E7C82D9}"/>
              </a:ext>
            </a:extLst>
          </p:cNvPr>
          <p:cNvSpPr txBox="1"/>
          <p:nvPr/>
        </p:nvSpPr>
        <p:spPr>
          <a:xfrm>
            <a:off x="2315133" y="2555074"/>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Eerste hulp</a:t>
            </a:r>
          </a:p>
        </p:txBody>
      </p:sp>
      <p:sp>
        <p:nvSpPr>
          <p:cNvPr id="9" name="TextBox 8">
            <a:extLst>
              <a:ext uri="{FF2B5EF4-FFF2-40B4-BE49-F238E27FC236}">
                <a16:creationId xmlns:a16="http://schemas.microsoft.com/office/drawing/2014/main" id="{F6B46ABA-16D7-2143-0287-73076DD2D450}"/>
              </a:ext>
            </a:extLst>
          </p:cNvPr>
          <p:cNvSpPr txBox="1"/>
          <p:nvPr/>
        </p:nvSpPr>
        <p:spPr>
          <a:xfrm>
            <a:off x="3065926" y="1650660"/>
            <a:ext cx="2450727" cy="400110"/>
          </a:xfrm>
          <a:prstGeom prst="rect">
            <a:avLst/>
          </a:prstGeom>
          <a:solidFill>
            <a:schemeClr val="accent2"/>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Branddossier</a:t>
            </a:r>
          </a:p>
        </p:txBody>
      </p:sp>
      <p:sp>
        <p:nvSpPr>
          <p:cNvPr id="10" name="TextBox 9">
            <a:extLst>
              <a:ext uri="{FF2B5EF4-FFF2-40B4-BE49-F238E27FC236}">
                <a16:creationId xmlns:a16="http://schemas.microsoft.com/office/drawing/2014/main" id="{7D892B24-41AE-336D-CA5F-B17AB168D7AF}"/>
              </a:ext>
            </a:extLst>
          </p:cNvPr>
          <p:cNvSpPr txBox="1"/>
          <p:nvPr/>
        </p:nvSpPr>
        <p:spPr>
          <a:xfrm>
            <a:off x="3065926" y="2059358"/>
            <a:ext cx="2450727" cy="400110"/>
          </a:xfrm>
          <a:prstGeom prst="rect">
            <a:avLst/>
          </a:prstGeom>
          <a:solidFill>
            <a:schemeClr val="accent2"/>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Interventiedossier</a:t>
            </a:r>
          </a:p>
        </p:txBody>
      </p:sp>
      <p:sp>
        <p:nvSpPr>
          <p:cNvPr id="11" name="TextBox 10">
            <a:extLst>
              <a:ext uri="{FF2B5EF4-FFF2-40B4-BE49-F238E27FC236}">
                <a16:creationId xmlns:a16="http://schemas.microsoft.com/office/drawing/2014/main" id="{A33A439F-8F2A-4542-2E78-A2CBD5D02D3C}"/>
              </a:ext>
            </a:extLst>
          </p:cNvPr>
          <p:cNvSpPr txBox="1"/>
          <p:nvPr/>
        </p:nvSpPr>
        <p:spPr>
          <a:xfrm>
            <a:off x="2315133" y="3031432"/>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Evacuatie</a:t>
            </a:r>
          </a:p>
        </p:txBody>
      </p:sp>
      <p:sp>
        <p:nvSpPr>
          <p:cNvPr id="12" name="TextBox 11">
            <a:extLst>
              <a:ext uri="{FF2B5EF4-FFF2-40B4-BE49-F238E27FC236}">
                <a16:creationId xmlns:a16="http://schemas.microsoft.com/office/drawing/2014/main" id="{3675859C-DEF8-E9A4-32E3-8A1928295522}"/>
              </a:ext>
            </a:extLst>
          </p:cNvPr>
          <p:cNvSpPr txBox="1"/>
          <p:nvPr/>
        </p:nvSpPr>
        <p:spPr>
          <a:xfrm>
            <a:off x="2315133" y="3500238"/>
            <a:ext cx="3201520" cy="400110"/>
          </a:xfrm>
          <a:prstGeom prst="rect">
            <a:avLst/>
          </a:prstGeom>
          <a:solidFill>
            <a:srgbClr val="00B0F0"/>
          </a:solidFill>
          <a:ln>
            <a:solidFill>
              <a:schemeClr val="accent1"/>
            </a:solidFill>
          </a:ln>
        </p:spPr>
        <p:txBody>
          <a:bodyPr wrap="square">
            <a:spAutoFit/>
          </a:bodyPr>
          <a:lstStyle/>
          <a:p>
            <a:pPr algn="l"/>
            <a:r>
              <a:rPr lang="nl-BE" sz="2000" b="0" i="0" dirty="0" err="1">
                <a:solidFill>
                  <a:srgbClr val="000000"/>
                </a:solidFill>
                <a:effectLst/>
                <a:latin typeface="Merriweather Sans" pitchFamily="2" charset="0"/>
              </a:rPr>
              <a:t>Milieuincidenten</a:t>
            </a:r>
            <a:endParaRPr lang="nl-BE" sz="2000" b="0" i="0" dirty="0">
              <a:solidFill>
                <a:srgbClr val="000000"/>
              </a:solidFill>
              <a:effectLst/>
              <a:latin typeface="Merriweather Sans" pitchFamily="2" charset="0"/>
            </a:endParaRPr>
          </a:p>
        </p:txBody>
      </p:sp>
      <p:sp>
        <p:nvSpPr>
          <p:cNvPr id="13" name="TextBox 12">
            <a:extLst>
              <a:ext uri="{FF2B5EF4-FFF2-40B4-BE49-F238E27FC236}">
                <a16:creationId xmlns:a16="http://schemas.microsoft.com/office/drawing/2014/main" id="{35ADEB32-8A23-C75E-FBF1-D76924D9C09D}"/>
              </a:ext>
            </a:extLst>
          </p:cNvPr>
          <p:cNvSpPr txBox="1"/>
          <p:nvPr/>
        </p:nvSpPr>
        <p:spPr>
          <a:xfrm>
            <a:off x="2315133" y="3969044"/>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Helicrash</a:t>
            </a:r>
          </a:p>
        </p:txBody>
      </p:sp>
      <p:sp>
        <p:nvSpPr>
          <p:cNvPr id="14" name="TextBox 13">
            <a:extLst>
              <a:ext uri="{FF2B5EF4-FFF2-40B4-BE49-F238E27FC236}">
                <a16:creationId xmlns:a16="http://schemas.microsoft.com/office/drawing/2014/main" id="{CEABCA35-4D39-4790-F7D2-ABAF91C44CC7}"/>
              </a:ext>
            </a:extLst>
          </p:cNvPr>
          <p:cNvSpPr txBox="1"/>
          <p:nvPr/>
        </p:nvSpPr>
        <p:spPr>
          <a:xfrm>
            <a:off x="2315133" y="4437850"/>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Verkeersongevallen</a:t>
            </a:r>
          </a:p>
        </p:txBody>
      </p:sp>
      <p:sp>
        <p:nvSpPr>
          <p:cNvPr id="15" name="TextBox 14">
            <a:extLst>
              <a:ext uri="{FF2B5EF4-FFF2-40B4-BE49-F238E27FC236}">
                <a16:creationId xmlns:a16="http://schemas.microsoft.com/office/drawing/2014/main" id="{D540E63D-A7F6-BAF0-1117-89CF9DC738B7}"/>
              </a:ext>
            </a:extLst>
          </p:cNvPr>
          <p:cNvSpPr txBox="1"/>
          <p:nvPr/>
        </p:nvSpPr>
        <p:spPr>
          <a:xfrm>
            <a:off x="2315133" y="4915388"/>
            <a:ext cx="3201520" cy="400110"/>
          </a:xfrm>
          <a:prstGeom prst="rect">
            <a:avLst/>
          </a:prstGeom>
          <a:solidFill>
            <a:srgbClr val="00B0F0"/>
          </a:solidFill>
          <a:ln>
            <a:solidFill>
              <a:schemeClr val="accent1"/>
            </a:solidFill>
          </a:ln>
        </p:spPr>
        <p:txBody>
          <a:bodyPr wrap="square">
            <a:spAutoFit/>
          </a:bodyPr>
          <a:lstStyle/>
          <a:p>
            <a:pPr algn="l"/>
            <a:r>
              <a:rPr lang="nl-BE" sz="2000" dirty="0">
                <a:solidFill>
                  <a:srgbClr val="000000"/>
                </a:solidFill>
                <a:latin typeface="Merriweather Sans" pitchFamily="2" charset="0"/>
              </a:rPr>
              <a:t>Pandemie</a:t>
            </a:r>
            <a:endParaRPr lang="nl-BE" sz="2000" b="0" i="0" dirty="0">
              <a:solidFill>
                <a:srgbClr val="000000"/>
              </a:solidFill>
              <a:effectLst/>
              <a:latin typeface="Merriweather Sans" pitchFamily="2" charset="0"/>
            </a:endParaRPr>
          </a:p>
        </p:txBody>
      </p:sp>
      <p:sp>
        <p:nvSpPr>
          <p:cNvPr id="16" name="TextBox 15">
            <a:extLst>
              <a:ext uri="{FF2B5EF4-FFF2-40B4-BE49-F238E27FC236}">
                <a16:creationId xmlns:a16="http://schemas.microsoft.com/office/drawing/2014/main" id="{00C5A356-B22B-2A7F-480D-2A48635328A5}"/>
              </a:ext>
            </a:extLst>
          </p:cNvPr>
          <p:cNvSpPr txBox="1"/>
          <p:nvPr/>
        </p:nvSpPr>
        <p:spPr>
          <a:xfrm>
            <a:off x="2315133" y="5392926"/>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Betogingen</a:t>
            </a:r>
          </a:p>
        </p:txBody>
      </p:sp>
      <p:sp>
        <p:nvSpPr>
          <p:cNvPr id="17" name="TextBox 16">
            <a:extLst>
              <a:ext uri="{FF2B5EF4-FFF2-40B4-BE49-F238E27FC236}">
                <a16:creationId xmlns:a16="http://schemas.microsoft.com/office/drawing/2014/main" id="{167D74F2-26CC-4C8E-D0C7-8BA69B79D24C}"/>
              </a:ext>
            </a:extLst>
          </p:cNvPr>
          <p:cNvSpPr txBox="1"/>
          <p:nvPr/>
        </p:nvSpPr>
        <p:spPr>
          <a:xfrm>
            <a:off x="2315133" y="5861732"/>
            <a:ext cx="3201520" cy="400110"/>
          </a:xfrm>
          <a:prstGeom prst="rect">
            <a:avLst/>
          </a:prstGeom>
          <a:solidFill>
            <a:srgbClr val="00B0F0"/>
          </a:solidFill>
          <a:ln>
            <a:solidFill>
              <a:schemeClr val="accent1"/>
            </a:solidFill>
          </a:ln>
        </p:spPr>
        <p:txBody>
          <a:bodyPr wrap="square">
            <a:spAutoFit/>
          </a:bodyPr>
          <a:lstStyle/>
          <a:p>
            <a:pPr algn="l"/>
            <a:r>
              <a:rPr lang="nl-BE" sz="2000" dirty="0">
                <a:solidFill>
                  <a:srgbClr val="000000"/>
                </a:solidFill>
                <a:latin typeface="Merriweather Sans" pitchFamily="2" charset="0"/>
              </a:rPr>
              <a:t>…………………..</a:t>
            </a:r>
            <a:endParaRPr lang="nl-BE" sz="2000" b="0" i="0" dirty="0">
              <a:solidFill>
                <a:srgbClr val="000000"/>
              </a:solidFill>
              <a:effectLst/>
              <a:latin typeface="Merriweather Sans" pitchFamily="2" charset="0"/>
            </a:endParaRPr>
          </a:p>
        </p:txBody>
      </p:sp>
      <p:sp>
        <p:nvSpPr>
          <p:cNvPr id="18" name="TextBox 17">
            <a:extLst>
              <a:ext uri="{FF2B5EF4-FFF2-40B4-BE49-F238E27FC236}">
                <a16:creationId xmlns:a16="http://schemas.microsoft.com/office/drawing/2014/main" id="{C678C499-0FF6-45BD-9A34-2E9365589CF7}"/>
              </a:ext>
            </a:extLst>
          </p:cNvPr>
          <p:cNvSpPr txBox="1"/>
          <p:nvPr/>
        </p:nvSpPr>
        <p:spPr>
          <a:xfrm>
            <a:off x="2315133" y="6330538"/>
            <a:ext cx="3201520" cy="400110"/>
          </a:xfrm>
          <a:prstGeom prst="rect">
            <a:avLst/>
          </a:prstGeom>
          <a:solidFill>
            <a:srgbClr val="00B0F0"/>
          </a:solidFill>
          <a:ln>
            <a:solidFill>
              <a:schemeClr val="accent1"/>
            </a:solidFill>
          </a:ln>
        </p:spPr>
        <p:txBody>
          <a:bodyPr wrap="square">
            <a:spAutoFit/>
          </a:bodyPr>
          <a:lstStyle/>
          <a:p>
            <a:pPr algn="l"/>
            <a:r>
              <a:rPr lang="nl-BE" sz="2000" dirty="0">
                <a:solidFill>
                  <a:srgbClr val="000000"/>
                </a:solidFill>
                <a:latin typeface="Merriweather Sans" pitchFamily="2" charset="0"/>
              </a:rPr>
              <a:t>…………………..</a:t>
            </a:r>
            <a:endParaRPr lang="nl-BE" sz="2000" b="0" i="0" dirty="0">
              <a:solidFill>
                <a:srgbClr val="000000"/>
              </a:solidFill>
              <a:effectLst/>
              <a:latin typeface="Merriweather Sans" pitchFamily="2" charset="0"/>
            </a:endParaRPr>
          </a:p>
        </p:txBody>
      </p:sp>
      <p:sp>
        <p:nvSpPr>
          <p:cNvPr id="19" name="TextBox 18">
            <a:extLst>
              <a:ext uri="{FF2B5EF4-FFF2-40B4-BE49-F238E27FC236}">
                <a16:creationId xmlns:a16="http://schemas.microsoft.com/office/drawing/2014/main" id="{AF4DC54F-FBE6-D412-CB77-DD3A9F57B6DB}"/>
              </a:ext>
            </a:extLst>
          </p:cNvPr>
          <p:cNvSpPr txBox="1"/>
          <p:nvPr/>
        </p:nvSpPr>
        <p:spPr>
          <a:xfrm>
            <a:off x="7449670" y="2466285"/>
            <a:ext cx="3711389" cy="4124206"/>
          </a:xfrm>
          <a:prstGeom prst="rect">
            <a:avLst/>
          </a:prstGeom>
          <a:solidFill>
            <a:schemeClr val="bg1">
              <a:lumMod val="85000"/>
            </a:schemeClr>
          </a:solidFill>
          <a:ln>
            <a:solidFill>
              <a:schemeClr val="accent1"/>
            </a:solidFill>
          </a:ln>
        </p:spPr>
        <p:txBody>
          <a:bodyPr wrap="square" rtlCol="0">
            <a:spAutoFit/>
          </a:bodyPr>
          <a:lstStyle/>
          <a:p>
            <a:r>
              <a:rPr lang="nl-BE" sz="2800" b="1" dirty="0"/>
              <a:t>Inhoud van een INP</a:t>
            </a:r>
          </a:p>
          <a:p>
            <a:pPr marL="285750" indent="-285750">
              <a:buFontTx/>
              <a:buChar char="-"/>
            </a:pPr>
            <a:r>
              <a:rPr lang="nl-BE" dirty="0"/>
              <a:t>Inventarissen</a:t>
            </a:r>
          </a:p>
          <a:p>
            <a:pPr marL="742950" lvl="1" indent="-285750">
              <a:buFontTx/>
              <a:buChar char="-"/>
            </a:pPr>
            <a:r>
              <a:rPr lang="nl-BE" dirty="0"/>
              <a:t>hinderlijke inrichtingen</a:t>
            </a:r>
          </a:p>
          <a:p>
            <a:pPr marL="742950" lvl="1" indent="-285750">
              <a:buFontTx/>
              <a:buChar char="-"/>
            </a:pPr>
            <a:r>
              <a:rPr lang="nl-BE" dirty="0" err="1"/>
              <a:t>Prod</a:t>
            </a:r>
            <a:endParaRPr lang="nl-BE" dirty="0"/>
          </a:p>
          <a:p>
            <a:pPr marL="742950" lvl="1" indent="-285750">
              <a:buFontTx/>
              <a:buChar char="-"/>
            </a:pPr>
            <a:r>
              <a:rPr lang="nl-BE" dirty="0"/>
              <a:t>………………………………………………</a:t>
            </a:r>
          </a:p>
          <a:p>
            <a:pPr marL="285750" indent="-285750">
              <a:buFontTx/>
              <a:buChar char="-"/>
            </a:pPr>
            <a:r>
              <a:rPr lang="nl-BE" dirty="0"/>
              <a:t>Risicoanalyses</a:t>
            </a:r>
          </a:p>
          <a:p>
            <a:pPr marL="285750" indent="-285750">
              <a:buFontTx/>
              <a:buChar char="-"/>
            </a:pPr>
            <a:r>
              <a:rPr lang="nl-BE" dirty="0"/>
              <a:t>Actiefiches</a:t>
            </a:r>
          </a:p>
          <a:p>
            <a:pPr marL="285750" indent="-285750">
              <a:buFontTx/>
              <a:buChar char="-"/>
            </a:pPr>
            <a:r>
              <a:rPr lang="nl-BE" dirty="0"/>
              <a:t>Procedures</a:t>
            </a:r>
          </a:p>
          <a:p>
            <a:pPr marL="285750" indent="-285750">
              <a:buFontTx/>
              <a:buChar char="-"/>
            </a:pPr>
            <a:r>
              <a:rPr lang="nl-BE" dirty="0" err="1"/>
              <a:t>InterventiePlg</a:t>
            </a:r>
            <a:endParaRPr lang="nl-BE" dirty="0"/>
          </a:p>
          <a:p>
            <a:pPr marL="285750" indent="-285750">
              <a:buFontTx/>
              <a:buChar char="-"/>
            </a:pPr>
            <a:r>
              <a:rPr lang="nl-BE" dirty="0"/>
              <a:t>Grondplannen</a:t>
            </a:r>
          </a:p>
          <a:p>
            <a:pPr marL="285750" indent="-285750">
              <a:buFontTx/>
              <a:buChar char="-"/>
            </a:pPr>
            <a:r>
              <a:rPr lang="nl-BE" dirty="0"/>
              <a:t>Plannen nutsleidingen</a:t>
            </a:r>
          </a:p>
          <a:p>
            <a:pPr marL="285750" indent="-285750">
              <a:buFontTx/>
              <a:buChar char="-"/>
            </a:pPr>
            <a:r>
              <a:rPr lang="nl-BE" dirty="0"/>
              <a:t>Plannen Tech Lok</a:t>
            </a:r>
          </a:p>
          <a:p>
            <a:pPr marL="285750" indent="-285750">
              <a:buFontTx/>
              <a:buChar char="-"/>
            </a:pPr>
            <a:r>
              <a:rPr lang="nl-BE" dirty="0"/>
              <a:t>…………………………………..</a:t>
            </a:r>
          </a:p>
          <a:p>
            <a:pPr marL="285750" indent="-285750">
              <a:buFontTx/>
              <a:buChar char="-"/>
            </a:pPr>
            <a:r>
              <a:rPr lang="nl-BE" dirty="0"/>
              <a:t>…………………………………..</a:t>
            </a:r>
          </a:p>
        </p:txBody>
      </p:sp>
      <p:sp>
        <p:nvSpPr>
          <p:cNvPr id="20" name="TextBox 19">
            <a:extLst>
              <a:ext uri="{FF2B5EF4-FFF2-40B4-BE49-F238E27FC236}">
                <a16:creationId xmlns:a16="http://schemas.microsoft.com/office/drawing/2014/main" id="{1FEE3426-C229-5DF6-5D35-0CB38F06A94D}"/>
              </a:ext>
            </a:extLst>
          </p:cNvPr>
          <p:cNvSpPr txBox="1"/>
          <p:nvPr/>
        </p:nvSpPr>
        <p:spPr>
          <a:xfrm>
            <a:off x="8243046" y="88134"/>
            <a:ext cx="1842248" cy="400110"/>
          </a:xfrm>
          <a:prstGeom prst="rect">
            <a:avLst/>
          </a:prstGeom>
          <a:solidFill>
            <a:srgbClr val="FF0000"/>
          </a:solidFill>
          <a:ln>
            <a:solidFill>
              <a:schemeClr val="accent1"/>
            </a:solidFill>
          </a:ln>
        </p:spPr>
        <p:txBody>
          <a:bodyPr wrap="square" rtlCol="0">
            <a:spAutoFit/>
          </a:bodyPr>
          <a:lstStyle/>
          <a:p>
            <a:r>
              <a:rPr lang="nl-BE" b="1" dirty="0" err="1"/>
              <a:t>Niv</a:t>
            </a:r>
            <a:r>
              <a:rPr lang="nl-BE" b="1" dirty="0"/>
              <a:t> </a:t>
            </a:r>
            <a:r>
              <a:rPr lang="nl-BE" sz="2000" b="1" dirty="0"/>
              <a:t>Kwartier</a:t>
            </a:r>
          </a:p>
        </p:txBody>
      </p:sp>
      <p:sp>
        <p:nvSpPr>
          <p:cNvPr id="21" name="TextBox 20">
            <a:extLst>
              <a:ext uri="{FF2B5EF4-FFF2-40B4-BE49-F238E27FC236}">
                <a16:creationId xmlns:a16="http://schemas.microsoft.com/office/drawing/2014/main" id="{3C667C3C-A3D7-A4D8-8CEB-EFE8B16726F2}"/>
              </a:ext>
            </a:extLst>
          </p:cNvPr>
          <p:cNvSpPr txBox="1"/>
          <p:nvPr/>
        </p:nvSpPr>
        <p:spPr>
          <a:xfrm>
            <a:off x="8243046" y="660182"/>
            <a:ext cx="1842248" cy="400110"/>
          </a:xfrm>
          <a:prstGeom prst="rect">
            <a:avLst/>
          </a:prstGeom>
          <a:solidFill>
            <a:srgbClr val="FF0000"/>
          </a:solidFill>
        </p:spPr>
        <p:txBody>
          <a:bodyPr wrap="square" rtlCol="0">
            <a:spAutoFit/>
          </a:bodyPr>
          <a:lstStyle/>
          <a:p>
            <a:r>
              <a:rPr lang="nl-BE" sz="2000" b="1" dirty="0" err="1"/>
              <a:t>Niv</a:t>
            </a:r>
            <a:r>
              <a:rPr lang="nl-BE" sz="2000" b="1" dirty="0"/>
              <a:t> Blok</a:t>
            </a:r>
          </a:p>
        </p:txBody>
      </p:sp>
      <p:cxnSp>
        <p:nvCxnSpPr>
          <p:cNvPr id="23" name="Straight Connector 22">
            <a:extLst>
              <a:ext uri="{FF2B5EF4-FFF2-40B4-BE49-F238E27FC236}">
                <a16:creationId xmlns:a16="http://schemas.microsoft.com/office/drawing/2014/main" id="{3D297B92-9239-1BA0-029C-714968D5E13A}"/>
              </a:ext>
            </a:extLst>
          </p:cNvPr>
          <p:cNvCxnSpPr>
            <a:stCxn id="5" idx="3"/>
            <a:endCxn id="20" idx="1"/>
          </p:cNvCxnSpPr>
          <p:nvPr/>
        </p:nvCxnSpPr>
        <p:spPr>
          <a:xfrm flipV="1">
            <a:off x="6869203" y="288189"/>
            <a:ext cx="1373843" cy="155697"/>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DC11D01-5076-BF8C-48CD-B314EDCCA7E2}"/>
              </a:ext>
            </a:extLst>
          </p:cNvPr>
          <p:cNvCxnSpPr>
            <a:stCxn id="5" idx="3"/>
            <a:endCxn id="21" idx="1"/>
          </p:cNvCxnSpPr>
          <p:nvPr/>
        </p:nvCxnSpPr>
        <p:spPr>
          <a:xfrm>
            <a:off x="6869203" y="443886"/>
            <a:ext cx="1373843" cy="416351"/>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5C22155-DA2E-F026-84D8-C12DCE46DFAD}"/>
              </a:ext>
            </a:extLst>
          </p:cNvPr>
          <p:cNvSpPr txBox="1"/>
          <p:nvPr/>
        </p:nvSpPr>
        <p:spPr>
          <a:xfrm>
            <a:off x="7449670" y="1480547"/>
            <a:ext cx="3201520" cy="369332"/>
          </a:xfrm>
          <a:prstGeom prst="rect">
            <a:avLst/>
          </a:prstGeom>
          <a:solidFill>
            <a:srgbClr val="92D050"/>
          </a:solidFill>
          <a:ln>
            <a:solidFill>
              <a:schemeClr val="accent1"/>
            </a:solidFill>
          </a:ln>
        </p:spPr>
        <p:txBody>
          <a:bodyPr wrap="square" rtlCol="0">
            <a:spAutoFit/>
          </a:bodyPr>
          <a:lstStyle/>
          <a:p>
            <a:r>
              <a:rPr lang="nl-BE" dirty="0"/>
              <a:t>DGHWB-SPS-EMERGPL-001</a:t>
            </a:r>
          </a:p>
        </p:txBody>
      </p:sp>
      <p:sp>
        <p:nvSpPr>
          <p:cNvPr id="31" name="TextBox 30">
            <a:extLst>
              <a:ext uri="{FF2B5EF4-FFF2-40B4-BE49-F238E27FC236}">
                <a16:creationId xmlns:a16="http://schemas.microsoft.com/office/drawing/2014/main" id="{8C359E6E-308F-64B9-5238-F2A5889F6FF8}"/>
              </a:ext>
            </a:extLst>
          </p:cNvPr>
          <p:cNvSpPr txBox="1"/>
          <p:nvPr/>
        </p:nvSpPr>
        <p:spPr>
          <a:xfrm>
            <a:off x="-7849" y="1602176"/>
            <a:ext cx="2783542" cy="646331"/>
          </a:xfrm>
          <a:prstGeom prst="rect">
            <a:avLst/>
          </a:prstGeom>
          <a:solidFill>
            <a:srgbClr val="92D050"/>
          </a:solidFill>
          <a:ln>
            <a:solidFill>
              <a:schemeClr val="accent1"/>
            </a:solidFill>
          </a:ln>
        </p:spPr>
        <p:txBody>
          <a:bodyPr wrap="square" rtlCol="0">
            <a:spAutoFit/>
          </a:bodyPr>
          <a:lstStyle/>
          <a:p>
            <a:r>
              <a:rPr lang="nl-BE" dirty="0">
                <a:solidFill>
                  <a:schemeClr val="tx1">
                    <a:lumMod val="50000"/>
                  </a:schemeClr>
                </a:solidFill>
              </a:rPr>
              <a:t>DGHWB-SPS-WRKPR-001</a:t>
            </a:r>
          </a:p>
          <a:p>
            <a:r>
              <a:rPr lang="nl-BE" dirty="0">
                <a:solidFill>
                  <a:schemeClr val="tx1">
                    <a:lumMod val="50000"/>
                  </a:schemeClr>
                </a:solidFill>
              </a:rPr>
              <a:t>DGHWB-GID-WRKPR-030</a:t>
            </a:r>
            <a:endParaRPr lang="nl-BE" dirty="0"/>
          </a:p>
        </p:txBody>
      </p:sp>
      <p:cxnSp>
        <p:nvCxnSpPr>
          <p:cNvPr id="34" name="Straight Connector 33">
            <a:extLst>
              <a:ext uri="{FF2B5EF4-FFF2-40B4-BE49-F238E27FC236}">
                <a16:creationId xmlns:a16="http://schemas.microsoft.com/office/drawing/2014/main" id="{D145976B-60C0-0627-916A-6FC24670A968}"/>
              </a:ext>
            </a:extLst>
          </p:cNvPr>
          <p:cNvCxnSpPr>
            <a:stCxn id="5" idx="3"/>
            <a:endCxn id="29" idx="1"/>
          </p:cNvCxnSpPr>
          <p:nvPr/>
        </p:nvCxnSpPr>
        <p:spPr>
          <a:xfrm>
            <a:off x="6869203" y="443886"/>
            <a:ext cx="580467" cy="1221327"/>
          </a:xfrm>
          <a:prstGeom prst="line">
            <a:avLst/>
          </a:prstGeom>
          <a:ln w="412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3CEE089-8EE9-8A1E-E5BE-08A3528960D4}"/>
              </a:ext>
            </a:extLst>
          </p:cNvPr>
          <p:cNvCxnSpPr>
            <a:stCxn id="31" idx="0"/>
            <a:endCxn id="6" idx="1"/>
          </p:cNvCxnSpPr>
          <p:nvPr/>
        </p:nvCxnSpPr>
        <p:spPr>
          <a:xfrm flipV="1">
            <a:off x="1383922" y="1044770"/>
            <a:ext cx="931211" cy="557406"/>
          </a:xfrm>
          <a:prstGeom prst="line">
            <a:avLst/>
          </a:prstGeom>
          <a:ln w="412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4953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C089B-B2DE-0DE2-B0FE-76DED62E75DF}"/>
              </a:ext>
            </a:extLst>
          </p:cNvPr>
          <p:cNvSpPr>
            <a:spLocks noGrp="1"/>
          </p:cNvSpPr>
          <p:nvPr>
            <p:ph type="body" sz="quarter" idx="27"/>
          </p:nvPr>
        </p:nvSpPr>
        <p:spPr>
          <a:xfrm>
            <a:off x="215715" y="711033"/>
            <a:ext cx="11760570" cy="4089476"/>
          </a:xfrm>
        </p:spPr>
        <p:txBody>
          <a:bodyPr/>
          <a:lstStyle/>
          <a:p>
            <a:r>
              <a:rPr lang="nl-BE" dirty="0">
                <a:hlinkClick r:id="rId2"/>
              </a:rPr>
              <a:t>DGMR-SPS-DSINFR-IXXX-004</a:t>
            </a:r>
            <a:r>
              <a:rPr lang="nl-BE" dirty="0"/>
              <a:t>, Brandveiligheid in militaire infrastructuur.</a:t>
            </a:r>
          </a:p>
          <a:p>
            <a:endParaRPr lang="nl-BE" dirty="0"/>
          </a:p>
          <a:p>
            <a:pPr marL="903288" indent="-725488" algn="just"/>
            <a:r>
              <a:rPr lang="nl-BE" dirty="0"/>
              <a:t>4., d. Is verantwoordelijk voor het opstellen van het intern noodplan, het interventiedossier en het brandpreventiedossier. Hiervoor laat hij/zij zich bijstaan door de lokale BPC en wordt op vraag gesteund door een bevoegde PA of expert (intern/extern het MOD) (</a:t>
            </a:r>
            <a:r>
              <a:rPr lang="nl-BE" dirty="0" err="1"/>
              <a:t>KwComd</a:t>
            </a:r>
            <a:r>
              <a:rPr lang="nl-BE" dirty="0"/>
              <a:t>/</a:t>
            </a:r>
            <a:r>
              <a:rPr lang="nl-BE" dirty="0" err="1"/>
              <a:t>KorpsComd</a:t>
            </a:r>
            <a:r>
              <a:rPr lang="nl-BE" dirty="0"/>
              <a:t>) ; - Kan Logt toestaan in een door </a:t>
            </a:r>
            <a:r>
              <a:rPr lang="nl-BE" dirty="0" err="1"/>
              <a:t>MatBeh</a:t>
            </a:r>
            <a:r>
              <a:rPr lang="nl-BE" dirty="0"/>
              <a:t> niet erkende Infra als Logt (zie § 7.) (</a:t>
            </a:r>
            <a:r>
              <a:rPr lang="nl-BE" dirty="0" err="1"/>
              <a:t>KwComd</a:t>
            </a:r>
            <a:r>
              <a:rPr lang="nl-BE" dirty="0"/>
              <a:t>).</a:t>
            </a:r>
          </a:p>
          <a:p>
            <a:pPr marL="628650" indent="-450850"/>
            <a:endParaRPr lang="nl-BE" dirty="0"/>
          </a:p>
          <a:p>
            <a:pPr marL="628650" indent="-628650"/>
            <a:r>
              <a:rPr lang="nl-BE" dirty="0">
                <a:hlinkClick r:id="rId3"/>
              </a:rPr>
              <a:t>DGHWB-SPS-WRKPR-001</a:t>
            </a:r>
            <a:r>
              <a:rPr lang="nl-BE" dirty="0"/>
              <a:t>, </a:t>
            </a:r>
            <a:r>
              <a:rPr lang="nl-BE" dirty="0" err="1"/>
              <a:t>Domestieke</a:t>
            </a:r>
            <a:r>
              <a:rPr lang="nl-BE" dirty="0"/>
              <a:t> brandbestrijding.</a:t>
            </a:r>
          </a:p>
          <a:p>
            <a:pPr marL="628650" indent="-450850"/>
            <a:endParaRPr lang="nl-BE" dirty="0"/>
          </a:p>
          <a:p>
            <a:pPr marL="903288" indent="-725488"/>
            <a:r>
              <a:rPr lang="nl-BE" dirty="0"/>
              <a:t>5., d.	De korpscommandant met kwartierbevoegdheid (</a:t>
            </a:r>
            <a:r>
              <a:rPr lang="nl-BE" dirty="0" err="1"/>
              <a:t>KwKomd</a:t>
            </a:r>
            <a:r>
              <a:rPr lang="nl-BE" dirty="0"/>
              <a:t>) (bij meerdere eenheden in hetzelfde </a:t>
            </a:r>
            <a:r>
              <a:rPr lang="nl-BE" dirty="0" err="1"/>
              <a:t>Kw</a:t>
            </a:r>
            <a:r>
              <a:rPr lang="nl-BE" dirty="0"/>
              <a:t>) coördineert de organisatie van de </a:t>
            </a:r>
            <a:r>
              <a:rPr lang="nl-BE" dirty="0" err="1"/>
              <a:t>domestieke</a:t>
            </a:r>
            <a:r>
              <a:rPr lang="nl-BE" dirty="0"/>
              <a:t> brandbestrijding van de eenheden in zijn kwartier overeenkomstig Pt 4. </a:t>
            </a:r>
          </a:p>
          <a:p>
            <a:pPr marL="903288"/>
            <a:r>
              <a:rPr lang="nl-BE" dirty="0"/>
              <a:t>De eenheid met kwartierbevoegdheid levert ook een brandpreventiecoördinator (BPC) voor het kwartier. De </a:t>
            </a:r>
            <a:r>
              <a:rPr lang="nl-BE" dirty="0" err="1"/>
              <a:t>KwComd</a:t>
            </a:r>
            <a:r>
              <a:rPr lang="nl-BE" dirty="0"/>
              <a:t>:  </a:t>
            </a:r>
          </a:p>
          <a:p>
            <a:pPr marL="903288"/>
            <a:r>
              <a:rPr lang="nl-BE" dirty="0"/>
              <a:t>* Laat zich bijstaan door de BPC van het kwartier ; </a:t>
            </a:r>
          </a:p>
          <a:p>
            <a:pPr marL="903288"/>
            <a:r>
              <a:rPr lang="nl-BE" dirty="0"/>
              <a:t>* Kan gezamenlijke oefeningen organiseren ; </a:t>
            </a:r>
          </a:p>
          <a:p>
            <a:pPr marL="903288"/>
            <a:r>
              <a:rPr lang="nl-BE" dirty="0"/>
              <a:t>* Laat een gecoördineerd brandpreventiedossier opstellen voor de eenheden van het kwartier als onderdeel van het INP van het kwartier ; </a:t>
            </a:r>
          </a:p>
          <a:p>
            <a:pPr marL="903288"/>
            <a:r>
              <a:rPr lang="nl-BE" dirty="0"/>
              <a:t>* Is ook verantwoordelijk voor de jaarlijkse controle van de detectie-, alarm- en automatische blussystemen.</a:t>
            </a:r>
          </a:p>
          <a:p>
            <a:pPr marL="903288" indent="-725488"/>
            <a:endParaRPr lang="nl-BE" dirty="0"/>
          </a:p>
        </p:txBody>
      </p:sp>
    </p:spTree>
    <p:extLst>
      <p:ext uri="{BB962C8B-B14F-4D97-AF65-F5344CB8AC3E}">
        <p14:creationId xmlns:p14="http://schemas.microsoft.com/office/powerpoint/2010/main" val="1610688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D14ED-D5C8-C952-A12F-8234A5B7F1E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D443B0-A3A9-EC25-E737-9191A26CA069}"/>
              </a:ext>
            </a:extLst>
          </p:cNvPr>
          <p:cNvSpPr>
            <a:spLocks noGrp="1"/>
          </p:cNvSpPr>
          <p:nvPr>
            <p:ph type="body" sz="quarter" idx="27"/>
          </p:nvPr>
        </p:nvSpPr>
        <p:spPr>
          <a:xfrm>
            <a:off x="215715" y="711033"/>
            <a:ext cx="11760570" cy="4089476"/>
          </a:xfrm>
        </p:spPr>
        <p:txBody>
          <a:bodyPr/>
          <a:lstStyle/>
          <a:p>
            <a:pPr marL="628650" indent="-628650"/>
            <a:r>
              <a:rPr lang="nl-BE" dirty="0">
                <a:hlinkClick r:id="rId2"/>
              </a:rPr>
              <a:t>DGHWB-SPS-WRKPR-001</a:t>
            </a:r>
            <a:r>
              <a:rPr lang="nl-BE" dirty="0"/>
              <a:t>, </a:t>
            </a:r>
            <a:r>
              <a:rPr lang="nl-BE" dirty="0" err="1"/>
              <a:t>Domestieke</a:t>
            </a:r>
            <a:r>
              <a:rPr lang="nl-BE" dirty="0"/>
              <a:t> brandbestrijding.</a:t>
            </a:r>
          </a:p>
          <a:p>
            <a:pPr marL="628650" indent="-450850"/>
            <a:endParaRPr lang="nl-BE" dirty="0"/>
          </a:p>
          <a:p>
            <a:pPr marL="903288" indent="-725488" defTabSz="903288"/>
            <a:r>
              <a:rPr lang="nl-BE" dirty="0"/>
              <a:t>5., e.	De korpscommandant speelt een essentiële rol in de preventie en bestrijding van </a:t>
            </a:r>
            <a:r>
              <a:rPr lang="nl-BE" dirty="0" err="1"/>
              <a:t>domestieke</a:t>
            </a:r>
            <a:r>
              <a:rPr lang="nl-BE" dirty="0"/>
              <a:t> branden. Hij moet : </a:t>
            </a:r>
          </a:p>
          <a:p>
            <a:pPr marL="1189038" indent="-285750" defTabSz="903288">
              <a:buFont typeface="Arial" panose="020B0604020202020204" pitchFamily="34" charset="0"/>
              <a:buChar char="•"/>
            </a:pPr>
            <a:r>
              <a:rPr lang="nl-BE" dirty="0"/>
              <a:t>De brand- en evacuatie-instructies op een centrale en voor iedereen toegankelijke plaats uithangen ; </a:t>
            </a:r>
          </a:p>
          <a:p>
            <a:pPr marL="1189038" indent="-285750" defTabSz="903288">
              <a:buFont typeface="Arial" panose="020B0604020202020204" pitchFamily="34" charset="0"/>
              <a:buChar char="•"/>
            </a:pPr>
            <a:r>
              <a:rPr lang="nl-BE" dirty="0"/>
              <a:t>Zich verzekeren van de goede werking van de beschermingsmiddelen bij brand (onder andere: de branddetectie centrale en gekoppelde elementen, vrije doorgang van de evacuatiewegen, brandblussers en slanghaspels, noodverlichting…) ;</a:t>
            </a:r>
          </a:p>
          <a:p>
            <a:pPr marL="1189038" indent="-285750">
              <a:buFont typeface="Arial" panose="020B0604020202020204" pitchFamily="34" charset="0"/>
              <a:buChar char="•"/>
            </a:pPr>
            <a:r>
              <a:rPr lang="nl-BE" dirty="0"/>
              <a:t>Toezien op de duidelijkheid en doeltreffendheid van het alarmsignaal, zonder verwarring met andere signalen. Een maandelijkse test moet op een vaste datum worden georganiseerd en het verslag met de verschillende test voorgelegd tijdens het volgende BOC ; </a:t>
            </a:r>
          </a:p>
          <a:p>
            <a:pPr marL="1189038" indent="-285750">
              <a:buFont typeface="Arial" panose="020B0604020202020204" pitchFamily="34" charset="0"/>
              <a:buChar char="•"/>
            </a:pPr>
            <a:r>
              <a:rPr lang="nl-BE" dirty="0"/>
              <a:t>Zorgen voor een adequate opleiding en actualisering van de kennis van het personeel ; </a:t>
            </a:r>
          </a:p>
          <a:p>
            <a:pPr marL="1189038" indent="-285750">
              <a:buFont typeface="Arial" panose="020B0604020202020204" pitchFamily="34" charset="0"/>
              <a:buChar char="•"/>
            </a:pPr>
            <a:r>
              <a:rPr lang="nl-BE" dirty="0"/>
              <a:t>Evacuatieoefeningen organiseren ; </a:t>
            </a:r>
          </a:p>
          <a:p>
            <a:pPr marL="1189038" indent="-285750">
              <a:buFont typeface="Arial" panose="020B0604020202020204" pitchFamily="34" charset="0"/>
              <a:buChar char="•"/>
            </a:pPr>
            <a:r>
              <a:rPr lang="nl-BE" dirty="0"/>
              <a:t>Regelmatig controleren of de instructies worden nageleefd.</a:t>
            </a:r>
          </a:p>
          <a:p>
            <a:pPr marL="1189038" indent="-285750" defTabSz="903288">
              <a:buFont typeface="Arial" panose="020B0604020202020204" pitchFamily="34" charset="0"/>
              <a:buChar char="•"/>
            </a:pPr>
            <a:endParaRPr lang="nl-BE" dirty="0"/>
          </a:p>
          <a:p>
            <a:pPr marL="1189038" indent="-285750" defTabSz="903288">
              <a:buFont typeface="Arial" panose="020B0604020202020204" pitchFamily="34" charset="0"/>
              <a:buChar char="•"/>
            </a:pPr>
            <a:endParaRPr lang="nl-BE" dirty="0"/>
          </a:p>
          <a:p>
            <a:pPr marL="165100"/>
            <a:endParaRPr lang="nl-BE" dirty="0"/>
          </a:p>
          <a:p>
            <a:pPr marL="903288" indent="-725488"/>
            <a:endParaRPr lang="nl-BE" dirty="0"/>
          </a:p>
        </p:txBody>
      </p:sp>
    </p:spTree>
    <p:extLst>
      <p:ext uri="{BB962C8B-B14F-4D97-AF65-F5344CB8AC3E}">
        <p14:creationId xmlns:p14="http://schemas.microsoft.com/office/powerpoint/2010/main" val="3187589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95D0D-574F-FAD1-DB78-4516C962C85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5620BF-CC1F-1654-1800-33F70A29F35A}"/>
              </a:ext>
            </a:extLst>
          </p:cNvPr>
          <p:cNvSpPr>
            <a:spLocks noGrp="1"/>
          </p:cNvSpPr>
          <p:nvPr>
            <p:ph type="body" sz="quarter" idx="27"/>
          </p:nvPr>
        </p:nvSpPr>
        <p:spPr>
          <a:xfrm>
            <a:off x="215714" y="711033"/>
            <a:ext cx="11976285" cy="4089476"/>
          </a:xfrm>
        </p:spPr>
        <p:txBody>
          <a:bodyPr/>
          <a:lstStyle/>
          <a:p>
            <a:pPr marL="628650" indent="-628650"/>
            <a:r>
              <a:rPr lang="nl-BE" dirty="0">
                <a:hlinkClick r:id="rId2"/>
              </a:rPr>
              <a:t>DGHWB-SPS-WRKPR-001</a:t>
            </a:r>
            <a:r>
              <a:rPr lang="nl-BE" dirty="0"/>
              <a:t>, </a:t>
            </a:r>
            <a:r>
              <a:rPr lang="nl-BE" dirty="0" err="1"/>
              <a:t>Domestieke</a:t>
            </a:r>
            <a:r>
              <a:rPr lang="nl-BE" dirty="0"/>
              <a:t> brandbestrijding.</a:t>
            </a:r>
          </a:p>
          <a:p>
            <a:pPr marL="628650" indent="-450850"/>
            <a:endParaRPr lang="nl-BE" dirty="0"/>
          </a:p>
          <a:p>
            <a:pPr marL="903288" indent="-725488" defTabSz="903288"/>
            <a:r>
              <a:rPr lang="nl-BE" dirty="0"/>
              <a:t>5., f.	De brandpreventiecoördinator.</a:t>
            </a:r>
          </a:p>
          <a:p>
            <a:pPr marL="1189038" indent="-285750" defTabSz="903288">
              <a:buFont typeface="Arial" panose="020B0604020202020204" pitchFamily="34" charset="0"/>
              <a:buChar char="•"/>
            </a:pPr>
            <a:endParaRPr lang="nl-BE" dirty="0"/>
          </a:p>
          <a:p>
            <a:pPr marL="903288"/>
            <a:r>
              <a:rPr lang="nl-BE" dirty="0"/>
              <a:t>De brandpreventiecoördinator is een gekwalificeerde cumulfunctie opgenomen op de OT van de eenheid (code SUFFP). Deze functie wordt bij voorkeur uitgeoefend door een officier of een burger van gelijkwaardig niveau. De BPC heeft als taken :  </a:t>
            </a:r>
          </a:p>
          <a:p>
            <a:pPr marL="903288"/>
            <a:r>
              <a:rPr lang="nl-BE" dirty="0"/>
              <a:t>* De </a:t>
            </a:r>
            <a:r>
              <a:rPr lang="nl-BE" dirty="0" err="1"/>
              <a:t>KwComd</a:t>
            </a:r>
            <a:r>
              <a:rPr lang="nl-BE" dirty="0"/>
              <a:t>, de CO en de hiërarchische lijn (HL) adviseren inzake brandpreventie ; </a:t>
            </a:r>
          </a:p>
          <a:p>
            <a:pPr marL="903288"/>
            <a:r>
              <a:rPr lang="nl-BE" dirty="0"/>
              <a:t>* De brandrisicoanalyse uitvoeren met ondersteuning van de LDPBW ; </a:t>
            </a:r>
          </a:p>
          <a:p>
            <a:pPr marL="903288"/>
            <a:r>
              <a:rPr lang="nl-BE" dirty="0"/>
              <a:t>* Het brandpreventiedossier en de bijbehorende interventieplannen opstellen, beheren en up-to-date houden ; </a:t>
            </a:r>
          </a:p>
          <a:p>
            <a:pPr marL="903288"/>
            <a:r>
              <a:rPr lang="nl-BE" dirty="0"/>
              <a:t>* Lokale instructies opstellen over de organisatie van de </a:t>
            </a:r>
            <a:r>
              <a:rPr lang="nl-BE" dirty="0" err="1"/>
              <a:t>domestieke</a:t>
            </a:r>
            <a:r>
              <a:rPr lang="nl-BE" dirty="0"/>
              <a:t> brandbestrijdingsdienst en instaan voor het beheer en de opleiding ervan ; </a:t>
            </a:r>
          </a:p>
          <a:p>
            <a:pPr marL="903288"/>
            <a:r>
              <a:rPr lang="nl-BE" dirty="0"/>
              <a:t>* De jaarlijkse evacuatieoefening organiseren en eraan deelnemen ; </a:t>
            </a:r>
          </a:p>
          <a:p>
            <a:pPr marL="903288"/>
            <a:r>
              <a:rPr lang="nl-BE" dirty="0"/>
              <a:t>* De contacten, werking en lokale organisatie van de brandbestrijding coördineren met de openbare hulpdiensten van de verantwoordelijke zone, en hen om schriftelijk advies vragen. </a:t>
            </a:r>
          </a:p>
          <a:p>
            <a:pPr marL="903288"/>
            <a:r>
              <a:rPr lang="nl-BE" dirty="0"/>
              <a:t>De </a:t>
            </a:r>
            <a:r>
              <a:rPr lang="nl-BE" dirty="0" err="1"/>
              <a:t>Kw</a:t>
            </a:r>
            <a:r>
              <a:rPr lang="nl-BE" dirty="0"/>
              <a:t>-BPC is verantwoordelijk voor de samenwerking tussen de verschillende </a:t>
            </a:r>
            <a:r>
              <a:rPr lang="nl-BE" dirty="0" err="1"/>
              <a:t>BPC’s</a:t>
            </a:r>
            <a:r>
              <a:rPr lang="nl-BE" dirty="0"/>
              <a:t> van de eenheden binnen het </a:t>
            </a:r>
            <a:r>
              <a:rPr lang="nl-BE" dirty="0" err="1"/>
              <a:t>Kw</a:t>
            </a:r>
            <a:endParaRPr lang="nl-BE" dirty="0"/>
          </a:p>
          <a:p>
            <a:pPr marL="1189038" indent="-285750" defTabSz="903288">
              <a:buFont typeface="Arial" panose="020B0604020202020204" pitchFamily="34" charset="0"/>
              <a:buChar char="•"/>
            </a:pPr>
            <a:endParaRPr lang="nl-BE" dirty="0"/>
          </a:p>
          <a:p>
            <a:pPr marL="1189038" indent="-285750" defTabSz="903288">
              <a:buFont typeface="Arial" panose="020B0604020202020204" pitchFamily="34" charset="0"/>
              <a:buChar char="•"/>
            </a:pPr>
            <a:endParaRPr lang="nl-BE" dirty="0"/>
          </a:p>
          <a:p>
            <a:pPr marL="165100"/>
            <a:endParaRPr lang="nl-BE" dirty="0"/>
          </a:p>
          <a:p>
            <a:pPr marL="903288" indent="-725488"/>
            <a:endParaRPr lang="nl-BE" dirty="0"/>
          </a:p>
        </p:txBody>
      </p:sp>
    </p:spTree>
    <p:extLst>
      <p:ext uri="{BB962C8B-B14F-4D97-AF65-F5344CB8AC3E}">
        <p14:creationId xmlns:p14="http://schemas.microsoft.com/office/powerpoint/2010/main" val="3850610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BE5D7-FC94-0D3A-969C-122FF14D9C8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247C1F8-2C8C-56CC-D238-35F8212CE76D}"/>
              </a:ext>
            </a:extLst>
          </p:cNvPr>
          <p:cNvSpPr>
            <a:spLocks noGrp="1"/>
          </p:cNvSpPr>
          <p:nvPr>
            <p:ph type="body" sz="quarter" idx="27"/>
          </p:nvPr>
        </p:nvSpPr>
        <p:spPr>
          <a:xfrm>
            <a:off x="215714" y="711033"/>
            <a:ext cx="11576483" cy="4089476"/>
          </a:xfrm>
        </p:spPr>
        <p:txBody>
          <a:bodyPr/>
          <a:lstStyle/>
          <a:p>
            <a:pPr marL="628650" indent="-628650"/>
            <a:r>
              <a:rPr lang="nl-BE" dirty="0">
                <a:hlinkClick r:id="rId2"/>
              </a:rPr>
              <a:t>ACTR-SPS-BKSCOMDR-001</a:t>
            </a:r>
            <a:r>
              <a:rPr lang="nl-BE" dirty="0"/>
              <a:t>, De verantwoordelijkheden van de </a:t>
            </a:r>
            <a:r>
              <a:rPr lang="nl-BE" dirty="0" err="1"/>
              <a:t>kwartierComd</a:t>
            </a:r>
            <a:r>
              <a:rPr lang="nl-BE" dirty="0"/>
              <a:t>.</a:t>
            </a:r>
          </a:p>
          <a:p>
            <a:pPr marL="628650" indent="-450850"/>
            <a:endParaRPr lang="nl-BE" dirty="0"/>
          </a:p>
          <a:p>
            <a:pPr marL="903288" indent="-725488" defTabSz="903288"/>
            <a:r>
              <a:rPr lang="nl-BE" dirty="0"/>
              <a:t>6., b.	Het intern noodplan.</a:t>
            </a:r>
          </a:p>
          <a:p>
            <a:pPr marL="903288" defTabSz="903288">
              <a:buFont typeface="Arial" panose="020B0604020202020204" pitchFamily="34" charset="0"/>
              <a:buChar char="•"/>
            </a:pPr>
            <a:endParaRPr lang="nl-BE" dirty="0"/>
          </a:p>
          <a:p>
            <a:pPr marL="903288" algn="just"/>
            <a:r>
              <a:rPr lang="nl-BE" dirty="0"/>
              <a:t>Per kwartier wordt, om de schadelijke gevolgen van noodsituaties te beperken, een intern noodplan opgesteld. De </a:t>
            </a:r>
            <a:r>
              <a:rPr lang="nl-BE" dirty="0" err="1"/>
              <a:t>KwComd</a:t>
            </a:r>
            <a:r>
              <a:rPr lang="nl-BE" dirty="0"/>
              <a:t> waakt over de opmaak60, de actualisatie, de voorbereiding en de coördinatie bij uitvoering van het INP voor het kwartier. Het INP moet zijn aangepast aan gevaarlijke situaties en mogelijke ongevallen of incidenten die eigen zijn aan het kwartier, de eenheden en hun activiteiten. Incidenten te wijten aan externe oorzaken zoals natuurrampen en aanslagen, worden eveneens opgenomen. Het INP is samengesteld uit algemene modules en actiemodules. Voor de concrete inhoud verwijzen we naar de SPS en/of GID betreffende het INP.</a:t>
            </a:r>
          </a:p>
          <a:p>
            <a:pPr marL="1189038" indent="-285750" defTabSz="903288">
              <a:buFont typeface="Arial" panose="020B0604020202020204" pitchFamily="34" charset="0"/>
              <a:buChar char="•"/>
            </a:pPr>
            <a:endParaRPr lang="nl-BE" dirty="0"/>
          </a:p>
          <a:p>
            <a:pPr marL="1189038" indent="-285750" defTabSz="903288">
              <a:buFont typeface="Arial" panose="020B0604020202020204" pitchFamily="34" charset="0"/>
              <a:buChar char="•"/>
            </a:pPr>
            <a:endParaRPr lang="nl-BE" dirty="0"/>
          </a:p>
          <a:p>
            <a:pPr marL="165100"/>
            <a:endParaRPr lang="nl-BE" dirty="0"/>
          </a:p>
          <a:p>
            <a:pPr marL="903288" indent="-725488"/>
            <a:endParaRPr lang="nl-BE" dirty="0"/>
          </a:p>
        </p:txBody>
      </p:sp>
    </p:spTree>
    <p:extLst>
      <p:ext uri="{BB962C8B-B14F-4D97-AF65-F5344CB8AC3E}">
        <p14:creationId xmlns:p14="http://schemas.microsoft.com/office/powerpoint/2010/main" val="3864471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8D72D-5E2A-D774-04EB-C7F2B1506A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685B46E-5E47-2FF1-DBAF-B695BEBED842}"/>
              </a:ext>
            </a:extLst>
          </p:cNvPr>
          <p:cNvSpPr>
            <a:spLocks noGrp="1"/>
          </p:cNvSpPr>
          <p:nvPr>
            <p:ph type="body" sz="quarter" idx="27"/>
          </p:nvPr>
        </p:nvSpPr>
        <p:spPr>
          <a:xfrm>
            <a:off x="215714" y="711033"/>
            <a:ext cx="11576483" cy="4089476"/>
          </a:xfrm>
        </p:spPr>
        <p:txBody>
          <a:bodyPr/>
          <a:lstStyle/>
          <a:p>
            <a:pPr marL="628650" indent="-628650"/>
            <a:r>
              <a:rPr lang="nl-BE" dirty="0">
                <a:hlinkClick r:id="rId2"/>
              </a:rPr>
              <a:t>DGHWB-SPS-EMERGPL-001</a:t>
            </a:r>
            <a:r>
              <a:rPr lang="nl-BE" dirty="0"/>
              <a:t>, Het Intern noodplan.</a:t>
            </a:r>
          </a:p>
          <a:p>
            <a:pPr marL="628650" indent="-450850"/>
            <a:endParaRPr lang="nl-BE" dirty="0"/>
          </a:p>
          <a:p>
            <a:pPr marL="903288" indent="-725488" defTabSz="903288"/>
            <a:r>
              <a:rPr lang="nl-BE" dirty="0"/>
              <a:t>2., a.	Rol van de werkgever (CHOD en Korpsoverste op lokaal niveau).</a:t>
            </a:r>
          </a:p>
          <a:p>
            <a:pPr marL="903288" defTabSz="903288">
              <a:buFont typeface="Arial" panose="020B0604020202020204" pitchFamily="34" charset="0"/>
              <a:buChar char="•"/>
            </a:pPr>
            <a:endParaRPr lang="nl-BE" dirty="0"/>
          </a:p>
          <a:p>
            <a:pPr marL="903288"/>
            <a:r>
              <a:rPr lang="nl-BE" dirty="0"/>
              <a:t>De werkgever is verantwoordelijk voor het uitvoeren van risicoanalyses en het definiëren van waarschijnlijke scenario's.  Op basis van deze analyses neemt de werkgever de nodige maatregelen om : </a:t>
            </a:r>
          </a:p>
          <a:p>
            <a:pPr marL="1189038" indent="-285750">
              <a:buFont typeface="Arial" panose="020B0604020202020204" pitchFamily="34" charset="0"/>
              <a:buChar char="•"/>
            </a:pPr>
            <a:r>
              <a:rPr lang="nl-BE" dirty="0"/>
              <a:t>een grondige risicobeoordeling van hun werkplek uitvoeren om mogelijke noodsituaties te identificeren en geschikte noodplannen op te stellen  </a:t>
            </a:r>
          </a:p>
          <a:p>
            <a:pPr marL="1189038" indent="-285750">
              <a:buFont typeface="Arial" panose="020B0604020202020204" pitchFamily="34" charset="0"/>
              <a:buChar char="•"/>
            </a:pPr>
            <a:r>
              <a:rPr lang="nl-BE" dirty="0"/>
              <a:t>de veiligheid van het personeel (en andere aanwezigen) waarborgen </a:t>
            </a:r>
          </a:p>
          <a:p>
            <a:pPr marL="1189038" indent="-285750">
              <a:buFont typeface="Arial" panose="020B0604020202020204" pitchFamily="34" charset="0"/>
              <a:buChar char="•"/>
            </a:pPr>
            <a:r>
              <a:rPr lang="nl-BE" dirty="0"/>
              <a:t>de oorzaken van schade bestrijden </a:t>
            </a:r>
          </a:p>
          <a:p>
            <a:pPr marL="1189038" indent="-285750">
              <a:buFont typeface="Arial" panose="020B0604020202020204" pitchFamily="34" charset="0"/>
              <a:buChar char="•"/>
            </a:pPr>
            <a:r>
              <a:rPr lang="nl-BE" dirty="0"/>
              <a:t>de nadelige gevolgen van schade beperken </a:t>
            </a:r>
          </a:p>
          <a:p>
            <a:pPr marL="1189038" indent="-285750">
              <a:buFont typeface="Arial" panose="020B0604020202020204" pitchFamily="34" charset="0"/>
              <a:buChar char="•"/>
            </a:pPr>
            <a:r>
              <a:rPr lang="nl-BE" dirty="0"/>
              <a:t>de interventie van openbare hulpdiensten vergemakkelijken </a:t>
            </a:r>
          </a:p>
          <a:p>
            <a:pPr marL="1189038" indent="-285750">
              <a:buFont typeface="Arial" panose="020B0604020202020204" pitchFamily="34" charset="0"/>
              <a:buChar char="•"/>
            </a:pPr>
            <a:r>
              <a:rPr lang="nl-BE" dirty="0"/>
              <a:t>personeel toewijzen en zorgen voor de nodige uitrusting en opleiding </a:t>
            </a:r>
          </a:p>
          <a:p>
            <a:pPr marL="1189038" indent="-285750">
              <a:buFont typeface="Arial" panose="020B0604020202020204" pitchFamily="34" charset="0"/>
              <a:buChar char="•"/>
            </a:pPr>
            <a:endParaRPr lang="nl-BE" dirty="0"/>
          </a:p>
          <a:p>
            <a:pPr marL="903288"/>
            <a:r>
              <a:rPr lang="nl-BE" dirty="0"/>
              <a:t>Hierbij wordt rekening gehouden met het advies van de preventiediensten.</a:t>
            </a:r>
          </a:p>
          <a:p>
            <a:pPr marL="903288" algn="just"/>
            <a:r>
              <a:rPr lang="nl-BE" dirty="0"/>
              <a:t>.</a:t>
            </a:r>
          </a:p>
          <a:p>
            <a:pPr marL="1189038" indent="-285750" defTabSz="903288">
              <a:buFont typeface="Arial" panose="020B0604020202020204" pitchFamily="34" charset="0"/>
              <a:buChar char="•"/>
            </a:pPr>
            <a:endParaRPr lang="nl-BE" dirty="0"/>
          </a:p>
          <a:p>
            <a:pPr marL="1189038" indent="-285750" defTabSz="903288">
              <a:buFont typeface="Arial" panose="020B0604020202020204" pitchFamily="34" charset="0"/>
              <a:buChar char="•"/>
            </a:pPr>
            <a:endParaRPr lang="nl-BE" dirty="0"/>
          </a:p>
          <a:p>
            <a:pPr marL="165100"/>
            <a:endParaRPr lang="nl-BE" dirty="0"/>
          </a:p>
          <a:p>
            <a:pPr marL="903288" indent="-725488"/>
            <a:endParaRPr lang="nl-BE" dirty="0"/>
          </a:p>
        </p:txBody>
      </p:sp>
    </p:spTree>
    <p:extLst>
      <p:ext uri="{BB962C8B-B14F-4D97-AF65-F5344CB8AC3E}">
        <p14:creationId xmlns:p14="http://schemas.microsoft.com/office/powerpoint/2010/main" val="3823629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827172" y="1898077"/>
            <a:ext cx="8534400" cy="3168352"/>
            <a:chOff x="341313" y="1666875"/>
            <a:chExt cx="8534400" cy="2906713"/>
          </a:xfrm>
        </p:grpSpPr>
        <p:grpSp>
          <p:nvGrpSpPr>
            <p:cNvPr id="28" name="Group 5"/>
            <p:cNvGrpSpPr>
              <a:grpSpLocks/>
            </p:cNvGrpSpPr>
            <p:nvPr/>
          </p:nvGrpSpPr>
          <p:grpSpPr bwMode="auto">
            <a:xfrm>
              <a:off x="341313" y="1666875"/>
              <a:ext cx="8534400" cy="2906713"/>
              <a:chOff x="768" y="1392"/>
              <a:chExt cx="4368" cy="1488"/>
            </a:xfrm>
          </p:grpSpPr>
          <p:sp>
            <p:nvSpPr>
              <p:cNvPr id="3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29"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0"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1"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2"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3" name="Text Box 13"/>
            <p:cNvSpPr txBox="1">
              <a:spLocks noChangeArrowheads="1"/>
            </p:cNvSpPr>
            <p:nvPr/>
          </p:nvSpPr>
          <p:spPr bwMode="auto">
            <a:xfrm>
              <a:off x="1693863" y="2082101"/>
              <a:ext cx="6933161" cy="646331"/>
            </a:xfrm>
            <a:prstGeom prst="rect">
              <a:avLst/>
            </a:prstGeom>
            <a:noFill/>
            <a:ln w="9525">
              <a:noFill/>
              <a:miter lim="800000"/>
              <a:headEnd/>
              <a:tailEnd/>
            </a:ln>
          </p:spPr>
          <p:txBody>
            <a:bodyPr wrap="square">
              <a:spAutoFit/>
            </a:bodyPr>
            <a:lstStyle/>
            <a:p>
              <a:pPr algn="ctr" fontAlgn="auto">
                <a:spcBef>
                  <a:spcPts val="600"/>
                </a:spcBef>
                <a:spcAft>
                  <a:spcPts val="0"/>
                </a:spcAft>
                <a:defRPr/>
              </a:pPr>
              <a:r>
                <a:rPr lang="en-GB" sz="3600" b="1" kern="0" dirty="0">
                  <a:solidFill>
                    <a:srgbClr val="000000"/>
                  </a:solidFill>
                  <a:latin typeface="Courier New" pitchFamily="49" charset="0"/>
                </a:rPr>
                <a:t>SLPPT 08 LDPBW</a:t>
              </a:r>
            </a:p>
          </p:txBody>
        </p:sp>
        <p:sp>
          <p:nvSpPr>
            <p:cNvPr id="34" name="Text Box 19"/>
            <p:cNvSpPr txBox="1">
              <a:spLocks noChangeArrowheads="1"/>
            </p:cNvSpPr>
            <p:nvPr/>
          </p:nvSpPr>
          <p:spPr bwMode="auto">
            <a:xfrm>
              <a:off x="1871663" y="3983038"/>
              <a:ext cx="5041900" cy="367069"/>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kern="0" dirty="0" err="1">
                  <a:solidFill>
                    <a:srgbClr val="000000"/>
                  </a:solidFill>
                  <a:latin typeface="Courier New" pitchFamily="49" charset="0"/>
                </a:rPr>
                <a:t>Adjt</a:t>
              </a:r>
              <a:r>
                <a:rPr lang="en-US" sz="2000" b="1" kern="0" dirty="0">
                  <a:solidFill>
                    <a:srgbClr val="000000"/>
                  </a:solidFill>
                  <a:latin typeface="Courier New" pitchFamily="49" charset="0"/>
                </a:rPr>
                <a:t> Choubane H.</a:t>
              </a:r>
            </a:p>
          </p:txBody>
        </p:sp>
        <p:pic>
          <p:nvPicPr>
            <p:cNvPr id="35" name="Picture 29" descr="Logo Def VM Fr&amp;NL"/>
            <p:cNvPicPr>
              <a:picLocks noChangeAspect="1" noChangeArrowheads="1"/>
            </p:cNvPicPr>
            <p:nvPr/>
          </p:nvPicPr>
          <p:blipFill>
            <a:blip r:embed="rId3" cstate="email">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576263" y="1966913"/>
              <a:ext cx="11176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3048000" y="2967335"/>
            <a:ext cx="6096000" cy="1200329"/>
          </a:xfrm>
          <a:prstGeom prst="rect">
            <a:avLst/>
          </a:prstGeom>
        </p:spPr>
        <p:txBody>
          <a:bodyPr>
            <a:spAutoFit/>
          </a:bodyPr>
          <a:lstStyle/>
          <a:p>
            <a:pPr algn="ctr"/>
            <a:endParaRPr lang="it-IT" dirty="0"/>
          </a:p>
          <a:p>
            <a:pPr algn="ctr"/>
            <a:r>
              <a:rPr lang="it-IT" dirty="0"/>
              <a:t>CCB 08 – BOC 08</a:t>
            </a:r>
          </a:p>
          <a:p>
            <a:pPr algn="ctr"/>
            <a:r>
              <a:rPr lang="it-IT" dirty="0"/>
              <a:t>11/06/2026</a:t>
            </a:r>
            <a:br>
              <a:rPr lang="it-IT" dirty="0"/>
            </a:br>
            <a:r>
              <a:rPr lang="it-IT" dirty="0"/>
              <a:t>1</a:t>
            </a:r>
            <a:r>
              <a:rPr lang="it-IT" baseline="30000" dirty="0"/>
              <a:t>ste</a:t>
            </a:r>
            <a:r>
              <a:rPr lang="it-IT" dirty="0"/>
              <a:t> Trim 2026</a:t>
            </a:r>
          </a:p>
        </p:txBody>
      </p:sp>
      <p:pic>
        <p:nvPicPr>
          <p:cNvPr id="38" name="Picture 3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84168" y="3390197"/>
            <a:ext cx="1294801" cy="1294801"/>
          </a:xfrm>
          <a:prstGeom prst="rect">
            <a:avLst/>
          </a:prstGeom>
        </p:spPr>
      </p:pic>
    </p:spTree>
    <p:extLst>
      <p:ext uri="{BB962C8B-B14F-4D97-AF65-F5344CB8AC3E}">
        <p14:creationId xmlns:p14="http://schemas.microsoft.com/office/powerpoint/2010/main" val="91255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6CB7B-7A82-78D5-F6E3-8F0A8EBB10D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02488D1-496C-ABA5-F58C-48EC4B47B92B}"/>
              </a:ext>
            </a:extLst>
          </p:cNvPr>
          <p:cNvSpPr>
            <a:spLocks noGrp="1"/>
          </p:cNvSpPr>
          <p:nvPr>
            <p:ph type="body" sz="quarter" idx="27"/>
          </p:nvPr>
        </p:nvSpPr>
        <p:spPr>
          <a:xfrm>
            <a:off x="307758" y="141017"/>
            <a:ext cx="11721946" cy="4089476"/>
          </a:xfrm>
        </p:spPr>
        <p:txBody>
          <a:bodyPr/>
          <a:lstStyle/>
          <a:p>
            <a:pPr marL="628650" indent="-628650"/>
            <a:r>
              <a:rPr lang="nl-BE" dirty="0">
                <a:hlinkClick r:id="rId2"/>
              </a:rPr>
              <a:t>DGHWB-SPS-EMERGPL-001</a:t>
            </a:r>
            <a:r>
              <a:rPr lang="nl-BE" dirty="0"/>
              <a:t>, Het Intern noodplan.</a:t>
            </a:r>
          </a:p>
          <a:p>
            <a:pPr marL="628650" indent="-450850"/>
            <a:endParaRPr lang="nl-BE" dirty="0"/>
          </a:p>
          <a:p>
            <a:pPr marL="903288" indent="-725488" defTabSz="903288"/>
            <a:r>
              <a:rPr lang="nl-BE" dirty="0"/>
              <a:t>2., b.	Rol van de </a:t>
            </a:r>
            <a:r>
              <a:rPr lang="nl-BE" dirty="0" err="1"/>
              <a:t>KwComd</a:t>
            </a:r>
            <a:r>
              <a:rPr lang="nl-BE" dirty="0"/>
              <a:t>.</a:t>
            </a:r>
          </a:p>
          <a:p>
            <a:pPr marL="903288" defTabSz="903288">
              <a:buFont typeface="Arial" panose="020B0604020202020204" pitchFamily="34" charset="0"/>
              <a:buChar char="•"/>
            </a:pPr>
            <a:endParaRPr lang="nl-BE" dirty="0"/>
          </a:p>
          <a:p>
            <a:pPr marL="1163638" indent="-285750" defTabSz="1258888"/>
            <a:r>
              <a:rPr lang="nl-BE" dirty="0"/>
              <a:t>Op basis van de verplichtingen in punt 2.a. zal de </a:t>
            </a:r>
            <a:r>
              <a:rPr lang="nl-BE" dirty="0" err="1"/>
              <a:t>KwComd</a:t>
            </a:r>
            <a:r>
              <a:rPr lang="nl-BE" dirty="0"/>
              <a:t> een belangrijke rol spelen bij het centraliseren van de middelen voor zijn Kwartier. Hier is een lijst van de acties die hij moet kunnen organiseren of uitvoeren: </a:t>
            </a:r>
          </a:p>
          <a:p>
            <a:pPr marL="1163638" indent="-285750" defTabSz="1258888"/>
            <a:endParaRPr lang="nl-BE" dirty="0"/>
          </a:p>
          <a:p>
            <a:pPr marL="1163638" indent="-285750" defTabSz="1258888">
              <a:buFont typeface="Arial" panose="020B0604020202020204" pitchFamily="34" charset="0"/>
              <a:buChar char="•"/>
            </a:pPr>
            <a:r>
              <a:rPr lang="nl-BE" dirty="0"/>
              <a:t>De risico's analyseren en de scenario's definiëren waarvoor het een reactie moet garanderen </a:t>
            </a:r>
          </a:p>
          <a:p>
            <a:pPr marL="1163638" indent="-285750" defTabSz="1258888">
              <a:buFont typeface="Arial" panose="020B0604020202020204" pitchFamily="34" charset="0"/>
              <a:buChar char="•"/>
            </a:pPr>
            <a:r>
              <a:rPr lang="nl-BE" dirty="0"/>
              <a:t>Een kader opstellen dat het mogelijk maakt de verschillende scenario's op een samenhangende manier uit te werken </a:t>
            </a:r>
          </a:p>
          <a:p>
            <a:pPr marL="1163638" indent="-285750" defTabSz="1258888">
              <a:buFont typeface="Arial" panose="020B0604020202020204" pitchFamily="34" charset="0"/>
              <a:buChar char="•"/>
            </a:pPr>
            <a:r>
              <a:rPr lang="nl-BE" dirty="0"/>
              <a:t>Zorg voor </a:t>
            </a:r>
            <a:r>
              <a:rPr lang="nl-BE" dirty="0" err="1"/>
              <a:t>coordinatie</a:t>
            </a:r>
            <a:r>
              <a:rPr lang="nl-BE" dirty="0"/>
              <a:t> in de organisatie en uitvoering van de plannen van zijn </a:t>
            </a:r>
            <a:r>
              <a:rPr lang="nl-BE" dirty="0" err="1"/>
              <a:t>Kw</a:t>
            </a:r>
            <a:r>
              <a:rPr lang="nl-BE" dirty="0"/>
              <a:t> en die van de eenheden die in zijn </a:t>
            </a:r>
            <a:r>
              <a:rPr lang="nl-BE" dirty="0" err="1"/>
              <a:t>Kw</a:t>
            </a:r>
            <a:r>
              <a:rPr lang="nl-BE" dirty="0"/>
              <a:t> aanwezig zijn, door een Beheercommissie in te stellen </a:t>
            </a:r>
          </a:p>
          <a:p>
            <a:pPr marL="1163638" indent="-285750" defTabSz="1258888">
              <a:buFont typeface="Arial" panose="020B0604020202020204" pitchFamily="34" charset="0"/>
              <a:buChar char="•"/>
            </a:pPr>
            <a:r>
              <a:rPr lang="nl-BE" dirty="0"/>
              <a:t>Aandacht besteden aan de controlepunten die nodig zijn om een crisis op te sporen en uit te roepen </a:t>
            </a:r>
          </a:p>
          <a:p>
            <a:pPr marL="1163638" indent="-285750" defTabSz="1258888">
              <a:buFont typeface="Arial" panose="020B0604020202020204" pitchFamily="34" charset="0"/>
              <a:buChar char="•"/>
            </a:pPr>
            <a:r>
              <a:rPr lang="nl-BE" dirty="0"/>
              <a:t>Middelen toewijzen in de vorm van personeel, training en middelen voor het betrokken personeel </a:t>
            </a:r>
          </a:p>
          <a:p>
            <a:pPr marL="1163638" indent="-285750" defTabSz="1258888">
              <a:buFont typeface="Arial" panose="020B0604020202020204" pitchFamily="34" charset="0"/>
              <a:buChar char="•"/>
            </a:pPr>
            <a:r>
              <a:rPr lang="nl-BE" dirty="0"/>
              <a:t>De leiding nemen over alle veelvoorkomende scenario's voor je buurt </a:t>
            </a:r>
          </a:p>
          <a:p>
            <a:pPr marL="1163638" indent="-285750" defTabSz="1258888">
              <a:buFont typeface="Arial" panose="020B0604020202020204" pitchFamily="34" charset="0"/>
              <a:buChar char="•"/>
            </a:pPr>
            <a:r>
              <a:rPr lang="nl-BE" dirty="0"/>
              <a:t>Alle detectie- en/of interventiemiddelen in goede staat houden </a:t>
            </a:r>
          </a:p>
          <a:p>
            <a:pPr marL="1163638" indent="-285750" defTabSz="1258888">
              <a:buFont typeface="Arial" panose="020B0604020202020204" pitchFamily="34" charset="0"/>
              <a:buChar char="•"/>
            </a:pPr>
            <a:r>
              <a:rPr lang="nl-BE" dirty="0"/>
              <a:t>Analyseren van incidenten en interventiemiddelen </a:t>
            </a:r>
          </a:p>
          <a:p>
            <a:pPr marL="1163638" indent="-285750" defTabSz="1258888">
              <a:buFont typeface="Arial" panose="020B0604020202020204" pitchFamily="34" charset="0"/>
              <a:buChar char="•"/>
            </a:pPr>
            <a:r>
              <a:rPr lang="nl-BE" dirty="0"/>
              <a:t>Het INP, of elementen van het INP, naar behoefte verspreiden onder alle betrokken partijen (inclusief derden, onderaannemers, bezoekers, enz.). </a:t>
            </a:r>
          </a:p>
          <a:p>
            <a:pPr marL="1189038" indent="-285750" defTabSz="903288">
              <a:buFont typeface="Arial" panose="020B0604020202020204" pitchFamily="34" charset="0"/>
              <a:buChar char="•"/>
            </a:pPr>
            <a:endParaRPr lang="nl-BE" dirty="0"/>
          </a:p>
          <a:p>
            <a:pPr marL="1189038" indent="-285750" defTabSz="903288">
              <a:buFont typeface="Arial" panose="020B0604020202020204" pitchFamily="34" charset="0"/>
              <a:buChar char="•"/>
            </a:pPr>
            <a:endParaRPr lang="nl-BE" dirty="0"/>
          </a:p>
          <a:p>
            <a:pPr marL="165100"/>
            <a:endParaRPr lang="nl-BE" dirty="0"/>
          </a:p>
          <a:p>
            <a:pPr marL="903288" indent="-725488"/>
            <a:endParaRPr lang="nl-BE" dirty="0"/>
          </a:p>
        </p:txBody>
      </p:sp>
    </p:spTree>
    <p:extLst>
      <p:ext uri="{BB962C8B-B14F-4D97-AF65-F5344CB8AC3E}">
        <p14:creationId xmlns:p14="http://schemas.microsoft.com/office/powerpoint/2010/main" val="1202041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E1BF7-3A4B-73B9-119F-B9D580F45C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C9C33F1-1805-F078-B7E3-F8EBEE8B3BB3}"/>
              </a:ext>
            </a:extLst>
          </p:cNvPr>
          <p:cNvSpPr>
            <a:spLocks noGrp="1"/>
          </p:cNvSpPr>
          <p:nvPr>
            <p:ph type="body" sz="quarter" idx="27"/>
          </p:nvPr>
        </p:nvSpPr>
        <p:spPr>
          <a:xfrm>
            <a:off x="235027" y="972290"/>
            <a:ext cx="11721946" cy="4089476"/>
          </a:xfrm>
        </p:spPr>
        <p:txBody>
          <a:bodyPr/>
          <a:lstStyle/>
          <a:p>
            <a:pPr marL="628650" indent="-628650"/>
            <a:r>
              <a:rPr lang="nl-BE" dirty="0">
                <a:hlinkClick r:id="rId2"/>
              </a:rPr>
              <a:t>DGHWB-SPS-EMERGPL-001</a:t>
            </a:r>
            <a:r>
              <a:rPr lang="nl-BE" dirty="0"/>
              <a:t>, Het Intern noodplan.</a:t>
            </a:r>
          </a:p>
          <a:p>
            <a:pPr marL="628650" indent="-450850"/>
            <a:endParaRPr lang="nl-BE" dirty="0"/>
          </a:p>
          <a:p>
            <a:pPr marL="903288" indent="-725488" defTabSz="903288"/>
            <a:r>
              <a:rPr lang="nl-BE" dirty="0"/>
              <a:t>2., b.	Rol van de </a:t>
            </a:r>
            <a:r>
              <a:rPr lang="nl-BE" dirty="0" err="1"/>
              <a:t>KwComd</a:t>
            </a:r>
            <a:r>
              <a:rPr lang="nl-BE" dirty="0"/>
              <a:t>.</a:t>
            </a:r>
          </a:p>
          <a:p>
            <a:pPr marL="903288" defTabSz="903288">
              <a:buFont typeface="Arial" panose="020B0604020202020204" pitchFamily="34" charset="0"/>
              <a:buChar char="•"/>
            </a:pPr>
            <a:endParaRPr lang="nl-BE" dirty="0"/>
          </a:p>
          <a:p>
            <a:pPr marL="1189038" indent="-285750">
              <a:buFont typeface="Arial" panose="020B0604020202020204" pitchFamily="34" charset="0"/>
              <a:buChar char="•"/>
            </a:pPr>
            <a:r>
              <a:rPr lang="nl-BE" dirty="0"/>
              <a:t>Indien nodig het veiligheidsbeleid in uw </a:t>
            </a:r>
            <a:r>
              <a:rPr lang="nl-BE" dirty="0" err="1"/>
              <a:t>Kw</a:t>
            </a:r>
            <a:r>
              <a:rPr lang="nl-BE" dirty="0"/>
              <a:t> aanpassen </a:t>
            </a:r>
          </a:p>
          <a:p>
            <a:pPr marL="1189038" indent="-285750">
              <a:buFont typeface="Arial" panose="020B0604020202020204" pitchFamily="34" charset="0"/>
              <a:buChar char="•"/>
            </a:pPr>
            <a:r>
              <a:rPr lang="nl-BE" dirty="0"/>
              <a:t>Het advies en de medewerking vragen van de preventieadviseurs bij de analyse en de organisatie van de antwoorden op de gekozen scenario's </a:t>
            </a:r>
          </a:p>
          <a:p>
            <a:pPr marL="1189038" indent="-285750">
              <a:buFont typeface="Arial" panose="020B0604020202020204" pitchFamily="34" charset="0"/>
              <a:buChar char="•"/>
            </a:pPr>
            <a:r>
              <a:rPr lang="nl-BE" dirty="0"/>
              <a:t>Het advies van de sociale partners vragen over de analyse en de organisatie van de antwoorden op de gekozen scenario's (Basisoverlegcomités - BOC). </a:t>
            </a:r>
          </a:p>
          <a:p>
            <a:pPr marL="1189038" indent="-285750">
              <a:buFont typeface="Arial" panose="020B0604020202020204" pitchFamily="34" charset="0"/>
              <a:buChar char="•"/>
            </a:pPr>
            <a:r>
              <a:rPr lang="nl-BE" dirty="0"/>
              <a:t>Indien nodig, escaleert u problemen naar de DG/ACOS.  Er moet toch effectief worden gereageerd totdat de benodigde middelen beschikbaar zijn. </a:t>
            </a:r>
          </a:p>
          <a:p>
            <a:pPr marL="1189038" indent="-285750">
              <a:buFont typeface="Arial" panose="020B0604020202020204" pitchFamily="34" charset="0"/>
              <a:buChar char="•"/>
            </a:pPr>
            <a:r>
              <a:rPr lang="nl-BE" dirty="0"/>
              <a:t>Deze acties worden vergemakkelijkt door het opzetten van een Beheerscomité binnen het </a:t>
            </a:r>
            <a:r>
              <a:rPr lang="nl-BE" dirty="0" err="1"/>
              <a:t>Kw</a:t>
            </a:r>
            <a:r>
              <a:rPr lang="nl-BE" dirty="0"/>
              <a:t> : zet een beheerscomité op. </a:t>
            </a:r>
          </a:p>
          <a:p>
            <a:pPr marL="1189038" indent="-285750">
              <a:buFont typeface="Arial" panose="020B0604020202020204" pitchFamily="34" charset="0"/>
              <a:buChar char="•"/>
            </a:pPr>
            <a:r>
              <a:rPr lang="nl-BE" dirty="0"/>
              <a:t>Opmerking: concessiehouders en andere derden niet vergeten te integreren (</a:t>
            </a:r>
            <a:r>
              <a:rPr lang="nl-BE" dirty="0" err="1"/>
              <a:t>vb</a:t>
            </a:r>
            <a:r>
              <a:rPr lang="nl-BE" dirty="0"/>
              <a:t>: CDSCA, burgers,…)</a:t>
            </a:r>
          </a:p>
          <a:p>
            <a:pPr marL="1189038" indent="-285750" defTabSz="903288">
              <a:buFont typeface="Arial" panose="020B0604020202020204" pitchFamily="34" charset="0"/>
              <a:buChar char="•"/>
            </a:pPr>
            <a:endParaRPr lang="nl-BE" dirty="0"/>
          </a:p>
          <a:p>
            <a:pPr marL="1189038" indent="-285750" defTabSz="903288">
              <a:buFont typeface="Arial" panose="020B0604020202020204" pitchFamily="34" charset="0"/>
              <a:buChar char="•"/>
            </a:pPr>
            <a:endParaRPr lang="nl-BE" dirty="0"/>
          </a:p>
          <a:p>
            <a:pPr marL="165100"/>
            <a:endParaRPr lang="nl-BE" dirty="0"/>
          </a:p>
          <a:p>
            <a:pPr marL="903288" indent="-725488"/>
            <a:endParaRPr lang="nl-BE" dirty="0"/>
          </a:p>
        </p:txBody>
      </p:sp>
    </p:spTree>
    <p:extLst>
      <p:ext uri="{BB962C8B-B14F-4D97-AF65-F5344CB8AC3E}">
        <p14:creationId xmlns:p14="http://schemas.microsoft.com/office/powerpoint/2010/main" val="1296981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03024-C537-A86F-E5BE-79186CB1F63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59846F-8DD6-AE93-7607-E002AEC644AE}"/>
              </a:ext>
            </a:extLst>
          </p:cNvPr>
          <p:cNvSpPr>
            <a:spLocks noGrp="1"/>
          </p:cNvSpPr>
          <p:nvPr>
            <p:ph type="body" sz="quarter" idx="27"/>
          </p:nvPr>
        </p:nvSpPr>
        <p:spPr>
          <a:xfrm>
            <a:off x="235027" y="972290"/>
            <a:ext cx="11721946" cy="4089476"/>
          </a:xfrm>
        </p:spPr>
        <p:txBody>
          <a:bodyPr/>
          <a:lstStyle/>
          <a:p>
            <a:pPr marL="628650" indent="-628650"/>
            <a:r>
              <a:rPr lang="nl-BE" dirty="0">
                <a:hlinkClick r:id="rId2"/>
              </a:rPr>
              <a:t>DGHWB-SPS-EMERGPL-001</a:t>
            </a:r>
            <a:r>
              <a:rPr lang="nl-BE" dirty="0"/>
              <a:t>, Het Intern noodplan.</a:t>
            </a:r>
          </a:p>
          <a:p>
            <a:pPr marL="628650" indent="-450850"/>
            <a:endParaRPr lang="nl-BE" dirty="0"/>
          </a:p>
          <a:p>
            <a:pPr marL="903288" indent="-725488" defTabSz="903288"/>
            <a:r>
              <a:rPr lang="nl-BE" dirty="0"/>
              <a:t>2., c.	Rol van de </a:t>
            </a:r>
            <a:r>
              <a:rPr lang="nl-BE" dirty="0" err="1"/>
              <a:t>KorpsComd</a:t>
            </a:r>
            <a:r>
              <a:rPr lang="nl-BE" dirty="0"/>
              <a:t>.</a:t>
            </a:r>
          </a:p>
          <a:p>
            <a:pPr marL="903288" defTabSz="903288">
              <a:buFont typeface="Arial" panose="020B0604020202020204" pitchFamily="34" charset="0"/>
              <a:buChar char="•"/>
            </a:pPr>
            <a:endParaRPr lang="nl-BE" dirty="0"/>
          </a:p>
          <a:p>
            <a:pPr marL="903288"/>
            <a:r>
              <a:rPr lang="nl-BE" dirty="0"/>
              <a:t>De </a:t>
            </a:r>
            <a:r>
              <a:rPr lang="nl-BE" dirty="0" err="1"/>
              <a:t>KorpsCommandant</a:t>
            </a:r>
            <a:r>
              <a:rPr lang="nl-BE" dirty="0"/>
              <a:t> kan ook scenario's hebben die specifiek zijn voor zijn eenheid.  Zijn belangrijkste acties zijn als volgt: </a:t>
            </a:r>
          </a:p>
          <a:p>
            <a:pPr marL="1189038" indent="-285750">
              <a:buFont typeface="Arial" panose="020B0604020202020204" pitchFamily="34" charset="0"/>
              <a:buChar char="•"/>
            </a:pPr>
            <a:r>
              <a:rPr lang="nl-BE" dirty="0"/>
              <a:t>Specifiek zijn voor zijn eenheid, de risico’s analyseren en de scenario's bepalen </a:t>
            </a:r>
          </a:p>
          <a:p>
            <a:pPr marL="1189038" indent="-285750">
              <a:buFont typeface="Arial" panose="020B0604020202020204" pitchFamily="34" charset="0"/>
              <a:buChar char="•"/>
            </a:pPr>
            <a:r>
              <a:rPr lang="nl-BE" dirty="0"/>
              <a:t>Deelnemen aan het Beheerscomité van zijn kwartier (zie 2.f.) </a:t>
            </a:r>
          </a:p>
          <a:p>
            <a:pPr marL="1189038" indent="-285750">
              <a:buFont typeface="Arial" panose="020B0604020202020204" pitchFamily="34" charset="0"/>
              <a:buChar char="•"/>
            </a:pPr>
            <a:r>
              <a:rPr lang="nl-BE" dirty="0"/>
              <a:t>Uitvoeren van en deelnemen aan de inspanningen om te reageren op de scenario's in zijn omgeving </a:t>
            </a:r>
          </a:p>
          <a:p>
            <a:pPr marL="1189038" indent="-285750">
              <a:buFont typeface="Arial" panose="020B0604020202020204" pitchFamily="34" charset="0"/>
              <a:buChar char="•"/>
            </a:pPr>
            <a:r>
              <a:rPr lang="nl-BE" dirty="0"/>
              <a:t>Voor deze scenario's personeel en uitrusting toewijzen </a:t>
            </a:r>
          </a:p>
          <a:p>
            <a:pPr marL="1189038" indent="-285750">
              <a:buFont typeface="Arial" panose="020B0604020202020204" pitchFamily="34" charset="0"/>
              <a:buChar char="•"/>
            </a:pPr>
            <a:r>
              <a:rPr lang="nl-BE" dirty="0"/>
              <a:t>Deelnemen aan oefeningen en trainingen </a:t>
            </a:r>
          </a:p>
          <a:p>
            <a:pPr marL="1189038" indent="-285750">
              <a:buFont typeface="Arial" panose="020B0604020202020204" pitchFamily="34" charset="0"/>
              <a:buChar char="•"/>
            </a:pPr>
            <a:r>
              <a:rPr lang="nl-BE" dirty="0"/>
              <a:t>Incidenten analyseren.  </a:t>
            </a:r>
          </a:p>
          <a:p>
            <a:pPr marL="1189038" indent="-285750">
              <a:buFont typeface="Arial" panose="020B0604020202020204" pitchFamily="34" charset="0"/>
              <a:buChar char="•"/>
            </a:pPr>
            <a:r>
              <a:rPr lang="nl-BE" dirty="0"/>
              <a:t>Het lokale preventieplan (LPP) indien nodig aanpassen </a:t>
            </a:r>
          </a:p>
          <a:p>
            <a:pPr marL="1189038" indent="-285750">
              <a:buFont typeface="Arial" panose="020B0604020202020204" pitchFamily="34" charset="0"/>
              <a:buChar char="•"/>
            </a:pPr>
            <a:r>
              <a:rPr lang="nl-BE" dirty="0"/>
              <a:t>Indien nodig, problemen escaleren naar de </a:t>
            </a:r>
            <a:r>
              <a:rPr lang="nl-BE" dirty="0" err="1"/>
              <a:t>Kw</a:t>
            </a:r>
            <a:r>
              <a:rPr lang="nl-BE" dirty="0"/>
              <a:t> </a:t>
            </a:r>
            <a:r>
              <a:rPr lang="nl-BE" dirty="0" err="1"/>
              <a:t>Comd</a:t>
            </a:r>
            <a:endParaRPr lang="nl-BE" dirty="0"/>
          </a:p>
          <a:p>
            <a:pPr marL="1189038" indent="-285750" defTabSz="903288">
              <a:buFont typeface="Arial" panose="020B0604020202020204" pitchFamily="34" charset="0"/>
              <a:buChar char="•"/>
            </a:pPr>
            <a:endParaRPr lang="nl-BE" dirty="0"/>
          </a:p>
          <a:p>
            <a:pPr marL="1189038" indent="-285750" defTabSz="903288">
              <a:buFont typeface="Arial" panose="020B0604020202020204" pitchFamily="34" charset="0"/>
              <a:buChar char="•"/>
            </a:pPr>
            <a:endParaRPr lang="nl-BE" dirty="0"/>
          </a:p>
          <a:p>
            <a:pPr marL="165100"/>
            <a:endParaRPr lang="nl-BE" dirty="0"/>
          </a:p>
        </p:txBody>
      </p:sp>
      <p:sp>
        <p:nvSpPr>
          <p:cNvPr id="2" name="TextBox 1">
            <a:extLst>
              <a:ext uri="{FF2B5EF4-FFF2-40B4-BE49-F238E27FC236}">
                <a16:creationId xmlns:a16="http://schemas.microsoft.com/office/drawing/2014/main" id="{EE08B42F-E354-E130-B84D-F43216D3C1E3}"/>
              </a:ext>
            </a:extLst>
          </p:cNvPr>
          <p:cNvSpPr txBox="1"/>
          <p:nvPr/>
        </p:nvSpPr>
        <p:spPr>
          <a:xfrm>
            <a:off x="938151" y="5618501"/>
            <a:ext cx="7992093" cy="923330"/>
          </a:xfrm>
          <a:prstGeom prst="rect">
            <a:avLst/>
          </a:prstGeom>
          <a:solidFill>
            <a:schemeClr val="bg1"/>
          </a:solidFill>
          <a:ln>
            <a:solidFill>
              <a:schemeClr val="accent1"/>
            </a:solidFill>
          </a:ln>
        </p:spPr>
        <p:txBody>
          <a:bodyPr wrap="square" rtlCol="0">
            <a:spAutoFit/>
          </a:bodyPr>
          <a:lstStyle/>
          <a:p>
            <a:r>
              <a:rPr lang="nl-BE" dirty="0"/>
              <a:t>(</a:t>
            </a:r>
            <a:r>
              <a:rPr lang="nl-BE" dirty="0">
                <a:hlinkClick r:id="rId3"/>
              </a:rPr>
              <a:t>ACWB-GID-WRKPR-016</a:t>
            </a:r>
            <a:r>
              <a:rPr lang="nl-BE" dirty="0"/>
              <a:t>, Handleiding voor de opmaak van het intern noodplan)</a:t>
            </a:r>
          </a:p>
          <a:p>
            <a:r>
              <a:rPr lang="nl-BE" dirty="0">
                <a:hlinkClick r:id="rId4"/>
              </a:rPr>
              <a:t>INP versie 2013</a:t>
            </a:r>
            <a:r>
              <a:rPr lang="nl-BE" dirty="0"/>
              <a:t>.</a:t>
            </a:r>
          </a:p>
          <a:p>
            <a:r>
              <a:rPr lang="nl-BE" dirty="0">
                <a:hlinkClick r:id="rId5"/>
              </a:rPr>
              <a:t>INP versie 2017 </a:t>
            </a:r>
            <a:r>
              <a:rPr lang="nl-BE" dirty="0"/>
              <a:t>(draft)</a:t>
            </a:r>
          </a:p>
        </p:txBody>
      </p:sp>
    </p:spTree>
    <p:extLst>
      <p:ext uri="{BB962C8B-B14F-4D97-AF65-F5344CB8AC3E}">
        <p14:creationId xmlns:p14="http://schemas.microsoft.com/office/powerpoint/2010/main" val="1508991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34D632-4627-82FA-457B-6A1377D12430}"/>
              </a:ext>
            </a:extLst>
          </p:cNvPr>
          <p:cNvSpPr>
            <a:spLocks noGrp="1"/>
          </p:cNvSpPr>
          <p:nvPr>
            <p:ph type="body" sz="quarter" idx="13"/>
          </p:nvPr>
        </p:nvSpPr>
        <p:spPr/>
        <p:txBody>
          <a:bodyPr/>
          <a:lstStyle/>
          <a:p>
            <a:r>
              <a:rPr lang="nl-BE" dirty="0"/>
              <a:t>Verantwoordelijkheid.</a:t>
            </a:r>
          </a:p>
        </p:txBody>
      </p:sp>
      <p:sp>
        <p:nvSpPr>
          <p:cNvPr id="4" name="Text Placeholder 3">
            <a:extLst>
              <a:ext uri="{FF2B5EF4-FFF2-40B4-BE49-F238E27FC236}">
                <a16:creationId xmlns:a16="http://schemas.microsoft.com/office/drawing/2014/main" id="{38E0487A-07CF-6F58-1A7E-4FC67D2AC079}"/>
              </a:ext>
            </a:extLst>
          </p:cNvPr>
          <p:cNvSpPr>
            <a:spLocks noGrp="1"/>
          </p:cNvSpPr>
          <p:nvPr>
            <p:ph type="body" sz="quarter" idx="27"/>
          </p:nvPr>
        </p:nvSpPr>
        <p:spPr>
          <a:xfrm>
            <a:off x="281009" y="1577937"/>
            <a:ext cx="11237400" cy="1181756"/>
          </a:xfrm>
        </p:spPr>
        <p:txBody>
          <a:bodyPr/>
          <a:lstStyle/>
          <a:p>
            <a:r>
              <a:rPr lang="nl-BE" dirty="0"/>
              <a:t>Na contact met Dhr. CORSTJENS Marc, directeur van ILE, kan het volgende meegedeeld worden betreffende de vraag wie verantwoordelijk/aansprakelijk is voor de opmaak van het INP.</a:t>
            </a:r>
          </a:p>
          <a:p>
            <a:endParaRPr lang="nl-BE" dirty="0"/>
          </a:p>
          <a:p>
            <a:r>
              <a:rPr lang="nl-BE" sz="2000" b="1" u="sng" dirty="0"/>
              <a:t>Actoren voorzien in de arbeidswetgeving, sociaal strafwetboek en de richtlijnen.</a:t>
            </a:r>
          </a:p>
          <a:p>
            <a:endParaRPr lang="nl-BE" dirty="0"/>
          </a:p>
        </p:txBody>
      </p:sp>
      <p:sp>
        <p:nvSpPr>
          <p:cNvPr id="6" name="TextBox 5">
            <a:extLst>
              <a:ext uri="{FF2B5EF4-FFF2-40B4-BE49-F238E27FC236}">
                <a16:creationId xmlns:a16="http://schemas.microsoft.com/office/drawing/2014/main" id="{7AC78736-AB7A-AE54-527C-BA6A96B7E617}"/>
              </a:ext>
            </a:extLst>
          </p:cNvPr>
          <p:cNvSpPr txBox="1"/>
          <p:nvPr/>
        </p:nvSpPr>
        <p:spPr>
          <a:xfrm>
            <a:off x="659391" y="5641387"/>
            <a:ext cx="4667002" cy="369332"/>
          </a:xfrm>
          <a:prstGeom prst="rect">
            <a:avLst/>
          </a:prstGeom>
          <a:solidFill>
            <a:schemeClr val="bg2">
              <a:lumMod val="90000"/>
            </a:schemeClr>
          </a:solidFill>
          <a:ln>
            <a:solidFill>
              <a:schemeClr val="accent1"/>
            </a:solidFill>
          </a:ln>
        </p:spPr>
        <p:txBody>
          <a:bodyPr wrap="square" rtlCol="0">
            <a:spAutoFit/>
          </a:bodyPr>
          <a:lstStyle/>
          <a:p>
            <a:pPr algn="ctr"/>
            <a:r>
              <a:rPr lang="nl-BE" b="1" dirty="0"/>
              <a:t>Werknemer</a:t>
            </a:r>
          </a:p>
        </p:txBody>
      </p:sp>
      <p:sp>
        <p:nvSpPr>
          <p:cNvPr id="7" name="TextBox 6">
            <a:extLst>
              <a:ext uri="{FF2B5EF4-FFF2-40B4-BE49-F238E27FC236}">
                <a16:creationId xmlns:a16="http://schemas.microsoft.com/office/drawing/2014/main" id="{09C412C2-FAF1-3EB4-860D-76E87DCDC593}"/>
              </a:ext>
            </a:extLst>
          </p:cNvPr>
          <p:cNvSpPr txBox="1"/>
          <p:nvPr/>
        </p:nvSpPr>
        <p:spPr>
          <a:xfrm>
            <a:off x="659388" y="4723519"/>
            <a:ext cx="4667005" cy="369332"/>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nl-BE" b="1" dirty="0" err="1"/>
              <a:t>Hierarchische</a:t>
            </a:r>
            <a:r>
              <a:rPr lang="nl-BE" b="1" dirty="0"/>
              <a:t> lijn</a:t>
            </a:r>
          </a:p>
        </p:txBody>
      </p:sp>
      <p:sp>
        <p:nvSpPr>
          <p:cNvPr id="8" name="TextBox 7">
            <a:extLst>
              <a:ext uri="{FF2B5EF4-FFF2-40B4-BE49-F238E27FC236}">
                <a16:creationId xmlns:a16="http://schemas.microsoft.com/office/drawing/2014/main" id="{754858BA-85E0-5472-43B8-70E01EE5C17F}"/>
              </a:ext>
            </a:extLst>
          </p:cNvPr>
          <p:cNvSpPr txBox="1"/>
          <p:nvPr/>
        </p:nvSpPr>
        <p:spPr>
          <a:xfrm>
            <a:off x="673590" y="3239462"/>
            <a:ext cx="4667002" cy="369332"/>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nl-BE" b="1" dirty="0"/>
              <a:t>Werkgever</a:t>
            </a:r>
          </a:p>
        </p:txBody>
      </p:sp>
      <p:sp>
        <p:nvSpPr>
          <p:cNvPr id="9" name="TextBox 8">
            <a:extLst>
              <a:ext uri="{FF2B5EF4-FFF2-40B4-BE49-F238E27FC236}">
                <a16:creationId xmlns:a16="http://schemas.microsoft.com/office/drawing/2014/main" id="{71D9D344-0CBE-0E68-A19D-6F305DA83524}"/>
              </a:ext>
            </a:extLst>
          </p:cNvPr>
          <p:cNvSpPr txBox="1"/>
          <p:nvPr/>
        </p:nvSpPr>
        <p:spPr>
          <a:xfrm>
            <a:off x="673590" y="4277376"/>
            <a:ext cx="4667005" cy="369332"/>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nl-BE" b="1" dirty="0"/>
              <a:t>Aangestelde  (</a:t>
            </a:r>
            <a:r>
              <a:rPr lang="nl-BE" b="1" dirty="0" err="1"/>
              <a:t>KorpsComd</a:t>
            </a:r>
            <a:r>
              <a:rPr lang="nl-BE" b="1" dirty="0"/>
              <a:t>/</a:t>
            </a:r>
            <a:r>
              <a:rPr lang="nl-BE" b="1" dirty="0" err="1"/>
              <a:t>KwKomd</a:t>
            </a:r>
            <a:r>
              <a:rPr lang="nl-BE" b="1" dirty="0"/>
              <a:t>)</a:t>
            </a:r>
          </a:p>
        </p:txBody>
      </p:sp>
      <p:cxnSp>
        <p:nvCxnSpPr>
          <p:cNvPr id="10" name="Straight Arrow Connector 9">
            <a:extLst>
              <a:ext uri="{FF2B5EF4-FFF2-40B4-BE49-F238E27FC236}">
                <a16:creationId xmlns:a16="http://schemas.microsoft.com/office/drawing/2014/main" id="{C7BD5876-E713-FFC5-3B1F-7712C7D4865F}"/>
              </a:ext>
            </a:extLst>
          </p:cNvPr>
          <p:cNvCxnSpPr>
            <a:cxnSpLocks/>
          </p:cNvCxnSpPr>
          <p:nvPr/>
        </p:nvCxnSpPr>
        <p:spPr>
          <a:xfrm flipH="1" flipV="1">
            <a:off x="5326393" y="4462042"/>
            <a:ext cx="769607" cy="326097"/>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E036D60-91FF-6F5D-FF05-3C2FAAEC2837}"/>
              </a:ext>
            </a:extLst>
          </p:cNvPr>
          <p:cNvSpPr txBox="1"/>
          <p:nvPr/>
        </p:nvSpPr>
        <p:spPr>
          <a:xfrm>
            <a:off x="6096000" y="2953037"/>
            <a:ext cx="5478684" cy="923330"/>
          </a:xfrm>
          <a:prstGeom prst="rect">
            <a:avLst/>
          </a:prstGeom>
          <a:solidFill>
            <a:schemeClr val="accent1">
              <a:lumMod val="20000"/>
              <a:lumOff val="80000"/>
            </a:schemeClr>
          </a:solidFill>
          <a:ln>
            <a:solidFill>
              <a:srgbClr val="184652"/>
            </a:solidFill>
          </a:ln>
        </p:spPr>
        <p:txBody>
          <a:bodyPr wrap="square" rtlCol="0">
            <a:spAutoFit/>
          </a:bodyPr>
          <a:lstStyle/>
          <a:p>
            <a:r>
              <a:rPr lang="nl-BE" dirty="0"/>
              <a:t>Fysieke persoon of rechtspersoon die daadwerkelijk gezag uitoefent over werknemer. Dit vereist toezicht, gezag en leiding.</a:t>
            </a:r>
          </a:p>
        </p:txBody>
      </p:sp>
      <p:sp>
        <p:nvSpPr>
          <p:cNvPr id="13" name="TextBox 12">
            <a:extLst>
              <a:ext uri="{FF2B5EF4-FFF2-40B4-BE49-F238E27FC236}">
                <a16:creationId xmlns:a16="http://schemas.microsoft.com/office/drawing/2014/main" id="{AA5E2A52-AF65-4DA6-8A46-83FF79C4A857}"/>
              </a:ext>
            </a:extLst>
          </p:cNvPr>
          <p:cNvSpPr txBox="1"/>
          <p:nvPr/>
        </p:nvSpPr>
        <p:spPr>
          <a:xfrm>
            <a:off x="6095999" y="4046543"/>
            <a:ext cx="5814990" cy="1200329"/>
          </a:xfrm>
          <a:prstGeom prst="rect">
            <a:avLst/>
          </a:prstGeom>
          <a:solidFill>
            <a:schemeClr val="accent5">
              <a:lumMod val="20000"/>
              <a:lumOff val="80000"/>
            </a:schemeClr>
          </a:solidFill>
          <a:ln>
            <a:solidFill>
              <a:srgbClr val="1A4652"/>
            </a:solidFill>
          </a:ln>
        </p:spPr>
        <p:txBody>
          <a:bodyPr wrap="square" rtlCol="0">
            <a:spAutoFit/>
          </a:bodyPr>
          <a:lstStyle/>
          <a:p>
            <a:r>
              <a:rPr lang="nl-BE" dirty="0"/>
              <a:t>Fysieke persoon (in de regel verbonden met arbeidsovereenkomst), ondergeschikt aan werkgever belast met leiding en toezicht over andere werknemers (b.v. leden van de hiërarchische lijn)</a:t>
            </a:r>
          </a:p>
        </p:txBody>
      </p:sp>
      <p:cxnSp>
        <p:nvCxnSpPr>
          <p:cNvPr id="17" name="Straight Arrow Connector 16">
            <a:extLst>
              <a:ext uri="{FF2B5EF4-FFF2-40B4-BE49-F238E27FC236}">
                <a16:creationId xmlns:a16="http://schemas.microsoft.com/office/drawing/2014/main" id="{9EC46B1F-AA2E-A1A4-9729-72851502C233}"/>
              </a:ext>
            </a:extLst>
          </p:cNvPr>
          <p:cNvCxnSpPr>
            <a:cxnSpLocks/>
          </p:cNvCxnSpPr>
          <p:nvPr/>
        </p:nvCxnSpPr>
        <p:spPr>
          <a:xfrm flipH="1">
            <a:off x="5340595" y="3386905"/>
            <a:ext cx="755405" cy="9693"/>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4474729-B8C9-A947-14EC-1844299CEB01}"/>
              </a:ext>
            </a:extLst>
          </p:cNvPr>
          <p:cNvSpPr txBox="1"/>
          <p:nvPr/>
        </p:nvSpPr>
        <p:spPr>
          <a:xfrm>
            <a:off x="0" y="225631"/>
            <a:ext cx="12191999" cy="523220"/>
          </a:xfrm>
          <a:prstGeom prst="rect">
            <a:avLst/>
          </a:prstGeom>
        </p:spPr>
        <p:txBody>
          <a:bodyPr wrap="square" rtlCol="0">
            <a:spAutoFit/>
          </a:bodyPr>
          <a:lstStyle/>
          <a:p>
            <a:pPr algn="ctr"/>
            <a:r>
              <a:rPr lang="nl-BE" sz="2800" b="1" dirty="0">
                <a:solidFill>
                  <a:srgbClr val="FF0000"/>
                </a:solidFill>
              </a:rPr>
              <a:t>WETGEVING</a:t>
            </a:r>
          </a:p>
        </p:txBody>
      </p:sp>
      <p:sp>
        <p:nvSpPr>
          <p:cNvPr id="23" name="TextBox 22">
            <a:extLst>
              <a:ext uri="{FF2B5EF4-FFF2-40B4-BE49-F238E27FC236}">
                <a16:creationId xmlns:a16="http://schemas.microsoft.com/office/drawing/2014/main" id="{F48D654B-3441-8912-5BE2-917130945BCB}"/>
              </a:ext>
            </a:extLst>
          </p:cNvPr>
          <p:cNvSpPr txBox="1"/>
          <p:nvPr/>
        </p:nvSpPr>
        <p:spPr>
          <a:xfrm>
            <a:off x="6095999" y="5397564"/>
            <a:ext cx="5814990" cy="923330"/>
          </a:xfrm>
          <a:prstGeom prst="rect">
            <a:avLst/>
          </a:prstGeom>
          <a:solidFill>
            <a:schemeClr val="bg2">
              <a:lumMod val="90000"/>
            </a:schemeClr>
          </a:solidFill>
          <a:ln>
            <a:solidFill>
              <a:schemeClr val="tx1"/>
            </a:solidFill>
          </a:ln>
        </p:spPr>
        <p:txBody>
          <a:bodyPr wrap="square" rtlCol="0">
            <a:spAutoFit/>
          </a:bodyPr>
          <a:lstStyle/>
          <a:p>
            <a:r>
              <a:rPr lang="nl-BE" dirty="0"/>
              <a:t>De personen die, anders dan krachtens een </a:t>
            </a:r>
            <a:r>
              <a:rPr lang="nl-BE" dirty="0" err="1"/>
              <a:t>arbeids-overeenkomst</a:t>
            </a:r>
            <a:r>
              <a:rPr lang="nl-BE" dirty="0"/>
              <a:t>, </a:t>
            </a:r>
            <a:r>
              <a:rPr lang="nl-BE" dirty="0" err="1"/>
              <a:t>arbeidverrichten</a:t>
            </a:r>
            <a:r>
              <a:rPr lang="nl-BE" dirty="0"/>
              <a:t> onder het gezag van een andere persoon.</a:t>
            </a:r>
          </a:p>
        </p:txBody>
      </p:sp>
    </p:spTree>
    <p:extLst>
      <p:ext uri="{BB962C8B-B14F-4D97-AF65-F5344CB8AC3E}">
        <p14:creationId xmlns:p14="http://schemas.microsoft.com/office/powerpoint/2010/main" val="2228051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577D9-CB7C-F6F2-CC4D-CD47136E4A65}"/>
            </a:ext>
          </a:extLst>
        </p:cNvPr>
        <p:cNvGrpSpPr/>
        <p:nvPr/>
      </p:nvGrpSpPr>
      <p:grpSpPr>
        <a:xfrm>
          <a:off x="0" y="0"/>
          <a:ext cx="0" cy="0"/>
          <a:chOff x="0" y="0"/>
          <a:chExt cx="0" cy="0"/>
        </a:xfrm>
      </p:grpSpPr>
      <p:cxnSp>
        <p:nvCxnSpPr>
          <p:cNvPr id="13" name="Straight Arrow Connector 12">
            <a:extLst>
              <a:ext uri="{FF2B5EF4-FFF2-40B4-BE49-F238E27FC236}">
                <a16:creationId xmlns:a16="http://schemas.microsoft.com/office/drawing/2014/main" id="{FE22677D-FBDE-A02C-5A19-3ACDA5A42A9D}"/>
              </a:ext>
            </a:extLst>
          </p:cNvPr>
          <p:cNvCxnSpPr>
            <a:cxnSpLocks/>
          </p:cNvCxnSpPr>
          <p:nvPr/>
        </p:nvCxnSpPr>
        <p:spPr>
          <a:xfrm flipH="1">
            <a:off x="5362016" y="4462042"/>
            <a:ext cx="1107910" cy="0"/>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D2DFFBEA-A5DB-552C-BEE9-B0FC639011AE}"/>
              </a:ext>
            </a:extLst>
          </p:cNvPr>
          <p:cNvSpPr>
            <a:spLocks noGrp="1"/>
          </p:cNvSpPr>
          <p:nvPr>
            <p:ph type="body" sz="quarter" idx="13"/>
          </p:nvPr>
        </p:nvSpPr>
        <p:spPr/>
        <p:txBody>
          <a:bodyPr/>
          <a:lstStyle/>
          <a:p>
            <a:r>
              <a:rPr lang="nl-BE" dirty="0"/>
              <a:t>Verantwoordelijkheid.</a:t>
            </a:r>
          </a:p>
        </p:txBody>
      </p:sp>
      <p:sp>
        <p:nvSpPr>
          <p:cNvPr id="4" name="Text Placeholder 3">
            <a:extLst>
              <a:ext uri="{FF2B5EF4-FFF2-40B4-BE49-F238E27FC236}">
                <a16:creationId xmlns:a16="http://schemas.microsoft.com/office/drawing/2014/main" id="{4E0BCF8C-AED1-395D-E837-9AEA0BF304B9}"/>
              </a:ext>
            </a:extLst>
          </p:cNvPr>
          <p:cNvSpPr>
            <a:spLocks noGrp="1"/>
          </p:cNvSpPr>
          <p:nvPr>
            <p:ph type="body" sz="quarter" idx="27"/>
          </p:nvPr>
        </p:nvSpPr>
        <p:spPr/>
        <p:txBody>
          <a:bodyPr/>
          <a:lstStyle/>
          <a:p>
            <a:r>
              <a:rPr lang="nl-BE" dirty="0"/>
              <a:t>Na contact met Dhr. CORSTJENS Marc, directeur van ILE, kan het volgende meegedeeld worden betreffende de vraag wie verantwoordelijk/aansprakelijk is voor de opmaak van het INP.</a:t>
            </a:r>
          </a:p>
          <a:p>
            <a:endParaRPr lang="nl-BE" dirty="0"/>
          </a:p>
          <a:p>
            <a:r>
              <a:rPr lang="nl-BE" dirty="0"/>
              <a:t>Actoren voorzien in de arbeidswetgeving, sociaal strafwetboek en de richtlijnen.</a:t>
            </a:r>
          </a:p>
          <a:p>
            <a:endParaRPr lang="nl-BE" dirty="0"/>
          </a:p>
          <a:p>
            <a:endParaRPr lang="nl-BE" dirty="0"/>
          </a:p>
        </p:txBody>
      </p:sp>
      <p:sp>
        <p:nvSpPr>
          <p:cNvPr id="6" name="TextBox 5">
            <a:extLst>
              <a:ext uri="{FF2B5EF4-FFF2-40B4-BE49-F238E27FC236}">
                <a16:creationId xmlns:a16="http://schemas.microsoft.com/office/drawing/2014/main" id="{D95BD29A-20AE-D0A6-2885-5B539F4C3E29}"/>
              </a:ext>
            </a:extLst>
          </p:cNvPr>
          <p:cNvSpPr txBox="1"/>
          <p:nvPr/>
        </p:nvSpPr>
        <p:spPr>
          <a:xfrm>
            <a:off x="673590" y="5826053"/>
            <a:ext cx="4667002" cy="369332"/>
          </a:xfrm>
          <a:prstGeom prst="rect">
            <a:avLst/>
          </a:prstGeom>
          <a:solidFill>
            <a:schemeClr val="bg2">
              <a:lumMod val="90000"/>
            </a:schemeClr>
          </a:solidFill>
          <a:ln>
            <a:solidFill>
              <a:schemeClr val="accent1"/>
            </a:solidFill>
          </a:ln>
        </p:spPr>
        <p:txBody>
          <a:bodyPr wrap="square" rtlCol="0">
            <a:spAutoFit/>
          </a:bodyPr>
          <a:lstStyle/>
          <a:p>
            <a:pPr algn="ctr"/>
            <a:r>
              <a:rPr lang="nl-BE" b="1" dirty="0"/>
              <a:t>Werknemer</a:t>
            </a:r>
          </a:p>
        </p:txBody>
      </p:sp>
      <p:sp>
        <p:nvSpPr>
          <p:cNvPr id="7" name="TextBox 6">
            <a:extLst>
              <a:ext uri="{FF2B5EF4-FFF2-40B4-BE49-F238E27FC236}">
                <a16:creationId xmlns:a16="http://schemas.microsoft.com/office/drawing/2014/main" id="{9F8DD045-F297-011F-1D81-CB4DD7ED2212}"/>
              </a:ext>
            </a:extLst>
          </p:cNvPr>
          <p:cNvSpPr txBox="1"/>
          <p:nvPr/>
        </p:nvSpPr>
        <p:spPr>
          <a:xfrm>
            <a:off x="673587" y="4719584"/>
            <a:ext cx="4667005" cy="369332"/>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nl-BE" b="1" dirty="0" err="1"/>
              <a:t>Hierarchische</a:t>
            </a:r>
            <a:r>
              <a:rPr lang="nl-BE" b="1" dirty="0"/>
              <a:t> lijn</a:t>
            </a:r>
          </a:p>
        </p:txBody>
      </p:sp>
      <p:sp>
        <p:nvSpPr>
          <p:cNvPr id="8" name="TextBox 7">
            <a:extLst>
              <a:ext uri="{FF2B5EF4-FFF2-40B4-BE49-F238E27FC236}">
                <a16:creationId xmlns:a16="http://schemas.microsoft.com/office/drawing/2014/main" id="{E1E2B0D1-8C95-63D8-2597-E146AF440D15}"/>
              </a:ext>
            </a:extLst>
          </p:cNvPr>
          <p:cNvSpPr txBox="1"/>
          <p:nvPr/>
        </p:nvSpPr>
        <p:spPr>
          <a:xfrm>
            <a:off x="673590" y="3239462"/>
            <a:ext cx="4667002" cy="369332"/>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nl-BE" b="1" dirty="0"/>
              <a:t>Werkgever</a:t>
            </a:r>
          </a:p>
        </p:txBody>
      </p:sp>
      <p:sp>
        <p:nvSpPr>
          <p:cNvPr id="9" name="TextBox 8">
            <a:extLst>
              <a:ext uri="{FF2B5EF4-FFF2-40B4-BE49-F238E27FC236}">
                <a16:creationId xmlns:a16="http://schemas.microsoft.com/office/drawing/2014/main" id="{F9A46E01-F561-5D78-D2CD-42690C9D82D8}"/>
              </a:ext>
            </a:extLst>
          </p:cNvPr>
          <p:cNvSpPr txBox="1"/>
          <p:nvPr/>
        </p:nvSpPr>
        <p:spPr>
          <a:xfrm>
            <a:off x="673590" y="4277376"/>
            <a:ext cx="4667005" cy="369332"/>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nl-BE" b="1" dirty="0"/>
              <a:t>Gemandateerde  </a:t>
            </a:r>
            <a:r>
              <a:rPr lang="nl-BE" b="1" dirty="0" err="1"/>
              <a:t>KorpsComd</a:t>
            </a:r>
            <a:r>
              <a:rPr lang="nl-BE" b="1" dirty="0"/>
              <a:t>/</a:t>
            </a:r>
            <a:r>
              <a:rPr lang="nl-BE" b="1" dirty="0" err="1"/>
              <a:t>KwKomd</a:t>
            </a:r>
            <a:endParaRPr lang="nl-BE" b="1" dirty="0"/>
          </a:p>
        </p:txBody>
      </p:sp>
      <p:sp>
        <p:nvSpPr>
          <p:cNvPr id="2" name="TextBox 1">
            <a:extLst>
              <a:ext uri="{FF2B5EF4-FFF2-40B4-BE49-F238E27FC236}">
                <a16:creationId xmlns:a16="http://schemas.microsoft.com/office/drawing/2014/main" id="{144FAF89-048B-1E3A-C68F-5A06F2BCD965}"/>
              </a:ext>
            </a:extLst>
          </p:cNvPr>
          <p:cNvSpPr txBox="1"/>
          <p:nvPr/>
        </p:nvSpPr>
        <p:spPr>
          <a:xfrm>
            <a:off x="6448502" y="3143136"/>
            <a:ext cx="5351813" cy="3139321"/>
          </a:xfrm>
          <a:prstGeom prst="rect">
            <a:avLst/>
          </a:prstGeom>
          <a:solidFill>
            <a:schemeClr val="accent5">
              <a:lumMod val="20000"/>
              <a:lumOff val="80000"/>
            </a:schemeClr>
          </a:solidFill>
          <a:ln>
            <a:solidFill>
              <a:schemeClr val="accent1"/>
            </a:solidFill>
          </a:ln>
        </p:spPr>
        <p:txBody>
          <a:bodyPr wrap="square" rtlCol="0">
            <a:spAutoFit/>
          </a:bodyPr>
          <a:lstStyle/>
          <a:p>
            <a:r>
              <a:rPr lang="nl-BE" b="1" u="sng" dirty="0"/>
              <a:t>Wettelijke definitie.</a:t>
            </a:r>
          </a:p>
          <a:p>
            <a:r>
              <a:rPr lang="nl-BE" dirty="0"/>
              <a:t>Alle door de werkgever aangeduide werknemers die een gedeelte van het gezag van de werkgever uitoefenen.</a:t>
            </a:r>
          </a:p>
          <a:p>
            <a:endParaRPr lang="nl-BE" dirty="0"/>
          </a:p>
          <a:p>
            <a:r>
              <a:rPr lang="nl-BE" b="1" u="sng" dirty="0"/>
              <a:t>Praktische definitie.</a:t>
            </a:r>
          </a:p>
          <a:p>
            <a:r>
              <a:rPr lang="nl-BE" dirty="0"/>
              <a:t>Personen die bevoegd zijn om opdrachten te geven (die leidende bevoegdheid hebben over één of meer medewerkers), zoals meestergasten, brigadiers, supervisors, ploegleiders/-bazen, afdelingschefs, projectleiders, managers, directeurs, …………………….</a:t>
            </a:r>
          </a:p>
        </p:txBody>
      </p:sp>
      <p:cxnSp>
        <p:nvCxnSpPr>
          <p:cNvPr id="10" name="Straight Arrow Connector 9">
            <a:extLst>
              <a:ext uri="{FF2B5EF4-FFF2-40B4-BE49-F238E27FC236}">
                <a16:creationId xmlns:a16="http://schemas.microsoft.com/office/drawing/2014/main" id="{7A2F3526-CCDF-AD83-CC2E-1192B14AD311}"/>
              </a:ext>
            </a:extLst>
          </p:cNvPr>
          <p:cNvCxnSpPr>
            <a:cxnSpLocks/>
          </p:cNvCxnSpPr>
          <p:nvPr/>
        </p:nvCxnSpPr>
        <p:spPr>
          <a:xfrm flipH="1">
            <a:off x="5340592" y="4903373"/>
            <a:ext cx="1107910" cy="0"/>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241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12E43-47DF-CE67-3C97-CA3C0DE429B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8683D07-661B-DC50-283D-1B48A497EFF8}"/>
              </a:ext>
            </a:extLst>
          </p:cNvPr>
          <p:cNvSpPr>
            <a:spLocks noGrp="1"/>
          </p:cNvSpPr>
          <p:nvPr>
            <p:ph type="body" sz="quarter" idx="13"/>
          </p:nvPr>
        </p:nvSpPr>
        <p:spPr/>
        <p:txBody>
          <a:bodyPr/>
          <a:lstStyle/>
          <a:p>
            <a:r>
              <a:rPr lang="nl-BE" dirty="0"/>
              <a:t>Verantwoordelijkheid.</a:t>
            </a:r>
          </a:p>
        </p:txBody>
      </p:sp>
      <p:sp>
        <p:nvSpPr>
          <p:cNvPr id="6" name="TextBox 5">
            <a:extLst>
              <a:ext uri="{FF2B5EF4-FFF2-40B4-BE49-F238E27FC236}">
                <a16:creationId xmlns:a16="http://schemas.microsoft.com/office/drawing/2014/main" id="{DF37A373-0EDF-3DD1-05D9-065F25F7D0BE}"/>
              </a:ext>
            </a:extLst>
          </p:cNvPr>
          <p:cNvSpPr txBox="1"/>
          <p:nvPr/>
        </p:nvSpPr>
        <p:spPr>
          <a:xfrm>
            <a:off x="673590" y="4329773"/>
            <a:ext cx="4667002" cy="369332"/>
          </a:xfrm>
          <a:prstGeom prst="rect">
            <a:avLst/>
          </a:prstGeom>
          <a:solidFill>
            <a:schemeClr val="bg2">
              <a:lumMod val="90000"/>
            </a:schemeClr>
          </a:solidFill>
          <a:ln>
            <a:solidFill>
              <a:schemeClr val="accent1"/>
            </a:solidFill>
          </a:ln>
        </p:spPr>
        <p:txBody>
          <a:bodyPr wrap="square" rtlCol="0">
            <a:spAutoFit/>
          </a:bodyPr>
          <a:lstStyle/>
          <a:p>
            <a:pPr algn="ctr"/>
            <a:r>
              <a:rPr lang="nl-BE" b="1" dirty="0"/>
              <a:t>Werknemer</a:t>
            </a:r>
          </a:p>
        </p:txBody>
      </p:sp>
      <p:sp>
        <p:nvSpPr>
          <p:cNvPr id="7" name="TextBox 6">
            <a:extLst>
              <a:ext uri="{FF2B5EF4-FFF2-40B4-BE49-F238E27FC236}">
                <a16:creationId xmlns:a16="http://schemas.microsoft.com/office/drawing/2014/main" id="{572732A3-524F-B956-B29B-0DE4F42CF054}"/>
              </a:ext>
            </a:extLst>
          </p:cNvPr>
          <p:cNvSpPr txBox="1"/>
          <p:nvPr/>
        </p:nvSpPr>
        <p:spPr>
          <a:xfrm>
            <a:off x="673591" y="3150428"/>
            <a:ext cx="4667005" cy="369332"/>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nl-BE" b="1" dirty="0" err="1"/>
              <a:t>Hierarchische</a:t>
            </a:r>
            <a:r>
              <a:rPr lang="nl-BE" b="1" dirty="0"/>
              <a:t> lijn</a:t>
            </a:r>
          </a:p>
        </p:txBody>
      </p:sp>
      <p:sp>
        <p:nvSpPr>
          <p:cNvPr id="8" name="TextBox 7">
            <a:extLst>
              <a:ext uri="{FF2B5EF4-FFF2-40B4-BE49-F238E27FC236}">
                <a16:creationId xmlns:a16="http://schemas.microsoft.com/office/drawing/2014/main" id="{5B2974FB-582A-212F-5307-0267552DD38A}"/>
              </a:ext>
            </a:extLst>
          </p:cNvPr>
          <p:cNvSpPr txBox="1"/>
          <p:nvPr/>
        </p:nvSpPr>
        <p:spPr>
          <a:xfrm>
            <a:off x="673590" y="1743182"/>
            <a:ext cx="4667002" cy="369332"/>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nl-BE" b="1" dirty="0"/>
              <a:t>Werkgever</a:t>
            </a:r>
          </a:p>
        </p:txBody>
      </p:sp>
      <p:sp>
        <p:nvSpPr>
          <p:cNvPr id="9" name="TextBox 8">
            <a:extLst>
              <a:ext uri="{FF2B5EF4-FFF2-40B4-BE49-F238E27FC236}">
                <a16:creationId xmlns:a16="http://schemas.microsoft.com/office/drawing/2014/main" id="{D337543E-EC62-223D-B180-1EF8038F1AD1}"/>
              </a:ext>
            </a:extLst>
          </p:cNvPr>
          <p:cNvSpPr txBox="1"/>
          <p:nvPr/>
        </p:nvSpPr>
        <p:spPr>
          <a:xfrm>
            <a:off x="673590" y="2781096"/>
            <a:ext cx="4667005" cy="369332"/>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nl-BE" b="1" dirty="0"/>
              <a:t>Aangestelde  (</a:t>
            </a:r>
            <a:r>
              <a:rPr lang="nl-BE" b="1" dirty="0" err="1"/>
              <a:t>KorpsComd</a:t>
            </a:r>
            <a:r>
              <a:rPr lang="nl-BE" b="1" dirty="0"/>
              <a:t>/</a:t>
            </a:r>
            <a:r>
              <a:rPr lang="nl-BE" b="1" dirty="0" err="1"/>
              <a:t>KwKomd</a:t>
            </a:r>
            <a:r>
              <a:rPr lang="nl-BE" b="1" dirty="0"/>
              <a:t>)</a:t>
            </a:r>
          </a:p>
        </p:txBody>
      </p:sp>
      <p:cxnSp>
        <p:nvCxnSpPr>
          <p:cNvPr id="10" name="Straight Arrow Connector 9">
            <a:extLst>
              <a:ext uri="{FF2B5EF4-FFF2-40B4-BE49-F238E27FC236}">
                <a16:creationId xmlns:a16="http://schemas.microsoft.com/office/drawing/2014/main" id="{2F908DB4-24B9-A061-213A-E235ECB3247E}"/>
              </a:ext>
            </a:extLst>
          </p:cNvPr>
          <p:cNvCxnSpPr>
            <a:cxnSpLocks/>
          </p:cNvCxnSpPr>
          <p:nvPr/>
        </p:nvCxnSpPr>
        <p:spPr>
          <a:xfrm flipH="1" flipV="1">
            <a:off x="5326393" y="2965762"/>
            <a:ext cx="1214783" cy="601597"/>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FDBFFFF-9B75-7484-DBA8-03FA17D5D816}"/>
              </a:ext>
            </a:extLst>
          </p:cNvPr>
          <p:cNvSpPr txBox="1"/>
          <p:nvPr/>
        </p:nvSpPr>
        <p:spPr>
          <a:xfrm>
            <a:off x="6095999" y="1456757"/>
            <a:ext cx="5814989" cy="923330"/>
          </a:xfrm>
          <a:prstGeom prst="rect">
            <a:avLst/>
          </a:prstGeom>
          <a:solidFill>
            <a:schemeClr val="accent1">
              <a:lumMod val="20000"/>
              <a:lumOff val="80000"/>
            </a:schemeClr>
          </a:solidFill>
          <a:ln>
            <a:solidFill>
              <a:srgbClr val="92D050"/>
            </a:solidFill>
          </a:ln>
        </p:spPr>
        <p:txBody>
          <a:bodyPr wrap="square" rtlCol="0">
            <a:spAutoFit/>
          </a:bodyPr>
          <a:lstStyle/>
          <a:p>
            <a:r>
              <a:rPr lang="nl-BE" dirty="0"/>
              <a:t>Voor de toepassing van de wetgeving op het welzijn op het werk, is het Ministerie van Landsverdediging de werkgever van het personeel van de strijdkrachten. </a:t>
            </a:r>
          </a:p>
        </p:txBody>
      </p:sp>
      <p:sp>
        <p:nvSpPr>
          <p:cNvPr id="13" name="TextBox 12">
            <a:extLst>
              <a:ext uri="{FF2B5EF4-FFF2-40B4-BE49-F238E27FC236}">
                <a16:creationId xmlns:a16="http://schemas.microsoft.com/office/drawing/2014/main" id="{ECFBCC8E-904C-3C49-DE15-F162C22C5C3E}"/>
              </a:ext>
            </a:extLst>
          </p:cNvPr>
          <p:cNvSpPr txBox="1"/>
          <p:nvPr/>
        </p:nvSpPr>
        <p:spPr>
          <a:xfrm>
            <a:off x="6096000" y="2484315"/>
            <a:ext cx="5814990" cy="2862322"/>
          </a:xfrm>
          <a:prstGeom prst="rect">
            <a:avLst/>
          </a:prstGeom>
          <a:solidFill>
            <a:schemeClr val="accent5">
              <a:lumMod val="20000"/>
              <a:lumOff val="80000"/>
            </a:schemeClr>
          </a:solidFill>
          <a:ln>
            <a:solidFill>
              <a:srgbClr val="92D050"/>
            </a:solidFill>
          </a:ln>
        </p:spPr>
        <p:txBody>
          <a:bodyPr wrap="square" rtlCol="0">
            <a:spAutoFit/>
          </a:bodyPr>
          <a:lstStyle/>
          <a:p>
            <a:pPr algn="just"/>
            <a:r>
              <a:rPr lang="nl-BE" dirty="0"/>
              <a:t>Werknemer die het gezag of de nodige bevoegdheid heeft om over de naleving van de wet te waken, zelfs indien die bevoegdheid in tijd of plaats beperkt is.  De aangestelde oefent een gedeelte van het gezag van de werkgever uit en moet daarvoor over de nodige bevoegdheden en middelen beschikken.   </a:t>
            </a:r>
          </a:p>
          <a:p>
            <a:r>
              <a:rPr lang="nl-BE" dirty="0"/>
              <a:t>[Bron : Toelichting bij de wet van 04 Aug 96 – Par 3.3]  </a:t>
            </a:r>
          </a:p>
          <a:p>
            <a:pPr algn="just"/>
            <a:r>
              <a:rPr lang="nl-BE" dirty="0" err="1"/>
              <a:t>Opm</a:t>
            </a:r>
            <a:r>
              <a:rPr lang="nl-BE" dirty="0"/>
              <a:t> : Deze definitie geldt enkel in het kader van de toepassing van de wet van 04 Aug 96 en de uitvoeringsbesluiten die eruit voortvloeien.</a:t>
            </a:r>
          </a:p>
        </p:txBody>
      </p:sp>
      <p:cxnSp>
        <p:nvCxnSpPr>
          <p:cNvPr id="17" name="Straight Arrow Connector 16">
            <a:extLst>
              <a:ext uri="{FF2B5EF4-FFF2-40B4-BE49-F238E27FC236}">
                <a16:creationId xmlns:a16="http://schemas.microsoft.com/office/drawing/2014/main" id="{D87E0005-83EF-17A2-DA41-9DB3ECC9E969}"/>
              </a:ext>
            </a:extLst>
          </p:cNvPr>
          <p:cNvCxnSpPr>
            <a:cxnSpLocks/>
          </p:cNvCxnSpPr>
          <p:nvPr/>
        </p:nvCxnSpPr>
        <p:spPr>
          <a:xfrm flipH="1">
            <a:off x="5340595" y="1890625"/>
            <a:ext cx="755405" cy="9693"/>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ECDC170-3E78-115C-E4A3-7FB9A6735919}"/>
              </a:ext>
            </a:extLst>
          </p:cNvPr>
          <p:cNvSpPr txBox="1"/>
          <p:nvPr/>
        </p:nvSpPr>
        <p:spPr>
          <a:xfrm>
            <a:off x="0" y="225631"/>
            <a:ext cx="12191999" cy="523220"/>
          </a:xfrm>
          <a:prstGeom prst="rect">
            <a:avLst/>
          </a:prstGeom>
        </p:spPr>
        <p:txBody>
          <a:bodyPr wrap="square" rtlCol="0">
            <a:spAutoFit/>
          </a:bodyPr>
          <a:lstStyle/>
          <a:p>
            <a:pPr algn="ctr"/>
            <a:r>
              <a:rPr lang="nl-BE" sz="2800" b="1" dirty="0">
                <a:solidFill>
                  <a:srgbClr val="FF0000"/>
                </a:solidFill>
              </a:rPr>
              <a:t>RICHTLIJNEN</a:t>
            </a:r>
          </a:p>
        </p:txBody>
      </p:sp>
    </p:spTree>
    <p:extLst>
      <p:ext uri="{BB962C8B-B14F-4D97-AF65-F5344CB8AC3E}">
        <p14:creationId xmlns:p14="http://schemas.microsoft.com/office/powerpoint/2010/main" val="853620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91D5C-1E95-8A4B-B433-BB5D18E0671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D84AD8C-5458-9310-3692-5FF7A88FB1BF}"/>
              </a:ext>
            </a:extLst>
          </p:cNvPr>
          <p:cNvSpPr>
            <a:spLocks noGrp="1"/>
          </p:cNvSpPr>
          <p:nvPr>
            <p:ph type="body" sz="quarter" idx="13"/>
          </p:nvPr>
        </p:nvSpPr>
        <p:spPr/>
        <p:txBody>
          <a:bodyPr/>
          <a:lstStyle/>
          <a:p>
            <a:r>
              <a:rPr lang="nl-BE" dirty="0"/>
              <a:t>Verantwoordelijke.</a:t>
            </a:r>
          </a:p>
        </p:txBody>
      </p:sp>
      <p:sp>
        <p:nvSpPr>
          <p:cNvPr id="6" name="TextBox 5">
            <a:extLst>
              <a:ext uri="{FF2B5EF4-FFF2-40B4-BE49-F238E27FC236}">
                <a16:creationId xmlns:a16="http://schemas.microsoft.com/office/drawing/2014/main" id="{B992591C-08AD-858C-1A53-BE0C80DC840A}"/>
              </a:ext>
            </a:extLst>
          </p:cNvPr>
          <p:cNvSpPr txBox="1"/>
          <p:nvPr/>
        </p:nvSpPr>
        <p:spPr>
          <a:xfrm>
            <a:off x="673590" y="4329773"/>
            <a:ext cx="4667002" cy="369332"/>
          </a:xfrm>
          <a:prstGeom prst="rect">
            <a:avLst/>
          </a:prstGeom>
          <a:solidFill>
            <a:schemeClr val="bg2">
              <a:lumMod val="90000"/>
            </a:schemeClr>
          </a:solidFill>
          <a:ln>
            <a:solidFill>
              <a:schemeClr val="accent1"/>
            </a:solidFill>
          </a:ln>
        </p:spPr>
        <p:txBody>
          <a:bodyPr wrap="square" rtlCol="0">
            <a:spAutoFit/>
          </a:bodyPr>
          <a:lstStyle/>
          <a:p>
            <a:pPr algn="ctr"/>
            <a:r>
              <a:rPr lang="nl-BE" b="1" dirty="0"/>
              <a:t>Werknemer</a:t>
            </a:r>
          </a:p>
        </p:txBody>
      </p:sp>
      <p:sp>
        <p:nvSpPr>
          <p:cNvPr id="7" name="TextBox 6">
            <a:extLst>
              <a:ext uri="{FF2B5EF4-FFF2-40B4-BE49-F238E27FC236}">
                <a16:creationId xmlns:a16="http://schemas.microsoft.com/office/drawing/2014/main" id="{7C6930B9-BB25-854A-BC9D-6390C4F2614E}"/>
              </a:ext>
            </a:extLst>
          </p:cNvPr>
          <p:cNvSpPr txBox="1"/>
          <p:nvPr/>
        </p:nvSpPr>
        <p:spPr>
          <a:xfrm>
            <a:off x="673591" y="3150428"/>
            <a:ext cx="4667005" cy="369332"/>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nl-BE" b="1" dirty="0" err="1"/>
              <a:t>Hierarchische</a:t>
            </a:r>
            <a:r>
              <a:rPr lang="nl-BE" b="1" dirty="0"/>
              <a:t> lijn</a:t>
            </a:r>
          </a:p>
        </p:txBody>
      </p:sp>
      <p:sp>
        <p:nvSpPr>
          <p:cNvPr id="8" name="TextBox 7">
            <a:extLst>
              <a:ext uri="{FF2B5EF4-FFF2-40B4-BE49-F238E27FC236}">
                <a16:creationId xmlns:a16="http://schemas.microsoft.com/office/drawing/2014/main" id="{318722B4-75B7-8B7C-E78F-FC148F230CC0}"/>
              </a:ext>
            </a:extLst>
          </p:cNvPr>
          <p:cNvSpPr txBox="1"/>
          <p:nvPr/>
        </p:nvSpPr>
        <p:spPr>
          <a:xfrm>
            <a:off x="673590" y="1743182"/>
            <a:ext cx="4667002" cy="369332"/>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nl-BE" b="1" dirty="0"/>
              <a:t>Werkgever</a:t>
            </a:r>
          </a:p>
        </p:txBody>
      </p:sp>
      <p:sp>
        <p:nvSpPr>
          <p:cNvPr id="9" name="TextBox 8">
            <a:extLst>
              <a:ext uri="{FF2B5EF4-FFF2-40B4-BE49-F238E27FC236}">
                <a16:creationId xmlns:a16="http://schemas.microsoft.com/office/drawing/2014/main" id="{D5F743AB-C968-12F6-257C-15C436C8F892}"/>
              </a:ext>
            </a:extLst>
          </p:cNvPr>
          <p:cNvSpPr txBox="1"/>
          <p:nvPr/>
        </p:nvSpPr>
        <p:spPr>
          <a:xfrm>
            <a:off x="673590" y="2781096"/>
            <a:ext cx="4667005" cy="369332"/>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nl-BE" b="1" dirty="0"/>
              <a:t>Aangestelde  (</a:t>
            </a:r>
            <a:r>
              <a:rPr lang="nl-BE" b="1" dirty="0" err="1"/>
              <a:t>KorpsComd</a:t>
            </a:r>
            <a:r>
              <a:rPr lang="nl-BE" b="1" dirty="0"/>
              <a:t>/</a:t>
            </a:r>
            <a:r>
              <a:rPr lang="nl-BE" b="1" dirty="0" err="1"/>
              <a:t>KwKomd</a:t>
            </a:r>
            <a:r>
              <a:rPr lang="nl-BE" b="1" dirty="0"/>
              <a:t>)</a:t>
            </a:r>
          </a:p>
        </p:txBody>
      </p:sp>
      <p:cxnSp>
        <p:nvCxnSpPr>
          <p:cNvPr id="10" name="Straight Arrow Connector 9">
            <a:extLst>
              <a:ext uri="{FF2B5EF4-FFF2-40B4-BE49-F238E27FC236}">
                <a16:creationId xmlns:a16="http://schemas.microsoft.com/office/drawing/2014/main" id="{A4C6CBEF-FA0A-2FCA-687C-808D948D8664}"/>
              </a:ext>
            </a:extLst>
          </p:cNvPr>
          <p:cNvCxnSpPr>
            <a:cxnSpLocks/>
          </p:cNvCxnSpPr>
          <p:nvPr/>
        </p:nvCxnSpPr>
        <p:spPr>
          <a:xfrm flipH="1" flipV="1">
            <a:off x="5320454" y="3392212"/>
            <a:ext cx="1214783" cy="601597"/>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1BD6088-FEE5-9A61-3D4C-E11BA4497AB8}"/>
              </a:ext>
            </a:extLst>
          </p:cNvPr>
          <p:cNvSpPr txBox="1"/>
          <p:nvPr/>
        </p:nvSpPr>
        <p:spPr>
          <a:xfrm>
            <a:off x="6262255" y="1488435"/>
            <a:ext cx="5814990" cy="2031325"/>
          </a:xfrm>
          <a:prstGeom prst="rect">
            <a:avLst/>
          </a:prstGeom>
          <a:solidFill>
            <a:schemeClr val="accent5">
              <a:lumMod val="20000"/>
              <a:lumOff val="80000"/>
            </a:schemeClr>
          </a:solidFill>
          <a:ln>
            <a:solidFill>
              <a:srgbClr val="92D050"/>
            </a:solidFill>
          </a:ln>
        </p:spPr>
        <p:txBody>
          <a:bodyPr wrap="square" rtlCol="0">
            <a:spAutoFit/>
          </a:bodyPr>
          <a:lstStyle/>
          <a:p>
            <a:r>
              <a:rPr lang="nl-BE" b="1" u="sng" dirty="0"/>
              <a:t>Hiërarchische lijn van een DG/ACOS</a:t>
            </a:r>
          </a:p>
          <a:p>
            <a:pPr algn="just"/>
            <a:r>
              <a:rPr lang="nl-BE" dirty="0"/>
              <a:t>De hiërarchische lijn van een DG/ACOS zijn alle personen die de verantwoordelijkheid en de bevoegdheid hebben om bevelen en instructies te geven aan de eenheden en het personeel die hiërarchisch van de DG/ACOS afhangen. Op niveau van het strafrecht zijn de leden van de hiërarchische lijn </a:t>
            </a:r>
            <a:r>
              <a:rPr lang="nl-BE" dirty="0" err="1"/>
              <a:t>aangestelden</a:t>
            </a:r>
            <a:r>
              <a:rPr lang="nl-BE" dirty="0"/>
              <a:t> van de werkgever. </a:t>
            </a:r>
          </a:p>
        </p:txBody>
      </p:sp>
      <p:cxnSp>
        <p:nvCxnSpPr>
          <p:cNvPr id="17" name="Straight Arrow Connector 16">
            <a:extLst>
              <a:ext uri="{FF2B5EF4-FFF2-40B4-BE49-F238E27FC236}">
                <a16:creationId xmlns:a16="http://schemas.microsoft.com/office/drawing/2014/main" id="{F61C2115-0F31-3E06-359F-C7392647BA2A}"/>
              </a:ext>
            </a:extLst>
          </p:cNvPr>
          <p:cNvCxnSpPr>
            <a:cxnSpLocks/>
            <a:endCxn id="7" idx="3"/>
          </p:cNvCxnSpPr>
          <p:nvPr/>
        </p:nvCxnSpPr>
        <p:spPr>
          <a:xfrm flipH="1">
            <a:off x="5340596" y="2481762"/>
            <a:ext cx="921659" cy="853332"/>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ED6087E-1362-F7BD-7D45-98992E3A783D}"/>
              </a:ext>
            </a:extLst>
          </p:cNvPr>
          <p:cNvSpPr txBox="1"/>
          <p:nvPr/>
        </p:nvSpPr>
        <p:spPr>
          <a:xfrm>
            <a:off x="0" y="225631"/>
            <a:ext cx="12191999" cy="954107"/>
          </a:xfrm>
          <a:prstGeom prst="rect">
            <a:avLst/>
          </a:prstGeom>
        </p:spPr>
        <p:txBody>
          <a:bodyPr wrap="square" rtlCol="0">
            <a:spAutoFit/>
          </a:bodyPr>
          <a:lstStyle/>
          <a:p>
            <a:pPr algn="ctr"/>
            <a:r>
              <a:rPr lang="nl-BE" sz="2800" b="1" dirty="0">
                <a:solidFill>
                  <a:srgbClr val="FF0000"/>
                </a:solidFill>
              </a:rPr>
              <a:t>RICHTLIJNEN  </a:t>
            </a:r>
            <a:r>
              <a:rPr lang="nl-BE" sz="2800" b="1" dirty="0">
                <a:solidFill>
                  <a:srgbClr val="184652"/>
                </a:solidFill>
              </a:rPr>
              <a:t>(</a:t>
            </a:r>
            <a:r>
              <a:rPr lang="nl-BE" sz="2800" dirty="0"/>
              <a:t>ACWB-APG-WRKPR-001)</a:t>
            </a:r>
          </a:p>
          <a:p>
            <a:pPr algn="ctr"/>
            <a:endParaRPr lang="nl-BE" sz="2800" b="1" dirty="0">
              <a:solidFill>
                <a:srgbClr val="FF0000"/>
              </a:solidFill>
            </a:endParaRPr>
          </a:p>
        </p:txBody>
      </p:sp>
      <p:sp>
        <p:nvSpPr>
          <p:cNvPr id="2" name="TextBox 1">
            <a:extLst>
              <a:ext uri="{FF2B5EF4-FFF2-40B4-BE49-F238E27FC236}">
                <a16:creationId xmlns:a16="http://schemas.microsoft.com/office/drawing/2014/main" id="{0F9F2CB7-2338-7914-0839-505A93D5A708}"/>
              </a:ext>
            </a:extLst>
          </p:cNvPr>
          <p:cNvSpPr txBox="1"/>
          <p:nvPr/>
        </p:nvSpPr>
        <p:spPr>
          <a:xfrm>
            <a:off x="6262255" y="3657802"/>
            <a:ext cx="5814990" cy="2031325"/>
          </a:xfrm>
          <a:prstGeom prst="rect">
            <a:avLst/>
          </a:prstGeom>
          <a:solidFill>
            <a:schemeClr val="accent5">
              <a:lumMod val="20000"/>
              <a:lumOff val="80000"/>
            </a:schemeClr>
          </a:solidFill>
          <a:ln>
            <a:solidFill>
              <a:srgbClr val="92D050"/>
            </a:solidFill>
          </a:ln>
        </p:spPr>
        <p:txBody>
          <a:bodyPr wrap="square" rtlCol="0">
            <a:spAutoFit/>
          </a:bodyPr>
          <a:lstStyle/>
          <a:p>
            <a:r>
              <a:rPr lang="nl-BE" b="1" u="sng" dirty="0"/>
              <a:t>Hiërarchische lijn van een organisme van Defensie</a:t>
            </a:r>
          </a:p>
          <a:p>
            <a:pPr algn="just"/>
            <a:r>
              <a:rPr lang="nl-BE" dirty="0"/>
              <a:t>De hiërarchische lijn van een organisme zijn alle personen die de verantwoordelijkheid en de bevoegdheid hebben om bevelen en instructies te geven binnen een organisme of kwartier tot op het niveau van sectiechef.  Op niveau van het strafrecht zijn de leden van de hiërarchische lijn </a:t>
            </a:r>
            <a:r>
              <a:rPr lang="nl-BE" dirty="0" err="1"/>
              <a:t>aangestelden</a:t>
            </a:r>
            <a:r>
              <a:rPr lang="nl-BE" dirty="0"/>
              <a:t> van de werkgever.. </a:t>
            </a:r>
          </a:p>
        </p:txBody>
      </p:sp>
    </p:spTree>
    <p:extLst>
      <p:ext uri="{BB962C8B-B14F-4D97-AF65-F5344CB8AC3E}">
        <p14:creationId xmlns:p14="http://schemas.microsoft.com/office/powerpoint/2010/main" val="1130288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7FFA32-5F30-477E-B8E0-A27572344E16}"/>
              </a:ext>
            </a:extLst>
          </p:cNvPr>
          <p:cNvSpPr>
            <a:spLocks noGrp="1"/>
          </p:cNvSpPr>
          <p:nvPr>
            <p:ph type="body" sz="quarter" idx="13"/>
          </p:nvPr>
        </p:nvSpPr>
        <p:spPr>
          <a:xfrm>
            <a:off x="281009" y="745829"/>
            <a:ext cx="11910991" cy="774213"/>
          </a:xfrm>
        </p:spPr>
        <p:txBody>
          <a:bodyPr/>
          <a:lstStyle/>
          <a:p>
            <a:r>
              <a:rPr lang="nl-BE" dirty="0" err="1"/>
              <a:t>Strafrechterlijke</a:t>
            </a:r>
            <a:r>
              <a:rPr lang="nl-BE" dirty="0"/>
              <a:t> en burgerlijke aansprakelijkheid.</a:t>
            </a:r>
          </a:p>
        </p:txBody>
      </p:sp>
      <p:sp>
        <p:nvSpPr>
          <p:cNvPr id="3" name="Text Placeholder 2">
            <a:extLst>
              <a:ext uri="{FF2B5EF4-FFF2-40B4-BE49-F238E27FC236}">
                <a16:creationId xmlns:a16="http://schemas.microsoft.com/office/drawing/2014/main" id="{86047EC5-E905-5307-A4A3-9819B660A4B3}"/>
              </a:ext>
            </a:extLst>
          </p:cNvPr>
          <p:cNvSpPr>
            <a:spLocks noGrp="1"/>
          </p:cNvSpPr>
          <p:nvPr>
            <p:ph type="body" sz="quarter" idx="27"/>
          </p:nvPr>
        </p:nvSpPr>
        <p:spPr/>
        <p:txBody>
          <a:bodyPr/>
          <a:lstStyle/>
          <a:p>
            <a:pPr marL="450850" indent="-450850">
              <a:buFont typeface="Wingdings" panose="05000000000000000000" pitchFamily="2" charset="2"/>
              <a:buChar char="q"/>
            </a:pPr>
            <a:r>
              <a:rPr lang="nl-BE" sz="2400" dirty="0"/>
              <a:t>Wie?</a:t>
            </a:r>
          </a:p>
          <a:p>
            <a:pPr marL="1028700" lvl="1">
              <a:buFont typeface="Wingdings" panose="05000000000000000000" pitchFamily="2" charset="2"/>
              <a:buChar char="q"/>
            </a:pPr>
            <a:endParaRPr lang="nl-BE" sz="2400" dirty="0"/>
          </a:p>
          <a:p>
            <a:pPr marL="808038" lvl="1">
              <a:tabLst>
                <a:tab pos="808038" algn="l"/>
              </a:tabLst>
            </a:pPr>
            <a:r>
              <a:rPr lang="nl-BE" sz="2400" dirty="0"/>
              <a:t>Werkgever, aangestelde, hiërarchische lijn (derden die voor defensie opdrachten uitvoeren).</a:t>
            </a:r>
          </a:p>
          <a:p>
            <a:pPr marL="808038" lvl="1">
              <a:tabLst>
                <a:tab pos="808038" algn="l"/>
              </a:tabLst>
            </a:pPr>
            <a:r>
              <a:rPr lang="nl-BE" sz="2400" dirty="0"/>
              <a:t>Een werknemer nooit aansprakelijk gesteld worden.</a:t>
            </a:r>
            <a:br>
              <a:rPr lang="nl-BE" sz="2400" dirty="0"/>
            </a:br>
            <a:r>
              <a:rPr lang="nl-BE" sz="2400" dirty="0"/>
              <a:t>Enkel bij een opzettelijke daad, bedrog, zware fout of herhaaldelijke lichte fout.</a:t>
            </a:r>
          </a:p>
          <a:p>
            <a:pPr marL="808038" indent="-285750">
              <a:buFont typeface="Wingdings" panose="05000000000000000000" pitchFamily="2" charset="2"/>
              <a:buChar char="q"/>
              <a:tabLst>
                <a:tab pos="808038" algn="l"/>
              </a:tabLst>
            </a:pPr>
            <a:endParaRPr lang="nl-BE" sz="2400" dirty="0"/>
          </a:p>
          <a:p>
            <a:pPr marL="450850" indent="-450850">
              <a:buFont typeface="Wingdings" panose="05000000000000000000" pitchFamily="2" charset="2"/>
              <a:buChar char="q"/>
            </a:pPr>
            <a:r>
              <a:rPr lang="nl-BE" sz="2400" dirty="0"/>
              <a:t>Aansprakelijkheid ligt niet bij één persoon/bedrijf</a:t>
            </a:r>
            <a:br>
              <a:rPr lang="nl-BE" sz="2400" dirty="0"/>
            </a:br>
            <a:r>
              <a:rPr lang="nl-BE" sz="2400" dirty="0"/>
              <a:t>Verschillende actoren kunnen bij een b.v. een incident aansprakelijk gesteld worden (werkgever, hiërarchische lijn, derden).</a:t>
            </a:r>
          </a:p>
          <a:p>
            <a:endParaRPr lang="nl-BE" sz="2400" dirty="0"/>
          </a:p>
        </p:txBody>
      </p:sp>
    </p:spTree>
    <p:extLst>
      <p:ext uri="{BB962C8B-B14F-4D97-AF65-F5344CB8AC3E}">
        <p14:creationId xmlns:p14="http://schemas.microsoft.com/office/powerpoint/2010/main" val="10568458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E32CEF-9C2C-762C-C06E-A4213FAB2524}"/>
              </a:ext>
            </a:extLst>
          </p:cNvPr>
          <p:cNvSpPr>
            <a:spLocks noGrp="1"/>
          </p:cNvSpPr>
          <p:nvPr>
            <p:ph type="body" sz="quarter" idx="27"/>
          </p:nvPr>
        </p:nvSpPr>
        <p:spPr>
          <a:xfrm>
            <a:off x="7422077" y="237506"/>
            <a:ext cx="3562598" cy="2933206"/>
          </a:xfrm>
          <a:solidFill>
            <a:schemeClr val="accent1">
              <a:lumMod val="20000"/>
              <a:lumOff val="80000"/>
            </a:schemeClr>
          </a:solidFill>
          <a:ln>
            <a:solidFill>
              <a:schemeClr val="accent1"/>
            </a:solidFill>
          </a:ln>
          <a:effectLst>
            <a:outerShdw blurRad="50800" dist="38100" dir="2700000" algn="tl" rotWithShape="0">
              <a:prstClr val="black">
                <a:alpha val="40000"/>
              </a:prstClr>
            </a:outerShdw>
          </a:effectLst>
        </p:spPr>
        <p:txBody>
          <a:bodyPr/>
          <a:lstStyle/>
          <a:p>
            <a:pPr algn="ctr"/>
            <a:r>
              <a:rPr lang="nl-BE" b="1" u="sng" dirty="0"/>
              <a:t>Onderzoek door:</a:t>
            </a:r>
            <a:br>
              <a:rPr lang="nl-BE" b="1" u="sng" dirty="0"/>
            </a:br>
            <a:endParaRPr lang="nl-BE" b="1" u="sng" dirty="0"/>
          </a:p>
          <a:p>
            <a:pPr marL="985838" lvl="1">
              <a:buFont typeface="Courier New" panose="02070309020205020404" pitchFamily="49" charset="0"/>
              <a:buChar char="o"/>
            </a:pPr>
            <a:r>
              <a:rPr lang="nl-BE" dirty="0"/>
              <a:t>Arbeidsinspectie</a:t>
            </a:r>
          </a:p>
          <a:p>
            <a:pPr marL="985838" lvl="1">
              <a:buFont typeface="Courier New" panose="02070309020205020404" pitchFamily="49" charset="0"/>
              <a:buChar char="o"/>
            </a:pPr>
            <a:r>
              <a:rPr lang="nl-BE" dirty="0"/>
              <a:t>Parket</a:t>
            </a:r>
          </a:p>
          <a:p>
            <a:pPr marL="985838" lvl="1">
              <a:buFont typeface="Courier New" panose="02070309020205020404" pitchFamily="49" charset="0"/>
              <a:buChar char="o"/>
            </a:pPr>
            <a:r>
              <a:rPr lang="nl-BE" dirty="0"/>
              <a:t>Branddeskundige</a:t>
            </a:r>
          </a:p>
          <a:p>
            <a:pPr marL="985838" lvl="1">
              <a:buFont typeface="Courier New" panose="02070309020205020404" pitchFamily="49" charset="0"/>
              <a:buChar char="o"/>
            </a:pPr>
            <a:r>
              <a:rPr lang="nl-BE" dirty="0"/>
              <a:t>Procureur</a:t>
            </a:r>
          </a:p>
          <a:p>
            <a:pPr marL="985838" lvl="1">
              <a:buFont typeface="Courier New" panose="02070309020205020404" pitchFamily="49" charset="0"/>
              <a:buChar char="o"/>
            </a:pPr>
            <a:r>
              <a:rPr lang="nl-BE" dirty="0"/>
              <a:t>Intern onderzoek</a:t>
            </a:r>
          </a:p>
          <a:p>
            <a:pPr marL="985838" lvl="1">
              <a:buFont typeface="Courier New" panose="02070309020205020404" pitchFamily="49" charset="0"/>
              <a:buChar char="o"/>
            </a:pPr>
            <a:r>
              <a:rPr lang="nl-BE" dirty="0"/>
              <a:t>…………………………</a:t>
            </a:r>
          </a:p>
          <a:p>
            <a:pPr marL="985838" lvl="1">
              <a:buFont typeface="Courier New" panose="02070309020205020404" pitchFamily="49" charset="0"/>
              <a:buChar char="o"/>
            </a:pPr>
            <a:r>
              <a:rPr lang="nl-BE" dirty="0"/>
              <a:t>…………………………</a:t>
            </a:r>
          </a:p>
        </p:txBody>
      </p:sp>
      <p:pic>
        <p:nvPicPr>
          <p:cNvPr id="1026" name="Picture 2" descr="Asbest vrijgekomen bij zware brand in schrijnwerkerij in Genk: “Geen gevaar  voor omwonenden” | HBVL">
            <a:extLst>
              <a:ext uri="{FF2B5EF4-FFF2-40B4-BE49-F238E27FC236}">
                <a16:creationId xmlns:a16="http://schemas.microsoft.com/office/drawing/2014/main" id="{A55DD000-5C5C-E4B5-E7AA-A943345059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56313"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5CA351C-0D6C-6B78-E3ED-1ACB3074FA59}"/>
              </a:ext>
            </a:extLst>
          </p:cNvPr>
          <p:cNvSpPr txBox="1"/>
          <p:nvPr/>
        </p:nvSpPr>
        <p:spPr>
          <a:xfrm>
            <a:off x="7422077" y="3592287"/>
            <a:ext cx="3562598" cy="923330"/>
          </a:xfrm>
          <a:prstGeom prst="rect">
            <a:avLst/>
          </a:prstGeom>
          <a:solidFill>
            <a:schemeClr val="bg2">
              <a:lumMod val="90000"/>
            </a:schemeClr>
          </a:solidFill>
          <a:ln>
            <a:solidFill>
              <a:schemeClr val="accent1"/>
            </a:solidFill>
          </a:ln>
        </p:spPr>
        <p:txBody>
          <a:bodyPr wrap="square" rtlCol="0">
            <a:spAutoFit/>
          </a:bodyPr>
          <a:lstStyle/>
          <a:p>
            <a:pPr algn="ctr"/>
            <a:r>
              <a:rPr lang="nl-BE" dirty="0"/>
              <a:t>Procureur stelt één of meerdere aansprakelijke in beschuldiging.</a:t>
            </a:r>
          </a:p>
          <a:p>
            <a:r>
              <a:rPr lang="nl-BE" dirty="0"/>
              <a:t>(Werkgever, HL, derden, ………….</a:t>
            </a:r>
          </a:p>
        </p:txBody>
      </p:sp>
      <p:sp>
        <p:nvSpPr>
          <p:cNvPr id="6" name="TextBox 5">
            <a:extLst>
              <a:ext uri="{FF2B5EF4-FFF2-40B4-BE49-F238E27FC236}">
                <a16:creationId xmlns:a16="http://schemas.microsoft.com/office/drawing/2014/main" id="{1B953389-11B5-0B49-8366-F40406CAC650}"/>
              </a:ext>
            </a:extLst>
          </p:cNvPr>
          <p:cNvSpPr txBox="1"/>
          <p:nvPr/>
        </p:nvSpPr>
        <p:spPr>
          <a:xfrm>
            <a:off x="6234546" y="4937192"/>
            <a:ext cx="2755075" cy="1200329"/>
          </a:xfrm>
          <a:prstGeom prst="rect">
            <a:avLst/>
          </a:prstGeom>
          <a:solidFill>
            <a:schemeClr val="accent6">
              <a:lumMod val="20000"/>
              <a:lumOff val="80000"/>
            </a:schemeClr>
          </a:solidFill>
          <a:ln>
            <a:solidFill>
              <a:schemeClr val="accent1"/>
            </a:solidFill>
          </a:ln>
        </p:spPr>
        <p:txBody>
          <a:bodyPr wrap="square" rtlCol="0">
            <a:spAutoFit/>
          </a:bodyPr>
          <a:lstStyle/>
          <a:p>
            <a:pPr algn="ctr"/>
            <a:r>
              <a:rPr lang="nl-BE" b="1" dirty="0" err="1"/>
              <a:t>Strafrechterlijke</a:t>
            </a:r>
            <a:br>
              <a:rPr lang="nl-BE" b="1" dirty="0"/>
            </a:br>
            <a:r>
              <a:rPr lang="nl-BE" b="1" dirty="0"/>
              <a:t>aansprakelijkheid</a:t>
            </a:r>
          </a:p>
          <a:p>
            <a:endParaRPr lang="nl-BE" dirty="0"/>
          </a:p>
          <a:p>
            <a:pPr algn="ctr"/>
            <a:r>
              <a:rPr lang="nl-BE" dirty="0"/>
              <a:t>Correctionele rechtbank</a:t>
            </a:r>
          </a:p>
        </p:txBody>
      </p:sp>
      <p:sp>
        <p:nvSpPr>
          <p:cNvPr id="7" name="TextBox 6">
            <a:extLst>
              <a:ext uri="{FF2B5EF4-FFF2-40B4-BE49-F238E27FC236}">
                <a16:creationId xmlns:a16="http://schemas.microsoft.com/office/drawing/2014/main" id="{48D8BCDC-CBEF-90F7-5C38-DB49FA0F7018}"/>
              </a:ext>
            </a:extLst>
          </p:cNvPr>
          <p:cNvSpPr txBox="1"/>
          <p:nvPr/>
        </p:nvSpPr>
        <p:spPr>
          <a:xfrm>
            <a:off x="9239106" y="4937192"/>
            <a:ext cx="2755075" cy="1200329"/>
          </a:xfrm>
          <a:prstGeom prst="rect">
            <a:avLst/>
          </a:prstGeom>
          <a:solidFill>
            <a:schemeClr val="accent6">
              <a:lumMod val="20000"/>
              <a:lumOff val="80000"/>
            </a:schemeClr>
          </a:solidFill>
          <a:ln>
            <a:solidFill>
              <a:schemeClr val="accent1"/>
            </a:solidFill>
          </a:ln>
        </p:spPr>
        <p:txBody>
          <a:bodyPr wrap="square" rtlCol="0">
            <a:spAutoFit/>
          </a:bodyPr>
          <a:lstStyle/>
          <a:p>
            <a:pPr algn="ctr"/>
            <a:r>
              <a:rPr lang="nl-BE" b="1" dirty="0" err="1"/>
              <a:t>Burgerlijkelijke</a:t>
            </a:r>
            <a:br>
              <a:rPr lang="nl-BE" b="1" dirty="0"/>
            </a:br>
            <a:r>
              <a:rPr lang="nl-BE" b="1" dirty="0"/>
              <a:t>aansprakelijkheid</a:t>
            </a:r>
          </a:p>
          <a:p>
            <a:endParaRPr lang="nl-BE" dirty="0"/>
          </a:p>
          <a:p>
            <a:pPr algn="ctr"/>
            <a:r>
              <a:rPr lang="nl-BE" dirty="0" err="1"/>
              <a:t>Arbeids</a:t>
            </a:r>
            <a:r>
              <a:rPr lang="nl-BE" dirty="0"/>
              <a:t> rechtbank</a:t>
            </a:r>
          </a:p>
        </p:txBody>
      </p:sp>
    </p:spTree>
    <p:extLst>
      <p:ext uri="{BB962C8B-B14F-4D97-AF65-F5344CB8AC3E}">
        <p14:creationId xmlns:p14="http://schemas.microsoft.com/office/powerpoint/2010/main" val="27815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72D9DA-C27A-12CE-A010-484C20CED0BB}"/>
              </a:ext>
            </a:extLst>
          </p:cNvPr>
          <p:cNvSpPr>
            <a:spLocks noGrp="1"/>
          </p:cNvSpPr>
          <p:nvPr>
            <p:ph type="body" sz="quarter" idx="13"/>
          </p:nvPr>
        </p:nvSpPr>
        <p:spPr/>
        <p:txBody>
          <a:bodyPr/>
          <a:lstStyle/>
          <a:p>
            <a:r>
              <a:rPr lang="nl-BE" dirty="0"/>
              <a:t>Vraag verzorgingslokalen.</a:t>
            </a:r>
          </a:p>
        </p:txBody>
      </p:sp>
      <p:sp>
        <p:nvSpPr>
          <p:cNvPr id="3" name="Text Placeholder 2">
            <a:extLst>
              <a:ext uri="{FF2B5EF4-FFF2-40B4-BE49-F238E27FC236}">
                <a16:creationId xmlns:a16="http://schemas.microsoft.com/office/drawing/2014/main" id="{6FDA284D-669F-2841-C8DB-88D01DE4B81F}"/>
              </a:ext>
            </a:extLst>
          </p:cNvPr>
          <p:cNvSpPr>
            <a:spLocks noGrp="1"/>
          </p:cNvSpPr>
          <p:nvPr>
            <p:ph type="body" sz="quarter" idx="27"/>
          </p:nvPr>
        </p:nvSpPr>
        <p:spPr>
          <a:xfrm>
            <a:off x="281009" y="1384262"/>
            <a:ext cx="11784321" cy="4089476"/>
          </a:xfrm>
        </p:spPr>
        <p:txBody>
          <a:bodyPr/>
          <a:lstStyle/>
          <a:p>
            <a:pPr marL="342900" indent="-342900">
              <a:buFont typeface="+mj-lt"/>
              <a:buAutoNum type="arabicPeriod"/>
            </a:pPr>
            <a:r>
              <a:rPr lang="nl-BE" dirty="0"/>
              <a:t>Zie slides Intern noodplan. Is onderdeel van INP.</a:t>
            </a:r>
          </a:p>
          <a:p>
            <a:pPr marL="342900" indent="-342900">
              <a:buFont typeface="+mj-lt"/>
              <a:buAutoNum type="arabicPeriod"/>
            </a:pPr>
            <a:endParaRPr lang="nl-BE" dirty="0"/>
          </a:p>
          <a:p>
            <a:pPr marL="342900" indent="-342900">
              <a:buFont typeface="+mj-lt"/>
              <a:buAutoNum type="arabicPeriod"/>
            </a:pPr>
            <a:r>
              <a:rPr lang="nl-BE" dirty="0">
                <a:hlinkClick r:id="rId3"/>
              </a:rPr>
              <a:t>RA Eerste hulp van 2011</a:t>
            </a:r>
            <a:r>
              <a:rPr lang="nl-BE" dirty="0"/>
              <a:t>.</a:t>
            </a:r>
          </a:p>
          <a:p>
            <a:pPr marL="342900" indent="-342900">
              <a:buFont typeface="+mj-lt"/>
              <a:buAutoNum type="arabicPeriod"/>
            </a:pPr>
            <a:endParaRPr lang="nl-BE" dirty="0"/>
          </a:p>
          <a:p>
            <a:pPr marL="342900" indent="-342900">
              <a:buFont typeface="+mj-lt"/>
              <a:buAutoNum type="arabicPeriod"/>
            </a:pPr>
            <a:r>
              <a:rPr lang="nl-BE" dirty="0">
                <a:hlinkClick r:id="rId4"/>
              </a:rPr>
              <a:t>RA Eerste hulp van 2024</a:t>
            </a:r>
            <a:r>
              <a:rPr lang="nl-BE" dirty="0"/>
              <a:t>.</a:t>
            </a:r>
          </a:p>
          <a:p>
            <a:pPr marL="342900" indent="-342900">
              <a:buFont typeface="+mj-lt"/>
              <a:buAutoNum type="arabicPeriod"/>
            </a:pPr>
            <a:endParaRPr lang="nl-BE" dirty="0"/>
          </a:p>
          <a:p>
            <a:pPr marL="641350" indent="-285750">
              <a:buFont typeface="Arial" panose="020B0604020202020204" pitchFamily="34" charset="0"/>
              <a:buChar char="•"/>
            </a:pPr>
            <a:r>
              <a:rPr lang="nl-BE" dirty="0"/>
              <a:t>In het advies staat dat de dienst AMT SO kan behandelen indien zij beschikken over de nodige uitrusting.</a:t>
            </a:r>
            <a:br>
              <a:rPr lang="nl-BE" dirty="0"/>
            </a:br>
            <a:r>
              <a:rPr lang="nl-BE" dirty="0"/>
              <a:t>Staf </a:t>
            </a:r>
            <a:r>
              <a:rPr lang="nl-BE" dirty="0" err="1"/>
              <a:t>Med</a:t>
            </a:r>
            <a:r>
              <a:rPr lang="nl-BE" dirty="0"/>
              <a:t> is bereid om de middelen ter beschikking te stellen. (hiervoor dienen wel de nodige acties ondernomen te worden)</a:t>
            </a:r>
          </a:p>
          <a:p>
            <a:pPr marL="641350" indent="-285750">
              <a:buFont typeface="Arial" panose="020B0604020202020204" pitchFamily="34" charset="0"/>
              <a:buChar char="•"/>
            </a:pPr>
            <a:r>
              <a:rPr lang="nl-BE" dirty="0"/>
              <a:t>Het is niet zo dat er een medisch lokaal vrij beschikbaar zal zijn voor iedereen. Dit blijven medische kabinetten voor de artsen en de verpleegkundigen. Verzorging enkel bij hun aanwezigheid.</a:t>
            </a:r>
          </a:p>
          <a:p>
            <a:pPr marL="641350" indent="-285750">
              <a:buFont typeface="Arial" panose="020B0604020202020204" pitchFamily="34" charset="0"/>
              <a:buChar char="•"/>
            </a:pPr>
            <a:r>
              <a:rPr lang="nl-BE" dirty="0"/>
              <a:t>Het advies is om 3 verzorgingslokalen te voorzien die toegankelijk zijn voor de eerste hulpbieders en die ook gebruikt kunnen worden voor borstvoeding of kolven. Deze lokalen dienen te voldoen aan de minimum vereisten beschreven in de wetgeving en volgens advies van de PAAA.</a:t>
            </a:r>
          </a:p>
          <a:p>
            <a:pPr marL="641350" indent="-285750">
              <a:buFont typeface="Arial" panose="020B0604020202020204" pitchFamily="34" charset="0"/>
              <a:buChar char="•"/>
            </a:pPr>
            <a:r>
              <a:rPr lang="nl-BE" dirty="0"/>
              <a:t>Eerste hulp is geen curatieve geneeskunde!</a:t>
            </a:r>
          </a:p>
          <a:p>
            <a:pPr marL="342900" indent="-342900">
              <a:buFont typeface="+mj-lt"/>
              <a:buAutoNum type="arabicPeriod"/>
            </a:pPr>
            <a:endParaRPr lang="nl-BE" dirty="0"/>
          </a:p>
          <a:p>
            <a:pPr marL="342900" indent="-342900">
              <a:buFont typeface="+mj-lt"/>
              <a:buAutoNum type="arabicPeriod" startAt="4"/>
            </a:pPr>
            <a:r>
              <a:rPr lang="nl-BE" dirty="0"/>
              <a:t>Volgens INP versie 2013 zijn er 2 verzorgingslokalen voorzien:</a:t>
            </a:r>
          </a:p>
          <a:p>
            <a:pPr marL="1085850" lvl="1" indent="-342900">
              <a:buFont typeface="+mj-lt"/>
              <a:buAutoNum type="arabicPeriod"/>
            </a:pPr>
            <a:r>
              <a:rPr lang="nl-BE" dirty="0"/>
              <a:t>Blok 1 – vleugel a tegenover desk wachtpersoneel. (Niet conform en momenteel lokaal voor de post)</a:t>
            </a:r>
          </a:p>
          <a:p>
            <a:pPr marL="1085850" lvl="1" indent="-342900">
              <a:buFont typeface="+mj-lt"/>
              <a:buAutoNum type="arabicPeriod"/>
            </a:pPr>
            <a:r>
              <a:rPr lang="nl-BE" dirty="0"/>
              <a:t>Blok 20 wachtlokaal CHARLIE. (Niet conform)</a:t>
            </a:r>
          </a:p>
        </p:txBody>
      </p:sp>
    </p:spTree>
    <p:extLst>
      <p:ext uri="{BB962C8B-B14F-4D97-AF65-F5344CB8AC3E}">
        <p14:creationId xmlns:p14="http://schemas.microsoft.com/office/powerpoint/2010/main" val="4164386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A5A18F-895A-F52F-0F1A-58D806301D64}"/>
              </a:ext>
            </a:extLst>
          </p:cNvPr>
          <p:cNvSpPr>
            <a:spLocks noGrp="1"/>
          </p:cNvSpPr>
          <p:nvPr>
            <p:ph type="body" sz="half" idx="13"/>
          </p:nvPr>
        </p:nvSpPr>
        <p:spPr>
          <a:xfrm>
            <a:off x="691527" y="907088"/>
            <a:ext cx="11672876" cy="1015663"/>
          </a:xfrm>
        </p:spPr>
        <p:txBody>
          <a:bodyPr/>
          <a:lstStyle/>
          <a:p>
            <a:r>
              <a:rPr lang="nl-BE" dirty="0">
                <a:solidFill>
                  <a:schemeClr val="tx1">
                    <a:lumMod val="50000"/>
                  </a:schemeClr>
                </a:solidFill>
              </a:rPr>
              <a:t>Personeel Dienst LDPBW 08	</a:t>
            </a:r>
          </a:p>
        </p:txBody>
      </p:sp>
      <p:graphicFrame>
        <p:nvGraphicFramePr>
          <p:cNvPr id="4" name="Table 3">
            <a:extLst>
              <a:ext uri="{FF2B5EF4-FFF2-40B4-BE49-F238E27FC236}">
                <a16:creationId xmlns:a16="http://schemas.microsoft.com/office/drawing/2014/main" id="{4B8EBA55-4E81-E1CF-37DC-098D1BDAC11E}"/>
              </a:ext>
            </a:extLst>
          </p:cNvPr>
          <p:cNvGraphicFramePr>
            <a:graphicFrameLocks noGrp="1"/>
          </p:cNvGraphicFramePr>
          <p:nvPr/>
        </p:nvGraphicFramePr>
        <p:xfrm>
          <a:off x="243778" y="1765663"/>
          <a:ext cx="11759012" cy="5092339"/>
        </p:xfrm>
        <a:graphic>
          <a:graphicData uri="http://schemas.openxmlformats.org/drawingml/2006/table">
            <a:tbl>
              <a:tblPr/>
              <a:tblGrid>
                <a:gridCol w="3636321">
                  <a:extLst>
                    <a:ext uri="{9D8B030D-6E8A-4147-A177-3AD203B41FA5}">
                      <a16:colId xmlns:a16="http://schemas.microsoft.com/office/drawing/2014/main" val="943359324"/>
                    </a:ext>
                  </a:extLst>
                </a:gridCol>
                <a:gridCol w="910041">
                  <a:extLst>
                    <a:ext uri="{9D8B030D-6E8A-4147-A177-3AD203B41FA5}">
                      <a16:colId xmlns:a16="http://schemas.microsoft.com/office/drawing/2014/main" val="1364156007"/>
                    </a:ext>
                  </a:extLst>
                </a:gridCol>
                <a:gridCol w="3948225">
                  <a:extLst>
                    <a:ext uri="{9D8B030D-6E8A-4147-A177-3AD203B41FA5}">
                      <a16:colId xmlns:a16="http://schemas.microsoft.com/office/drawing/2014/main" val="2590624654"/>
                    </a:ext>
                  </a:extLst>
                </a:gridCol>
                <a:gridCol w="3264425">
                  <a:extLst>
                    <a:ext uri="{9D8B030D-6E8A-4147-A177-3AD203B41FA5}">
                      <a16:colId xmlns:a16="http://schemas.microsoft.com/office/drawing/2014/main" val="150051768"/>
                    </a:ext>
                  </a:extLst>
                </a:gridCol>
              </a:tblGrid>
              <a:tr h="904622">
                <a:tc>
                  <a:txBody>
                    <a:bodyPr/>
                    <a:lstStyle/>
                    <a:p>
                      <a:pPr algn="ctr"/>
                      <a:r>
                        <a:rPr lang="nl-BE" sz="2000" dirty="0">
                          <a:solidFill>
                            <a:schemeClr val="tx1">
                              <a:lumMod val="50000"/>
                            </a:schemeClr>
                          </a:solidFill>
                          <a:effectLst/>
                        </a:rPr>
                        <a:t>1Lt  ARCHETTI </a:t>
                      </a:r>
                      <a:r>
                        <a:rPr lang="nl-BE" sz="2000" dirty="0" err="1">
                          <a:solidFill>
                            <a:schemeClr val="tx1">
                              <a:lumMod val="50000"/>
                            </a:schemeClr>
                          </a:solidFill>
                          <a:effectLst/>
                        </a:rPr>
                        <a:t>Titouan</a:t>
                      </a:r>
                      <a:br>
                        <a:rPr lang="nl-BE" sz="2000" dirty="0">
                          <a:solidFill>
                            <a:schemeClr val="tx1">
                              <a:lumMod val="50000"/>
                            </a:schemeClr>
                          </a:solidFill>
                          <a:effectLst/>
                        </a:rPr>
                      </a:br>
                      <a:r>
                        <a:rPr lang="nl-BE" sz="2000" dirty="0">
                          <a:solidFill>
                            <a:schemeClr val="tx1">
                              <a:lumMod val="50000"/>
                            </a:schemeClr>
                          </a:solidFill>
                          <a:effectLst/>
                        </a:rPr>
                        <a:t>Kandidaat PA </a:t>
                      </a:r>
                      <a:r>
                        <a:rPr lang="nl-BE" sz="2000" dirty="0" err="1">
                          <a:solidFill>
                            <a:schemeClr val="tx1">
                              <a:lumMod val="50000"/>
                            </a:schemeClr>
                          </a:solidFill>
                          <a:effectLst/>
                        </a:rPr>
                        <a:t>Niv</a:t>
                      </a:r>
                      <a:r>
                        <a:rPr lang="nl-BE" sz="2000" dirty="0">
                          <a:solidFill>
                            <a:schemeClr val="tx1">
                              <a:lumMod val="50000"/>
                            </a:schemeClr>
                          </a:solidFill>
                          <a:effectLst/>
                        </a:rPr>
                        <a:t> I</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endParaRPr lang="nl-BE" sz="2000" dirty="0">
                        <a:solidFill>
                          <a:schemeClr val="tx1">
                            <a:lumMod val="50000"/>
                          </a:schemeClr>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gridSpan="2">
                  <a:txBody>
                    <a:bodyPr/>
                    <a:lstStyle/>
                    <a:p>
                      <a:pPr algn="ctr"/>
                      <a:r>
                        <a:rPr lang="nl-BE" sz="2000" dirty="0">
                          <a:solidFill>
                            <a:schemeClr val="tx1">
                              <a:lumMod val="50000"/>
                            </a:schemeClr>
                          </a:solidFill>
                        </a:rPr>
                        <a:t>Vanaf 03 Jan 2026.</a:t>
                      </a:r>
                      <a:br>
                        <a:rPr lang="nl-BE" sz="2000" dirty="0">
                          <a:solidFill>
                            <a:schemeClr val="tx1">
                              <a:lumMod val="50000"/>
                            </a:schemeClr>
                          </a:solidFill>
                        </a:rPr>
                      </a:br>
                      <a:r>
                        <a:rPr lang="nl-BE" sz="2000" dirty="0">
                          <a:solidFill>
                            <a:schemeClr val="tx1">
                              <a:lumMod val="50000"/>
                            </a:schemeClr>
                          </a:solidFill>
                        </a:rPr>
                        <a:t>Start vorming </a:t>
                      </a:r>
                      <a:r>
                        <a:rPr lang="nl-BE" sz="2000" dirty="0" err="1">
                          <a:solidFill>
                            <a:schemeClr val="tx1">
                              <a:lumMod val="50000"/>
                            </a:schemeClr>
                          </a:solidFill>
                        </a:rPr>
                        <a:t>Niv</a:t>
                      </a:r>
                      <a:r>
                        <a:rPr lang="nl-BE" sz="2000" dirty="0">
                          <a:solidFill>
                            <a:schemeClr val="tx1">
                              <a:lumMod val="50000"/>
                            </a:schemeClr>
                          </a:solidFill>
                        </a:rPr>
                        <a:t> 1 –Feb 2026 </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pPr algn="ct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20823650"/>
                  </a:ext>
                </a:extLst>
              </a:tr>
              <a:tr h="879788">
                <a:tc>
                  <a:txBody>
                    <a:bodyPr/>
                    <a:lstStyle/>
                    <a:p>
                      <a:pPr algn="ctr"/>
                      <a:r>
                        <a:rPr lang="nl-BE" sz="2000" dirty="0" err="1">
                          <a:solidFill>
                            <a:schemeClr val="tx1">
                              <a:lumMod val="50000"/>
                            </a:schemeClr>
                          </a:solidFill>
                          <a:effectLst/>
                        </a:rPr>
                        <a:t>Adjt</a:t>
                      </a:r>
                      <a:r>
                        <a:rPr lang="nl-BE" sz="2000" dirty="0">
                          <a:solidFill>
                            <a:schemeClr val="tx1">
                              <a:lumMod val="50000"/>
                            </a:schemeClr>
                          </a:solidFill>
                          <a:effectLst/>
                        </a:rPr>
                        <a:t> LEMMENS Johan</a:t>
                      </a:r>
                      <a:br>
                        <a:rPr lang="nl-BE" sz="2000" dirty="0">
                          <a:solidFill>
                            <a:schemeClr val="tx1">
                              <a:lumMod val="50000"/>
                            </a:schemeClr>
                          </a:solidFill>
                          <a:effectLst/>
                        </a:rPr>
                      </a:br>
                      <a:r>
                        <a:rPr lang="nl-BE" sz="2000" dirty="0">
                          <a:solidFill>
                            <a:schemeClr val="tx1">
                              <a:lumMod val="50000"/>
                            </a:schemeClr>
                          </a:solidFill>
                          <a:effectLst/>
                        </a:rPr>
                        <a:t>PA </a:t>
                      </a:r>
                      <a:r>
                        <a:rPr lang="nl-BE" sz="2000" dirty="0" err="1">
                          <a:solidFill>
                            <a:schemeClr val="tx1">
                              <a:lumMod val="50000"/>
                            </a:schemeClr>
                          </a:solidFill>
                          <a:effectLst/>
                        </a:rPr>
                        <a:t>Niv</a:t>
                      </a:r>
                      <a:r>
                        <a:rPr lang="nl-BE" sz="2000" dirty="0">
                          <a:solidFill>
                            <a:schemeClr val="tx1">
                              <a:lumMod val="50000"/>
                            </a:schemeClr>
                          </a:solidFill>
                          <a:effectLst/>
                        </a:rPr>
                        <a:t> II</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endParaRPr lang="nl-BE" sz="2000" dirty="0">
                        <a:solidFill>
                          <a:schemeClr val="tx1">
                            <a:lumMod val="50000"/>
                          </a:schemeClr>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gridSpan="2">
                  <a:txBody>
                    <a:bodyPr/>
                    <a:lstStyle/>
                    <a:p>
                      <a:pPr algn="ctr"/>
                      <a:r>
                        <a:rPr lang="nl-BE" sz="2000" dirty="0">
                          <a:solidFill>
                            <a:schemeClr val="tx1">
                              <a:lumMod val="50000"/>
                            </a:schemeClr>
                          </a:solidFill>
                        </a:rPr>
                        <a:t>Van begin Feb 26 tot 30 Sep 26. </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hMerge="1">
                  <a:txBody>
                    <a:bodyPr/>
                    <a:lstStyle/>
                    <a:p>
                      <a:pPr algn="ct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71896254"/>
                  </a:ext>
                </a:extLst>
              </a:tr>
              <a:tr h="879788">
                <a:tc>
                  <a:txBody>
                    <a:bodyPr/>
                    <a:lstStyle/>
                    <a:p>
                      <a:pPr algn="ctr"/>
                      <a:r>
                        <a:rPr lang="nl-BE" sz="2000" dirty="0" err="1">
                          <a:solidFill>
                            <a:schemeClr val="tx1">
                              <a:lumMod val="50000"/>
                            </a:schemeClr>
                          </a:solidFill>
                          <a:effectLst/>
                        </a:rPr>
                        <a:t>Adjt</a:t>
                      </a:r>
                      <a:r>
                        <a:rPr lang="nl-BE" sz="2000" dirty="0">
                          <a:solidFill>
                            <a:schemeClr val="tx1">
                              <a:lumMod val="50000"/>
                            </a:schemeClr>
                          </a:solidFill>
                          <a:effectLst/>
                        </a:rPr>
                        <a:t> MERCKAERT Els</a:t>
                      </a:r>
                      <a:br>
                        <a:rPr lang="nl-BE" sz="2000" dirty="0">
                          <a:solidFill>
                            <a:schemeClr val="tx1">
                              <a:lumMod val="50000"/>
                            </a:schemeClr>
                          </a:solidFill>
                          <a:effectLst/>
                        </a:rPr>
                      </a:br>
                      <a:r>
                        <a:rPr lang="nl-BE" sz="2000" dirty="0">
                          <a:solidFill>
                            <a:schemeClr val="tx1">
                              <a:lumMod val="50000"/>
                            </a:schemeClr>
                          </a:solidFill>
                          <a:effectLst/>
                        </a:rPr>
                        <a:t>Kandidaat </a:t>
                      </a:r>
                      <a:r>
                        <a:rPr lang="nl-BE" sz="2000" dirty="0" err="1">
                          <a:solidFill>
                            <a:schemeClr val="tx1">
                              <a:lumMod val="50000"/>
                            </a:schemeClr>
                          </a:solidFill>
                          <a:effectLst/>
                        </a:rPr>
                        <a:t>Niv</a:t>
                      </a:r>
                      <a:r>
                        <a:rPr lang="nl-BE" sz="2000" dirty="0">
                          <a:solidFill>
                            <a:schemeClr val="tx1">
                              <a:lumMod val="50000"/>
                            </a:schemeClr>
                          </a:solidFill>
                          <a:effectLst/>
                        </a:rPr>
                        <a:t> II</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endParaRPr lang="nl-BE" sz="2000" dirty="0">
                        <a:solidFill>
                          <a:schemeClr val="tx1">
                            <a:lumMod val="50000"/>
                          </a:schemeClr>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gridSpan="2">
                  <a:txBody>
                    <a:bodyPr/>
                    <a:lstStyle/>
                    <a:p>
                      <a:pPr algn="ctr"/>
                      <a:r>
                        <a:rPr lang="nl-BE" sz="2000" dirty="0">
                          <a:solidFill>
                            <a:schemeClr val="tx1">
                              <a:lumMod val="50000"/>
                            </a:schemeClr>
                          </a:solidFill>
                        </a:rPr>
                        <a:t>02/03/2026</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nl-BE"/>
                    </a:p>
                  </a:txBody>
                  <a:tcPr/>
                </a:tc>
                <a:extLst>
                  <a:ext uri="{0D108BD9-81ED-4DB2-BD59-A6C34878D82A}">
                    <a16:rowId xmlns:a16="http://schemas.microsoft.com/office/drawing/2014/main" val="1703408782"/>
                  </a:ext>
                </a:extLst>
              </a:tr>
              <a:tr h="878935">
                <a:tc>
                  <a:txBody>
                    <a:bodyPr/>
                    <a:lstStyle/>
                    <a:p>
                      <a:pPr algn="ctr"/>
                      <a:r>
                        <a:rPr lang="nl-BE" sz="2000" dirty="0" err="1">
                          <a:solidFill>
                            <a:schemeClr val="tx1">
                              <a:lumMod val="50000"/>
                            </a:schemeClr>
                          </a:solidFill>
                          <a:effectLst/>
                        </a:rPr>
                        <a:t>Adjt</a:t>
                      </a:r>
                      <a:r>
                        <a:rPr lang="nl-BE" sz="2000" dirty="0">
                          <a:solidFill>
                            <a:schemeClr val="tx1">
                              <a:lumMod val="50000"/>
                            </a:schemeClr>
                          </a:solidFill>
                          <a:effectLst/>
                        </a:rPr>
                        <a:t> Choubane Housene</a:t>
                      </a:r>
                      <a:br>
                        <a:rPr lang="nl-BE" sz="2000" dirty="0">
                          <a:solidFill>
                            <a:schemeClr val="tx1">
                              <a:lumMod val="50000"/>
                            </a:schemeClr>
                          </a:solidFill>
                          <a:effectLst/>
                        </a:rPr>
                      </a:br>
                      <a:r>
                        <a:rPr lang="nl-BE" sz="2000" dirty="0">
                          <a:solidFill>
                            <a:schemeClr val="tx1">
                              <a:lumMod val="50000"/>
                            </a:schemeClr>
                          </a:solidFill>
                          <a:effectLst/>
                        </a:rPr>
                        <a:t>PA </a:t>
                      </a:r>
                      <a:r>
                        <a:rPr lang="nl-BE" sz="2000" dirty="0" err="1">
                          <a:solidFill>
                            <a:schemeClr val="tx1">
                              <a:lumMod val="50000"/>
                            </a:schemeClr>
                          </a:solidFill>
                          <a:effectLst/>
                        </a:rPr>
                        <a:t>Niv</a:t>
                      </a:r>
                      <a:r>
                        <a:rPr lang="nl-BE" sz="2000" dirty="0">
                          <a:solidFill>
                            <a:schemeClr val="tx1">
                              <a:lumMod val="50000"/>
                            </a:schemeClr>
                          </a:solidFill>
                          <a:effectLst/>
                        </a:rPr>
                        <a:t> II</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endParaRPr lang="nl-BE" sz="2000" dirty="0">
                        <a:solidFill>
                          <a:schemeClr val="tx1">
                            <a:lumMod val="50000"/>
                          </a:schemeClr>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2000" dirty="0">
                          <a:solidFill>
                            <a:schemeClr val="tx1">
                              <a:lumMod val="50000"/>
                            </a:schemeClr>
                          </a:solidFill>
                          <a:effectLst/>
                          <a:hlinkClick r:id="rId2">
                            <a:extLst>
                              <a:ext uri="{A12FA001-AC4F-418D-AE19-62706E023703}">
                                <ahyp:hlinkClr xmlns:ahyp="http://schemas.microsoft.com/office/drawing/2018/hyperlinkcolor" val="tx"/>
                              </a:ext>
                            </a:extLst>
                          </a:hlinkClick>
                        </a:rPr>
                        <a:t>+3224417019</a:t>
                      </a: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2000" dirty="0">
                          <a:solidFill>
                            <a:schemeClr val="tx1">
                              <a:lumMod val="50000"/>
                            </a:schemeClr>
                          </a:solidFill>
                          <a:effectLst/>
                          <a:hlinkClick r:id="rId3">
                            <a:extLst>
                              <a:ext uri="{A12FA001-AC4F-418D-AE19-62706E023703}">
                                <ahyp:hlinkClr xmlns:ahyp="http://schemas.microsoft.com/office/drawing/2018/hyperlinkcolor" val="tx"/>
                              </a:ext>
                            </a:extLst>
                          </a:hlinkClick>
                        </a:rPr>
                        <a:t>Housene.Choubane@mil.be</a:t>
                      </a: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829117512"/>
                  </a:ext>
                </a:extLst>
              </a:tr>
              <a:tr h="894739">
                <a:tc>
                  <a:txBody>
                    <a:bodyPr/>
                    <a:lstStyle/>
                    <a:p>
                      <a:pPr algn="ctr"/>
                      <a:r>
                        <a:rPr lang="nl-BE" sz="2000" dirty="0">
                          <a:solidFill>
                            <a:schemeClr val="tx1">
                              <a:lumMod val="50000"/>
                            </a:schemeClr>
                          </a:solidFill>
                          <a:effectLst/>
                        </a:rPr>
                        <a:t>MTC Deppé Thierry</a:t>
                      </a:r>
                      <a:br>
                        <a:rPr lang="nl-BE" sz="2000" dirty="0">
                          <a:solidFill>
                            <a:schemeClr val="tx1">
                              <a:lumMod val="50000"/>
                            </a:schemeClr>
                          </a:solidFill>
                          <a:effectLst/>
                        </a:rPr>
                      </a:br>
                      <a:r>
                        <a:rPr lang="nl-BE" sz="2000" dirty="0">
                          <a:solidFill>
                            <a:schemeClr val="tx1">
                              <a:lumMod val="50000"/>
                            </a:schemeClr>
                          </a:solidFill>
                          <a:effectLst/>
                        </a:rPr>
                        <a:t>PA </a:t>
                      </a:r>
                      <a:r>
                        <a:rPr lang="nl-BE" sz="2000" dirty="0" err="1">
                          <a:solidFill>
                            <a:schemeClr val="tx1">
                              <a:lumMod val="50000"/>
                            </a:schemeClr>
                          </a:solidFill>
                          <a:effectLst/>
                        </a:rPr>
                        <a:t>Niv</a:t>
                      </a:r>
                      <a:r>
                        <a:rPr lang="nl-BE" sz="2000" dirty="0">
                          <a:solidFill>
                            <a:schemeClr val="tx1">
                              <a:lumMod val="50000"/>
                            </a:schemeClr>
                          </a:solidFill>
                          <a:effectLst/>
                        </a:rPr>
                        <a:t> II</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endParaRPr lang="nl-BE" sz="2000" dirty="0">
                        <a:solidFill>
                          <a:schemeClr val="tx1">
                            <a:lumMod val="50000"/>
                          </a:schemeClr>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2000" b="0" i="0" kern="1200" dirty="0">
                          <a:solidFill>
                            <a:schemeClr val="tx1">
                              <a:lumMod val="50000"/>
                            </a:schemeClr>
                          </a:solidFill>
                          <a:effectLst/>
                          <a:latin typeface="+mn-lt"/>
                          <a:ea typeface="+mn-ea"/>
                          <a:cs typeface="+mn-cs"/>
                          <a:hlinkClick r:id="rId4">
                            <a:extLst>
                              <a:ext uri="{A12FA001-AC4F-418D-AE19-62706E023703}">
                                <ahyp:hlinkClr xmlns:ahyp="http://schemas.microsoft.com/office/drawing/2018/hyperlinkcolor" val="tx"/>
                              </a:ext>
                            </a:extLst>
                          </a:hlinkClick>
                        </a:rPr>
                        <a:t>+3224422990</a:t>
                      </a: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2000" b="0" i="0" kern="1200" dirty="0">
                          <a:solidFill>
                            <a:schemeClr val="tx1">
                              <a:lumMod val="50000"/>
                            </a:schemeClr>
                          </a:solidFill>
                          <a:effectLst/>
                          <a:latin typeface="+mn-lt"/>
                          <a:ea typeface="+mn-ea"/>
                          <a:cs typeface="+mn-cs"/>
                          <a:hlinkClick r:id="rId5">
                            <a:extLst>
                              <a:ext uri="{A12FA001-AC4F-418D-AE19-62706E023703}">
                                <ahyp:hlinkClr xmlns:ahyp="http://schemas.microsoft.com/office/drawing/2018/hyperlinkcolor" val="tx"/>
                              </a:ext>
                            </a:extLst>
                          </a:hlinkClick>
                        </a:rPr>
                        <a:t>thierry.Deppe@mil.be</a:t>
                      </a: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38692399"/>
                  </a:ext>
                </a:extLst>
              </a:tr>
              <a:tr h="654467">
                <a:tc>
                  <a:txBody>
                    <a:bodyPr/>
                    <a:lstStyle/>
                    <a:p>
                      <a:pPr algn="ctr"/>
                      <a:r>
                        <a:rPr lang="nl-BE" sz="2000" dirty="0">
                          <a:solidFill>
                            <a:schemeClr val="tx1">
                              <a:lumMod val="50000"/>
                            </a:schemeClr>
                          </a:solidFill>
                          <a:effectLst/>
                        </a:rPr>
                        <a:t>Dienstmailbox</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2000" dirty="0">
                          <a:solidFill>
                            <a:schemeClr val="tx1">
                              <a:lumMod val="50000"/>
                            </a:schemeClr>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DGHWB-SLPPT08-EVERE@mil.be</a:t>
                      </a:r>
                      <a:endParaRPr lang="nl-BE" sz="2000" dirty="0">
                        <a:solidFill>
                          <a:schemeClr val="tx1">
                            <a:lumMod val="50000"/>
                          </a:schemeClr>
                        </a:solidFill>
                        <a:latin typeface="Arial" panose="020B0604020202020204" pitchFamily="34" charset="0"/>
                        <a:cs typeface="Arial" panose="020B0604020202020204" pitchFamily="34" charset="0"/>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hMerge="1">
                  <a:txBody>
                    <a:bodyPr/>
                    <a:lstStyle/>
                    <a:p>
                      <a:endParaRPr dirty="0"/>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hMerge="1">
                  <a:txBody>
                    <a:bodyPr/>
                    <a:lstStyle/>
                    <a:p>
                      <a:endParaRPr lang="nl-BE" sz="1700" dirty="0"/>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D3D3D3"/>
                    </a:solidFill>
                  </a:tcPr>
                </a:tc>
                <a:extLst>
                  <a:ext uri="{0D108BD9-81ED-4DB2-BD59-A6C34878D82A}">
                    <a16:rowId xmlns:a16="http://schemas.microsoft.com/office/drawing/2014/main" val="2640943286"/>
                  </a:ext>
                </a:extLst>
              </a:tr>
            </a:tbl>
          </a:graphicData>
        </a:graphic>
      </p:graphicFrame>
      <p:pic>
        <p:nvPicPr>
          <p:cNvPr id="1026" name="Picture 2">
            <a:extLst>
              <a:ext uri="{FF2B5EF4-FFF2-40B4-BE49-F238E27FC236}">
                <a16:creationId xmlns:a16="http://schemas.microsoft.com/office/drawing/2014/main" id="{3DA62C1F-699B-9C41-6E19-65A9B87C2E9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88863" y="1754389"/>
            <a:ext cx="643874" cy="9198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0655FC7-E13D-8665-91C9-E5606BDF773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88863" y="2650806"/>
            <a:ext cx="630000" cy="90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8CBD05F7-17C5-87A9-BE0F-17EB96D0B99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23047" y="5316166"/>
            <a:ext cx="630000" cy="90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A5968BB-C90D-6BF8-4AB3-CF444B6D5E7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02737" y="4439568"/>
            <a:ext cx="630000" cy="90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4FB4B76-4F4F-AAE5-E471-A940A8233B2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002737" y="3482278"/>
            <a:ext cx="705996" cy="10085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6456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F5D33CD-5C36-DC28-1EB6-E7B0126F11CB}"/>
              </a:ext>
            </a:extLst>
          </p:cNvPr>
          <p:cNvSpPr>
            <a:spLocks noGrp="1"/>
          </p:cNvSpPr>
          <p:nvPr>
            <p:ph type="body" sz="quarter" idx="27"/>
          </p:nvPr>
        </p:nvSpPr>
        <p:spPr>
          <a:xfrm>
            <a:off x="316635" y="699157"/>
            <a:ext cx="11237400" cy="5867898"/>
          </a:xfrm>
        </p:spPr>
        <p:txBody>
          <a:bodyPr/>
          <a:lstStyle/>
          <a:p>
            <a:pPr marL="457200" indent="-457200" algn="just">
              <a:buFont typeface="Arial" panose="020B0604020202020204" pitchFamily="34" charset="0"/>
              <a:buChar char="•"/>
            </a:pPr>
            <a:r>
              <a:rPr lang="nl-BE" sz="3200" dirty="0"/>
              <a:t>Volgend schema blijft in principe van toepassing.</a:t>
            </a:r>
          </a:p>
          <a:p>
            <a:pPr marL="450850" algn="just"/>
            <a:r>
              <a:rPr lang="nl-BE" sz="3200" b="1" dirty="0"/>
              <a:t>Het is NIET de bedoeling dat men voor eerste hulp altijd naar de AMT zal gaan.</a:t>
            </a:r>
          </a:p>
          <a:p>
            <a:pPr marL="450850" algn="just"/>
            <a:r>
              <a:rPr lang="nl-BE" sz="3200" dirty="0"/>
              <a:t>Dit moeten uitzonderingen blijven.</a:t>
            </a:r>
          </a:p>
          <a:p>
            <a:pPr algn="just"/>
            <a:endParaRPr lang="nl-BE" sz="3200" dirty="0"/>
          </a:p>
          <a:p>
            <a:pPr marL="457200" indent="-457200" algn="just">
              <a:buFont typeface="Arial" panose="020B0604020202020204" pitchFamily="34" charset="0"/>
              <a:buChar char="•"/>
            </a:pPr>
            <a:r>
              <a:rPr lang="nl-BE" sz="3200" dirty="0"/>
              <a:t>De nodige procedures dienen uitgeschreven te worden en opgenomen te worden in het onthaalbeleid.</a:t>
            </a:r>
          </a:p>
          <a:p>
            <a:pPr algn="just"/>
            <a:endParaRPr lang="nl-BE" sz="3200" dirty="0"/>
          </a:p>
          <a:p>
            <a:pPr marL="457200" indent="-457200" algn="just">
              <a:buFont typeface="Arial" panose="020B0604020202020204" pitchFamily="34" charset="0"/>
              <a:buChar char="•"/>
            </a:pPr>
            <a:r>
              <a:rPr lang="nl-BE" sz="3200" dirty="0"/>
              <a:t>Overleg met Dir AMT is noodzakelijk.</a:t>
            </a:r>
            <a:br>
              <a:rPr lang="nl-BE" sz="3200" dirty="0"/>
            </a:br>
            <a:r>
              <a:rPr lang="nl-BE" sz="3200" dirty="0"/>
              <a:t>Gaan momenteel niet volledig akkoord.</a:t>
            </a:r>
          </a:p>
          <a:p>
            <a:pPr algn="just"/>
            <a:endParaRPr lang="nl-BE" sz="3200" dirty="0"/>
          </a:p>
          <a:p>
            <a:endParaRPr lang="nl-BE" dirty="0"/>
          </a:p>
        </p:txBody>
      </p:sp>
    </p:spTree>
    <p:extLst>
      <p:ext uri="{BB962C8B-B14F-4D97-AF65-F5344CB8AC3E}">
        <p14:creationId xmlns:p14="http://schemas.microsoft.com/office/powerpoint/2010/main" val="260714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3F6CE19C-A40E-64C4-C312-85137DF116AF}"/>
              </a:ext>
            </a:extLst>
          </p:cNvPr>
          <p:cNvPicPr>
            <a:picLocks noChangeAspect="1"/>
          </p:cNvPicPr>
          <p:nvPr/>
        </p:nvPicPr>
        <p:blipFill>
          <a:blip r:embed="rId3"/>
          <a:stretch>
            <a:fillRect/>
          </a:stretch>
        </p:blipFill>
        <p:spPr>
          <a:xfrm>
            <a:off x="1066513" y="0"/>
            <a:ext cx="10058973" cy="6858000"/>
          </a:xfrm>
          <a:prstGeom prst="rect">
            <a:avLst/>
          </a:prstGeom>
        </p:spPr>
      </p:pic>
    </p:spTree>
    <p:extLst>
      <p:ext uri="{BB962C8B-B14F-4D97-AF65-F5344CB8AC3E}">
        <p14:creationId xmlns:p14="http://schemas.microsoft.com/office/powerpoint/2010/main" val="37019206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solidFill>
                  <a:schemeClr val="tx1"/>
                </a:solidFill>
              </a:rPr>
              <a:t>LDPBW 08</a:t>
            </a:r>
          </a:p>
        </p:txBody>
      </p:sp>
    </p:spTree>
    <p:extLst>
      <p:ext uri="{BB962C8B-B14F-4D97-AF65-F5344CB8AC3E}">
        <p14:creationId xmlns:p14="http://schemas.microsoft.com/office/powerpoint/2010/main" val="4183318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04875" y="495300"/>
            <a:ext cx="7058025" cy="1015663"/>
          </a:xfrm>
          <a:prstGeom prst="rect">
            <a:avLst/>
          </a:prstGeom>
        </p:spPr>
        <p:txBody>
          <a:bodyPr wrap="square" rtlCol="0">
            <a:spAutoFit/>
          </a:bodyPr>
          <a:lstStyle/>
          <a:p>
            <a:r>
              <a:rPr lang="nl-BE" sz="6000" b="1" dirty="0">
                <a:solidFill>
                  <a:srgbClr val="00B050"/>
                </a:solidFill>
              </a:rPr>
              <a:t>Activiteiten LDPBW</a:t>
            </a:r>
          </a:p>
        </p:txBody>
      </p:sp>
      <p:sp>
        <p:nvSpPr>
          <p:cNvPr id="4" name="TextBox 3"/>
          <p:cNvSpPr txBox="1"/>
          <p:nvPr/>
        </p:nvSpPr>
        <p:spPr>
          <a:xfrm>
            <a:off x="351965" y="1682413"/>
            <a:ext cx="3695700" cy="1015663"/>
          </a:xfrm>
          <a:prstGeom prst="rect">
            <a:avLst/>
          </a:prstGeom>
        </p:spPr>
        <p:txBody>
          <a:bodyPr wrap="square" rtlCol="0">
            <a:spAutoFit/>
          </a:bodyPr>
          <a:lstStyle/>
          <a:p>
            <a:r>
              <a:rPr lang="nl-BE" sz="2000" b="1" dirty="0" err="1"/>
              <a:t>Adjt</a:t>
            </a:r>
            <a:r>
              <a:rPr lang="nl-BE" sz="2000" b="1" dirty="0"/>
              <a:t> CHOUBANE H.</a:t>
            </a:r>
          </a:p>
          <a:p>
            <a:endParaRPr lang="nl-BE" sz="2000" b="1" dirty="0"/>
          </a:p>
          <a:p>
            <a:endParaRPr lang="nl-BE" sz="2000" b="1" dirty="0"/>
          </a:p>
        </p:txBody>
      </p:sp>
      <p:sp>
        <p:nvSpPr>
          <p:cNvPr id="6" name="TextBox 5">
            <a:extLst>
              <a:ext uri="{FF2B5EF4-FFF2-40B4-BE49-F238E27FC236}">
                <a16:creationId xmlns:a16="http://schemas.microsoft.com/office/drawing/2014/main" id="{9DD7B262-C910-F0DF-BFB5-A1AAED36D64E}"/>
              </a:ext>
            </a:extLst>
          </p:cNvPr>
          <p:cNvSpPr txBox="1"/>
          <p:nvPr/>
        </p:nvSpPr>
        <p:spPr>
          <a:xfrm>
            <a:off x="351965" y="2249627"/>
            <a:ext cx="11143349" cy="3693319"/>
          </a:xfrm>
          <a:prstGeom prst="rect">
            <a:avLst/>
          </a:prstGeom>
          <a:noFill/>
        </p:spPr>
        <p:txBody>
          <a:bodyPr wrap="square">
            <a:spAutoFit/>
          </a:bodyPr>
          <a:lstStyle/>
          <a:p>
            <a:pPr marL="285750" lvl="0" indent="-285750">
              <a:buFont typeface="Wingdings" panose="05000000000000000000" pitchFamily="2" charset="2"/>
              <a:buChar char="ü"/>
            </a:pPr>
            <a:r>
              <a:rPr lang="nl-BE" dirty="0"/>
              <a:t>29 Sep 2025, PA-dag DG H&amp;WB.</a:t>
            </a:r>
          </a:p>
          <a:p>
            <a:pPr marL="285750" lvl="0" indent="-285750">
              <a:buFont typeface="Wingdings" panose="05000000000000000000" pitchFamily="2" charset="2"/>
              <a:buChar char="ü"/>
            </a:pPr>
            <a:r>
              <a:rPr lang="nl-BE" dirty="0"/>
              <a:t>Dagelijkse werking SLPPT / LDPBW 08.</a:t>
            </a:r>
          </a:p>
          <a:p>
            <a:pPr marL="285750" lvl="0" indent="-285750">
              <a:buFont typeface="Wingdings" panose="05000000000000000000" pitchFamily="2" charset="2"/>
              <a:buChar char="ü"/>
            </a:pPr>
            <a:r>
              <a:rPr lang="en-GB" dirty="0"/>
              <a:t>SACO, meetings </a:t>
            </a:r>
            <a:r>
              <a:rPr lang="en-GB" dirty="0" err="1"/>
              <a:t>en</a:t>
            </a:r>
            <a:r>
              <a:rPr lang="en-GB" dirty="0"/>
              <a:t> </a:t>
            </a:r>
            <a:r>
              <a:rPr lang="en-GB" dirty="0" err="1"/>
              <a:t>rondgangen</a:t>
            </a:r>
            <a:r>
              <a:rPr lang="en-GB" dirty="0"/>
              <a:t> NEW HQ.</a:t>
            </a:r>
            <a:endParaRPr lang="nl-BE" dirty="0"/>
          </a:p>
          <a:p>
            <a:pPr marL="285750" lvl="0" indent="-285750">
              <a:buFont typeface="Wingdings" panose="05000000000000000000" pitchFamily="2" charset="2"/>
              <a:buChar char="ü"/>
            </a:pPr>
            <a:r>
              <a:rPr lang="nl-BE" dirty="0"/>
              <a:t>Tech BOC / BOC.</a:t>
            </a:r>
          </a:p>
          <a:p>
            <a:pPr marL="285750" lvl="0" indent="-285750">
              <a:buFont typeface="Wingdings" panose="05000000000000000000" pitchFamily="2" charset="2"/>
              <a:buChar char="ü"/>
            </a:pPr>
            <a:r>
              <a:rPr lang="nl-BE" dirty="0"/>
              <a:t>Plaatsen meetboom metingen binnenklimaat blok 11 (ACOS IS).</a:t>
            </a:r>
            <a:br>
              <a:rPr lang="nl-BE" dirty="0"/>
            </a:br>
            <a:r>
              <a:rPr lang="nl-BE" dirty="0"/>
              <a:t>Afwachting verslag DPBW MR.</a:t>
            </a:r>
          </a:p>
          <a:p>
            <a:pPr marL="285750" lvl="0" indent="-285750">
              <a:buFont typeface="Wingdings" panose="05000000000000000000" pitchFamily="2" charset="2"/>
              <a:buChar char="ü"/>
            </a:pPr>
            <a:r>
              <a:rPr lang="nl-BE" dirty="0"/>
              <a:t>RA Securityteam werf New HQ. (afgewerkt en overgemaakt) </a:t>
            </a:r>
            <a:br>
              <a:rPr lang="nl-BE" dirty="0"/>
            </a:br>
            <a:r>
              <a:rPr lang="nl-BE" dirty="0"/>
              <a:t>Visum AMT OK, PA werf OK.</a:t>
            </a:r>
            <a:br>
              <a:rPr lang="nl-BE" dirty="0"/>
            </a:br>
            <a:r>
              <a:rPr lang="nl-BE" dirty="0"/>
              <a:t>Huidige stand: Vraag advies BOC</a:t>
            </a:r>
          </a:p>
          <a:p>
            <a:pPr marL="285750" lvl="0" indent="-285750">
              <a:buFont typeface="Wingdings" panose="05000000000000000000" pitchFamily="2" charset="2"/>
              <a:buChar char="ü"/>
            </a:pPr>
            <a:r>
              <a:rPr lang="nl-BE" dirty="0"/>
              <a:t>Opleiding “RA brand” Veiligheidsinstituut Antwerpen (2</a:t>
            </a:r>
            <a:r>
              <a:rPr lang="nl-BE" baseline="30000" dirty="0"/>
              <a:t>de</a:t>
            </a:r>
            <a:r>
              <a:rPr lang="nl-BE" dirty="0"/>
              <a:t> van 2 dagen)</a:t>
            </a:r>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endParaRPr lang="nl-BE" dirty="0"/>
          </a:p>
        </p:txBody>
      </p:sp>
    </p:spTree>
    <p:extLst>
      <p:ext uri="{BB962C8B-B14F-4D97-AF65-F5344CB8AC3E}">
        <p14:creationId xmlns:p14="http://schemas.microsoft.com/office/powerpoint/2010/main" val="3226477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0219" y="600364"/>
            <a:ext cx="7656946" cy="769441"/>
          </a:xfrm>
          <a:prstGeom prst="rect">
            <a:avLst/>
          </a:prstGeom>
        </p:spPr>
        <p:txBody>
          <a:bodyPr wrap="square" rtlCol="0">
            <a:spAutoFit/>
          </a:bodyPr>
          <a:lstStyle/>
          <a:p>
            <a:r>
              <a:rPr lang="nl-BE" sz="4400" b="1" dirty="0">
                <a:solidFill>
                  <a:srgbClr val="00B050"/>
                </a:solidFill>
                <a:latin typeface="Arial" panose="020B0604020202020204" pitchFamily="34" charset="0"/>
                <a:cs typeface="Arial" panose="020B0604020202020204" pitchFamily="34" charset="0"/>
              </a:rPr>
              <a:t>Activiteiten LDPBW 08</a:t>
            </a:r>
          </a:p>
        </p:txBody>
      </p:sp>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5" name="Rectangle 4"/>
          <p:cNvSpPr/>
          <p:nvPr/>
        </p:nvSpPr>
        <p:spPr>
          <a:xfrm>
            <a:off x="576119" y="2510456"/>
            <a:ext cx="11479816" cy="1477328"/>
          </a:xfrm>
          <a:prstGeom prst="rect">
            <a:avLst/>
          </a:prstGeom>
        </p:spPr>
        <p:txBody>
          <a:bodyPr wrap="square">
            <a:spAutoFit/>
          </a:bodyPr>
          <a:lstStyle/>
          <a:p>
            <a:pPr marL="0" indent="0" algn="just">
              <a:buNone/>
            </a:pPr>
            <a:endParaRPr lang="nl-BE" dirty="0"/>
          </a:p>
          <a:p>
            <a:pPr marL="285750" lvl="1" indent="-285750">
              <a:buFont typeface="Wingdings" panose="05000000000000000000" pitchFamily="2" charset="2"/>
              <a:buChar char="ü"/>
            </a:pPr>
            <a:r>
              <a:rPr lang="nl-BE" i="1" dirty="0"/>
              <a:t>Incidenten en ongevallen.</a:t>
            </a:r>
            <a:endParaRPr lang="nl-BE" dirty="0"/>
          </a:p>
          <a:p>
            <a:pPr marL="285750" lvl="1" indent="-285750">
              <a:buFont typeface="Wingdings" panose="05000000000000000000" pitchFamily="2" charset="2"/>
              <a:buChar char="ü"/>
            </a:pPr>
            <a:r>
              <a:rPr lang="nl-BE" i="1" dirty="0"/>
              <a:t>Jaarlijkse rondgangen (organisatie en verslagen).</a:t>
            </a:r>
            <a:endParaRPr lang="nl-BE" dirty="0"/>
          </a:p>
          <a:p>
            <a:pPr marL="285750" lvl="0" indent="-285750">
              <a:buFont typeface="Wingdings" panose="05000000000000000000" pitchFamily="2" charset="2"/>
              <a:buChar char="ü"/>
            </a:pPr>
            <a:r>
              <a:rPr lang="nl-BE" i="1" dirty="0"/>
              <a:t>Dagelijkse werking SLPPT / LDPBW</a:t>
            </a:r>
            <a:endParaRPr lang="nl-BE" dirty="0"/>
          </a:p>
          <a:p>
            <a:pPr marL="285750" indent="-285750" algn="just">
              <a:buFont typeface="Arial" panose="020B0604020202020204" pitchFamily="34" charset="0"/>
              <a:buChar char="•"/>
            </a:pPr>
            <a:endParaRPr lang="nl-BE" dirty="0"/>
          </a:p>
        </p:txBody>
      </p:sp>
      <p:sp>
        <p:nvSpPr>
          <p:cNvPr id="3" name="TextBox 2">
            <a:extLst>
              <a:ext uri="{FF2B5EF4-FFF2-40B4-BE49-F238E27FC236}">
                <a16:creationId xmlns:a16="http://schemas.microsoft.com/office/drawing/2014/main" id="{42EFAB92-9E59-F428-6211-E61797E53C7A}"/>
              </a:ext>
            </a:extLst>
          </p:cNvPr>
          <p:cNvSpPr txBox="1"/>
          <p:nvPr/>
        </p:nvSpPr>
        <p:spPr>
          <a:xfrm>
            <a:off x="576119" y="2122072"/>
            <a:ext cx="3695700" cy="400110"/>
          </a:xfrm>
          <a:prstGeom prst="rect">
            <a:avLst/>
          </a:prstGeom>
        </p:spPr>
        <p:txBody>
          <a:bodyPr wrap="square" rtlCol="0">
            <a:spAutoFit/>
          </a:bodyPr>
          <a:lstStyle/>
          <a:p>
            <a:r>
              <a:rPr lang="nl-BE" sz="2000" b="1" dirty="0"/>
              <a:t>1MC DÉPPE Thierry..</a:t>
            </a:r>
          </a:p>
        </p:txBody>
      </p:sp>
      <p:sp>
        <p:nvSpPr>
          <p:cNvPr id="6" name="TextBox 5">
            <a:extLst>
              <a:ext uri="{FF2B5EF4-FFF2-40B4-BE49-F238E27FC236}">
                <a16:creationId xmlns:a16="http://schemas.microsoft.com/office/drawing/2014/main" id="{4FB5C34B-B3DF-9AF6-3978-E9C8F7193DDB}"/>
              </a:ext>
            </a:extLst>
          </p:cNvPr>
          <p:cNvSpPr txBox="1"/>
          <p:nvPr/>
        </p:nvSpPr>
        <p:spPr>
          <a:xfrm>
            <a:off x="360219" y="3803118"/>
            <a:ext cx="7849355" cy="1000274"/>
          </a:xfrm>
          <a:prstGeom prst="rect">
            <a:avLst/>
          </a:prstGeom>
        </p:spPr>
        <p:txBody>
          <a:bodyPr wrap="square" rtlCol="0">
            <a:spAutoFit/>
          </a:bodyPr>
          <a:lstStyle/>
          <a:p>
            <a:pPr lvl="0">
              <a:spcAft>
                <a:spcPts val="600"/>
              </a:spcAft>
            </a:pPr>
            <a:endParaRPr lang="nl-BE" dirty="0">
              <a:effectLs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p>
          <a:p>
            <a:endParaRPr lang="nl-BE" dirty="0"/>
          </a:p>
        </p:txBody>
      </p:sp>
    </p:spTree>
    <p:extLst>
      <p:ext uri="{BB962C8B-B14F-4D97-AF65-F5344CB8AC3E}">
        <p14:creationId xmlns:p14="http://schemas.microsoft.com/office/powerpoint/2010/main" val="11877086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8D58C2-C042-582F-8D17-BE1B4AB2FF92}"/>
              </a:ext>
            </a:extLst>
          </p:cNvPr>
          <p:cNvSpPr>
            <a:spLocks noGrp="1"/>
          </p:cNvSpPr>
          <p:nvPr>
            <p:ph type="body" sz="quarter" idx="13"/>
          </p:nvPr>
        </p:nvSpPr>
        <p:spPr>
          <a:xfrm>
            <a:off x="281009" y="745829"/>
            <a:ext cx="11293675" cy="1323439"/>
          </a:xfrm>
        </p:spPr>
        <p:txBody>
          <a:bodyPr/>
          <a:lstStyle/>
          <a:p>
            <a:r>
              <a:rPr lang="nl-BE" b="1" dirty="0">
                <a:solidFill>
                  <a:srgbClr val="00B050"/>
                </a:solidFill>
                <a:latin typeface="Arial" panose="020B0604020202020204" pitchFamily="34" charset="0"/>
                <a:cs typeface="Arial" panose="020B0604020202020204" pitchFamily="34" charset="0"/>
              </a:rPr>
              <a:t>Activiteiten LDPBW 08</a:t>
            </a:r>
          </a:p>
          <a:p>
            <a:endParaRPr lang="nl-BE" dirty="0"/>
          </a:p>
        </p:txBody>
      </p:sp>
      <p:sp>
        <p:nvSpPr>
          <p:cNvPr id="4" name="Text Placeholder 3">
            <a:extLst>
              <a:ext uri="{FF2B5EF4-FFF2-40B4-BE49-F238E27FC236}">
                <a16:creationId xmlns:a16="http://schemas.microsoft.com/office/drawing/2014/main" id="{97424698-E375-6437-2D87-6C7E0D4FD17E}"/>
              </a:ext>
            </a:extLst>
          </p:cNvPr>
          <p:cNvSpPr>
            <a:spLocks noGrp="1"/>
          </p:cNvSpPr>
          <p:nvPr>
            <p:ph type="body" sz="quarter" idx="27"/>
          </p:nvPr>
        </p:nvSpPr>
        <p:spPr>
          <a:xfrm>
            <a:off x="309146" y="1551212"/>
            <a:ext cx="11237400" cy="4089476"/>
          </a:xfrm>
        </p:spPr>
        <p:txBody>
          <a:bodyPr/>
          <a:lstStyle/>
          <a:p>
            <a:r>
              <a:rPr lang="fr-FR" sz="2400" b="1" dirty="0" err="1"/>
              <a:t>Opzoekingen</a:t>
            </a:r>
            <a:r>
              <a:rPr lang="fr-FR" sz="2400" b="1" dirty="0"/>
              <a:t> in </a:t>
            </a:r>
            <a:r>
              <a:rPr lang="fr-FR" sz="2400" b="1" dirty="0" err="1"/>
              <a:t>verband</a:t>
            </a:r>
            <a:r>
              <a:rPr lang="fr-FR" sz="2400" b="1" dirty="0"/>
              <a:t> met het </a:t>
            </a:r>
            <a:r>
              <a:rPr lang="fr-FR" sz="2400" b="1" dirty="0" err="1"/>
              <a:t>welzijn</a:t>
            </a:r>
            <a:r>
              <a:rPr lang="fr-FR" sz="2400" b="1" dirty="0"/>
              <a:t> van de </a:t>
            </a:r>
            <a:r>
              <a:rPr lang="fr-FR" sz="2400" b="1" dirty="0" err="1"/>
              <a:t>werknemers</a:t>
            </a:r>
            <a:r>
              <a:rPr lang="fr-FR" sz="2400" b="1" dirty="0"/>
              <a:t> </a:t>
            </a:r>
            <a:r>
              <a:rPr lang="fr-FR" sz="2400" b="1" dirty="0" err="1"/>
              <a:t>bij</a:t>
            </a:r>
            <a:r>
              <a:rPr lang="fr-FR" sz="2400" b="1" dirty="0"/>
              <a:t> de </a:t>
            </a:r>
            <a:r>
              <a:rPr lang="fr-FR" sz="2400" b="1" dirty="0" err="1"/>
              <a:t>uitvoering</a:t>
            </a:r>
            <a:r>
              <a:rPr lang="fr-FR" sz="2400" b="1" dirty="0"/>
              <a:t> van hun </a:t>
            </a:r>
            <a:r>
              <a:rPr lang="fr-FR" sz="2400" b="1" dirty="0" err="1"/>
              <a:t>werk</a:t>
            </a:r>
            <a:r>
              <a:rPr lang="fr-FR" sz="2400" b="1" dirty="0"/>
              <a:t>.</a:t>
            </a:r>
          </a:p>
          <a:p>
            <a:endParaRPr lang="fr-FR" sz="2400" b="1" dirty="0"/>
          </a:p>
          <a:p>
            <a:pPr lvl="0"/>
            <a:r>
              <a:rPr lang="nl-BE" dirty="0"/>
              <a:t>- Regelgeving Welzijn en Preventie, werken met derden.</a:t>
            </a:r>
          </a:p>
          <a:p>
            <a:pPr lvl="0"/>
            <a:r>
              <a:rPr lang="nl-BE" dirty="0"/>
              <a:t>- Jaarlijkse Rondgangen, zie tabel punt.</a:t>
            </a:r>
          </a:p>
          <a:p>
            <a:pPr lvl="0"/>
            <a:r>
              <a:rPr lang="nl-BE" dirty="0"/>
              <a:t>- Rondgang werf New HQ.</a:t>
            </a:r>
          </a:p>
          <a:p>
            <a:pPr lvl="0"/>
            <a:r>
              <a:rPr lang="nl-BE" dirty="0"/>
              <a:t>- DRBS regelgeving.</a:t>
            </a:r>
          </a:p>
          <a:p>
            <a:pPr lvl="0"/>
            <a:r>
              <a:rPr lang="nl-BE" dirty="0"/>
              <a:t>- </a:t>
            </a:r>
            <a:r>
              <a:rPr lang="fr-FR" dirty="0"/>
              <a:t>Info </a:t>
            </a:r>
            <a:r>
              <a:rPr lang="fr-FR" dirty="0" err="1"/>
              <a:t>werking</a:t>
            </a:r>
            <a:r>
              <a:rPr lang="fr-FR" dirty="0"/>
              <a:t> </a:t>
            </a:r>
            <a:r>
              <a:rPr lang="fr-FR" dirty="0" err="1"/>
              <a:t>werfverkeer</a:t>
            </a:r>
            <a:r>
              <a:rPr lang="fr-FR" dirty="0"/>
              <a:t> / NEW HQ</a:t>
            </a:r>
          </a:p>
          <a:p>
            <a:r>
              <a:rPr lang="nl-BE" dirty="0"/>
              <a:t>- 18 Feb 2026 briefing eenheden PLP en invullen lijst PMGE</a:t>
            </a:r>
          </a:p>
          <a:p>
            <a:r>
              <a:rPr lang="nl-BE" dirty="0"/>
              <a:t>- Uitleg INP en RA brand TBOC.</a:t>
            </a:r>
          </a:p>
          <a:p>
            <a:r>
              <a:rPr lang="nl-BE" dirty="0"/>
              <a:t>- Opzoeken regelgeving en geven advies betreffende toestand blok 9.</a:t>
            </a:r>
          </a:p>
          <a:p>
            <a:pPr marL="285750" indent="-285750">
              <a:buFontTx/>
              <a:buChar char="-"/>
            </a:pPr>
            <a:endParaRPr lang="nl-BE" dirty="0"/>
          </a:p>
        </p:txBody>
      </p:sp>
    </p:spTree>
    <p:extLst>
      <p:ext uri="{BB962C8B-B14F-4D97-AF65-F5344CB8AC3E}">
        <p14:creationId xmlns:p14="http://schemas.microsoft.com/office/powerpoint/2010/main" val="19788606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F7C618-51E8-F605-645A-4BEB38270945}"/>
              </a:ext>
            </a:extLst>
          </p:cNvPr>
          <p:cNvSpPr>
            <a:spLocks noGrp="1"/>
          </p:cNvSpPr>
          <p:nvPr>
            <p:ph type="body" sz="quarter" idx="13"/>
          </p:nvPr>
        </p:nvSpPr>
        <p:spPr/>
        <p:txBody>
          <a:bodyPr/>
          <a:lstStyle/>
          <a:p>
            <a:r>
              <a:rPr lang="nl-BE" dirty="0"/>
              <a:t>RA Securityteam New HQ</a:t>
            </a:r>
          </a:p>
        </p:txBody>
      </p:sp>
      <p:pic>
        <p:nvPicPr>
          <p:cNvPr id="4" name="Picture 3" descr="An aerial view of a city&#10;&#10;AI-generated content may be incorrect.">
            <a:extLst>
              <a:ext uri="{FF2B5EF4-FFF2-40B4-BE49-F238E27FC236}">
                <a16:creationId xmlns:a16="http://schemas.microsoft.com/office/drawing/2014/main" id="{4717D028-A938-662E-D5E5-A9D23E65AC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1088" y="1453715"/>
            <a:ext cx="9169823" cy="51813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494145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43B93FE-71AB-1EDB-234D-E2AC90262975}"/>
              </a:ext>
            </a:extLst>
          </p:cNvPr>
          <p:cNvSpPr txBox="1">
            <a:spLocks/>
          </p:cNvSpPr>
          <p:nvPr/>
        </p:nvSpPr>
        <p:spPr>
          <a:xfrm>
            <a:off x="477300" y="317168"/>
            <a:ext cx="11237400" cy="715985"/>
          </a:xfrm>
          <a:prstGeom prst="rect">
            <a:avLst/>
          </a:prstGeom>
        </p:spPr>
        <p:txBody>
          <a:bodyPr vert="horz" wrap="square"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a:ln>
                  <a:noFill/>
                </a:ln>
                <a:solidFill>
                  <a:srgbClr val="184652"/>
                </a:solidFill>
                <a:effectLst/>
                <a:uFillTx/>
                <a:latin typeface="Palanquin Regular"/>
                <a:ea typeface="Arial"/>
                <a:cs typeface="Arial"/>
                <a:sym typeface="Arial"/>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nl-BE" sz="2400" dirty="0">
                <a:hlinkClick r:id="rId2"/>
              </a:rPr>
              <a:t>Risicoanalyse Securityteam New HQ</a:t>
            </a:r>
            <a:r>
              <a:rPr lang="nl-BE" sz="2400" dirty="0"/>
              <a:t>. (20260423_26-00058531)</a:t>
            </a:r>
          </a:p>
          <a:p>
            <a:pPr marL="285750" indent="-285750">
              <a:buFont typeface="Arial" panose="020B0604020202020204" pitchFamily="34" charset="0"/>
              <a:buChar char="•"/>
            </a:pPr>
            <a:r>
              <a:rPr lang="nl-BE" sz="2400" dirty="0">
                <a:hlinkClick r:id="rId3"/>
              </a:rPr>
              <a:t>Risicoanalyse Securityteam New HQ Vers 02</a:t>
            </a:r>
            <a:r>
              <a:rPr lang="nl-BE" sz="2400" dirty="0"/>
              <a:t>. (20260601_26-00083906)</a:t>
            </a:r>
          </a:p>
          <a:p>
            <a:endParaRPr lang="nl-BE" sz="2400" dirty="0"/>
          </a:p>
          <a:p>
            <a:endParaRPr lang="nl-BE" sz="2400" dirty="0"/>
          </a:p>
          <a:p>
            <a:endParaRPr lang="nl-BE" sz="2400" dirty="0"/>
          </a:p>
        </p:txBody>
      </p:sp>
      <p:sp>
        <p:nvSpPr>
          <p:cNvPr id="5" name="TextBox 4">
            <a:extLst>
              <a:ext uri="{FF2B5EF4-FFF2-40B4-BE49-F238E27FC236}">
                <a16:creationId xmlns:a16="http://schemas.microsoft.com/office/drawing/2014/main" id="{3BC1BB90-38F3-4111-E974-9A3121E9D7B0}"/>
              </a:ext>
            </a:extLst>
          </p:cNvPr>
          <p:cNvSpPr txBox="1"/>
          <p:nvPr/>
        </p:nvSpPr>
        <p:spPr>
          <a:xfrm>
            <a:off x="672935" y="1907117"/>
            <a:ext cx="11041765" cy="4801314"/>
          </a:xfrm>
          <a:prstGeom prst="rect">
            <a:avLst/>
          </a:prstGeom>
        </p:spPr>
        <p:txBody>
          <a:bodyPr wrap="square" rtlCol="0">
            <a:spAutoFit/>
          </a:bodyPr>
          <a:lstStyle/>
          <a:p>
            <a:r>
              <a:rPr lang="nl-BE" sz="2400" dirty="0"/>
              <a:t>Op de bouwwerf New HQ wordt een team, securityteam genoemd in deze analyse, tewerkgesteld die als taak hebben controles op het vlak van security uit te voeren.</a:t>
            </a:r>
          </a:p>
          <a:p>
            <a:pPr algn="just"/>
            <a:r>
              <a:rPr lang="nl-BE" sz="2400" dirty="0"/>
              <a:t>Het specifieke aan hun taken is dat ze zelf niet actief meewerken aan de bouw maar wel steeds in de dichte nabijheid van arbeiders staan en midden in de verschillende arbeidsprocessen staan. Hierdoor worden zij mee blootgesteld aan een groot scala aan gevaren en risico’s waaraan de arbeiders zelf zijn blootgesteld zoals: Blootstelling aan chemische en biologische agentia, kankerverwekkende stoffen, werken op hoogte, lawaai, trillingen, verschillende weersomstandigheden, </a:t>
            </a:r>
            <a:r>
              <a:rPr lang="nl-BE" sz="2400" dirty="0" err="1"/>
              <a:t>enz</a:t>
            </a:r>
            <a:r>
              <a:rPr lang="nl-BE" sz="2400" dirty="0"/>
              <a:t>…..</a:t>
            </a:r>
          </a:p>
          <a:p>
            <a:pPr algn="just"/>
            <a:r>
              <a:rPr lang="nl-BE" sz="2400" dirty="0"/>
              <a:t>Momenteel is men nog bezig met de ruwbouw waardoor we nu niet alle gevaren en risico’s waaraan het personeel zal blootgesteld worden kunnen identificeren. (Blootstelling aan welke gevaarlijke stoffen </a:t>
            </a:r>
            <a:r>
              <a:rPr lang="nl-BE" sz="2400" dirty="0" err="1"/>
              <a:t>enz</a:t>
            </a:r>
            <a:r>
              <a:rPr lang="nl-BE" sz="2400" dirty="0"/>
              <a:t>…).</a:t>
            </a:r>
          </a:p>
          <a:p>
            <a:endParaRPr lang="nl-BE" dirty="0"/>
          </a:p>
        </p:txBody>
      </p:sp>
    </p:spTree>
    <p:extLst>
      <p:ext uri="{BB962C8B-B14F-4D97-AF65-F5344CB8AC3E}">
        <p14:creationId xmlns:p14="http://schemas.microsoft.com/office/powerpoint/2010/main" val="17679437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8D7ACE-6EDD-2D6E-284F-1474BA5FAB96}"/>
              </a:ext>
            </a:extLst>
          </p:cNvPr>
          <p:cNvSpPr>
            <a:spLocks noGrp="1"/>
          </p:cNvSpPr>
          <p:nvPr>
            <p:ph type="body" sz="quarter" idx="27"/>
          </p:nvPr>
        </p:nvSpPr>
        <p:spPr>
          <a:xfrm>
            <a:off x="477300" y="1150420"/>
            <a:ext cx="11237400" cy="4089476"/>
          </a:xfrm>
        </p:spPr>
        <p:txBody>
          <a:bodyPr/>
          <a:lstStyle/>
          <a:p>
            <a:pPr algn="just"/>
            <a:r>
              <a:rPr lang="nl-BE" sz="2400" dirty="0"/>
              <a:t>De controles op de bouwwerf zijn visuele controles die uitgevoerd worden tijdens en bij de verschillende arbeidsprocessen. Hiervoor hebben zij toegang tot alle werkzones en bevinden zij zich ook middenin bepaalde arbeidssituaties en, indien nodig, vlak naast de arbeiders zelf. Dit zowel binnen als in open lucht. Voor zones die afgebakend en of afgeschermd zijn dienen zij wel eerst na te gaan of deze veilig betreden kunnen/mogen worden en indien nodig met extra bijkomende PBM/veiligheidsmaatregelen.</a:t>
            </a:r>
          </a:p>
          <a:p>
            <a:pPr algn="just"/>
            <a:r>
              <a:rPr lang="nl-BE" sz="2400" dirty="0"/>
              <a:t>Het personeel werkt zowel op de begane grond als op hoogte (op hoogtewerkers, steigers, stellingen, ladders, </a:t>
            </a:r>
            <a:r>
              <a:rPr lang="nl-BE" sz="2400" dirty="0" err="1"/>
              <a:t>enz</a:t>
            </a:r>
            <a:r>
              <a:rPr lang="nl-BE" sz="2400" dirty="0"/>
              <a:t>….).</a:t>
            </a:r>
          </a:p>
          <a:p>
            <a:pPr algn="just"/>
            <a:r>
              <a:rPr lang="nl-BE" sz="2400" dirty="0"/>
              <a:t>Bij het op hoogte werken is het niet voorzien dat zij hoogtewerkers zullen bedienen of zelf steigers of stellingen opzetten. Het plaatsen van ladders is toegestaan mits vorming werken op hoogte.</a:t>
            </a:r>
          </a:p>
          <a:p>
            <a:endParaRPr lang="nl-BE" dirty="0"/>
          </a:p>
        </p:txBody>
      </p:sp>
    </p:spTree>
    <p:extLst>
      <p:ext uri="{BB962C8B-B14F-4D97-AF65-F5344CB8AC3E}">
        <p14:creationId xmlns:p14="http://schemas.microsoft.com/office/powerpoint/2010/main" val="7407766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798CA1-5F90-BCB4-527B-98D02CFBD3C4}"/>
              </a:ext>
            </a:extLst>
          </p:cNvPr>
          <p:cNvSpPr>
            <a:spLocks noGrp="1"/>
          </p:cNvSpPr>
          <p:nvPr>
            <p:ph type="body" sz="quarter" idx="27"/>
          </p:nvPr>
        </p:nvSpPr>
        <p:spPr/>
        <p:txBody>
          <a:bodyPr/>
          <a:lstStyle/>
          <a:p>
            <a:pPr marL="0" lvl="1" indent="0">
              <a:buNone/>
            </a:pPr>
            <a:r>
              <a:rPr lang="nl-BE" sz="2400" b="1" dirty="0"/>
              <a:t>Controle materialen en uitrusting en gebruik RX-scanners.</a:t>
            </a:r>
            <a:endParaRPr lang="nl-BE" sz="2400" dirty="0"/>
          </a:p>
          <a:p>
            <a:r>
              <a:rPr lang="nl-BE" sz="2400" dirty="0"/>
              <a:t> </a:t>
            </a:r>
          </a:p>
          <a:p>
            <a:pPr algn="just"/>
            <a:r>
              <a:rPr lang="nl-BE" sz="2400" dirty="0"/>
              <a:t>Bij de controle van materialen en uitrusting zal het personeel ook gebruik maken van RX-scanners. Het </a:t>
            </a:r>
            <a:r>
              <a:rPr lang="nl-BE" sz="2400" dirty="0" err="1"/>
              <a:t>inplaatsstellen</a:t>
            </a:r>
            <a:r>
              <a:rPr lang="nl-BE" sz="2400" dirty="0"/>
              <a:t> van de RX-scanners dient nog te gebeuren alsook nadien de voorziene keuringen en de opmaak van een uitbatingsvergunning door ILE (als deze enkel door het Mil Pers gebruikt zal worden).</a:t>
            </a:r>
          </a:p>
          <a:p>
            <a:pPr algn="just"/>
            <a:r>
              <a:rPr lang="nl-BE" sz="2400" dirty="0"/>
              <a:t>De analyse over het manueel hanteren van lasten dient ook nog opgemaakt te worden.</a:t>
            </a:r>
          </a:p>
          <a:p>
            <a:pPr algn="just"/>
            <a:br>
              <a:rPr lang="nl-BE" sz="2400" dirty="0"/>
            </a:br>
            <a:endParaRPr lang="nl-BE" sz="2400" dirty="0"/>
          </a:p>
        </p:txBody>
      </p:sp>
    </p:spTree>
    <p:extLst>
      <p:ext uri="{BB962C8B-B14F-4D97-AF65-F5344CB8AC3E}">
        <p14:creationId xmlns:p14="http://schemas.microsoft.com/office/powerpoint/2010/main" val="2906122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1938992"/>
          </a:xfrm>
        </p:spPr>
        <p:txBody>
          <a:bodyPr/>
          <a:lstStyle/>
          <a:p>
            <a:r>
              <a:rPr lang="nl-BE" dirty="0" err="1">
                <a:solidFill>
                  <a:schemeClr val="tx1"/>
                </a:solidFill>
              </a:rPr>
              <a:t>Sit</a:t>
            </a:r>
            <a:r>
              <a:rPr lang="nl-BE" dirty="0">
                <a:solidFill>
                  <a:schemeClr val="tx1"/>
                </a:solidFill>
              </a:rPr>
              <a:t> verslagen.</a:t>
            </a:r>
            <a:br>
              <a:rPr lang="nl-BE" dirty="0">
                <a:solidFill>
                  <a:schemeClr val="tx1"/>
                </a:solidFill>
              </a:rPr>
            </a:br>
            <a:endParaRPr lang="nl-BE" dirty="0">
              <a:solidFill>
                <a:schemeClr val="tx1"/>
              </a:solidFill>
            </a:endParaRPr>
          </a:p>
        </p:txBody>
      </p:sp>
    </p:spTree>
    <p:extLst>
      <p:ext uri="{BB962C8B-B14F-4D97-AF65-F5344CB8AC3E}">
        <p14:creationId xmlns:p14="http://schemas.microsoft.com/office/powerpoint/2010/main" val="2289009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04A6B7-3EDD-E5D9-3B00-08844A3DDC46}"/>
              </a:ext>
            </a:extLst>
          </p:cNvPr>
          <p:cNvPicPr>
            <a:picLocks noChangeAspect="1"/>
          </p:cNvPicPr>
          <p:nvPr/>
        </p:nvPicPr>
        <p:blipFill>
          <a:blip r:embed="rId3"/>
          <a:stretch>
            <a:fillRect/>
          </a:stretch>
        </p:blipFill>
        <p:spPr>
          <a:xfrm>
            <a:off x="525587" y="0"/>
            <a:ext cx="11140826" cy="6858000"/>
          </a:xfrm>
          <a:prstGeom prst="rect">
            <a:avLst/>
          </a:prstGeom>
        </p:spPr>
      </p:pic>
    </p:spTree>
    <p:extLst>
      <p:ext uri="{BB962C8B-B14F-4D97-AF65-F5344CB8AC3E}">
        <p14:creationId xmlns:p14="http://schemas.microsoft.com/office/powerpoint/2010/main" val="110008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014A3B6-01E9-0990-C6F4-BCC3314F3C15}"/>
              </a:ext>
            </a:extLst>
          </p:cNvPr>
          <p:cNvSpPr>
            <a:spLocks noGrp="1"/>
          </p:cNvSpPr>
          <p:nvPr>
            <p:ph type="body" sz="quarter" idx="27"/>
          </p:nvPr>
        </p:nvSpPr>
        <p:spPr/>
        <p:txBody>
          <a:bodyPr/>
          <a:lstStyle/>
          <a:p>
            <a:r>
              <a:rPr lang="nl-BE" sz="2400" dirty="0"/>
              <a:t>De geformuleerde adviezen en de geadviseerde persoonlijke beschermingsmiddelen (PBM) en bijkomende uitrusting zijn in de Bijl B en C terug te vinden.</a:t>
            </a:r>
          </a:p>
          <a:p>
            <a:endParaRPr lang="nl-BE" sz="2400" dirty="0"/>
          </a:p>
          <a:p>
            <a:endParaRPr lang="nl-BE" sz="2400" dirty="0"/>
          </a:p>
          <a:p>
            <a:r>
              <a:rPr lang="nl-BE" sz="2400" dirty="0"/>
              <a:t>Aan de leden van het BOC en de syndicale afgevaardigden wordt gevraagd om hun advies aan onze dienst over te maken.</a:t>
            </a:r>
          </a:p>
        </p:txBody>
      </p:sp>
    </p:spTree>
    <p:extLst>
      <p:ext uri="{BB962C8B-B14F-4D97-AF65-F5344CB8AC3E}">
        <p14:creationId xmlns:p14="http://schemas.microsoft.com/office/powerpoint/2010/main" val="41241212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13FEC1-6A60-8F51-8191-69E81C1B9F96}"/>
              </a:ext>
            </a:extLst>
          </p:cNvPr>
          <p:cNvSpPr>
            <a:spLocks noGrp="1"/>
          </p:cNvSpPr>
          <p:nvPr>
            <p:ph type="body" sz="half" idx="13"/>
          </p:nvPr>
        </p:nvSpPr>
        <p:spPr>
          <a:xfrm>
            <a:off x="400930" y="5129165"/>
            <a:ext cx="11672876" cy="1015663"/>
          </a:xfrm>
        </p:spPr>
        <p:txBody>
          <a:bodyPr/>
          <a:lstStyle/>
          <a:p>
            <a:r>
              <a:rPr lang="nl-BE" dirty="0">
                <a:solidFill>
                  <a:schemeClr val="tx1"/>
                </a:solidFill>
              </a:rPr>
              <a:t>Ongedierte KKE</a:t>
            </a:r>
          </a:p>
        </p:txBody>
      </p:sp>
    </p:spTree>
    <p:extLst>
      <p:ext uri="{BB962C8B-B14F-4D97-AF65-F5344CB8AC3E}">
        <p14:creationId xmlns:p14="http://schemas.microsoft.com/office/powerpoint/2010/main" val="1436560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5CE2BB-5862-BB53-9233-54186576C679}"/>
              </a:ext>
            </a:extLst>
          </p:cNvPr>
          <p:cNvSpPr>
            <a:spLocks noGrp="1"/>
          </p:cNvSpPr>
          <p:nvPr>
            <p:ph type="body" sz="quarter" idx="13"/>
          </p:nvPr>
        </p:nvSpPr>
        <p:spPr/>
        <p:txBody>
          <a:bodyPr/>
          <a:lstStyle/>
          <a:p>
            <a:r>
              <a:rPr lang="nl-BE" dirty="0">
                <a:solidFill>
                  <a:schemeClr val="tx1"/>
                </a:solidFill>
              </a:rPr>
              <a:t>Ongediertebeheer blok 4.</a:t>
            </a:r>
          </a:p>
        </p:txBody>
      </p:sp>
      <p:sp>
        <p:nvSpPr>
          <p:cNvPr id="3" name="Text Placeholder 2">
            <a:extLst>
              <a:ext uri="{FF2B5EF4-FFF2-40B4-BE49-F238E27FC236}">
                <a16:creationId xmlns:a16="http://schemas.microsoft.com/office/drawing/2014/main" id="{0FBB11F5-E720-7A4F-3B51-D4A616BE8669}"/>
              </a:ext>
            </a:extLst>
          </p:cNvPr>
          <p:cNvSpPr>
            <a:spLocks noGrp="1"/>
          </p:cNvSpPr>
          <p:nvPr>
            <p:ph type="body" sz="quarter" idx="27"/>
          </p:nvPr>
        </p:nvSpPr>
        <p:spPr/>
        <p:txBody>
          <a:bodyPr/>
          <a:lstStyle/>
          <a:p>
            <a:r>
              <a:rPr lang="nl-BE" sz="2800" b="1" u="sng" dirty="0">
                <a:solidFill>
                  <a:schemeClr val="tx1">
                    <a:lumMod val="50000"/>
                  </a:schemeClr>
                </a:solidFill>
              </a:rPr>
              <a:t>Opvolging door TSS Infra.</a:t>
            </a:r>
          </a:p>
          <a:p>
            <a:endParaRPr lang="nl-BE" sz="2800" dirty="0">
              <a:solidFill>
                <a:schemeClr val="tx1">
                  <a:lumMod val="50000"/>
                </a:schemeClr>
              </a:solidFill>
            </a:endParaRPr>
          </a:p>
          <a:p>
            <a:r>
              <a:rPr lang="nl-BE" sz="2800" dirty="0">
                <a:solidFill>
                  <a:schemeClr val="tx1">
                    <a:lumMod val="50000"/>
                  </a:schemeClr>
                </a:solidFill>
              </a:rPr>
              <a:t>Onze dienst heeft (eenmalig) een behoeftebepaling voor </a:t>
            </a:r>
            <a:r>
              <a:rPr lang="nl-BE" sz="2800" dirty="0" err="1">
                <a:solidFill>
                  <a:schemeClr val="tx1">
                    <a:lumMod val="50000"/>
                  </a:schemeClr>
                </a:solidFill>
              </a:rPr>
              <a:t>inplaatsstelling</a:t>
            </a:r>
            <a:r>
              <a:rPr lang="nl-BE" sz="2800" dirty="0">
                <a:solidFill>
                  <a:schemeClr val="tx1">
                    <a:lumMod val="50000"/>
                  </a:schemeClr>
                </a:solidFill>
              </a:rPr>
              <a:t> van afvaleilanden voor de blokken 4A, B, C en D opgemaakt en overgemaakt aan 2</a:t>
            </a:r>
            <a:r>
              <a:rPr lang="nl-BE" sz="2800" baseline="30000" dirty="0">
                <a:solidFill>
                  <a:schemeClr val="tx1">
                    <a:lumMod val="50000"/>
                  </a:schemeClr>
                </a:solidFill>
              </a:rPr>
              <a:t>de</a:t>
            </a:r>
            <a:r>
              <a:rPr lang="nl-BE" sz="2800" dirty="0">
                <a:solidFill>
                  <a:schemeClr val="tx1">
                    <a:lumMod val="50000"/>
                  </a:schemeClr>
                </a:solidFill>
              </a:rPr>
              <a:t> </a:t>
            </a:r>
            <a:r>
              <a:rPr lang="nl-BE" sz="2800" dirty="0" err="1">
                <a:solidFill>
                  <a:schemeClr val="tx1">
                    <a:lumMod val="50000"/>
                  </a:schemeClr>
                </a:solidFill>
              </a:rPr>
              <a:t>Ech</a:t>
            </a:r>
            <a:r>
              <a:rPr lang="nl-BE" sz="2800" dirty="0">
                <a:solidFill>
                  <a:schemeClr val="tx1">
                    <a:lumMod val="50000"/>
                  </a:schemeClr>
                </a:solidFill>
              </a:rPr>
              <a:t>. TSS Infra .</a:t>
            </a:r>
          </a:p>
          <a:p>
            <a:r>
              <a:rPr lang="nl-BE" sz="2800" dirty="0">
                <a:solidFill>
                  <a:schemeClr val="tx1">
                    <a:lumMod val="50000"/>
                  </a:schemeClr>
                </a:solidFill>
              </a:rPr>
              <a:t> </a:t>
            </a:r>
          </a:p>
          <a:p>
            <a:endParaRPr lang="nl-BE" dirty="0"/>
          </a:p>
          <a:p>
            <a:r>
              <a:rPr lang="nl-BE" dirty="0"/>
              <a:t>De aankoop van de afvaleilanden werd wegens te hoog budget geweigerd.</a:t>
            </a:r>
          </a:p>
          <a:p>
            <a:endParaRPr lang="nl-BE" dirty="0"/>
          </a:p>
          <a:p>
            <a:r>
              <a:rPr lang="nl-BE" dirty="0"/>
              <a:t>Dit punt word door onze dienst voorlopig niet meer opgevolgd.</a:t>
            </a:r>
          </a:p>
          <a:p>
            <a:r>
              <a:rPr lang="nl-BE" dirty="0"/>
              <a:t>Onze en deze van de Ter Vet </a:t>
            </a:r>
            <a:r>
              <a:rPr lang="nl-BE" dirty="0" err="1"/>
              <a:t>Dst</a:t>
            </a:r>
            <a:r>
              <a:rPr lang="nl-BE" dirty="0"/>
              <a:t> gegeven adviezen blijven voor ons ongewijzigd.</a:t>
            </a:r>
          </a:p>
        </p:txBody>
      </p:sp>
      <p:cxnSp>
        <p:nvCxnSpPr>
          <p:cNvPr id="5" name="Straight Connector 4">
            <a:extLst>
              <a:ext uri="{FF2B5EF4-FFF2-40B4-BE49-F238E27FC236}">
                <a16:creationId xmlns:a16="http://schemas.microsoft.com/office/drawing/2014/main" id="{6EE031FA-4B30-4984-A378-07AB7B238695}"/>
              </a:ext>
            </a:extLst>
          </p:cNvPr>
          <p:cNvCxnSpPr/>
          <p:nvPr/>
        </p:nvCxnSpPr>
        <p:spPr>
          <a:xfrm>
            <a:off x="281009" y="4403035"/>
            <a:ext cx="11293675" cy="0"/>
          </a:xfrm>
          <a:prstGeom prst="line">
            <a:avLst/>
          </a:prstGeom>
          <a:ln w="825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7EE2CAFF-66C5-EF31-26E6-E2A524BD71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58793" y="439437"/>
            <a:ext cx="2810890" cy="1996703"/>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545722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901B7D-C478-89FB-AD66-5C20C20AA22D}"/>
              </a:ext>
            </a:extLst>
          </p:cNvPr>
          <p:cNvSpPr>
            <a:spLocks noGrp="1"/>
          </p:cNvSpPr>
          <p:nvPr>
            <p:ph type="body" sz="quarter" idx="13"/>
          </p:nvPr>
        </p:nvSpPr>
        <p:spPr/>
        <p:txBody>
          <a:bodyPr/>
          <a:lstStyle/>
          <a:p>
            <a:r>
              <a:rPr lang="nl-BE" dirty="0">
                <a:solidFill>
                  <a:schemeClr val="tx1"/>
                </a:solidFill>
              </a:rPr>
              <a:t>Vestiaire blok 1 – 7</a:t>
            </a:r>
            <a:r>
              <a:rPr lang="nl-BE" baseline="30000" dirty="0">
                <a:solidFill>
                  <a:schemeClr val="tx1"/>
                </a:solidFill>
              </a:rPr>
              <a:t>de</a:t>
            </a:r>
            <a:r>
              <a:rPr lang="nl-BE" dirty="0">
                <a:solidFill>
                  <a:schemeClr val="tx1"/>
                </a:solidFill>
              </a:rPr>
              <a:t> verdiep.</a:t>
            </a:r>
          </a:p>
        </p:txBody>
      </p:sp>
      <p:sp>
        <p:nvSpPr>
          <p:cNvPr id="3" name="Text Placeholder 2">
            <a:extLst>
              <a:ext uri="{FF2B5EF4-FFF2-40B4-BE49-F238E27FC236}">
                <a16:creationId xmlns:a16="http://schemas.microsoft.com/office/drawing/2014/main" id="{497EEBFF-D562-9078-A59A-53E0F425AD43}"/>
              </a:ext>
            </a:extLst>
          </p:cNvPr>
          <p:cNvSpPr>
            <a:spLocks noGrp="1"/>
          </p:cNvSpPr>
          <p:nvPr>
            <p:ph type="body" sz="quarter" idx="27"/>
          </p:nvPr>
        </p:nvSpPr>
        <p:spPr/>
        <p:txBody>
          <a:bodyPr/>
          <a:lstStyle/>
          <a:p>
            <a:r>
              <a:rPr lang="nl-BE" sz="2800" b="1" dirty="0"/>
              <a:t>Besproken op TBOC</a:t>
            </a:r>
          </a:p>
        </p:txBody>
      </p:sp>
    </p:spTree>
    <p:extLst>
      <p:ext uri="{BB962C8B-B14F-4D97-AF65-F5344CB8AC3E}">
        <p14:creationId xmlns:p14="http://schemas.microsoft.com/office/powerpoint/2010/main" val="24468050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C467E7-263E-A9BD-6D5E-242F82F7F82B}"/>
              </a:ext>
            </a:extLst>
          </p:cNvPr>
          <p:cNvSpPr>
            <a:spLocks noGrp="1"/>
          </p:cNvSpPr>
          <p:nvPr>
            <p:ph type="body" sz="quarter" idx="13"/>
          </p:nvPr>
        </p:nvSpPr>
        <p:spPr/>
        <p:txBody>
          <a:bodyPr/>
          <a:lstStyle/>
          <a:p>
            <a:r>
              <a:rPr lang="nl-BE" dirty="0"/>
              <a:t>Voorgaande adviezen.</a:t>
            </a:r>
          </a:p>
        </p:txBody>
      </p:sp>
      <p:sp>
        <p:nvSpPr>
          <p:cNvPr id="3" name="Text Placeholder 2">
            <a:extLst>
              <a:ext uri="{FF2B5EF4-FFF2-40B4-BE49-F238E27FC236}">
                <a16:creationId xmlns:a16="http://schemas.microsoft.com/office/drawing/2014/main" id="{3F01CD6E-CDFA-9015-1742-F73A98EF062F}"/>
              </a:ext>
            </a:extLst>
          </p:cNvPr>
          <p:cNvSpPr>
            <a:spLocks noGrp="1"/>
          </p:cNvSpPr>
          <p:nvPr>
            <p:ph type="body" sz="quarter" idx="27"/>
          </p:nvPr>
        </p:nvSpPr>
        <p:spPr/>
        <p:txBody>
          <a:bodyPr/>
          <a:lstStyle/>
          <a:p>
            <a:pPr marL="285750" indent="-285750">
              <a:buFontTx/>
              <a:buChar char="-"/>
            </a:pPr>
            <a:r>
              <a:rPr lang="nl-BE" sz="2400" dirty="0">
                <a:hlinkClick r:id="rId2"/>
              </a:rPr>
              <a:t>Risicoanalyse brand KKE blok 1 (2013)</a:t>
            </a:r>
            <a:endParaRPr lang="nl-BE" sz="2400" dirty="0"/>
          </a:p>
          <a:p>
            <a:pPr marL="265113"/>
            <a:r>
              <a:rPr lang="nl-BE" sz="2400" dirty="0"/>
              <a:t>Advies afsluiten 7</a:t>
            </a:r>
            <a:r>
              <a:rPr lang="nl-BE" sz="2400" baseline="30000" dirty="0"/>
              <a:t>de</a:t>
            </a:r>
            <a:r>
              <a:rPr lang="nl-BE" sz="2400" dirty="0"/>
              <a:t> verdiep. Indien gebruik 7</a:t>
            </a:r>
            <a:r>
              <a:rPr lang="nl-BE" sz="2400" baseline="30000" dirty="0"/>
              <a:t>de</a:t>
            </a:r>
            <a:r>
              <a:rPr lang="nl-BE" sz="2400" dirty="0"/>
              <a:t> verdiep = hoogbouw (gegevens van toenmalig 1RCI die ook de ombouw naar vestiaire verboden heeft.)</a:t>
            </a:r>
          </a:p>
          <a:p>
            <a:pPr marL="265113"/>
            <a:r>
              <a:rPr lang="nl-BE" sz="2400" dirty="0"/>
              <a:t>7</a:t>
            </a:r>
            <a:r>
              <a:rPr lang="nl-BE" sz="2400" baseline="30000" dirty="0"/>
              <a:t>de</a:t>
            </a:r>
            <a:r>
              <a:rPr lang="nl-BE" sz="2400" dirty="0"/>
              <a:t> verdiep is toen volledig leeg gemaakt en afgesloten (sleutelkastje aan de muur voor eventuele evacuatie).</a:t>
            </a:r>
            <a:br>
              <a:rPr lang="nl-BE" sz="2400" dirty="0"/>
            </a:br>
            <a:r>
              <a:rPr lang="nl-BE" sz="2400" dirty="0">
                <a:solidFill>
                  <a:srgbClr val="FF0000"/>
                </a:solidFill>
              </a:rPr>
              <a:t>Hoogte vloerniveau 6</a:t>
            </a:r>
            <a:r>
              <a:rPr lang="nl-BE" sz="2400" baseline="30000" dirty="0">
                <a:solidFill>
                  <a:srgbClr val="FF0000"/>
                </a:solidFill>
              </a:rPr>
              <a:t>de</a:t>
            </a:r>
            <a:r>
              <a:rPr lang="nl-BE" sz="2400" dirty="0">
                <a:solidFill>
                  <a:srgbClr val="FF0000"/>
                </a:solidFill>
              </a:rPr>
              <a:t> verdiep zou 24,24 m zijn volgens RA en 27, 23 m incl. 7</a:t>
            </a:r>
            <a:r>
              <a:rPr lang="nl-BE" sz="2400" baseline="30000" dirty="0">
                <a:solidFill>
                  <a:srgbClr val="FF0000"/>
                </a:solidFill>
              </a:rPr>
              <a:t>de</a:t>
            </a:r>
            <a:r>
              <a:rPr lang="nl-BE" sz="2400" dirty="0">
                <a:solidFill>
                  <a:srgbClr val="FF0000"/>
                </a:solidFill>
              </a:rPr>
              <a:t> verdiep.</a:t>
            </a:r>
          </a:p>
          <a:p>
            <a:pPr marL="265113"/>
            <a:endParaRPr lang="nl-BE" sz="2400" dirty="0"/>
          </a:p>
          <a:p>
            <a:pPr marL="265113" indent="-265113"/>
            <a:r>
              <a:rPr lang="nl-BE" sz="2400" dirty="0"/>
              <a:t>- 	</a:t>
            </a:r>
            <a:r>
              <a:rPr lang="nl-BE" sz="2400" dirty="0">
                <a:hlinkClick r:id="rId3"/>
              </a:rPr>
              <a:t>Compliance analyse </a:t>
            </a:r>
            <a:r>
              <a:rPr lang="nl-BE" sz="2400" dirty="0"/>
              <a:t>betreffende de toepassing van het KB van 14 Mar 2014. (2017)</a:t>
            </a:r>
            <a:br>
              <a:rPr lang="nl-BE" sz="2400" dirty="0"/>
            </a:br>
            <a:r>
              <a:rPr lang="nl-BE" sz="2400" dirty="0"/>
              <a:t>Veel non-</a:t>
            </a:r>
            <a:r>
              <a:rPr lang="nl-BE" sz="2400" dirty="0" err="1"/>
              <a:t>conformiteitenen</a:t>
            </a:r>
            <a:r>
              <a:rPr lang="nl-BE" sz="2400" dirty="0"/>
              <a:t> niet veel aan gedaan. </a:t>
            </a:r>
          </a:p>
        </p:txBody>
      </p:sp>
    </p:spTree>
    <p:extLst>
      <p:ext uri="{BB962C8B-B14F-4D97-AF65-F5344CB8AC3E}">
        <p14:creationId xmlns:p14="http://schemas.microsoft.com/office/powerpoint/2010/main" val="13680118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62B13B-BFCD-7C2F-CAC7-782AF6559E60}"/>
              </a:ext>
            </a:extLst>
          </p:cNvPr>
          <p:cNvSpPr>
            <a:spLocks noGrp="1"/>
          </p:cNvSpPr>
          <p:nvPr>
            <p:ph type="body" sz="quarter" idx="13"/>
          </p:nvPr>
        </p:nvSpPr>
        <p:spPr/>
        <p:txBody>
          <a:bodyPr/>
          <a:lstStyle/>
          <a:p>
            <a:r>
              <a:rPr lang="nl-BE" dirty="0"/>
              <a:t>Huidige stand van zaken.</a:t>
            </a:r>
          </a:p>
        </p:txBody>
      </p:sp>
      <p:sp>
        <p:nvSpPr>
          <p:cNvPr id="3" name="Text Placeholder 2">
            <a:extLst>
              <a:ext uri="{FF2B5EF4-FFF2-40B4-BE49-F238E27FC236}">
                <a16:creationId xmlns:a16="http://schemas.microsoft.com/office/drawing/2014/main" id="{A4ACFED5-ACB4-D472-37BD-F454506A04D0}"/>
              </a:ext>
            </a:extLst>
          </p:cNvPr>
          <p:cNvSpPr>
            <a:spLocks noGrp="1"/>
          </p:cNvSpPr>
          <p:nvPr>
            <p:ph type="body" sz="quarter" idx="27"/>
          </p:nvPr>
        </p:nvSpPr>
        <p:spPr/>
        <p:txBody>
          <a:bodyPr/>
          <a:lstStyle/>
          <a:p>
            <a:pPr marL="285750" indent="-285750">
              <a:buFontTx/>
              <a:buChar char="-"/>
            </a:pPr>
            <a:r>
              <a:rPr lang="nl-BE" dirty="0"/>
              <a:t>Vraag om een risicoanalyse op te maken voor een eventuele conforme vestiaire te installeren.</a:t>
            </a:r>
          </a:p>
          <a:p>
            <a:r>
              <a:rPr lang="nl-BE" dirty="0"/>
              <a:t> </a:t>
            </a:r>
          </a:p>
          <a:p>
            <a:pPr marL="285750" indent="-285750">
              <a:buFontTx/>
              <a:buChar char="-"/>
            </a:pPr>
            <a:r>
              <a:rPr lang="nl-BE" dirty="0"/>
              <a:t>Vraag aan CC Infra, bureel BIM, om ons de nodige gegevens te bezorgen voor het bepalen van de hoogte van het gebouw (WO </a:t>
            </a:r>
            <a:r>
              <a:rPr lang="nl-BE" dirty="0" err="1"/>
              <a:t>Nr</a:t>
            </a:r>
            <a:r>
              <a:rPr lang="nl-BE" dirty="0"/>
              <a:t>: 51110669 aan KCQC)</a:t>
            </a:r>
            <a:br>
              <a:rPr lang="nl-BE" dirty="0"/>
            </a:br>
            <a:r>
              <a:rPr lang="nl-BE" dirty="0"/>
              <a:t>Ontvangst WO werd bevestigd en overgemaakt aan het BIM-bureau van CC Infra).</a:t>
            </a:r>
          </a:p>
          <a:p>
            <a:pPr marL="285750" indent="-285750">
              <a:buFontTx/>
              <a:buChar char="-"/>
            </a:pPr>
            <a:endParaRPr lang="nl-BE" dirty="0"/>
          </a:p>
          <a:p>
            <a:pPr marL="285750" indent="-285750">
              <a:buFontTx/>
              <a:buChar char="-"/>
            </a:pPr>
            <a:r>
              <a:rPr lang="nl-BE" dirty="0"/>
              <a:t>Van 2</a:t>
            </a:r>
            <a:r>
              <a:rPr lang="nl-BE" baseline="30000" dirty="0"/>
              <a:t>de</a:t>
            </a:r>
            <a:r>
              <a:rPr lang="nl-BE" dirty="0"/>
              <a:t> </a:t>
            </a:r>
            <a:r>
              <a:rPr lang="nl-BE" dirty="0" err="1"/>
              <a:t>Ech</a:t>
            </a:r>
            <a:r>
              <a:rPr lang="nl-BE" dirty="0"/>
              <a:t> Infra KKE grondplannen en hoogte gekregen (</a:t>
            </a:r>
            <a:r>
              <a:rPr lang="nl-BE" dirty="0">
                <a:solidFill>
                  <a:srgbClr val="FF0000"/>
                </a:solidFill>
              </a:rPr>
              <a:t>niet het antwoordt van BIM-bureau!</a:t>
            </a:r>
            <a:r>
              <a:rPr lang="nl-BE" dirty="0"/>
              <a:t>)</a:t>
            </a:r>
            <a:br>
              <a:rPr lang="nl-BE" dirty="0"/>
            </a:br>
            <a:r>
              <a:rPr lang="nl-BE" dirty="0"/>
              <a:t>Volgens deze gegevens zou inclusief het vloerniveau van het 7</a:t>
            </a:r>
            <a:r>
              <a:rPr lang="nl-BE" baseline="30000" dirty="0"/>
              <a:t>de</a:t>
            </a:r>
            <a:r>
              <a:rPr lang="nl-BE" dirty="0"/>
              <a:t> verdiep het niet om een hoogbouw gaan.</a:t>
            </a:r>
            <a:br>
              <a:rPr lang="nl-BE" dirty="0"/>
            </a:br>
            <a:r>
              <a:rPr lang="nl-BE" dirty="0"/>
              <a:t>Ik wacht het antwoordt af van het BIM-bureau.</a:t>
            </a:r>
          </a:p>
          <a:p>
            <a:pPr marL="285750" indent="-285750">
              <a:buFontTx/>
              <a:buChar char="-"/>
            </a:pPr>
            <a:endParaRPr lang="nl-BE" dirty="0"/>
          </a:p>
          <a:p>
            <a:endParaRPr lang="nl-BE" dirty="0"/>
          </a:p>
        </p:txBody>
      </p:sp>
      <p:graphicFrame>
        <p:nvGraphicFramePr>
          <p:cNvPr id="7" name="Table 6">
            <a:extLst>
              <a:ext uri="{FF2B5EF4-FFF2-40B4-BE49-F238E27FC236}">
                <a16:creationId xmlns:a16="http://schemas.microsoft.com/office/drawing/2014/main" id="{B83DA9FF-A9B9-7562-DAEA-8AFC1A0DF72F}"/>
              </a:ext>
            </a:extLst>
          </p:cNvPr>
          <p:cNvGraphicFramePr>
            <a:graphicFrameLocks noGrp="1"/>
          </p:cNvGraphicFramePr>
          <p:nvPr/>
        </p:nvGraphicFramePr>
        <p:xfrm>
          <a:off x="1017487" y="4409769"/>
          <a:ext cx="3441597" cy="2365914"/>
        </p:xfrm>
        <a:graphic>
          <a:graphicData uri="http://schemas.openxmlformats.org/drawingml/2006/table">
            <a:tbl>
              <a:tblPr firstRow="1" firstCol="1" bandRow="1">
                <a:tableStyleId>{5C22544A-7EE6-4342-B048-85BDC9FD1C3A}</a:tableStyleId>
              </a:tblPr>
              <a:tblGrid>
                <a:gridCol w="2586609">
                  <a:extLst>
                    <a:ext uri="{9D8B030D-6E8A-4147-A177-3AD203B41FA5}">
                      <a16:colId xmlns:a16="http://schemas.microsoft.com/office/drawing/2014/main" val="2508514389"/>
                    </a:ext>
                  </a:extLst>
                </a:gridCol>
                <a:gridCol w="854988">
                  <a:extLst>
                    <a:ext uri="{9D8B030D-6E8A-4147-A177-3AD203B41FA5}">
                      <a16:colId xmlns:a16="http://schemas.microsoft.com/office/drawing/2014/main" val="386280036"/>
                    </a:ext>
                  </a:extLst>
                </a:gridCol>
              </a:tblGrid>
              <a:tr h="394319">
                <a:tc gridSpan="2">
                  <a:txBody>
                    <a:bodyPr/>
                    <a:lstStyle/>
                    <a:p>
                      <a:pPr algn="ctr">
                        <a:spcAft>
                          <a:spcPts val="75"/>
                        </a:spcAft>
                        <a:buNone/>
                      </a:pPr>
                      <a: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Hoogtegegevens blok 1.</a:t>
                      </a:r>
                      <a:b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br>
                      <a: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t.o.v. zeeniveau,</a:t>
                      </a:r>
                    </a:p>
                  </a:txBody>
                  <a:tcPr marL="9525" marR="9525" marT="9525" marB="9525" anchor="ctr">
                    <a:solidFill>
                      <a:schemeClr val="accent6">
                        <a:lumMod val="20000"/>
                        <a:lumOff val="80000"/>
                      </a:schemeClr>
                    </a:solidFill>
                  </a:tcPr>
                </a:tc>
                <a:tc hMerge="1">
                  <a:txBody>
                    <a:bodyPr/>
                    <a:lstStyle/>
                    <a:p>
                      <a:pPr algn="ctr">
                        <a:spcAft>
                          <a:spcPts val="75"/>
                        </a:spcAft>
                        <a:buNone/>
                      </a:pP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470799334"/>
                  </a:ext>
                </a:extLst>
              </a:tr>
              <a:tr h="394319">
                <a:tc>
                  <a:txBody>
                    <a:bodyPr/>
                    <a:lstStyle/>
                    <a:p>
                      <a:pPr>
                        <a:spcAft>
                          <a:spcPts val="75"/>
                        </a:spcAft>
                        <a:buNone/>
                      </a:pPr>
                      <a:r>
                        <a:rPr lang="nl-BE" sz="1200" dirty="0" err="1">
                          <a:effectLst/>
                        </a:rPr>
                        <a:t>Lv</a:t>
                      </a:r>
                      <a:r>
                        <a:rPr lang="nl-BE" sz="1200" dirty="0">
                          <a:effectLst/>
                        </a:rPr>
                        <a:t>.: Stoep</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59,30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1543020546"/>
                  </a:ext>
                </a:extLst>
              </a:tr>
              <a:tr h="394319">
                <a:tc>
                  <a:txBody>
                    <a:bodyPr/>
                    <a:lstStyle/>
                    <a:p>
                      <a:pPr>
                        <a:spcAft>
                          <a:spcPts val="75"/>
                        </a:spcAft>
                        <a:buNone/>
                      </a:pPr>
                      <a:r>
                        <a:rPr lang="nl-BE" sz="1200" dirty="0" err="1">
                          <a:effectLst/>
                        </a:rPr>
                        <a:t>Niv</a:t>
                      </a:r>
                      <a:r>
                        <a:rPr lang="nl-BE" sz="1200" dirty="0">
                          <a:effectLst/>
                        </a:rPr>
                        <a:t>.: </a:t>
                      </a:r>
                      <a:r>
                        <a:rPr lang="nl-BE" sz="1200" dirty="0" err="1">
                          <a:effectLst/>
                        </a:rPr>
                        <a:t>Rez</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60,05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653968713"/>
                  </a:ext>
                </a:extLst>
              </a:tr>
              <a:tr h="394319">
                <a:tc>
                  <a:txBody>
                    <a:bodyPr/>
                    <a:lstStyle/>
                    <a:p>
                      <a:pPr>
                        <a:spcAft>
                          <a:spcPts val="75"/>
                        </a:spcAft>
                        <a:buNone/>
                      </a:pPr>
                      <a:r>
                        <a:rPr lang="nl-BE" sz="1200" dirty="0" err="1">
                          <a:effectLst/>
                        </a:rPr>
                        <a:t>Niv</a:t>
                      </a:r>
                      <a:r>
                        <a:rPr lang="nl-BE" sz="1200" dirty="0">
                          <a:effectLst/>
                        </a:rPr>
                        <a:t>.: fini 7</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83,22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431704614"/>
                  </a:ext>
                </a:extLst>
              </a:tr>
              <a:tr h="394319">
                <a:tc>
                  <a:txBody>
                    <a:bodyPr/>
                    <a:lstStyle/>
                    <a:p>
                      <a:pPr>
                        <a:spcAft>
                          <a:spcPts val="75"/>
                        </a:spcAft>
                        <a:buNone/>
                      </a:pPr>
                      <a:r>
                        <a:rPr lang="nl-BE" sz="1200">
                          <a:effectLst/>
                        </a:rPr>
                        <a:t>Lv.: Dakafwerking</a:t>
                      </a:r>
                      <a:endParaRPr lang="nl-BE" sz="12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85,57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2660647623"/>
                  </a:ext>
                </a:extLst>
              </a:tr>
              <a:tr h="394319">
                <a:tc>
                  <a:txBody>
                    <a:bodyPr/>
                    <a:lstStyle/>
                    <a:p>
                      <a:pPr>
                        <a:spcAft>
                          <a:spcPts val="75"/>
                        </a:spcAft>
                        <a:buNone/>
                      </a:pPr>
                      <a:r>
                        <a:rPr lang="nl-BE" sz="1200" dirty="0" err="1">
                          <a:effectLst/>
                        </a:rPr>
                        <a:t>Lv</a:t>
                      </a:r>
                      <a:r>
                        <a:rPr lang="nl-BE" sz="1200" dirty="0">
                          <a:effectLst/>
                        </a:rPr>
                        <a:t>.: dakafwerking (koepel)</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86,58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526769948"/>
                  </a:ext>
                </a:extLst>
              </a:tr>
            </a:tbl>
          </a:graphicData>
        </a:graphic>
      </p:graphicFrame>
      <p:graphicFrame>
        <p:nvGraphicFramePr>
          <p:cNvPr id="8" name="Table 7">
            <a:extLst>
              <a:ext uri="{FF2B5EF4-FFF2-40B4-BE49-F238E27FC236}">
                <a16:creationId xmlns:a16="http://schemas.microsoft.com/office/drawing/2014/main" id="{31CD6AB4-8EB9-D2C2-821F-C9FD61E3F23A}"/>
              </a:ext>
            </a:extLst>
          </p:cNvPr>
          <p:cNvGraphicFramePr>
            <a:graphicFrameLocks noGrp="1"/>
          </p:cNvGraphicFramePr>
          <p:nvPr/>
        </p:nvGraphicFramePr>
        <p:xfrm>
          <a:off x="6012117" y="4409769"/>
          <a:ext cx="3441597" cy="2365914"/>
        </p:xfrm>
        <a:graphic>
          <a:graphicData uri="http://schemas.openxmlformats.org/drawingml/2006/table">
            <a:tbl>
              <a:tblPr firstRow="1" firstCol="1" bandRow="1">
                <a:tableStyleId>{5C22544A-7EE6-4342-B048-85BDC9FD1C3A}</a:tableStyleId>
              </a:tblPr>
              <a:tblGrid>
                <a:gridCol w="2586609">
                  <a:extLst>
                    <a:ext uri="{9D8B030D-6E8A-4147-A177-3AD203B41FA5}">
                      <a16:colId xmlns:a16="http://schemas.microsoft.com/office/drawing/2014/main" val="2508514389"/>
                    </a:ext>
                  </a:extLst>
                </a:gridCol>
                <a:gridCol w="854988">
                  <a:extLst>
                    <a:ext uri="{9D8B030D-6E8A-4147-A177-3AD203B41FA5}">
                      <a16:colId xmlns:a16="http://schemas.microsoft.com/office/drawing/2014/main" val="386280036"/>
                    </a:ext>
                  </a:extLst>
                </a:gridCol>
              </a:tblGrid>
              <a:tr h="394319">
                <a:tc gridSpan="2">
                  <a:txBody>
                    <a:bodyPr/>
                    <a:lstStyle/>
                    <a:p>
                      <a:pPr algn="ctr">
                        <a:spcAft>
                          <a:spcPts val="75"/>
                        </a:spcAft>
                        <a:buNone/>
                      </a:pPr>
                      <a: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Hoogtegegevens blok 1.</a:t>
                      </a:r>
                      <a:b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br>
                      <a: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vloerniveau 7</a:t>
                      </a:r>
                      <a:r>
                        <a:rPr lang="nl-BE" sz="1200" baseline="300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de</a:t>
                      </a:r>
                      <a: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 verdiep</a:t>
                      </a:r>
                    </a:p>
                  </a:txBody>
                  <a:tcPr marL="9525" marR="9525" marT="9525" marB="9525" anchor="ctr">
                    <a:solidFill>
                      <a:schemeClr val="accent6">
                        <a:lumMod val="20000"/>
                        <a:lumOff val="80000"/>
                      </a:schemeClr>
                    </a:solidFill>
                  </a:tcPr>
                </a:tc>
                <a:tc hMerge="1">
                  <a:txBody>
                    <a:bodyPr/>
                    <a:lstStyle/>
                    <a:p>
                      <a:pPr algn="ctr">
                        <a:spcAft>
                          <a:spcPts val="75"/>
                        </a:spcAft>
                        <a:buNone/>
                      </a:pP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470799334"/>
                  </a:ext>
                </a:extLst>
              </a:tr>
              <a:tr h="394319">
                <a:tc>
                  <a:txBody>
                    <a:bodyPr/>
                    <a:lstStyle/>
                    <a:p>
                      <a:pPr>
                        <a:spcAft>
                          <a:spcPts val="75"/>
                        </a:spcAft>
                        <a:buNone/>
                      </a:pPr>
                      <a:r>
                        <a:rPr lang="nl-BE" sz="1200" dirty="0" err="1">
                          <a:effectLst/>
                        </a:rPr>
                        <a:t>Lv</a:t>
                      </a:r>
                      <a:r>
                        <a:rPr lang="nl-BE" sz="1200" dirty="0">
                          <a:effectLst/>
                        </a:rPr>
                        <a:t>.: Stoep</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59,30</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1543020546"/>
                  </a:ext>
                </a:extLst>
              </a:tr>
              <a:tr h="394319">
                <a:tc>
                  <a:txBody>
                    <a:bodyPr/>
                    <a:lstStyle/>
                    <a:p>
                      <a:pPr>
                        <a:spcAft>
                          <a:spcPts val="75"/>
                        </a:spcAft>
                        <a:buNone/>
                      </a:pPr>
                      <a:r>
                        <a:rPr lang="nl-BE" sz="1200" dirty="0" err="1">
                          <a:effectLst/>
                        </a:rPr>
                        <a:t>Niv</a:t>
                      </a:r>
                      <a:r>
                        <a:rPr lang="nl-BE" sz="1200" dirty="0">
                          <a:effectLst/>
                        </a:rPr>
                        <a:t>.: </a:t>
                      </a:r>
                      <a:r>
                        <a:rPr lang="nl-BE" sz="1200" dirty="0" err="1">
                          <a:effectLst/>
                        </a:rPr>
                        <a:t>Rez</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a:effectLst/>
                        </a:rPr>
                        <a:t>60,05</a:t>
                      </a:r>
                      <a:endParaRPr lang="nl-BE" sz="12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653968713"/>
                  </a:ext>
                </a:extLst>
              </a:tr>
              <a:tr h="394319">
                <a:tc>
                  <a:txBody>
                    <a:bodyPr/>
                    <a:lstStyle/>
                    <a:p>
                      <a:pPr>
                        <a:spcAft>
                          <a:spcPts val="75"/>
                        </a:spcAft>
                        <a:buNone/>
                      </a:pPr>
                      <a:r>
                        <a:rPr lang="nl-BE" sz="1200" dirty="0" err="1">
                          <a:effectLst/>
                        </a:rPr>
                        <a:t>Niv</a:t>
                      </a:r>
                      <a:r>
                        <a:rPr lang="nl-BE" sz="1200" dirty="0">
                          <a:effectLst/>
                        </a:rPr>
                        <a:t>.: fini 7</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a:effectLst/>
                        </a:rPr>
                        <a:t>83,22</a:t>
                      </a:r>
                      <a:endParaRPr lang="nl-BE" sz="12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431704614"/>
                  </a:ext>
                </a:extLst>
              </a:tr>
              <a:tr h="394319">
                <a:tc>
                  <a:txBody>
                    <a:bodyPr/>
                    <a:lstStyle/>
                    <a:p>
                      <a:pPr>
                        <a:spcAft>
                          <a:spcPts val="75"/>
                        </a:spcAft>
                        <a:buNone/>
                      </a:pPr>
                      <a:r>
                        <a:rPr lang="nl-BE" sz="1200" dirty="0">
                          <a:effectLst/>
                          <a:latin typeface="Aptos" panose="020B0004020202020204" pitchFamily="34" charset="0"/>
                          <a:ea typeface="Aptos" panose="020B0004020202020204" pitchFamily="34" charset="0"/>
                          <a:cs typeface="Aptos" panose="020B0004020202020204" pitchFamily="34" charset="0"/>
                        </a:rPr>
                        <a:t>Gem borduurhoogte straat 12/15 cm</a:t>
                      </a:r>
                    </a:p>
                  </a:txBody>
                  <a:tcPr marL="9525" marR="9525" marT="9525" marB="9525" anchor="ctr"/>
                </a:tc>
                <a:tc>
                  <a:txBody>
                    <a:bodyPr/>
                    <a:lstStyle/>
                    <a:p>
                      <a:pPr algn="ctr">
                        <a:spcAft>
                          <a:spcPts val="75"/>
                        </a:spcAft>
                        <a:buNone/>
                      </a:pPr>
                      <a:r>
                        <a:rPr lang="nl-BE" sz="1200" dirty="0">
                          <a:effectLst/>
                        </a:rPr>
                        <a:t>0,15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2660647623"/>
                  </a:ext>
                </a:extLst>
              </a:tr>
              <a:tr h="394319">
                <a:tc>
                  <a:txBody>
                    <a:bodyPr/>
                    <a:lstStyle/>
                    <a:p>
                      <a:pPr>
                        <a:spcAft>
                          <a:spcPts val="75"/>
                        </a:spcAft>
                        <a:buNone/>
                      </a:pPr>
                      <a:r>
                        <a:rPr lang="nl-BE" sz="1200" dirty="0">
                          <a:effectLst/>
                        </a:rPr>
                        <a:t>Hoogteverschil tussen laagste niveau en vloerniveau 7</a:t>
                      </a:r>
                      <a:r>
                        <a:rPr lang="nl-BE" sz="1200" baseline="30000" dirty="0">
                          <a:effectLst/>
                        </a:rPr>
                        <a:t>de</a:t>
                      </a:r>
                      <a:r>
                        <a:rPr lang="nl-BE" sz="1200" dirty="0">
                          <a:effectLst/>
                        </a:rPr>
                        <a:t> verdiep.</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b="1" dirty="0">
                          <a:solidFill>
                            <a:srgbClr val="FF0000"/>
                          </a:solidFill>
                          <a:effectLst/>
                          <a:latin typeface="Aptos" panose="020B0004020202020204" pitchFamily="34" charset="0"/>
                          <a:ea typeface="Aptos" panose="020B0004020202020204" pitchFamily="34" charset="0"/>
                          <a:cs typeface="Aptos" panose="020B0004020202020204" pitchFamily="34" charset="0"/>
                        </a:rPr>
                        <a:t>24,07 m</a:t>
                      </a:r>
                    </a:p>
                  </a:txBody>
                  <a:tcPr marL="9525" marR="9525" marT="9525" marB="9525" anchor="ctr"/>
                </a:tc>
                <a:extLst>
                  <a:ext uri="{0D108BD9-81ED-4DB2-BD59-A6C34878D82A}">
                    <a16:rowId xmlns:a16="http://schemas.microsoft.com/office/drawing/2014/main" val="3526769948"/>
                  </a:ext>
                </a:extLst>
              </a:tr>
            </a:tbl>
          </a:graphicData>
        </a:graphic>
      </p:graphicFrame>
    </p:spTree>
    <p:extLst>
      <p:ext uri="{BB962C8B-B14F-4D97-AF65-F5344CB8AC3E}">
        <p14:creationId xmlns:p14="http://schemas.microsoft.com/office/powerpoint/2010/main" val="41985132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5962D-BCD1-372E-8718-A24ED5A93F1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AB3A48-2C0A-C014-8323-C896595C828C}"/>
              </a:ext>
            </a:extLst>
          </p:cNvPr>
          <p:cNvSpPr>
            <a:spLocks noGrp="1"/>
          </p:cNvSpPr>
          <p:nvPr>
            <p:ph type="body" sz="quarter" idx="13"/>
          </p:nvPr>
        </p:nvSpPr>
        <p:spPr/>
        <p:txBody>
          <a:bodyPr/>
          <a:lstStyle/>
          <a:p>
            <a:r>
              <a:rPr lang="nl-BE" dirty="0"/>
              <a:t>Huidige stand van zaken.</a:t>
            </a:r>
          </a:p>
        </p:txBody>
      </p:sp>
      <p:sp>
        <p:nvSpPr>
          <p:cNvPr id="3" name="Text Placeholder 2">
            <a:extLst>
              <a:ext uri="{FF2B5EF4-FFF2-40B4-BE49-F238E27FC236}">
                <a16:creationId xmlns:a16="http://schemas.microsoft.com/office/drawing/2014/main" id="{618D7D2F-0C22-168C-E27B-C7A75D0B4A21}"/>
              </a:ext>
            </a:extLst>
          </p:cNvPr>
          <p:cNvSpPr>
            <a:spLocks noGrp="1"/>
          </p:cNvSpPr>
          <p:nvPr>
            <p:ph type="body" sz="quarter" idx="27"/>
          </p:nvPr>
        </p:nvSpPr>
        <p:spPr/>
        <p:txBody>
          <a:bodyPr/>
          <a:lstStyle/>
          <a:p>
            <a:pPr marL="285750" indent="-285750">
              <a:buFontTx/>
              <a:buChar char="-"/>
            </a:pPr>
            <a:endParaRPr lang="nl-BE" dirty="0"/>
          </a:p>
          <a:p>
            <a:pPr marL="285750" indent="-285750">
              <a:buFontTx/>
              <a:buChar char="-"/>
            </a:pPr>
            <a:r>
              <a:rPr lang="nl-BE" dirty="0"/>
              <a:t>Indien geen hoogbouw zal een nieuwe RA opgemaakt moeten worden (rekening houdend met minstens de geldende regelgeving, de non-</a:t>
            </a:r>
            <a:r>
              <a:rPr lang="nl-BE" dirty="0" err="1"/>
              <a:t>conformiteiten</a:t>
            </a:r>
            <a:r>
              <a:rPr lang="nl-BE" dirty="0"/>
              <a:t> en de minimum te weerhouden criteria volgens de CODEX betreffende het welzijn op het werk, boek III, Titel 3 – Brandpreventie op de arbeidsplaatsen.</a:t>
            </a:r>
            <a:br>
              <a:rPr lang="nl-BE" dirty="0"/>
            </a:br>
            <a:br>
              <a:rPr lang="nl-BE" dirty="0"/>
            </a:br>
            <a:r>
              <a:rPr lang="nl-BE" dirty="0"/>
              <a:t>De start van een nieuwe analyse kan ten vroegste starten op 06 Jul 2026.</a:t>
            </a:r>
          </a:p>
          <a:p>
            <a:pPr marL="285750" indent="-285750">
              <a:buFontTx/>
              <a:buChar char="-"/>
            </a:pPr>
            <a:endParaRPr lang="nl-BE" dirty="0"/>
          </a:p>
          <a:p>
            <a:pPr marL="285750" indent="-285750">
              <a:buFontTx/>
              <a:buChar char="-"/>
            </a:pPr>
            <a:r>
              <a:rPr lang="nl-BE" dirty="0"/>
              <a:t>Opmerkingen: </a:t>
            </a:r>
          </a:p>
          <a:p>
            <a:pPr marL="285750" indent="-285750">
              <a:buFontTx/>
              <a:buChar char="-"/>
            </a:pPr>
            <a:endParaRPr lang="nl-BE" dirty="0"/>
          </a:p>
          <a:p>
            <a:pPr marL="1028700" lvl="1">
              <a:buFontTx/>
              <a:buChar char="-"/>
            </a:pPr>
            <a:r>
              <a:rPr lang="nl-BE" dirty="0"/>
              <a:t>Het </a:t>
            </a:r>
            <a:r>
              <a:rPr lang="nl-BE" dirty="0" err="1"/>
              <a:t>Kw</a:t>
            </a:r>
            <a:r>
              <a:rPr lang="nl-BE" dirty="0"/>
              <a:t> en de eenheden zullen hun medewerking moeten geven.</a:t>
            </a:r>
          </a:p>
          <a:p>
            <a:pPr marL="1028700" lvl="1">
              <a:buFontTx/>
              <a:buChar char="-"/>
            </a:pPr>
            <a:r>
              <a:rPr lang="nl-BE" dirty="0"/>
              <a:t>Het 7</a:t>
            </a:r>
            <a:r>
              <a:rPr lang="nl-BE" baseline="30000" dirty="0"/>
              <a:t>de</a:t>
            </a:r>
            <a:r>
              <a:rPr lang="nl-BE" dirty="0"/>
              <a:t> verdiep waar zich momenteel een vestiaire zou bevinden beschikt niet over twee uitgangen daar de deuren naar het dak zijn afgesloten.</a:t>
            </a:r>
          </a:p>
          <a:p>
            <a:pPr marL="1028700" lvl="1">
              <a:buFontTx/>
              <a:buChar char="-"/>
            </a:pPr>
            <a:r>
              <a:rPr lang="nl-BE" dirty="0"/>
              <a:t>De technische verticale schachten zijn open op het 7</a:t>
            </a:r>
            <a:r>
              <a:rPr lang="nl-BE" baseline="30000" dirty="0"/>
              <a:t>de</a:t>
            </a:r>
            <a:r>
              <a:rPr lang="nl-BE" dirty="0"/>
              <a:t> verdiep en de schacht heeft niet op alle plaatsen een RF van 30 min of indien nodig een uur.</a:t>
            </a:r>
          </a:p>
        </p:txBody>
      </p:sp>
    </p:spTree>
    <p:extLst>
      <p:ext uri="{BB962C8B-B14F-4D97-AF65-F5344CB8AC3E}">
        <p14:creationId xmlns:p14="http://schemas.microsoft.com/office/powerpoint/2010/main" val="33687597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B2BE08-D568-8A94-5711-C026A740D157}"/>
              </a:ext>
            </a:extLst>
          </p:cNvPr>
          <p:cNvSpPr>
            <a:spLocks noGrp="1"/>
          </p:cNvSpPr>
          <p:nvPr>
            <p:ph type="body" sz="quarter" idx="13"/>
          </p:nvPr>
        </p:nvSpPr>
        <p:spPr/>
        <p:txBody>
          <a:bodyPr/>
          <a:lstStyle/>
          <a:p>
            <a:r>
              <a:rPr lang="nl-BE" dirty="0"/>
              <a:t>Bepalen hoogte gebouw.</a:t>
            </a:r>
          </a:p>
        </p:txBody>
      </p:sp>
      <p:sp>
        <p:nvSpPr>
          <p:cNvPr id="3" name="Text Placeholder 2">
            <a:extLst>
              <a:ext uri="{FF2B5EF4-FFF2-40B4-BE49-F238E27FC236}">
                <a16:creationId xmlns:a16="http://schemas.microsoft.com/office/drawing/2014/main" id="{E821FED9-6A58-315D-8B7A-F5F21FF9780A}"/>
              </a:ext>
            </a:extLst>
          </p:cNvPr>
          <p:cNvSpPr>
            <a:spLocks noGrp="1"/>
          </p:cNvSpPr>
          <p:nvPr>
            <p:ph type="body" sz="quarter" idx="27"/>
          </p:nvPr>
        </p:nvSpPr>
        <p:spPr/>
        <p:txBody>
          <a:bodyPr/>
          <a:lstStyle/>
          <a:p>
            <a:r>
              <a:rPr lang="nl-BE" sz="2400" dirty="0"/>
              <a:t>De hoogte is, per definitie, de verticale afstand tussen twee referentiepeilen. Hierbij is de afstand die in rekening wordt gebracht deze tussen het laagste peil van de weg die de voertuigen van de hulpdiensten kunnen gebruiken en het hoogste peil waarop zij een interventie kunnen uitvoeren.</a:t>
            </a:r>
          </a:p>
        </p:txBody>
      </p:sp>
    </p:spTree>
    <p:extLst>
      <p:ext uri="{BB962C8B-B14F-4D97-AF65-F5344CB8AC3E}">
        <p14:creationId xmlns:p14="http://schemas.microsoft.com/office/powerpoint/2010/main" val="36620823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3868C6-9C1B-44A6-6BA2-12162620189B}"/>
              </a:ext>
            </a:extLst>
          </p:cNvPr>
          <p:cNvPicPr>
            <a:picLocks noChangeAspect="1"/>
          </p:cNvPicPr>
          <p:nvPr/>
        </p:nvPicPr>
        <p:blipFill>
          <a:blip r:embed="rId2"/>
          <a:stretch>
            <a:fillRect/>
          </a:stretch>
        </p:blipFill>
        <p:spPr>
          <a:xfrm>
            <a:off x="317394" y="242443"/>
            <a:ext cx="6468378" cy="6373114"/>
          </a:xfrm>
          <a:prstGeom prst="rect">
            <a:avLst/>
          </a:prstGeom>
        </p:spPr>
      </p:pic>
      <p:pic>
        <p:nvPicPr>
          <p:cNvPr id="6" name="Picture 5">
            <a:extLst>
              <a:ext uri="{FF2B5EF4-FFF2-40B4-BE49-F238E27FC236}">
                <a16:creationId xmlns:a16="http://schemas.microsoft.com/office/drawing/2014/main" id="{F1249F20-D25F-C5FB-F9A8-B5C6D5A9691F}"/>
              </a:ext>
            </a:extLst>
          </p:cNvPr>
          <p:cNvPicPr>
            <a:picLocks noChangeAspect="1"/>
          </p:cNvPicPr>
          <p:nvPr/>
        </p:nvPicPr>
        <p:blipFill>
          <a:blip r:embed="rId3"/>
          <a:stretch>
            <a:fillRect/>
          </a:stretch>
        </p:blipFill>
        <p:spPr>
          <a:xfrm>
            <a:off x="6785772" y="242443"/>
            <a:ext cx="5349948" cy="6382250"/>
          </a:xfrm>
          <a:prstGeom prst="rect">
            <a:avLst/>
          </a:prstGeom>
        </p:spPr>
      </p:pic>
    </p:spTree>
    <p:extLst>
      <p:ext uri="{BB962C8B-B14F-4D97-AF65-F5344CB8AC3E}">
        <p14:creationId xmlns:p14="http://schemas.microsoft.com/office/powerpoint/2010/main" val="4141718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B90CC2B-6EED-2C63-1466-4BBBAEC9A144}"/>
              </a:ext>
            </a:extLst>
          </p:cNvPr>
          <p:cNvGraphicFramePr>
            <a:graphicFrameLocks noGrp="1"/>
          </p:cNvGraphicFramePr>
          <p:nvPr>
            <p:extLst>
              <p:ext uri="{D42A27DB-BD31-4B8C-83A1-F6EECF244321}">
                <p14:modId xmlns:p14="http://schemas.microsoft.com/office/powerpoint/2010/main" val="1742186299"/>
              </p:ext>
            </p:extLst>
          </p:nvPr>
        </p:nvGraphicFramePr>
        <p:xfrm>
          <a:off x="0" y="0"/>
          <a:ext cx="12192000" cy="6858007"/>
        </p:xfrm>
        <a:graphic>
          <a:graphicData uri="http://schemas.openxmlformats.org/drawingml/2006/table">
            <a:tbl>
              <a:tblPr/>
              <a:tblGrid>
                <a:gridCol w="2923893">
                  <a:extLst>
                    <a:ext uri="{9D8B030D-6E8A-4147-A177-3AD203B41FA5}">
                      <a16:colId xmlns:a16="http://schemas.microsoft.com/office/drawing/2014/main" val="368754191"/>
                    </a:ext>
                  </a:extLst>
                </a:gridCol>
                <a:gridCol w="807751">
                  <a:extLst>
                    <a:ext uri="{9D8B030D-6E8A-4147-A177-3AD203B41FA5}">
                      <a16:colId xmlns:a16="http://schemas.microsoft.com/office/drawing/2014/main" val="1819632888"/>
                    </a:ext>
                  </a:extLst>
                </a:gridCol>
                <a:gridCol w="807751">
                  <a:extLst>
                    <a:ext uri="{9D8B030D-6E8A-4147-A177-3AD203B41FA5}">
                      <a16:colId xmlns:a16="http://schemas.microsoft.com/office/drawing/2014/main" val="884717031"/>
                    </a:ext>
                  </a:extLst>
                </a:gridCol>
                <a:gridCol w="807751">
                  <a:extLst>
                    <a:ext uri="{9D8B030D-6E8A-4147-A177-3AD203B41FA5}">
                      <a16:colId xmlns:a16="http://schemas.microsoft.com/office/drawing/2014/main" val="1727893118"/>
                    </a:ext>
                  </a:extLst>
                </a:gridCol>
                <a:gridCol w="807751">
                  <a:extLst>
                    <a:ext uri="{9D8B030D-6E8A-4147-A177-3AD203B41FA5}">
                      <a16:colId xmlns:a16="http://schemas.microsoft.com/office/drawing/2014/main" val="3509221406"/>
                    </a:ext>
                  </a:extLst>
                </a:gridCol>
                <a:gridCol w="1598676">
                  <a:extLst>
                    <a:ext uri="{9D8B030D-6E8A-4147-A177-3AD203B41FA5}">
                      <a16:colId xmlns:a16="http://schemas.microsoft.com/office/drawing/2014/main" val="4068354313"/>
                    </a:ext>
                  </a:extLst>
                </a:gridCol>
                <a:gridCol w="1598676">
                  <a:extLst>
                    <a:ext uri="{9D8B030D-6E8A-4147-A177-3AD203B41FA5}">
                      <a16:colId xmlns:a16="http://schemas.microsoft.com/office/drawing/2014/main" val="749657654"/>
                    </a:ext>
                  </a:extLst>
                </a:gridCol>
                <a:gridCol w="1598676">
                  <a:extLst>
                    <a:ext uri="{9D8B030D-6E8A-4147-A177-3AD203B41FA5}">
                      <a16:colId xmlns:a16="http://schemas.microsoft.com/office/drawing/2014/main" val="1663674708"/>
                    </a:ext>
                  </a:extLst>
                </a:gridCol>
                <a:gridCol w="1241075">
                  <a:extLst>
                    <a:ext uri="{9D8B030D-6E8A-4147-A177-3AD203B41FA5}">
                      <a16:colId xmlns:a16="http://schemas.microsoft.com/office/drawing/2014/main" val="3910278685"/>
                    </a:ext>
                  </a:extLst>
                </a:gridCol>
              </a:tblGrid>
              <a:tr h="226711">
                <a:tc rowSpan="2">
                  <a:txBody>
                    <a:bodyPr/>
                    <a:lstStyle/>
                    <a:p>
                      <a:pPr algn="ctr" fontAlgn="ctr">
                        <a:buNone/>
                      </a:pPr>
                      <a:r>
                        <a:rPr lang="nl-BE" sz="1400" b="1" i="0" u="none" strike="noStrike" dirty="0">
                          <a:solidFill>
                            <a:srgbClr val="000000"/>
                          </a:solidFill>
                          <a:effectLst/>
                          <a:latin typeface="Calibri" panose="020F0502020204030204" pitchFamily="34" charset="0"/>
                        </a:rPr>
                        <a:t>Eenheden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gridSpan="4">
                  <a:txBody>
                    <a:bodyPr/>
                    <a:lstStyle/>
                    <a:p>
                      <a:pPr algn="ctr" fontAlgn="ctr">
                        <a:buNone/>
                      </a:pPr>
                      <a:r>
                        <a:rPr lang="nl-BE" sz="900" b="1" i="0" u="none" strike="noStrike">
                          <a:solidFill>
                            <a:srgbClr val="000000"/>
                          </a:solidFill>
                          <a:effectLst/>
                          <a:latin typeface="Calibri" panose="020F0502020204030204" pitchFamily="34" charset="0"/>
                        </a:rPr>
                        <a:t>Driemaandelijkse verslagen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hMerge="1">
                  <a:txBody>
                    <a:bodyPr/>
                    <a:lstStyle/>
                    <a:p>
                      <a:endParaRPr lang="nl-BE"/>
                    </a:p>
                  </a:txBody>
                  <a:tcPr/>
                </a:tc>
                <a:tc hMerge="1">
                  <a:txBody>
                    <a:bodyPr/>
                    <a:lstStyle/>
                    <a:p>
                      <a:endParaRPr lang="nl-BE"/>
                    </a:p>
                  </a:txBody>
                  <a:tcPr/>
                </a:tc>
                <a:tc hMerge="1">
                  <a:txBody>
                    <a:bodyPr/>
                    <a:lstStyle/>
                    <a:p>
                      <a:endParaRPr lang="nl-BE"/>
                    </a:p>
                  </a:txBody>
                  <a:tcPr/>
                </a:tc>
                <a:tc rowSpan="2">
                  <a:txBody>
                    <a:bodyPr/>
                    <a:lstStyle/>
                    <a:p>
                      <a:pPr algn="ctr" fontAlgn="ctr">
                        <a:buNone/>
                      </a:pPr>
                      <a:r>
                        <a:rPr lang="nl-BE" sz="1400" b="1" i="0" u="none" strike="noStrike">
                          <a:solidFill>
                            <a:srgbClr val="000000"/>
                          </a:solidFill>
                          <a:effectLst/>
                          <a:latin typeface="Calibri" panose="020F0502020204030204" pitchFamily="34" charset="0"/>
                        </a:rPr>
                        <a:t>Jaarverslag</a:t>
                      </a:r>
                      <a:br>
                        <a:rPr lang="nl-BE" sz="1400" b="1" i="0" u="none" strike="noStrike">
                          <a:solidFill>
                            <a:srgbClr val="000000"/>
                          </a:solidFill>
                          <a:effectLst/>
                          <a:latin typeface="Calibri" panose="020F0502020204030204" pitchFamily="34" charset="0"/>
                        </a:rPr>
                      </a:br>
                      <a:r>
                        <a:rPr lang="nl-BE" sz="1400" b="1" i="0" u="none" strike="noStrike">
                          <a:solidFill>
                            <a:srgbClr val="000000"/>
                          </a:solidFill>
                          <a:effectLst/>
                          <a:latin typeface="Calibri" panose="020F0502020204030204" pitchFamily="34" charset="0"/>
                        </a:rPr>
                        <a:t>2025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dirty="0">
                          <a:solidFill>
                            <a:srgbClr val="000000"/>
                          </a:solidFill>
                          <a:effectLst/>
                          <a:latin typeface="Calibri" panose="020F0502020204030204" pitchFamily="34" charset="0"/>
                        </a:rPr>
                        <a:t>Lijst AMT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dirty="0">
                          <a:solidFill>
                            <a:srgbClr val="000000"/>
                          </a:solidFill>
                          <a:effectLst/>
                          <a:latin typeface="Calibri" panose="020F0502020204030204" pitchFamily="34" charset="0"/>
                        </a:rPr>
                        <a:t>Lijst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rowSpan="2">
                  <a:txBody>
                    <a:bodyPr/>
                    <a:lstStyle/>
                    <a:p>
                      <a:pPr algn="ctr" fontAlgn="ctr">
                        <a:buNone/>
                      </a:pPr>
                      <a:r>
                        <a:rPr lang="nl-BE" sz="1400" b="1" i="0" u="none" strike="noStrike">
                          <a:solidFill>
                            <a:srgbClr val="000000"/>
                          </a:solidFill>
                          <a:effectLst/>
                          <a:latin typeface="Calibri" panose="020F0502020204030204" pitchFamily="34" charset="0"/>
                        </a:rPr>
                        <a:t>LPP/PLP</a:t>
                      </a:r>
                      <a:br>
                        <a:rPr lang="nl-BE" sz="1400" b="1" i="0" u="none" strike="noStrike">
                          <a:solidFill>
                            <a:srgbClr val="000000"/>
                          </a:solidFill>
                          <a:effectLst/>
                          <a:latin typeface="Calibri" panose="020F0502020204030204" pitchFamily="34" charset="0"/>
                        </a:rPr>
                      </a:br>
                      <a:r>
                        <a:rPr lang="nl-BE" sz="1400" b="1" i="0" u="none" strike="noStrike">
                          <a:solidFill>
                            <a:srgbClr val="000000"/>
                          </a:solidFill>
                          <a:effectLst/>
                          <a:latin typeface="Calibri" panose="020F0502020204030204" pitchFamily="34" charset="0"/>
                        </a:rPr>
                        <a:t>2026/2027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3094722396"/>
                  </a:ext>
                </a:extLst>
              </a:tr>
              <a:tr h="226711">
                <a:tc vMerge="1">
                  <a:txBody>
                    <a:bodyPr/>
                    <a:lstStyle/>
                    <a:p>
                      <a:endParaRPr lang="nl-BE"/>
                    </a:p>
                  </a:txBody>
                  <a:tcPr/>
                </a:tc>
                <a:tc>
                  <a:txBody>
                    <a:bodyPr/>
                    <a:lstStyle/>
                    <a:p>
                      <a:pPr algn="ctr" fontAlgn="ctr">
                        <a:buNone/>
                      </a:pPr>
                      <a:r>
                        <a:rPr lang="nl-BE" sz="1400" b="1"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vMerge="1">
                  <a:txBody>
                    <a:bodyPr/>
                    <a:lstStyle/>
                    <a:p>
                      <a:endParaRPr lang="nl-BE"/>
                    </a:p>
                  </a:txBody>
                  <a:tcPr/>
                </a:tc>
                <a:tc>
                  <a:txBody>
                    <a:bodyPr/>
                    <a:lstStyle/>
                    <a:p>
                      <a:pPr algn="ctr" fontAlgn="ctr">
                        <a:buNone/>
                      </a:pPr>
                      <a:r>
                        <a:rPr lang="nl-BE" sz="1400" b="1" i="0" u="none" strike="noStrike">
                          <a:solidFill>
                            <a:srgbClr val="000000"/>
                          </a:solidFill>
                          <a:effectLst/>
                          <a:latin typeface="Calibri" panose="020F0502020204030204" pitchFamily="34" charset="0"/>
                        </a:rPr>
                        <a:t>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vMerge="1">
                  <a:txBody>
                    <a:bodyPr/>
                    <a:lstStyle/>
                    <a:p>
                      <a:endParaRPr lang="nl-BE"/>
                    </a:p>
                  </a:txBody>
                  <a:tcPr/>
                </a:tc>
                <a:extLst>
                  <a:ext uri="{0D108BD9-81ED-4DB2-BD59-A6C34878D82A}">
                    <a16:rowId xmlns:a16="http://schemas.microsoft.com/office/drawing/2014/main" val="4269285399"/>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CC Infra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331417524"/>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ACOS IS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773227415"/>
                  </a:ext>
                </a:extLst>
              </a:tr>
              <a:tr h="226711">
                <a:tc>
                  <a:txBody>
                    <a:bodyPr/>
                    <a:lstStyle/>
                    <a:p>
                      <a:pPr algn="l" fontAlgn="ctr">
                        <a:buNone/>
                      </a:pPr>
                      <a:r>
                        <a:rPr lang="nl-BE" sz="1400" b="1" i="0" u="none" strike="noStrike">
                          <a:solidFill>
                            <a:srgbClr val="000000"/>
                          </a:solidFill>
                          <a:effectLst/>
                          <a:latin typeface="Calibri" panose="020F0502020204030204" pitchFamily="34" charset="0"/>
                        </a:rPr>
                        <a:t>ACOS R&amp;O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182035774"/>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ACOS STRAT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355229686"/>
                  </a:ext>
                </a:extLst>
              </a:tr>
              <a:tr h="226711">
                <a:tc>
                  <a:txBody>
                    <a:bodyPr/>
                    <a:lstStyle/>
                    <a:p>
                      <a:pPr algn="l" fontAlgn="ctr">
                        <a:buNone/>
                      </a:pPr>
                      <a:r>
                        <a:rPr lang="nl-BE" sz="1400" b="1" i="0" u="none" strike="noStrike">
                          <a:solidFill>
                            <a:srgbClr val="000000"/>
                          </a:solidFill>
                          <a:effectLst/>
                          <a:latin typeface="Calibri" panose="020F0502020204030204" pitchFamily="34" charset="0"/>
                        </a:rPr>
                        <a:t>ACOS Transformation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57226188"/>
                  </a:ext>
                </a:extLst>
              </a:tr>
              <a:tr h="226711">
                <a:tc>
                  <a:txBody>
                    <a:bodyPr/>
                    <a:lstStyle/>
                    <a:p>
                      <a:pPr algn="l" fontAlgn="ctr">
                        <a:buNone/>
                      </a:pPr>
                      <a:r>
                        <a:rPr lang="nl-BE" sz="1400" b="1" i="0" u="none" strike="noStrike">
                          <a:solidFill>
                            <a:srgbClr val="000000"/>
                          </a:solidFill>
                          <a:effectLst/>
                          <a:latin typeface="Calibri" panose="020F0502020204030204" pitchFamily="34" charset="0"/>
                        </a:rPr>
                        <a:t>DG H&amp;WB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148898027"/>
                  </a:ext>
                </a:extLst>
              </a:tr>
              <a:tr h="226711">
                <a:tc>
                  <a:txBody>
                    <a:bodyPr/>
                    <a:lstStyle/>
                    <a:p>
                      <a:pPr algn="l" fontAlgn="ctr">
                        <a:buNone/>
                      </a:pPr>
                      <a:r>
                        <a:rPr lang="en-US" sz="1400" b="1" i="0" u="none" strike="noStrike" dirty="0">
                          <a:solidFill>
                            <a:srgbClr val="000000"/>
                          </a:solidFill>
                          <a:effectLst/>
                          <a:latin typeface="Calibri" panose="020F0502020204030204" pitchFamily="34" charset="0"/>
                        </a:rPr>
                        <a:t>BN HK DEF ST KKE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88363803"/>
                  </a:ext>
                </a:extLst>
              </a:tr>
              <a:tr h="226711">
                <a:tc>
                  <a:txBody>
                    <a:bodyPr/>
                    <a:lstStyle/>
                    <a:p>
                      <a:pPr algn="l" fontAlgn="ctr">
                        <a:buNone/>
                      </a:pPr>
                      <a:r>
                        <a:rPr lang="nl-BE" sz="1400" b="1" i="0" u="none" strike="noStrike">
                          <a:solidFill>
                            <a:srgbClr val="000000"/>
                          </a:solidFill>
                          <a:effectLst/>
                          <a:latin typeface="Calibri" panose="020F0502020204030204" pitchFamily="34" charset="0"/>
                        </a:rPr>
                        <a:t>CIDMAT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724773729"/>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COMOPSAIR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761776599"/>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Staf Land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768174273"/>
                  </a:ext>
                </a:extLst>
              </a:tr>
              <a:tr h="226711">
                <a:tc>
                  <a:txBody>
                    <a:bodyPr/>
                    <a:lstStyle/>
                    <a:p>
                      <a:pPr algn="l" fontAlgn="ctr">
                        <a:buNone/>
                      </a:pPr>
                      <a:r>
                        <a:rPr lang="nl-BE" sz="1400" b="1" i="0" u="none" strike="noStrike">
                          <a:solidFill>
                            <a:srgbClr val="000000"/>
                          </a:solidFill>
                          <a:effectLst/>
                          <a:latin typeface="Calibri" panose="020F0502020204030204" pitchFamily="34" charset="0"/>
                        </a:rPr>
                        <a:t>Staf Med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843398400"/>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DG Bud Fin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406498280"/>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DG </a:t>
                      </a:r>
                      <a:r>
                        <a:rPr lang="nl-BE" sz="1400" b="1" i="0" u="none" strike="noStrike" dirty="0" err="1">
                          <a:solidFill>
                            <a:srgbClr val="000000"/>
                          </a:solidFill>
                          <a:effectLst/>
                          <a:latin typeface="Calibri" panose="020F0502020204030204" pitchFamily="34" charset="0"/>
                        </a:rPr>
                        <a:t>Str</a:t>
                      </a:r>
                      <a:r>
                        <a:rPr lang="nl-BE" sz="1400" b="1" i="0" u="none" strike="noStrike" dirty="0">
                          <a:solidFill>
                            <a:srgbClr val="000000"/>
                          </a:solidFill>
                          <a:effectLst/>
                          <a:latin typeface="Calibri" panose="020F0502020204030204" pitchFamily="34" charset="0"/>
                        </a:rPr>
                        <a:t> COM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121470552"/>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DG HR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898616745"/>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DG Jur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878862126"/>
                  </a:ext>
                </a:extLst>
              </a:tr>
              <a:tr h="226711">
                <a:tc>
                  <a:txBody>
                    <a:bodyPr/>
                    <a:lstStyle/>
                    <a:p>
                      <a:pPr algn="l" fontAlgn="ctr">
                        <a:buNone/>
                      </a:pPr>
                      <a:r>
                        <a:rPr lang="nl-BE" sz="1400" b="1" i="0" u="none" strike="noStrike">
                          <a:solidFill>
                            <a:srgbClr val="000000"/>
                          </a:solidFill>
                          <a:effectLst/>
                          <a:latin typeface="Calibri" panose="020F0502020204030204" pitchFamily="34" charset="0"/>
                        </a:rPr>
                        <a:t>DG MR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961028353"/>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DG MR C&amp;I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042869960"/>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DG MR </a:t>
                      </a:r>
                      <a:r>
                        <a:rPr lang="nl-BE" sz="1400" b="1" i="0" u="none" strike="noStrike" dirty="0" err="1">
                          <a:solidFill>
                            <a:srgbClr val="000000"/>
                          </a:solidFill>
                          <a:effectLst/>
                          <a:latin typeface="Calibri" panose="020F0502020204030204" pitchFamily="34" charset="0"/>
                        </a:rPr>
                        <a:t>Sys</a:t>
                      </a:r>
                      <a:endParaRPr lang="nl-BE" sz="14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889245113"/>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DG MR MP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822253377"/>
                  </a:ext>
                </a:extLst>
              </a:tr>
              <a:tr h="264496">
                <a:tc>
                  <a:txBody>
                    <a:bodyPr/>
                    <a:lstStyle/>
                    <a:p>
                      <a:pPr algn="l" fontAlgn="ctr">
                        <a:buNone/>
                      </a:pPr>
                      <a:r>
                        <a:rPr lang="nl-BE" sz="1400" b="1" i="0" u="none" strike="noStrike" dirty="0">
                          <a:solidFill>
                            <a:srgbClr val="000000"/>
                          </a:solidFill>
                          <a:effectLst/>
                          <a:latin typeface="Calibri" panose="020F0502020204030204" pitchFamily="34" charset="0"/>
                        </a:rPr>
                        <a:t>KAB CHOD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682174787"/>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CND - CLUB EVERE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510811920"/>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COMOPSNAV DET EVERE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613566650"/>
                  </a:ext>
                </a:extLst>
              </a:tr>
              <a:tr h="226711">
                <a:tc>
                  <a:txBody>
                    <a:bodyPr/>
                    <a:lstStyle/>
                    <a:p>
                      <a:pPr algn="l" fontAlgn="ctr">
                        <a:buNone/>
                      </a:pPr>
                      <a:r>
                        <a:rPr lang="nl-BE" sz="1400" b="1" i="0" u="none" strike="noStrike" dirty="0">
                          <a:solidFill>
                            <a:srgbClr val="000000"/>
                          </a:solidFill>
                          <a:effectLst/>
                          <a:latin typeface="Calibri" panose="020F0502020204030204" pitchFamily="34" charset="0"/>
                        </a:rPr>
                        <a:t>IG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757881933"/>
                  </a:ext>
                </a:extLst>
              </a:tr>
              <a:tr h="236157">
                <a:tc>
                  <a:txBody>
                    <a:bodyPr/>
                    <a:lstStyle/>
                    <a:p>
                      <a:pPr algn="l" fontAlgn="ctr">
                        <a:buNone/>
                      </a:pPr>
                      <a:r>
                        <a:rPr lang="nl-BE" sz="1400" b="1" i="0" u="none" strike="noStrike" dirty="0">
                          <a:solidFill>
                            <a:srgbClr val="000000"/>
                          </a:solidFill>
                          <a:effectLst/>
                          <a:latin typeface="Calibri" panose="020F0502020204030204" pitchFamily="34" charset="0"/>
                        </a:rPr>
                        <a:t>ILE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4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0"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529919257"/>
                  </a:ext>
                </a:extLst>
              </a:tr>
              <a:tr h="226711">
                <a:tc>
                  <a:txBody>
                    <a:bodyPr/>
                    <a:lstStyle/>
                    <a:p>
                      <a:pPr algn="l" fontAlgn="ctr">
                        <a:buNone/>
                      </a:pPr>
                      <a:r>
                        <a:rPr lang="nl-BE" sz="1400" b="1" i="0" u="none" strike="noStrike">
                          <a:solidFill>
                            <a:srgbClr val="000000"/>
                          </a:solidFill>
                          <a:effectLst/>
                          <a:latin typeface="Calibri" panose="020F0502020204030204" pitchFamily="34" charset="0"/>
                        </a:rPr>
                        <a:t>Aantal verslagen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1"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1"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400" b="1" i="0" u="none" strike="noStrike">
                          <a:solidFill>
                            <a:srgbClr val="000000"/>
                          </a:solidFill>
                          <a:effectLst/>
                          <a:latin typeface="Calibri" panose="020F050202020403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430783953"/>
                  </a:ext>
                </a:extLst>
              </a:tr>
              <a:tr h="226711">
                <a:tc>
                  <a:txBody>
                    <a:bodyPr/>
                    <a:lstStyle/>
                    <a:p>
                      <a:pPr algn="l" fontAlgn="ctr">
                        <a:buNone/>
                      </a:pPr>
                      <a:r>
                        <a:rPr lang="nl-BE" sz="1400" b="1" i="0" u="none" strike="noStrike">
                          <a:solidFill>
                            <a:srgbClr val="000000"/>
                          </a:solidFill>
                          <a:effectLst/>
                          <a:latin typeface="Calibri" panose="020F0502020204030204" pitchFamily="34" charset="0"/>
                        </a:rPr>
                        <a:t>Aantal eenheden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dirty="0">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2634083569"/>
                  </a:ext>
                </a:extLst>
              </a:tr>
              <a:tr h="236157">
                <a:tc>
                  <a:txBody>
                    <a:bodyPr/>
                    <a:lstStyle/>
                    <a:p>
                      <a:pPr algn="l" fontAlgn="ctr">
                        <a:buNone/>
                      </a:pPr>
                      <a:r>
                        <a:rPr lang="nl-BE" sz="1400" b="1"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95,83%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a:solidFill>
                            <a:srgbClr val="000000"/>
                          </a:solidFill>
                          <a:effectLst/>
                          <a:latin typeface="Calibri" panose="020F0502020204030204" pitchFamily="34" charset="0"/>
                        </a:rPr>
                        <a:t>79,17%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dirty="0">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400" b="1" i="0" u="none" strike="noStrike" dirty="0">
                          <a:solidFill>
                            <a:srgbClr val="000000"/>
                          </a:solidFill>
                          <a:effectLst/>
                          <a:latin typeface="Calibri" panose="020F0502020204030204" pitchFamily="34" charset="0"/>
                        </a:rPr>
                        <a:t>79,17%</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191216611"/>
                  </a:ext>
                </a:extLst>
              </a:tr>
              <a:tr h="226711">
                <a:tc gridSpan="9">
                  <a:txBody>
                    <a:bodyPr/>
                    <a:lstStyle/>
                    <a:p>
                      <a:pPr algn="l" fontAlgn="ctr">
                        <a:buNone/>
                      </a:pPr>
                      <a:r>
                        <a:rPr lang="nl-BE" sz="1400" b="1" i="0" u="none" strike="noStrike" dirty="0">
                          <a:solidFill>
                            <a:srgbClr val="000000"/>
                          </a:solidFill>
                          <a:effectLst/>
                          <a:latin typeface="Calibri" panose="020F0502020204030204" pitchFamily="34" charset="0"/>
                        </a:rPr>
                        <a:t>Stand 08/06/2026                                           </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noFill/>
                  </a:tcPr>
                </a:tc>
                <a:tc hMerge="1">
                  <a:txBody>
                    <a:bodyPr/>
                    <a:lstStyle/>
                    <a:p>
                      <a:pPr algn="l" fontAlgn="b">
                        <a:buNone/>
                      </a:pPr>
                      <a:endParaRPr lang="nl-BE" sz="1400" b="0"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hMerge="1">
                  <a:txBody>
                    <a:bodyPr/>
                    <a:lstStyle/>
                    <a:p>
                      <a:pPr algn="l" fontAlgn="b">
                        <a:buNone/>
                      </a:pPr>
                      <a:endParaRPr lang="nl-BE" sz="14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noFill/>
                  </a:tcPr>
                </a:tc>
                <a:tc hMerge="1">
                  <a:txBody>
                    <a:bodyPr/>
                    <a:lstStyle/>
                    <a:p>
                      <a:pPr algn="l" fontAlgn="b">
                        <a:buNone/>
                      </a:pPr>
                      <a:endParaRPr lang="nl-BE" sz="14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noFill/>
                  </a:tcPr>
                </a:tc>
                <a:tc hMerge="1">
                  <a:txBody>
                    <a:bodyPr/>
                    <a:lstStyle/>
                    <a:p>
                      <a:pPr algn="l" fontAlgn="b">
                        <a:buNone/>
                      </a:pPr>
                      <a:endParaRPr lang="nl-BE" sz="14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noFill/>
                  </a:tcPr>
                </a:tc>
                <a:tc hMerge="1">
                  <a:txBody>
                    <a:bodyPr/>
                    <a:lstStyle/>
                    <a:p>
                      <a:pPr algn="l" fontAlgn="b">
                        <a:buNone/>
                      </a:pPr>
                      <a:endParaRPr lang="nl-BE" sz="14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noFill/>
                  </a:tcPr>
                </a:tc>
                <a:tc hMerge="1">
                  <a:txBody>
                    <a:bodyPr/>
                    <a:lstStyle/>
                    <a:p>
                      <a:pPr algn="l" fontAlgn="b">
                        <a:buNone/>
                      </a:pPr>
                      <a:endParaRPr lang="nl-BE" sz="14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noFill/>
                  </a:tcPr>
                </a:tc>
                <a:tc hMerge="1">
                  <a:txBody>
                    <a:bodyPr/>
                    <a:lstStyle/>
                    <a:p>
                      <a:pPr algn="l" fontAlgn="b">
                        <a:buNone/>
                      </a:pPr>
                      <a:endParaRPr lang="nl-BE" sz="14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noFill/>
                  </a:tcPr>
                </a:tc>
                <a:tc hMerge="1">
                  <a:txBody>
                    <a:bodyPr/>
                    <a:lstStyle/>
                    <a:p>
                      <a:pPr algn="l" fontAlgn="b">
                        <a:buNone/>
                      </a:pPr>
                      <a:endParaRPr lang="nl-BE" sz="14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70901079"/>
                  </a:ext>
                </a:extLst>
              </a:tr>
            </a:tbl>
          </a:graphicData>
        </a:graphic>
      </p:graphicFrame>
    </p:spTree>
    <p:extLst>
      <p:ext uri="{BB962C8B-B14F-4D97-AF65-F5344CB8AC3E}">
        <p14:creationId xmlns:p14="http://schemas.microsoft.com/office/powerpoint/2010/main" val="18121871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9C636E-DC3A-9565-E334-31C6B9FFE59F}"/>
              </a:ext>
            </a:extLst>
          </p:cNvPr>
          <p:cNvPicPr>
            <a:picLocks noChangeAspect="1"/>
          </p:cNvPicPr>
          <p:nvPr/>
        </p:nvPicPr>
        <p:blipFill>
          <a:blip r:embed="rId2"/>
          <a:stretch>
            <a:fillRect/>
          </a:stretch>
        </p:blipFill>
        <p:spPr>
          <a:xfrm>
            <a:off x="3104654" y="0"/>
            <a:ext cx="5982691" cy="6858000"/>
          </a:xfrm>
          <a:prstGeom prst="rect">
            <a:avLst/>
          </a:prstGeom>
        </p:spPr>
      </p:pic>
    </p:spTree>
    <p:extLst>
      <p:ext uri="{BB962C8B-B14F-4D97-AF65-F5344CB8AC3E}">
        <p14:creationId xmlns:p14="http://schemas.microsoft.com/office/powerpoint/2010/main" val="26212558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B9B33A-A9A8-E852-A8A9-E8191D6F7A0A}"/>
              </a:ext>
            </a:extLst>
          </p:cNvPr>
          <p:cNvPicPr>
            <a:picLocks noChangeAspect="1"/>
          </p:cNvPicPr>
          <p:nvPr/>
        </p:nvPicPr>
        <p:blipFill>
          <a:blip r:embed="rId2"/>
          <a:stretch>
            <a:fillRect/>
          </a:stretch>
        </p:blipFill>
        <p:spPr>
          <a:xfrm>
            <a:off x="4786307" y="651013"/>
            <a:ext cx="4094224" cy="5555974"/>
          </a:xfrm>
          <a:prstGeom prst="rect">
            <a:avLst/>
          </a:prstGeom>
        </p:spPr>
      </p:pic>
    </p:spTree>
    <p:extLst>
      <p:ext uri="{BB962C8B-B14F-4D97-AF65-F5344CB8AC3E}">
        <p14:creationId xmlns:p14="http://schemas.microsoft.com/office/powerpoint/2010/main" val="784245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FEB554-577A-63F9-66FC-5A1E443095F2}"/>
              </a:ext>
            </a:extLst>
          </p:cNvPr>
          <p:cNvPicPr>
            <a:picLocks noChangeAspect="1"/>
          </p:cNvPicPr>
          <p:nvPr/>
        </p:nvPicPr>
        <p:blipFill>
          <a:blip r:embed="rId2"/>
          <a:stretch>
            <a:fillRect/>
          </a:stretch>
        </p:blipFill>
        <p:spPr>
          <a:xfrm>
            <a:off x="0" y="883784"/>
            <a:ext cx="12192000" cy="5090431"/>
          </a:xfrm>
          <a:prstGeom prst="rect">
            <a:avLst/>
          </a:prstGeom>
        </p:spPr>
      </p:pic>
      <p:sp>
        <p:nvSpPr>
          <p:cNvPr id="6" name="TextBox 5">
            <a:extLst>
              <a:ext uri="{FF2B5EF4-FFF2-40B4-BE49-F238E27FC236}">
                <a16:creationId xmlns:a16="http://schemas.microsoft.com/office/drawing/2014/main" id="{F8BE11E8-E559-E63E-8041-06D3C61C09B2}"/>
              </a:ext>
            </a:extLst>
          </p:cNvPr>
          <p:cNvSpPr txBox="1"/>
          <p:nvPr/>
        </p:nvSpPr>
        <p:spPr>
          <a:xfrm>
            <a:off x="2955851" y="6273209"/>
            <a:ext cx="2551814" cy="369332"/>
          </a:xfrm>
          <a:prstGeom prst="rect">
            <a:avLst/>
          </a:prstGeom>
        </p:spPr>
        <p:txBody>
          <a:bodyPr wrap="square" rtlCol="0">
            <a:spAutoFit/>
          </a:bodyPr>
          <a:lstStyle/>
          <a:p>
            <a:r>
              <a:rPr lang="nl-BE" dirty="0"/>
              <a:t>Welk gebouw</a:t>
            </a:r>
          </a:p>
        </p:txBody>
      </p:sp>
    </p:spTree>
    <p:extLst>
      <p:ext uri="{BB962C8B-B14F-4D97-AF65-F5344CB8AC3E}">
        <p14:creationId xmlns:p14="http://schemas.microsoft.com/office/powerpoint/2010/main" val="33077683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B099-D61C-A418-8C20-B720D401D28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97F4497-052F-09A3-F4BE-03966D7DABD1}"/>
              </a:ext>
            </a:extLst>
          </p:cNvPr>
          <p:cNvSpPr txBox="1"/>
          <p:nvPr/>
        </p:nvSpPr>
        <p:spPr>
          <a:xfrm>
            <a:off x="2955851" y="6273209"/>
            <a:ext cx="2551814" cy="369332"/>
          </a:xfrm>
          <a:prstGeom prst="rect">
            <a:avLst/>
          </a:prstGeom>
        </p:spPr>
        <p:txBody>
          <a:bodyPr wrap="square" rtlCol="0">
            <a:spAutoFit/>
          </a:bodyPr>
          <a:lstStyle/>
          <a:p>
            <a:r>
              <a:rPr lang="nl-BE" dirty="0"/>
              <a:t>Welk gebouw</a:t>
            </a:r>
          </a:p>
        </p:txBody>
      </p:sp>
      <p:pic>
        <p:nvPicPr>
          <p:cNvPr id="3" name="Picture 2">
            <a:extLst>
              <a:ext uri="{FF2B5EF4-FFF2-40B4-BE49-F238E27FC236}">
                <a16:creationId xmlns:a16="http://schemas.microsoft.com/office/drawing/2014/main" id="{8A939C03-3175-47C4-B8DA-CDD5FCEAB031}"/>
              </a:ext>
            </a:extLst>
          </p:cNvPr>
          <p:cNvPicPr>
            <a:picLocks noChangeAspect="1"/>
          </p:cNvPicPr>
          <p:nvPr/>
        </p:nvPicPr>
        <p:blipFill>
          <a:blip r:embed="rId2"/>
          <a:stretch>
            <a:fillRect/>
          </a:stretch>
        </p:blipFill>
        <p:spPr>
          <a:xfrm>
            <a:off x="333200" y="1180786"/>
            <a:ext cx="5677692" cy="4496427"/>
          </a:xfrm>
          <a:prstGeom prst="rect">
            <a:avLst/>
          </a:prstGeom>
        </p:spPr>
      </p:pic>
      <p:pic>
        <p:nvPicPr>
          <p:cNvPr id="7" name="Picture 6">
            <a:extLst>
              <a:ext uri="{FF2B5EF4-FFF2-40B4-BE49-F238E27FC236}">
                <a16:creationId xmlns:a16="http://schemas.microsoft.com/office/drawing/2014/main" id="{9FF30E2B-92CE-9268-7A8B-2664C7038A63}"/>
              </a:ext>
            </a:extLst>
          </p:cNvPr>
          <p:cNvPicPr>
            <a:picLocks noChangeAspect="1"/>
          </p:cNvPicPr>
          <p:nvPr/>
        </p:nvPicPr>
        <p:blipFill>
          <a:blip r:embed="rId3"/>
          <a:stretch>
            <a:fillRect/>
          </a:stretch>
        </p:blipFill>
        <p:spPr>
          <a:xfrm>
            <a:off x="6357435" y="1277649"/>
            <a:ext cx="5601482" cy="3600953"/>
          </a:xfrm>
          <a:prstGeom prst="rect">
            <a:avLst/>
          </a:prstGeom>
        </p:spPr>
      </p:pic>
    </p:spTree>
    <p:extLst>
      <p:ext uri="{BB962C8B-B14F-4D97-AF65-F5344CB8AC3E}">
        <p14:creationId xmlns:p14="http://schemas.microsoft.com/office/powerpoint/2010/main" val="28314109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E9A356-3C01-8503-DC73-E71680807DBE}"/>
              </a:ext>
            </a:extLst>
          </p:cNvPr>
          <p:cNvPicPr>
            <a:picLocks noChangeAspect="1"/>
          </p:cNvPicPr>
          <p:nvPr/>
        </p:nvPicPr>
        <p:blipFill>
          <a:blip r:embed="rId2"/>
          <a:stretch>
            <a:fillRect/>
          </a:stretch>
        </p:blipFill>
        <p:spPr>
          <a:xfrm>
            <a:off x="3895418" y="342469"/>
            <a:ext cx="4401164" cy="6173061"/>
          </a:xfrm>
          <a:prstGeom prst="rect">
            <a:avLst/>
          </a:prstGeom>
        </p:spPr>
      </p:pic>
    </p:spTree>
    <p:extLst>
      <p:ext uri="{BB962C8B-B14F-4D97-AF65-F5344CB8AC3E}">
        <p14:creationId xmlns:p14="http://schemas.microsoft.com/office/powerpoint/2010/main" val="8369863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DA5E9-0CF9-D6C3-F296-C22CF8B5AE5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A199B50-0342-2516-29AC-3F292D97E31C}"/>
              </a:ext>
            </a:extLst>
          </p:cNvPr>
          <p:cNvPicPr>
            <a:picLocks noChangeAspect="1"/>
          </p:cNvPicPr>
          <p:nvPr/>
        </p:nvPicPr>
        <p:blipFill>
          <a:blip r:embed="rId2"/>
          <a:stretch>
            <a:fillRect/>
          </a:stretch>
        </p:blipFill>
        <p:spPr>
          <a:xfrm>
            <a:off x="0" y="610748"/>
            <a:ext cx="12192000" cy="5636503"/>
          </a:xfrm>
          <a:prstGeom prst="rect">
            <a:avLst/>
          </a:prstGeom>
        </p:spPr>
      </p:pic>
    </p:spTree>
    <p:extLst>
      <p:ext uri="{BB962C8B-B14F-4D97-AF65-F5344CB8AC3E}">
        <p14:creationId xmlns:p14="http://schemas.microsoft.com/office/powerpoint/2010/main" val="6572251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B6758-8991-33A8-5830-40225CDE921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AF3171F-78AA-215E-DCE8-7B4C0836D30B}"/>
              </a:ext>
            </a:extLst>
          </p:cNvPr>
          <p:cNvPicPr>
            <a:picLocks noChangeAspect="1"/>
          </p:cNvPicPr>
          <p:nvPr/>
        </p:nvPicPr>
        <p:blipFill>
          <a:blip r:embed="rId2"/>
          <a:stretch>
            <a:fillRect/>
          </a:stretch>
        </p:blipFill>
        <p:spPr>
          <a:xfrm>
            <a:off x="1926428" y="0"/>
            <a:ext cx="8339143" cy="6858000"/>
          </a:xfrm>
          <a:prstGeom prst="rect">
            <a:avLst/>
          </a:prstGeom>
        </p:spPr>
      </p:pic>
    </p:spTree>
    <p:extLst>
      <p:ext uri="{BB962C8B-B14F-4D97-AF65-F5344CB8AC3E}">
        <p14:creationId xmlns:p14="http://schemas.microsoft.com/office/powerpoint/2010/main" val="19337561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59038-99E2-5B10-5B61-601EDB997EE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4E807AC-2F8F-8BBD-9829-608F734094A0}"/>
              </a:ext>
            </a:extLst>
          </p:cNvPr>
          <p:cNvPicPr>
            <a:picLocks noChangeAspect="1"/>
          </p:cNvPicPr>
          <p:nvPr/>
        </p:nvPicPr>
        <p:blipFill>
          <a:blip r:embed="rId2"/>
          <a:stretch>
            <a:fillRect/>
          </a:stretch>
        </p:blipFill>
        <p:spPr>
          <a:xfrm>
            <a:off x="1075624" y="528232"/>
            <a:ext cx="10040751" cy="5801535"/>
          </a:xfrm>
          <a:prstGeom prst="rect">
            <a:avLst/>
          </a:prstGeom>
        </p:spPr>
      </p:pic>
    </p:spTree>
    <p:extLst>
      <p:ext uri="{BB962C8B-B14F-4D97-AF65-F5344CB8AC3E}">
        <p14:creationId xmlns:p14="http://schemas.microsoft.com/office/powerpoint/2010/main" val="52363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BFD26-1209-95F6-11C3-BC5E7CE90E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7E8C8D0-52B2-B73C-2241-3CE62FB407E9}"/>
              </a:ext>
            </a:extLst>
          </p:cNvPr>
          <p:cNvPicPr>
            <a:picLocks noChangeAspect="1"/>
          </p:cNvPicPr>
          <p:nvPr/>
        </p:nvPicPr>
        <p:blipFill>
          <a:blip r:embed="rId2"/>
          <a:stretch>
            <a:fillRect/>
          </a:stretch>
        </p:blipFill>
        <p:spPr>
          <a:xfrm>
            <a:off x="3618463" y="0"/>
            <a:ext cx="4955073" cy="6858000"/>
          </a:xfrm>
          <a:prstGeom prst="rect">
            <a:avLst/>
          </a:prstGeom>
        </p:spPr>
      </p:pic>
    </p:spTree>
    <p:extLst>
      <p:ext uri="{BB962C8B-B14F-4D97-AF65-F5344CB8AC3E}">
        <p14:creationId xmlns:p14="http://schemas.microsoft.com/office/powerpoint/2010/main" val="14465529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81E61-F39D-1AF9-9514-36B56B19A76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72A6221-8402-4C1E-1DFF-8E5DECDB956D}"/>
              </a:ext>
            </a:extLst>
          </p:cNvPr>
          <p:cNvPicPr>
            <a:picLocks noChangeAspect="1"/>
          </p:cNvPicPr>
          <p:nvPr/>
        </p:nvPicPr>
        <p:blipFill>
          <a:blip r:embed="rId2"/>
          <a:stretch>
            <a:fillRect/>
          </a:stretch>
        </p:blipFill>
        <p:spPr>
          <a:xfrm>
            <a:off x="789404" y="0"/>
            <a:ext cx="10613192" cy="6858000"/>
          </a:xfrm>
          <a:prstGeom prst="rect">
            <a:avLst/>
          </a:prstGeom>
        </p:spPr>
      </p:pic>
    </p:spTree>
    <p:extLst>
      <p:ext uri="{BB962C8B-B14F-4D97-AF65-F5344CB8AC3E}">
        <p14:creationId xmlns:p14="http://schemas.microsoft.com/office/powerpoint/2010/main" val="3265886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F0B944-F213-2AE8-B6D8-D84037A5FAA3}"/>
              </a:ext>
            </a:extLst>
          </p:cNvPr>
          <p:cNvSpPr>
            <a:spLocks noGrp="1"/>
          </p:cNvSpPr>
          <p:nvPr>
            <p:ph type="body" sz="quarter" idx="13"/>
          </p:nvPr>
        </p:nvSpPr>
        <p:spPr/>
        <p:txBody>
          <a:bodyPr/>
          <a:lstStyle/>
          <a:p>
            <a:r>
              <a:rPr lang="nl-BE" dirty="0">
                <a:solidFill>
                  <a:schemeClr val="tx1"/>
                </a:solidFill>
              </a:rPr>
              <a:t>Nieuwe template driemaandelijks verslag.</a:t>
            </a:r>
          </a:p>
        </p:txBody>
      </p:sp>
      <p:sp>
        <p:nvSpPr>
          <p:cNvPr id="3" name="Text Placeholder 2">
            <a:extLst>
              <a:ext uri="{FF2B5EF4-FFF2-40B4-BE49-F238E27FC236}">
                <a16:creationId xmlns:a16="http://schemas.microsoft.com/office/drawing/2014/main" id="{FEF6771C-782F-1309-7EE4-988D23340B65}"/>
              </a:ext>
            </a:extLst>
          </p:cNvPr>
          <p:cNvSpPr>
            <a:spLocks noGrp="1"/>
          </p:cNvSpPr>
          <p:nvPr>
            <p:ph type="body" sz="quarter" idx="27"/>
          </p:nvPr>
        </p:nvSpPr>
        <p:spPr>
          <a:xfrm>
            <a:off x="281009" y="1779812"/>
            <a:ext cx="11237400" cy="1317718"/>
          </a:xfrm>
        </p:spPr>
        <p:txBody>
          <a:bodyPr/>
          <a:lstStyle/>
          <a:p>
            <a:r>
              <a:rPr lang="nl-BE" sz="2000" dirty="0"/>
              <a:t>De template van het driemaandelijks verslag werd aangepast.</a:t>
            </a:r>
          </a:p>
          <a:p>
            <a:r>
              <a:rPr lang="nl-BE" sz="2000" dirty="0"/>
              <a:t>Er wordt gevraagd om vanaf nu deze template te gebruiken.</a:t>
            </a:r>
          </a:p>
          <a:p>
            <a:r>
              <a:rPr lang="nl-BE" sz="2000" dirty="0"/>
              <a:t>De templates zijn beschikbaar op onze SharePoint (</a:t>
            </a:r>
            <a:r>
              <a:rPr lang="nl-BE" sz="2000" dirty="0">
                <a:hlinkClick r:id="rId2"/>
              </a:rPr>
              <a:t>NL</a:t>
            </a:r>
            <a:r>
              <a:rPr lang="nl-BE" sz="2000" dirty="0"/>
              <a:t> – </a:t>
            </a:r>
            <a:r>
              <a:rPr lang="nl-BE" sz="2000" dirty="0">
                <a:hlinkClick r:id="rId3"/>
              </a:rPr>
              <a:t>FR</a:t>
            </a:r>
            <a:r>
              <a:rPr lang="nl-BE" sz="2000" dirty="0"/>
              <a:t>).</a:t>
            </a:r>
          </a:p>
        </p:txBody>
      </p:sp>
      <p:graphicFrame>
        <p:nvGraphicFramePr>
          <p:cNvPr id="5" name="Object 4">
            <a:extLst>
              <a:ext uri="{FF2B5EF4-FFF2-40B4-BE49-F238E27FC236}">
                <a16:creationId xmlns:a16="http://schemas.microsoft.com/office/drawing/2014/main" id="{2E107391-656A-4F7F-0B84-639D0D60927D}"/>
              </a:ext>
            </a:extLst>
          </p:cNvPr>
          <p:cNvGraphicFramePr>
            <a:graphicFrameLocks noChangeAspect="1"/>
          </p:cNvGraphicFramePr>
          <p:nvPr>
            <p:extLst>
              <p:ext uri="{D42A27DB-BD31-4B8C-83A1-F6EECF244321}">
                <p14:modId xmlns:p14="http://schemas.microsoft.com/office/powerpoint/2010/main" val="3328074867"/>
              </p:ext>
            </p:extLst>
          </p:nvPr>
        </p:nvGraphicFramePr>
        <p:xfrm>
          <a:off x="8073242" y="2948998"/>
          <a:ext cx="2460172" cy="2131297"/>
        </p:xfrm>
        <a:graphic>
          <a:graphicData uri="http://schemas.openxmlformats.org/presentationml/2006/ole">
            <mc:AlternateContent xmlns:mc="http://schemas.openxmlformats.org/markup-compatibility/2006">
              <mc:Choice xmlns:v="urn:schemas-microsoft-com:vml" Requires="v">
                <p:oleObj name="Document" showAsIcon="1" r:id="rId4" imgW="914400" imgH="792417" progId="Word.Document.12">
                  <p:embed/>
                </p:oleObj>
              </mc:Choice>
              <mc:Fallback>
                <p:oleObj name="Document" showAsIcon="1" r:id="rId4" imgW="914400" imgH="792417" progId="Word.Document.12">
                  <p:embed/>
                  <p:pic>
                    <p:nvPicPr>
                      <p:cNvPr id="0" name=""/>
                      <p:cNvPicPr/>
                      <p:nvPr/>
                    </p:nvPicPr>
                    <p:blipFill>
                      <a:blip r:embed="rId5"/>
                      <a:stretch>
                        <a:fillRect/>
                      </a:stretch>
                    </p:blipFill>
                    <p:spPr>
                      <a:xfrm>
                        <a:off x="8073242" y="2948998"/>
                        <a:ext cx="2460172" cy="2131297"/>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7730258D-6F59-5000-3440-C79EF1F70E09}"/>
              </a:ext>
            </a:extLst>
          </p:cNvPr>
          <p:cNvSpPr txBox="1"/>
          <p:nvPr/>
        </p:nvSpPr>
        <p:spPr>
          <a:xfrm>
            <a:off x="9215252" y="5080295"/>
            <a:ext cx="451262" cy="369332"/>
          </a:xfrm>
          <a:prstGeom prst="rect">
            <a:avLst/>
          </a:prstGeom>
        </p:spPr>
        <p:txBody>
          <a:bodyPr wrap="square" rtlCol="0">
            <a:spAutoFit/>
          </a:bodyPr>
          <a:lstStyle/>
          <a:p>
            <a:r>
              <a:rPr lang="nl-BE" dirty="0"/>
              <a:t>FR</a:t>
            </a:r>
          </a:p>
        </p:txBody>
      </p:sp>
      <p:graphicFrame>
        <p:nvGraphicFramePr>
          <p:cNvPr id="7" name="Object 6">
            <a:extLst>
              <a:ext uri="{FF2B5EF4-FFF2-40B4-BE49-F238E27FC236}">
                <a16:creationId xmlns:a16="http://schemas.microsoft.com/office/drawing/2014/main" id="{3832BDF8-991B-858E-1FB4-E58A4467090C}"/>
              </a:ext>
            </a:extLst>
          </p:cNvPr>
          <p:cNvGraphicFramePr>
            <a:graphicFrameLocks noChangeAspect="1"/>
          </p:cNvGraphicFramePr>
          <p:nvPr>
            <p:extLst>
              <p:ext uri="{D42A27DB-BD31-4B8C-83A1-F6EECF244321}">
                <p14:modId xmlns:p14="http://schemas.microsoft.com/office/powerpoint/2010/main" val="3846064362"/>
              </p:ext>
            </p:extLst>
          </p:nvPr>
        </p:nvGraphicFramePr>
        <p:xfrm>
          <a:off x="1824841" y="2948998"/>
          <a:ext cx="2460172" cy="2131296"/>
        </p:xfrm>
        <a:graphic>
          <a:graphicData uri="http://schemas.openxmlformats.org/presentationml/2006/ole">
            <mc:AlternateContent xmlns:mc="http://schemas.openxmlformats.org/markup-compatibility/2006">
              <mc:Choice xmlns:v="urn:schemas-microsoft-com:vml" Requires="v">
                <p:oleObj name="Document" showAsIcon="1" r:id="rId6" imgW="914400" imgH="792417" progId="Word.Document.12">
                  <p:embed/>
                </p:oleObj>
              </mc:Choice>
              <mc:Fallback>
                <p:oleObj name="Document" showAsIcon="1" r:id="rId6" imgW="914400" imgH="792417" progId="Word.Document.12">
                  <p:embed/>
                  <p:pic>
                    <p:nvPicPr>
                      <p:cNvPr id="0" name=""/>
                      <p:cNvPicPr/>
                      <p:nvPr/>
                    </p:nvPicPr>
                    <p:blipFill>
                      <a:blip r:embed="rId5"/>
                      <a:stretch>
                        <a:fillRect/>
                      </a:stretch>
                    </p:blipFill>
                    <p:spPr>
                      <a:xfrm>
                        <a:off x="1824841" y="2948998"/>
                        <a:ext cx="2460172" cy="2131296"/>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7614F534-202D-FC06-6666-94D772B25C27}"/>
              </a:ext>
            </a:extLst>
          </p:cNvPr>
          <p:cNvSpPr txBox="1"/>
          <p:nvPr/>
        </p:nvSpPr>
        <p:spPr>
          <a:xfrm>
            <a:off x="2829295" y="5080294"/>
            <a:ext cx="567047" cy="369332"/>
          </a:xfrm>
          <a:prstGeom prst="rect">
            <a:avLst/>
          </a:prstGeom>
        </p:spPr>
        <p:txBody>
          <a:bodyPr wrap="square" rtlCol="0">
            <a:spAutoFit/>
          </a:bodyPr>
          <a:lstStyle/>
          <a:p>
            <a:r>
              <a:rPr lang="nl-BE" dirty="0"/>
              <a:t>NL</a:t>
            </a:r>
          </a:p>
        </p:txBody>
      </p:sp>
    </p:spTree>
    <p:extLst>
      <p:ext uri="{BB962C8B-B14F-4D97-AF65-F5344CB8AC3E}">
        <p14:creationId xmlns:p14="http://schemas.microsoft.com/office/powerpoint/2010/main" val="25031150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65E99-14EC-C161-7CD6-26F1EF7AE1A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6A4DB52-E6C8-29C5-AC46-9F4CDE7CB936}"/>
              </a:ext>
            </a:extLst>
          </p:cNvPr>
          <p:cNvPicPr>
            <a:picLocks noChangeAspect="1"/>
          </p:cNvPicPr>
          <p:nvPr/>
        </p:nvPicPr>
        <p:blipFill>
          <a:blip r:embed="rId2"/>
          <a:stretch>
            <a:fillRect/>
          </a:stretch>
        </p:blipFill>
        <p:spPr>
          <a:xfrm>
            <a:off x="403411" y="0"/>
            <a:ext cx="11385177" cy="6858000"/>
          </a:xfrm>
          <a:prstGeom prst="rect">
            <a:avLst/>
          </a:prstGeom>
        </p:spPr>
      </p:pic>
    </p:spTree>
    <p:extLst>
      <p:ext uri="{BB962C8B-B14F-4D97-AF65-F5344CB8AC3E}">
        <p14:creationId xmlns:p14="http://schemas.microsoft.com/office/powerpoint/2010/main" val="10555752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48E8B7-01F8-EEEF-AE0A-483CE64B8E80}"/>
              </a:ext>
            </a:extLst>
          </p:cNvPr>
          <p:cNvSpPr>
            <a:spLocks noGrp="1"/>
          </p:cNvSpPr>
          <p:nvPr>
            <p:ph type="body" sz="half" idx="13"/>
          </p:nvPr>
        </p:nvSpPr>
        <p:spPr>
          <a:xfrm>
            <a:off x="352162" y="5092589"/>
            <a:ext cx="11672876" cy="1015663"/>
          </a:xfrm>
        </p:spPr>
        <p:txBody>
          <a:bodyPr/>
          <a:lstStyle/>
          <a:p>
            <a:r>
              <a:rPr lang="nl-BE" dirty="0">
                <a:solidFill>
                  <a:schemeClr val="tx1"/>
                </a:solidFill>
              </a:rPr>
              <a:t>Toestand blok 9 (Verhuis </a:t>
            </a:r>
            <a:r>
              <a:rPr lang="nl-BE" dirty="0" err="1">
                <a:solidFill>
                  <a:schemeClr val="tx1"/>
                </a:solidFill>
              </a:rPr>
              <a:t>Bn</a:t>
            </a:r>
            <a:r>
              <a:rPr lang="nl-BE" dirty="0">
                <a:solidFill>
                  <a:schemeClr val="tx1"/>
                </a:solidFill>
              </a:rPr>
              <a:t> HK)</a:t>
            </a:r>
          </a:p>
        </p:txBody>
      </p:sp>
      <p:sp>
        <p:nvSpPr>
          <p:cNvPr id="3" name="TextBox 2">
            <a:extLst>
              <a:ext uri="{FF2B5EF4-FFF2-40B4-BE49-F238E27FC236}">
                <a16:creationId xmlns:a16="http://schemas.microsoft.com/office/drawing/2014/main" id="{F1460B53-2FD8-4B92-A65B-8780CDD8117D}"/>
              </a:ext>
            </a:extLst>
          </p:cNvPr>
          <p:cNvSpPr txBox="1"/>
          <p:nvPr/>
        </p:nvSpPr>
        <p:spPr>
          <a:xfrm>
            <a:off x="238076" y="2066306"/>
            <a:ext cx="11672876" cy="2062103"/>
          </a:xfrm>
          <a:prstGeom prst="rect">
            <a:avLst/>
          </a:prstGeom>
        </p:spPr>
        <p:txBody>
          <a:bodyPr wrap="square" rtlCol="0">
            <a:spAutoFit/>
          </a:bodyPr>
          <a:lstStyle/>
          <a:p>
            <a:pPr marL="457200" indent="-457200">
              <a:buFont typeface="Arial" panose="020B0604020202020204" pitchFamily="34" charset="0"/>
              <a:buChar char="•"/>
            </a:pPr>
            <a:r>
              <a:rPr lang="nl-BE" sz="3200" b="1" dirty="0"/>
              <a:t>Werd behandeld op TBOC .</a:t>
            </a:r>
          </a:p>
          <a:p>
            <a:pPr marL="457200" indent="-457200">
              <a:buFont typeface="Arial" panose="020B0604020202020204" pitchFamily="34" charset="0"/>
              <a:buChar char="•"/>
            </a:pPr>
            <a:r>
              <a:rPr lang="nl-BE" sz="3200" b="1" dirty="0"/>
              <a:t>Werken zijn aan de gang</a:t>
            </a:r>
          </a:p>
          <a:p>
            <a:pPr marL="457200" indent="-457200">
              <a:buFont typeface="Arial" panose="020B0604020202020204" pitchFamily="34" charset="0"/>
              <a:buChar char="•"/>
            </a:pPr>
            <a:r>
              <a:rPr lang="nl-BE" sz="3200" b="1" dirty="0"/>
              <a:t>Asbestanalyses uitgevoerd</a:t>
            </a:r>
            <a:br>
              <a:rPr lang="nl-BE" sz="3200" b="1" dirty="0"/>
            </a:br>
            <a:r>
              <a:rPr lang="nl-BE" sz="3200" b="1" dirty="0"/>
              <a:t>Geen asbest gevonden in de toepassing (isolatie leidingen)</a:t>
            </a:r>
          </a:p>
        </p:txBody>
      </p:sp>
    </p:spTree>
    <p:extLst>
      <p:ext uri="{BB962C8B-B14F-4D97-AF65-F5344CB8AC3E}">
        <p14:creationId xmlns:p14="http://schemas.microsoft.com/office/powerpoint/2010/main" val="15981613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18B36-94C0-B2AC-A98F-EF53B6B9667D}"/>
              </a:ext>
            </a:extLst>
          </p:cNvPr>
          <p:cNvSpPr>
            <a:spLocks noGrp="1"/>
          </p:cNvSpPr>
          <p:nvPr>
            <p:ph type="body" sz="half" idx="13"/>
          </p:nvPr>
        </p:nvSpPr>
        <p:spPr/>
        <p:txBody>
          <a:bodyPr/>
          <a:lstStyle/>
          <a:p>
            <a:r>
              <a:rPr lang="nl-BE" dirty="0">
                <a:solidFill>
                  <a:schemeClr val="tx1"/>
                </a:solidFill>
              </a:rPr>
              <a:t>New HQ Evere.</a:t>
            </a:r>
          </a:p>
        </p:txBody>
      </p:sp>
    </p:spTree>
    <p:extLst>
      <p:ext uri="{BB962C8B-B14F-4D97-AF65-F5344CB8AC3E}">
        <p14:creationId xmlns:p14="http://schemas.microsoft.com/office/powerpoint/2010/main" val="37489029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BED230B-CA88-2E5D-F479-89CA236A3D80}"/>
              </a:ext>
            </a:extLst>
          </p:cNvPr>
          <p:cNvSpPr>
            <a:spLocks noGrp="1"/>
          </p:cNvSpPr>
          <p:nvPr>
            <p:ph type="body" sz="half" idx="13"/>
          </p:nvPr>
        </p:nvSpPr>
        <p:spPr>
          <a:xfrm>
            <a:off x="352162" y="5092589"/>
            <a:ext cx="11672876" cy="923330"/>
          </a:xfrm>
        </p:spPr>
        <p:txBody>
          <a:bodyPr/>
          <a:lstStyle/>
          <a:p>
            <a:r>
              <a:rPr lang="nl-BE" sz="5400" dirty="0"/>
              <a:t>Impact werken New HQ voor Blok 5.</a:t>
            </a:r>
          </a:p>
        </p:txBody>
      </p:sp>
    </p:spTree>
    <p:extLst>
      <p:ext uri="{BB962C8B-B14F-4D97-AF65-F5344CB8AC3E}">
        <p14:creationId xmlns:p14="http://schemas.microsoft.com/office/powerpoint/2010/main" val="41255164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337327-A4BD-84F9-55F8-D5370677712F}"/>
              </a:ext>
            </a:extLst>
          </p:cNvPr>
          <p:cNvSpPr>
            <a:spLocks noGrp="1"/>
          </p:cNvSpPr>
          <p:nvPr>
            <p:ph type="body" sz="quarter" idx="13"/>
          </p:nvPr>
        </p:nvSpPr>
        <p:spPr/>
        <p:txBody>
          <a:bodyPr/>
          <a:lstStyle/>
          <a:p>
            <a:r>
              <a:rPr lang="nl-BE" dirty="0"/>
              <a:t>Werken aansluiting SAL.</a:t>
            </a:r>
          </a:p>
        </p:txBody>
      </p:sp>
    </p:spTree>
    <p:extLst>
      <p:ext uri="{BB962C8B-B14F-4D97-AF65-F5344CB8AC3E}">
        <p14:creationId xmlns:p14="http://schemas.microsoft.com/office/powerpoint/2010/main" val="32036047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774969-A305-4166-C3C5-1D2C132F73DA}"/>
              </a:ext>
            </a:extLst>
          </p:cNvPr>
          <p:cNvSpPr>
            <a:spLocks noGrp="1"/>
          </p:cNvSpPr>
          <p:nvPr>
            <p:ph type="body" sz="quarter" idx="13"/>
          </p:nvPr>
        </p:nvSpPr>
        <p:spPr/>
        <p:txBody>
          <a:bodyPr/>
          <a:lstStyle/>
          <a:p>
            <a:r>
              <a:rPr lang="nl-BE" dirty="0">
                <a:solidFill>
                  <a:schemeClr val="tx1"/>
                </a:solidFill>
              </a:rPr>
              <a:t>Werken omgeving blok 5.</a:t>
            </a:r>
          </a:p>
        </p:txBody>
      </p:sp>
      <p:sp>
        <p:nvSpPr>
          <p:cNvPr id="4" name="Text Placeholder 3">
            <a:extLst>
              <a:ext uri="{FF2B5EF4-FFF2-40B4-BE49-F238E27FC236}">
                <a16:creationId xmlns:a16="http://schemas.microsoft.com/office/drawing/2014/main" id="{0C2D18C9-60EF-C8CC-6198-6491DB0E1575}"/>
              </a:ext>
            </a:extLst>
          </p:cNvPr>
          <p:cNvSpPr>
            <a:spLocks noGrp="1"/>
          </p:cNvSpPr>
          <p:nvPr>
            <p:ph type="body" sz="quarter" idx="27"/>
          </p:nvPr>
        </p:nvSpPr>
        <p:spPr>
          <a:xfrm>
            <a:off x="281009" y="1779812"/>
            <a:ext cx="11534940" cy="4089476"/>
          </a:xfrm>
        </p:spPr>
        <p:txBody>
          <a:bodyPr/>
          <a:lstStyle/>
          <a:p>
            <a:pPr marL="285750" indent="-285750" algn="just">
              <a:buFont typeface="Arial" panose="020B0604020202020204" pitchFamily="34" charset="0"/>
              <a:buChar char="•"/>
            </a:pPr>
            <a:r>
              <a:rPr lang="nl-BE" sz="2400" dirty="0"/>
              <a:t>Door geplande, van eind Jun 26 die drie weken zullen duren, werken op het New HQ naast blok 5 zal er ter hoogte van de werken een wegversmalling zijn. De nodige verkeerssignalisatie zal door de werf geplaatst worden.</a:t>
            </a:r>
          </a:p>
          <a:p>
            <a:pPr marL="285750" indent="-285750" algn="just">
              <a:buFont typeface="Arial" panose="020B0604020202020204" pitchFamily="34" charset="0"/>
              <a:buChar char="•"/>
            </a:pPr>
            <a:endParaRPr lang="nl-BE" sz="2400" dirty="0"/>
          </a:p>
          <a:p>
            <a:pPr marL="285750" indent="-285750" algn="just">
              <a:buFont typeface="Arial" panose="020B0604020202020204" pitchFamily="34" charset="0"/>
              <a:buChar char="•"/>
            </a:pPr>
            <a:r>
              <a:rPr lang="nl-BE" sz="2400" dirty="0"/>
              <a:t>Er zal een snelheidsbeperking zijn van 30 Km/Hr.</a:t>
            </a:r>
          </a:p>
          <a:p>
            <a:pPr marL="285750" indent="-285750" algn="just">
              <a:buFont typeface="Arial" panose="020B0604020202020204" pitchFamily="34" charset="0"/>
              <a:buChar char="•"/>
            </a:pPr>
            <a:endParaRPr lang="nl-BE" sz="2400" dirty="0"/>
          </a:p>
          <a:p>
            <a:pPr marL="285750" indent="-285750" algn="just">
              <a:buFont typeface="Arial" panose="020B0604020202020204" pitchFamily="34" charset="0"/>
              <a:buChar char="•"/>
            </a:pPr>
            <a:r>
              <a:rPr lang="nl-BE" sz="2400" dirty="0"/>
              <a:t>Er wordt gevraagd om hier rekening meet te houden en de verkeersregels en bijkomende veiligheidsvoorschriften te volgen.</a:t>
            </a:r>
          </a:p>
          <a:p>
            <a:pPr marL="285750" indent="-285750" algn="just">
              <a:buFont typeface="Arial" panose="020B0604020202020204" pitchFamily="34" charset="0"/>
              <a:buChar char="•"/>
            </a:pPr>
            <a:endParaRPr lang="nl-BE" sz="2400" dirty="0"/>
          </a:p>
          <a:p>
            <a:pPr marL="285750" indent="-285750" algn="just">
              <a:buFont typeface="Arial" panose="020B0604020202020204" pitchFamily="34" charset="0"/>
              <a:buChar char="•"/>
            </a:pPr>
            <a:r>
              <a:rPr lang="nl-BE" sz="2400" dirty="0"/>
              <a:t>Het stuk tussen blok 5 en de sportzaal (blok 8) zal verboden zijn voor voetgangers. Deze dienen via het heliplatform te gaan.</a:t>
            </a:r>
          </a:p>
          <a:p>
            <a:pPr marL="285750" indent="-285750">
              <a:buFont typeface="Arial" panose="020B0604020202020204" pitchFamily="34" charset="0"/>
              <a:buChar char="•"/>
            </a:pPr>
            <a:endParaRPr lang="nl-BE" dirty="0"/>
          </a:p>
        </p:txBody>
      </p:sp>
    </p:spTree>
    <p:extLst>
      <p:ext uri="{BB962C8B-B14F-4D97-AF65-F5344CB8AC3E}">
        <p14:creationId xmlns:p14="http://schemas.microsoft.com/office/powerpoint/2010/main" val="40839400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C8F75F-02CB-5EFE-F2D7-206F1020AC91}"/>
              </a:ext>
            </a:extLst>
          </p:cNvPr>
          <p:cNvPicPr>
            <a:picLocks noChangeAspect="1"/>
          </p:cNvPicPr>
          <p:nvPr/>
        </p:nvPicPr>
        <p:blipFill>
          <a:blip r:embed="rId3"/>
          <a:stretch>
            <a:fillRect/>
          </a:stretch>
        </p:blipFill>
        <p:spPr>
          <a:xfrm>
            <a:off x="0" y="0"/>
            <a:ext cx="12192000" cy="6856150"/>
          </a:xfrm>
          <a:prstGeom prst="rect">
            <a:avLst/>
          </a:prstGeom>
        </p:spPr>
      </p:pic>
      <p:sp>
        <p:nvSpPr>
          <p:cNvPr id="6" name="TextBox 5">
            <a:extLst>
              <a:ext uri="{FF2B5EF4-FFF2-40B4-BE49-F238E27FC236}">
                <a16:creationId xmlns:a16="http://schemas.microsoft.com/office/drawing/2014/main" id="{D931F43D-1A07-D158-D94E-D58F46FB0697}"/>
              </a:ext>
            </a:extLst>
          </p:cNvPr>
          <p:cNvSpPr txBox="1"/>
          <p:nvPr/>
        </p:nvSpPr>
        <p:spPr>
          <a:xfrm>
            <a:off x="4651170" y="4465122"/>
            <a:ext cx="7188530" cy="1200329"/>
          </a:xfrm>
          <a:prstGeom prst="rect">
            <a:avLst/>
          </a:prstGeom>
          <a:solidFill>
            <a:schemeClr val="bg1"/>
          </a:solidFill>
          <a:ln w="22225">
            <a:solidFill>
              <a:schemeClr val="accent1">
                <a:shade val="15000"/>
              </a:schemeClr>
            </a:solidFill>
          </a:ln>
        </p:spPr>
        <p:txBody>
          <a:bodyPr wrap="square" rtlCol="0">
            <a:spAutoFit/>
          </a:bodyPr>
          <a:lstStyle/>
          <a:p>
            <a:pPr marL="285750" indent="-285750">
              <a:buFont typeface="Arial" panose="020B0604020202020204" pitchFamily="34" charset="0"/>
              <a:buChar char="•"/>
            </a:pPr>
            <a:r>
              <a:rPr lang="nl-BE" dirty="0">
                <a:latin typeface="ADLaM Display" panose="02010000000000000000" pitchFamily="2" charset="0"/>
                <a:ea typeface="ADLaM Display" panose="02010000000000000000" pitchFamily="2" charset="0"/>
                <a:cs typeface="ADLaM Display" panose="02010000000000000000" pitchFamily="2" charset="0"/>
              </a:rPr>
              <a:t>Groene lijn = wegversmalling (1,5 m, beschikbare strook 6 m)</a:t>
            </a:r>
          </a:p>
          <a:p>
            <a:pPr marL="285750" indent="-285750">
              <a:buFont typeface="Arial" panose="020B0604020202020204" pitchFamily="34" charset="0"/>
              <a:buChar char="•"/>
            </a:pPr>
            <a:r>
              <a:rPr lang="nl-BE" dirty="0">
                <a:latin typeface="ADLaM Display" panose="02010000000000000000" pitchFamily="2" charset="0"/>
                <a:ea typeface="ADLaM Display" panose="02010000000000000000" pitchFamily="2" charset="0"/>
                <a:cs typeface="ADLaM Display" panose="02010000000000000000" pitchFamily="2" charset="0"/>
              </a:rPr>
              <a:t>Verbod voetgangers tussen blok 5 en blok 8</a:t>
            </a:r>
          </a:p>
          <a:p>
            <a:pPr marL="285750" indent="-285750">
              <a:buFont typeface="Arial" panose="020B0604020202020204" pitchFamily="34" charset="0"/>
              <a:buChar char="•"/>
            </a:pPr>
            <a:r>
              <a:rPr lang="nl-BE" dirty="0">
                <a:latin typeface="ADLaM Display" panose="02010000000000000000" pitchFamily="2" charset="0"/>
                <a:ea typeface="ADLaM Display" panose="02010000000000000000" pitchFamily="2" charset="0"/>
                <a:cs typeface="ADLaM Display" panose="02010000000000000000" pitchFamily="2" charset="0"/>
              </a:rPr>
              <a:t>Snelheidsbeperking 30 Km/</a:t>
            </a:r>
            <a:r>
              <a:rPr lang="nl-BE" dirty="0" err="1">
                <a:latin typeface="ADLaM Display" panose="02010000000000000000" pitchFamily="2" charset="0"/>
                <a:ea typeface="ADLaM Display" panose="02010000000000000000" pitchFamily="2" charset="0"/>
                <a:cs typeface="ADLaM Display" panose="02010000000000000000" pitchFamily="2" charset="0"/>
              </a:rPr>
              <a:t>Hr</a:t>
            </a:r>
            <a:endParaRPr lang="nl-BE" dirty="0">
              <a:latin typeface="ADLaM Display" panose="02010000000000000000" pitchFamily="2" charset="0"/>
              <a:ea typeface="ADLaM Display" panose="02010000000000000000" pitchFamily="2" charset="0"/>
              <a:cs typeface="ADLaM Display" panose="02010000000000000000" pitchFamily="2" charset="0"/>
            </a:endParaRPr>
          </a:p>
          <a:p>
            <a:pPr marL="285750" indent="-285750">
              <a:buFont typeface="Arial" panose="020B0604020202020204" pitchFamily="34" charset="0"/>
              <a:buChar char="•"/>
            </a:pPr>
            <a:r>
              <a:rPr lang="nl-BE" dirty="0">
                <a:latin typeface="ADLaM Display" panose="02010000000000000000" pitchFamily="2" charset="0"/>
                <a:ea typeface="ADLaM Display" panose="02010000000000000000" pitchFamily="2" charset="0"/>
                <a:cs typeface="ADLaM Display" panose="02010000000000000000" pitchFamily="2" charset="0"/>
              </a:rPr>
              <a:t>Plaatsen van signalisatie en verkeerslichten </a:t>
            </a:r>
          </a:p>
        </p:txBody>
      </p:sp>
      <p:sp>
        <p:nvSpPr>
          <p:cNvPr id="7" name="Text Placeholder 2">
            <a:extLst>
              <a:ext uri="{FF2B5EF4-FFF2-40B4-BE49-F238E27FC236}">
                <a16:creationId xmlns:a16="http://schemas.microsoft.com/office/drawing/2014/main" id="{42865623-26D4-143C-CF16-868B6534DD33}"/>
              </a:ext>
            </a:extLst>
          </p:cNvPr>
          <p:cNvSpPr txBox="1">
            <a:spLocks/>
          </p:cNvSpPr>
          <p:nvPr/>
        </p:nvSpPr>
        <p:spPr>
          <a:xfrm>
            <a:off x="2576945" y="5731605"/>
            <a:ext cx="8656456" cy="1058391"/>
          </a:xfrm>
          <a:prstGeom prst="rect">
            <a:avLst/>
          </a:prstGeom>
          <a:solidFill>
            <a:schemeClr val="bg1"/>
          </a:solidFill>
          <a:ln w="25400">
            <a:solidFill>
              <a:schemeClr val="accent1">
                <a:shade val="15000"/>
              </a:schemeClr>
            </a:solidFill>
          </a:ln>
        </p:spPr>
        <p:txBody>
          <a:bodyPr vert="horz" wrap="square"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a:ln>
                  <a:noFill/>
                </a:ln>
                <a:solidFill>
                  <a:srgbClr val="184652"/>
                </a:solidFill>
                <a:effectLst/>
                <a:uFillTx/>
                <a:latin typeface="Palanquin Regular"/>
                <a:ea typeface="Arial"/>
                <a:cs typeface="Arial"/>
                <a:sym typeface="Arial"/>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BE" sz="3200" b="1" dirty="0">
                <a:solidFill>
                  <a:srgbClr val="FF0000"/>
                </a:solidFill>
              </a:rPr>
              <a:t>De signalisatieborden, zie volgende slides, dienen nog steeds geplaatst te worden!</a:t>
            </a:r>
          </a:p>
          <a:p>
            <a:pPr marL="285750" indent="-285750">
              <a:buFont typeface="Arial" panose="020B0604020202020204" pitchFamily="34" charset="0"/>
              <a:buChar char="•"/>
            </a:pPr>
            <a:endParaRPr lang="nl-BE" dirty="0"/>
          </a:p>
        </p:txBody>
      </p:sp>
    </p:spTree>
    <p:extLst>
      <p:ext uri="{BB962C8B-B14F-4D97-AF65-F5344CB8AC3E}">
        <p14:creationId xmlns:p14="http://schemas.microsoft.com/office/powerpoint/2010/main" val="26421363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D74B0-A136-EB48-D646-C5DD15EFB22B}"/>
              </a:ext>
            </a:extLst>
          </p:cNvPr>
          <p:cNvSpPr>
            <a:spLocks noGrp="1"/>
          </p:cNvSpPr>
          <p:nvPr>
            <p:ph type="body" sz="quarter" idx="13"/>
          </p:nvPr>
        </p:nvSpPr>
        <p:spPr>
          <a:xfrm>
            <a:off x="281009" y="745829"/>
            <a:ext cx="11293675" cy="1265851"/>
          </a:xfrm>
        </p:spPr>
        <p:txBody>
          <a:bodyPr/>
          <a:lstStyle/>
          <a:p>
            <a:r>
              <a:rPr lang="nl-BE" dirty="0"/>
              <a:t>Verboden toegang voor voetgangers uitgezonderd voor blok 5.</a:t>
            </a:r>
          </a:p>
        </p:txBody>
      </p:sp>
      <p:sp>
        <p:nvSpPr>
          <p:cNvPr id="3" name="Text Placeholder 2">
            <a:extLst>
              <a:ext uri="{FF2B5EF4-FFF2-40B4-BE49-F238E27FC236}">
                <a16:creationId xmlns:a16="http://schemas.microsoft.com/office/drawing/2014/main" id="{07FBA0C4-0D4B-7137-710E-7EF627C87E34}"/>
              </a:ext>
            </a:extLst>
          </p:cNvPr>
          <p:cNvSpPr>
            <a:spLocks noGrp="1"/>
          </p:cNvSpPr>
          <p:nvPr>
            <p:ph type="body" sz="quarter" idx="27"/>
          </p:nvPr>
        </p:nvSpPr>
        <p:spPr>
          <a:xfrm>
            <a:off x="2553835" y="6207796"/>
            <a:ext cx="6196632" cy="478012"/>
          </a:xfrm>
        </p:spPr>
        <p:txBody>
          <a:bodyPr/>
          <a:lstStyle/>
          <a:p>
            <a:r>
              <a:rPr lang="nl-BE" dirty="0"/>
              <a:t>- Bord wordt geplaatst ter hoogte van blok 4 en helihaven.</a:t>
            </a:r>
          </a:p>
        </p:txBody>
      </p:sp>
      <p:pic>
        <p:nvPicPr>
          <p:cNvPr id="5" name="Picture 4">
            <a:extLst>
              <a:ext uri="{FF2B5EF4-FFF2-40B4-BE49-F238E27FC236}">
                <a16:creationId xmlns:a16="http://schemas.microsoft.com/office/drawing/2014/main" id="{167CE8E1-E527-FDF2-163D-3A4F4C681CCA}"/>
              </a:ext>
            </a:extLst>
          </p:cNvPr>
          <p:cNvPicPr>
            <a:picLocks noChangeAspect="1"/>
          </p:cNvPicPr>
          <p:nvPr/>
        </p:nvPicPr>
        <p:blipFill>
          <a:blip r:embed="rId2"/>
          <a:stretch>
            <a:fillRect/>
          </a:stretch>
        </p:blipFill>
        <p:spPr>
          <a:xfrm>
            <a:off x="2123302" y="2107305"/>
            <a:ext cx="6627165" cy="4100491"/>
          </a:xfrm>
          <a:prstGeom prst="rect">
            <a:avLst/>
          </a:prstGeom>
        </p:spPr>
      </p:pic>
      <p:sp>
        <p:nvSpPr>
          <p:cNvPr id="6" name="Arrow: Right 5">
            <a:extLst>
              <a:ext uri="{FF2B5EF4-FFF2-40B4-BE49-F238E27FC236}">
                <a16:creationId xmlns:a16="http://schemas.microsoft.com/office/drawing/2014/main" id="{EAF09A2E-7857-8429-DFE7-CACCD769C88C}"/>
              </a:ext>
            </a:extLst>
          </p:cNvPr>
          <p:cNvSpPr/>
          <p:nvPr/>
        </p:nvSpPr>
        <p:spPr>
          <a:xfrm>
            <a:off x="1574121" y="5237641"/>
            <a:ext cx="1959428" cy="368135"/>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Picture 6" descr="A green thumb up symbol&#10;&#10;AI-generated content may be incorrect.">
            <a:extLst>
              <a:ext uri="{FF2B5EF4-FFF2-40B4-BE49-F238E27FC236}">
                <a16:creationId xmlns:a16="http://schemas.microsoft.com/office/drawing/2014/main" id="{585FF314-1364-7051-3294-C6CD0E278385}"/>
              </a:ext>
            </a:extLst>
          </p:cNvPr>
          <p:cNvPicPr>
            <a:picLocks noChangeAspect="1"/>
          </p:cNvPicPr>
          <p:nvPr/>
        </p:nvPicPr>
        <p:blipFill>
          <a:blip r:embed="rId3" cstate="print">
            <a:clrChange>
              <a:clrFrom>
                <a:srgbClr val="FFFFFF"/>
              </a:clrFrom>
              <a:clrTo>
                <a:srgbClr val="FFFFFF">
                  <a:alpha val="0"/>
                </a:srgbClr>
              </a:clrTo>
            </a:clrChange>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rot="10800000">
            <a:off x="530979" y="5221500"/>
            <a:ext cx="768552" cy="768552"/>
          </a:xfrm>
          <a:prstGeom prst="rect">
            <a:avLst/>
          </a:prstGeom>
        </p:spPr>
      </p:pic>
    </p:spTree>
    <p:extLst>
      <p:ext uri="{BB962C8B-B14F-4D97-AF65-F5344CB8AC3E}">
        <p14:creationId xmlns:p14="http://schemas.microsoft.com/office/powerpoint/2010/main" val="30825073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A3B6ED-7782-227B-2536-C6EFAF457C0A}"/>
              </a:ext>
            </a:extLst>
          </p:cNvPr>
          <p:cNvPicPr>
            <a:picLocks noChangeAspect="1"/>
          </p:cNvPicPr>
          <p:nvPr/>
        </p:nvPicPr>
        <p:blipFill>
          <a:blip r:embed="rId2"/>
          <a:stretch>
            <a:fillRect/>
          </a:stretch>
        </p:blipFill>
        <p:spPr>
          <a:xfrm>
            <a:off x="1262270" y="-5456"/>
            <a:ext cx="9640956" cy="6887848"/>
          </a:xfrm>
          <a:prstGeom prst="rect">
            <a:avLst/>
          </a:prstGeom>
        </p:spPr>
      </p:pic>
      <p:pic>
        <p:nvPicPr>
          <p:cNvPr id="2" name="Picture 1" descr="A green thumb up symbol&#10;&#10;AI-generated content may be incorrect.">
            <a:extLst>
              <a:ext uri="{FF2B5EF4-FFF2-40B4-BE49-F238E27FC236}">
                <a16:creationId xmlns:a16="http://schemas.microsoft.com/office/drawing/2014/main" id="{E26A89A5-73CE-E422-A277-749F54090C6F}"/>
              </a:ext>
            </a:extLst>
          </p:cNvPr>
          <p:cNvPicPr>
            <a:picLocks noChangeAspect="1"/>
          </p:cNvPicPr>
          <p:nvPr/>
        </p:nvPicPr>
        <p:blipFill>
          <a:blip r:embed="rId3" cstate="print">
            <a:clrChange>
              <a:clrFrom>
                <a:srgbClr val="FFFFFF"/>
              </a:clrFrom>
              <a:clrTo>
                <a:srgbClr val="FFFFFF">
                  <a:alpha val="0"/>
                </a:srgbClr>
              </a:clrTo>
            </a:clrChange>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rot="10800000">
            <a:off x="11071146" y="4899635"/>
            <a:ext cx="768552" cy="768552"/>
          </a:xfrm>
          <a:prstGeom prst="rect">
            <a:avLst/>
          </a:prstGeom>
        </p:spPr>
      </p:pic>
    </p:spTree>
    <p:extLst>
      <p:ext uri="{BB962C8B-B14F-4D97-AF65-F5344CB8AC3E}">
        <p14:creationId xmlns:p14="http://schemas.microsoft.com/office/powerpoint/2010/main" val="3718483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4D0AF-AFA9-6FE8-BFD5-4F315BECBCC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D702BD-D5D3-010C-D053-0AB96604714F}"/>
              </a:ext>
            </a:extLst>
          </p:cNvPr>
          <p:cNvSpPr>
            <a:spLocks noGrp="1"/>
          </p:cNvSpPr>
          <p:nvPr>
            <p:ph type="body" sz="quarter" idx="13"/>
          </p:nvPr>
        </p:nvSpPr>
        <p:spPr>
          <a:xfrm>
            <a:off x="281009" y="745829"/>
            <a:ext cx="11293675" cy="1265851"/>
          </a:xfrm>
        </p:spPr>
        <p:txBody>
          <a:bodyPr/>
          <a:lstStyle/>
          <a:p>
            <a:r>
              <a:rPr lang="nl-BE" dirty="0"/>
              <a:t>Verboden toegang voor voetgangers uitgezonderd voor blok 5.</a:t>
            </a:r>
          </a:p>
        </p:txBody>
      </p:sp>
      <p:sp>
        <p:nvSpPr>
          <p:cNvPr id="3" name="Text Placeholder 2">
            <a:extLst>
              <a:ext uri="{FF2B5EF4-FFF2-40B4-BE49-F238E27FC236}">
                <a16:creationId xmlns:a16="http://schemas.microsoft.com/office/drawing/2014/main" id="{72C0201D-FB67-9D6F-8502-7B9EA80D139F}"/>
              </a:ext>
            </a:extLst>
          </p:cNvPr>
          <p:cNvSpPr>
            <a:spLocks noGrp="1"/>
          </p:cNvSpPr>
          <p:nvPr>
            <p:ph type="body" sz="quarter" idx="27"/>
          </p:nvPr>
        </p:nvSpPr>
        <p:spPr>
          <a:xfrm>
            <a:off x="512910" y="6345548"/>
            <a:ext cx="8969868" cy="478012"/>
          </a:xfrm>
        </p:spPr>
        <p:txBody>
          <a:bodyPr/>
          <a:lstStyle/>
          <a:p>
            <a:r>
              <a:rPr lang="nl-BE" sz="2000" b="1" dirty="0"/>
              <a:t>- Bord wordt geplaatst ter hoogte van kruispunt hoofdweg en we gate BRAVO.</a:t>
            </a:r>
          </a:p>
        </p:txBody>
      </p:sp>
      <p:pic>
        <p:nvPicPr>
          <p:cNvPr id="5" name="Picture 4">
            <a:extLst>
              <a:ext uri="{FF2B5EF4-FFF2-40B4-BE49-F238E27FC236}">
                <a16:creationId xmlns:a16="http://schemas.microsoft.com/office/drawing/2014/main" id="{1E7418EC-4BB6-9FF4-3AC0-B63B1E2552A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82961" y="2133718"/>
            <a:ext cx="6629767" cy="4089792"/>
          </a:xfrm>
          <a:prstGeom prst="rect">
            <a:avLst/>
          </a:prstGeom>
        </p:spPr>
      </p:pic>
      <p:sp>
        <p:nvSpPr>
          <p:cNvPr id="6" name="Arrow: Right 5">
            <a:extLst>
              <a:ext uri="{FF2B5EF4-FFF2-40B4-BE49-F238E27FC236}">
                <a16:creationId xmlns:a16="http://schemas.microsoft.com/office/drawing/2014/main" id="{37E00BEB-DA24-E820-0E57-5E448A4C378D}"/>
              </a:ext>
            </a:extLst>
          </p:cNvPr>
          <p:cNvSpPr/>
          <p:nvPr/>
        </p:nvSpPr>
        <p:spPr>
          <a:xfrm rot="2184070">
            <a:off x="1146609" y="2679201"/>
            <a:ext cx="1959428" cy="368135"/>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4" name="Picture 3" descr="A green thumb up symbol&#10;&#10;AI-generated content may be incorrect.">
            <a:extLst>
              <a:ext uri="{FF2B5EF4-FFF2-40B4-BE49-F238E27FC236}">
                <a16:creationId xmlns:a16="http://schemas.microsoft.com/office/drawing/2014/main" id="{B2907434-40C6-F51F-A6D2-C169B2D528B3}"/>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5425" y="2133718"/>
            <a:ext cx="923111" cy="923111"/>
          </a:xfrm>
          <a:prstGeom prst="rect">
            <a:avLst/>
          </a:prstGeom>
        </p:spPr>
      </p:pic>
    </p:spTree>
    <p:extLst>
      <p:ext uri="{BB962C8B-B14F-4D97-AF65-F5344CB8AC3E}">
        <p14:creationId xmlns:p14="http://schemas.microsoft.com/office/powerpoint/2010/main" val="307276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17952F-1036-77D3-8DEB-A7BFE3C72CE9}"/>
              </a:ext>
            </a:extLst>
          </p:cNvPr>
          <p:cNvSpPr>
            <a:spLocks noGrp="1"/>
          </p:cNvSpPr>
          <p:nvPr>
            <p:ph type="body" sz="half" idx="13"/>
          </p:nvPr>
        </p:nvSpPr>
        <p:spPr>
          <a:xfrm>
            <a:off x="352162" y="5092589"/>
            <a:ext cx="11839838" cy="1938992"/>
          </a:xfrm>
        </p:spPr>
        <p:txBody>
          <a:bodyPr/>
          <a:lstStyle/>
          <a:p>
            <a:r>
              <a:rPr lang="nl-BE" dirty="0">
                <a:solidFill>
                  <a:schemeClr val="tx1"/>
                </a:solidFill>
              </a:rPr>
              <a:t>Keuringen, controles 2026-1</a:t>
            </a:r>
            <a:r>
              <a:rPr lang="nl-BE" baseline="30000" dirty="0">
                <a:solidFill>
                  <a:schemeClr val="tx1"/>
                </a:solidFill>
              </a:rPr>
              <a:t>ste</a:t>
            </a:r>
            <a:r>
              <a:rPr lang="nl-BE" dirty="0">
                <a:solidFill>
                  <a:schemeClr val="tx1"/>
                </a:solidFill>
              </a:rPr>
              <a:t>  Trim.</a:t>
            </a:r>
          </a:p>
        </p:txBody>
      </p:sp>
    </p:spTree>
    <p:extLst>
      <p:ext uri="{BB962C8B-B14F-4D97-AF65-F5344CB8AC3E}">
        <p14:creationId xmlns:p14="http://schemas.microsoft.com/office/powerpoint/2010/main" val="7278259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335B98-3CFE-78BC-5D5D-EB52D64350E1}"/>
              </a:ext>
            </a:extLst>
          </p:cNvPr>
          <p:cNvPicPr>
            <a:picLocks noChangeAspect="1"/>
          </p:cNvPicPr>
          <p:nvPr/>
        </p:nvPicPr>
        <p:blipFill>
          <a:blip r:embed="rId2"/>
          <a:stretch>
            <a:fillRect/>
          </a:stretch>
        </p:blipFill>
        <p:spPr>
          <a:xfrm>
            <a:off x="1202635" y="-37980"/>
            <a:ext cx="9730408" cy="6894054"/>
          </a:xfrm>
          <a:prstGeom prst="rect">
            <a:avLst/>
          </a:prstGeom>
        </p:spPr>
      </p:pic>
      <p:pic>
        <p:nvPicPr>
          <p:cNvPr id="2" name="Picture 1" descr="A green thumb up symbol&#10;&#10;AI-generated content may be incorrect.">
            <a:extLst>
              <a:ext uri="{FF2B5EF4-FFF2-40B4-BE49-F238E27FC236}">
                <a16:creationId xmlns:a16="http://schemas.microsoft.com/office/drawing/2014/main" id="{E1068654-E6A2-4E5D-C781-DD2FA0A9F05F}"/>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671" y="4817541"/>
            <a:ext cx="923111" cy="923111"/>
          </a:xfrm>
          <a:prstGeom prst="rect">
            <a:avLst/>
          </a:prstGeom>
        </p:spPr>
      </p:pic>
    </p:spTree>
    <p:extLst>
      <p:ext uri="{BB962C8B-B14F-4D97-AF65-F5344CB8AC3E}">
        <p14:creationId xmlns:p14="http://schemas.microsoft.com/office/powerpoint/2010/main" val="7821421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9F63-A972-7ABE-CBC8-1DC2B69864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8B056F-6CB2-8284-3EAB-D5CEE6AF24FE}"/>
              </a:ext>
            </a:extLst>
          </p:cNvPr>
          <p:cNvSpPr>
            <a:spLocks noGrp="1"/>
          </p:cNvSpPr>
          <p:nvPr>
            <p:ph type="body" sz="quarter" idx="13"/>
          </p:nvPr>
        </p:nvSpPr>
        <p:spPr>
          <a:xfrm>
            <a:off x="281009" y="745829"/>
            <a:ext cx="11293675" cy="1323439"/>
          </a:xfrm>
        </p:spPr>
        <p:txBody>
          <a:bodyPr/>
          <a:lstStyle/>
          <a:p>
            <a:r>
              <a:rPr lang="nl-BE" dirty="0"/>
              <a:t>Verboden toegang voor voetgangers uitgezonderd voor blok 8 (sportzaal).</a:t>
            </a:r>
          </a:p>
        </p:txBody>
      </p:sp>
      <p:sp>
        <p:nvSpPr>
          <p:cNvPr id="3" name="Text Placeholder 2">
            <a:extLst>
              <a:ext uri="{FF2B5EF4-FFF2-40B4-BE49-F238E27FC236}">
                <a16:creationId xmlns:a16="http://schemas.microsoft.com/office/drawing/2014/main" id="{08E4BDA3-E3BF-A5EA-A176-A4826B278BAA}"/>
              </a:ext>
            </a:extLst>
          </p:cNvPr>
          <p:cNvSpPr>
            <a:spLocks noGrp="1"/>
          </p:cNvSpPr>
          <p:nvPr>
            <p:ph type="body" sz="quarter" idx="27"/>
          </p:nvPr>
        </p:nvSpPr>
        <p:spPr>
          <a:xfrm>
            <a:off x="910401" y="6112171"/>
            <a:ext cx="8684861" cy="638330"/>
          </a:xfrm>
        </p:spPr>
        <p:txBody>
          <a:bodyPr/>
          <a:lstStyle/>
          <a:p>
            <a:r>
              <a:rPr lang="nl-BE" sz="2000" b="1" dirty="0"/>
              <a:t>Bord wordt geplaatst ter hoogte blok 7B en weg helihaven en ter hoogte van hoofdweg en kruising weg blokken 10, 12 en 11.</a:t>
            </a:r>
          </a:p>
        </p:txBody>
      </p:sp>
      <p:pic>
        <p:nvPicPr>
          <p:cNvPr id="5" name="Picture 4">
            <a:extLst>
              <a:ext uri="{FF2B5EF4-FFF2-40B4-BE49-F238E27FC236}">
                <a16:creationId xmlns:a16="http://schemas.microsoft.com/office/drawing/2014/main" id="{B9E54094-9783-D32B-B06D-70D3781A0F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95804" y="1976817"/>
            <a:ext cx="6755632" cy="4135354"/>
          </a:xfrm>
          <a:prstGeom prst="rect">
            <a:avLst/>
          </a:prstGeom>
        </p:spPr>
      </p:pic>
      <p:sp>
        <p:nvSpPr>
          <p:cNvPr id="6" name="Arrow: Right 5">
            <a:extLst>
              <a:ext uri="{FF2B5EF4-FFF2-40B4-BE49-F238E27FC236}">
                <a16:creationId xmlns:a16="http://schemas.microsoft.com/office/drawing/2014/main" id="{1C65EC2B-B82F-F742-FE23-E2412EC0F8E0}"/>
              </a:ext>
            </a:extLst>
          </p:cNvPr>
          <p:cNvSpPr/>
          <p:nvPr/>
        </p:nvSpPr>
        <p:spPr>
          <a:xfrm rot="8705988">
            <a:off x="7355888" y="3889599"/>
            <a:ext cx="1959428" cy="368135"/>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Arrow: Right 6">
            <a:extLst>
              <a:ext uri="{FF2B5EF4-FFF2-40B4-BE49-F238E27FC236}">
                <a16:creationId xmlns:a16="http://schemas.microsoft.com/office/drawing/2014/main" id="{788EA133-0858-C684-F194-DDBA1FA973D2}"/>
              </a:ext>
            </a:extLst>
          </p:cNvPr>
          <p:cNvSpPr/>
          <p:nvPr/>
        </p:nvSpPr>
        <p:spPr>
          <a:xfrm rot="1865977">
            <a:off x="5031260" y="4097709"/>
            <a:ext cx="1959428" cy="368135"/>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4" name="Picture 3" descr="A green thumb up symbol&#10;&#10;AI-generated content may be incorrect.">
            <a:extLst>
              <a:ext uri="{FF2B5EF4-FFF2-40B4-BE49-F238E27FC236}">
                <a16:creationId xmlns:a16="http://schemas.microsoft.com/office/drawing/2014/main" id="{1BD855EB-9476-694C-38BA-31CC2B7F3536}"/>
              </a:ext>
            </a:extLst>
          </p:cNvPr>
          <p:cNvPicPr>
            <a:picLocks noChangeAspect="1"/>
          </p:cNvPicPr>
          <p:nvPr/>
        </p:nvPicPr>
        <p:blipFill>
          <a:blip r:embed="rId3" cstate="print">
            <a:clrChange>
              <a:clrFrom>
                <a:srgbClr val="FFFFFF"/>
              </a:clrFrom>
              <a:clrTo>
                <a:srgbClr val="FFFFFF">
                  <a:alpha val="0"/>
                </a:srgbClr>
              </a:clrTo>
            </a:clrChange>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rot="10800000">
            <a:off x="8860153" y="4176886"/>
            <a:ext cx="768552" cy="768552"/>
          </a:xfrm>
          <a:prstGeom prst="rect">
            <a:avLst/>
          </a:prstGeom>
        </p:spPr>
      </p:pic>
    </p:spTree>
    <p:extLst>
      <p:ext uri="{BB962C8B-B14F-4D97-AF65-F5344CB8AC3E}">
        <p14:creationId xmlns:p14="http://schemas.microsoft.com/office/powerpoint/2010/main" val="36088490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66BCB0-5662-B625-D922-47CEC84BF239}"/>
              </a:ext>
            </a:extLst>
          </p:cNvPr>
          <p:cNvPicPr>
            <a:picLocks noChangeAspect="1"/>
          </p:cNvPicPr>
          <p:nvPr/>
        </p:nvPicPr>
        <p:blipFill>
          <a:blip r:embed="rId2"/>
          <a:stretch>
            <a:fillRect/>
          </a:stretch>
        </p:blipFill>
        <p:spPr>
          <a:xfrm>
            <a:off x="1251284" y="-1419"/>
            <a:ext cx="9702265" cy="6869926"/>
          </a:xfrm>
          <a:prstGeom prst="rect">
            <a:avLst/>
          </a:prstGeom>
        </p:spPr>
      </p:pic>
      <p:pic>
        <p:nvPicPr>
          <p:cNvPr id="2" name="Picture 1" descr="A green thumb up symbol&#10;&#10;AI-generated content may be incorrect.">
            <a:extLst>
              <a:ext uri="{FF2B5EF4-FFF2-40B4-BE49-F238E27FC236}">
                <a16:creationId xmlns:a16="http://schemas.microsoft.com/office/drawing/2014/main" id="{8B3C1AA1-3B6C-8370-0C92-037371259F74}"/>
              </a:ext>
            </a:extLst>
          </p:cNvPr>
          <p:cNvPicPr>
            <a:picLocks noChangeAspect="1"/>
          </p:cNvPicPr>
          <p:nvPr/>
        </p:nvPicPr>
        <p:blipFill>
          <a:blip r:embed="rId3" cstate="print">
            <a:clrChange>
              <a:clrFrom>
                <a:srgbClr val="FFFFFF"/>
              </a:clrFrom>
              <a:clrTo>
                <a:srgbClr val="FFFFFF">
                  <a:alpha val="0"/>
                </a:srgbClr>
              </a:clrTo>
            </a:clrChange>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rot="10800000">
            <a:off x="11071146" y="4899635"/>
            <a:ext cx="768552" cy="768552"/>
          </a:xfrm>
          <a:prstGeom prst="rect">
            <a:avLst/>
          </a:prstGeom>
        </p:spPr>
      </p:pic>
    </p:spTree>
    <p:extLst>
      <p:ext uri="{BB962C8B-B14F-4D97-AF65-F5344CB8AC3E}">
        <p14:creationId xmlns:p14="http://schemas.microsoft.com/office/powerpoint/2010/main" val="3874503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EC947F-3F3D-0F75-9919-DFB9507A48B7}"/>
              </a:ext>
            </a:extLst>
          </p:cNvPr>
          <p:cNvSpPr>
            <a:spLocks noGrp="1"/>
          </p:cNvSpPr>
          <p:nvPr>
            <p:ph type="body" sz="quarter" idx="13"/>
          </p:nvPr>
        </p:nvSpPr>
        <p:spPr/>
        <p:txBody>
          <a:bodyPr/>
          <a:lstStyle/>
          <a:p>
            <a:r>
              <a:rPr lang="nl-BE" dirty="0">
                <a:solidFill>
                  <a:schemeClr val="tx1"/>
                </a:solidFill>
              </a:rPr>
              <a:t>Uitgevoerde werken blok 5.</a:t>
            </a:r>
          </a:p>
        </p:txBody>
      </p:sp>
      <p:sp>
        <p:nvSpPr>
          <p:cNvPr id="3" name="Text Placeholder 2">
            <a:extLst>
              <a:ext uri="{FF2B5EF4-FFF2-40B4-BE49-F238E27FC236}">
                <a16:creationId xmlns:a16="http://schemas.microsoft.com/office/drawing/2014/main" id="{C9490E37-9103-6AE0-C38F-43DBDE83FD1A}"/>
              </a:ext>
            </a:extLst>
          </p:cNvPr>
          <p:cNvSpPr>
            <a:spLocks noGrp="1"/>
          </p:cNvSpPr>
          <p:nvPr>
            <p:ph type="body" sz="quarter" idx="27"/>
          </p:nvPr>
        </p:nvSpPr>
        <p:spPr/>
        <p:txBody>
          <a:bodyPr/>
          <a:lstStyle/>
          <a:p>
            <a:pPr marL="285750" indent="-285750">
              <a:spcBef>
                <a:spcPts val="1200"/>
              </a:spcBef>
              <a:buFontTx/>
              <a:buChar char="-"/>
            </a:pPr>
            <a:r>
              <a:rPr lang="nl-BE" sz="2800" dirty="0"/>
              <a:t>Afbraak luifel ingang blok 5 (aan cafetaria)</a:t>
            </a:r>
          </a:p>
          <a:p>
            <a:pPr marL="285750" indent="-285750">
              <a:spcBef>
                <a:spcPts val="1200"/>
              </a:spcBef>
              <a:buFontTx/>
              <a:buChar char="-"/>
            </a:pPr>
            <a:r>
              <a:rPr lang="nl-BE" sz="2800" dirty="0"/>
              <a:t>Verwijderen van raam (bureel wordt ingang)</a:t>
            </a:r>
          </a:p>
          <a:p>
            <a:pPr marL="285750" indent="-285750">
              <a:spcBef>
                <a:spcPts val="1200"/>
              </a:spcBef>
              <a:buFontTx/>
              <a:buChar char="-"/>
            </a:pPr>
            <a:r>
              <a:rPr lang="nl-BE" sz="2800" dirty="0"/>
              <a:t>Verwijderen van asbesthoudend materiaal (vensterbank en dichting raam) via procedure eenvoudige handelingen.</a:t>
            </a:r>
          </a:p>
          <a:p>
            <a:pPr marL="285750" indent="-285750">
              <a:spcBef>
                <a:spcPts val="1200"/>
              </a:spcBef>
              <a:buFontTx/>
              <a:buChar char="-"/>
            </a:pPr>
            <a:r>
              <a:rPr lang="nl-BE" sz="2800" dirty="0"/>
              <a:t>Plaatsen van 2 nieuwe ingangsdeuren.</a:t>
            </a:r>
          </a:p>
          <a:p>
            <a:pPr marL="285750" indent="-285750">
              <a:spcBef>
                <a:spcPts val="1200"/>
              </a:spcBef>
              <a:buFontTx/>
              <a:buChar char="-"/>
            </a:pPr>
            <a:r>
              <a:rPr lang="nl-BE" sz="2800" dirty="0"/>
              <a:t>Plaatsen laadpalen voor twee voertuigen.</a:t>
            </a:r>
          </a:p>
          <a:p>
            <a:pPr marL="285750" indent="-285750">
              <a:spcBef>
                <a:spcPts val="1200"/>
              </a:spcBef>
              <a:buFontTx/>
              <a:buChar char="-"/>
            </a:pPr>
            <a:r>
              <a:rPr lang="nl-BE" sz="2800" dirty="0"/>
              <a:t>Verplaatsen van bovengrondse hydrant.</a:t>
            </a:r>
          </a:p>
          <a:p>
            <a:pPr marL="285750" indent="-285750">
              <a:spcBef>
                <a:spcPts val="1200"/>
              </a:spcBef>
              <a:buFontTx/>
              <a:buChar char="-"/>
            </a:pPr>
            <a:r>
              <a:rPr lang="nl-BE" sz="2800" dirty="0"/>
              <a:t>Plaatsen van een fietsstalling.</a:t>
            </a:r>
          </a:p>
          <a:p>
            <a:pPr marL="285750" indent="-285750">
              <a:buFontTx/>
              <a:buChar char="-"/>
            </a:pPr>
            <a:endParaRPr lang="nl-BE" dirty="0"/>
          </a:p>
        </p:txBody>
      </p:sp>
    </p:spTree>
    <p:extLst>
      <p:ext uri="{BB962C8B-B14F-4D97-AF65-F5344CB8AC3E}">
        <p14:creationId xmlns:p14="http://schemas.microsoft.com/office/powerpoint/2010/main" val="15667312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911B73-B24F-FBE1-04CF-074BDEF6C5B3}"/>
              </a:ext>
            </a:extLst>
          </p:cNvPr>
          <p:cNvSpPr>
            <a:spLocks noGrp="1"/>
          </p:cNvSpPr>
          <p:nvPr>
            <p:ph type="body" sz="quarter" idx="13"/>
          </p:nvPr>
        </p:nvSpPr>
        <p:spPr/>
        <p:txBody>
          <a:bodyPr/>
          <a:lstStyle/>
          <a:p>
            <a:r>
              <a:rPr lang="nl-BE" dirty="0" err="1"/>
              <a:t>Doc</a:t>
            </a:r>
            <a:r>
              <a:rPr lang="nl-BE" dirty="0"/>
              <a:t> betreffende de werken.  </a:t>
            </a:r>
            <a:r>
              <a:rPr lang="nl-BE" sz="2000" i="1" dirty="0"/>
              <a:t>(staan ook op </a:t>
            </a:r>
            <a:r>
              <a:rPr lang="nl-BE" sz="2000" i="1" dirty="0" err="1"/>
              <a:t>doccom</a:t>
            </a:r>
            <a:r>
              <a:rPr lang="nl-BE" sz="2000" i="1" dirty="0"/>
              <a:t>)</a:t>
            </a:r>
          </a:p>
        </p:txBody>
      </p:sp>
      <p:sp>
        <p:nvSpPr>
          <p:cNvPr id="3" name="Text Placeholder 2">
            <a:extLst>
              <a:ext uri="{FF2B5EF4-FFF2-40B4-BE49-F238E27FC236}">
                <a16:creationId xmlns:a16="http://schemas.microsoft.com/office/drawing/2014/main" id="{BAD0F5C0-19D9-D69D-5722-96277EAA1AF4}"/>
              </a:ext>
            </a:extLst>
          </p:cNvPr>
          <p:cNvSpPr>
            <a:spLocks noGrp="1"/>
          </p:cNvSpPr>
          <p:nvPr>
            <p:ph type="body" sz="quarter" idx="27"/>
          </p:nvPr>
        </p:nvSpPr>
        <p:spPr/>
        <p:txBody>
          <a:bodyPr/>
          <a:lstStyle/>
          <a:p>
            <a:r>
              <a:rPr lang="nl-BE" dirty="0"/>
              <a:t>			</a:t>
            </a:r>
          </a:p>
        </p:txBody>
      </p:sp>
      <p:graphicFrame>
        <p:nvGraphicFramePr>
          <p:cNvPr id="4" name="Table 3">
            <a:extLst>
              <a:ext uri="{FF2B5EF4-FFF2-40B4-BE49-F238E27FC236}">
                <a16:creationId xmlns:a16="http://schemas.microsoft.com/office/drawing/2014/main" id="{25AB09D8-6018-CFC5-CABA-17C52F5E2364}"/>
              </a:ext>
            </a:extLst>
          </p:cNvPr>
          <p:cNvGraphicFramePr>
            <a:graphicFrameLocks noGrp="1"/>
          </p:cNvGraphicFramePr>
          <p:nvPr>
            <p:extLst>
              <p:ext uri="{D42A27DB-BD31-4B8C-83A1-F6EECF244321}">
                <p14:modId xmlns:p14="http://schemas.microsoft.com/office/powerpoint/2010/main" val="1610859824"/>
              </p:ext>
            </p:extLst>
          </p:nvPr>
        </p:nvGraphicFramePr>
        <p:xfrm>
          <a:off x="0" y="0"/>
          <a:ext cx="12192000" cy="6858001"/>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2270354907"/>
                    </a:ext>
                  </a:extLst>
                </a:gridCol>
              </a:tblGrid>
              <a:tr h="14849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3600" dirty="0" err="1"/>
                        <a:t>Doc</a:t>
                      </a:r>
                      <a:r>
                        <a:rPr lang="nl-BE" sz="3600" dirty="0"/>
                        <a:t> betreffende de werken aan blok 5 .</a:t>
                      </a:r>
                      <a:br>
                        <a:rPr lang="nl-BE" sz="3600" dirty="0"/>
                      </a:br>
                      <a:r>
                        <a:rPr lang="nl-BE" sz="3600" dirty="0"/>
                        <a:t>Staan ook op DOCCOM.</a:t>
                      </a:r>
                    </a:p>
                    <a:p>
                      <a:endParaRPr lang="nl-BE" dirty="0"/>
                    </a:p>
                  </a:txBody>
                  <a:tcPr anchor="ctr"/>
                </a:tc>
                <a:extLst>
                  <a:ext uri="{0D108BD9-81ED-4DB2-BD59-A6C34878D82A}">
                    <a16:rowId xmlns:a16="http://schemas.microsoft.com/office/drawing/2014/main" val="2134600653"/>
                  </a:ext>
                </a:extLst>
              </a:tr>
              <a:tr h="688321">
                <a:tc>
                  <a:txBody>
                    <a:bodyPr/>
                    <a:lstStyle/>
                    <a:p>
                      <a:pPr marL="285750" indent="-285750">
                        <a:buFontTx/>
                        <a:buChar char="-"/>
                      </a:pPr>
                      <a:r>
                        <a:rPr lang="nl-BE" dirty="0">
                          <a:hlinkClick r:id="rId3"/>
                        </a:rPr>
                        <a:t>Procedure aanpassingen in en rondom gebouw 5 in functie van bouw OC</a:t>
                      </a:r>
                      <a:endParaRPr lang="nl-BE" dirty="0"/>
                    </a:p>
                  </a:txBody>
                  <a:tcPr anchor="ctr"/>
                </a:tc>
                <a:extLst>
                  <a:ext uri="{0D108BD9-81ED-4DB2-BD59-A6C34878D82A}">
                    <a16:rowId xmlns:a16="http://schemas.microsoft.com/office/drawing/2014/main" val="3672085837"/>
                  </a:ext>
                </a:extLst>
              </a:tr>
              <a:tr h="796713">
                <a:tc>
                  <a:txBody>
                    <a:bodyPr/>
                    <a:lstStyle/>
                    <a:p>
                      <a:pPr marL="285750" indent="-285750">
                        <a:buFontTx/>
                        <a:buChar char="-"/>
                      </a:pPr>
                      <a:r>
                        <a:rPr lang="nl-BE" dirty="0">
                          <a:hlinkClick r:id="rId4"/>
                        </a:rPr>
                        <a:t>Werkplan</a:t>
                      </a:r>
                      <a:endParaRPr lang="nl-BE" dirty="0"/>
                    </a:p>
                  </a:txBody>
                  <a:tcPr anchor="ctr"/>
                </a:tc>
                <a:extLst>
                  <a:ext uri="{0D108BD9-81ED-4DB2-BD59-A6C34878D82A}">
                    <a16:rowId xmlns:a16="http://schemas.microsoft.com/office/drawing/2014/main" val="1349262425"/>
                  </a:ext>
                </a:extLst>
              </a:tr>
              <a:tr h="713329">
                <a:tc>
                  <a:txBody>
                    <a:bodyPr/>
                    <a:lstStyle/>
                    <a:p>
                      <a:pPr marL="285750" indent="-285750">
                        <a:buFontTx/>
                        <a:buChar char="-"/>
                      </a:pPr>
                      <a:r>
                        <a:rPr lang="nl-BE" dirty="0">
                          <a:hlinkClick r:id="rId5"/>
                        </a:rPr>
                        <a:t>Analyseverslag luchtmetingen tijdens werken</a:t>
                      </a:r>
                      <a:endParaRPr lang="nl-BE" dirty="0"/>
                    </a:p>
                  </a:txBody>
                  <a:tcPr anchor="ctr"/>
                </a:tc>
                <a:extLst>
                  <a:ext uri="{0D108BD9-81ED-4DB2-BD59-A6C34878D82A}">
                    <a16:rowId xmlns:a16="http://schemas.microsoft.com/office/drawing/2014/main" val="829909585"/>
                  </a:ext>
                </a:extLst>
              </a:tr>
              <a:tr h="1058217">
                <a:tc>
                  <a:txBody>
                    <a:bodyPr/>
                    <a:lstStyle/>
                    <a:p>
                      <a:pPr marL="285750" indent="-285750">
                        <a:buFontTx/>
                        <a:buChar char="-"/>
                      </a:pPr>
                      <a:r>
                        <a:rPr lang="nl-BE" dirty="0">
                          <a:hlinkClick r:id="rId6"/>
                        </a:rPr>
                        <a:t>Aanpassing asbestdossier nieuwe toepassing blok 5</a:t>
                      </a:r>
                      <a:endParaRPr lang="nl-BE" dirty="0"/>
                    </a:p>
                  </a:txBody>
                  <a:tcPr anchor="ctr"/>
                </a:tc>
                <a:extLst>
                  <a:ext uri="{0D108BD9-81ED-4DB2-BD59-A6C34878D82A}">
                    <a16:rowId xmlns:a16="http://schemas.microsoft.com/office/drawing/2014/main" val="3176033084"/>
                  </a:ext>
                </a:extLst>
              </a:tr>
              <a:tr h="1058217">
                <a:tc>
                  <a:txBody>
                    <a:bodyPr/>
                    <a:lstStyle/>
                    <a:p>
                      <a:pPr marL="285750" indent="-285750">
                        <a:buFontTx/>
                        <a:buChar char="-"/>
                      </a:pPr>
                      <a:r>
                        <a:rPr lang="nl-BE" dirty="0" err="1">
                          <a:hlinkClick r:id="rId7"/>
                        </a:rPr>
                        <a:t>Ctl</a:t>
                      </a:r>
                      <a:r>
                        <a:rPr lang="nl-BE" dirty="0">
                          <a:hlinkClick r:id="rId7"/>
                        </a:rPr>
                        <a:t> verslag asbestinventaris 2025</a:t>
                      </a:r>
                      <a:endParaRPr lang="nl-BE" dirty="0"/>
                    </a:p>
                  </a:txBody>
                  <a:tcPr anchor="ctr"/>
                </a:tc>
                <a:extLst>
                  <a:ext uri="{0D108BD9-81ED-4DB2-BD59-A6C34878D82A}">
                    <a16:rowId xmlns:a16="http://schemas.microsoft.com/office/drawing/2014/main" val="1731640208"/>
                  </a:ext>
                </a:extLst>
              </a:tr>
              <a:tr h="1058217">
                <a:tc>
                  <a:txBody>
                    <a:bodyPr/>
                    <a:lstStyle/>
                    <a:p>
                      <a:pPr marL="285750" indent="-285750">
                        <a:buFontTx/>
                        <a:buChar char="-"/>
                      </a:pPr>
                      <a:r>
                        <a:rPr lang="nl-BE" dirty="0">
                          <a:hlinkClick r:id="rId8"/>
                        </a:rPr>
                        <a:t>Analyseverslag nieuwe toepassing</a:t>
                      </a:r>
                      <a:endParaRPr lang="nl-BE" dirty="0"/>
                    </a:p>
                  </a:txBody>
                  <a:tcPr anchor="ctr"/>
                </a:tc>
                <a:extLst>
                  <a:ext uri="{0D108BD9-81ED-4DB2-BD59-A6C34878D82A}">
                    <a16:rowId xmlns:a16="http://schemas.microsoft.com/office/drawing/2014/main" val="900898829"/>
                  </a:ext>
                </a:extLst>
              </a:tr>
            </a:tbl>
          </a:graphicData>
        </a:graphic>
      </p:graphicFrame>
    </p:spTree>
    <p:extLst>
      <p:ext uri="{BB962C8B-B14F-4D97-AF65-F5344CB8AC3E}">
        <p14:creationId xmlns:p14="http://schemas.microsoft.com/office/powerpoint/2010/main" val="18023019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A28740-D27F-0529-F640-E037207D3534}"/>
              </a:ext>
            </a:extLst>
          </p:cNvPr>
          <p:cNvSpPr>
            <a:spLocks noGrp="1"/>
          </p:cNvSpPr>
          <p:nvPr>
            <p:ph type="body" sz="quarter" idx="13"/>
          </p:nvPr>
        </p:nvSpPr>
        <p:spPr/>
        <p:txBody>
          <a:bodyPr/>
          <a:lstStyle/>
          <a:p>
            <a:r>
              <a:rPr lang="nl-BE" dirty="0">
                <a:solidFill>
                  <a:schemeClr val="tx1"/>
                </a:solidFill>
              </a:rPr>
              <a:t>In-/uitgangen en Nooduitgang blok.</a:t>
            </a:r>
          </a:p>
        </p:txBody>
      </p:sp>
      <p:sp>
        <p:nvSpPr>
          <p:cNvPr id="4" name="Text Placeholder 3">
            <a:extLst>
              <a:ext uri="{FF2B5EF4-FFF2-40B4-BE49-F238E27FC236}">
                <a16:creationId xmlns:a16="http://schemas.microsoft.com/office/drawing/2014/main" id="{A855D20B-F824-A64E-857B-BFB6EFCF360C}"/>
              </a:ext>
            </a:extLst>
          </p:cNvPr>
          <p:cNvSpPr>
            <a:spLocks noGrp="1"/>
          </p:cNvSpPr>
          <p:nvPr>
            <p:ph type="body" sz="quarter" idx="27"/>
          </p:nvPr>
        </p:nvSpPr>
        <p:spPr/>
        <p:txBody>
          <a:bodyPr/>
          <a:lstStyle/>
          <a:p>
            <a:pPr marL="285750" indent="-285750" algn="just">
              <a:buFont typeface="Wingdings" panose="05000000000000000000" pitchFamily="2" charset="2"/>
              <a:buChar char="q"/>
            </a:pPr>
            <a:r>
              <a:rPr lang="nl-BE" sz="2000" b="1" dirty="0"/>
              <a:t>De verzamelzone op de werf voor het personeel dat de nooduitgang van blok 5A gebruikt is terug toegankelijk. Deze procedure is nu van toepassing.</a:t>
            </a:r>
          </a:p>
          <a:p>
            <a:endParaRPr lang="nl-BE" sz="2000" b="1" dirty="0"/>
          </a:p>
          <a:p>
            <a:pPr marL="285750" indent="-285750" algn="just">
              <a:buFont typeface="Wingdings" panose="05000000000000000000" pitchFamily="2" charset="2"/>
              <a:buChar char="q"/>
            </a:pPr>
            <a:r>
              <a:rPr lang="nl-BE" sz="2000" b="1" dirty="0"/>
              <a:t>De twee hoofd in- en uitgangen van blok 5 zijn definitief gesloten en kunnen niet meer gebruikt worden. De twee nieuwe in- en uitgangen bevinden zich aan de linker zijde van blok 5.</a:t>
            </a:r>
          </a:p>
          <a:p>
            <a:pPr marL="285750" indent="-285750" algn="just">
              <a:buFont typeface="Wingdings" panose="05000000000000000000" pitchFamily="2" charset="2"/>
              <a:buChar char="q"/>
            </a:pPr>
            <a:endParaRPr lang="nl-BE" sz="2000" b="1" dirty="0"/>
          </a:p>
          <a:p>
            <a:pPr marL="285750" indent="-285750" algn="just">
              <a:buFont typeface="Wingdings" panose="05000000000000000000" pitchFamily="2" charset="2"/>
              <a:buChar char="q"/>
            </a:pPr>
            <a:r>
              <a:rPr lang="nl-BE" sz="2000" b="1" dirty="0"/>
              <a:t>De zone waar zich de oude in- en uitgangen bevonden is nu afgesloten en behoort nu tot de werf. Deze is niet meer toegankelijk voor het personeel van het KKE.</a:t>
            </a:r>
          </a:p>
          <a:p>
            <a:pPr marL="285750" indent="-285750" algn="just">
              <a:buFont typeface="Wingdings" panose="05000000000000000000" pitchFamily="2" charset="2"/>
              <a:buChar char="q"/>
            </a:pPr>
            <a:endParaRPr lang="nl-BE" sz="2000" b="1" dirty="0"/>
          </a:p>
          <a:p>
            <a:pPr marL="285750" indent="-285750" algn="just">
              <a:buFont typeface="Wingdings" panose="05000000000000000000" pitchFamily="2" charset="2"/>
              <a:buChar char="q"/>
            </a:pPr>
            <a:r>
              <a:rPr lang="nl-BE" sz="2000" b="1" dirty="0"/>
              <a:t>De buiten hydrant die zich voor de c vleugel van blok 5 bevindt zal afgekoppeld worden en verplaatst worden naar de linkerzijde (C-vleugel van het gebouw). </a:t>
            </a:r>
          </a:p>
          <a:p>
            <a:pPr marL="285750" indent="-285750" algn="just">
              <a:buFont typeface="Wingdings" panose="05000000000000000000" pitchFamily="2" charset="2"/>
              <a:buChar char="q"/>
            </a:pPr>
            <a:endParaRPr lang="nl-BE" sz="2000" b="1" dirty="0"/>
          </a:p>
          <a:p>
            <a:pPr marL="285750" indent="-285750" algn="just">
              <a:buFont typeface="Wingdings" panose="05000000000000000000" pitchFamily="2" charset="2"/>
              <a:buChar char="q"/>
            </a:pPr>
            <a:r>
              <a:rPr lang="nl-BE" sz="2000" b="1" dirty="0"/>
              <a:t>Er is vanaf nu een andere evacuatieprocedure. De briefing werd door DG MR C&amp;I gegeven aan het personeel van blok 5.</a:t>
            </a:r>
          </a:p>
        </p:txBody>
      </p:sp>
    </p:spTree>
    <p:extLst>
      <p:ext uri="{BB962C8B-B14F-4D97-AF65-F5344CB8AC3E}">
        <p14:creationId xmlns:p14="http://schemas.microsoft.com/office/powerpoint/2010/main" val="13211095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0C069D-F664-8063-7150-A72508209D98}"/>
              </a:ext>
            </a:extLst>
          </p:cNvPr>
          <p:cNvPicPr>
            <a:picLocks noChangeAspect="1"/>
          </p:cNvPicPr>
          <p:nvPr/>
        </p:nvPicPr>
        <p:blipFill>
          <a:blip r:embed="rId2"/>
          <a:stretch>
            <a:fillRect/>
          </a:stretch>
        </p:blipFill>
        <p:spPr>
          <a:xfrm rot="5400000">
            <a:off x="2941753" y="-1165087"/>
            <a:ext cx="6870594" cy="9167751"/>
          </a:xfrm>
          <a:prstGeom prst="rect">
            <a:avLst/>
          </a:prstGeom>
        </p:spPr>
      </p:pic>
    </p:spTree>
    <p:extLst>
      <p:ext uri="{BB962C8B-B14F-4D97-AF65-F5344CB8AC3E}">
        <p14:creationId xmlns:p14="http://schemas.microsoft.com/office/powerpoint/2010/main" val="22965688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7ACA22-A3F2-DCA7-A207-B4BA811D1B70}"/>
              </a:ext>
            </a:extLst>
          </p:cNvPr>
          <p:cNvPicPr>
            <a:picLocks noChangeAspect="1"/>
          </p:cNvPicPr>
          <p:nvPr/>
        </p:nvPicPr>
        <p:blipFill>
          <a:blip r:embed="rId3"/>
          <a:stretch>
            <a:fillRect/>
          </a:stretch>
        </p:blipFill>
        <p:spPr>
          <a:xfrm rot="5400000">
            <a:off x="2648337" y="-1983324"/>
            <a:ext cx="6875523" cy="10842170"/>
          </a:xfrm>
          <a:prstGeom prst="rect">
            <a:avLst/>
          </a:prstGeom>
        </p:spPr>
      </p:pic>
      <p:pic>
        <p:nvPicPr>
          <p:cNvPr id="5" name="Picture 4">
            <a:extLst>
              <a:ext uri="{FF2B5EF4-FFF2-40B4-BE49-F238E27FC236}">
                <a16:creationId xmlns:a16="http://schemas.microsoft.com/office/drawing/2014/main" id="{E0BB397C-98EE-75D3-ED8A-9A487CF6D11E}"/>
              </a:ext>
            </a:extLst>
          </p:cNvPr>
          <p:cNvPicPr>
            <a:picLocks noChangeAspect="1"/>
          </p:cNvPicPr>
          <p:nvPr/>
        </p:nvPicPr>
        <p:blipFill>
          <a:blip r:embed="rId4">
            <a:clrChange>
              <a:clrFrom>
                <a:srgbClr val="FFFFFF"/>
              </a:clrFrom>
              <a:clrTo>
                <a:srgbClr val="FFFFFF">
                  <a:alpha val="0"/>
                </a:srgbClr>
              </a:clrTo>
            </a:clrChange>
          </a:blip>
          <a:srcRect l="32198" r="31670"/>
          <a:stretch>
            <a:fillRect/>
          </a:stretch>
        </p:blipFill>
        <p:spPr>
          <a:xfrm rot="5094472">
            <a:off x="4312734" y="202428"/>
            <a:ext cx="877797" cy="5461850"/>
          </a:xfrm>
          <a:prstGeom prst="rect">
            <a:avLst/>
          </a:prstGeom>
        </p:spPr>
      </p:pic>
      <p:sp>
        <p:nvSpPr>
          <p:cNvPr id="6" name="Arrow: Down 5">
            <a:extLst>
              <a:ext uri="{FF2B5EF4-FFF2-40B4-BE49-F238E27FC236}">
                <a16:creationId xmlns:a16="http://schemas.microsoft.com/office/drawing/2014/main" id="{150CCE16-EEB2-159F-055D-963FE34CBE24}"/>
              </a:ext>
            </a:extLst>
          </p:cNvPr>
          <p:cNvSpPr/>
          <p:nvPr/>
        </p:nvSpPr>
        <p:spPr>
          <a:xfrm rot="21276637">
            <a:off x="2268187" y="1353787"/>
            <a:ext cx="653143" cy="1235034"/>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Arrow: Down 6">
            <a:extLst>
              <a:ext uri="{FF2B5EF4-FFF2-40B4-BE49-F238E27FC236}">
                <a16:creationId xmlns:a16="http://schemas.microsoft.com/office/drawing/2014/main" id="{80D10A83-253B-8857-DE4B-1953E970A75F}"/>
              </a:ext>
            </a:extLst>
          </p:cNvPr>
          <p:cNvSpPr/>
          <p:nvPr/>
        </p:nvSpPr>
        <p:spPr>
          <a:xfrm rot="21276637">
            <a:off x="6200056" y="990820"/>
            <a:ext cx="653143" cy="1235034"/>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xtBox 7">
            <a:extLst>
              <a:ext uri="{FF2B5EF4-FFF2-40B4-BE49-F238E27FC236}">
                <a16:creationId xmlns:a16="http://schemas.microsoft.com/office/drawing/2014/main" id="{79555DA3-48E5-D2B8-D906-3C6331EA45E6}"/>
              </a:ext>
            </a:extLst>
          </p:cNvPr>
          <p:cNvSpPr txBox="1"/>
          <p:nvPr/>
        </p:nvSpPr>
        <p:spPr>
          <a:xfrm rot="21384444">
            <a:off x="6640784" y="725677"/>
            <a:ext cx="5322250" cy="1200329"/>
          </a:xfrm>
          <a:prstGeom prst="rect">
            <a:avLst/>
          </a:prstGeom>
        </p:spPr>
        <p:txBody>
          <a:bodyPr wrap="square" rtlCol="0">
            <a:spAutoFit/>
          </a:bodyPr>
          <a:lstStyle/>
          <a:p>
            <a:r>
              <a:rPr lang="nl-BE" b="1" dirty="0">
                <a:solidFill>
                  <a:srgbClr val="FFFF00"/>
                </a:solidFill>
              </a:rPr>
              <a:t> - Verwijderen raam</a:t>
            </a:r>
          </a:p>
          <a:p>
            <a:r>
              <a:rPr lang="nl-BE" b="1" dirty="0">
                <a:solidFill>
                  <a:srgbClr val="FFFF00"/>
                </a:solidFill>
              </a:rPr>
              <a:t>- Plaatsen deur</a:t>
            </a:r>
          </a:p>
          <a:p>
            <a:r>
              <a:rPr lang="nl-BE" b="1" dirty="0">
                <a:solidFill>
                  <a:schemeClr val="accent1">
                    <a:lumMod val="60000"/>
                    <a:lumOff val="40000"/>
                  </a:schemeClr>
                </a:solidFill>
              </a:rPr>
              <a:t>- Verwijderen asbesthoudend Mat (gebonden</a:t>
            </a:r>
          </a:p>
          <a:p>
            <a:r>
              <a:rPr lang="nl-BE" b="1" dirty="0">
                <a:solidFill>
                  <a:schemeClr val="accent1">
                    <a:lumMod val="60000"/>
                    <a:lumOff val="40000"/>
                  </a:schemeClr>
                </a:solidFill>
              </a:rPr>
              <a:t>   asbest , eenvoudige handelingen)</a:t>
            </a:r>
          </a:p>
        </p:txBody>
      </p:sp>
      <p:sp>
        <p:nvSpPr>
          <p:cNvPr id="9" name="TextBox 8">
            <a:extLst>
              <a:ext uri="{FF2B5EF4-FFF2-40B4-BE49-F238E27FC236}">
                <a16:creationId xmlns:a16="http://schemas.microsoft.com/office/drawing/2014/main" id="{8AC862B1-A8EB-9123-FAE8-5DD401619DF2}"/>
              </a:ext>
            </a:extLst>
          </p:cNvPr>
          <p:cNvSpPr txBox="1"/>
          <p:nvPr/>
        </p:nvSpPr>
        <p:spPr>
          <a:xfrm rot="21384444">
            <a:off x="2708326" y="1494483"/>
            <a:ext cx="3158837" cy="369332"/>
          </a:xfrm>
          <a:prstGeom prst="rect">
            <a:avLst/>
          </a:prstGeom>
        </p:spPr>
        <p:txBody>
          <a:bodyPr wrap="square" rtlCol="0">
            <a:spAutoFit/>
          </a:bodyPr>
          <a:lstStyle/>
          <a:p>
            <a:r>
              <a:rPr lang="nl-BE" b="1" dirty="0">
                <a:solidFill>
                  <a:srgbClr val="FFFF00"/>
                </a:solidFill>
              </a:rPr>
              <a:t>- Plaatsen deur</a:t>
            </a:r>
          </a:p>
        </p:txBody>
      </p:sp>
      <p:sp>
        <p:nvSpPr>
          <p:cNvPr id="10" name="Freeform: Shape 9">
            <a:extLst>
              <a:ext uri="{FF2B5EF4-FFF2-40B4-BE49-F238E27FC236}">
                <a16:creationId xmlns:a16="http://schemas.microsoft.com/office/drawing/2014/main" id="{E44A86F6-C5B0-9176-BB92-6E3F5476FD0D}"/>
              </a:ext>
            </a:extLst>
          </p:cNvPr>
          <p:cNvSpPr/>
          <p:nvPr/>
        </p:nvSpPr>
        <p:spPr>
          <a:xfrm>
            <a:off x="1199408" y="3443844"/>
            <a:ext cx="10224654" cy="2398816"/>
          </a:xfrm>
          <a:custGeom>
            <a:avLst/>
            <a:gdLst>
              <a:gd name="connsiteX0" fmla="*/ 0 w 10224654"/>
              <a:gd name="connsiteY0" fmla="*/ 320634 h 2398816"/>
              <a:gd name="connsiteX1" fmla="*/ 4239491 w 10224654"/>
              <a:gd name="connsiteY1" fmla="*/ 0 h 2398816"/>
              <a:gd name="connsiteX2" fmla="*/ 4429496 w 10224654"/>
              <a:gd name="connsiteY2" fmla="*/ 2398816 h 2398816"/>
              <a:gd name="connsiteX3" fmla="*/ 10224654 w 10224654"/>
              <a:gd name="connsiteY3" fmla="*/ 1864426 h 2398816"/>
              <a:gd name="connsiteX4" fmla="*/ 10212779 w 10224654"/>
              <a:gd name="connsiteY4" fmla="*/ 1864426 h 2398816"/>
              <a:gd name="connsiteX5" fmla="*/ 10212779 w 10224654"/>
              <a:gd name="connsiteY5" fmla="*/ 1864426 h 239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24654" h="2398816">
                <a:moveTo>
                  <a:pt x="0" y="320634"/>
                </a:moveTo>
                <a:lnTo>
                  <a:pt x="4239491" y="0"/>
                </a:lnTo>
                <a:lnTo>
                  <a:pt x="4429496" y="2398816"/>
                </a:lnTo>
                <a:lnTo>
                  <a:pt x="10224654" y="1864426"/>
                </a:lnTo>
                <a:lnTo>
                  <a:pt x="10212779" y="1864426"/>
                </a:lnTo>
                <a:lnTo>
                  <a:pt x="10212779" y="1864426"/>
                </a:lnTo>
              </a:path>
            </a:pathLst>
          </a:custGeom>
          <a:noFill/>
          <a:ln w="698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4" name="Picture 13" descr="A red circle with a black hand and a white line on it&#10;&#10;AI-generated content may be incorrect.">
            <a:extLst>
              <a:ext uri="{FF2B5EF4-FFF2-40B4-BE49-F238E27FC236}">
                <a16:creationId xmlns:a16="http://schemas.microsoft.com/office/drawing/2014/main" id="{5B326D3D-3254-4CD8-D7AA-4BB85199DE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94758" y="3920115"/>
            <a:ext cx="620748" cy="620748"/>
          </a:xfrm>
          <a:prstGeom prst="rect">
            <a:avLst/>
          </a:prstGeom>
        </p:spPr>
      </p:pic>
      <p:pic>
        <p:nvPicPr>
          <p:cNvPr id="15" name="Picture 14" descr="A red circle with a black hand and a white line on it&#10;&#10;AI-generated content may be incorrect.">
            <a:extLst>
              <a:ext uri="{FF2B5EF4-FFF2-40B4-BE49-F238E27FC236}">
                <a16:creationId xmlns:a16="http://schemas.microsoft.com/office/drawing/2014/main" id="{28D0E2A7-0693-922D-2E59-603F9268A3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49069">
            <a:off x="5414600" y="3487319"/>
            <a:ext cx="617539" cy="617539"/>
          </a:xfrm>
          <a:prstGeom prst="rect">
            <a:avLst/>
          </a:prstGeom>
        </p:spPr>
      </p:pic>
      <p:sp>
        <p:nvSpPr>
          <p:cNvPr id="16" name="TextBox 15">
            <a:extLst>
              <a:ext uri="{FF2B5EF4-FFF2-40B4-BE49-F238E27FC236}">
                <a16:creationId xmlns:a16="http://schemas.microsoft.com/office/drawing/2014/main" id="{C9B1A8B0-EE04-4507-8D9F-2F3F55C8757F}"/>
              </a:ext>
            </a:extLst>
          </p:cNvPr>
          <p:cNvSpPr txBox="1"/>
          <p:nvPr/>
        </p:nvSpPr>
        <p:spPr>
          <a:xfrm rot="21384444">
            <a:off x="2000998" y="3611423"/>
            <a:ext cx="3158837" cy="369332"/>
          </a:xfrm>
          <a:prstGeom prst="rect">
            <a:avLst/>
          </a:prstGeom>
        </p:spPr>
        <p:txBody>
          <a:bodyPr wrap="square" rtlCol="0">
            <a:spAutoFit/>
          </a:bodyPr>
          <a:lstStyle/>
          <a:p>
            <a:r>
              <a:rPr lang="nl-BE" b="1" dirty="0">
                <a:solidFill>
                  <a:srgbClr val="FFFF00"/>
                </a:solidFill>
              </a:rPr>
              <a:t>Afbraak Luifel</a:t>
            </a:r>
          </a:p>
        </p:txBody>
      </p:sp>
    </p:spTree>
    <p:extLst>
      <p:ext uri="{BB962C8B-B14F-4D97-AF65-F5344CB8AC3E}">
        <p14:creationId xmlns:p14="http://schemas.microsoft.com/office/powerpoint/2010/main" val="10309639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een sign with white arrows and a couple of people&#10;&#10;AI-generated content may be incorrect.">
            <a:extLst>
              <a:ext uri="{FF2B5EF4-FFF2-40B4-BE49-F238E27FC236}">
                <a16:creationId xmlns:a16="http://schemas.microsoft.com/office/drawing/2014/main" id="{B60EFC43-410B-DFF8-B842-06B28704F59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880" y="1205931"/>
            <a:ext cx="5999051" cy="4247251"/>
          </a:xfrm>
          <a:prstGeom prst="rect">
            <a:avLst/>
          </a:prstGeom>
        </p:spPr>
      </p:pic>
      <p:sp>
        <p:nvSpPr>
          <p:cNvPr id="2" name="TextBox 1">
            <a:extLst>
              <a:ext uri="{FF2B5EF4-FFF2-40B4-BE49-F238E27FC236}">
                <a16:creationId xmlns:a16="http://schemas.microsoft.com/office/drawing/2014/main" id="{E011553B-FAFA-0B15-EABF-602043E67506}"/>
              </a:ext>
            </a:extLst>
          </p:cNvPr>
          <p:cNvSpPr txBox="1"/>
          <p:nvPr/>
        </p:nvSpPr>
        <p:spPr>
          <a:xfrm>
            <a:off x="6792686" y="296883"/>
            <a:ext cx="5225143" cy="2246769"/>
          </a:xfrm>
          <a:prstGeom prst="rect">
            <a:avLst/>
          </a:prstGeom>
        </p:spPr>
        <p:txBody>
          <a:bodyPr wrap="square" rtlCol="0">
            <a:spAutoFit/>
          </a:bodyPr>
          <a:lstStyle/>
          <a:p>
            <a:pPr algn="ctr"/>
            <a:r>
              <a:rPr lang="nl-BE" sz="2000" b="1" u="sng" dirty="0"/>
              <a:t>Evacuatiewegen 1</a:t>
            </a:r>
            <a:r>
              <a:rPr lang="nl-BE" sz="2000" b="1" u="sng" baseline="30000" dirty="0"/>
              <a:t>ste</a:t>
            </a:r>
            <a:r>
              <a:rPr lang="nl-BE" sz="2000" b="1" u="sng" dirty="0"/>
              <a:t> fase.</a:t>
            </a:r>
          </a:p>
          <a:p>
            <a:endParaRPr lang="nl-BE" sz="2000" dirty="0"/>
          </a:p>
          <a:p>
            <a:pPr marL="285750" indent="-285750">
              <a:buFont typeface="Arial" panose="020B0604020202020204" pitchFamily="34" charset="0"/>
              <a:buChar char="•"/>
            </a:pPr>
            <a:r>
              <a:rPr lang="nl-BE" sz="2000" dirty="0"/>
              <a:t>Signalisatiebord evacuatieweg rechtstreeks naar verzamelzone blok 8. </a:t>
            </a:r>
          </a:p>
          <a:p>
            <a:pPr marL="285750" indent="-285750">
              <a:buFont typeface="Arial" panose="020B0604020202020204" pitchFamily="34" charset="0"/>
              <a:buChar char="•"/>
            </a:pPr>
            <a:r>
              <a:rPr lang="nl-BE" sz="2000" dirty="0"/>
              <a:t>Vanaf begin Jan 26, indien nodig ook via de werf.</a:t>
            </a:r>
          </a:p>
          <a:p>
            <a:pPr marL="285750" indent="-285750">
              <a:buFont typeface="Arial" panose="020B0604020202020204" pitchFamily="34" charset="0"/>
              <a:buChar char="•"/>
            </a:pPr>
            <a:r>
              <a:rPr lang="nl-BE" sz="2000" dirty="0"/>
              <a:t>Procedure moet gekend zijn in blok 5.</a:t>
            </a:r>
          </a:p>
        </p:txBody>
      </p:sp>
      <p:pic>
        <p:nvPicPr>
          <p:cNvPr id="5" name="Picture 4">
            <a:extLst>
              <a:ext uri="{FF2B5EF4-FFF2-40B4-BE49-F238E27FC236}">
                <a16:creationId xmlns:a16="http://schemas.microsoft.com/office/drawing/2014/main" id="{B0AB5B55-FA76-1C92-E066-1A1399897E5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86452" y="2565402"/>
            <a:ext cx="4225668" cy="4195213"/>
          </a:xfrm>
          <a:prstGeom prst="rect">
            <a:avLst/>
          </a:prstGeom>
        </p:spPr>
      </p:pic>
      <p:sp>
        <p:nvSpPr>
          <p:cNvPr id="6" name="Arrow: Left 5">
            <a:extLst>
              <a:ext uri="{FF2B5EF4-FFF2-40B4-BE49-F238E27FC236}">
                <a16:creationId xmlns:a16="http://schemas.microsoft.com/office/drawing/2014/main" id="{5A1472C1-F631-2FCD-DC8C-52E79B107812}"/>
              </a:ext>
            </a:extLst>
          </p:cNvPr>
          <p:cNvSpPr/>
          <p:nvPr/>
        </p:nvSpPr>
        <p:spPr>
          <a:xfrm>
            <a:off x="8869893" y="2889674"/>
            <a:ext cx="2314713" cy="486888"/>
          </a:xfrm>
          <a:prstGeom prst="lef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BE"/>
          </a:p>
        </p:txBody>
      </p:sp>
      <p:sp>
        <p:nvSpPr>
          <p:cNvPr id="7" name="TextBox 6">
            <a:extLst>
              <a:ext uri="{FF2B5EF4-FFF2-40B4-BE49-F238E27FC236}">
                <a16:creationId xmlns:a16="http://schemas.microsoft.com/office/drawing/2014/main" id="{3A59247E-8743-B510-09C2-EA4CCD6CA14E}"/>
              </a:ext>
            </a:extLst>
          </p:cNvPr>
          <p:cNvSpPr txBox="1"/>
          <p:nvPr/>
        </p:nvSpPr>
        <p:spPr>
          <a:xfrm>
            <a:off x="9083643" y="2946430"/>
            <a:ext cx="2314714" cy="369332"/>
          </a:xfrm>
          <a:prstGeom prst="rect">
            <a:avLst/>
          </a:prstGeom>
        </p:spPr>
        <p:txBody>
          <a:bodyPr wrap="square" rtlCol="0">
            <a:spAutoFit/>
          </a:bodyPr>
          <a:lstStyle/>
          <a:p>
            <a:r>
              <a:rPr lang="nl-BE" dirty="0">
                <a:solidFill>
                  <a:schemeClr val="bg1"/>
                </a:solidFill>
              </a:rPr>
              <a:t>Plaats van het bord</a:t>
            </a:r>
          </a:p>
        </p:txBody>
      </p:sp>
      <p:cxnSp>
        <p:nvCxnSpPr>
          <p:cNvPr id="8" name="Straight Connector 7">
            <a:extLst>
              <a:ext uri="{FF2B5EF4-FFF2-40B4-BE49-F238E27FC236}">
                <a16:creationId xmlns:a16="http://schemas.microsoft.com/office/drawing/2014/main" id="{0F4D2438-B788-17BF-BE18-1709C94FFB1E}"/>
              </a:ext>
            </a:extLst>
          </p:cNvPr>
          <p:cNvCxnSpPr/>
          <p:nvPr/>
        </p:nvCxnSpPr>
        <p:spPr>
          <a:xfrm flipH="1">
            <a:off x="308758" y="178130"/>
            <a:ext cx="11602193" cy="6460176"/>
          </a:xfrm>
          <a:prstGeom prst="line">
            <a:avLst/>
          </a:prstGeom>
          <a:ln w="184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9301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een sign with white arrows and people&#10;&#10;AI-generated content may be incorrect.">
            <a:extLst>
              <a:ext uri="{FF2B5EF4-FFF2-40B4-BE49-F238E27FC236}">
                <a16:creationId xmlns:a16="http://schemas.microsoft.com/office/drawing/2014/main" id="{D57F04DE-3DB8-1776-A09D-65D9017F074E}"/>
              </a:ext>
            </a:extLst>
          </p:cNvPr>
          <p:cNvPicPr>
            <a:picLocks noChangeAspect="1"/>
          </p:cNvPicPr>
          <p:nvPr/>
        </p:nvPicPr>
        <p:blipFill>
          <a:blip r:embed="rId2"/>
          <a:stretch>
            <a:fillRect/>
          </a:stretch>
        </p:blipFill>
        <p:spPr>
          <a:xfrm>
            <a:off x="3452844" y="-78609"/>
            <a:ext cx="4880008" cy="6936609"/>
          </a:xfrm>
          <a:prstGeom prst="rect">
            <a:avLst/>
          </a:prstGeom>
        </p:spPr>
      </p:pic>
      <p:sp>
        <p:nvSpPr>
          <p:cNvPr id="5" name="TextBox 4">
            <a:extLst>
              <a:ext uri="{FF2B5EF4-FFF2-40B4-BE49-F238E27FC236}">
                <a16:creationId xmlns:a16="http://schemas.microsoft.com/office/drawing/2014/main" id="{4108E44E-56F4-F038-C32C-75AFB33A7C26}"/>
              </a:ext>
            </a:extLst>
          </p:cNvPr>
          <p:cNvSpPr txBox="1"/>
          <p:nvPr/>
        </p:nvSpPr>
        <p:spPr>
          <a:xfrm>
            <a:off x="413887" y="4581626"/>
            <a:ext cx="2560320" cy="954107"/>
          </a:xfrm>
          <a:prstGeom prst="rect">
            <a:avLst/>
          </a:prstGeom>
        </p:spPr>
        <p:txBody>
          <a:bodyPr wrap="square" rtlCol="0">
            <a:spAutoFit/>
          </a:bodyPr>
          <a:lstStyle/>
          <a:p>
            <a:r>
              <a:rPr lang="nl-BE" sz="2800" dirty="0"/>
              <a:t>Op de poort richting werf.</a:t>
            </a:r>
          </a:p>
        </p:txBody>
      </p:sp>
      <p:sp>
        <p:nvSpPr>
          <p:cNvPr id="6" name="TextBox 5">
            <a:extLst>
              <a:ext uri="{FF2B5EF4-FFF2-40B4-BE49-F238E27FC236}">
                <a16:creationId xmlns:a16="http://schemas.microsoft.com/office/drawing/2014/main" id="{02A54C49-84F2-62D4-3FEB-CE65F0B93C8C}"/>
              </a:ext>
            </a:extLst>
          </p:cNvPr>
          <p:cNvSpPr txBox="1"/>
          <p:nvPr/>
        </p:nvSpPr>
        <p:spPr>
          <a:xfrm>
            <a:off x="344905" y="1163054"/>
            <a:ext cx="3149065" cy="954107"/>
          </a:xfrm>
          <a:prstGeom prst="rect">
            <a:avLst/>
          </a:prstGeom>
        </p:spPr>
        <p:txBody>
          <a:bodyPr wrap="square" rtlCol="0">
            <a:spAutoFit/>
          </a:bodyPr>
          <a:lstStyle/>
          <a:p>
            <a:r>
              <a:rPr lang="nl-BE" sz="2800" dirty="0"/>
              <a:t>Aan de omheining richting poort werf.</a:t>
            </a:r>
          </a:p>
        </p:txBody>
      </p:sp>
      <p:sp>
        <p:nvSpPr>
          <p:cNvPr id="2" name="TextBox 1">
            <a:extLst>
              <a:ext uri="{FF2B5EF4-FFF2-40B4-BE49-F238E27FC236}">
                <a16:creationId xmlns:a16="http://schemas.microsoft.com/office/drawing/2014/main" id="{8F6B8B45-83AF-F5E7-FE8C-999E55033BCA}"/>
              </a:ext>
            </a:extLst>
          </p:cNvPr>
          <p:cNvSpPr txBox="1"/>
          <p:nvPr/>
        </p:nvSpPr>
        <p:spPr>
          <a:xfrm>
            <a:off x="8332852" y="878775"/>
            <a:ext cx="3859147" cy="4247317"/>
          </a:xfrm>
          <a:prstGeom prst="rect">
            <a:avLst/>
          </a:prstGeom>
        </p:spPr>
        <p:txBody>
          <a:bodyPr wrap="square" rtlCol="0">
            <a:spAutoFit/>
          </a:bodyPr>
          <a:lstStyle/>
          <a:p>
            <a:pPr algn="ctr"/>
            <a:r>
              <a:rPr lang="nl-BE" b="1" u="sng" dirty="0"/>
              <a:t>Evacuatie 2</a:t>
            </a:r>
            <a:r>
              <a:rPr lang="nl-BE" b="1" u="sng" baseline="30000" dirty="0"/>
              <a:t>de</a:t>
            </a:r>
            <a:r>
              <a:rPr lang="nl-BE" b="1" u="sng" dirty="0"/>
              <a:t> fase.</a:t>
            </a:r>
          </a:p>
          <a:p>
            <a:endParaRPr lang="nl-BE" dirty="0"/>
          </a:p>
          <a:p>
            <a:pPr marL="285750" indent="-285750" algn="just">
              <a:buFont typeface="Arial" panose="020B0604020202020204" pitchFamily="34" charset="0"/>
              <a:buChar char="•"/>
            </a:pPr>
            <a:r>
              <a:rPr lang="nl-BE" dirty="0"/>
              <a:t>Vanaf de tweede fase zal de evacuatie via de nooduitgang steeds via de werf verlopen.</a:t>
            </a:r>
          </a:p>
          <a:p>
            <a:pPr algn="just"/>
            <a:r>
              <a:rPr lang="nl-BE" dirty="0"/>
              <a:t> </a:t>
            </a:r>
          </a:p>
          <a:p>
            <a:pPr marL="285750" indent="-285750" algn="just">
              <a:buFont typeface="Arial" panose="020B0604020202020204" pitchFamily="34" charset="0"/>
              <a:buChar char="•"/>
            </a:pPr>
            <a:r>
              <a:rPr lang="nl-BE" dirty="0"/>
              <a:t>Het personeel evacueert via de voorziene procedure naar de verzamelzone op de werf.</a:t>
            </a:r>
          </a:p>
          <a:p>
            <a:pPr marL="285750" indent="-285750" algn="just">
              <a:buFont typeface="Arial" panose="020B0604020202020204" pitchFamily="34" charset="0"/>
              <a:buChar char="•"/>
            </a:pPr>
            <a:endParaRPr lang="nl-BE" dirty="0"/>
          </a:p>
          <a:p>
            <a:pPr marL="285750" indent="-285750" algn="just">
              <a:buFont typeface="Arial" panose="020B0604020202020204" pitchFamily="34" charset="0"/>
              <a:buChar char="•"/>
            </a:pPr>
            <a:r>
              <a:rPr lang="nl-BE" dirty="0"/>
              <a:t>Vanaf de werf zal het personeel onder begeleiding van Pers van de werf naar het KKE begeleid worden. Het werk op de werf wordt op dit moment stilgelegd.</a:t>
            </a:r>
          </a:p>
        </p:txBody>
      </p:sp>
    </p:spTree>
    <p:extLst>
      <p:ext uri="{BB962C8B-B14F-4D97-AF65-F5344CB8AC3E}">
        <p14:creationId xmlns:p14="http://schemas.microsoft.com/office/powerpoint/2010/main" val="2446458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B8BA97-5C17-B1E7-26E6-A9E665021173}"/>
              </a:ext>
            </a:extLst>
          </p:cNvPr>
          <p:cNvSpPr txBox="1"/>
          <p:nvPr/>
        </p:nvSpPr>
        <p:spPr>
          <a:xfrm>
            <a:off x="1543793" y="2078182"/>
            <a:ext cx="9761516" cy="1938992"/>
          </a:xfrm>
          <a:prstGeom prst="rect">
            <a:avLst/>
          </a:prstGeom>
        </p:spPr>
        <p:txBody>
          <a:bodyPr wrap="square" rtlCol="0">
            <a:spAutoFit/>
          </a:bodyPr>
          <a:lstStyle/>
          <a:p>
            <a:pPr marL="457200" indent="-457200">
              <a:buFontTx/>
              <a:buChar char="-"/>
            </a:pPr>
            <a:r>
              <a:rPr lang="nl-BE" sz="3000" b="1" dirty="0"/>
              <a:t>Voor 2026 1</a:t>
            </a:r>
            <a:r>
              <a:rPr lang="nl-BE" sz="3000" b="1" baseline="30000" dirty="0"/>
              <a:t>ste</a:t>
            </a:r>
            <a:r>
              <a:rPr lang="nl-BE" sz="3000" b="1" dirty="0"/>
              <a:t> Trim geen samenvatting ontvangen.</a:t>
            </a:r>
          </a:p>
          <a:p>
            <a:pPr marL="457200" indent="-457200">
              <a:buFontTx/>
              <a:buChar char="-"/>
            </a:pPr>
            <a:endParaRPr lang="nl-BE" sz="3000" b="1" dirty="0"/>
          </a:p>
          <a:p>
            <a:pPr marL="457200" indent="-457200">
              <a:buFontTx/>
              <a:buChar char="-"/>
            </a:pPr>
            <a:r>
              <a:rPr lang="nl-BE" sz="3000" b="1" dirty="0"/>
              <a:t>Kan bestanden niet uploaden op </a:t>
            </a:r>
            <a:r>
              <a:rPr lang="nl-BE" sz="3000" b="1" dirty="0" err="1"/>
              <a:t>doccom</a:t>
            </a:r>
            <a:r>
              <a:rPr lang="nl-BE" sz="3000" b="1" dirty="0"/>
              <a:t>.</a:t>
            </a:r>
          </a:p>
          <a:p>
            <a:pPr marL="457200" indent="-457200">
              <a:buFontTx/>
              <a:buChar char="-"/>
            </a:pPr>
            <a:endParaRPr lang="nl-BE" sz="3000" b="1" dirty="0"/>
          </a:p>
        </p:txBody>
      </p:sp>
    </p:spTree>
    <p:extLst>
      <p:ext uri="{BB962C8B-B14F-4D97-AF65-F5344CB8AC3E}">
        <p14:creationId xmlns:p14="http://schemas.microsoft.com/office/powerpoint/2010/main" val="27815978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009273-3150-E8CF-CDB3-E15121CA4AD2}"/>
              </a:ext>
            </a:extLst>
          </p:cNvPr>
          <p:cNvSpPr>
            <a:spLocks noGrp="1"/>
          </p:cNvSpPr>
          <p:nvPr>
            <p:ph type="body" sz="quarter" idx="13"/>
          </p:nvPr>
        </p:nvSpPr>
        <p:spPr/>
        <p:txBody>
          <a:bodyPr/>
          <a:lstStyle/>
          <a:p>
            <a:r>
              <a:rPr lang="nl-BE" dirty="0">
                <a:solidFill>
                  <a:schemeClr val="tx1"/>
                </a:solidFill>
              </a:rPr>
              <a:t>Grondverplaatsing van KKE naar New HQ.</a:t>
            </a:r>
          </a:p>
        </p:txBody>
      </p:sp>
      <p:sp>
        <p:nvSpPr>
          <p:cNvPr id="4" name="Text Placeholder 2">
            <a:extLst>
              <a:ext uri="{FF2B5EF4-FFF2-40B4-BE49-F238E27FC236}">
                <a16:creationId xmlns:a16="http://schemas.microsoft.com/office/drawing/2014/main" id="{1CA39161-9224-1801-58EA-8A753DBA05FE}"/>
              </a:ext>
            </a:extLst>
          </p:cNvPr>
          <p:cNvSpPr>
            <a:spLocks noGrp="1"/>
          </p:cNvSpPr>
          <p:nvPr>
            <p:ph type="body" sz="quarter" idx="27"/>
          </p:nvPr>
        </p:nvSpPr>
        <p:spPr>
          <a:xfrm>
            <a:off x="281009" y="1616182"/>
            <a:ext cx="11692818" cy="3437081"/>
          </a:xfrm>
        </p:spPr>
        <p:txBody>
          <a:bodyPr/>
          <a:lstStyle/>
          <a:p>
            <a:pPr marL="285750" indent="-285750">
              <a:buFont typeface="Wingdings" panose="05000000000000000000" pitchFamily="2" charset="2"/>
              <a:buChar char="q"/>
            </a:pPr>
            <a:r>
              <a:rPr lang="nl-BE" sz="2000" dirty="0"/>
              <a:t>Er dient rekening gehouden te worden met mogelijk grondverplaatsing tussen het KKE en de werf New HQ.</a:t>
            </a:r>
          </a:p>
          <a:p>
            <a:pPr marL="285750" indent="-285750">
              <a:buFont typeface="Wingdings" panose="05000000000000000000" pitchFamily="2" charset="2"/>
              <a:buChar char="q"/>
            </a:pPr>
            <a:endParaRPr lang="nl-BE" sz="2000" dirty="0"/>
          </a:p>
          <a:p>
            <a:pPr marL="285750" indent="-285750">
              <a:buFont typeface="Wingdings" panose="05000000000000000000" pitchFamily="2" charset="2"/>
              <a:buChar char="q"/>
            </a:pPr>
            <a:r>
              <a:rPr lang="nl-BE" sz="2000" dirty="0"/>
              <a:t>In principe is er momenteel geen grondverplaatsing voorzien.</a:t>
            </a:r>
            <a:br>
              <a:rPr lang="nl-BE" sz="2000" dirty="0"/>
            </a:br>
            <a:r>
              <a:rPr lang="nl-BE" sz="2000" dirty="0"/>
              <a:t>Het kwartier zal in geval van een grondverplaatsing de eenheden op de hoogte brengen.</a:t>
            </a:r>
          </a:p>
          <a:p>
            <a:pPr marL="285750" indent="-285750">
              <a:buFont typeface="Wingdings" panose="05000000000000000000" pitchFamily="2" charset="2"/>
              <a:buChar char="q"/>
            </a:pPr>
            <a:endParaRPr lang="nl-BE" sz="2000" dirty="0"/>
          </a:p>
        </p:txBody>
      </p:sp>
    </p:spTree>
    <p:extLst>
      <p:ext uri="{BB962C8B-B14F-4D97-AF65-F5344CB8AC3E}">
        <p14:creationId xmlns:p14="http://schemas.microsoft.com/office/powerpoint/2010/main" val="2754796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5AB9FD98-C2E6-7FDD-7BFB-8203581261F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92321" y="0"/>
            <a:ext cx="6871050" cy="693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a:extLst>
              <a:ext uri="{FF2B5EF4-FFF2-40B4-BE49-F238E27FC236}">
                <a16:creationId xmlns:a16="http://schemas.microsoft.com/office/drawing/2014/main" id="{63650586-D632-FE6C-924F-3179216724C6}"/>
              </a:ext>
            </a:extLst>
          </p:cNvPr>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0372" y="855023"/>
            <a:ext cx="4397396" cy="2220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4533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BD5F9D-6113-330C-16CE-9C6D6BA5DAC4}"/>
              </a:ext>
            </a:extLst>
          </p:cNvPr>
          <p:cNvSpPr>
            <a:spLocks noGrp="1"/>
          </p:cNvSpPr>
          <p:nvPr>
            <p:ph type="body" sz="quarter" idx="13"/>
          </p:nvPr>
        </p:nvSpPr>
        <p:spPr/>
        <p:txBody>
          <a:bodyPr/>
          <a:lstStyle/>
          <a:p>
            <a:r>
              <a:rPr lang="nl-BE" dirty="0"/>
              <a:t>Huidige signalisatie.</a:t>
            </a:r>
          </a:p>
        </p:txBody>
      </p:sp>
      <p:sp>
        <p:nvSpPr>
          <p:cNvPr id="3" name="Text Placeholder 2">
            <a:extLst>
              <a:ext uri="{FF2B5EF4-FFF2-40B4-BE49-F238E27FC236}">
                <a16:creationId xmlns:a16="http://schemas.microsoft.com/office/drawing/2014/main" id="{F68032E0-9A5E-B256-D84E-4FEF67E8538A}"/>
              </a:ext>
            </a:extLst>
          </p:cNvPr>
          <p:cNvSpPr>
            <a:spLocks noGrp="1"/>
          </p:cNvSpPr>
          <p:nvPr>
            <p:ph type="body" sz="quarter" idx="27"/>
          </p:nvPr>
        </p:nvSpPr>
        <p:spPr>
          <a:xfrm>
            <a:off x="556591" y="4865202"/>
            <a:ext cx="4591879" cy="1004086"/>
          </a:xfrm>
        </p:spPr>
        <p:txBody>
          <a:bodyPr/>
          <a:lstStyle/>
          <a:p>
            <a:pPr algn="just"/>
            <a:r>
              <a:rPr lang="nl-BE" dirty="0"/>
              <a:t>Ter hoogte van weg in gang Bravo en hoofdweg blok 5, 4 en plaats grondopslag.</a:t>
            </a:r>
          </a:p>
          <a:p>
            <a:pPr algn="just"/>
            <a:r>
              <a:rPr lang="nl-BE" dirty="0"/>
              <a:t>Geen signalisatie voorzien.</a:t>
            </a:r>
          </a:p>
        </p:txBody>
      </p:sp>
      <p:pic>
        <p:nvPicPr>
          <p:cNvPr id="5" name="Picture 4" descr="A crosswalk on a road&#10;&#10;AI-generated content may be incorrect.">
            <a:extLst>
              <a:ext uri="{FF2B5EF4-FFF2-40B4-BE49-F238E27FC236}">
                <a16:creationId xmlns:a16="http://schemas.microsoft.com/office/drawing/2014/main" id="{FDC83526-338A-E098-69A3-ABA3F6C885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8148" y="1610136"/>
            <a:ext cx="4131521" cy="3098641"/>
          </a:xfrm>
          <a:prstGeom prst="rect">
            <a:avLst/>
          </a:prstGeom>
        </p:spPr>
      </p:pic>
      <p:pic>
        <p:nvPicPr>
          <p:cNvPr id="7" name="Picture 6" descr="A blue sign with white arrows on it&#10;&#10;AI-generated content may be incorrect.">
            <a:extLst>
              <a:ext uri="{FF2B5EF4-FFF2-40B4-BE49-F238E27FC236}">
                <a16:creationId xmlns:a16="http://schemas.microsoft.com/office/drawing/2014/main" id="{D9F17CF1-F658-4A2B-581B-6F924B1088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12226" y="1610137"/>
            <a:ext cx="4131521" cy="3098641"/>
          </a:xfrm>
          <a:prstGeom prst="rect">
            <a:avLst/>
          </a:prstGeom>
        </p:spPr>
      </p:pic>
      <p:sp>
        <p:nvSpPr>
          <p:cNvPr id="8" name="Text Placeholder 2">
            <a:extLst>
              <a:ext uri="{FF2B5EF4-FFF2-40B4-BE49-F238E27FC236}">
                <a16:creationId xmlns:a16="http://schemas.microsoft.com/office/drawing/2014/main" id="{939FB192-C0EF-ED1A-6435-1D4207C10769}"/>
              </a:ext>
            </a:extLst>
          </p:cNvPr>
          <p:cNvSpPr txBox="1">
            <a:spLocks/>
          </p:cNvSpPr>
          <p:nvPr/>
        </p:nvSpPr>
        <p:spPr>
          <a:xfrm>
            <a:off x="6482046" y="4865199"/>
            <a:ext cx="4591879" cy="1795483"/>
          </a:xfrm>
          <a:prstGeom prst="rect">
            <a:avLst/>
          </a:prstGeom>
        </p:spPr>
        <p:txBody>
          <a:bodyPr vert="horz" wrap="square"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a:ln>
                  <a:noFill/>
                </a:ln>
                <a:solidFill>
                  <a:srgbClr val="184652"/>
                </a:solidFill>
                <a:effectLst/>
                <a:uFillTx/>
                <a:latin typeface="Palanquin Regular"/>
                <a:ea typeface="Arial"/>
                <a:cs typeface="Arial"/>
                <a:sym typeface="Arial"/>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Wingdings" panose="05000000000000000000" pitchFamily="2" charset="2"/>
              <a:buChar char="§"/>
            </a:pPr>
            <a:r>
              <a:rPr lang="nl-BE" dirty="0"/>
              <a:t>Ter hoogte van zebrapad naar blok 5.</a:t>
            </a:r>
          </a:p>
          <a:p>
            <a:pPr marL="285750" indent="-285750" algn="just">
              <a:buFont typeface="Wingdings" panose="05000000000000000000" pitchFamily="2" charset="2"/>
              <a:buChar char="§"/>
            </a:pPr>
            <a:r>
              <a:rPr lang="nl-BE" dirty="0"/>
              <a:t>Kleine en van op afstand niet goed zichtbare signalisatie (pijlen zeer duidelijk maar pictogram “Verboden voor voetgangers” niet.</a:t>
            </a:r>
          </a:p>
          <a:p>
            <a:pPr marL="285750" indent="-285750" algn="just">
              <a:buFont typeface="Wingdings" panose="05000000000000000000" pitchFamily="2" charset="2"/>
              <a:buChar char="§"/>
            </a:pPr>
            <a:r>
              <a:rPr lang="nl-BE" dirty="0"/>
              <a:t>Verkeerslichten.</a:t>
            </a:r>
          </a:p>
        </p:txBody>
      </p:sp>
    </p:spTree>
    <p:extLst>
      <p:ext uri="{BB962C8B-B14F-4D97-AF65-F5344CB8AC3E}">
        <p14:creationId xmlns:p14="http://schemas.microsoft.com/office/powerpoint/2010/main" val="26248938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958E71-DCA0-56DA-2838-3DB2339B5047}"/>
              </a:ext>
            </a:extLst>
          </p:cNvPr>
          <p:cNvSpPr>
            <a:spLocks noGrp="1"/>
          </p:cNvSpPr>
          <p:nvPr>
            <p:ph type="body" sz="quarter" idx="13"/>
          </p:nvPr>
        </p:nvSpPr>
        <p:spPr>
          <a:xfrm>
            <a:off x="281009" y="745829"/>
            <a:ext cx="11293675" cy="707886"/>
          </a:xfrm>
        </p:spPr>
        <p:txBody>
          <a:bodyPr/>
          <a:lstStyle/>
          <a:p>
            <a:r>
              <a:rPr lang="nl-BE" dirty="0"/>
              <a:t>Huidige signalisatie.</a:t>
            </a:r>
          </a:p>
        </p:txBody>
      </p:sp>
      <p:sp>
        <p:nvSpPr>
          <p:cNvPr id="3" name="Text Placeholder 2">
            <a:extLst>
              <a:ext uri="{FF2B5EF4-FFF2-40B4-BE49-F238E27FC236}">
                <a16:creationId xmlns:a16="http://schemas.microsoft.com/office/drawing/2014/main" id="{C9C6A5F1-E580-0DAC-7BA7-4FA553DB28E0}"/>
              </a:ext>
            </a:extLst>
          </p:cNvPr>
          <p:cNvSpPr>
            <a:spLocks noGrp="1"/>
          </p:cNvSpPr>
          <p:nvPr>
            <p:ph type="body" sz="quarter" idx="27"/>
          </p:nvPr>
        </p:nvSpPr>
        <p:spPr>
          <a:xfrm>
            <a:off x="99392" y="4949687"/>
            <a:ext cx="4572000" cy="1361662"/>
          </a:xfrm>
        </p:spPr>
        <p:txBody>
          <a:bodyPr/>
          <a:lstStyle/>
          <a:p>
            <a:pPr algn="just"/>
            <a:r>
              <a:rPr lang="nl-BE" dirty="0"/>
              <a:t>Signalisatie ter hoogte blok 5. Voorbij de hoofdingang. Zou beter geplaatst worden juist voorbij de hoofingang.</a:t>
            </a:r>
          </a:p>
        </p:txBody>
      </p:sp>
      <p:pic>
        <p:nvPicPr>
          <p:cNvPr id="7" name="Picture 6" descr="A road with a sign on it&#10;&#10;AI-generated content may be incorrect.">
            <a:extLst>
              <a:ext uri="{FF2B5EF4-FFF2-40B4-BE49-F238E27FC236}">
                <a16:creationId xmlns:a16="http://schemas.microsoft.com/office/drawing/2014/main" id="{B076CB4A-9269-53F1-8757-385727FFA4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1120" y="1620077"/>
            <a:ext cx="4012097" cy="3009073"/>
          </a:xfrm>
          <a:prstGeom prst="rect">
            <a:avLst/>
          </a:prstGeom>
        </p:spPr>
      </p:pic>
      <p:pic>
        <p:nvPicPr>
          <p:cNvPr id="8" name="Picture 7">
            <a:extLst>
              <a:ext uri="{FF2B5EF4-FFF2-40B4-BE49-F238E27FC236}">
                <a16:creationId xmlns:a16="http://schemas.microsoft.com/office/drawing/2014/main" id="{C6F58B7E-8E2B-E7AF-198B-546DE7BEF0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58657" y="1620078"/>
            <a:ext cx="6522651" cy="3003628"/>
          </a:xfrm>
          <a:prstGeom prst="rect">
            <a:avLst/>
          </a:prstGeom>
        </p:spPr>
      </p:pic>
      <p:sp>
        <p:nvSpPr>
          <p:cNvPr id="9" name="Text Placeholder 2">
            <a:extLst>
              <a:ext uri="{FF2B5EF4-FFF2-40B4-BE49-F238E27FC236}">
                <a16:creationId xmlns:a16="http://schemas.microsoft.com/office/drawing/2014/main" id="{EEC2A7DD-4B0D-F09D-DF1D-086B102DE0BE}"/>
              </a:ext>
            </a:extLst>
          </p:cNvPr>
          <p:cNvSpPr txBox="1">
            <a:spLocks/>
          </p:cNvSpPr>
          <p:nvPr/>
        </p:nvSpPr>
        <p:spPr>
          <a:xfrm>
            <a:off x="5258656" y="4950385"/>
            <a:ext cx="6522651" cy="834398"/>
          </a:xfrm>
          <a:prstGeom prst="rect">
            <a:avLst/>
          </a:prstGeom>
        </p:spPr>
        <p:txBody>
          <a:bodyPr vert="horz" wrap="square"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a:ln>
                  <a:noFill/>
                </a:ln>
                <a:solidFill>
                  <a:srgbClr val="184652"/>
                </a:solidFill>
                <a:effectLst/>
                <a:uFillTx/>
                <a:latin typeface="Palanquin Regular"/>
                <a:ea typeface="Arial"/>
                <a:cs typeface="Arial"/>
                <a:sym typeface="Arial"/>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nl-BE" dirty="0"/>
              <a:t>Signalisatie ter hoogte in-uitgang werf. </a:t>
            </a:r>
          </a:p>
        </p:txBody>
      </p:sp>
    </p:spTree>
    <p:extLst>
      <p:ext uri="{BB962C8B-B14F-4D97-AF65-F5344CB8AC3E}">
        <p14:creationId xmlns:p14="http://schemas.microsoft.com/office/powerpoint/2010/main" val="188058917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76C774-B67C-9443-E7AB-CAE116A0536A}"/>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96BBFB8A-0ED9-CD8F-2D27-59DEA3C43BC2}"/>
              </a:ext>
            </a:extLst>
          </p:cNvPr>
          <p:cNvSpPr>
            <a:spLocks noGrp="1"/>
          </p:cNvSpPr>
          <p:nvPr>
            <p:ph type="body" sz="quarter" idx="27"/>
          </p:nvPr>
        </p:nvSpPr>
        <p:spPr>
          <a:xfrm>
            <a:off x="281009" y="5775158"/>
            <a:ext cx="11237400" cy="664142"/>
          </a:xfrm>
        </p:spPr>
        <p:txBody>
          <a:bodyPr/>
          <a:lstStyle/>
          <a:p>
            <a:r>
              <a:rPr lang="nl-BE" dirty="0"/>
              <a:t>Opmerking: er is geen stopstreep voorzien.</a:t>
            </a:r>
          </a:p>
        </p:txBody>
      </p:sp>
      <p:pic>
        <p:nvPicPr>
          <p:cNvPr id="5" name="Picture 4">
            <a:extLst>
              <a:ext uri="{FF2B5EF4-FFF2-40B4-BE49-F238E27FC236}">
                <a16:creationId xmlns:a16="http://schemas.microsoft.com/office/drawing/2014/main" id="{FED1AC14-C552-033C-8D8D-4CB7B1D24B0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5614317"/>
          </a:xfrm>
          <a:prstGeom prst="rect">
            <a:avLst/>
          </a:prstGeom>
        </p:spPr>
      </p:pic>
    </p:spTree>
    <p:extLst>
      <p:ext uri="{BB962C8B-B14F-4D97-AF65-F5344CB8AC3E}">
        <p14:creationId xmlns:p14="http://schemas.microsoft.com/office/powerpoint/2010/main" val="30220892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5B468E-C5C0-9EF1-5643-6F860198172B}"/>
              </a:ext>
            </a:extLst>
          </p:cNvPr>
          <p:cNvSpPr>
            <a:spLocks noGrp="1"/>
          </p:cNvSpPr>
          <p:nvPr>
            <p:ph type="body" sz="quarter" idx="27"/>
          </p:nvPr>
        </p:nvSpPr>
        <p:spPr>
          <a:xfrm>
            <a:off x="281008" y="1607419"/>
            <a:ext cx="11211555" cy="4261869"/>
          </a:xfrm>
        </p:spPr>
        <p:txBody>
          <a:bodyPr/>
          <a:lstStyle/>
          <a:p>
            <a:pPr marL="285750" indent="-285750" algn="just">
              <a:buFont typeface="Wingdings" panose="05000000000000000000" pitchFamily="2" charset="2"/>
              <a:buChar char="q"/>
            </a:pPr>
            <a:r>
              <a:rPr lang="nl-BE" dirty="0"/>
              <a:t>Bijkomende signalisatie die duidelijk zichtbaar is voor alle weggebruikers, en die in de wetgeving voorzien is, plaatsen. En dit ook reeds aan de kruispunten voor het stuk weg werfverkeer.</a:t>
            </a:r>
          </a:p>
          <a:p>
            <a:pPr algn="just"/>
            <a:r>
              <a:rPr lang="nl-BE" dirty="0"/>
              <a:t> </a:t>
            </a:r>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algn="just"/>
            <a:r>
              <a:rPr lang="nl-BE" dirty="0"/>
              <a:t> </a:t>
            </a:r>
          </a:p>
          <a:p>
            <a:pPr algn="just"/>
            <a:endParaRPr lang="nl-BE" dirty="0"/>
          </a:p>
          <a:p>
            <a:pPr algn="just"/>
            <a:endParaRPr lang="nl-BE" dirty="0"/>
          </a:p>
          <a:p>
            <a:pPr algn="just"/>
            <a:endParaRPr lang="nl-BE" dirty="0"/>
          </a:p>
          <a:p>
            <a:pPr algn="just"/>
            <a:endParaRPr lang="nl-BE" dirty="0"/>
          </a:p>
          <a:p>
            <a:pPr algn="just"/>
            <a:endParaRPr lang="nl-BE" dirty="0"/>
          </a:p>
          <a:p>
            <a:pPr algn="just"/>
            <a:endParaRPr lang="nl-BE" dirty="0"/>
          </a:p>
          <a:p>
            <a:pPr algn="just"/>
            <a:endParaRPr lang="nl-BE" dirty="0"/>
          </a:p>
        </p:txBody>
      </p:sp>
      <p:sp>
        <p:nvSpPr>
          <p:cNvPr id="2" name="Text Placeholder 1">
            <a:extLst>
              <a:ext uri="{FF2B5EF4-FFF2-40B4-BE49-F238E27FC236}">
                <a16:creationId xmlns:a16="http://schemas.microsoft.com/office/drawing/2014/main" id="{575C47EF-FB0B-16BB-D6C7-C88B0FA8A128}"/>
              </a:ext>
            </a:extLst>
          </p:cNvPr>
          <p:cNvSpPr>
            <a:spLocks noGrp="1"/>
          </p:cNvSpPr>
          <p:nvPr>
            <p:ph type="body" sz="quarter" idx="13"/>
          </p:nvPr>
        </p:nvSpPr>
        <p:spPr/>
        <p:txBody>
          <a:bodyPr/>
          <a:lstStyle/>
          <a:p>
            <a:r>
              <a:rPr lang="nl-BE" dirty="0"/>
              <a:t>Advies.</a:t>
            </a:r>
          </a:p>
        </p:txBody>
      </p:sp>
      <p:grpSp>
        <p:nvGrpSpPr>
          <p:cNvPr id="19" name="Group 18">
            <a:extLst>
              <a:ext uri="{FF2B5EF4-FFF2-40B4-BE49-F238E27FC236}">
                <a16:creationId xmlns:a16="http://schemas.microsoft.com/office/drawing/2014/main" id="{1B324A6B-3231-67B8-ABD5-E7FEE9A2B4A6}"/>
              </a:ext>
            </a:extLst>
          </p:cNvPr>
          <p:cNvGrpSpPr/>
          <p:nvPr/>
        </p:nvGrpSpPr>
        <p:grpSpPr>
          <a:xfrm>
            <a:off x="699437" y="2321840"/>
            <a:ext cx="2030204" cy="2439106"/>
            <a:chOff x="699437" y="2321840"/>
            <a:chExt cx="2030204" cy="2439106"/>
          </a:xfrm>
        </p:grpSpPr>
        <p:grpSp>
          <p:nvGrpSpPr>
            <p:cNvPr id="5" name="Group 4">
              <a:extLst>
                <a:ext uri="{FF2B5EF4-FFF2-40B4-BE49-F238E27FC236}">
                  <a16:creationId xmlns:a16="http://schemas.microsoft.com/office/drawing/2014/main" id="{24404A14-5188-1ECC-B473-2B885BFFBB29}"/>
                </a:ext>
              </a:extLst>
            </p:cNvPr>
            <p:cNvGrpSpPr/>
            <p:nvPr/>
          </p:nvGrpSpPr>
          <p:grpSpPr>
            <a:xfrm>
              <a:off x="989949" y="2321840"/>
              <a:ext cx="1483743" cy="1412761"/>
              <a:chOff x="985813" y="2694044"/>
              <a:chExt cx="1347538" cy="1347538"/>
            </a:xfrm>
          </p:grpSpPr>
          <p:sp>
            <p:nvSpPr>
              <p:cNvPr id="4" name="Oval 3">
                <a:extLst>
                  <a:ext uri="{FF2B5EF4-FFF2-40B4-BE49-F238E27FC236}">
                    <a16:creationId xmlns:a16="http://schemas.microsoft.com/office/drawing/2014/main" id="{D67B1986-8CFF-F2D5-EB6E-B561E34357D4}"/>
                  </a:ext>
                </a:extLst>
              </p:cNvPr>
              <p:cNvSpPr/>
              <p:nvPr/>
            </p:nvSpPr>
            <p:spPr>
              <a:xfrm>
                <a:off x="1040958" y="2781299"/>
                <a:ext cx="1237247" cy="11859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6" name="Picture 2" descr="Verbodsborden ISO 7010 van aluminium &quot;Verboden voor voetgangers&quot; - P004">
                <a:extLst>
                  <a:ext uri="{FF2B5EF4-FFF2-40B4-BE49-F238E27FC236}">
                    <a16:creationId xmlns:a16="http://schemas.microsoft.com/office/drawing/2014/main" id="{AF5EC123-1A51-56EE-114D-5729F7F39BE5}"/>
                  </a:ext>
                </a:extLst>
              </p:cNvPr>
              <p:cNvPicPr>
                <a:picLocks noChangeAspect="1" noChangeArrowheads="1"/>
              </p:cNvPicPr>
              <p:nvPr/>
            </p:nvPicPr>
            <p:blipFill>
              <a:blip r:embed="rId2" cstate="email">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985813" y="2694044"/>
                <a:ext cx="1347538" cy="134753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Rounded Corners 5">
              <a:extLst>
                <a:ext uri="{FF2B5EF4-FFF2-40B4-BE49-F238E27FC236}">
                  <a16:creationId xmlns:a16="http://schemas.microsoft.com/office/drawing/2014/main" id="{AD36BE44-E530-CC21-D600-8F326CEDE7F8}"/>
                </a:ext>
              </a:extLst>
            </p:cNvPr>
            <p:cNvSpPr/>
            <p:nvPr/>
          </p:nvSpPr>
          <p:spPr>
            <a:xfrm>
              <a:off x="817420" y="3826079"/>
              <a:ext cx="1828800" cy="93486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xtBox 6">
              <a:extLst>
                <a:ext uri="{FF2B5EF4-FFF2-40B4-BE49-F238E27FC236}">
                  <a16:creationId xmlns:a16="http://schemas.microsoft.com/office/drawing/2014/main" id="{442BEFF5-8924-DA42-FEA1-E477EEF87088}"/>
                </a:ext>
              </a:extLst>
            </p:cNvPr>
            <p:cNvSpPr txBox="1"/>
            <p:nvPr/>
          </p:nvSpPr>
          <p:spPr>
            <a:xfrm>
              <a:off x="699437" y="3883528"/>
              <a:ext cx="2030204" cy="830997"/>
            </a:xfrm>
            <a:prstGeom prst="rect">
              <a:avLst/>
            </a:prstGeom>
          </p:spPr>
          <p:txBody>
            <a:bodyPr wrap="square" rtlCol="0">
              <a:spAutoFit/>
            </a:bodyPr>
            <a:lstStyle/>
            <a:p>
              <a:pPr algn="ctr"/>
              <a:r>
                <a:rPr lang="nl-BE" sz="1600" dirty="0">
                  <a:latin typeface="Aharoni" panose="02010803020104030203" pitchFamily="2" charset="-79"/>
                  <a:cs typeface="Aharoni" panose="02010803020104030203" pitchFamily="2" charset="-79"/>
                </a:rPr>
                <a:t>Uitgezonderd</a:t>
              </a:r>
              <a:br>
                <a:rPr lang="nl-BE" sz="1600" dirty="0">
                  <a:latin typeface="Aharoni" panose="02010803020104030203" pitchFamily="2" charset="-79"/>
                  <a:cs typeface="Aharoni" panose="02010803020104030203" pitchFamily="2" charset="-79"/>
                </a:rPr>
              </a:br>
              <a:r>
                <a:rPr lang="nl-BE" sz="1600" dirty="0">
                  <a:latin typeface="Aharoni" panose="02010803020104030203" pitchFamily="2" charset="-79"/>
                  <a:cs typeface="Aharoni" panose="02010803020104030203" pitchFamily="2" charset="-79"/>
                </a:rPr>
                <a:t>bezoekers sportzaal</a:t>
              </a:r>
            </a:p>
          </p:txBody>
        </p:sp>
      </p:grpSp>
      <p:grpSp>
        <p:nvGrpSpPr>
          <p:cNvPr id="18" name="Group 17">
            <a:extLst>
              <a:ext uri="{FF2B5EF4-FFF2-40B4-BE49-F238E27FC236}">
                <a16:creationId xmlns:a16="http://schemas.microsoft.com/office/drawing/2014/main" id="{B48802AA-BF33-612D-3D91-5BB19061737F}"/>
              </a:ext>
            </a:extLst>
          </p:cNvPr>
          <p:cNvGrpSpPr/>
          <p:nvPr/>
        </p:nvGrpSpPr>
        <p:grpSpPr>
          <a:xfrm>
            <a:off x="3254459" y="2325540"/>
            <a:ext cx="2030204" cy="2439106"/>
            <a:chOff x="3254459" y="2325540"/>
            <a:chExt cx="2030204" cy="2439106"/>
          </a:xfrm>
        </p:grpSpPr>
        <p:grpSp>
          <p:nvGrpSpPr>
            <p:cNvPr id="8" name="Group 7">
              <a:extLst>
                <a:ext uri="{FF2B5EF4-FFF2-40B4-BE49-F238E27FC236}">
                  <a16:creationId xmlns:a16="http://schemas.microsoft.com/office/drawing/2014/main" id="{49AF77FB-2DC2-B36E-9208-6458984B0302}"/>
                </a:ext>
              </a:extLst>
            </p:cNvPr>
            <p:cNvGrpSpPr/>
            <p:nvPr/>
          </p:nvGrpSpPr>
          <p:grpSpPr>
            <a:xfrm>
              <a:off x="3527690" y="2325540"/>
              <a:ext cx="1483743" cy="1412761"/>
              <a:chOff x="985813" y="2694044"/>
              <a:chExt cx="1347538" cy="1347538"/>
            </a:xfrm>
          </p:grpSpPr>
          <p:sp>
            <p:nvSpPr>
              <p:cNvPr id="9" name="Oval 8">
                <a:extLst>
                  <a:ext uri="{FF2B5EF4-FFF2-40B4-BE49-F238E27FC236}">
                    <a16:creationId xmlns:a16="http://schemas.microsoft.com/office/drawing/2014/main" id="{9B2FE219-3546-F913-587B-9181B73EC8DE}"/>
                  </a:ext>
                </a:extLst>
              </p:cNvPr>
              <p:cNvSpPr/>
              <p:nvPr/>
            </p:nvSpPr>
            <p:spPr>
              <a:xfrm>
                <a:off x="1040958" y="2781299"/>
                <a:ext cx="1237247" cy="11859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 name="Picture 2" descr="Verbodsborden ISO 7010 van aluminium &quot;Verboden voor voetgangers&quot; - P004">
                <a:extLst>
                  <a:ext uri="{FF2B5EF4-FFF2-40B4-BE49-F238E27FC236}">
                    <a16:creationId xmlns:a16="http://schemas.microsoft.com/office/drawing/2014/main" id="{60526CAA-5D11-BCC9-9F81-4F847252481E}"/>
                  </a:ext>
                </a:extLst>
              </p:cNvPr>
              <p:cNvPicPr>
                <a:picLocks noChangeAspect="1" noChangeArrowheads="1"/>
              </p:cNvPicPr>
              <p:nvPr/>
            </p:nvPicPr>
            <p:blipFill>
              <a:blip r:embed="rId2" cstate="email">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985813" y="2694044"/>
                <a:ext cx="1347538" cy="1347538"/>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Rectangle: Rounded Corners 10">
              <a:extLst>
                <a:ext uri="{FF2B5EF4-FFF2-40B4-BE49-F238E27FC236}">
                  <a16:creationId xmlns:a16="http://schemas.microsoft.com/office/drawing/2014/main" id="{4297D863-71F2-A4DE-2508-535C302EE272}"/>
                </a:ext>
              </a:extLst>
            </p:cNvPr>
            <p:cNvSpPr/>
            <p:nvPr/>
          </p:nvSpPr>
          <p:spPr>
            <a:xfrm>
              <a:off x="3355161" y="3829779"/>
              <a:ext cx="1828800" cy="93486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xtBox 11">
              <a:extLst>
                <a:ext uri="{FF2B5EF4-FFF2-40B4-BE49-F238E27FC236}">
                  <a16:creationId xmlns:a16="http://schemas.microsoft.com/office/drawing/2014/main" id="{2E1CBC3D-BC25-2916-7618-F5F7B68A6C41}"/>
                </a:ext>
              </a:extLst>
            </p:cNvPr>
            <p:cNvSpPr txBox="1"/>
            <p:nvPr/>
          </p:nvSpPr>
          <p:spPr>
            <a:xfrm>
              <a:off x="3254459" y="3952123"/>
              <a:ext cx="2030204" cy="646331"/>
            </a:xfrm>
            <a:prstGeom prst="rect">
              <a:avLst/>
            </a:prstGeom>
          </p:spPr>
          <p:txBody>
            <a:bodyPr wrap="square" rtlCol="0">
              <a:spAutoFit/>
            </a:bodyPr>
            <a:lstStyle/>
            <a:p>
              <a:pPr algn="ctr"/>
              <a:r>
                <a:rPr lang="nl-BE" sz="1600" dirty="0">
                  <a:latin typeface="Aharoni" panose="02010803020104030203" pitchFamily="2" charset="-79"/>
                  <a:cs typeface="Aharoni" panose="02010803020104030203" pitchFamily="2" charset="-79"/>
                </a:rPr>
                <a:t>Uitgezonderd</a:t>
              </a:r>
              <a:br>
                <a:rPr lang="nl-BE" sz="1600" dirty="0">
                  <a:latin typeface="Aharoni" panose="02010803020104030203" pitchFamily="2" charset="-79"/>
                  <a:cs typeface="Aharoni" panose="02010803020104030203" pitchFamily="2" charset="-79"/>
                </a:rPr>
              </a:br>
              <a:r>
                <a:rPr lang="nl-BE" sz="1600" dirty="0">
                  <a:latin typeface="Aharoni" panose="02010803020104030203" pitchFamily="2" charset="-79"/>
                  <a:cs typeface="Aharoni" panose="02010803020104030203" pitchFamily="2" charset="-79"/>
                </a:rPr>
                <a:t>personeel blok </a:t>
              </a:r>
              <a:r>
                <a:rPr lang="nl-BE" sz="2000" dirty="0">
                  <a:latin typeface="Aharoni" panose="02010803020104030203" pitchFamily="2" charset="-79"/>
                  <a:cs typeface="Aharoni" panose="02010803020104030203" pitchFamily="2" charset="-79"/>
                </a:rPr>
                <a:t>5</a:t>
              </a:r>
            </a:p>
          </p:txBody>
        </p:sp>
      </p:grpSp>
      <p:grpSp>
        <p:nvGrpSpPr>
          <p:cNvPr id="17" name="Group 16">
            <a:extLst>
              <a:ext uri="{FF2B5EF4-FFF2-40B4-BE49-F238E27FC236}">
                <a16:creationId xmlns:a16="http://schemas.microsoft.com/office/drawing/2014/main" id="{31A7C363-7BE8-50EA-95A5-1B00457F3173}"/>
              </a:ext>
            </a:extLst>
          </p:cNvPr>
          <p:cNvGrpSpPr/>
          <p:nvPr/>
        </p:nvGrpSpPr>
        <p:grpSpPr>
          <a:xfrm>
            <a:off x="6065431" y="2321840"/>
            <a:ext cx="1655073" cy="2632976"/>
            <a:chOff x="6078618" y="2511822"/>
            <a:chExt cx="1655073" cy="2632976"/>
          </a:xfrm>
        </p:grpSpPr>
        <p:pic>
          <p:nvPicPr>
            <p:cNvPr id="1030" name="Picture 6" descr="Verkeersbord SB250 F39 - Gewijzigde verkeerssituatie">
              <a:extLst>
                <a:ext uri="{FF2B5EF4-FFF2-40B4-BE49-F238E27FC236}">
                  <a16:creationId xmlns:a16="http://schemas.microsoft.com/office/drawing/2014/main" id="{536A32FB-4F4E-1E3B-5B98-450975998DCC}"/>
                </a:ext>
              </a:extLst>
            </p:cNvPr>
            <p:cNvPicPr>
              <a:picLocks noChangeAspect="1" noChangeArrowheads="1"/>
            </p:cNvPicPr>
            <p:nvPr/>
          </p:nvPicPr>
          <p:blipFill rotWithShape="1">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rcRect l="3919" t="19088" r="4291" b="18768"/>
            <a:stretch/>
          </p:blipFill>
          <p:spPr bwMode="auto">
            <a:xfrm>
              <a:off x="6078618" y="3963775"/>
              <a:ext cx="1655073" cy="11810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748A300A-8806-B125-4841-362B07EAF029}"/>
                </a:ext>
              </a:extLst>
            </p:cNvPr>
            <p:cNvGrpSpPr/>
            <p:nvPr/>
          </p:nvGrpSpPr>
          <p:grpSpPr>
            <a:xfrm>
              <a:off x="6096000" y="2511822"/>
              <a:ext cx="1586313" cy="1411200"/>
              <a:chOff x="2833688" y="571500"/>
              <a:chExt cx="6524625" cy="5715000"/>
            </a:xfrm>
          </p:grpSpPr>
          <p:sp>
            <p:nvSpPr>
              <p:cNvPr id="15" name="Isosceles Triangle 14">
                <a:extLst>
                  <a:ext uri="{FF2B5EF4-FFF2-40B4-BE49-F238E27FC236}">
                    <a16:creationId xmlns:a16="http://schemas.microsoft.com/office/drawing/2014/main" id="{843DFCD4-FEE1-C456-AA35-9CEF76427EE2}"/>
                  </a:ext>
                </a:extLst>
              </p:cNvPr>
              <p:cNvSpPr/>
              <p:nvPr/>
            </p:nvSpPr>
            <p:spPr>
              <a:xfrm>
                <a:off x="3647999" y="1376413"/>
                <a:ext cx="4883346" cy="43891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32" name="Picture 8" descr="Verkeersborden &quot;Gevaar&quot;">
                <a:extLst>
                  <a:ext uri="{FF2B5EF4-FFF2-40B4-BE49-F238E27FC236}">
                    <a16:creationId xmlns:a16="http://schemas.microsoft.com/office/drawing/2014/main" id="{5F665C48-5A00-8BE6-33FE-52EDCA985FF0}"/>
                  </a:ext>
                </a:extLst>
              </p:cNvPr>
              <p:cNvPicPr>
                <a:picLocks noChangeAspect="1" noChangeArrowheads="1"/>
              </p:cNvPicPr>
              <p:nvPr/>
            </p:nvPicPr>
            <p:blipFill>
              <a:blip r:embed="rId4" cstate="email">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2833688" y="571500"/>
                <a:ext cx="6524625" cy="5715000"/>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1" name="TextBox 20">
            <a:extLst>
              <a:ext uri="{FF2B5EF4-FFF2-40B4-BE49-F238E27FC236}">
                <a16:creationId xmlns:a16="http://schemas.microsoft.com/office/drawing/2014/main" id="{0EB66905-7FC0-4726-EF79-D80DE352E51D}"/>
              </a:ext>
            </a:extLst>
          </p:cNvPr>
          <p:cNvSpPr txBox="1"/>
          <p:nvPr/>
        </p:nvSpPr>
        <p:spPr>
          <a:xfrm>
            <a:off x="915731" y="5001576"/>
            <a:ext cx="1632178" cy="646331"/>
          </a:xfrm>
          <a:prstGeom prst="rect">
            <a:avLst/>
          </a:prstGeom>
        </p:spPr>
        <p:txBody>
          <a:bodyPr wrap="none" rtlCol="0">
            <a:spAutoFit/>
          </a:bodyPr>
          <a:lstStyle/>
          <a:p>
            <a:r>
              <a:rPr lang="nl-BE" dirty="0"/>
              <a:t>Kruispunt voor</a:t>
            </a:r>
          </a:p>
          <a:p>
            <a:pPr algn="ctr"/>
            <a:r>
              <a:rPr lang="nl-BE" dirty="0"/>
              <a:t>sportzaal</a:t>
            </a:r>
          </a:p>
        </p:txBody>
      </p:sp>
      <p:sp>
        <p:nvSpPr>
          <p:cNvPr id="22" name="TextBox 21">
            <a:extLst>
              <a:ext uri="{FF2B5EF4-FFF2-40B4-BE49-F238E27FC236}">
                <a16:creationId xmlns:a16="http://schemas.microsoft.com/office/drawing/2014/main" id="{9C9AB588-8C72-86B1-7981-3F815B9BEF97}"/>
              </a:ext>
            </a:extLst>
          </p:cNvPr>
          <p:cNvSpPr txBox="1"/>
          <p:nvPr/>
        </p:nvSpPr>
        <p:spPr>
          <a:xfrm>
            <a:off x="3453472" y="5001576"/>
            <a:ext cx="1632178" cy="646331"/>
          </a:xfrm>
          <a:prstGeom prst="rect">
            <a:avLst/>
          </a:prstGeom>
        </p:spPr>
        <p:txBody>
          <a:bodyPr wrap="none" rtlCol="0">
            <a:spAutoFit/>
          </a:bodyPr>
          <a:lstStyle/>
          <a:p>
            <a:r>
              <a:rPr lang="nl-BE" dirty="0"/>
              <a:t>Kruispunt voor</a:t>
            </a:r>
          </a:p>
          <a:p>
            <a:pPr algn="ctr"/>
            <a:r>
              <a:rPr lang="nl-BE" dirty="0"/>
              <a:t>Blok 5</a:t>
            </a:r>
          </a:p>
        </p:txBody>
      </p:sp>
      <p:sp>
        <p:nvSpPr>
          <p:cNvPr id="23" name="TextBox 22">
            <a:extLst>
              <a:ext uri="{FF2B5EF4-FFF2-40B4-BE49-F238E27FC236}">
                <a16:creationId xmlns:a16="http://schemas.microsoft.com/office/drawing/2014/main" id="{FCE933E8-509D-876B-5BC7-47F12950BC9B}"/>
              </a:ext>
            </a:extLst>
          </p:cNvPr>
          <p:cNvSpPr txBox="1"/>
          <p:nvPr/>
        </p:nvSpPr>
        <p:spPr>
          <a:xfrm>
            <a:off x="6036948" y="5001576"/>
            <a:ext cx="1632178" cy="646331"/>
          </a:xfrm>
          <a:prstGeom prst="rect">
            <a:avLst/>
          </a:prstGeom>
        </p:spPr>
        <p:txBody>
          <a:bodyPr wrap="none" rtlCol="0">
            <a:spAutoFit/>
          </a:bodyPr>
          <a:lstStyle/>
          <a:p>
            <a:r>
              <a:rPr lang="nl-BE" dirty="0"/>
              <a:t>Kruispunt voor</a:t>
            </a:r>
          </a:p>
          <a:p>
            <a:pPr algn="ctr"/>
            <a:r>
              <a:rPr lang="nl-BE" dirty="0"/>
              <a:t>Voor werf</a:t>
            </a:r>
          </a:p>
        </p:txBody>
      </p:sp>
    </p:spTree>
    <p:extLst>
      <p:ext uri="{BB962C8B-B14F-4D97-AF65-F5344CB8AC3E}">
        <p14:creationId xmlns:p14="http://schemas.microsoft.com/office/powerpoint/2010/main" val="27991696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156CBD-BBBF-6832-7883-857132919051}"/>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33ED0DB2-1ECD-517D-138B-0835F3B5A0CC}"/>
              </a:ext>
            </a:extLst>
          </p:cNvPr>
          <p:cNvSpPr>
            <a:spLocks noGrp="1"/>
          </p:cNvSpPr>
          <p:nvPr>
            <p:ph type="body" sz="quarter" idx="27"/>
          </p:nvPr>
        </p:nvSpPr>
        <p:spPr/>
        <p:txBody>
          <a:bodyPr/>
          <a:lstStyle/>
          <a:p>
            <a:endParaRPr lang="nl-BE"/>
          </a:p>
        </p:txBody>
      </p:sp>
      <p:pic>
        <p:nvPicPr>
          <p:cNvPr id="5" name="Picture 4">
            <a:extLst>
              <a:ext uri="{FF2B5EF4-FFF2-40B4-BE49-F238E27FC236}">
                <a16:creationId xmlns:a16="http://schemas.microsoft.com/office/drawing/2014/main" id="{224D201C-319D-6CF8-BA98-B869825AB93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5636887"/>
          </a:xfrm>
          <a:prstGeom prst="rect">
            <a:avLst/>
          </a:prstGeom>
        </p:spPr>
      </p:pic>
    </p:spTree>
    <p:extLst>
      <p:ext uri="{BB962C8B-B14F-4D97-AF65-F5344CB8AC3E}">
        <p14:creationId xmlns:p14="http://schemas.microsoft.com/office/powerpoint/2010/main" val="16940783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65" name="Group 3164">
            <a:extLst>
              <a:ext uri="{FF2B5EF4-FFF2-40B4-BE49-F238E27FC236}">
                <a16:creationId xmlns:a16="http://schemas.microsoft.com/office/drawing/2014/main" id="{62D02F48-BADC-2FD9-9881-342C821E687F}"/>
              </a:ext>
            </a:extLst>
          </p:cNvPr>
          <p:cNvGrpSpPr/>
          <p:nvPr/>
        </p:nvGrpSpPr>
        <p:grpSpPr>
          <a:xfrm>
            <a:off x="48480" y="135127"/>
            <a:ext cx="12095040" cy="6181323"/>
            <a:chOff x="96960" y="215899"/>
            <a:chExt cx="12095040" cy="6181323"/>
          </a:xfrm>
        </p:grpSpPr>
        <p:grpSp>
          <p:nvGrpSpPr>
            <p:cNvPr id="3164" name="Group 3163">
              <a:extLst>
                <a:ext uri="{FF2B5EF4-FFF2-40B4-BE49-F238E27FC236}">
                  <a16:creationId xmlns:a16="http://schemas.microsoft.com/office/drawing/2014/main" id="{49AF7C0E-D6E6-47BC-784A-1251098E94EE}"/>
                </a:ext>
              </a:extLst>
            </p:cNvPr>
            <p:cNvGrpSpPr/>
            <p:nvPr/>
          </p:nvGrpSpPr>
          <p:grpSpPr>
            <a:xfrm>
              <a:off x="96960" y="277897"/>
              <a:ext cx="12095040" cy="6119325"/>
              <a:chOff x="39810" y="262890"/>
              <a:chExt cx="12095040" cy="6119325"/>
            </a:xfrm>
          </p:grpSpPr>
          <p:pic>
            <p:nvPicPr>
              <p:cNvPr id="3152" name="Picture 3151">
                <a:extLst>
                  <a:ext uri="{FF2B5EF4-FFF2-40B4-BE49-F238E27FC236}">
                    <a16:creationId xmlns:a16="http://schemas.microsoft.com/office/drawing/2014/main" id="{7FC495D1-B90D-71A1-A2FC-179C505B9A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9810" y="270044"/>
                <a:ext cx="12095040" cy="6112171"/>
              </a:xfrm>
              <a:prstGeom prst="rect">
                <a:avLst/>
              </a:prstGeom>
            </p:spPr>
          </p:pic>
          <p:sp>
            <p:nvSpPr>
              <p:cNvPr id="3163" name="Freeform: Shape 3162">
                <a:extLst>
                  <a:ext uri="{FF2B5EF4-FFF2-40B4-BE49-F238E27FC236}">
                    <a16:creationId xmlns:a16="http://schemas.microsoft.com/office/drawing/2014/main" id="{F0013DB9-1242-D337-CF40-8FCE20237E44}"/>
                  </a:ext>
                </a:extLst>
              </p:cNvPr>
              <p:cNvSpPr/>
              <p:nvPr/>
            </p:nvSpPr>
            <p:spPr>
              <a:xfrm>
                <a:off x="4743450" y="262890"/>
                <a:ext cx="2686050" cy="2057400"/>
              </a:xfrm>
              <a:custGeom>
                <a:avLst/>
                <a:gdLst>
                  <a:gd name="connsiteX0" fmla="*/ 217170 w 2686050"/>
                  <a:gd name="connsiteY0" fmla="*/ 2057400 h 2057400"/>
                  <a:gd name="connsiteX1" fmla="*/ 0 w 2686050"/>
                  <a:gd name="connsiteY1" fmla="*/ 0 h 2057400"/>
                  <a:gd name="connsiteX2" fmla="*/ 2514600 w 2686050"/>
                  <a:gd name="connsiteY2" fmla="*/ 11430 h 2057400"/>
                  <a:gd name="connsiteX3" fmla="*/ 2686050 w 2686050"/>
                  <a:gd name="connsiteY3" fmla="*/ 1211580 h 2057400"/>
                  <a:gd name="connsiteX4" fmla="*/ 2057400 w 2686050"/>
                  <a:gd name="connsiteY4" fmla="*/ 1268730 h 2057400"/>
                  <a:gd name="connsiteX5" fmla="*/ 2091690 w 2686050"/>
                  <a:gd name="connsiteY5" fmla="*/ 2000250 h 2057400"/>
                  <a:gd name="connsiteX6" fmla="*/ 960120 w 2686050"/>
                  <a:gd name="connsiteY6" fmla="*/ 2045970 h 2057400"/>
                  <a:gd name="connsiteX7" fmla="*/ 800100 w 2686050"/>
                  <a:gd name="connsiteY7" fmla="*/ 891540 h 2057400"/>
                  <a:gd name="connsiteX8" fmla="*/ 491490 w 2686050"/>
                  <a:gd name="connsiteY8" fmla="*/ 925830 h 2057400"/>
                  <a:gd name="connsiteX9" fmla="*/ 354330 w 2686050"/>
                  <a:gd name="connsiteY9" fmla="*/ 1257300 h 2057400"/>
                  <a:gd name="connsiteX10" fmla="*/ 457200 w 2686050"/>
                  <a:gd name="connsiteY10" fmla="*/ 2057400 h 2057400"/>
                  <a:gd name="connsiteX11" fmla="*/ 217170 w 2686050"/>
                  <a:gd name="connsiteY11"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86050" h="2057400">
                    <a:moveTo>
                      <a:pt x="217170" y="2057400"/>
                    </a:moveTo>
                    <a:lnTo>
                      <a:pt x="0" y="0"/>
                    </a:lnTo>
                    <a:lnTo>
                      <a:pt x="2514600" y="11430"/>
                    </a:lnTo>
                    <a:lnTo>
                      <a:pt x="2686050" y="1211580"/>
                    </a:lnTo>
                    <a:lnTo>
                      <a:pt x="2057400" y="1268730"/>
                    </a:lnTo>
                    <a:lnTo>
                      <a:pt x="2091690" y="2000250"/>
                    </a:lnTo>
                    <a:lnTo>
                      <a:pt x="960120" y="2045970"/>
                    </a:lnTo>
                    <a:lnTo>
                      <a:pt x="800100" y="891540"/>
                    </a:lnTo>
                    <a:lnTo>
                      <a:pt x="491490" y="925830"/>
                    </a:lnTo>
                    <a:lnTo>
                      <a:pt x="354330" y="1257300"/>
                    </a:lnTo>
                    <a:lnTo>
                      <a:pt x="457200" y="2057400"/>
                    </a:lnTo>
                    <a:lnTo>
                      <a:pt x="217170" y="2057400"/>
                    </a:lnTo>
                    <a:close/>
                  </a:path>
                </a:pathLst>
              </a:custGeom>
              <a:solidFill>
                <a:schemeClr val="accent1">
                  <a:lumMod val="20000"/>
                  <a:lumOff val="80000"/>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161" name="TextBox 3160">
              <a:extLst>
                <a:ext uri="{FF2B5EF4-FFF2-40B4-BE49-F238E27FC236}">
                  <a16:creationId xmlns:a16="http://schemas.microsoft.com/office/drawing/2014/main" id="{166C8E6F-F765-348D-B70E-2DD629166922}"/>
                </a:ext>
              </a:extLst>
            </p:cNvPr>
            <p:cNvSpPr txBox="1"/>
            <p:nvPr/>
          </p:nvSpPr>
          <p:spPr>
            <a:xfrm rot="21172320">
              <a:off x="5082519" y="215899"/>
              <a:ext cx="2823336" cy="584775"/>
            </a:xfrm>
            <a:prstGeom prst="rect">
              <a:avLst/>
            </a:prstGeom>
          </p:spPr>
          <p:txBody>
            <a:bodyPr wrap="square" rtlCol="0">
              <a:spAutoFit/>
            </a:bodyPr>
            <a:lstStyle/>
            <a:p>
              <a:r>
                <a:rPr lang="nl-BE" sz="3200" dirty="0">
                  <a:solidFill>
                    <a:srgbClr val="002060"/>
                  </a:solidFill>
                  <a:latin typeface="Amasis MT Pro Black" panose="02040A04050005020304" pitchFamily="18" charset="0"/>
                </a:rPr>
                <a:t>New KKE</a:t>
              </a:r>
            </a:p>
          </p:txBody>
        </p:sp>
      </p:grpSp>
      <p:sp>
        <p:nvSpPr>
          <p:cNvPr id="3157" name="Freeform: Shape 3156">
            <a:extLst>
              <a:ext uri="{FF2B5EF4-FFF2-40B4-BE49-F238E27FC236}">
                <a16:creationId xmlns:a16="http://schemas.microsoft.com/office/drawing/2014/main" id="{9120D6D7-D98A-3A02-9E7E-2281939CDEF6}"/>
              </a:ext>
            </a:extLst>
          </p:cNvPr>
          <p:cNvSpPr/>
          <p:nvPr/>
        </p:nvSpPr>
        <p:spPr>
          <a:xfrm>
            <a:off x="246600" y="666516"/>
            <a:ext cx="10984230" cy="5212080"/>
          </a:xfrm>
          <a:custGeom>
            <a:avLst/>
            <a:gdLst>
              <a:gd name="connsiteX0" fmla="*/ 0 w 10984230"/>
              <a:gd name="connsiteY0" fmla="*/ 2971800 h 5212080"/>
              <a:gd name="connsiteX1" fmla="*/ 1485900 w 10984230"/>
              <a:gd name="connsiteY1" fmla="*/ 1234440 h 5212080"/>
              <a:gd name="connsiteX2" fmla="*/ 2171700 w 10984230"/>
              <a:gd name="connsiteY2" fmla="*/ 1885950 h 5212080"/>
              <a:gd name="connsiteX3" fmla="*/ 4857750 w 10984230"/>
              <a:gd name="connsiteY3" fmla="*/ 1623060 h 5212080"/>
              <a:gd name="connsiteX4" fmla="*/ 4754880 w 10984230"/>
              <a:gd name="connsiteY4" fmla="*/ 788670 h 5212080"/>
              <a:gd name="connsiteX5" fmla="*/ 4914900 w 10984230"/>
              <a:gd name="connsiteY5" fmla="*/ 434340 h 5212080"/>
              <a:gd name="connsiteX6" fmla="*/ 6126480 w 10984230"/>
              <a:gd name="connsiteY6" fmla="*/ 320040 h 5212080"/>
              <a:gd name="connsiteX7" fmla="*/ 6115050 w 10984230"/>
              <a:gd name="connsiteY7" fmla="*/ 45720 h 5212080"/>
              <a:gd name="connsiteX8" fmla="*/ 7006590 w 10984230"/>
              <a:gd name="connsiteY8" fmla="*/ 0 h 5212080"/>
              <a:gd name="connsiteX9" fmla="*/ 7018020 w 10984230"/>
              <a:gd name="connsiteY9" fmla="*/ 262890 h 5212080"/>
              <a:gd name="connsiteX10" fmla="*/ 6195060 w 10984230"/>
              <a:gd name="connsiteY10" fmla="*/ 365760 h 5212080"/>
              <a:gd name="connsiteX11" fmla="*/ 6275070 w 10984230"/>
              <a:gd name="connsiteY11" fmla="*/ 845820 h 5212080"/>
              <a:gd name="connsiteX12" fmla="*/ 6572250 w 10984230"/>
              <a:gd name="connsiteY12" fmla="*/ 822960 h 5212080"/>
              <a:gd name="connsiteX13" fmla="*/ 6629400 w 10984230"/>
              <a:gd name="connsiteY13" fmla="*/ 1760220 h 5212080"/>
              <a:gd name="connsiteX14" fmla="*/ 10824210 w 10984230"/>
              <a:gd name="connsiteY14" fmla="*/ 1291590 h 5212080"/>
              <a:gd name="connsiteX15" fmla="*/ 10984230 w 10984230"/>
              <a:gd name="connsiteY15" fmla="*/ 3086100 h 5212080"/>
              <a:gd name="connsiteX16" fmla="*/ 10069830 w 10984230"/>
              <a:gd name="connsiteY16" fmla="*/ 3188970 h 5212080"/>
              <a:gd name="connsiteX17" fmla="*/ 10081260 w 10984230"/>
              <a:gd name="connsiteY17" fmla="*/ 3474720 h 5212080"/>
              <a:gd name="connsiteX18" fmla="*/ 9829800 w 10984230"/>
              <a:gd name="connsiteY18" fmla="*/ 3703320 h 5212080"/>
              <a:gd name="connsiteX19" fmla="*/ 9909810 w 10984230"/>
              <a:gd name="connsiteY19" fmla="*/ 3817620 h 5212080"/>
              <a:gd name="connsiteX20" fmla="*/ 9452610 w 10984230"/>
              <a:gd name="connsiteY20" fmla="*/ 4183380 h 5212080"/>
              <a:gd name="connsiteX21" fmla="*/ 9486900 w 10984230"/>
              <a:gd name="connsiteY21" fmla="*/ 4331970 h 5212080"/>
              <a:gd name="connsiteX22" fmla="*/ 8606790 w 10984230"/>
              <a:gd name="connsiteY22" fmla="*/ 4411980 h 5212080"/>
              <a:gd name="connsiteX23" fmla="*/ 8641080 w 10984230"/>
              <a:gd name="connsiteY23" fmla="*/ 5154930 h 5212080"/>
              <a:gd name="connsiteX24" fmla="*/ 8549640 w 10984230"/>
              <a:gd name="connsiteY24" fmla="*/ 5212080 h 5212080"/>
              <a:gd name="connsiteX25" fmla="*/ 5063490 w 10984230"/>
              <a:gd name="connsiteY25" fmla="*/ 3954780 h 5212080"/>
              <a:gd name="connsiteX26" fmla="*/ 4686300 w 10984230"/>
              <a:gd name="connsiteY26" fmla="*/ 3851910 h 5212080"/>
              <a:gd name="connsiteX27" fmla="*/ 4549140 w 10984230"/>
              <a:gd name="connsiteY27" fmla="*/ 3851910 h 5212080"/>
              <a:gd name="connsiteX28" fmla="*/ 1874520 w 10984230"/>
              <a:gd name="connsiteY28" fmla="*/ 3680460 h 5212080"/>
              <a:gd name="connsiteX29" fmla="*/ 1143000 w 10984230"/>
              <a:gd name="connsiteY29" fmla="*/ 3646170 h 5212080"/>
              <a:gd name="connsiteX30" fmla="*/ 1040130 w 10984230"/>
              <a:gd name="connsiteY30" fmla="*/ 3657600 h 5212080"/>
              <a:gd name="connsiteX31" fmla="*/ 754380 w 10984230"/>
              <a:gd name="connsiteY31" fmla="*/ 3726180 h 5212080"/>
              <a:gd name="connsiteX32" fmla="*/ 0 w 10984230"/>
              <a:gd name="connsiteY32" fmla="*/ 2971800 h 521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984230" h="5212080">
                <a:moveTo>
                  <a:pt x="0" y="2971800"/>
                </a:moveTo>
                <a:lnTo>
                  <a:pt x="1485900" y="1234440"/>
                </a:lnTo>
                <a:lnTo>
                  <a:pt x="2171700" y="1885950"/>
                </a:lnTo>
                <a:lnTo>
                  <a:pt x="4857750" y="1623060"/>
                </a:lnTo>
                <a:lnTo>
                  <a:pt x="4754880" y="788670"/>
                </a:lnTo>
                <a:lnTo>
                  <a:pt x="4914900" y="434340"/>
                </a:lnTo>
                <a:lnTo>
                  <a:pt x="6126480" y="320040"/>
                </a:lnTo>
                <a:lnTo>
                  <a:pt x="6115050" y="45720"/>
                </a:lnTo>
                <a:lnTo>
                  <a:pt x="7006590" y="0"/>
                </a:lnTo>
                <a:lnTo>
                  <a:pt x="7018020" y="262890"/>
                </a:lnTo>
                <a:lnTo>
                  <a:pt x="6195060" y="365760"/>
                </a:lnTo>
                <a:lnTo>
                  <a:pt x="6275070" y="845820"/>
                </a:lnTo>
                <a:lnTo>
                  <a:pt x="6572250" y="822960"/>
                </a:lnTo>
                <a:lnTo>
                  <a:pt x="6629400" y="1760220"/>
                </a:lnTo>
                <a:lnTo>
                  <a:pt x="10824210" y="1291590"/>
                </a:lnTo>
                <a:lnTo>
                  <a:pt x="10984230" y="3086100"/>
                </a:lnTo>
                <a:lnTo>
                  <a:pt x="10069830" y="3188970"/>
                </a:lnTo>
                <a:lnTo>
                  <a:pt x="10081260" y="3474720"/>
                </a:lnTo>
                <a:lnTo>
                  <a:pt x="9829800" y="3703320"/>
                </a:lnTo>
                <a:lnTo>
                  <a:pt x="9909810" y="3817620"/>
                </a:lnTo>
                <a:lnTo>
                  <a:pt x="9452610" y="4183380"/>
                </a:lnTo>
                <a:lnTo>
                  <a:pt x="9486900" y="4331970"/>
                </a:lnTo>
                <a:lnTo>
                  <a:pt x="8606790" y="4411980"/>
                </a:lnTo>
                <a:lnTo>
                  <a:pt x="8641080" y="5154930"/>
                </a:lnTo>
                <a:lnTo>
                  <a:pt x="8549640" y="5212080"/>
                </a:lnTo>
                <a:lnTo>
                  <a:pt x="5063490" y="3954780"/>
                </a:lnTo>
                <a:lnTo>
                  <a:pt x="4686300" y="3851910"/>
                </a:lnTo>
                <a:lnTo>
                  <a:pt x="4549140" y="3851910"/>
                </a:lnTo>
                <a:lnTo>
                  <a:pt x="1874520" y="3680460"/>
                </a:lnTo>
                <a:lnTo>
                  <a:pt x="1143000" y="3646170"/>
                </a:lnTo>
                <a:lnTo>
                  <a:pt x="1040130" y="3657600"/>
                </a:lnTo>
                <a:lnTo>
                  <a:pt x="754380" y="3726180"/>
                </a:lnTo>
                <a:lnTo>
                  <a:pt x="0" y="2971800"/>
                </a:lnTo>
                <a:close/>
              </a:path>
            </a:pathLst>
          </a:custGeom>
          <a:noFill/>
          <a:ln w="508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196" name="Picture 124" descr="Gratis vectors en illustraties met Puin storten Downloaden | Freepik">
            <a:extLst>
              <a:ext uri="{FF2B5EF4-FFF2-40B4-BE49-F238E27FC236}">
                <a16:creationId xmlns:a16="http://schemas.microsoft.com/office/drawing/2014/main" id="{7A0D61FD-2F66-179E-2A84-C485FA1E27D9}"/>
              </a:ext>
            </a:extLst>
          </p:cNvPr>
          <p:cNvPicPr>
            <a:picLocks noChangeAspect="1" noChangeArrowheads="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flipH="1">
            <a:off x="6332219" y="636071"/>
            <a:ext cx="837150" cy="552173"/>
          </a:xfrm>
          <a:prstGeom prst="rect">
            <a:avLst/>
          </a:prstGeom>
          <a:noFill/>
          <a:extLst>
            <a:ext uri="{909E8E84-426E-40DD-AFC4-6F175D3DCCD1}">
              <a14:hiddenFill xmlns:a14="http://schemas.microsoft.com/office/drawing/2010/main">
                <a:solidFill>
                  <a:srgbClr val="FFFFFF"/>
                </a:solidFill>
              </a14:hiddenFill>
            </a:ext>
          </a:extLst>
        </p:spPr>
      </p:pic>
      <p:grpSp>
        <p:nvGrpSpPr>
          <p:cNvPr id="3174" name="Group 3173">
            <a:extLst>
              <a:ext uri="{FF2B5EF4-FFF2-40B4-BE49-F238E27FC236}">
                <a16:creationId xmlns:a16="http://schemas.microsoft.com/office/drawing/2014/main" id="{2B7E95E6-B5D5-E1FC-CEA7-4097D6D51D55}"/>
              </a:ext>
            </a:extLst>
          </p:cNvPr>
          <p:cNvGrpSpPr/>
          <p:nvPr/>
        </p:nvGrpSpPr>
        <p:grpSpPr>
          <a:xfrm>
            <a:off x="4700588" y="1626394"/>
            <a:ext cx="1876425" cy="788194"/>
            <a:chOff x="4700588" y="1626394"/>
            <a:chExt cx="1876425" cy="788194"/>
          </a:xfrm>
        </p:grpSpPr>
        <p:sp>
          <p:nvSpPr>
            <p:cNvPr id="3170" name="Freeform: Shape 3169">
              <a:extLst>
                <a:ext uri="{FF2B5EF4-FFF2-40B4-BE49-F238E27FC236}">
                  <a16:creationId xmlns:a16="http://schemas.microsoft.com/office/drawing/2014/main" id="{4D6F2854-266B-D9ED-A052-064C014AA5C1}"/>
                </a:ext>
              </a:extLst>
            </p:cNvPr>
            <p:cNvSpPr/>
            <p:nvPr/>
          </p:nvSpPr>
          <p:spPr>
            <a:xfrm>
              <a:off x="4700588" y="2259806"/>
              <a:ext cx="1876425" cy="154782"/>
            </a:xfrm>
            <a:custGeom>
              <a:avLst/>
              <a:gdLst>
                <a:gd name="connsiteX0" fmla="*/ 0 w 1876425"/>
                <a:gd name="connsiteY0" fmla="*/ 123825 h 154782"/>
                <a:gd name="connsiteX1" fmla="*/ 1364456 w 1876425"/>
                <a:gd name="connsiteY1" fmla="*/ 0 h 154782"/>
                <a:gd name="connsiteX2" fmla="*/ 1435893 w 1876425"/>
                <a:gd name="connsiteY2" fmla="*/ 4763 h 154782"/>
                <a:gd name="connsiteX3" fmla="*/ 1535906 w 1876425"/>
                <a:gd name="connsiteY3" fmla="*/ 9525 h 154782"/>
                <a:gd name="connsiteX4" fmla="*/ 1569243 w 1876425"/>
                <a:gd name="connsiteY4" fmla="*/ 19050 h 154782"/>
                <a:gd name="connsiteX5" fmla="*/ 1607343 w 1876425"/>
                <a:gd name="connsiteY5" fmla="*/ 30957 h 154782"/>
                <a:gd name="connsiteX6" fmla="*/ 1662112 w 1876425"/>
                <a:gd name="connsiteY6" fmla="*/ 52388 h 154782"/>
                <a:gd name="connsiteX7" fmla="*/ 1750218 w 1876425"/>
                <a:gd name="connsiteY7" fmla="*/ 88107 h 154782"/>
                <a:gd name="connsiteX8" fmla="*/ 1821656 w 1876425"/>
                <a:gd name="connsiteY8" fmla="*/ 121444 h 154782"/>
                <a:gd name="connsiteX9" fmla="*/ 1876425 w 1876425"/>
                <a:gd name="connsiteY9" fmla="*/ 154782 h 154782"/>
                <a:gd name="connsiteX10" fmla="*/ 1876425 w 1876425"/>
                <a:gd name="connsiteY10" fmla="*/ 154782 h 15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6425" h="154782">
                  <a:moveTo>
                    <a:pt x="0" y="123825"/>
                  </a:moveTo>
                  <a:lnTo>
                    <a:pt x="1364456" y="0"/>
                  </a:lnTo>
                  <a:lnTo>
                    <a:pt x="1435893" y="4763"/>
                  </a:lnTo>
                  <a:lnTo>
                    <a:pt x="1535906" y="9525"/>
                  </a:lnTo>
                  <a:lnTo>
                    <a:pt x="1569243" y="19050"/>
                  </a:lnTo>
                  <a:lnTo>
                    <a:pt x="1607343" y="30957"/>
                  </a:lnTo>
                  <a:lnTo>
                    <a:pt x="1662112" y="52388"/>
                  </a:lnTo>
                  <a:lnTo>
                    <a:pt x="1750218" y="88107"/>
                  </a:lnTo>
                  <a:lnTo>
                    <a:pt x="1821656" y="121444"/>
                  </a:lnTo>
                  <a:lnTo>
                    <a:pt x="1876425" y="154782"/>
                  </a:lnTo>
                  <a:lnTo>
                    <a:pt x="1876425" y="154782"/>
                  </a:lnTo>
                </a:path>
              </a:pathLst>
            </a:custGeom>
            <a:noFill/>
            <a:ln w="476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3" name="Freeform: Shape 3172">
              <a:extLst>
                <a:ext uri="{FF2B5EF4-FFF2-40B4-BE49-F238E27FC236}">
                  <a16:creationId xmlns:a16="http://schemas.microsoft.com/office/drawing/2014/main" id="{AC6D40CE-4857-DCFD-2953-4B79FAE08482}"/>
                </a:ext>
              </a:extLst>
            </p:cNvPr>
            <p:cNvSpPr/>
            <p:nvPr/>
          </p:nvSpPr>
          <p:spPr>
            <a:xfrm>
              <a:off x="5967413" y="1626394"/>
              <a:ext cx="59531" cy="616744"/>
            </a:xfrm>
            <a:custGeom>
              <a:avLst/>
              <a:gdLst>
                <a:gd name="connsiteX0" fmla="*/ 0 w 59531"/>
                <a:gd name="connsiteY0" fmla="*/ 0 h 616744"/>
                <a:gd name="connsiteX1" fmla="*/ 59531 w 59531"/>
                <a:gd name="connsiteY1" fmla="*/ 616744 h 616744"/>
                <a:gd name="connsiteX2" fmla="*/ 59531 w 59531"/>
                <a:gd name="connsiteY2" fmla="*/ 616744 h 616744"/>
              </a:gdLst>
              <a:ahLst/>
              <a:cxnLst>
                <a:cxn ang="0">
                  <a:pos x="connsiteX0" y="connsiteY0"/>
                </a:cxn>
                <a:cxn ang="0">
                  <a:pos x="connsiteX1" y="connsiteY1"/>
                </a:cxn>
                <a:cxn ang="0">
                  <a:pos x="connsiteX2" y="connsiteY2"/>
                </a:cxn>
              </a:cxnLst>
              <a:rect l="l" t="t" r="r" b="b"/>
              <a:pathLst>
                <a:path w="59531" h="616744">
                  <a:moveTo>
                    <a:pt x="0" y="0"/>
                  </a:moveTo>
                  <a:lnTo>
                    <a:pt x="59531" y="616744"/>
                  </a:lnTo>
                  <a:lnTo>
                    <a:pt x="59531" y="616744"/>
                  </a:lnTo>
                </a:path>
              </a:pathLst>
            </a:cu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grpSp>
        <p:nvGrpSpPr>
          <p:cNvPr id="3178" name="Group 3177">
            <a:extLst>
              <a:ext uri="{FF2B5EF4-FFF2-40B4-BE49-F238E27FC236}">
                <a16:creationId xmlns:a16="http://schemas.microsoft.com/office/drawing/2014/main" id="{F5943DB8-BB01-E696-E6B3-BEFB4631B4E2}"/>
              </a:ext>
            </a:extLst>
          </p:cNvPr>
          <p:cNvGrpSpPr/>
          <p:nvPr/>
        </p:nvGrpSpPr>
        <p:grpSpPr>
          <a:xfrm>
            <a:off x="2324100" y="2400300"/>
            <a:ext cx="7305675" cy="2590800"/>
            <a:chOff x="2324100" y="2400300"/>
            <a:chExt cx="7305675" cy="2590800"/>
          </a:xfrm>
        </p:grpSpPr>
        <p:sp>
          <p:nvSpPr>
            <p:cNvPr id="3175" name="Freeform: Shape 3174">
              <a:extLst>
                <a:ext uri="{FF2B5EF4-FFF2-40B4-BE49-F238E27FC236}">
                  <a16:creationId xmlns:a16="http://schemas.microsoft.com/office/drawing/2014/main" id="{0EE01D0B-5100-44F9-AED1-5BA9F9FAF76F}"/>
                </a:ext>
              </a:extLst>
            </p:cNvPr>
            <p:cNvSpPr/>
            <p:nvPr/>
          </p:nvSpPr>
          <p:spPr>
            <a:xfrm>
              <a:off x="6591300" y="2438400"/>
              <a:ext cx="3038475" cy="2552700"/>
            </a:xfrm>
            <a:custGeom>
              <a:avLst/>
              <a:gdLst>
                <a:gd name="connsiteX0" fmla="*/ 0 w 3038475"/>
                <a:gd name="connsiteY0" fmla="*/ 0 h 2552700"/>
                <a:gd name="connsiteX1" fmla="*/ 247650 w 3038475"/>
                <a:gd name="connsiteY1" fmla="*/ 400050 h 2552700"/>
                <a:gd name="connsiteX2" fmla="*/ 371475 w 3038475"/>
                <a:gd name="connsiteY2" fmla="*/ 600075 h 2552700"/>
                <a:gd name="connsiteX3" fmla="*/ 571500 w 3038475"/>
                <a:gd name="connsiteY3" fmla="*/ 704850 h 2552700"/>
                <a:gd name="connsiteX4" fmla="*/ 809625 w 3038475"/>
                <a:gd name="connsiteY4" fmla="*/ 742950 h 2552700"/>
                <a:gd name="connsiteX5" fmla="*/ 2838450 w 3038475"/>
                <a:gd name="connsiteY5" fmla="*/ 523875 h 2552700"/>
                <a:gd name="connsiteX6" fmla="*/ 3038475 w 3038475"/>
                <a:gd name="connsiteY6" fmla="*/ 2552700 h 255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8475" h="2552700">
                  <a:moveTo>
                    <a:pt x="0" y="0"/>
                  </a:moveTo>
                  <a:lnTo>
                    <a:pt x="247650" y="400050"/>
                  </a:lnTo>
                  <a:lnTo>
                    <a:pt x="371475" y="600075"/>
                  </a:lnTo>
                  <a:lnTo>
                    <a:pt x="571500" y="704850"/>
                  </a:lnTo>
                  <a:lnTo>
                    <a:pt x="809625" y="742950"/>
                  </a:lnTo>
                  <a:lnTo>
                    <a:pt x="2838450" y="523875"/>
                  </a:lnTo>
                  <a:lnTo>
                    <a:pt x="3038475" y="2552700"/>
                  </a:lnTo>
                </a:path>
              </a:pathLst>
            </a:custGeom>
            <a:noFill/>
            <a:ln w="5715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6" name="Freeform: Shape 3175">
              <a:extLst>
                <a:ext uri="{FF2B5EF4-FFF2-40B4-BE49-F238E27FC236}">
                  <a16:creationId xmlns:a16="http://schemas.microsoft.com/office/drawing/2014/main" id="{3530CCBD-A9C2-1A15-00D9-DFE153B33A6E}"/>
                </a:ext>
              </a:extLst>
            </p:cNvPr>
            <p:cNvSpPr/>
            <p:nvPr/>
          </p:nvSpPr>
          <p:spPr>
            <a:xfrm>
              <a:off x="2324100" y="2400300"/>
              <a:ext cx="2533650" cy="2076450"/>
            </a:xfrm>
            <a:custGeom>
              <a:avLst/>
              <a:gdLst>
                <a:gd name="connsiteX0" fmla="*/ 2533650 w 2533650"/>
                <a:gd name="connsiteY0" fmla="*/ 2076450 h 2076450"/>
                <a:gd name="connsiteX1" fmla="*/ 2381250 w 2533650"/>
                <a:gd name="connsiteY1" fmla="*/ 0 h 2076450"/>
                <a:gd name="connsiteX2" fmla="*/ 0 w 2533650"/>
                <a:gd name="connsiteY2" fmla="*/ 228600 h 2076450"/>
                <a:gd name="connsiteX3" fmla="*/ 85725 w 2533650"/>
                <a:gd name="connsiteY3" fmla="*/ 1504950 h 2076450"/>
                <a:gd name="connsiteX4" fmla="*/ 247650 w 2533650"/>
                <a:gd name="connsiteY4" fmla="*/ 1657350 h 2076450"/>
                <a:gd name="connsiteX5" fmla="*/ 2505075 w 2533650"/>
                <a:gd name="connsiteY5" fmla="*/ 1466850 h 2076450"/>
                <a:gd name="connsiteX6" fmla="*/ 2505075 w 2533650"/>
                <a:gd name="connsiteY6" fmla="*/ 1466850 h 207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3650" h="2076450">
                  <a:moveTo>
                    <a:pt x="2533650" y="2076450"/>
                  </a:moveTo>
                  <a:lnTo>
                    <a:pt x="2381250" y="0"/>
                  </a:lnTo>
                  <a:lnTo>
                    <a:pt x="0" y="228600"/>
                  </a:lnTo>
                  <a:lnTo>
                    <a:pt x="85725" y="1504950"/>
                  </a:lnTo>
                  <a:lnTo>
                    <a:pt x="247650" y="1657350"/>
                  </a:lnTo>
                  <a:lnTo>
                    <a:pt x="2505075" y="1466850"/>
                  </a:lnTo>
                  <a:lnTo>
                    <a:pt x="2505075" y="1466850"/>
                  </a:lnTo>
                </a:path>
              </a:pathLst>
            </a:custGeom>
            <a:noFill/>
            <a:ln w="6350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7" name="Freeform: Shape 3176">
              <a:extLst>
                <a:ext uri="{FF2B5EF4-FFF2-40B4-BE49-F238E27FC236}">
                  <a16:creationId xmlns:a16="http://schemas.microsoft.com/office/drawing/2014/main" id="{338127CC-571F-115C-B84C-7917C892A65F}"/>
                </a:ext>
              </a:extLst>
            </p:cNvPr>
            <p:cNvSpPr/>
            <p:nvPr/>
          </p:nvSpPr>
          <p:spPr>
            <a:xfrm>
              <a:off x="2409825" y="3924300"/>
              <a:ext cx="9525" cy="409575"/>
            </a:xfrm>
            <a:custGeom>
              <a:avLst/>
              <a:gdLst>
                <a:gd name="connsiteX0" fmla="*/ 9525 w 9525"/>
                <a:gd name="connsiteY0" fmla="*/ 409575 h 409575"/>
                <a:gd name="connsiteX1" fmla="*/ 0 w 9525"/>
                <a:gd name="connsiteY1" fmla="*/ 0 h 409575"/>
              </a:gdLst>
              <a:ahLst/>
              <a:cxnLst>
                <a:cxn ang="0">
                  <a:pos x="connsiteX0" y="connsiteY0"/>
                </a:cxn>
                <a:cxn ang="0">
                  <a:pos x="connsiteX1" y="connsiteY1"/>
                </a:cxn>
              </a:cxnLst>
              <a:rect l="l" t="t" r="r" b="b"/>
              <a:pathLst>
                <a:path w="9525" h="409575">
                  <a:moveTo>
                    <a:pt x="9525" y="409575"/>
                  </a:moveTo>
                  <a:lnTo>
                    <a:pt x="0" y="0"/>
                  </a:lnTo>
                </a:path>
              </a:pathLst>
            </a:custGeom>
            <a:noFill/>
            <a:ln w="5080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195" name="Oval 3194">
            <a:extLst>
              <a:ext uri="{FF2B5EF4-FFF2-40B4-BE49-F238E27FC236}">
                <a16:creationId xmlns:a16="http://schemas.microsoft.com/office/drawing/2014/main" id="{A737540C-582D-0EEC-8AC8-BEFB233BCF40}"/>
              </a:ext>
            </a:extLst>
          </p:cNvPr>
          <p:cNvSpPr/>
          <p:nvPr/>
        </p:nvSpPr>
        <p:spPr>
          <a:xfrm>
            <a:off x="3428365" y="3843096"/>
            <a:ext cx="325119" cy="26034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3197" name="Group 3196">
            <a:extLst>
              <a:ext uri="{FF2B5EF4-FFF2-40B4-BE49-F238E27FC236}">
                <a16:creationId xmlns:a16="http://schemas.microsoft.com/office/drawing/2014/main" id="{42C0024D-56A8-EA71-B18B-40E44D4915FC}"/>
              </a:ext>
            </a:extLst>
          </p:cNvPr>
          <p:cNvGrpSpPr/>
          <p:nvPr/>
        </p:nvGrpSpPr>
        <p:grpSpPr>
          <a:xfrm>
            <a:off x="2218056" y="2337197"/>
            <a:ext cx="7484600" cy="1817607"/>
            <a:chOff x="2218056" y="2337197"/>
            <a:chExt cx="7484600" cy="1817607"/>
          </a:xfrm>
        </p:grpSpPr>
        <p:grpSp>
          <p:nvGrpSpPr>
            <p:cNvPr id="3179" name="Group 3178">
              <a:extLst>
                <a:ext uri="{FF2B5EF4-FFF2-40B4-BE49-F238E27FC236}">
                  <a16:creationId xmlns:a16="http://schemas.microsoft.com/office/drawing/2014/main" id="{7FD824B2-AA05-BD4E-84D5-5A7CCF6F65AF}"/>
                </a:ext>
              </a:extLst>
            </p:cNvPr>
            <p:cNvGrpSpPr/>
            <p:nvPr/>
          </p:nvGrpSpPr>
          <p:grpSpPr>
            <a:xfrm>
              <a:off x="7710662" y="2954104"/>
              <a:ext cx="344169" cy="318452"/>
              <a:chOff x="0" y="0"/>
              <a:chExt cx="931545" cy="930910"/>
            </a:xfrm>
          </p:grpSpPr>
          <p:sp>
            <p:nvSpPr>
              <p:cNvPr id="3180" name="Oval 3179">
                <a:extLst>
                  <a:ext uri="{FF2B5EF4-FFF2-40B4-BE49-F238E27FC236}">
                    <a16:creationId xmlns:a16="http://schemas.microsoft.com/office/drawing/2014/main" id="{10C5DA81-D9BD-13E5-9489-AEFAA73CB76E}"/>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1" name="Picture 3180" descr="C43 verkeersbord snelheidsbeperking 50km/u">
                <a:extLst>
                  <a:ext uri="{FF2B5EF4-FFF2-40B4-BE49-F238E27FC236}">
                    <a16:creationId xmlns:a16="http://schemas.microsoft.com/office/drawing/2014/main" id="{D4525A34-7D61-B2E5-F9B9-E8DBB68CDE04}"/>
                  </a:ext>
                </a:extLst>
              </p:cNvPr>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2" name="Group 3181">
              <a:extLst>
                <a:ext uri="{FF2B5EF4-FFF2-40B4-BE49-F238E27FC236}">
                  <a16:creationId xmlns:a16="http://schemas.microsoft.com/office/drawing/2014/main" id="{8612B7F4-EEA1-5B64-850A-96CB7B05997B}"/>
                </a:ext>
              </a:extLst>
            </p:cNvPr>
            <p:cNvGrpSpPr/>
            <p:nvPr/>
          </p:nvGrpSpPr>
          <p:grpSpPr>
            <a:xfrm>
              <a:off x="4580035" y="3108501"/>
              <a:ext cx="344169" cy="318452"/>
              <a:chOff x="0" y="0"/>
              <a:chExt cx="931545" cy="930910"/>
            </a:xfrm>
          </p:grpSpPr>
          <p:sp>
            <p:nvSpPr>
              <p:cNvPr id="3183" name="Oval 3182">
                <a:extLst>
                  <a:ext uri="{FF2B5EF4-FFF2-40B4-BE49-F238E27FC236}">
                    <a16:creationId xmlns:a16="http://schemas.microsoft.com/office/drawing/2014/main" id="{8EE71BEE-AA70-A634-C6B4-87AA8A9C634D}"/>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4" name="Picture 3183" descr="C43 verkeersbord snelheidsbeperking 50km/u">
                <a:extLst>
                  <a:ext uri="{FF2B5EF4-FFF2-40B4-BE49-F238E27FC236}">
                    <a16:creationId xmlns:a16="http://schemas.microsoft.com/office/drawing/2014/main" id="{65377B8C-5E35-06B7-B07C-F2C7EFC3C56A}"/>
                  </a:ext>
                </a:extLst>
              </p:cNvPr>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5" name="Group 3184">
              <a:extLst>
                <a:ext uri="{FF2B5EF4-FFF2-40B4-BE49-F238E27FC236}">
                  <a16:creationId xmlns:a16="http://schemas.microsoft.com/office/drawing/2014/main" id="{7B4F4B73-3B8D-4263-B9BD-022E0D478933}"/>
                </a:ext>
              </a:extLst>
            </p:cNvPr>
            <p:cNvGrpSpPr/>
            <p:nvPr/>
          </p:nvGrpSpPr>
          <p:grpSpPr>
            <a:xfrm>
              <a:off x="9358487" y="3810635"/>
              <a:ext cx="344169" cy="318452"/>
              <a:chOff x="0" y="0"/>
              <a:chExt cx="931545" cy="930910"/>
            </a:xfrm>
          </p:grpSpPr>
          <p:sp>
            <p:nvSpPr>
              <p:cNvPr id="3186" name="Oval 3185">
                <a:extLst>
                  <a:ext uri="{FF2B5EF4-FFF2-40B4-BE49-F238E27FC236}">
                    <a16:creationId xmlns:a16="http://schemas.microsoft.com/office/drawing/2014/main" id="{BEE87C56-7833-C534-527A-F18770FA2692}"/>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7" name="Picture 3186" descr="C43 verkeersbord snelheidsbeperking 50km/u">
                <a:extLst>
                  <a:ext uri="{FF2B5EF4-FFF2-40B4-BE49-F238E27FC236}">
                    <a16:creationId xmlns:a16="http://schemas.microsoft.com/office/drawing/2014/main" id="{AE5AED74-14D2-5692-8F3A-F0D6D9FDBEDF}"/>
                  </a:ext>
                </a:extLst>
              </p:cNvPr>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8" name="Group 3187">
              <a:extLst>
                <a:ext uri="{FF2B5EF4-FFF2-40B4-BE49-F238E27FC236}">
                  <a16:creationId xmlns:a16="http://schemas.microsoft.com/office/drawing/2014/main" id="{482B7C29-6A64-41F2-6EDD-98F971609CF1}"/>
                </a:ext>
              </a:extLst>
            </p:cNvPr>
            <p:cNvGrpSpPr/>
            <p:nvPr/>
          </p:nvGrpSpPr>
          <p:grpSpPr>
            <a:xfrm>
              <a:off x="2218056" y="3155802"/>
              <a:ext cx="344169" cy="318452"/>
              <a:chOff x="0" y="0"/>
              <a:chExt cx="931545" cy="930910"/>
            </a:xfrm>
          </p:grpSpPr>
          <p:sp>
            <p:nvSpPr>
              <p:cNvPr id="3189" name="Oval 3188">
                <a:extLst>
                  <a:ext uri="{FF2B5EF4-FFF2-40B4-BE49-F238E27FC236}">
                    <a16:creationId xmlns:a16="http://schemas.microsoft.com/office/drawing/2014/main" id="{3DF1BE04-3C2E-54AA-6976-EAEAD88FF958}"/>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90" name="Picture 3189" descr="C43 verkeersbord snelheidsbeperking 50km/u">
                <a:extLst>
                  <a:ext uri="{FF2B5EF4-FFF2-40B4-BE49-F238E27FC236}">
                    <a16:creationId xmlns:a16="http://schemas.microsoft.com/office/drawing/2014/main" id="{D81AAF5C-5D61-13C5-0501-B86D24BEE193}"/>
                  </a:ext>
                </a:extLst>
              </p:cNvPr>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91" name="Group 3190">
              <a:extLst>
                <a:ext uri="{FF2B5EF4-FFF2-40B4-BE49-F238E27FC236}">
                  <a16:creationId xmlns:a16="http://schemas.microsoft.com/office/drawing/2014/main" id="{23A18D5B-79A0-5F23-F880-856DBD2ABD5B}"/>
                </a:ext>
              </a:extLst>
            </p:cNvPr>
            <p:cNvGrpSpPr/>
            <p:nvPr/>
          </p:nvGrpSpPr>
          <p:grpSpPr>
            <a:xfrm>
              <a:off x="3355919" y="2337197"/>
              <a:ext cx="344169" cy="318452"/>
              <a:chOff x="0" y="0"/>
              <a:chExt cx="931545" cy="930910"/>
            </a:xfrm>
          </p:grpSpPr>
          <p:sp>
            <p:nvSpPr>
              <p:cNvPr id="3192" name="Oval 3191">
                <a:extLst>
                  <a:ext uri="{FF2B5EF4-FFF2-40B4-BE49-F238E27FC236}">
                    <a16:creationId xmlns:a16="http://schemas.microsoft.com/office/drawing/2014/main" id="{B2DFF52B-C53F-B4C6-AC26-D4DE97D61A76}"/>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93" name="Picture 3192" descr="C43 verkeersbord snelheidsbeperking 50km/u">
                <a:extLst>
                  <a:ext uri="{FF2B5EF4-FFF2-40B4-BE49-F238E27FC236}">
                    <a16:creationId xmlns:a16="http://schemas.microsoft.com/office/drawing/2014/main" id="{2D863A4C-C138-9D8A-D4CD-0784EDA7A1EA}"/>
                  </a:ext>
                </a:extLst>
              </p:cNvPr>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pic>
          <p:nvPicPr>
            <p:cNvPr id="3194" name="Picture 3193" descr="Verkeersbord C43 snelheidsbeperking 30km huren bij Huurland">
              <a:extLst>
                <a:ext uri="{FF2B5EF4-FFF2-40B4-BE49-F238E27FC236}">
                  <a16:creationId xmlns:a16="http://schemas.microsoft.com/office/drawing/2014/main" id="{869244D9-13D0-6094-814D-D8153FEE3C70}"/>
                </a:ext>
              </a:extLst>
            </p:cNvPr>
            <p:cNvPicPr>
              <a:picLocks noChangeAspect="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28365" y="3810635"/>
              <a:ext cx="344169" cy="344169"/>
            </a:xfrm>
            <a:prstGeom prst="rect">
              <a:avLst/>
            </a:prstGeom>
            <a:noFill/>
            <a:ln>
              <a:noFill/>
            </a:ln>
          </p:spPr>
        </p:pic>
      </p:grpSp>
      <p:pic>
        <p:nvPicPr>
          <p:cNvPr id="3199" name="Picture 3198" descr="A blue and white road sign with arrows&#10;&#10;Description automatically generated">
            <a:extLst>
              <a:ext uri="{FF2B5EF4-FFF2-40B4-BE49-F238E27FC236}">
                <a16:creationId xmlns:a16="http://schemas.microsoft.com/office/drawing/2014/main" id="{C6875C01-F9A5-C01B-16B7-F7835F9FC59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bwMode="auto">
          <a:xfrm>
            <a:off x="4688825" y="4015424"/>
            <a:ext cx="319842" cy="318451"/>
          </a:xfrm>
          <a:prstGeom prst="rect">
            <a:avLst/>
          </a:prstGeom>
          <a:ln>
            <a:noFill/>
          </a:ln>
          <a:extLst>
            <a:ext uri="{53640926-AAD7-44D8-BBD7-CCE9431645EC}">
              <a14:shadowObscured xmlns:a14="http://schemas.microsoft.com/office/drawing/2010/main"/>
            </a:ext>
          </a:extLst>
        </p:spPr>
      </p:pic>
      <p:pic>
        <p:nvPicPr>
          <p:cNvPr id="3201" name="Picture 3200" descr="A blue and white road sign with arrows&#10;&#10;Description automatically generated">
            <a:extLst>
              <a:ext uri="{FF2B5EF4-FFF2-40B4-BE49-F238E27FC236}">
                <a16:creationId xmlns:a16="http://schemas.microsoft.com/office/drawing/2014/main" id="{44D67BA4-C202-F24E-DBF3-66BD44A3B9D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bwMode="auto">
          <a:xfrm>
            <a:off x="2173183" y="2794878"/>
            <a:ext cx="319842" cy="318451"/>
          </a:xfrm>
          <a:prstGeom prst="rect">
            <a:avLst/>
          </a:prstGeom>
          <a:ln>
            <a:noFill/>
          </a:ln>
          <a:extLst>
            <a:ext uri="{53640926-AAD7-44D8-BBD7-CCE9431645EC}">
              <a14:shadowObscured xmlns:a14="http://schemas.microsoft.com/office/drawing/2010/main"/>
            </a:ext>
          </a:extLst>
        </p:spPr>
      </p:pic>
      <p:pic>
        <p:nvPicPr>
          <p:cNvPr id="3202" name="Picture 3201" descr="A blue and white road sign with arrows&#10;&#10;Description automatically generated">
            <a:extLst>
              <a:ext uri="{FF2B5EF4-FFF2-40B4-BE49-F238E27FC236}">
                <a16:creationId xmlns:a16="http://schemas.microsoft.com/office/drawing/2014/main" id="{9D244EF7-7F7E-16A8-336C-51FED0371A8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bwMode="auto">
          <a:xfrm>
            <a:off x="9309933" y="3329382"/>
            <a:ext cx="319842" cy="318451"/>
          </a:xfrm>
          <a:prstGeom prst="rect">
            <a:avLst/>
          </a:prstGeom>
          <a:ln>
            <a:noFill/>
          </a:ln>
          <a:extLst>
            <a:ext uri="{53640926-AAD7-44D8-BBD7-CCE9431645EC}">
              <a14:shadowObscured xmlns:a14="http://schemas.microsoft.com/office/drawing/2010/main"/>
            </a:ext>
          </a:extLst>
        </p:spPr>
      </p:pic>
      <p:pic>
        <p:nvPicPr>
          <p:cNvPr id="3203" name="Picture 3202" descr="A blue and white road sign with arrows&#10;&#10;Description automatically generated">
            <a:extLst>
              <a:ext uri="{FF2B5EF4-FFF2-40B4-BE49-F238E27FC236}">
                <a16:creationId xmlns:a16="http://schemas.microsoft.com/office/drawing/2014/main" id="{D992FFCF-4854-6D1B-36AD-E0AB7A647CE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bwMode="auto">
          <a:xfrm rot="17452935">
            <a:off x="7020217" y="2963985"/>
            <a:ext cx="319842" cy="318451"/>
          </a:xfrm>
          <a:prstGeom prst="rect">
            <a:avLst/>
          </a:prstGeom>
          <a:ln>
            <a:noFill/>
          </a:ln>
          <a:extLst>
            <a:ext uri="{53640926-AAD7-44D8-BBD7-CCE9431645EC}">
              <a14:shadowObscured xmlns:a14="http://schemas.microsoft.com/office/drawing/2010/main"/>
            </a:ext>
          </a:extLst>
        </p:spPr>
      </p:pic>
      <p:pic>
        <p:nvPicPr>
          <p:cNvPr id="3204" name="Picture 3203" descr="A blue and white road sign with arrows&#10;&#10;Description automatically generated">
            <a:extLst>
              <a:ext uri="{FF2B5EF4-FFF2-40B4-BE49-F238E27FC236}">
                <a16:creationId xmlns:a16="http://schemas.microsoft.com/office/drawing/2014/main" id="{9CB92E72-5DC8-3C73-B135-86A25641A28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bwMode="auto">
          <a:xfrm rot="16200000">
            <a:off x="3792291" y="2298529"/>
            <a:ext cx="319842" cy="318451"/>
          </a:xfrm>
          <a:prstGeom prst="rect">
            <a:avLst/>
          </a:prstGeom>
          <a:ln>
            <a:noFill/>
          </a:ln>
          <a:extLst>
            <a:ext uri="{53640926-AAD7-44D8-BBD7-CCE9431645EC}">
              <a14:shadowObscured xmlns:a14="http://schemas.microsoft.com/office/drawing/2010/main"/>
            </a:ext>
          </a:extLst>
        </p:spPr>
      </p:pic>
      <p:pic>
        <p:nvPicPr>
          <p:cNvPr id="3205" name="Picture 3204" descr="A blue and white road sign with arrows&#10;&#10;Description automatically generated">
            <a:extLst>
              <a:ext uri="{FF2B5EF4-FFF2-40B4-BE49-F238E27FC236}">
                <a16:creationId xmlns:a16="http://schemas.microsoft.com/office/drawing/2014/main" id="{3B6DA8A5-8E1B-4EC4-44A6-D6AE8286AFD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bwMode="auto">
          <a:xfrm rot="16200000">
            <a:off x="4049907" y="3765074"/>
            <a:ext cx="319842" cy="318451"/>
          </a:xfrm>
          <a:prstGeom prst="rect">
            <a:avLst/>
          </a:prstGeom>
          <a:ln>
            <a:noFill/>
          </a:ln>
          <a:extLst>
            <a:ext uri="{53640926-AAD7-44D8-BBD7-CCE9431645EC}">
              <a14:shadowObscured xmlns:a14="http://schemas.microsoft.com/office/drawing/2010/main"/>
            </a:ext>
          </a:extLst>
        </p:spPr>
      </p:pic>
      <p:pic>
        <p:nvPicPr>
          <p:cNvPr id="3206" name="Picture 3205" descr="Verkeerslicht Svg Verkeerslicht Cricut gesneden bestand Verkeerslicht Png Verkeerslicht Vector afbeelding 1">
            <a:extLst>
              <a:ext uri="{FF2B5EF4-FFF2-40B4-BE49-F238E27FC236}">
                <a16:creationId xmlns:a16="http://schemas.microsoft.com/office/drawing/2014/main" id="{510872D6-9B2D-AB84-B10A-D00DF62383C7}"/>
              </a:ext>
            </a:extLst>
          </p:cNvPr>
          <p:cNvPicPr>
            <a:picLocks noChangeAspect="1"/>
          </p:cNvPicPr>
          <p:nvPr/>
        </p:nvPicPr>
        <p:blipFill rotWithShape="1">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4828648" y="2125942"/>
            <a:ext cx="217537" cy="442423"/>
          </a:xfrm>
          <a:prstGeom prst="rect">
            <a:avLst/>
          </a:prstGeom>
          <a:noFill/>
          <a:ln>
            <a:noFill/>
          </a:ln>
          <a:extLst>
            <a:ext uri="{53640926-AAD7-44D8-BBD7-CCE9431645EC}">
              <a14:shadowObscured xmlns:a14="http://schemas.microsoft.com/office/drawing/2010/main"/>
            </a:ext>
          </a:extLst>
        </p:spPr>
      </p:pic>
      <p:pic>
        <p:nvPicPr>
          <p:cNvPr id="3207" name="Picture 3206" descr="Verkeerslicht Svg Verkeerslicht Cricut gesneden bestand Verkeerslicht Png Verkeerslicht Vector afbeelding 1">
            <a:extLst>
              <a:ext uri="{FF2B5EF4-FFF2-40B4-BE49-F238E27FC236}">
                <a16:creationId xmlns:a16="http://schemas.microsoft.com/office/drawing/2014/main" id="{9EECE703-B6E8-06DF-213A-65E0D3EC2484}"/>
              </a:ext>
            </a:extLst>
          </p:cNvPr>
          <p:cNvPicPr>
            <a:picLocks noChangeAspect="1"/>
          </p:cNvPicPr>
          <p:nvPr/>
        </p:nvPicPr>
        <p:blipFill rotWithShape="1">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5779641" y="1750451"/>
            <a:ext cx="217537" cy="442423"/>
          </a:xfrm>
          <a:prstGeom prst="rect">
            <a:avLst/>
          </a:prstGeom>
          <a:noFill/>
          <a:ln>
            <a:noFill/>
          </a:ln>
          <a:extLst>
            <a:ext uri="{53640926-AAD7-44D8-BBD7-CCE9431645EC}">
              <a14:shadowObscured xmlns:a14="http://schemas.microsoft.com/office/drawing/2010/main"/>
            </a:ext>
          </a:extLst>
        </p:spPr>
      </p:pic>
      <p:pic>
        <p:nvPicPr>
          <p:cNvPr id="3208" name="Picture 3207" descr="Verkeerslicht Svg Verkeerslicht Cricut gesneden bestand Verkeerslicht Png Verkeerslicht Vector afbeelding 1">
            <a:extLst>
              <a:ext uri="{FF2B5EF4-FFF2-40B4-BE49-F238E27FC236}">
                <a16:creationId xmlns:a16="http://schemas.microsoft.com/office/drawing/2014/main" id="{2D33B158-A15E-1A4E-6B37-251F2446DBDB}"/>
              </a:ext>
            </a:extLst>
          </p:cNvPr>
          <p:cNvPicPr>
            <a:picLocks noChangeAspect="1"/>
          </p:cNvPicPr>
          <p:nvPr/>
        </p:nvPicPr>
        <p:blipFill rotWithShape="1">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6436004" y="1884817"/>
            <a:ext cx="217537" cy="442423"/>
          </a:xfrm>
          <a:prstGeom prst="rect">
            <a:avLst/>
          </a:prstGeom>
          <a:noFill/>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E8F892EC-0322-3CDB-DC01-309722584F57}"/>
              </a:ext>
            </a:extLst>
          </p:cNvPr>
          <p:cNvSpPr/>
          <p:nvPr/>
        </p:nvSpPr>
        <p:spPr>
          <a:xfrm>
            <a:off x="8794390" y="5556714"/>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7" name="Rectangle 6">
            <a:extLst>
              <a:ext uri="{FF2B5EF4-FFF2-40B4-BE49-F238E27FC236}">
                <a16:creationId xmlns:a16="http://schemas.microsoft.com/office/drawing/2014/main" id="{4EC69C0D-8629-86F2-5A13-B569B302ED16}"/>
              </a:ext>
            </a:extLst>
          </p:cNvPr>
          <p:cNvSpPr/>
          <p:nvPr/>
        </p:nvSpPr>
        <p:spPr>
          <a:xfrm>
            <a:off x="4004705" y="5071598"/>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8" name="Rectangle 7">
            <a:extLst>
              <a:ext uri="{FF2B5EF4-FFF2-40B4-BE49-F238E27FC236}">
                <a16:creationId xmlns:a16="http://schemas.microsoft.com/office/drawing/2014/main" id="{851DD900-DCFB-B31F-BF7A-6DDDC7976601}"/>
              </a:ext>
            </a:extLst>
          </p:cNvPr>
          <p:cNvSpPr/>
          <p:nvPr/>
        </p:nvSpPr>
        <p:spPr>
          <a:xfrm>
            <a:off x="1512390" y="4906947"/>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4" name="TextBox 3">
            <a:extLst>
              <a:ext uri="{FF2B5EF4-FFF2-40B4-BE49-F238E27FC236}">
                <a16:creationId xmlns:a16="http://schemas.microsoft.com/office/drawing/2014/main" id="{BA78104E-BA3D-07E3-5EA9-A55799D33699}"/>
              </a:ext>
            </a:extLst>
          </p:cNvPr>
          <p:cNvSpPr txBox="1"/>
          <p:nvPr/>
        </p:nvSpPr>
        <p:spPr>
          <a:xfrm>
            <a:off x="8851540" y="5579151"/>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CHARLIE</a:t>
            </a:r>
          </a:p>
        </p:txBody>
      </p:sp>
      <p:sp>
        <p:nvSpPr>
          <p:cNvPr id="3" name="TextBox 2">
            <a:extLst>
              <a:ext uri="{FF2B5EF4-FFF2-40B4-BE49-F238E27FC236}">
                <a16:creationId xmlns:a16="http://schemas.microsoft.com/office/drawing/2014/main" id="{457AFD32-73A8-BB49-65E2-DA29FAC998FA}"/>
              </a:ext>
            </a:extLst>
          </p:cNvPr>
          <p:cNvSpPr txBox="1"/>
          <p:nvPr/>
        </p:nvSpPr>
        <p:spPr>
          <a:xfrm>
            <a:off x="4158650" y="5083732"/>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BRAVO</a:t>
            </a:r>
          </a:p>
        </p:txBody>
      </p:sp>
      <p:sp>
        <p:nvSpPr>
          <p:cNvPr id="2" name="TextBox 1">
            <a:extLst>
              <a:ext uri="{FF2B5EF4-FFF2-40B4-BE49-F238E27FC236}">
                <a16:creationId xmlns:a16="http://schemas.microsoft.com/office/drawing/2014/main" id="{B524F7B5-1EC4-F404-17DA-0E2E8DAFB52F}"/>
              </a:ext>
            </a:extLst>
          </p:cNvPr>
          <p:cNvSpPr txBox="1"/>
          <p:nvPr/>
        </p:nvSpPr>
        <p:spPr>
          <a:xfrm>
            <a:off x="1665880" y="4918244"/>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ALPHA</a:t>
            </a:r>
          </a:p>
        </p:txBody>
      </p:sp>
      <p:sp>
        <p:nvSpPr>
          <p:cNvPr id="9" name="Arrow: Up 8">
            <a:extLst>
              <a:ext uri="{FF2B5EF4-FFF2-40B4-BE49-F238E27FC236}">
                <a16:creationId xmlns:a16="http://schemas.microsoft.com/office/drawing/2014/main" id="{C9E4BEAD-C86A-8D85-E60D-07D8B1187D8E}"/>
              </a:ext>
            </a:extLst>
          </p:cNvPr>
          <p:cNvSpPr/>
          <p:nvPr/>
        </p:nvSpPr>
        <p:spPr>
          <a:xfrm>
            <a:off x="2257646" y="4430554"/>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Arrow: Up 9">
            <a:extLst>
              <a:ext uri="{FF2B5EF4-FFF2-40B4-BE49-F238E27FC236}">
                <a16:creationId xmlns:a16="http://schemas.microsoft.com/office/drawing/2014/main" id="{8D5926C2-C9E5-9958-2EE1-54E960BBB977}"/>
              </a:ext>
            </a:extLst>
          </p:cNvPr>
          <p:cNvSpPr/>
          <p:nvPr/>
        </p:nvSpPr>
        <p:spPr>
          <a:xfrm>
            <a:off x="9477059" y="5063823"/>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Arrow: Up 10">
            <a:extLst>
              <a:ext uri="{FF2B5EF4-FFF2-40B4-BE49-F238E27FC236}">
                <a16:creationId xmlns:a16="http://schemas.microsoft.com/office/drawing/2014/main" id="{AF7EB79B-97A2-F68D-FDF4-12AAAE2583F7}"/>
              </a:ext>
            </a:extLst>
          </p:cNvPr>
          <p:cNvSpPr/>
          <p:nvPr/>
        </p:nvSpPr>
        <p:spPr>
          <a:xfrm>
            <a:off x="4676661" y="4632742"/>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xtBox 5">
            <a:extLst>
              <a:ext uri="{FF2B5EF4-FFF2-40B4-BE49-F238E27FC236}">
                <a16:creationId xmlns:a16="http://schemas.microsoft.com/office/drawing/2014/main" id="{F768CF80-404D-BE3D-4A63-814A779BEC6B}"/>
              </a:ext>
            </a:extLst>
          </p:cNvPr>
          <p:cNvSpPr txBox="1"/>
          <p:nvPr/>
        </p:nvSpPr>
        <p:spPr>
          <a:xfrm>
            <a:off x="4890912" y="2520147"/>
            <a:ext cx="5094515" cy="1815882"/>
          </a:xfrm>
          <a:prstGeom prst="rect">
            <a:avLst/>
          </a:prstGeom>
        </p:spPr>
        <p:txBody>
          <a:bodyPr wrap="square" rtlCol="0">
            <a:spAutoFit/>
          </a:bodyPr>
          <a:lstStyle/>
          <a:p>
            <a:r>
              <a:rPr lang="nl-BE" sz="2800" b="1" dirty="0">
                <a:solidFill>
                  <a:schemeClr val="bg1"/>
                </a:solidFill>
              </a:rPr>
              <a:t>Dump aarde op </a:t>
            </a:r>
            <a:br>
              <a:rPr lang="nl-BE" sz="2800" b="1" dirty="0">
                <a:solidFill>
                  <a:schemeClr val="bg1"/>
                </a:solidFill>
              </a:rPr>
            </a:br>
            <a:r>
              <a:rPr lang="nl-BE" sz="2800" b="1" dirty="0">
                <a:solidFill>
                  <a:schemeClr val="bg1"/>
                </a:solidFill>
              </a:rPr>
              <a:t>maisveld start </a:t>
            </a:r>
            <a:br>
              <a:rPr lang="nl-BE" sz="2800" b="1" dirty="0">
                <a:solidFill>
                  <a:schemeClr val="bg1"/>
                </a:solidFill>
              </a:rPr>
            </a:br>
            <a:r>
              <a:rPr lang="nl-BE" sz="2800" b="1" dirty="0">
                <a:solidFill>
                  <a:schemeClr val="bg1"/>
                </a:solidFill>
              </a:rPr>
              <a:t>rond midden </a:t>
            </a:r>
            <a:br>
              <a:rPr lang="nl-BE" sz="2800" b="1" dirty="0">
                <a:solidFill>
                  <a:schemeClr val="bg1"/>
                </a:solidFill>
              </a:rPr>
            </a:br>
            <a:r>
              <a:rPr lang="nl-BE" sz="2800" b="1" dirty="0">
                <a:solidFill>
                  <a:schemeClr val="bg1"/>
                </a:solidFill>
              </a:rPr>
              <a:t>April 25</a:t>
            </a:r>
          </a:p>
        </p:txBody>
      </p:sp>
    </p:spTree>
    <p:extLst>
      <p:ext uri="{BB962C8B-B14F-4D97-AF65-F5344CB8AC3E}">
        <p14:creationId xmlns:p14="http://schemas.microsoft.com/office/powerpoint/2010/main" val="32513632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0ECA50-C0C7-D4CC-A5B6-01F25E4A9D35}"/>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2F0CCC66-3B2D-3E3D-1B7A-C5B4F2275F83}"/>
              </a:ext>
            </a:extLst>
          </p:cNvPr>
          <p:cNvSpPr>
            <a:spLocks noGrp="1"/>
          </p:cNvSpPr>
          <p:nvPr>
            <p:ph type="body" sz="quarter" idx="27"/>
          </p:nvPr>
        </p:nvSpPr>
        <p:spPr/>
        <p:txBody>
          <a:bodyPr/>
          <a:lstStyle/>
          <a:p>
            <a:endParaRPr lang="nl-BE" dirty="0"/>
          </a:p>
        </p:txBody>
      </p:sp>
      <p:pic>
        <p:nvPicPr>
          <p:cNvPr id="5" name="Picture 4">
            <a:extLst>
              <a:ext uri="{FF2B5EF4-FFF2-40B4-BE49-F238E27FC236}">
                <a16:creationId xmlns:a16="http://schemas.microsoft.com/office/drawing/2014/main" id="{E2EFE5D3-A294-DF22-5974-1F66071D0B6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20654"/>
            <a:ext cx="12192000" cy="5616691"/>
          </a:xfrm>
          <a:prstGeom prst="rect">
            <a:avLst/>
          </a:prstGeom>
        </p:spPr>
      </p:pic>
      <p:sp>
        <p:nvSpPr>
          <p:cNvPr id="6" name="Arrow: Right 5">
            <a:extLst>
              <a:ext uri="{FF2B5EF4-FFF2-40B4-BE49-F238E27FC236}">
                <a16:creationId xmlns:a16="http://schemas.microsoft.com/office/drawing/2014/main" id="{0A969C26-A5F0-A59F-0ED5-B8A47FCEFE70}"/>
              </a:ext>
            </a:extLst>
          </p:cNvPr>
          <p:cNvSpPr/>
          <p:nvPr/>
        </p:nvSpPr>
        <p:spPr>
          <a:xfrm>
            <a:off x="1805049" y="1870790"/>
            <a:ext cx="3669476" cy="98565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xtBox 3">
            <a:extLst>
              <a:ext uri="{FF2B5EF4-FFF2-40B4-BE49-F238E27FC236}">
                <a16:creationId xmlns:a16="http://schemas.microsoft.com/office/drawing/2014/main" id="{EEEFCD70-C875-A9C7-513C-FF301B239467}"/>
              </a:ext>
            </a:extLst>
          </p:cNvPr>
          <p:cNvSpPr txBox="1"/>
          <p:nvPr/>
        </p:nvSpPr>
        <p:spPr>
          <a:xfrm>
            <a:off x="1995054" y="2071228"/>
            <a:ext cx="3289465" cy="584775"/>
          </a:xfrm>
          <a:prstGeom prst="rect">
            <a:avLst/>
          </a:prstGeom>
        </p:spPr>
        <p:txBody>
          <a:bodyPr wrap="square" rtlCol="0">
            <a:spAutoFit/>
          </a:bodyPr>
          <a:lstStyle/>
          <a:p>
            <a:r>
              <a:rPr lang="nl-BE" sz="3200" b="1" dirty="0">
                <a:solidFill>
                  <a:schemeClr val="bg1"/>
                </a:solidFill>
              </a:rPr>
              <a:t>Geen eyecatcher </a:t>
            </a:r>
          </a:p>
        </p:txBody>
      </p:sp>
    </p:spTree>
    <p:extLst>
      <p:ext uri="{BB962C8B-B14F-4D97-AF65-F5344CB8AC3E}">
        <p14:creationId xmlns:p14="http://schemas.microsoft.com/office/powerpoint/2010/main" val="63569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grpId="0" nodeType="withEffect">
                                  <p:stCondLst>
                                    <p:cond delay="0"/>
                                  </p:stCondLst>
                                  <p:childTnLst>
                                    <p:animClr clrSpc="rgb" dir="cw">
                                      <p:cBhvr>
                                        <p:cTn id="6" dur="2000" fill="hold"/>
                                        <p:tgtEl>
                                          <p:spTgt spid="6"/>
                                        </p:tgtEl>
                                        <p:attrNameLst>
                                          <p:attrName>fillcolor</p:attrName>
                                        </p:attrNameLst>
                                      </p:cBhvr>
                                      <p:to>
                                        <a:schemeClr val="accent2"/>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9547EB-97DD-A7D4-7A64-E7876318DDCF}"/>
              </a:ext>
            </a:extLst>
          </p:cNvPr>
          <p:cNvSpPr>
            <a:spLocks noGrp="1"/>
          </p:cNvSpPr>
          <p:nvPr>
            <p:ph type="body" sz="quarter" idx="13"/>
          </p:nvPr>
        </p:nvSpPr>
        <p:spPr/>
        <p:txBody>
          <a:bodyPr/>
          <a:lstStyle/>
          <a:p>
            <a:r>
              <a:rPr lang="nl-BE" dirty="0"/>
              <a:t>Nota VCHOD werkpost- en functiefiches.</a:t>
            </a:r>
          </a:p>
        </p:txBody>
      </p:sp>
      <p:sp>
        <p:nvSpPr>
          <p:cNvPr id="3" name="Text Placeholder 2">
            <a:extLst>
              <a:ext uri="{FF2B5EF4-FFF2-40B4-BE49-F238E27FC236}">
                <a16:creationId xmlns:a16="http://schemas.microsoft.com/office/drawing/2014/main" id="{2B7747C3-A5CB-A2BB-402D-4D2690F6D0C5}"/>
              </a:ext>
            </a:extLst>
          </p:cNvPr>
          <p:cNvSpPr>
            <a:spLocks noGrp="1"/>
          </p:cNvSpPr>
          <p:nvPr>
            <p:ph type="body" sz="quarter" idx="27"/>
          </p:nvPr>
        </p:nvSpPr>
        <p:spPr>
          <a:xfrm>
            <a:off x="281009" y="1453715"/>
            <a:ext cx="11237400" cy="4089476"/>
          </a:xfrm>
        </p:spPr>
        <p:txBody>
          <a:bodyPr/>
          <a:lstStyle/>
          <a:p>
            <a:pPr algn="just">
              <a:tabLst>
                <a:tab pos="534988" algn="l"/>
              </a:tabLst>
            </a:pPr>
            <a:r>
              <a:rPr lang="nl-BE" dirty="0"/>
              <a:t>Ref: 	- Nota CHOD </a:t>
            </a:r>
            <a:r>
              <a:rPr lang="nl-BE" dirty="0" err="1"/>
              <a:t>Nr</a:t>
            </a:r>
            <a:r>
              <a:rPr lang="nl-BE" dirty="0"/>
              <a:t> 25-00078688 van 26 Jun 2025 – Functie- en werkpostfiches zijn de samenvatting van</a:t>
            </a:r>
            <a:br>
              <a:rPr lang="nl-BE" dirty="0"/>
            </a:br>
            <a:r>
              <a:rPr lang="nl-BE" dirty="0"/>
              <a:t> 	   individuele RA op het gebied van welzijn op het werk.</a:t>
            </a:r>
          </a:p>
          <a:p>
            <a:pPr>
              <a:tabLst>
                <a:tab pos="534988" algn="l"/>
              </a:tabLst>
            </a:pPr>
            <a:r>
              <a:rPr lang="nl-BE" dirty="0"/>
              <a:t>	- ACWB-GID-WRKPR-006 – Richtlijnen voor het opstellen van de werkpostfiche.</a:t>
            </a:r>
          </a:p>
          <a:p>
            <a:pPr>
              <a:tabLst>
                <a:tab pos="534988" algn="l"/>
              </a:tabLst>
            </a:pPr>
            <a:r>
              <a:rPr lang="nl-BE" dirty="0"/>
              <a:t>	- ACWB-GID-WRKPR-004 - Richtlijnen voor het opstellen van functiefiches.</a:t>
            </a:r>
          </a:p>
          <a:p>
            <a:endParaRPr lang="nl-BE" dirty="0"/>
          </a:p>
          <a:p>
            <a:pPr marL="285750" indent="-285750">
              <a:buFont typeface="Wingdings" panose="05000000000000000000" pitchFamily="2" charset="2"/>
              <a:buChar char="q"/>
            </a:pPr>
            <a:r>
              <a:rPr lang="nl-BE" dirty="0"/>
              <a:t>LDPBW 08: </a:t>
            </a:r>
          </a:p>
          <a:p>
            <a:pPr marL="539750" lvl="1">
              <a:buFont typeface="Wingdings" panose="05000000000000000000" pitchFamily="2" charset="2"/>
              <a:buChar char="§"/>
            </a:pPr>
            <a:r>
              <a:rPr lang="nl-BE" dirty="0"/>
              <a:t>geen zicht op de bestaande functie- en werkpostfiches.</a:t>
            </a:r>
          </a:p>
          <a:p>
            <a:pPr marL="539750" lvl="1">
              <a:buFont typeface="Wingdings" panose="05000000000000000000" pitchFamily="2" charset="2"/>
              <a:buChar char="§"/>
            </a:pPr>
            <a:r>
              <a:rPr lang="nl-BE" dirty="0"/>
              <a:t>Voorlopig geen lijst van de eventueel door  gemaakte RA van de werkpostfiches</a:t>
            </a:r>
          </a:p>
          <a:p>
            <a:pPr marL="1028700" lvl="1">
              <a:buFont typeface="Wingdings" panose="05000000000000000000" pitchFamily="2" charset="2"/>
              <a:buChar char="§"/>
            </a:pPr>
            <a:endParaRPr lang="nl-BE" dirty="0"/>
          </a:p>
          <a:p>
            <a:pPr marL="285750" lvl="1">
              <a:buFont typeface="Wingdings" panose="05000000000000000000" pitchFamily="2" charset="2"/>
              <a:buChar char="q"/>
            </a:pPr>
            <a:r>
              <a:rPr lang="nl-BE" dirty="0"/>
              <a:t>De LDPBW heeft een vragenlijst opgemaakt.</a:t>
            </a:r>
            <a:br>
              <a:rPr lang="nl-BE" dirty="0"/>
            </a:br>
            <a:r>
              <a:rPr lang="nl-BE" dirty="0"/>
              <a:t>Aanvang 2026 zal deze verspreid worden en zal er een briefing gegeven worden</a:t>
            </a:r>
          </a:p>
          <a:p>
            <a:pPr marL="0" lvl="1" indent="0">
              <a:buNone/>
            </a:pPr>
            <a:endParaRPr lang="nl-BE" dirty="0"/>
          </a:p>
          <a:p>
            <a:pPr marL="285750" indent="-285750">
              <a:buFont typeface="Wingdings" panose="05000000000000000000" pitchFamily="2" charset="2"/>
              <a:buChar char="q"/>
            </a:pPr>
            <a:r>
              <a:rPr lang="nl-BE" dirty="0"/>
              <a:t>Tijdens het Tech BOC werd de vragenlijst voorgesteld.</a:t>
            </a:r>
          </a:p>
        </p:txBody>
      </p:sp>
      <p:graphicFrame>
        <p:nvGraphicFramePr>
          <p:cNvPr id="4" name="Object 3">
            <a:extLst>
              <a:ext uri="{FF2B5EF4-FFF2-40B4-BE49-F238E27FC236}">
                <a16:creationId xmlns:a16="http://schemas.microsoft.com/office/drawing/2014/main" id="{DF7E1877-6F4A-A1E8-F812-89428A71FEC5}"/>
              </a:ext>
            </a:extLst>
          </p:cNvPr>
          <p:cNvGraphicFramePr>
            <a:graphicFrameLocks noChangeAspect="1"/>
          </p:cNvGraphicFramePr>
          <p:nvPr>
            <p:extLst>
              <p:ext uri="{D42A27DB-BD31-4B8C-83A1-F6EECF244321}">
                <p14:modId xmlns:p14="http://schemas.microsoft.com/office/powerpoint/2010/main" val="4233338123"/>
              </p:ext>
            </p:extLst>
          </p:nvPr>
        </p:nvGraphicFramePr>
        <p:xfrm>
          <a:off x="9640783" y="3590266"/>
          <a:ext cx="2254277" cy="1952925"/>
        </p:xfrm>
        <a:graphic>
          <a:graphicData uri="http://schemas.openxmlformats.org/presentationml/2006/ole">
            <mc:AlternateContent xmlns:mc="http://schemas.openxmlformats.org/markup-compatibility/2006">
              <mc:Choice xmlns:v="urn:schemas-microsoft-com:vml" Requires="v">
                <p:oleObj name="Worksheet" showAsIcon="1" r:id="rId3" imgW="914400" imgH="792417" progId="Excel.Sheet.12">
                  <p:embed/>
                </p:oleObj>
              </mc:Choice>
              <mc:Fallback>
                <p:oleObj name="Worksheet" showAsIcon="1" r:id="rId3" imgW="914400" imgH="792417" progId="Excel.Sheet.12">
                  <p:embed/>
                  <p:pic>
                    <p:nvPicPr>
                      <p:cNvPr id="0" name=""/>
                      <p:cNvPicPr/>
                      <p:nvPr/>
                    </p:nvPicPr>
                    <p:blipFill>
                      <a:blip r:embed="rId4"/>
                      <a:stretch>
                        <a:fillRect/>
                      </a:stretch>
                    </p:blipFill>
                    <p:spPr>
                      <a:xfrm>
                        <a:off x="9640783" y="3590266"/>
                        <a:ext cx="2254277" cy="1952925"/>
                      </a:xfrm>
                      <a:prstGeom prst="rect">
                        <a:avLst/>
                      </a:prstGeom>
                    </p:spPr>
                  </p:pic>
                </p:oleObj>
              </mc:Fallback>
            </mc:AlternateContent>
          </a:graphicData>
        </a:graphic>
      </p:graphicFrame>
    </p:spTree>
    <p:extLst>
      <p:ext uri="{BB962C8B-B14F-4D97-AF65-F5344CB8AC3E}">
        <p14:creationId xmlns:p14="http://schemas.microsoft.com/office/powerpoint/2010/main" val="756623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2DE36F-935E-5249-9B8A-D9FF8B5B7421}"/>
              </a:ext>
            </a:extLst>
          </p:cNvPr>
          <p:cNvSpPr>
            <a:spLocks noGrp="1"/>
          </p:cNvSpPr>
          <p:nvPr>
            <p:ph type="body" sz="half" idx="13"/>
          </p:nvPr>
        </p:nvSpPr>
        <p:spPr/>
        <p:txBody>
          <a:bodyPr/>
          <a:lstStyle/>
          <a:p>
            <a:r>
              <a:rPr lang="nl-BE" dirty="0" err="1">
                <a:solidFill>
                  <a:srgbClr val="184652"/>
                </a:solidFill>
              </a:rPr>
              <a:t>Medeling</a:t>
            </a:r>
            <a:r>
              <a:rPr lang="nl-BE" dirty="0">
                <a:solidFill>
                  <a:srgbClr val="184652"/>
                </a:solidFill>
              </a:rPr>
              <a:t> PA-arbeidsarts KKE.</a:t>
            </a:r>
          </a:p>
        </p:txBody>
      </p:sp>
      <p:sp>
        <p:nvSpPr>
          <p:cNvPr id="3" name="TextBox 2">
            <a:extLst>
              <a:ext uri="{FF2B5EF4-FFF2-40B4-BE49-F238E27FC236}">
                <a16:creationId xmlns:a16="http://schemas.microsoft.com/office/drawing/2014/main" id="{7074E6B0-F4D4-E997-A495-6C56B30884BB}"/>
              </a:ext>
            </a:extLst>
          </p:cNvPr>
          <p:cNvSpPr txBox="1"/>
          <p:nvPr/>
        </p:nvSpPr>
        <p:spPr>
          <a:xfrm>
            <a:off x="2018806" y="2695698"/>
            <a:ext cx="7766462" cy="646331"/>
          </a:xfrm>
          <a:prstGeom prst="rect">
            <a:avLst/>
          </a:prstGeom>
        </p:spPr>
        <p:txBody>
          <a:bodyPr wrap="square" rtlCol="0">
            <a:spAutoFit/>
          </a:bodyPr>
          <a:lstStyle/>
          <a:p>
            <a:pPr algn="ctr"/>
            <a:r>
              <a:rPr lang="nl-BE" sz="3600" dirty="0"/>
              <a:t>Geen mededelingen.</a:t>
            </a:r>
          </a:p>
        </p:txBody>
      </p:sp>
    </p:spTree>
    <p:extLst>
      <p:ext uri="{BB962C8B-B14F-4D97-AF65-F5344CB8AC3E}">
        <p14:creationId xmlns:p14="http://schemas.microsoft.com/office/powerpoint/2010/main" val="20394956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2673A-9AD6-ABD2-6E95-4A66C6BBC2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A81F60-BD44-BB47-0F48-38F72B80E152}"/>
              </a:ext>
            </a:extLst>
          </p:cNvPr>
          <p:cNvSpPr>
            <a:spLocks noGrp="1"/>
          </p:cNvSpPr>
          <p:nvPr>
            <p:ph type="body" sz="quarter" idx="13"/>
          </p:nvPr>
        </p:nvSpPr>
        <p:spPr>
          <a:xfrm>
            <a:off x="281009" y="745829"/>
            <a:ext cx="11293675" cy="1323439"/>
          </a:xfrm>
        </p:spPr>
        <p:txBody>
          <a:bodyPr/>
          <a:lstStyle/>
          <a:p>
            <a:r>
              <a:rPr lang="nl-BE" dirty="0"/>
              <a:t>Inventarislijst van de producten met gevaarlijke eigenschappen.</a:t>
            </a:r>
          </a:p>
        </p:txBody>
      </p:sp>
      <p:sp>
        <p:nvSpPr>
          <p:cNvPr id="3" name="Text Placeholder 2">
            <a:extLst>
              <a:ext uri="{FF2B5EF4-FFF2-40B4-BE49-F238E27FC236}">
                <a16:creationId xmlns:a16="http://schemas.microsoft.com/office/drawing/2014/main" id="{CEF5EA80-DFCF-81EB-A6DC-7EB4C8C61484}"/>
              </a:ext>
            </a:extLst>
          </p:cNvPr>
          <p:cNvSpPr>
            <a:spLocks noGrp="1"/>
          </p:cNvSpPr>
          <p:nvPr>
            <p:ph type="body" sz="quarter" idx="27"/>
          </p:nvPr>
        </p:nvSpPr>
        <p:spPr>
          <a:xfrm>
            <a:off x="281009" y="2270701"/>
            <a:ext cx="11237400" cy="4089476"/>
          </a:xfrm>
        </p:spPr>
        <p:txBody>
          <a:bodyPr/>
          <a:lstStyle/>
          <a:p>
            <a:pPr marL="285750" indent="-285750">
              <a:buFont typeface="Wingdings" panose="05000000000000000000" pitchFamily="2" charset="2"/>
              <a:buChar char="q"/>
            </a:pPr>
            <a:r>
              <a:rPr lang="nl-BE" dirty="0"/>
              <a:t>Er wordt vanuit de IDPBW een onderzoek gedaan naar bepaalde gevaarlijke producten.</a:t>
            </a:r>
            <a:br>
              <a:rPr lang="nl-BE" dirty="0"/>
            </a:br>
            <a:r>
              <a:rPr lang="nl-BE" dirty="0"/>
              <a:t>Het gaat over de producten die de volgende stoffen bevatten:</a:t>
            </a:r>
          </a:p>
          <a:p>
            <a:pPr marL="555625" indent="-285750">
              <a:buFont typeface="Wingdings" panose="05000000000000000000" pitchFamily="2" charset="2"/>
              <a:buChar char="§"/>
            </a:pPr>
            <a:endParaRPr lang="nl-BE" dirty="0"/>
          </a:p>
          <a:p>
            <a:pPr marL="555625" indent="-285750">
              <a:buFont typeface="Wingdings" panose="05000000000000000000" pitchFamily="2" charset="2"/>
              <a:buChar char="§"/>
            </a:pPr>
            <a:r>
              <a:rPr lang="nl-BE" dirty="0"/>
              <a:t>Carcinogene producten (H350 en H351),</a:t>
            </a:r>
          </a:p>
          <a:p>
            <a:pPr marL="555625" indent="-285750">
              <a:buFont typeface="Wingdings" panose="05000000000000000000" pitchFamily="2" charset="2"/>
              <a:buChar char="§"/>
            </a:pPr>
            <a:r>
              <a:rPr lang="nl-BE" dirty="0"/>
              <a:t>Mutagene producten (H340 en H341),</a:t>
            </a:r>
          </a:p>
          <a:p>
            <a:pPr marL="555625" indent="-285750">
              <a:buFont typeface="Wingdings" panose="05000000000000000000" pitchFamily="2" charset="2"/>
              <a:buChar char="§"/>
            </a:pPr>
            <a:r>
              <a:rPr lang="nl-BE" dirty="0"/>
              <a:t>CMR (H360 en H362),</a:t>
            </a:r>
          </a:p>
          <a:p>
            <a:pPr marL="555625" indent="-285750">
              <a:buFont typeface="Wingdings" panose="05000000000000000000" pitchFamily="2" charset="2"/>
              <a:buChar char="§"/>
            </a:pPr>
            <a:r>
              <a:rPr lang="nl-BE" dirty="0"/>
              <a:t>Producten die de vruchtbaarheid of het ongeboren kind kunnen schaden (H361),</a:t>
            </a:r>
          </a:p>
          <a:p>
            <a:pPr marL="555625" indent="-285750">
              <a:buFont typeface="Wingdings" panose="05000000000000000000" pitchFamily="2" charset="2"/>
              <a:buChar char="§"/>
            </a:pPr>
            <a:r>
              <a:rPr lang="nl-BE" dirty="0"/>
              <a:t>SVHC,</a:t>
            </a:r>
          </a:p>
          <a:p>
            <a:pPr marL="555625" indent="-285750">
              <a:buFont typeface="Wingdings" panose="05000000000000000000" pitchFamily="2" charset="2"/>
              <a:buChar char="§"/>
            </a:pPr>
            <a:r>
              <a:rPr lang="nl-BE" dirty="0"/>
              <a:t>Producten die de stof </a:t>
            </a:r>
            <a:r>
              <a:rPr lang="nl-BE" dirty="0" err="1"/>
              <a:t>Diisocyanaat</a:t>
            </a:r>
            <a:r>
              <a:rPr lang="nl-BE" dirty="0"/>
              <a:t> bevatten (zie rubriek 1 en 3 van de SDS)</a:t>
            </a:r>
          </a:p>
          <a:p>
            <a:pPr marL="269875"/>
            <a:endParaRPr lang="nl-BE" dirty="0"/>
          </a:p>
          <a:p>
            <a:pPr marL="285750" indent="-285750">
              <a:buFont typeface="Wingdings" panose="05000000000000000000" pitchFamily="2" charset="2"/>
              <a:buChar char="q"/>
            </a:pPr>
            <a:r>
              <a:rPr lang="nl-BE" dirty="0"/>
              <a:t>De eenheden dienen een inventarislijst van de producten waarover de eenheid beschikt op te maken.</a:t>
            </a:r>
            <a:br>
              <a:rPr lang="nl-BE" dirty="0"/>
            </a:br>
            <a:r>
              <a:rPr lang="nl-BE" dirty="0"/>
              <a:t>(</a:t>
            </a:r>
            <a:r>
              <a:rPr lang="nl-BE" dirty="0">
                <a:hlinkClick r:id="rId3"/>
              </a:rPr>
              <a:t>Template nieuwe inventarislijst</a:t>
            </a:r>
            <a:r>
              <a:rPr lang="nl-BE" dirty="0"/>
              <a:t>) </a:t>
            </a:r>
          </a:p>
          <a:p>
            <a:pPr marL="285750" indent="-285750">
              <a:buFont typeface="Wingdings" panose="05000000000000000000" pitchFamily="2" charset="2"/>
              <a:buChar char="q"/>
            </a:pPr>
            <a:r>
              <a:rPr lang="nl-BE" dirty="0"/>
              <a:t>De LDPBW zal, indien nodig, hier ook een vragenlijst voor opstellen zodat men de huidige situatie kan zien. </a:t>
            </a:r>
          </a:p>
          <a:p>
            <a:pPr marL="285750" indent="-285750">
              <a:buFont typeface="Wingdings" panose="05000000000000000000" pitchFamily="2" charset="2"/>
              <a:buChar char="q"/>
            </a:pPr>
            <a:r>
              <a:rPr lang="nl-BE" b="1" u="sng" dirty="0"/>
              <a:t>Opmerking: Dit thema is zeer belangrijk daar zonder deze lijst en het beschikken over de recentste SDS nodig zijn voor de correcte opmaak van de werkpostfiches, functiefiches en de lijsten AMT</a:t>
            </a:r>
          </a:p>
          <a:p>
            <a:pPr marL="285750" indent="-285750">
              <a:buFont typeface="Wingdings" panose="05000000000000000000" pitchFamily="2" charset="2"/>
              <a:buChar char="q"/>
            </a:pPr>
            <a:endParaRPr lang="nl-BE" dirty="0"/>
          </a:p>
        </p:txBody>
      </p:sp>
      <p:graphicFrame>
        <p:nvGraphicFramePr>
          <p:cNvPr id="4" name="Object 3">
            <a:extLst>
              <a:ext uri="{FF2B5EF4-FFF2-40B4-BE49-F238E27FC236}">
                <a16:creationId xmlns:a16="http://schemas.microsoft.com/office/drawing/2014/main" id="{244A3929-F456-F52D-9F7C-93A04A405C72}"/>
              </a:ext>
            </a:extLst>
          </p:cNvPr>
          <p:cNvGraphicFramePr>
            <a:graphicFrameLocks noChangeAspect="1"/>
          </p:cNvGraphicFramePr>
          <p:nvPr>
            <p:extLst>
              <p:ext uri="{D42A27DB-BD31-4B8C-83A1-F6EECF244321}">
                <p14:modId xmlns:p14="http://schemas.microsoft.com/office/powerpoint/2010/main" val="3382678431"/>
              </p:ext>
            </p:extLst>
          </p:nvPr>
        </p:nvGraphicFramePr>
        <p:xfrm>
          <a:off x="10032669" y="2911969"/>
          <a:ext cx="2053266" cy="1778785"/>
        </p:xfrm>
        <a:graphic>
          <a:graphicData uri="http://schemas.openxmlformats.org/presentationml/2006/ole">
            <mc:AlternateContent xmlns:mc="http://schemas.openxmlformats.org/markup-compatibility/2006">
              <mc:Choice xmlns:v="urn:schemas-microsoft-com:vml" Requires="v">
                <p:oleObj name="Worksheet" showAsIcon="1" r:id="rId4" imgW="914400" imgH="792417" progId="Excel.Sheet.12">
                  <p:embed/>
                </p:oleObj>
              </mc:Choice>
              <mc:Fallback>
                <p:oleObj name="Worksheet" showAsIcon="1" r:id="rId4" imgW="914400" imgH="792417" progId="Excel.Sheet.12">
                  <p:embed/>
                  <p:pic>
                    <p:nvPicPr>
                      <p:cNvPr id="0" name=""/>
                      <p:cNvPicPr/>
                      <p:nvPr/>
                    </p:nvPicPr>
                    <p:blipFill>
                      <a:blip r:embed="rId5"/>
                      <a:stretch>
                        <a:fillRect/>
                      </a:stretch>
                    </p:blipFill>
                    <p:spPr>
                      <a:xfrm>
                        <a:off x="10032669" y="2911969"/>
                        <a:ext cx="2053266" cy="1778785"/>
                      </a:xfrm>
                      <a:prstGeom prst="rect">
                        <a:avLst/>
                      </a:prstGeom>
                    </p:spPr>
                  </p:pic>
                </p:oleObj>
              </mc:Fallback>
            </mc:AlternateContent>
          </a:graphicData>
        </a:graphic>
      </p:graphicFrame>
    </p:spTree>
    <p:extLst>
      <p:ext uri="{BB962C8B-B14F-4D97-AF65-F5344CB8AC3E}">
        <p14:creationId xmlns:p14="http://schemas.microsoft.com/office/powerpoint/2010/main" val="40842731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923330"/>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1" y="426720"/>
            <a:ext cx="10034016" cy="954107"/>
          </a:xfrm>
          <a:prstGeom prst="rect">
            <a:avLst/>
          </a:prstGeom>
        </p:spPr>
        <p:txBody>
          <a:bodyPr wrap="square">
            <a:spAutoFit/>
          </a:bodyPr>
          <a:lstStyle/>
          <a:p>
            <a:pPr algn="ctr"/>
            <a:r>
              <a:rPr lang="en-US" sz="2800" b="1" dirty="0" err="1">
                <a:latin typeface="Amasis MT Pro Black" panose="02040A04050005020304" pitchFamily="18" charset="0"/>
              </a:rPr>
              <a:t>Gemelde</a:t>
            </a:r>
            <a:r>
              <a:rPr lang="en-US" sz="2800" b="1" dirty="0">
                <a:latin typeface="Amasis MT Pro Black" panose="02040A04050005020304" pitchFamily="18" charset="0"/>
              </a:rPr>
              <a:t> </a:t>
            </a:r>
            <a:r>
              <a:rPr lang="en-US" sz="2800" b="1" dirty="0" err="1">
                <a:latin typeface="Amasis MT Pro Black" panose="02040A04050005020304" pitchFamily="18" charset="0"/>
              </a:rPr>
              <a:t>incidenten</a:t>
            </a:r>
            <a:r>
              <a:rPr lang="en-US" sz="2800" b="1" dirty="0">
                <a:latin typeface="Amasis MT Pro Black" panose="02040A04050005020304" pitchFamily="18" charset="0"/>
              </a:rPr>
              <a:t> &amp; </a:t>
            </a:r>
            <a:r>
              <a:rPr lang="en-US" sz="2800" b="1" dirty="0" err="1">
                <a:latin typeface="Amasis MT Pro Black" panose="02040A04050005020304" pitchFamily="18" charset="0"/>
              </a:rPr>
              <a:t>Ongevallen</a:t>
            </a:r>
            <a:br>
              <a:rPr lang="en-US" sz="2800" b="1" dirty="0">
                <a:latin typeface="Amasis MT Pro Black" panose="02040A04050005020304" pitchFamily="18" charset="0"/>
              </a:rPr>
            </a:br>
            <a:r>
              <a:rPr lang="en-US" sz="2800" b="1" dirty="0" err="1">
                <a:latin typeface="Amasis MT Pro Black" panose="02040A04050005020304" pitchFamily="18" charset="0"/>
              </a:rPr>
              <a:t>betreffende</a:t>
            </a:r>
            <a:r>
              <a:rPr lang="en-US" sz="2800" b="1" dirty="0">
                <a:latin typeface="Amasis MT Pro Black" panose="02040A04050005020304" pitchFamily="18" charset="0"/>
              </a:rPr>
              <a:t> het 4</a:t>
            </a:r>
            <a:r>
              <a:rPr lang="en-US" sz="2800" b="1" baseline="30000" dirty="0">
                <a:latin typeface="Amasis MT Pro Black" panose="02040A04050005020304" pitchFamily="18" charset="0"/>
              </a:rPr>
              <a:t>de</a:t>
            </a:r>
            <a:r>
              <a:rPr lang="en-US" sz="2800" b="1" dirty="0">
                <a:latin typeface="Amasis MT Pro Black" panose="02040A04050005020304" pitchFamily="18" charset="0"/>
              </a:rPr>
              <a:t> trimester 2025.</a:t>
            </a:r>
          </a:p>
        </p:txBody>
      </p:sp>
      <p:sp>
        <p:nvSpPr>
          <p:cNvPr id="4" name="Rectangle 3"/>
          <p:cNvSpPr/>
          <p:nvPr/>
        </p:nvSpPr>
        <p:spPr>
          <a:xfrm>
            <a:off x="1611312" y="1257717"/>
            <a:ext cx="9634620" cy="5786199"/>
          </a:xfrm>
          <a:prstGeom prst="rect">
            <a:avLst/>
          </a:prstGeom>
        </p:spPr>
        <p:txBody>
          <a:bodyPr wrap="square">
            <a:spAutoFit/>
          </a:bodyPr>
          <a:lstStyle/>
          <a:p>
            <a:endParaRPr lang="nl-BE" dirty="0"/>
          </a:p>
          <a:p>
            <a:pPr marL="720725" lvl="1" indent="-263525">
              <a:buFont typeface="Arial" panose="020B0604020202020204" pitchFamily="34" charset="0"/>
              <a:buChar char="•"/>
              <a:tabLst>
                <a:tab pos="8697913" algn="l"/>
              </a:tabLst>
            </a:pPr>
            <a:r>
              <a:rPr lang="nl-BE" sz="3200" dirty="0"/>
              <a:t>Zeer ernstig arbeidsongeval: 	</a:t>
            </a:r>
            <a:r>
              <a:rPr lang="nl-BE" sz="3200" b="1" dirty="0"/>
              <a:t>0</a:t>
            </a:r>
          </a:p>
          <a:p>
            <a:pPr marL="720725" lvl="1" indent="-263525">
              <a:buFont typeface="Arial" panose="020B0604020202020204" pitchFamily="34" charset="0"/>
              <a:buChar char="•"/>
              <a:tabLst>
                <a:tab pos="8697913" algn="l"/>
              </a:tabLst>
            </a:pPr>
            <a:r>
              <a:rPr lang="nl-BE" sz="3200" dirty="0"/>
              <a:t>Ernstig arbeidsongeval: 	</a:t>
            </a:r>
            <a:r>
              <a:rPr lang="nl-BE" sz="3200" b="1" dirty="0"/>
              <a:t>0</a:t>
            </a:r>
          </a:p>
          <a:p>
            <a:pPr marL="720725" lvl="1" indent="-263525">
              <a:buFont typeface="Arial" panose="020B0604020202020204" pitchFamily="34" charset="0"/>
              <a:buChar char="•"/>
              <a:tabLst>
                <a:tab pos="8697913" algn="l"/>
              </a:tabLst>
            </a:pPr>
            <a:r>
              <a:rPr lang="nl-BE" sz="3200" b="1" dirty="0"/>
              <a:t>Arbeidsongevallen </a:t>
            </a:r>
            <a:r>
              <a:rPr lang="nl-BE" sz="3200" b="1" dirty="0">
                <a:latin typeface="Yu Gothic" panose="020B0400000000000000" pitchFamily="34" charset="-128"/>
                <a:ea typeface="Yu Gothic" panose="020B0400000000000000" pitchFamily="34" charset="-128"/>
              </a:rPr>
              <a:t>≥1 dag AGR</a:t>
            </a:r>
            <a:r>
              <a:rPr lang="nl-BE" sz="3200" b="1" dirty="0"/>
              <a:t> 	2</a:t>
            </a:r>
          </a:p>
          <a:p>
            <a:pPr marL="720725" lvl="1" indent="-263525">
              <a:buFont typeface="Arial" panose="020B0604020202020204" pitchFamily="34" charset="0"/>
              <a:buChar char="•"/>
              <a:tabLst>
                <a:tab pos="8697913" algn="l"/>
              </a:tabLst>
            </a:pPr>
            <a:r>
              <a:rPr lang="nl-BE" sz="3200" b="1" dirty="0"/>
              <a:t>Waarvan met  &lt;1 dag AGR:	2</a:t>
            </a:r>
          </a:p>
          <a:p>
            <a:pPr marL="720725" lvl="1" indent="-263525">
              <a:buFont typeface="Arial" panose="020B0604020202020204" pitchFamily="34" charset="0"/>
              <a:buChar char="•"/>
              <a:tabLst>
                <a:tab pos="8697913" algn="l"/>
              </a:tabLst>
            </a:pPr>
            <a:r>
              <a:rPr lang="nl-BE" sz="3200" b="1" dirty="0"/>
              <a:t>Arbeidsongevallen </a:t>
            </a:r>
          </a:p>
          <a:p>
            <a:pPr marL="720725" lvl="1" indent="-263525">
              <a:buFont typeface="Arial" panose="020B0604020202020204" pitchFamily="34" charset="0"/>
              <a:buChar char="•"/>
              <a:tabLst>
                <a:tab pos="8697913" algn="l"/>
              </a:tabLst>
            </a:pPr>
            <a:r>
              <a:rPr lang="nl-BE" sz="3200" b="1" dirty="0"/>
              <a:t>Arbeidswegongevallen: 	9</a:t>
            </a:r>
          </a:p>
          <a:p>
            <a:pPr marL="720725" lvl="1" indent="-263525">
              <a:buFont typeface="Arial" panose="020B0604020202020204" pitchFamily="34" charset="0"/>
              <a:buChar char="•"/>
              <a:tabLst>
                <a:tab pos="8697913" algn="l"/>
              </a:tabLst>
            </a:pPr>
            <a:r>
              <a:rPr lang="nl-BE" sz="3200" dirty="0"/>
              <a:t>Schadeongeval: 	</a:t>
            </a:r>
            <a:r>
              <a:rPr lang="nl-BE" sz="3200" b="1" dirty="0"/>
              <a:t>0</a:t>
            </a:r>
          </a:p>
          <a:p>
            <a:pPr marL="720725" lvl="1" indent="-263525">
              <a:buFont typeface="Arial" panose="020B0604020202020204" pitchFamily="34" charset="0"/>
              <a:buChar char="•"/>
              <a:tabLst>
                <a:tab pos="8697913" algn="l"/>
              </a:tabLst>
            </a:pPr>
            <a:r>
              <a:rPr lang="nl-BE" sz="3200" dirty="0"/>
              <a:t>Verkeersongeval: 	</a:t>
            </a:r>
            <a:r>
              <a:rPr lang="nl-BE" sz="3200" b="1" dirty="0"/>
              <a:t>2</a:t>
            </a:r>
          </a:p>
          <a:p>
            <a:pPr marL="720725" lvl="1" indent="-263525">
              <a:buFont typeface="Arial" panose="020B0604020202020204" pitchFamily="34" charset="0"/>
              <a:buChar char="•"/>
              <a:tabLst>
                <a:tab pos="8697913" algn="l"/>
              </a:tabLst>
            </a:pPr>
            <a:r>
              <a:rPr lang="nl-BE" sz="3200" b="1" dirty="0"/>
              <a:t>Onwel worden	0</a:t>
            </a:r>
          </a:p>
          <a:p>
            <a:pPr lvl="1">
              <a:buFont typeface="Arial" panose="020B0604020202020204" pitchFamily="34" charset="0"/>
              <a:buChar char="•"/>
              <a:tabLst>
                <a:tab pos="8697913" algn="l"/>
              </a:tabLst>
            </a:pPr>
            <a:endParaRPr lang="nl-BE" sz="3200" dirty="0"/>
          </a:p>
          <a:p>
            <a:pPr marL="720725" lvl="1" indent="-263525">
              <a:buFont typeface="Arial" panose="020B0604020202020204" pitchFamily="34" charset="0"/>
              <a:buChar char="•"/>
              <a:tabLst>
                <a:tab pos="8882063" algn="r"/>
              </a:tabLst>
            </a:pPr>
            <a:r>
              <a:rPr lang="nl-BE" sz="3200" b="1" dirty="0"/>
              <a:t>Totaal incidenten:  	  14</a:t>
            </a:r>
          </a:p>
        </p:txBody>
      </p:sp>
      <p:cxnSp>
        <p:nvCxnSpPr>
          <p:cNvPr id="6" name="Straight Connector 5">
            <a:extLst>
              <a:ext uri="{FF2B5EF4-FFF2-40B4-BE49-F238E27FC236}">
                <a16:creationId xmlns:a16="http://schemas.microsoft.com/office/drawing/2014/main" id="{3CE73A3D-8872-143E-A004-23D2E647EA88}"/>
              </a:ext>
            </a:extLst>
          </p:cNvPr>
          <p:cNvCxnSpPr/>
          <p:nvPr/>
        </p:nvCxnSpPr>
        <p:spPr>
          <a:xfrm>
            <a:off x="1237673" y="5939503"/>
            <a:ext cx="9063990" cy="0"/>
          </a:xfrm>
          <a:prstGeom prst="line">
            <a:avLst/>
          </a:prstGeom>
          <a:ln w="825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4091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solidFill>
                  <a:schemeClr val="tx1"/>
                </a:solidFill>
              </a:rPr>
              <a:t>Arbeidsongeval met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281009" y="1631221"/>
            <a:ext cx="11237400" cy="5079633"/>
          </a:xfrm>
        </p:spPr>
        <p:txBody>
          <a:bodyPr/>
          <a:lstStyle/>
          <a:p>
            <a:r>
              <a:rPr lang="nl-BE" sz="2800" b="1" dirty="0">
                <a:solidFill>
                  <a:srgbClr val="142DAC"/>
                </a:solidFill>
              </a:rPr>
              <a:t>ACOS R&amp;O:  </a:t>
            </a:r>
            <a:r>
              <a:rPr lang="nl-BE" sz="2800" dirty="0">
                <a:solidFill>
                  <a:srgbClr val="142DAC"/>
                </a:solidFill>
              </a:rPr>
              <a:t>8-2026-32748</a:t>
            </a:r>
          </a:p>
          <a:p>
            <a:endParaRPr lang="nl-BE" sz="2800" b="1" dirty="0"/>
          </a:p>
          <a:p>
            <a:pPr marL="342900" indent="-342900">
              <a:buFont typeface="Arial" panose="020B0604020202020204" pitchFamily="34" charset="0"/>
              <a:buChar char="•"/>
            </a:pPr>
            <a:r>
              <a:rPr lang="nl-BE" sz="2000" b="1" u="sng" dirty="0"/>
              <a:t>Datum:</a:t>
            </a:r>
            <a:r>
              <a:rPr lang="nl-BE" sz="2000" b="1" dirty="0"/>
              <a:t> </a:t>
            </a:r>
            <a:r>
              <a:rPr lang="nl-BE" sz="2000" b="1" dirty="0">
                <a:solidFill>
                  <a:schemeClr val="tx1">
                    <a:lumMod val="50000"/>
                  </a:schemeClr>
                </a:solidFill>
              </a:rPr>
              <a:t>05/02/2026</a:t>
            </a:r>
          </a:p>
          <a:p>
            <a:endParaRPr lang="nl-BE" sz="2000" b="1" dirty="0"/>
          </a:p>
          <a:p>
            <a:pPr marL="342900" indent="-342900">
              <a:buFont typeface="Arial" panose="020B0604020202020204" pitchFamily="34" charset="0"/>
              <a:buChar char="•"/>
            </a:pPr>
            <a:r>
              <a:rPr lang="nl-BE" sz="2000" b="1" u="sng" dirty="0"/>
              <a:t>Beschrijving ongeval</a:t>
            </a:r>
            <a:r>
              <a:rPr lang="nl-BE" sz="2000" b="1" dirty="0"/>
              <a:t>:</a:t>
            </a:r>
            <a:br>
              <a:rPr lang="nl-BE" sz="2000" b="1" dirty="0"/>
            </a:br>
            <a:endParaRPr lang="nl-BE" sz="2000" b="1" dirty="0"/>
          </a:p>
          <a:p>
            <a:pPr algn="just">
              <a:tabLst>
                <a:tab pos="357188" algn="l"/>
              </a:tabLst>
            </a:pPr>
            <a:r>
              <a:rPr lang="nl-BE" sz="2000" dirty="0"/>
              <a:t> 	Voet omgeslagen tijdens het lopen op de </a:t>
            </a:r>
            <a:r>
              <a:rPr lang="nl-BE" sz="2000" dirty="0" err="1"/>
              <a:t>finse</a:t>
            </a:r>
            <a:r>
              <a:rPr lang="nl-BE" sz="2000" dirty="0"/>
              <a:t> piste in Evere (piste in slechte staat met putten).</a:t>
            </a:r>
          </a:p>
          <a:p>
            <a:pPr algn="just">
              <a:tabLst>
                <a:tab pos="357188" algn="l"/>
              </a:tabLst>
            </a:pPr>
            <a:endParaRPr lang="nl-BE" sz="2000" dirty="0"/>
          </a:p>
          <a:p>
            <a:pPr marL="342900" indent="-342900">
              <a:buFont typeface="Arial" panose="020B0604020202020204" pitchFamily="34" charset="0"/>
              <a:buChar char="•"/>
            </a:pPr>
            <a:r>
              <a:rPr lang="nl-BE" sz="2000" b="1" u="sng" dirty="0"/>
              <a:t>Letsel</a:t>
            </a:r>
            <a:r>
              <a:rPr lang="nl-BE" sz="2000" b="1" dirty="0"/>
              <a:t>: </a:t>
            </a:r>
            <a:r>
              <a:rPr lang="nl-BE" sz="2000" dirty="0"/>
              <a:t>avulsiefractuur laterale </a:t>
            </a:r>
            <a:r>
              <a:rPr lang="nl-BE" sz="2000" dirty="0" err="1"/>
              <a:t>malleolus</a:t>
            </a:r>
            <a:r>
              <a:rPr lang="nl-BE" sz="2000" dirty="0"/>
              <a:t> rechts</a:t>
            </a:r>
          </a:p>
          <a:p>
            <a:pPr marL="342900" indent="-342900">
              <a:buFont typeface="Arial" panose="020B0604020202020204" pitchFamily="34" charset="0"/>
              <a:buChar char="•"/>
            </a:pPr>
            <a:endParaRPr lang="nl-BE" sz="2000" b="1" dirty="0"/>
          </a:p>
          <a:p>
            <a:pPr marL="342900" indent="-342900">
              <a:buFont typeface="Arial" panose="020B0604020202020204" pitchFamily="34" charset="0"/>
              <a:buChar char="•"/>
            </a:pPr>
            <a:r>
              <a:rPr lang="nl-BE" sz="2000" b="1" u="sng" dirty="0"/>
              <a:t>AGR</a:t>
            </a:r>
            <a:r>
              <a:rPr lang="nl-BE" sz="2000" b="1" dirty="0"/>
              <a:t>:  14</a:t>
            </a:r>
            <a:br>
              <a:rPr lang="nl-BE" sz="2000" b="1" dirty="0"/>
            </a:br>
            <a:endParaRPr lang="nl-BE" sz="2000" b="1" dirty="0"/>
          </a:p>
          <a:p>
            <a:pPr marL="342900" indent="-342900">
              <a:buFont typeface="Arial" panose="020B0604020202020204" pitchFamily="34" charset="0"/>
              <a:buChar char="•"/>
            </a:pPr>
            <a:r>
              <a:rPr lang="nl-BE" sz="2000" b="1" u="sng" dirty="0"/>
              <a:t>Preventiemaatregel</a:t>
            </a:r>
            <a:r>
              <a:rPr lang="nl-BE" sz="2000" b="1" dirty="0"/>
              <a:t>: </a:t>
            </a:r>
            <a:r>
              <a:rPr lang="nl-BE" sz="2000" dirty="0"/>
              <a:t>Geen specifieke maatregel.</a:t>
            </a:r>
          </a:p>
          <a:p>
            <a:endParaRPr lang="nl-BE" dirty="0"/>
          </a:p>
          <a:p>
            <a:r>
              <a:rPr lang="nl-BE" b="1" dirty="0"/>
              <a:t>  </a:t>
            </a:r>
          </a:p>
        </p:txBody>
      </p:sp>
    </p:spTree>
    <p:extLst>
      <p:ext uri="{BB962C8B-B14F-4D97-AF65-F5344CB8AC3E}">
        <p14:creationId xmlns:p14="http://schemas.microsoft.com/office/powerpoint/2010/main" val="24388655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solidFill>
                  <a:schemeClr val="tx1"/>
                </a:solidFill>
              </a:rPr>
              <a:t>Arbeidsongeval met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477300" y="1664261"/>
            <a:ext cx="11237400" cy="4546534"/>
          </a:xfrm>
        </p:spPr>
        <p:txBody>
          <a:bodyPr/>
          <a:lstStyle/>
          <a:p>
            <a:r>
              <a:rPr lang="nl-BE" sz="2800" b="1" dirty="0">
                <a:solidFill>
                  <a:srgbClr val="142DAC"/>
                </a:solidFill>
              </a:rPr>
              <a:t>DG H&amp;WB: </a:t>
            </a:r>
            <a:r>
              <a:rPr lang="nl-BE" sz="2800" b="0" i="0" u="none" strike="noStrike" dirty="0">
                <a:solidFill>
                  <a:srgbClr val="142DAC"/>
                </a:solidFill>
                <a:effectLst/>
                <a:latin typeface="Calibri" panose="020F0502020204030204" pitchFamily="34" charset="0"/>
              </a:rPr>
              <a:t>08-2026-32700  (Top sporter)</a:t>
            </a:r>
            <a:endParaRPr lang="nl-BE" sz="2800" dirty="0">
              <a:solidFill>
                <a:srgbClr val="142DAC"/>
              </a:solidFill>
            </a:endParaRPr>
          </a:p>
          <a:p>
            <a:endParaRPr lang="nl-BE" sz="2000" b="1" dirty="0"/>
          </a:p>
          <a:p>
            <a:pPr marL="342900" indent="-342900">
              <a:buFont typeface="Arial" panose="020B0604020202020204" pitchFamily="34" charset="0"/>
              <a:buChar char="•"/>
            </a:pPr>
            <a:r>
              <a:rPr lang="nl-BE" sz="2000" b="1" u="sng" dirty="0"/>
              <a:t>Datum:</a:t>
            </a:r>
            <a:r>
              <a:rPr lang="nl-BE" sz="2000" b="1" dirty="0"/>
              <a:t> 07/03/2026</a:t>
            </a:r>
            <a:endParaRPr lang="nl-BE" sz="2000" dirty="0"/>
          </a:p>
          <a:p>
            <a:pPr marL="342900" indent="-342900">
              <a:buFont typeface="Arial" panose="020B0604020202020204" pitchFamily="34" charset="0"/>
              <a:buChar char="•"/>
            </a:pPr>
            <a:endParaRPr lang="nl-BE" sz="2000" dirty="0"/>
          </a:p>
          <a:p>
            <a:endParaRPr lang="nl-BE" sz="800" b="1" dirty="0"/>
          </a:p>
          <a:p>
            <a:pPr marL="342900" indent="-342900">
              <a:buFont typeface="Arial" panose="020B0604020202020204" pitchFamily="34" charset="0"/>
              <a:buChar char="•"/>
            </a:pPr>
            <a:r>
              <a:rPr lang="nl-BE" sz="2000" b="1" u="sng" dirty="0"/>
              <a:t>Beschrijving ongeval</a:t>
            </a:r>
            <a:r>
              <a:rPr lang="nl-BE" sz="2000" b="1" dirty="0"/>
              <a:t>:</a:t>
            </a:r>
          </a:p>
          <a:p>
            <a:pPr marL="342900" indent="-342900">
              <a:buFontTx/>
              <a:buChar char="-"/>
            </a:pPr>
            <a:endParaRPr lang="nl-BE" sz="800" b="1" dirty="0"/>
          </a:p>
          <a:p>
            <a:endParaRPr lang="nl-BE" sz="800" dirty="0"/>
          </a:p>
          <a:p>
            <a:pPr marL="358775"/>
            <a:r>
              <a:rPr lang="fr-FR" sz="2000" dirty="0"/>
              <a:t>Accident lors de la compétition sportive sur circuit court à </a:t>
            </a:r>
            <a:r>
              <a:rPr lang="fr-FR" sz="2000" dirty="0" err="1"/>
              <a:t>Bornio</a:t>
            </a:r>
            <a:r>
              <a:rPr lang="fr-FR" sz="2000" dirty="0"/>
              <a:t> Italie le 07/03/2026</a:t>
            </a:r>
            <a:r>
              <a:rPr lang="nl-BE" sz="2000" dirty="0"/>
              <a:t>.</a:t>
            </a:r>
          </a:p>
          <a:p>
            <a:pPr marL="358775"/>
            <a:endParaRPr lang="nl-BE" sz="2000" dirty="0"/>
          </a:p>
          <a:p>
            <a:pPr marL="342900" indent="-342900">
              <a:buFontTx/>
              <a:buChar char="-"/>
            </a:pPr>
            <a:endParaRPr lang="nl-BE" sz="800" dirty="0"/>
          </a:p>
          <a:p>
            <a:pPr marL="342900" indent="-342900">
              <a:buFont typeface="Arial" panose="020B0604020202020204" pitchFamily="34" charset="0"/>
              <a:buChar char="•"/>
            </a:pPr>
            <a:r>
              <a:rPr lang="nl-BE" sz="2000" b="1" u="sng" dirty="0"/>
              <a:t>Letsel</a:t>
            </a:r>
            <a:r>
              <a:rPr lang="nl-BE" sz="2000" b="1" dirty="0"/>
              <a:t>: </a:t>
            </a:r>
            <a:r>
              <a:rPr lang="nl-BE" sz="2000" dirty="0"/>
              <a:t>Snijwonde bovenbeen (15cm) + contractuur lumbale wervelzuil.</a:t>
            </a:r>
          </a:p>
          <a:p>
            <a:pPr marL="342900" indent="-342900">
              <a:buFont typeface="Arial" panose="020B0604020202020204" pitchFamily="34" charset="0"/>
              <a:buChar char="•"/>
            </a:pPr>
            <a:endParaRPr lang="nl-BE" sz="2000" b="1" dirty="0"/>
          </a:p>
          <a:p>
            <a:pPr marL="342900" indent="-342900">
              <a:buFont typeface="Arial" panose="020B0604020202020204" pitchFamily="34" charset="0"/>
              <a:buChar char="•"/>
            </a:pPr>
            <a:r>
              <a:rPr lang="nl-BE" sz="2000" b="1" u="sng" dirty="0"/>
              <a:t>AGR</a:t>
            </a:r>
            <a:r>
              <a:rPr lang="nl-BE" sz="2000" b="1" dirty="0"/>
              <a:t>: </a:t>
            </a:r>
            <a:r>
              <a:rPr lang="nl-BE" sz="2000" dirty="0"/>
              <a:t>7</a:t>
            </a:r>
            <a:br>
              <a:rPr lang="nl-BE" sz="2000" b="1" dirty="0"/>
            </a:br>
            <a:endParaRPr lang="nl-BE" sz="2000" b="1" dirty="0"/>
          </a:p>
          <a:p>
            <a:pPr marL="342900" indent="-342900">
              <a:buFont typeface="Arial" panose="020B0604020202020204" pitchFamily="34" charset="0"/>
              <a:buChar char="•"/>
            </a:pPr>
            <a:r>
              <a:rPr lang="nl-BE" sz="2000" b="1" u="sng" dirty="0"/>
              <a:t>Preventiemaatregel</a:t>
            </a:r>
            <a:r>
              <a:rPr lang="nl-BE" sz="2000" b="1" dirty="0"/>
              <a:t>:  </a:t>
            </a:r>
            <a:r>
              <a:rPr lang="nl-BE" sz="2000" dirty="0"/>
              <a:t>Geen specifieke maatregel.</a:t>
            </a:r>
          </a:p>
          <a:p>
            <a:endParaRPr lang="nl-BE" b="1" dirty="0"/>
          </a:p>
          <a:p>
            <a:r>
              <a:rPr lang="nl-BE" b="1" dirty="0"/>
              <a:t>  </a:t>
            </a:r>
          </a:p>
        </p:txBody>
      </p:sp>
    </p:spTree>
    <p:extLst>
      <p:ext uri="{BB962C8B-B14F-4D97-AF65-F5344CB8AC3E}">
        <p14:creationId xmlns:p14="http://schemas.microsoft.com/office/powerpoint/2010/main" val="28228979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7559A5-041C-6C0A-698D-DF388FA1CD46}"/>
              </a:ext>
            </a:extLst>
          </p:cNvPr>
          <p:cNvSpPr>
            <a:spLocks noGrp="1"/>
          </p:cNvSpPr>
          <p:nvPr>
            <p:ph type="body" sz="half" idx="13"/>
          </p:nvPr>
        </p:nvSpPr>
        <p:spPr>
          <a:xfrm>
            <a:off x="352162" y="5092589"/>
            <a:ext cx="11672876" cy="1938992"/>
          </a:xfrm>
        </p:spPr>
        <p:txBody>
          <a:bodyPr/>
          <a:lstStyle/>
          <a:p>
            <a:r>
              <a:rPr lang="nl-BE" dirty="0">
                <a:solidFill>
                  <a:schemeClr val="tx1"/>
                </a:solidFill>
              </a:rPr>
              <a:t>Overzicht ongevallen militaire </a:t>
            </a:r>
            <a:r>
              <a:rPr lang="nl-BE" dirty="0" err="1">
                <a:solidFill>
                  <a:schemeClr val="tx1"/>
                </a:solidFill>
              </a:rPr>
              <a:t>specifiteit</a:t>
            </a:r>
            <a:r>
              <a:rPr lang="nl-BE" dirty="0">
                <a:solidFill>
                  <a:schemeClr val="tx1"/>
                </a:solidFill>
              </a:rPr>
              <a:t> - 2026 1</a:t>
            </a:r>
            <a:r>
              <a:rPr lang="nl-BE" baseline="30000" dirty="0">
                <a:solidFill>
                  <a:schemeClr val="tx1"/>
                </a:solidFill>
              </a:rPr>
              <a:t>ste</a:t>
            </a:r>
            <a:r>
              <a:rPr lang="nl-BE" dirty="0">
                <a:solidFill>
                  <a:schemeClr val="tx1"/>
                </a:solidFill>
              </a:rPr>
              <a:t> Trim</a:t>
            </a:r>
          </a:p>
        </p:txBody>
      </p:sp>
    </p:spTree>
    <p:extLst>
      <p:ext uri="{BB962C8B-B14F-4D97-AF65-F5344CB8AC3E}">
        <p14:creationId xmlns:p14="http://schemas.microsoft.com/office/powerpoint/2010/main" val="28097478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69F7A00-3B6E-E1D8-0DA2-BA50A49F73AF}"/>
              </a:ext>
            </a:extLst>
          </p:cNvPr>
          <p:cNvGraphicFramePr>
            <a:graphicFrameLocks noGrp="1"/>
          </p:cNvGraphicFramePr>
          <p:nvPr>
            <p:extLst>
              <p:ext uri="{D42A27DB-BD31-4B8C-83A1-F6EECF244321}">
                <p14:modId xmlns:p14="http://schemas.microsoft.com/office/powerpoint/2010/main" val="281173073"/>
              </p:ext>
            </p:extLst>
          </p:nvPr>
        </p:nvGraphicFramePr>
        <p:xfrm>
          <a:off x="2" y="0"/>
          <a:ext cx="12191998" cy="6858008"/>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3439194545"/>
                    </a:ext>
                  </a:extLst>
                </a:gridCol>
                <a:gridCol w="1741714">
                  <a:extLst>
                    <a:ext uri="{9D8B030D-6E8A-4147-A177-3AD203B41FA5}">
                      <a16:colId xmlns:a16="http://schemas.microsoft.com/office/drawing/2014/main" val="2210000878"/>
                    </a:ext>
                  </a:extLst>
                </a:gridCol>
                <a:gridCol w="1741714">
                  <a:extLst>
                    <a:ext uri="{9D8B030D-6E8A-4147-A177-3AD203B41FA5}">
                      <a16:colId xmlns:a16="http://schemas.microsoft.com/office/drawing/2014/main" val="1938697093"/>
                    </a:ext>
                  </a:extLst>
                </a:gridCol>
                <a:gridCol w="1741714">
                  <a:extLst>
                    <a:ext uri="{9D8B030D-6E8A-4147-A177-3AD203B41FA5}">
                      <a16:colId xmlns:a16="http://schemas.microsoft.com/office/drawing/2014/main" val="2830294657"/>
                    </a:ext>
                  </a:extLst>
                </a:gridCol>
                <a:gridCol w="1741714">
                  <a:extLst>
                    <a:ext uri="{9D8B030D-6E8A-4147-A177-3AD203B41FA5}">
                      <a16:colId xmlns:a16="http://schemas.microsoft.com/office/drawing/2014/main" val="1293690753"/>
                    </a:ext>
                  </a:extLst>
                </a:gridCol>
                <a:gridCol w="1741714">
                  <a:extLst>
                    <a:ext uri="{9D8B030D-6E8A-4147-A177-3AD203B41FA5}">
                      <a16:colId xmlns:a16="http://schemas.microsoft.com/office/drawing/2014/main" val="3975401493"/>
                    </a:ext>
                  </a:extLst>
                </a:gridCol>
                <a:gridCol w="1741714">
                  <a:extLst>
                    <a:ext uri="{9D8B030D-6E8A-4147-A177-3AD203B41FA5}">
                      <a16:colId xmlns:a16="http://schemas.microsoft.com/office/drawing/2014/main" val="632472400"/>
                    </a:ext>
                  </a:extLst>
                </a:gridCol>
              </a:tblGrid>
              <a:tr h="315871">
                <a:tc>
                  <a:txBody>
                    <a:bodyPr/>
                    <a:lstStyle/>
                    <a:p>
                      <a:pPr algn="ctr"/>
                      <a:r>
                        <a:rPr lang="nl-BE" sz="1400" b="1" dirty="0">
                          <a:solidFill>
                            <a:schemeClr val="tx1"/>
                          </a:solidFill>
                        </a:rPr>
                        <a:t>Eenheid</a:t>
                      </a:r>
                    </a:p>
                  </a:txBody>
                  <a:tcPr anchor="ctr">
                    <a:solidFill>
                      <a:schemeClr val="accent5">
                        <a:lumMod val="20000"/>
                        <a:lumOff val="80000"/>
                      </a:schemeClr>
                    </a:solidFill>
                  </a:tcPr>
                </a:tc>
                <a:tc>
                  <a:txBody>
                    <a:bodyPr/>
                    <a:lstStyle/>
                    <a:p>
                      <a:pPr algn="ctr"/>
                      <a:r>
                        <a:rPr lang="nl-BE" sz="1400" b="1" dirty="0">
                          <a:solidFill>
                            <a:schemeClr val="tx1"/>
                          </a:solidFill>
                        </a:rPr>
                        <a:t>Sport</a:t>
                      </a:r>
                    </a:p>
                  </a:txBody>
                  <a:tcPr anchor="ctr">
                    <a:solidFill>
                      <a:schemeClr val="accent5">
                        <a:lumMod val="20000"/>
                        <a:lumOff val="80000"/>
                      </a:schemeClr>
                    </a:solidFill>
                  </a:tcPr>
                </a:tc>
                <a:tc>
                  <a:txBody>
                    <a:bodyPr/>
                    <a:lstStyle/>
                    <a:p>
                      <a:pPr algn="ctr"/>
                      <a:r>
                        <a:rPr lang="nl-BE" sz="1400" b="1" dirty="0">
                          <a:solidFill>
                            <a:schemeClr val="tx1"/>
                          </a:solidFill>
                        </a:rPr>
                        <a:t>Dodelijke sport</a:t>
                      </a:r>
                    </a:p>
                  </a:txBody>
                  <a:tcPr anchor="ctr">
                    <a:solidFill>
                      <a:schemeClr val="accent5">
                        <a:lumMod val="20000"/>
                        <a:lumOff val="80000"/>
                      </a:schemeClr>
                    </a:solidFill>
                  </a:tcPr>
                </a:tc>
                <a:tc>
                  <a:txBody>
                    <a:bodyPr/>
                    <a:lstStyle/>
                    <a:p>
                      <a:pPr algn="ctr"/>
                      <a:r>
                        <a:rPr lang="nl-BE" sz="1400" b="1" dirty="0" err="1">
                          <a:solidFill>
                            <a:schemeClr val="tx1"/>
                          </a:solidFill>
                        </a:rPr>
                        <a:t>Oef&amp;Man</a:t>
                      </a:r>
                      <a:endParaRPr lang="nl-BE" sz="1400" b="1" dirty="0">
                        <a:solidFill>
                          <a:schemeClr val="tx1"/>
                        </a:solidFill>
                      </a:endParaRPr>
                    </a:p>
                  </a:txBody>
                  <a:tcPr anchor="ctr">
                    <a:solidFill>
                      <a:schemeClr val="accent5">
                        <a:lumMod val="20000"/>
                        <a:lumOff val="80000"/>
                      </a:schemeClr>
                    </a:solidFill>
                  </a:tcPr>
                </a:tc>
                <a:tc>
                  <a:txBody>
                    <a:bodyPr/>
                    <a:lstStyle/>
                    <a:p>
                      <a:pPr algn="ctr"/>
                      <a:r>
                        <a:rPr lang="nl-BE" sz="1400" b="1" dirty="0">
                          <a:solidFill>
                            <a:schemeClr val="tx1"/>
                          </a:solidFill>
                        </a:rPr>
                        <a:t>Dodelijke </a:t>
                      </a:r>
                      <a:r>
                        <a:rPr lang="nl-BE" sz="1400" b="1" dirty="0" err="1">
                          <a:solidFill>
                            <a:schemeClr val="tx1"/>
                          </a:solidFill>
                        </a:rPr>
                        <a:t>Oef&amp;Man</a:t>
                      </a:r>
                      <a:endParaRPr lang="nl-BE" sz="1400" b="1" dirty="0">
                        <a:solidFill>
                          <a:schemeClr val="tx1"/>
                        </a:solidFill>
                      </a:endParaRPr>
                    </a:p>
                  </a:txBody>
                  <a:tcPr anchor="ctr">
                    <a:solidFill>
                      <a:schemeClr val="accent5">
                        <a:lumMod val="20000"/>
                        <a:lumOff val="80000"/>
                      </a:schemeClr>
                    </a:solidFill>
                  </a:tcPr>
                </a:tc>
                <a:tc>
                  <a:txBody>
                    <a:bodyPr/>
                    <a:lstStyle/>
                    <a:p>
                      <a:pPr algn="ctr"/>
                      <a:r>
                        <a:rPr lang="nl-BE" sz="1400" b="1" dirty="0" err="1">
                          <a:solidFill>
                            <a:schemeClr val="tx1"/>
                          </a:solidFill>
                        </a:rPr>
                        <a:t>Ops</a:t>
                      </a:r>
                      <a:endParaRPr lang="nl-BE" sz="1400" b="1" dirty="0">
                        <a:solidFill>
                          <a:schemeClr val="tx1"/>
                        </a:solidFill>
                      </a:endParaRPr>
                    </a:p>
                  </a:txBody>
                  <a:tcPr anchor="ctr">
                    <a:solidFill>
                      <a:schemeClr val="accent5">
                        <a:lumMod val="20000"/>
                        <a:lumOff val="80000"/>
                      </a:schemeClr>
                    </a:solidFill>
                  </a:tcPr>
                </a:tc>
                <a:tc>
                  <a:txBody>
                    <a:bodyPr/>
                    <a:lstStyle/>
                    <a:p>
                      <a:pPr algn="ctr"/>
                      <a:r>
                        <a:rPr lang="nl-BE" sz="1400" b="1" dirty="0">
                          <a:solidFill>
                            <a:schemeClr val="tx1"/>
                          </a:solidFill>
                        </a:rPr>
                        <a:t>Dodelijke </a:t>
                      </a:r>
                      <a:r>
                        <a:rPr lang="nl-BE" sz="1400" b="1" dirty="0" err="1">
                          <a:solidFill>
                            <a:schemeClr val="tx1"/>
                          </a:solidFill>
                        </a:rPr>
                        <a:t>Ops</a:t>
                      </a:r>
                      <a:endParaRPr lang="nl-BE" sz="1400" b="1" dirty="0">
                        <a:solidFill>
                          <a:schemeClr val="tx1"/>
                        </a:solidFill>
                      </a:endParaRPr>
                    </a:p>
                  </a:txBody>
                  <a:tcPr anchor="ctr">
                    <a:solidFill>
                      <a:schemeClr val="accent5">
                        <a:lumMod val="20000"/>
                        <a:lumOff val="80000"/>
                      </a:schemeClr>
                    </a:solidFill>
                  </a:tcPr>
                </a:tc>
                <a:extLst>
                  <a:ext uri="{0D108BD9-81ED-4DB2-BD59-A6C34878D82A}">
                    <a16:rowId xmlns:a16="http://schemas.microsoft.com/office/drawing/2014/main" val="165096363"/>
                  </a:ext>
                </a:extLst>
              </a:tr>
              <a:tr h="240918">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ACOS IS</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07000"/>
                        </a:lnSpc>
                        <a:spcBef>
                          <a:spcPts val="300"/>
                        </a:spcBef>
                        <a:spcAft>
                          <a:spcPts val="300"/>
                        </a:spcAft>
                      </a:pPr>
                      <a:r>
                        <a:rPr lang="nl-BE" sz="1400" b="1">
                          <a:solidFill>
                            <a:srgbClr val="00B050"/>
                          </a:solidFill>
                          <a:effectLst/>
                          <a:latin typeface="Arial" panose="020B0604020202020204" pitchFamily="34" charset="0"/>
                          <a:ea typeface="Times New Roman" panose="02020603050405020304" pitchFamily="18" charset="0"/>
                          <a:cs typeface="Arial" panose="020B0604020202020204" pitchFamily="34" charset="0"/>
                        </a:rPr>
                        <a:t>0</a:t>
                      </a:r>
                    </a:p>
                  </a:txBody>
                  <a:tcPr marL="45085" marR="45085" marT="0" marB="0" anchor="ctr"/>
                </a:tc>
                <a:extLst>
                  <a:ext uri="{0D108BD9-81ED-4DB2-BD59-A6C34878D82A}">
                    <a16:rowId xmlns:a16="http://schemas.microsoft.com/office/drawing/2014/main" val="276051954"/>
                  </a:ext>
                </a:extLst>
              </a:tr>
              <a:tr h="240918">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ACOS R&amp;O</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1</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2367974059"/>
                  </a:ext>
                </a:extLst>
              </a:tr>
              <a:tr h="240918">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ACOS STRAT</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352803551"/>
                  </a:ext>
                </a:extLst>
              </a:tr>
              <a:tr h="240918">
                <a:tc>
                  <a:txBody>
                    <a:bodyPr/>
                    <a:lstStyle/>
                    <a:p>
                      <a:pPr algn="ctr">
                        <a:lnSpc>
                          <a:spcPct val="120000"/>
                        </a:lnSpc>
                        <a:spcBef>
                          <a:spcPts val="300"/>
                        </a:spcBef>
                        <a:spcAft>
                          <a:spcPts val="300"/>
                        </a:spcAft>
                      </a:pPr>
                      <a:r>
                        <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ACOS </a:t>
                      </a:r>
                      <a:r>
                        <a:rPr lang="nl-BE" sz="1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TrFmn</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p>
                  </a:txBody>
                  <a:tcPr marL="45085" marR="45085" marT="0" marB="0" anchor="ctr"/>
                </a:tc>
                <a:tc>
                  <a:txBody>
                    <a:bodyPr/>
                    <a:lstStyle/>
                    <a:p>
                      <a:pPr algn="ctr">
                        <a:lnSpc>
                          <a:spcPct val="120000"/>
                        </a:lnSpc>
                        <a:spcBef>
                          <a:spcPts val="300"/>
                        </a:spcBef>
                        <a:spcAft>
                          <a:spcPts val="300"/>
                        </a:spcAft>
                      </a:pPr>
                      <a:r>
                        <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p>
                  </a:txBody>
                  <a:tcPr marL="45085" marR="45085" marT="0" marB="0" anchor="ctr"/>
                </a:tc>
                <a:tc>
                  <a:txBody>
                    <a:bodyPr/>
                    <a:lstStyle/>
                    <a:p>
                      <a:pPr algn="ctr">
                        <a:lnSpc>
                          <a:spcPct val="120000"/>
                        </a:lnSpc>
                        <a:spcBef>
                          <a:spcPts val="300"/>
                        </a:spcBef>
                        <a:spcAft>
                          <a:spcPts val="300"/>
                        </a:spcAft>
                      </a:pPr>
                      <a:r>
                        <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p>
                  </a:txBody>
                  <a:tcPr marL="45085" marR="45085" marT="0" marB="0" anchor="ctr"/>
                </a:tc>
                <a:tc>
                  <a:txBody>
                    <a:bodyPr/>
                    <a:lstStyle/>
                    <a:p>
                      <a:pPr algn="ctr">
                        <a:lnSpc>
                          <a:spcPct val="120000"/>
                        </a:lnSpc>
                        <a:spcBef>
                          <a:spcPts val="300"/>
                        </a:spcBef>
                        <a:spcAft>
                          <a:spcPts val="300"/>
                        </a:spcAft>
                      </a:pPr>
                      <a:r>
                        <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p>
                  </a:txBody>
                  <a:tcPr marL="45085" marR="45085" marT="0" marB="0" anchor="ctr"/>
                </a:tc>
                <a:tc>
                  <a:txBody>
                    <a:bodyPr/>
                    <a:lstStyle/>
                    <a:p>
                      <a:pPr algn="ctr">
                        <a:lnSpc>
                          <a:spcPct val="120000"/>
                        </a:lnSpc>
                        <a:spcBef>
                          <a:spcPts val="300"/>
                        </a:spcBef>
                        <a:spcAft>
                          <a:spcPts val="300"/>
                        </a:spcAft>
                      </a:pPr>
                      <a:r>
                        <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p>
                  </a:txBody>
                  <a:tcPr marL="45085" marR="45085" marT="0" marB="0" anchor="ctr"/>
                </a:tc>
                <a:tc>
                  <a:txBody>
                    <a:bodyPr/>
                    <a:lstStyle/>
                    <a:p>
                      <a:pPr algn="ctr">
                        <a:lnSpc>
                          <a:spcPct val="120000"/>
                        </a:lnSpc>
                        <a:spcBef>
                          <a:spcPts val="300"/>
                        </a:spcBef>
                        <a:spcAft>
                          <a:spcPts val="300"/>
                        </a:spcAft>
                      </a:pPr>
                      <a:r>
                        <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p>
                  </a:txBody>
                  <a:tcPr marL="45085" marR="45085" marT="0" marB="0" anchor="ctr"/>
                </a:tc>
                <a:extLst>
                  <a:ext uri="{0D108BD9-81ED-4DB2-BD59-A6C34878D82A}">
                    <a16:rowId xmlns:a16="http://schemas.microsoft.com/office/drawing/2014/main" val="223725714"/>
                  </a:ext>
                </a:extLst>
              </a:tr>
              <a:tr h="240918">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DG H&amp;WB</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marL="0" marR="0" lvl="0" indent="0" algn="ctr" defTabSz="914400" rtl="0" eaLnBrk="1" fontAlgn="auto" latinLnBrk="0" hangingPunct="1">
                        <a:lnSpc>
                          <a:spcPct val="120000"/>
                        </a:lnSpc>
                        <a:spcBef>
                          <a:spcPts val="300"/>
                        </a:spcBef>
                        <a:spcAft>
                          <a:spcPts val="300"/>
                        </a:spcAft>
                        <a:buClrTx/>
                        <a:buSzTx/>
                        <a:buFontTx/>
                        <a:buNone/>
                        <a:tabLst/>
                        <a:defRPr/>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1</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2254328639"/>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Bn HK Sf St KKE</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en-GB"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en-GB"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en-GB"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en-GB"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en-GB"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en-GB"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3739552521"/>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CC Infra</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3403791188"/>
                  </a:ext>
                </a:extLst>
              </a:tr>
              <a:tr h="240918">
                <a:tc>
                  <a:txBody>
                    <a:bodyPr/>
                    <a:lstStyle/>
                    <a:p>
                      <a:pPr algn="ctr">
                        <a:lnSpc>
                          <a:spcPct val="120000"/>
                        </a:lnSpc>
                        <a:spcBef>
                          <a:spcPts val="300"/>
                        </a:spcBef>
                        <a:spcAft>
                          <a:spcPts val="300"/>
                        </a:spcAft>
                      </a:pPr>
                      <a:r>
                        <a:rPr lang="en-US" sz="1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Staf</a:t>
                      </a: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 AIR</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3480386068"/>
                  </a:ext>
                </a:extLst>
              </a:tr>
              <a:tr h="361084">
                <a:tc>
                  <a:txBody>
                    <a:bodyPr/>
                    <a:lstStyle/>
                    <a:p>
                      <a:pPr algn="ctr">
                        <a:lnSpc>
                          <a:spcPct val="120000"/>
                        </a:lnSpc>
                        <a:spcBef>
                          <a:spcPts val="300"/>
                        </a:spcBef>
                        <a:spcAft>
                          <a:spcPts val="300"/>
                        </a:spcAft>
                      </a:pPr>
                      <a:r>
                        <a:rPr lang="en-US" sz="1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Staf</a:t>
                      </a: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 LAND</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2218788836"/>
                  </a:ext>
                </a:extLst>
              </a:tr>
              <a:tr h="240918">
                <a:tc>
                  <a:txBody>
                    <a:bodyPr/>
                    <a:lstStyle/>
                    <a:p>
                      <a:pPr algn="ctr">
                        <a:lnSpc>
                          <a:spcPct val="120000"/>
                        </a:lnSpc>
                        <a:spcBef>
                          <a:spcPts val="300"/>
                        </a:spcBef>
                        <a:spcAft>
                          <a:spcPts val="300"/>
                        </a:spcAft>
                      </a:pPr>
                      <a:r>
                        <a:rPr lang="en-US" sz="1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Staf</a:t>
                      </a: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 MED</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3381730071"/>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DG </a:t>
                      </a:r>
                      <a:r>
                        <a:rPr lang="en-US" sz="1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BudFin</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2531092682"/>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DG Strat COM</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1467137833"/>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DG HR</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3585256393"/>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DG </a:t>
                      </a:r>
                      <a:r>
                        <a:rPr lang="en-US" sz="1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Jur</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2</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3031778848"/>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DG MR</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2497676784"/>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DG MR C&amp;I</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246657898"/>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DG MR MP</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3184019074"/>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DG MR Sys</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1870730455"/>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IG - ILE</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589835106"/>
                  </a:ext>
                </a:extLst>
              </a:tr>
              <a:tr h="240918">
                <a:tc>
                  <a:txBody>
                    <a:bodyPr/>
                    <a:lstStyle/>
                    <a:p>
                      <a:pPr algn="ctr">
                        <a:lnSpc>
                          <a:spcPct val="120000"/>
                        </a:lnSpc>
                        <a:spcBef>
                          <a:spcPts val="300"/>
                        </a:spcBef>
                        <a:spcAft>
                          <a:spcPts val="300"/>
                        </a:spcAft>
                      </a:pPr>
                      <a:r>
                        <a:rPr lang="en-US"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CIDMAT</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2293921911"/>
                  </a:ext>
                </a:extLst>
              </a:tr>
              <a:tr h="361084">
                <a:tc>
                  <a:txBody>
                    <a:bodyPr/>
                    <a:lstStyle/>
                    <a:p>
                      <a:pPr algn="ctr">
                        <a:lnSpc>
                          <a:spcPct val="120000"/>
                        </a:lnSpc>
                        <a:spcBef>
                          <a:spcPts val="300"/>
                        </a:spcBef>
                        <a:spcAft>
                          <a:spcPts val="300"/>
                        </a:spcAft>
                      </a:pPr>
                      <a:r>
                        <a:rPr lang="de-D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UB </a:t>
                      </a:r>
                      <a:r>
                        <a:rPr lang="de-DE" sz="1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Def</a:t>
                      </a:r>
                      <a:r>
                        <a:rPr lang="de-D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 </a:t>
                      </a:r>
                      <a:r>
                        <a:rPr lang="de-DE" sz="1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Det</a:t>
                      </a:r>
                      <a:r>
                        <a:rPr lang="de-D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 EVERE</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988347211"/>
                  </a:ext>
                </a:extLst>
              </a:tr>
              <a:tr h="240918">
                <a:tc>
                  <a:txBody>
                    <a:bodyPr/>
                    <a:lstStyle/>
                    <a:p>
                      <a:pPr algn="ctr">
                        <a:lnSpc>
                          <a:spcPct val="120000"/>
                        </a:lnSpc>
                        <a:spcBef>
                          <a:spcPts val="300"/>
                        </a:spcBef>
                        <a:spcAft>
                          <a:spcPts val="300"/>
                        </a:spcAft>
                      </a:pPr>
                      <a:r>
                        <a:rPr lang="fr-FR" sz="1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Kab</a:t>
                      </a: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 CHOD</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2021366430"/>
                  </a:ext>
                </a:extLst>
              </a:tr>
              <a:tr h="240918">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NKD/CND</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2638297557"/>
                  </a:ext>
                </a:extLst>
              </a:tr>
              <a:tr h="240918">
                <a:tc>
                  <a:txBody>
                    <a:bodyPr/>
                    <a:lstStyle/>
                    <a:p>
                      <a:pPr algn="ctr">
                        <a:lnSpc>
                          <a:spcPct val="120000"/>
                        </a:lnSpc>
                        <a:spcBef>
                          <a:spcPts val="300"/>
                        </a:spcBef>
                        <a:spcAft>
                          <a:spcPts val="300"/>
                        </a:spcAft>
                      </a:pPr>
                      <a:r>
                        <a:rPr lang="fr-FR" sz="1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Staf</a:t>
                      </a: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 NAV NPS</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1507937700"/>
                  </a:ext>
                </a:extLst>
              </a:tr>
              <a:tr h="240918">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BE Part FINABEL</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tc>
                  <a:txBody>
                    <a:bodyPr/>
                    <a:lstStyle/>
                    <a:p>
                      <a:pPr algn="ctr">
                        <a:lnSpc>
                          <a:spcPct val="120000"/>
                        </a:lnSpc>
                        <a:spcBef>
                          <a:spcPts val="300"/>
                        </a:spcBef>
                        <a:spcAft>
                          <a:spcPts val="300"/>
                        </a:spcAft>
                      </a:pPr>
                      <a:r>
                        <a:rPr lang="fr-FR"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0</a:t>
                      </a:r>
                      <a:endParaRPr lang="nl-BE" sz="1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5085" marR="45085" marT="0" marB="0" anchor="ctr"/>
                </a:tc>
                <a:extLst>
                  <a:ext uri="{0D108BD9-81ED-4DB2-BD59-A6C34878D82A}">
                    <a16:rowId xmlns:a16="http://schemas.microsoft.com/office/drawing/2014/main" val="1597560136"/>
                  </a:ext>
                </a:extLst>
              </a:tr>
              <a:tr h="278855">
                <a:tc>
                  <a:txBody>
                    <a:bodyPr/>
                    <a:lstStyle/>
                    <a:p>
                      <a:pPr algn="ctr">
                        <a:lnSpc>
                          <a:spcPct val="120000"/>
                        </a:lnSpc>
                        <a:spcBef>
                          <a:spcPts val="300"/>
                        </a:spcBef>
                        <a:spcAft>
                          <a:spcPts val="300"/>
                        </a:spcAft>
                      </a:pPr>
                      <a:r>
                        <a:rPr lang="fr-FR" sz="1400"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LDPBW 08</a:t>
                      </a:r>
                      <a:endParaRPr lang="nl-BE"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2</a:t>
                      </a:r>
                      <a:endParaRPr lang="nl-BE"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extLst>
                  <a:ext uri="{0D108BD9-81ED-4DB2-BD59-A6C34878D82A}">
                    <a16:rowId xmlns:a16="http://schemas.microsoft.com/office/drawing/2014/main" val="2935665448"/>
                  </a:ext>
                </a:extLst>
              </a:tr>
            </a:tbl>
          </a:graphicData>
        </a:graphic>
      </p:graphicFrame>
    </p:spTree>
    <p:extLst>
      <p:ext uri="{BB962C8B-B14F-4D97-AF65-F5344CB8AC3E}">
        <p14:creationId xmlns:p14="http://schemas.microsoft.com/office/powerpoint/2010/main" val="4590688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69396C-734C-C502-17D6-2034900881B1}"/>
              </a:ext>
            </a:extLst>
          </p:cNvPr>
          <p:cNvSpPr>
            <a:spLocks noGrp="1"/>
          </p:cNvSpPr>
          <p:nvPr>
            <p:ph type="body" sz="half" idx="13"/>
          </p:nvPr>
        </p:nvSpPr>
        <p:spPr>
          <a:xfrm>
            <a:off x="352162" y="5092589"/>
            <a:ext cx="11672876" cy="1938992"/>
          </a:xfrm>
        </p:spPr>
        <p:txBody>
          <a:bodyPr/>
          <a:lstStyle/>
          <a:p>
            <a:r>
              <a:rPr lang="nl-BE" dirty="0">
                <a:solidFill>
                  <a:schemeClr val="tx1"/>
                </a:solidFill>
              </a:rPr>
              <a:t>Gedetailleerde ongevallencijfers</a:t>
            </a:r>
            <a:br>
              <a:rPr lang="nl-BE" dirty="0">
                <a:solidFill>
                  <a:schemeClr val="tx1"/>
                </a:solidFill>
              </a:rPr>
            </a:br>
            <a:r>
              <a:rPr lang="nl-BE" dirty="0">
                <a:solidFill>
                  <a:schemeClr val="tx1"/>
                </a:solidFill>
              </a:rPr>
              <a:t>1</a:t>
            </a:r>
            <a:r>
              <a:rPr lang="nl-BE" baseline="30000" dirty="0">
                <a:solidFill>
                  <a:schemeClr val="tx1"/>
                </a:solidFill>
              </a:rPr>
              <a:t>ste</a:t>
            </a:r>
            <a:r>
              <a:rPr lang="nl-BE" dirty="0">
                <a:solidFill>
                  <a:schemeClr val="tx1"/>
                </a:solidFill>
              </a:rPr>
              <a:t> Trim 2026.</a:t>
            </a:r>
          </a:p>
        </p:txBody>
      </p:sp>
    </p:spTree>
    <p:extLst>
      <p:ext uri="{BB962C8B-B14F-4D97-AF65-F5344CB8AC3E}">
        <p14:creationId xmlns:p14="http://schemas.microsoft.com/office/powerpoint/2010/main" val="103917800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0D86A3-B8F2-E2D8-AE65-409592CA18EA}"/>
              </a:ext>
            </a:extLst>
          </p:cNvPr>
          <p:cNvPicPr>
            <a:picLocks noChangeAspect="1"/>
          </p:cNvPicPr>
          <p:nvPr/>
        </p:nvPicPr>
        <p:blipFill>
          <a:blip r:embed="rId3"/>
          <a:stretch>
            <a:fillRect/>
          </a:stretch>
        </p:blipFill>
        <p:spPr>
          <a:xfrm>
            <a:off x="880395" y="0"/>
            <a:ext cx="10431210" cy="6858000"/>
          </a:xfrm>
          <a:prstGeom prst="rect">
            <a:avLst/>
          </a:prstGeom>
        </p:spPr>
      </p:pic>
      <p:sp>
        <p:nvSpPr>
          <p:cNvPr id="2" name="Rectangle 1">
            <a:extLst>
              <a:ext uri="{FF2B5EF4-FFF2-40B4-BE49-F238E27FC236}">
                <a16:creationId xmlns:a16="http://schemas.microsoft.com/office/drawing/2014/main" id="{8A7E8C46-F1C5-091D-A4DC-01BF89F86358}"/>
              </a:ext>
            </a:extLst>
          </p:cNvPr>
          <p:cNvSpPr/>
          <p:nvPr/>
        </p:nvSpPr>
        <p:spPr>
          <a:xfrm>
            <a:off x="860425" y="629444"/>
            <a:ext cx="10898660" cy="5632311"/>
          </a:xfrm>
          <a:prstGeom prst="rect">
            <a:avLst/>
          </a:prstGeom>
          <a:solidFill>
            <a:schemeClr val="bg1"/>
          </a:solidFill>
          <a:effectLst>
            <a:glow rad="228600">
              <a:schemeClr val="accent6">
                <a:satMod val="175000"/>
                <a:alpha val="40000"/>
              </a:schemeClr>
            </a:glow>
          </a:effectLst>
        </p:spPr>
        <p:txBody>
          <a:bodyPr wrap="square" lIns="91440" tIns="45720" rIns="91440" bIns="45720">
            <a:spAutoFit/>
          </a:bodyPr>
          <a:lstStyle/>
          <a:p>
            <a:r>
              <a:rPr lang="nl-BE" sz="4000" dirty="0"/>
              <a:t>Aantal AO met gedeeltelijke ongeschiktheid: </a:t>
            </a:r>
            <a:r>
              <a:rPr lang="nl-BE" sz="4000" dirty="0">
                <a:solidFill>
                  <a:srgbClr val="00B050"/>
                </a:solidFill>
              </a:rPr>
              <a:t>2</a:t>
            </a:r>
            <a:endParaRPr lang="nl-BE" sz="4000" b="1" dirty="0">
              <a:solidFill>
                <a:srgbClr val="00B050"/>
              </a:solidFill>
            </a:endParaRPr>
          </a:p>
          <a:p>
            <a:r>
              <a:rPr lang="nl-BE" sz="4000" dirty="0"/>
              <a:t>Verloren kalenderdagen van AO: </a:t>
            </a:r>
            <a:r>
              <a:rPr lang="nl-BE" sz="4000" b="1" dirty="0">
                <a:solidFill>
                  <a:srgbClr val="00B050"/>
                </a:solidFill>
              </a:rPr>
              <a:t>21</a:t>
            </a:r>
          </a:p>
          <a:p>
            <a:r>
              <a:rPr lang="nl-BE" sz="4000" dirty="0"/>
              <a:t>Aantal forfaitaire dagen: 0</a:t>
            </a:r>
            <a:endParaRPr lang="nl-BE" sz="4000" b="1" dirty="0">
              <a:solidFill>
                <a:srgbClr val="00B050"/>
              </a:solidFill>
            </a:endParaRPr>
          </a:p>
          <a:p>
            <a:r>
              <a:rPr lang="nl-BE" sz="4000" dirty="0"/>
              <a:t>Aantal lichte AO: </a:t>
            </a:r>
            <a:r>
              <a:rPr lang="nl-BE" sz="4000" b="1" dirty="0">
                <a:solidFill>
                  <a:srgbClr val="00B050"/>
                </a:solidFill>
              </a:rPr>
              <a:t>2</a:t>
            </a:r>
          </a:p>
          <a:p>
            <a:r>
              <a:rPr lang="nl-BE" sz="4000" dirty="0"/>
              <a:t>Aantal AWO: </a:t>
            </a:r>
            <a:r>
              <a:rPr lang="nl-BE" sz="4000" b="1" dirty="0">
                <a:solidFill>
                  <a:srgbClr val="00B050"/>
                </a:solidFill>
              </a:rPr>
              <a:t>8</a:t>
            </a:r>
          </a:p>
          <a:p>
            <a:r>
              <a:rPr lang="nl-BE" sz="4000" dirty="0"/>
              <a:t>Aantal AWO met de dood tot gevolg </a:t>
            </a:r>
            <a:r>
              <a:rPr lang="nl-BE" sz="4000" b="1" dirty="0">
                <a:solidFill>
                  <a:srgbClr val="00B050"/>
                </a:solidFill>
              </a:rPr>
              <a:t>0</a:t>
            </a:r>
          </a:p>
          <a:p>
            <a:r>
              <a:rPr lang="nl-BE" sz="4000" dirty="0"/>
              <a:t>Frequentiegraad: </a:t>
            </a:r>
            <a:r>
              <a:rPr lang="nl-BE" sz="4000" b="1" dirty="0">
                <a:solidFill>
                  <a:srgbClr val="00B050"/>
                </a:solidFill>
              </a:rPr>
              <a:t>1,13</a:t>
            </a:r>
          </a:p>
          <a:p>
            <a:r>
              <a:rPr lang="nl-BE" sz="4000" dirty="0"/>
              <a:t>Ernstgraad: </a:t>
            </a:r>
            <a:r>
              <a:rPr lang="nl-BE" sz="4000" b="1" dirty="0">
                <a:solidFill>
                  <a:srgbClr val="00B050"/>
                </a:solidFill>
              </a:rPr>
              <a:t>0,01</a:t>
            </a:r>
          </a:p>
          <a:p>
            <a:r>
              <a:rPr lang="nl-BE" sz="4000" dirty="0"/>
              <a:t>Globale </a:t>
            </a:r>
            <a:r>
              <a:rPr lang="nl-BE" sz="4000" dirty="0" err="1"/>
              <a:t>ErnstGraad</a:t>
            </a:r>
            <a:r>
              <a:rPr lang="nl-BE" sz="4000" dirty="0"/>
              <a:t>: </a:t>
            </a:r>
            <a:r>
              <a:rPr lang="nl-BE" sz="4000" b="1" dirty="0">
                <a:solidFill>
                  <a:srgbClr val="00B050"/>
                </a:solidFill>
              </a:rPr>
              <a:t>0,01</a:t>
            </a:r>
            <a:endParaRPr lang="en-US" sz="4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endParaRPr>
          </a:p>
        </p:txBody>
      </p:sp>
    </p:spTree>
    <p:extLst>
      <p:ext uri="{BB962C8B-B14F-4D97-AF65-F5344CB8AC3E}">
        <p14:creationId xmlns:p14="http://schemas.microsoft.com/office/powerpoint/2010/main" val="404887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781799-8E08-2360-F627-C3892BAE8E01}"/>
              </a:ext>
            </a:extLst>
          </p:cNvPr>
          <p:cNvSpPr>
            <a:spLocks noGrp="1"/>
          </p:cNvSpPr>
          <p:nvPr>
            <p:ph type="body" sz="half" idx="13"/>
          </p:nvPr>
        </p:nvSpPr>
        <p:spPr/>
        <p:txBody>
          <a:bodyPr/>
          <a:lstStyle/>
          <a:p>
            <a:endParaRPr lang="nl-BE"/>
          </a:p>
        </p:txBody>
      </p:sp>
      <p:sp>
        <p:nvSpPr>
          <p:cNvPr id="4" name="Rectangle 3">
            <a:extLst>
              <a:ext uri="{FF2B5EF4-FFF2-40B4-BE49-F238E27FC236}">
                <a16:creationId xmlns:a16="http://schemas.microsoft.com/office/drawing/2014/main" id="{C446D2E3-24B4-BE39-C9AB-E03E135B6084}"/>
              </a:ext>
            </a:extLst>
          </p:cNvPr>
          <p:cNvSpPr/>
          <p:nvPr/>
        </p:nvSpPr>
        <p:spPr>
          <a:xfrm>
            <a:off x="432915" y="862226"/>
            <a:ext cx="11406923" cy="5632311"/>
          </a:xfrm>
          <a:prstGeom prst="rect">
            <a:avLst/>
          </a:prstGeom>
          <a:solidFill>
            <a:schemeClr val="bg1"/>
          </a:solidFill>
          <a:effectLst>
            <a:glow rad="228600">
              <a:schemeClr val="accent6">
                <a:satMod val="175000"/>
                <a:alpha val="40000"/>
              </a:schemeClr>
            </a:glow>
          </a:effectLst>
        </p:spPr>
        <p:txBody>
          <a:bodyPr wrap="square" lIns="91440" tIns="45720" rIns="91440" bIns="45720">
            <a:spAutoFit/>
          </a:bodyPr>
          <a:lstStyle/>
          <a:p>
            <a:r>
              <a:rPr lang="nl-BE" sz="4000" dirty="0"/>
              <a:t>Aantal AO met gedeeltelijke ongeschiktheid: 2</a:t>
            </a:r>
            <a:endParaRPr lang="nl-BE" sz="4000" b="1" dirty="0">
              <a:solidFill>
                <a:srgbClr val="00B050"/>
              </a:solidFill>
            </a:endParaRPr>
          </a:p>
          <a:p>
            <a:r>
              <a:rPr lang="nl-BE" sz="4000" dirty="0"/>
              <a:t>Verloren kalenderdagen van AO: </a:t>
            </a:r>
            <a:r>
              <a:rPr lang="nl-BE" sz="4000" b="1" dirty="0">
                <a:solidFill>
                  <a:srgbClr val="00B050"/>
                </a:solidFill>
              </a:rPr>
              <a:t>100</a:t>
            </a:r>
          </a:p>
          <a:p>
            <a:r>
              <a:rPr lang="nl-BE" sz="4000" dirty="0"/>
              <a:t>Aantal forfaitaire dagen: 0</a:t>
            </a:r>
            <a:endParaRPr lang="nl-BE" sz="4000" b="1" dirty="0">
              <a:solidFill>
                <a:srgbClr val="00B050"/>
              </a:solidFill>
            </a:endParaRPr>
          </a:p>
          <a:p>
            <a:r>
              <a:rPr lang="nl-BE" sz="4000" dirty="0"/>
              <a:t>Aantal lichte AO: </a:t>
            </a:r>
            <a:r>
              <a:rPr lang="nl-BE" sz="4000" b="1" dirty="0">
                <a:solidFill>
                  <a:srgbClr val="00B050"/>
                </a:solidFill>
              </a:rPr>
              <a:t>2</a:t>
            </a:r>
          </a:p>
          <a:p>
            <a:r>
              <a:rPr lang="nl-BE" sz="4000" dirty="0"/>
              <a:t>Aantal AWO: </a:t>
            </a:r>
            <a:r>
              <a:rPr lang="nl-BE" sz="4000" b="1" dirty="0">
                <a:solidFill>
                  <a:srgbClr val="00B050"/>
                </a:solidFill>
              </a:rPr>
              <a:t>8</a:t>
            </a:r>
          </a:p>
          <a:p>
            <a:r>
              <a:rPr lang="nl-BE" sz="4000" dirty="0"/>
              <a:t>Aantal AWO met de dood tot gevolg </a:t>
            </a:r>
            <a:r>
              <a:rPr lang="nl-BE" sz="4000" b="1" dirty="0">
                <a:solidFill>
                  <a:srgbClr val="00B050"/>
                </a:solidFill>
              </a:rPr>
              <a:t>0</a:t>
            </a:r>
          </a:p>
          <a:p>
            <a:r>
              <a:rPr lang="nl-BE" sz="4000" dirty="0"/>
              <a:t>Frequentiegraad: </a:t>
            </a:r>
            <a:r>
              <a:rPr lang="nl-BE" sz="4000" b="1" dirty="0">
                <a:solidFill>
                  <a:srgbClr val="00B050"/>
                </a:solidFill>
              </a:rPr>
              <a:t>1,19</a:t>
            </a:r>
          </a:p>
          <a:p>
            <a:r>
              <a:rPr lang="nl-BE" sz="4000" dirty="0"/>
              <a:t>Ernstgraad: </a:t>
            </a:r>
            <a:r>
              <a:rPr lang="nl-BE" sz="4000" b="1" dirty="0">
                <a:solidFill>
                  <a:srgbClr val="00B050"/>
                </a:solidFill>
              </a:rPr>
              <a:t>0,06</a:t>
            </a:r>
          </a:p>
          <a:p>
            <a:r>
              <a:rPr lang="nl-BE" sz="4000" dirty="0"/>
              <a:t>Globale </a:t>
            </a:r>
            <a:r>
              <a:rPr lang="nl-BE" sz="4000" dirty="0" err="1"/>
              <a:t>ErnstGraad</a:t>
            </a:r>
            <a:r>
              <a:rPr lang="nl-BE" sz="4000" dirty="0"/>
              <a:t>: </a:t>
            </a:r>
            <a:r>
              <a:rPr lang="nl-BE" sz="4000" b="1" dirty="0">
                <a:solidFill>
                  <a:srgbClr val="00B050"/>
                </a:solidFill>
              </a:rPr>
              <a:t>0,06</a:t>
            </a:r>
            <a:endParaRPr lang="en-US" sz="4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endParaRPr>
          </a:p>
        </p:txBody>
      </p:sp>
    </p:spTree>
    <p:extLst>
      <p:ext uri="{BB962C8B-B14F-4D97-AF65-F5344CB8AC3E}">
        <p14:creationId xmlns:p14="http://schemas.microsoft.com/office/powerpoint/2010/main" val="402458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E2A6A9-FDD1-51E6-C0F1-83F505080824}"/>
              </a:ext>
            </a:extLst>
          </p:cNvPr>
          <p:cNvSpPr>
            <a:spLocks noGrp="1"/>
          </p:cNvSpPr>
          <p:nvPr>
            <p:ph type="body" sz="half" idx="13"/>
          </p:nvPr>
        </p:nvSpPr>
        <p:spPr>
          <a:xfrm>
            <a:off x="352162" y="5092589"/>
            <a:ext cx="11672876" cy="1938992"/>
          </a:xfrm>
        </p:spPr>
        <p:txBody>
          <a:bodyPr/>
          <a:lstStyle/>
          <a:p>
            <a:r>
              <a:rPr lang="nl-BE" dirty="0">
                <a:solidFill>
                  <a:schemeClr val="tx1"/>
                </a:solidFill>
              </a:rPr>
              <a:t>Evolutie Frequentiegraden (</a:t>
            </a:r>
            <a:r>
              <a:rPr lang="nl-BE" dirty="0" err="1">
                <a:solidFill>
                  <a:schemeClr val="tx1"/>
                </a:solidFill>
              </a:rPr>
              <a:t>Fg</a:t>
            </a:r>
            <a:r>
              <a:rPr lang="nl-BE" dirty="0">
                <a:solidFill>
                  <a:schemeClr val="tx1"/>
                </a:solidFill>
              </a:rPr>
              <a:t>).</a:t>
            </a:r>
            <a:br>
              <a:rPr lang="nl-BE" dirty="0">
                <a:solidFill>
                  <a:schemeClr val="tx1"/>
                </a:solidFill>
              </a:rPr>
            </a:br>
            <a:r>
              <a:rPr lang="nl-BE" dirty="0">
                <a:solidFill>
                  <a:schemeClr val="tx1"/>
                </a:solidFill>
              </a:rPr>
              <a:t>2014 - 2026</a:t>
            </a:r>
          </a:p>
        </p:txBody>
      </p:sp>
    </p:spTree>
    <p:extLst>
      <p:ext uri="{BB962C8B-B14F-4D97-AF65-F5344CB8AC3E}">
        <p14:creationId xmlns:p14="http://schemas.microsoft.com/office/powerpoint/2010/main" val="2564176367"/>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Props1.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84C7D9-EB7C-4807-BE66-DE32CD8BB3FA}">
  <ds:schemaRefs>
    <ds:schemaRef ds:uri="http://schemas.microsoft.com/sharepoint/v3/contenttype/forms"/>
  </ds:schemaRefs>
</ds:datastoreItem>
</file>

<file path=customXml/itemProps3.xml><?xml version="1.0" encoding="utf-8"?>
<ds:datastoreItem xmlns:ds="http://schemas.openxmlformats.org/officeDocument/2006/customXml" ds:itemID="{27D85E99-E7C1-414D-9999-EF1F43BE3D91}">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c64c079a-abbc-4a11-a430-de1d177d1884"/>
    <ds:schemaRef ds:uri="http://purl.org/dc/elements/1.1/"/>
    <ds:schemaRef ds:uri="http://schemas.microsoft.com/office/2006/metadata/properties"/>
    <ds:schemaRef ds:uri="6aaf9d74-94c3-42e3-8811-9db25e5c3289"/>
    <ds:schemaRef ds:uri="http://schemas.microsoft.com/sharepoint/v3/fields"/>
    <ds:schemaRef ds:uri="http://schemas.microsoft.com/sharepoint/v3"/>
    <ds:schemaRef ds:uri="C64C079A-ABBC-4A11-A430-DE1D177D188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11466</TotalTime>
  <Words>6299</Words>
  <Application>Microsoft Office PowerPoint</Application>
  <PresentationFormat>Widescreen</PresentationFormat>
  <Paragraphs>1220</Paragraphs>
  <Slides>116</Slides>
  <Notes>46</Notes>
  <HiddenSlides>0</HiddenSlides>
  <MMClips>0</MMClips>
  <ScaleCrop>false</ScaleCrop>
  <HeadingPairs>
    <vt:vector size="8" baseType="variant">
      <vt:variant>
        <vt:lpstr>Fonts Used</vt:lpstr>
      </vt:variant>
      <vt:variant>
        <vt:i4>18</vt:i4>
      </vt:variant>
      <vt:variant>
        <vt:lpstr>Theme</vt:lpstr>
      </vt:variant>
      <vt:variant>
        <vt:i4>1</vt:i4>
      </vt:variant>
      <vt:variant>
        <vt:lpstr>Embedded OLE Servers</vt:lpstr>
      </vt:variant>
      <vt:variant>
        <vt:i4>3</vt:i4>
      </vt:variant>
      <vt:variant>
        <vt:lpstr>Slide Titles</vt:lpstr>
      </vt:variant>
      <vt:variant>
        <vt:i4>116</vt:i4>
      </vt:variant>
    </vt:vector>
  </HeadingPairs>
  <TitlesOfParts>
    <vt:vector size="138" baseType="lpstr">
      <vt:lpstr>Yu Gothic</vt:lpstr>
      <vt:lpstr>ADLaM Display</vt:lpstr>
      <vt:lpstr>Aharoni</vt:lpstr>
      <vt:lpstr>Amasis MT Pro Black</vt:lpstr>
      <vt:lpstr>Aptos</vt:lpstr>
      <vt:lpstr>Aptos Black</vt:lpstr>
      <vt:lpstr>Arial</vt:lpstr>
      <vt:lpstr>Calibri</vt:lpstr>
      <vt:lpstr>Comic Sans MS</vt:lpstr>
      <vt:lpstr>Courier New</vt:lpstr>
      <vt:lpstr>Geneva</vt:lpstr>
      <vt:lpstr>Merriweather Sans</vt:lpstr>
      <vt:lpstr>Palanquin</vt:lpstr>
      <vt:lpstr>Palanquin Bold</vt:lpstr>
      <vt:lpstr>Palanquin Regular</vt:lpstr>
      <vt:lpstr>Times New Roman</vt:lpstr>
      <vt:lpstr>Verdana</vt:lpstr>
      <vt:lpstr>Wingdings</vt:lpstr>
      <vt:lpstr>Custom Design</vt:lpstr>
      <vt:lpstr>Document</vt:lpstr>
      <vt:lpstr>Worksheet</vt:lpstr>
      <vt:lpstr>Microsoft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Choubane Housene</cp:lastModifiedBy>
  <cp:revision>379</cp:revision>
  <cp:lastPrinted>2026-03-10T07:21:41Z</cp:lastPrinted>
  <dcterms:created xsi:type="dcterms:W3CDTF">2021-07-19T11:03:08Z</dcterms:created>
  <dcterms:modified xsi:type="dcterms:W3CDTF">2026-06-10T11:14:11Z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