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66"/>
  </p:notesMasterIdLst>
  <p:handoutMasterIdLst>
    <p:handoutMasterId r:id="rId67"/>
  </p:handoutMasterIdLst>
  <p:sldIdLst>
    <p:sldId id="271" r:id="rId5"/>
    <p:sldId id="258" r:id="rId6"/>
    <p:sldId id="339" r:id="rId7"/>
    <p:sldId id="383" r:id="rId8"/>
    <p:sldId id="529" r:id="rId9"/>
    <p:sldId id="530" r:id="rId10"/>
    <p:sldId id="338" r:id="rId11"/>
    <p:sldId id="551" r:id="rId12"/>
    <p:sldId id="470" r:id="rId13"/>
    <p:sldId id="576" r:id="rId14"/>
    <p:sldId id="577" r:id="rId15"/>
    <p:sldId id="565" r:id="rId16"/>
    <p:sldId id="566" r:id="rId17"/>
    <p:sldId id="568" r:id="rId18"/>
    <p:sldId id="569" r:id="rId19"/>
    <p:sldId id="570" r:id="rId20"/>
    <p:sldId id="567" r:id="rId21"/>
    <p:sldId id="563" r:id="rId22"/>
    <p:sldId id="564" r:id="rId23"/>
    <p:sldId id="552" r:id="rId24"/>
    <p:sldId id="553" r:id="rId25"/>
    <p:sldId id="554" r:id="rId26"/>
    <p:sldId id="555" r:id="rId27"/>
    <p:sldId id="556" r:id="rId28"/>
    <p:sldId id="557" r:id="rId29"/>
    <p:sldId id="558" r:id="rId30"/>
    <p:sldId id="559" r:id="rId31"/>
    <p:sldId id="561" r:id="rId32"/>
    <p:sldId id="560" r:id="rId33"/>
    <p:sldId id="562" r:id="rId34"/>
    <p:sldId id="571" r:id="rId35"/>
    <p:sldId id="488" r:id="rId36"/>
    <p:sldId id="548" r:id="rId37"/>
    <p:sldId id="495" r:id="rId38"/>
    <p:sldId id="484" r:id="rId39"/>
    <p:sldId id="575" r:id="rId40"/>
    <p:sldId id="574" r:id="rId41"/>
    <p:sldId id="573" r:id="rId42"/>
    <p:sldId id="572" r:id="rId43"/>
    <p:sldId id="538" r:id="rId44"/>
    <p:sldId id="539" r:id="rId45"/>
    <p:sldId id="540" r:id="rId46"/>
    <p:sldId id="541" r:id="rId47"/>
    <p:sldId id="542" r:id="rId48"/>
    <p:sldId id="543" r:id="rId49"/>
    <p:sldId id="519" r:id="rId50"/>
    <p:sldId id="523" r:id="rId51"/>
    <p:sldId id="524" r:id="rId52"/>
    <p:sldId id="520" r:id="rId53"/>
    <p:sldId id="525" r:id="rId54"/>
    <p:sldId id="521" r:id="rId55"/>
    <p:sldId id="522" r:id="rId56"/>
    <p:sldId id="433" r:id="rId57"/>
    <p:sldId id="546" r:id="rId58"/>
    <p:sldId id="547" r:id="rId59"/>
    <p:sldId id="550" r:id="rId60"/>
    <p:sldId id="526" r:id="rId61"/>
    <p:sldId id="528" r:id="rId62"/>
    <p:sldId id="328" r:id="rId63"/>
    <p:sldId id="329" r:id="rId64"/>
    <p:sldId id="304" r:id="rId65"/>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ADFBDB"/>
    <a:srgbClr val="475D63"/>
    <a:srgbClr val="184652"/>
    <a:srgbClr val="1A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1162" autoAdjust="0"/>
  </p:normalViewPr>
  <p:slideViewPr>
    <p:cSldViewPr snapToGrid="0">
      <p:cViewPr varScale="1">
        <p:scale>
          <a:sx n="97" d="100"/>
          <a:sy n="97" d="100"/>
        </p:scale>
        <p:origin x="918" y="84"/>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03-06-26</a:t>
            </a:fld>
            <a:endParaRPr lang="fr-BE"/>
          </a:p>
        </p:txBody>
      </p:sp>
      <p:sp>
        <p:nvSpPr>
          <p:cNvPr id="4" name="Footer Placeholder 3"/>
          <p:cNvSpPr>
            <a:spLocks noGrp="1"/>
          </p:cNvSpPr>
          <p:nvPr>
            <p:ph type="ftr" sz="quarter" idx="2"/>
          </p:nvPr>
        </p:nvSpPr>
        <p:spPr>
          <a:xfrm>
            <a:off x="0" y="8829967"/>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03-06-26</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nl-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6</a:t>
            </a:fld>
            <a:endParaRPr lang="fr-BE"/>
          </a:p>
        </p:txBody>
      </p:sp>
    </p:spTree>
    <p:extLst>
      <p:ext uri="{BB962C8B-B14F-4D97-AF65-F5344CB8AC3E}">
        <p14:creationId xmlns:p14="http://schemas.microsoft.com/office/powerpoint/2010/main" val="2075466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9</a:t>
            </a:fld>
            <a:endParaRPr lang="fr-BE"/>
          </a:p>
        </p:txBody>
      </p:sp>
    </p:spTree>
    <p:extLst>
      <p:ext uri="{BB962C8B-B14F-4D97-AF65-F5344CB8AC3E}">
        <p14:creationId xmlns:p14="http://schemas.microsoft.com/office/powerpoint/2010/main" val="1777054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39</a:t>
            </a:fld>
            <a:endParaRPr lang="fr-BE"/>
          </a:p>
        </p:txBody>
      </p:sp>
    </p:spTree>
    <p:extLst>
      <p:ext uri="{BB962C8B-B14F-4D97-AF65-F5344CB8AC3E}">
        <p14:creationId xmlns:p14="http://schemas.microsoft.com/office/powerpoint/2010/main" val="4118075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46</a:t>
            </a:fld>
            <a:endParaRPr lang="fr-BE"/>
          </a:p>
        </p:txBody>
      </p:sp>
    </p:spTree>
    <p:extLst>
      <p:ext uri="{BB962C8B-B14F-4D97-AF65-F5344CB8AC3E}">
        <p14:creationId xmlns:p14="http://schemas.microsoft.com/office/powerpoint/2010/main" val="2840409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53</a:t>
            </a:fld>
            <a:endParaRPr lang="fr-BE"/>
          </a:p>
        </p:txBody>
      </p:sp>
    </p:spTree>
    <p:extLst>
      <p:ext uri="{BB962C8B-B14F-4D97-AF65-F5344CB8AC3E}">
        <p14:creationId xmlns:p14="http://schemas.microsoft.com/office/powerpoint/2010/main" val="4033516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61</a:t>
            </a:fld>
            <a:endParaRPr lang="fr-BE"/>
          </a:p>
        </p:txBody>
      </p:sp>
    </p:spTree>
    <p:extLst>
      <p:ext uri="{BB962C8B-B14F-4D97-AF65-F5344CB8AC3E}">
        <p14:creationId xmlns:p14="http://schemas.microsoft.com/office/powerpoint/2010/main" val="18932376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20260601_BU_26-00083906_RA%20Pers%20Security%20NewHQ_Vers02.docx" TargetMode="External"/><Relationship Id="rId2" Type="http://schemas.openxmlformats.org/officeDocument/2006/relationships/hyperlink" Target="https://units.mil.intra/sites/DGHWB/SIPPT_IDPBW_Risk_Management/LDPBW_SLPPT8/Punctuele%20Risico%20Analyse/20260423_BU_26-00058531_RA%20Pers%20Security%20NewHQ.docx"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Complianceanalyse%20betreffende%20de%20toepassing%20van%20het%20KB%20van%2028%20maart%202014.docx" TargetMode="External"/><Relationship Id="rId2" Type="http://schemas.openxmlformats.org/officeDocument/2006/relationships/hyperlink" Target="https://units.mil.intra/sites/DGHWB/SIPPT_IDPBW_Risk_Management/LDPBW_SLPPT8/Punctuele%20Risico%20Analyse/BOC08_RA-Brand%20KKE%20Blok%201.pdf"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20260310_IU_26-00040013_RA-BNHK_Werkplaatsbezoek%20conformiteit%20en%20leefbaarheid%20blok%209.docx" TargetMode="External"/><Relationship Id="rId2" Type="http://schemas.openxmlformats.org/officeDocument/2006/relationships/hyperlink" Target="https://units.mil.intra/sites/DGHWB/SIPPT_IDPBW_Risk_Management/LDPBW_SLPPT8/Punctuele%20Risico%20Analyse/20260310_IU_26-00040013_RA-BNHK_Werkplaatsbezoek%20conformiteit%20en%20leefbaarheid%20Blok%209_Bijl%201.pdf" TargetMode="External"/><Relationship Id="rId1" Type="http://schemas.openxmlformats.org/officeDocument/2006/relationships/slideLayout" Target="../slideLayouts/slideLayout7.xml"/><Relationship Id="rId5" Type="http://schemas.openxmlformats.org/officeDocument/2006/relationships/hyperlink" Target="https://units.mil.intra/sites/DGHWB/SIPPT_IDPBW_Risk_Management/LDPBW_SLPPT8/Asbestbeheersprogramma/analyseverslag_1484026-54%20&#8211;%20Staalnames%20Blok%209%20en%20staal%20blok%205%20Evere.pdf" TargetMode="External"/><Relationship Id="rId4" Type="http://schemas.openxmlformats.org/officeDocument/2006/relationships/hyperlink" Target="https://units.mil.intra/sites/DGHWB/SIPPT_IDPBW_Risk_Management/LDPBW_SLPPT8/Punctuele%20Risico%20Analyse/Analyse%20verhuis%20BN%20HK%20DEF%20Evere%20blok%209_Dec%202024.docx"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mailto:Housene.Choubane@mil.be" TargetMode="External"/><Relationship Id="rId7" Type="http://schemas.openxmlformats.org/officeDocument/2006/relationships/image" Target="../media/image9.jpeg"/><Relationship Id="rId2" Type="http://schemas.openxmlformats.org/officeDocument/2006/relationships/hyperlink" Target="tel:+3224417019" TargetMode="External"/><Relationship Id="rId1" Type="http://schemas.openxmlformats.org/officeDocument/2006/relationships/slideLayout" Target="../slideLayouts/slideLayout3.xml"/><Relationship Id="rId6" Type="http://schemas.openxmlformats.org/officeDocument/2006/relationships/hyperlink" Target="mailto:DGHWB-SLPPT08-EVERE@mil.be" TargetMode="External"/><Relationship Id="rId11" Type="http://schemas.openxmlformats.org/officeDocument/2006/relationships/image" Target="../media/image13.jpeg"/><Relationship Id="rId5" Type="http://schemas.openxmlformats.org/officeDocument/2006/relationships/hyperlink" Target="mailto:thierry.Deppe@mil.be" TargetMode="External"/><Relationship Id="rId10" Type="http://schemas.openxmlformats.org/officeDocument/2006/relationships/image" Target="../media/image12.jpeg"/><Relationship Id="rId4" Type="http://schemas.openxmlformats.org/officeDocument/2006/relationships/hyperlink" Target="tel:+3224422990" TargetMode="External"/><Relationship Id="rId9" Type="http://schemas.openxmlformats.org/officeDocument/2006/relationships/image" Target="../media/image11.jpeg"/></Relationships>
</file>

<file path=ppt/slides/_rels/slide40.xml.rels><?xml version="1.0" encoding="UTF-8" standalone="yes"?>
<Relationships xmlns="http://schemas.openxmlformats.org/package/2006/relationships"><Relationship Id="rId2" Type="http://schemas.openxmlformats.org/officeDocument/2006/relationships/image" Target="../media/image30.jf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jf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jf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gif"/><Relationship Id="rId1" Type="http://schemas.openxmlformats.org/officeDocument/2006/relationships/slideLayout" Target="../slideLayouts/slideLayout7.xml"/><Relationship Id="rId4" Type="http://schemas.openxmlformats.org/officeDocument/2006/relationships/image" Target="../media/image42.gif"/></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package" Target="../embeddings/Microsoft_Excel_Worksheet.xlsx"/><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hyperlink" Target="https://units.mil.intra/sites/DGHWB/SIPPT_IDPBW_Risk_Management/LDPBW_SLPPT8/Templates/Template_INVENTARISATIE%20PMGE_2025.xlsx"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Tech BOC 04/06/2026</a:t>
            </a:r>
          </a:p>
        </p:txBody>
      </p:sp>
      <p:sp>
        <p:nvSpPr>
          <p:cNvPr id="3" name="Text Placeholder 2"/>
          <p:cNvSpPr>
            <a:spLocks noGrp="1"/>
          </p:cNvSpPr>
          <p:nvPr>
            <p:ph type="body" sz="quarter" idx="16"/>
          </p:nvPr>
        </p:nvSpPr>
        <p:spPr/>
        <p:txBody>
          <a:bodyPr>
            <a:normAutofit lnSpcReduction="10000"/>
          </a:bodyPr>
          <a:lstStyle/>
          <a:p>
            <a:r>
              <a:rPr lang="fr-BE" dirty="0"/>
              <a:t>05/03/2026</a:t>
            </a:r>
          </a:p>
        </p:txBody>
      </p:sp>
      <p:sp>
        <p:nvSpPr>
          <p:cNvPr id="4" name="Text Placeholder 3"/>
          <p:cNvSpPr>
            <a:spLocks noGrp="1"/>
          </p:cNvSpPr>
          <p:nvPr>
            <p:ph type="body" sz="quarter" idx="17"/>
          </p:nvPr>
        </p:nvSpPr>
        <p:spPr/>
        <p:txBody>
          <a:bodyPr/>
          <a:lstStyle/>
          <a:p>
            <a:r>
              <a:rPr lang="fr-BE" dirty="0"/>
              <a:t>SLLPT 08</a:t>
            </a:r>
          </a:p>
        </p:txBody>
      </p:sp>
      <p:pic>
        <p:nvPicPr>
          <p:cNvPr id="6" name="Picture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87873" y="5161596"/>
            <a:ext cx="1219183" cy="1219183"/>
          </a:xfrm>
          <a:prstGeom prst="rect">
            <a:avLst/>
          </a:prstGeom>
        </p:spPr>
      </p:pic>
      <p:sp>
        <p:nvSpPr>
          <p:cNvPr id="8" name="Text Placeholder 7">
            <a:extLst>
              <a:ext uri="{FF2B5EF4-FFF2-40B4-BE49-F238E27FC236}">
                <a16:creationId xmlns:a16="http://schemas.microsoft.com/office/drawing/2014/main" id="{2D66A2FE-6090-A82B-256B-F94E60EA8BD5}"/>
              </a:ext>
            </a:extLst>
          </p:cNvPr>
          <p:cNvSpPr>
            <a:spLocks noGrp="1"/>
          </p:cNvSpPr>
          <p:nvPr>
            <p:ph type="body" sz="quarter" idx="18"/>
          </p:nvPr>
        </p:nvSpPr>
        <p:spPr/>
        <p:txBody>
          <a:bodyPr/>
          <a:lstStyle/>
          <a:p>
            <a:r>
              <a:rPr lang="nl-BE" cap="none" dirty="0" err="1"/>
              <a:t>Adjt</a:t>
            </a:r>
            <a:r>
              <a:rPr lang="nl-BE" dirty="0"/>
              <a:t> </a:t>
            </a:r>
            <a:r>
              <a:rPr lang="nl-BE" dirty="0" err="1"/>
              <a:t>choubane</a:t>
            </a:r>
            <a:r>
              <a:rPr lang="nl-BE" dirty="0"/>
              <a:t> H.</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8308AB9-8B93-943C-3D8D-DC02FE318F66}"/>
              </a:ext>
            </a:extLst>
          </p:cNvPr>
          <p:cNvSpPr>
            <a:spLocks noGrp="1"/>
          </p:cNvSpPr>
          <p:nvPr>
            <p:ph type="body" sz="half" idx="13"/>
          </p:nvPr>
        </p:nvSpPr>
        <p:spPr/>
        <p:txBody>
          <a:bodyPr/>
          <a:lstStyle/>
          <a:p>
            <a:r>
              <a:rPr lang="nl-BE" dirty="0"/>
              <a:t>RA Team security New HQ</a:t>
            </a:r>
          </a:p>
        </p:txBody>
      </p:sp>
    </p:spTree>
    <p:extLst>
      <p:ext uri="{BB962C8B-B14F-4D97-AF65-F5344CB8AC3E}">
        <p14:creationId xmlns:p14="http://schemas.microsoft.com/office/powerpoint/2010/main" val="1454579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7DC518-CFC9-FD71-2B5E-2784543E44B2}"/>
              </a:ext>
            </a:extLst>
          </p:cNvPr>
          <p:cNvSpPr>
            <a:spLocks noGrp="1"/>
          </p:cNvSpPr>
          <p:nvPr>
            <p:ph type="body" sz="quarter" idx="13"/>
          </p:nvPr>
        </p:nvSpPr>
        <p:spPr/>
        <p:txBody>
          <a:bodyPr/>
          <a:lstStyle/>
          <a:p>
            <a:r>
              <a:rPr lang="nl-BE" dirty="0"/>
              <a:t>RA Team Security New HQ.</a:t>
            </a:r>
          </a:p>
        </p:txBody>
      </p:sp>
      <p:sp>
        <p:nvSpPr>
          <p:cNvPr id="4" name="Text Placeholder 3">
            <a:extLst>
              <a:ext uri="{FF2B5EF4-FFF2-40B4-BE49-F238E27FC236}">
                <a16:creationId xmlns:a16="http://schemas.microsoft.com/office/drawing/2014/main" id="{932C3953-64EF-17F8-0FA1-5591C41161F7}"/>
              </a:ext>
            </a:extLst>
          </p:cNvPr>
          <p:cNvSpPr>
            <a:spLocks noGrp="1"/>
          </p:cNvSpPr>
          <p:nvPr>
            <p:ph type="body" sz="quarter" idx="27"/>
          </p:nvPr>
        </p:nvSpPr>
        <p:spPr/>
        <p:txBody>
          <a:bodyPr/>
          <a:lstStyle/>
          <a:p>
            <a:pPr marL="285750" indent="-285750">
              <a:buFont typeface="Arial" panose="020B0604020202020204" pitchFamily="34" charset="0"/>
              <a:buChar char="•"/>
            </a:pPr>
            <a:r>
              <a:rPr lang="nl-BE" dirty="0"/>
              <a:t>Er werd door onze dienst een RA opgemaakt voor het Pers van het securityteam op de werf New HQ.</a:t>
            </a:r>
          </a:p>
          <a:p>
            <a:pPr marL="285750" indent="-285750">
              <a:buFont typeface="Arial" panose="020B0604020202020204" pitchFamily="34" charset="0"/>
              <a:buChar char="•"/>
            </a:pPr>
            <a:endParaRPr lang="nl-BE" dirty="0"/>
          </a:p>
          <a:p>
            <a:pPr marL="1028700" lvl="1"/>
            <a:r>
              <a:rPr lang="en-US" dirty="0">
                <a:hlinkClick r:id="rId2"/>
              </a:rPr>
              <a:t>20260423_BU_26-00058531_RA Pers Security </a:t>
            </a:r>
            <a:r>
              <a:rPr lang="en-US" dirty="0" err="1">
                <a:hlinkClick r:id="rId2"/>
              </a:rPr>
              <a:t>NewHQ</a:t>
            </a:r>
            <a:r>
              <a:rPr lang="en-US" dirty="0"/>
              <a:t>.</a:t>
            </a:r>
            <a:br>
              <a:rPr lang="nl-BE" dirty="0"/>
            </a:br>
            <a:r>
              <a:rPr lang="nl-BE" dirty="0"/>
              <a:t>Deze analyse werd geviseerd door de preventiedienst van New HQ waarop er nog kleine aanpassingen toevoegingen zijn gedaan.</a:t>
            </a:r>
          </a:p>
          <a:p>
            <a:pPr marL="1028700" lvl="1"/>
            <a:endParaRPr lang="nl-BE" dirty="0"/>
          </a:p>
          <a:p>
            <a:pPr marL="1028700" lvl="1"/>
            <a:r>
              <a:rPr lang="nl-BE" dirty="0"/>
              <a:t>Deze week werd de aangepaste analyse getekend en verstuurd naar de nodige bestemmelingen.</a:t>
            </a:r>
            <a:br>
              <a:rPr lang="nl-BE" dirty="0"/>
            </a:br>
            <a:r>
              <a:rPr lang="nl-BE" dirty="0">
                <a:hlinkClick r:id="rId3"/>
              </a:rPr>
              <a:t>20260601_BU_26-00083906_RA Pers Security NewHQ_Vers02</a:t>
            </a:r>
            <a:endParaRPr lang="nl-BE" dirty="0"/>
          </a:p>
          <a:p>
            <a:pPr marL="1028700" lvl="1"/>
            <a:endParaRPr lang="nl-BE" dirty="0"/>
          </a:p>
          <a:p>
            <a:pPr marL="1028700" lvl="1"/>
            <a:r>
              <a:rPr lang="nl-BE" dirty="0"/>
              <a:t>Er wordt gevraagd om de analyse uit te baten en bij veranderingen deze steeds aan te passen en voor te leggen </a:t>
            </a:r>
            <a:r>
              <a:rPr lang="nl-BE"/>
              <a:t>aan onze dienst en de PAAA.</a:t>
            </a:r>
            <a:endParaRPr lang="nl-BE" dirty="0"/>
          </a:p>
        </p:txBody>
      </p:sp>
    </p:spTree>
    <p:extLst>
      <p:ext uri="{BB962C8B-B14F-4D97-AF65-F5344CB8AC3E}">
        <p14:creationId xmlns:p14="http://schemas.microsoft.com/office/powerpoint/2010/main" val="4097890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3870DB-25AE-20DE-E4A8-7B6EB07B1357}"/>
              </a:ext>
            </a:extLst>
          </p:cNvPr>
          <p:cNvSpPr>
            <a:spLocks noGrp="1"/>
          </p:cNvSpPr>
          <p:nvPr>
            <p:ph type="body" sz="half" idx="13"/>
          </p:nvPr>
        </p:nvSpPr>
        <p:spPr/>
        <p:txBody>
          <a:bodyPr/>
          <a:lstStyle/>
          <a:p>
            <a:r>
              <a:rPr lang="nl-BE" dirty="0"/>
              <a:t>Omkleedruimte blok 1 – 7</a:t>
            </a:r>
            <a:r>
              <a:rPr lang="nl-BE" baseline="30000" dirty="0"/>
              <a:t>de</a:t>
            </a:r>
            <a:r>
              <a:rPr lang="nl-BE" dirty="0"/>
              <a:t> </a:t>
            </a:r>
            <a:r>
              <a:rPr lang="nl-BE" dirty="0" err="1"/>
              <a:t>Verd</a:t>
            </a:r>
            <a:r>
              <a:rPr lang="nl-BE" dirty="0"/>
              <a:t>.</a:t>
            </a:r>
          </a:p>
        </p:txBody>
      </p:sp>
    </p:spTree>
    <p:extLst>
      <p:ext uri="{BB962C8B-B14F-4D97-AF65-F5344CB8AC3E}">
        <p14:creationId xmlns:p14="http://schemas.microsoft.com/office/powerpoint/2010/main" val="559739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E56544-4CB1-52DC-4260-BE04A77F92EB}"/>
              </a:ext>
            </a:extLst>
          </p:cNvPr>
          <p:cNvSpPr>
            <a:spLocks noGrp="1"/>
          </p:cNvSpPr>
          <p:nvPr>
            <p:ph type="body" sz="quarter" idx="13"/>
          </p:nvPr>
        </p:nvSpPr>
        <p:spPr/>
        <p:txBody>
          <a:bodyPr/>
          <a:lstStyle/>
          <a:p>
            <a:r>
              <a:rPr lang="nl-BE" dirty="0"/>
              <a:t>Regelgeving.</a:t>
            </a:r>
          </a:p>
        </p:txBody>
      </p:sp>
      <p:sp>
        <p:nvSpPr>
          <p:cNvPr id="4" name="Text Placeholder 3">
            <a:extLst>
              <a:ext uri="{FF2B5EF4-FFF2-40B4-BE49-F238E27FC236}">
                <a16:creationId xmlns:a16="http://schemas.microsoft.com/office/drawing/2014/main" id="{B8D42E41-226D-12A9-F92B-C76BB7D576A4}"/>
              </a:ext>
            </a:extLst>
          </p:cNvPr>
          <p:cNvSpPr>
            <a:spLocks noGrp="1"/>
          </p:cNvSpPr>
          <p:nvPr>
            <p:ph type="body" sz="quarter" idx="27"/>
          </p:nvPr>
        </p:nvSpPr>
        <p:spPr/>
        <p:txBody>
          <a:bodyPr/>
          <a:lstStyle/>
          <a:p>
            <a:r>
              <a:rPr lang="nl-BE" dirty="0"/>
              <a:t>Regelgeving van toepassing bij de bouwaanvraag en nu.</a:t>
            </a:r>
          </a:p>
          <a:p>
            <a:endParaRPr lang="nl-BE" dirty="0"/>
          </a:p>
          <a:p>
            <a:pPr marL="285750" indent="-285750">
              <a:buFontTx/>
              <a:buChar char="-"/>
            </a:pPr>
            <a:r>
              <a:rPr lang="nl-BE" dirty="0"/>
              <a:t>A.R.A.B. (Algemeen regelement voor de arbeidsbescherming) </a:t>
            </a:r>
            <a:br>
              <a:rPr lang="nl-BE" dirty="0"/>
            </a:br>
            <a:r>
              <a:rPr lang="nl-BE" dirty="0"/>
              <a:t>  Art. 52.</a:t>
            </a:r>
          </a:p>
          <a:p>
            <a:pPr marL="285750" indent="-285750">
              <a:buFontTx/>
              <a:buChar char="-"/>
            </a:pPr>
            <a:r>
              <a:rPr lang="nl-BE" dirty="0"/>
              <a:t>CODEX over het welzijn op het werk. </a:t>
            </a:r>
            <a:r>
              <a:rPr lang="nl-BE" dirty="0">
                <a:solidFill>
                  <a:srgbClr val="FF0000"/>
                </a:solidFill>
              </a:rPr>
              <a:t>Altijd van toepassing – RISICOANALYSE!! - Veel gebreken!!</a:t>
            </a:r>
          </a:p>
          <a:p>
            <a:pPr marL="265113"/>
            <a:r>
              <a:rPr lang="nl-BE" dirty="0">
                <a:solidFill>
                  <a:srgbClr val="FF0000"/>
                </a:solidFill>
              </a:rPr>
              <a:t>Boekdeel 3 –Arbeidsplaatsen, Titel 1 – Basiseisen betreffende arbeidsplaatsen</a:t>
            </a:r>
            <a:br>
              <a:rPr lang="nl-BE" dirty="0">
                <a:solidFill>
                  <a:srgbClr val="FF0000"/>
                </a:solidFill>
              </a:rPr>
            </a:br>
            <a:r>
              <a:rPr lang="nl-BE" dirty="0">
                <a:solidFill>
                  <a:srgbClr val="FF0000"/>
                </a:solidFill>
              </a:rPr>
              <a:t>                                                      Titel 3 – Brandpreventie op de arbeidsplaatsen.</a:t>
            </a:r>
          </a:p>
          <a:p>
            <a:pPr marL="285750" indent="-285750">
              <a:buFontTx/>
              <a:buChar char="-"/>
            </a:pPr>
            <a:r>
              <a:rPr lang="nl-BE" dirty="0"/>
              <a:t>A.R.E.I. (algemeen regelement elektrische installaties.</a:t>
            </a:r>
          </a:p>
          <a:p>
            <a:pPr marL="285750" indent="-285750">
              <a:buFontTx/>
              <a:buChar char="-"/>
            </a:pPr>
            <a:r>
              <a:rPr lang="nl-BE" dirty="0"/>
              <a:t>Koninklijk besluit van 4 Apr 1972 houdende vaststelling van de algemene eisen, vervat in de norm NBN 713-010 betreffende de brandbeveiliging in de hoge gebouwen.</a:t>
            </a:r>
            <a:br>
              <a:rPr lang="nl-BE" dirty="0"/>
            </a:br>
            <a:r>
              <a:rPr lang="nl-BE" b="1" dirty="0">
                <a:solidFill>
                  <a:srgbClr val="FF0000"/>
                </a:solidFill>
              </a:rPr>
              <a:t>(enkel van toepassing indien hoogbouw. </a:t>
            </a:r>
            <a:r>
              <a:rPr lang="nl-BE" b="1" dirty="0">
                <a:solidFill>
                  <a:srgbClr val="FF0000"/>
                </a:solidFill>
                <a:latin typeface="Yu Gothic" panose="020B0400000000000000" pitchFamily="34" charset="-128"/>
                <a:ea typeface="Yu Gothic" panose="020B0400000000000000" pitchFamily="34" charset="-128"/>
              </a:rPr>
              <a:t>≥ 25 m)</a:t>
            </a:r>
          </a:p>
          <a:p>
            <a:pPr marL="285750" indent="-285750">
              <a:buFontTx/>
              <a:buChar char="-"/>
            </a:pPr>
            <a:r>
              <a:rPr lang="nl-BE" b="1" dirty="0">
                <a:solidFill>
                  <a:schemeClr val="tx1"/>
                </a:solidFill>
                <a:latin typeface="Yu Gothic" panose="020B0400000000000000" pitchFamily="34" charset="-128"/>
                <a:ea typeface="Yu Gothic" panose="020B0400000000000000" pitchFamily="34" charset="-128"/>
              </a:rPr>
              <a:t>KB van 07 Jul 1994 tot vaststelling van de basisnormen voor de preventie van brand en ontploffing waaraan de gebouwen moeten voldoen.</a:t>
            </a:r>
            <a:br>
              <a:rPr lang="nl-BE" b="1" dirty="0">
                <a:solidFill>
                  <a:schemeClr val="tx1"/>
                </a:solidFill>
                <a:latin typeface="Yu Gothic" panose="020B0400000000000000" pitchFamily="34" charset="-128"/>
                <a:ea typeface="Yu Gothic" panose="020B0400000000000000" pitchFamily="34" charset="-128"/>
              </a:rPr>
            </a:br>
            <a:r>
              <a:rPr lang="nl-BE" b="1" dirty="0">
                <a:solidFill>
                  <a:srgbClr val="FF0000"/>
                </a:solidFill>
                <a:latin typeface="Yu Gothic" panose="020B0400000000000000" pitchFamily="34" charset="-128"/>
                <a:ea typeface="Yu Gothic" panose="020B0400000000000000" pitchFamily="34" charset="-128"/>
              </a:rPr>
              <a:t>Niet van toepassing voor blok 1 maar een goede leidraad voor de opmaak van de verplichte risicoanalyse.</a:t>
            </a:r>
            <a:endParaRPr lang="nl-BE" b="1" dirty="0">
              <a:solidFill>
                <a:srgbClr val="FF0000"/>
              </a:solidFill>
            </a:endParaRPr>
          </a:p>
        </p:txBody>
      </p:sp>
    </p:spTree>
    <p:extLst>
      <p:ext uri="{BB962C8B-B14F-4D97-AF65-F5344CB8AC3E}">
        <p14:creationId xmlns:p14="http://schemas.microsoft.com/office/powerpoint/2010/main" val="1938241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C467E7-263E-A9BD-6D5E-242F82F7F82B}"/>
              </a:ext>
            </a:extLst>
          </p:cNvPr>
          <p:cNvSpPr>
            <a:spLocks noGrp="1"/>
          </p:cNvSpPr>
          <p:nvPr>
            <p:ph type="body" sz="quarter" idx="13"/>
          </p:nvPr>
        </p:nvSpPr>
        <p:spPr/>
        <p:txBody>
          <a:bodyPr/>
          <a:lstStyle/>
          <a:p>
            <a:r>
              <a:rPr lang="nl-BE" dirty="0"/>
              <a:t>Voorgaande adviezen.</a:t>
            </a:r>
          </a:p>
        </p:txBody>
      </p:sp>
      <p:sp>
        <p:nvSpPr>
          <p:cNvPr id="3" name="Text Placeholder 2">
            <a:extLst>
              <a:ext uri="{FF2B5EF4-FFF2-40B4-BE49-F238E27FC236}">
                <a16:creationId xmlns:a16="http://schemas.microsoft.com/office/drawing/2014/main" id="{3F01CD6E-CDFA-9015-1742-F73A98EF062F}"/>
              </a:ext>
            </a:extLst>
          </p:cNvPr>
          <p:cNvSpPr>
            <a:spLocks noGrp="1"/>
          </p:cNvSpPr>
          <p:nvPr>
            <p:ph type="body" sz="quarter" idx="27"/>
          </p:nvPr>
        </p:nvSpPr>
        <p:spPr/>
        <p:txBody>
          <a:bodyPr/>
          <a:lstStyle/>
          <a:p>
            <a:pPr marL="285750" indent="-285750">
              <a:buFontTx/>
              <a:buChar char="-"/>
            </a:pPr>
            <a:r>
              <a:rPr lang="nl-BE" sz="2400" dirty="0">
                <a:hlinkClick r:id="rId2"/>
              </a:rPr>
              <a:t>Risicoanalyse brand KKE blok 1 (2013)</a:t>
            </a:r>
            <a:endParaRPr lang="nl-BE" sz="2400" dirty="0"/>
          </a:p>
          <a:p>
            <a:pPr marL="265113"/>
            <a:r>
              <a:rPr lang="nl-BE" sz="2400" dirty="0"/>
              <a:t>Advies afsluiten 7</a:t>
            </a:r>
            <a:r>
              <a:rPr lang="nl-BE" sz="2400" baseline="30000" dirty="0"/>
              <a:t>de</a:t>
            </a:r>
            <a:r>
              <a:rPr lang="nl-BE" sz="2400" dirty="0"/>
              <a:t> verdiep. Indien gebruik 7</a:t>
            </a:r>
            <a:r>
              <a:rPr lang="nl-BE" sz="2400" baseline="30000" dirty="0"/>
              <a:t>de</a:t>
            </a:r>
            <a:r>
              <a:rPr lang="nl-BE" sz="2400" dirty="0"/>
              <a:t> verdiep = hoogbouw (gegevens van toenmalig 1RCI die ook de ombouw naar vestiaire verboden heeft.)</a:t>
            </a:r>
          </a:p>
          <a:p>
            <a:pPr marL="265113"/>
            <a:r>
              <a:rPr lang="nl-BE" sz="2400" dirty="0"/>
              <a:t>7</a:t>
            </a:r>
            <a:r>
              <a:rPr lang="nl-BE" sz="2400" baseline="30000" dirty="0"/>
              <a:t>de</a:t>
            </a:r>
            <a:r>
              <a:rPr lang="nl-BE" sz="2400" dirty="0"/>
              <a:t> verdiep is toen volledig leeg gemaakt en afgesloten (sleutelkastje aan de muur voor eventuele evacuatie).</a:t>
            </a:r>
            <a:br>
              <a:rPr lang="nl-BE" sz="2400" dirty="0"/>
            </a:br>
            <a:r>
              <a:rPr lang="nl-BE" sz="2400" dirty="0">
                <a:solidFill>
                  <a:srgbClr val="FF0000"/>
                </a:solidFill>
              </a:rPr>
              <a:t>Hoogte vloerniveau 6</a:t>
            </a:r>
            <a:r>
              <a:rPr lang="nl-BE" sz="2400" baseline="30000" dirty="0">
                <a:solidFill>
                  <a:srgbClr val="FF0000"/>
                </a:solidFill>
              </a:rPr>
              <a:t>de</a:t>
            </a:r>
            <a:r>
              <a:rPr lang="nl-BE" sz="2400" dirty="0">
                <a:solidFill>
                  <a:srgbClr val="FF0000"/>
                </a:solidFill>
              </a:rPr>
              <a:t> verdiep zou 24,24 m zijn volgens RA en 27, 23 m incl. 7</a:t>
            </a:r>
            <a:r>
              <a:rPr lang="nl-BE" sz="2400" baseline="30000" dirty="0">
                <a:solidFill>
                  <a:srgbClr val="FF0000"/>
                </a:solidFill>
              </a:rPr>
              <a:t>de</a:t>
            </a:r>
            <a:r>
              <a:rPr lang="nl-BE" sz="2400" dirty="0">
                <a:solidFill>
                  <a:srgbClr val="FF0000"/>
                </a:solidFill>
              </a:rPr>
              <a:t> verdiep.</a:t>
            </a:r>
          </a:p>
          <a:p>
            <a:pPr marL="265113"/>
            <a:endParaRPr lang="nl-BE" sz="2400" dirty="0"/>
          </a:p>
          <a:p>
            <a:pPr marL="265113" indent="-265113"/>
            <a:r>
              <a:rPr lang="nl-BE" sz="2400" dirty="0"/>
              <a:t>- 	</a:t>
            </a:r>
            <a:r>
              <a:rPr lang="nl-BE" sz="2400" dirty="0">
                <a:hlinkClick r:id="rId3"/>
              </a:rPr>
              <a:t>Compliance analyse </a:t>
            </a:r>
            <a:r>
              <a:rPr lang="nl-BE" sz="2400" dirty="0"/>
              <a:t>betreffende de toepassing van het KB van 14 Mar 2014. (2017)</a:t>
            </a:r>
            <a:br>
              <a:rPr lang="nl-BE" sz="2400" dirty="0"/>
            </a:br>
            <a:r>
              <a:rPr lang="nl-BE" sz="2400" dirty="0"/>
              <a:t>Veel non-</a:t>
            </a:r>
            <a:r>
              <a:rPr lang="nl-BE" sz="2400" dirty="0" err="1"/>
              <a:t>conformiteitenen</a:t>
            </a:r>
            <a:r>
              <a:rPr lang="nl-BE" sz="2400" dirty="0"/>
              <a:t> niet veel aan gedaan. </a:t>
            </a:r>
          </a:p>
        </p:txBody>
      </p:sp>
    </p:spTree>
    <p:extLst>
      <p:ext uri="{BB962C8B-B14F-4D97-AF65-F5344CB8AC3E}">
        <p14:creationId xmlns:p14="http://schemas.microsoft.com/office/powerpoint/2010/main" val="1368011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62B13B-BFCD-7C2F-CAC7-782AF6559E60}"/>
              </a:ext>
            </a:extLst>
          </p:cNvPr>
          <p:cNvSpPr>
            <a:spLocks noGrp="1"/>
          </p:cNvSpPr>
          <p:nvPr>
            <p:ph type="body" sz="quarter" idx="13"/>
          </p:nvPr>
        </p:nvSpPr>
        <p:spPr/>
        <p:txBody>
          <a:bodyPr/>
          <a:lstStyle/>
          <a:p>
            <a:r>
              <a:rPr lang="nl-BE" dirty="0"/>
              <a:t>Huidige stand van zaken.</a:t>
            </a:r>
          </a:p>
        </p:txBody>
      </p:sp>
      <p:sp>
        <p:nvSpPr>
          <p:cNvPr id="3" name="Text Placeholder 2">
            <a:extLst>
              <a:ext uri="{FF2B5EF4-FFF2-40B4-BE49-F238E27FC236}">
                <a16:creationId xmlns:a16="http://schemas.microsoft.com/office/drawing/2014/main" id="{A4ACFED5-ACB4-D472-37BD-F454506A04D0}"/>
              </a:ext>
            </a:extLst>
          </p:cNvPr>
          <p:cNvSpPr>
            <a:spLocks noGrp="1"/>
          </p:cNvSpPr>
          <p:nvPr>
            <p:ph type="body" sz="quarter" idx="27"/>
          </p:nvPr>
        </p:nvSpPr>
        <p:spPr/>
        <p:txBody>
          <a:bodyPr/>
          <a:lstStyle/>
          <a:p>
            <a:pPr marL="285750" indent="-285750">
              <a:buFontTx/>
              <a:buChar char="-"/>
            </a:pPr>
            <a:r>
              <a:rPr lang="nl-BE" dirty="0"/>
              <a:t>Vraag om een risicoanalyse op te maken voor een eventuele conforme vestiaire te installeren.</a:t>
            </a:r>
          </a:p>
          <a:p>
            <a:r>
              <a:rPr lang="nl-BE" dirty="0"/>
              <a:t> </a:t>
            </a:r>
          </a:p>
          <a:p>
            <a:pPr marL="285750" indent="-285750">
              <a:buFontTx/>
              <a:buChar char="-"/>
            </a:pPr>
            <a:r>
              <a:rPr lang="nl-BE" dirty="0"/>
              <a:t>Vraag aan CC Infra, bureel BIM, om ons de nodige gegevens te bezorgen voor het bepalen van de hoogte van het gebouw (WO </a:t>
            </a:r>
            <a:r>
              <a:rPr lang="nl-BE" dirty="0" err="1"/>
              <a:t>Nr</a:t>
            </a:r>
            <a:r>
              <a:rPr lang="nl-BE" dirty="0"/>
              <a:t>: 51110669 aan KCQC)</a:t>
            </a:r>
            <a:br>
              <a:rPr lang="nl-BE" dirty="0"/>
            </a:br>
            <a:r>
              <a:rPr lang="nl-BE" dirty="0"/>
              <a:t>Ontvangst WO werd bevestigd en overgemaakt aan het BIM-bureau van CC Infra).</a:t>
            </a:r>
          </a:p>
          <a:p>
            <a:pPr marL="285750" indent="-285750">
              <a:buFontTx/>
              <a:buChar char="-"/>
            </a:pPr>
            <a:endParaRPr lang="nl-BE" dirty="0"/>
          </a:p>
          <a:p>
            <a:pPr marL="285750" indent="-285750">
              <a:buFontTx/>
              <a:buChar char="-"/>
            </a:pPr>
            <a:r>
              <a:rPr lang="nl-BE" dirty="0"/>
              <a:t>Van 2</a:t>
            </a:r>
            <a:r>
              <a:rPr lang="nl-BE" baseline="30000" dirty="0"/>
              <a:t>de</a:t>
            </a:r>
            <a:r>
              <a:rPr lang="nl-BE" dirty="0"/>
              <a:t> </a:t>
            </a:r>
            <a:r>
              <a:rPr lang="nl-BE" dirty="0" err="1"/>
              <a:t>Ech</a:t>
            </a:r>
            <a:r>
              <a:rPr lang="nl-BE" dirty="0"/>
              <a:t> Infra KKE grondplannen en hoogte gekregen (</a:t>
            </a:r>
            <a:r>
              <a:rPr lang="nl-BE" dirty="0">
                <a:solidFill>
                  <a:srgbClr val="FF0000"/>
                </a:solidFill>
              </a:rPr>
              <a:t>niet het antwoordt van BIM-bureau!</a:t>
            </a:r>
            <a:r>
              <a:rPr lang="nl-BE" dirty="0"/>
              <a:t>)</a:t>
            </a:r>
            <a:br>
              <a:rPr lang="nl-BE" dirty="0"/>
            </a:br>
            <a:r>
              <a:rPr lang="nl-BE" dirty="0"/>
              <a:t>Volgens deze gegevens zou inclusief het vloerniveau van het 7</a:t>
            </a:r>
            <a:r>
              <a:rPr lang="nl-BE" baseline="30000" dirty="0"/>
              <a:t>de</a:t>
            </a:r>
            <a:r>
              <a:rPr lang="nl-BE" dirty="0"/>
              <a:t> verdiep het niet om een hoogbouw gaan.</a:t>
            </a:r>
            <a:br>
              <a:rPr lang="nl-BE" dirty="0"/>
            </a:br>
            <a:r>
              <a:rPr lang="nl-BE" dirty="0"/>
              <a:t>Ik wacht het antwoordt af van het BIM-bureau.</a:t>
            </a:r>
          </a:p>
          <a:p>
            <a:pPr marL="285750" indent="-285750">
              <a:buFontTx/>
              <a:buChar char="-"/>
            </a:pPr>
            <a:endParaRPr lang="nl-BE" dirty="0"/>
          </a:p>
          <a:p>
            <a:endParaRPr lang="nl-BE" dirty="0"/>
          </a:p>
        </p:txBody>
      </p:sp>
      <p:graphicFrame>
        <p:nvGraphicFramePr>
          <p:cNvPr id="7" name="Table 6">
            <a:extLst>
              <a:ext uri="{FF2B5EF4-FFF2-40B4-BE49-F238E27FC236}">
                <a16:creationId xmlns:a16="http://schemas.microsoft.com/office/drawing/2014/main" id="{B83DA9FF-A9B9-7562-DAEA-8AFC1A0DF72F}"/>
              </a:ext>
            </a:extLst>
          </p:cNvPr>
          <p:cNvGraphicFramePr>
            <a:graphicFrameLocks noGrp="1"/>
          </p:cNvGraphicFramePr>
          <p:nvPr>
            <p:extLst>
              <p:ext uri="{D42A27DB-BD31-4B8C-83A1-F6EECF244321}">
                <p14:modId xmlns:p14="http://schemas.microsoft.com/office/powerpoint/2010/main" val="2506149760"/>
              </p:ext>
            </p:extLst>
          </p:nvPr>
        </p:nvGraphicFramePr>
        <p:xfrm>
          <a:off x="1017487" y="4409769"/>
          <a:ext cx="3441597" cy="2365914"/>
        </p:xfrm>
        <a:graphic>
          <a:graphicData uri="http://schemas.openxmlformats.org/drawingml/2006/table">
            <a:tbl>
              <a:tblPr firstRow="1" firstCol="1" bandRow="1">
                <a:tableStyleId>{5C22544A-7EE6-4342-B048-85BDC9FD1C3A}</a:tableStyleId>
              </a:tblPr>
              <a:tblGrid>
                <a:gridCol w="2586609">
                  <a:extLst>
                    <a:ext uri="{9D8B030D-6E8A-4147-A177-3AD203B41FA5}">
                      <a16:colId xmlns:a16="http://schemas.microsoft.com/office/drawing/2014/main" val="2508514389"/>
                    </a:ext>
                  </a:extLst>
                </a:gridCol>
                <a:gridCol w="854988">
                  <a:extLst>
                    <a:ext uri="{9D8B030D-6E8A-4147-A177-3AD203B41FA5}">
                      <a16:colId xmlns:a16="http://schemas.microsoft.com/office/drawing/2014/main" val="386280036"/>
                    </a:ext>
                  </a:extLst>
                </a:gridCol>
              </a:tblGrid>
              <a:tr h="394319">
                <a:tc gridSpan="2">
                  <a:txBody>
                    <a:bodyPr/>
                    <a:lstStyle/>
                    <a:p>
                      <a:pPr algn="ctr">
                        <a:spcAft>
                          <a:spcPts val="75"/>
                        </a:spcAft>
                        <a:buNone/>
                      </a:pP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Hoogtegegevens blok 1.</a:t>
                      </a:r>
                      <a:b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b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t.o.v. zeeniveau,</a:t>
                      </a:r>
                    </a:p>
                  </a:txBody>
                  <a:tcPr marL="9525" marR="9525" marT="9525" marB="9525" anchor="ctr">
                    <a:solidFill>
                      <a:schemeClr val="accent6">
                        <a:lumMod val="20000"/>
                        <a:lumOff val="80000"/>
                      </a:schemeClr>
                    </a:solidFill>
                  </a:tcPr>
                </a:tc>
                <a:tc hMerge="1">
                  <a:txBody>
                    <a:bodyPr/>
                    <a:lstStyle/>
                    <a:p>
                      <a:pPr algn="ctr">
                        <a:spcAft>
                          <a:spcPts val="75"/>
                        </a:spcAft>
                        <a:buNone/>
                      </a:pP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470799334"/>
                  </a:ext>
                </a:extLst>
              </a:tr>
              <a:tr h="394319">
                <a:tc>
                  <a:txBody>
                    <a:bodyPr/>
                    <a:lstStyle/>
                    <a:p>
                      <a:pPr>
                        <a:spcAft>
                          <a:spcPts val="75"/>
                        </a:spcAft>
                        <a:buNone/>
                      </a:pPr>
                      <a:r>
                        <a:rPr lang="nl-BE" sz="1200" dirty="0" err="1">
                          <a:effectLst/>
                        </a:rPr>
                        <a:t>Lv</a:t>
                      </a:r>
                      <a:r>
                        <a:rPr lang="nl-BE" sz="1200" dirty="0">
                          <a:effectLst/>
                        </a:rPr>
                        <a:t>.: Stoep</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59,30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543020546"/>
                  </a:ext>
                </a:extLst>
              </a:tr>
              <a:tr h="394319">
                <a:tc>
                  <a:txBody>
                    <a:bodyPr/>
                    <a:lstStyle/>
                    <a:p>
                      <a:pPr>
                        <a:spcAft>
                          <a:spcPts val="75"/>
                        </a:spcAft>
                        <a:buNone/>
                      </a:pPr>
                      <a:r>
                        <a:rPr lang="nl-BE" sz="1200" dirty="0" err="1">
                          <a:effectLst/>
                        </a:rPr>
                        <a:t>Niv</a:t>
                      </a:r>
                      <a:r>
                        <a:rPr lang="nl-BE" sz="1200" dirty="0">
                          <a:effectLst/>
                        </a:rPr>
                        <a:t>.: </a:t>
                      </a:r>
                      <a:r>
                        <a:rPr lang="nl-BE" sz="1200" dirty="0" err="1">
                          <a:effectLst/>
                        </a:rPr>
                        <a:t>Rez</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60,05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653968713"/>
                  </a:ext>
                </a:extLst>
              </a:tr>
              <a:tr h="394319">
                <a:tc>
                  <a:txBody>
                    <a:bodyPr/>
                    <a:lstStyle/>
                    <a:p>
                      <a:pPr>
                        <a:spcAft>
                          <a:spcPts val="75"/>
                        </a:spcAft>
                        <a:buNone/>
                      </a:pPr>
                      <a:r>
                        <a:rPr lang="nl-BE" sz="1200" dirty="0" err="1">
                          <a:effectLst/>
                        </a:rPr>
                        <a:t>Niv</a:t>
                      </a:r>
                      <a:r>
                        <a:rPr lang="nl-BE" sz="1200" dirty="0">
                          <a:effectLst/>
                        </a:rPr>
                        <a:t>.: fini 7</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83,22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431704614"/>
                  </a:ext>
                </a:extLst>
              </a:tr>
              <a:tr h="394319">
                <a:tc>
                  <a:txBody>
                    <a:bodyPr/>
                    <a:lstStyle/>
                    <a:p>
                      <a:pPr>
                        <a:spcAft>
                          <a:spcPts val="75"/>
                        </a:spcAft>
                        <a:buNone/>
                      </a:pPr>
                      <a:r>
                        <a:rPr lang="nl-BE" sz="1200">
                          <a:effectLst/>
                        </a:rPr>
                        <a:t>Lv.: Dakafwerking</a:t>
                      </a:r>
                      <a:endParaRPr lang="nl-BE" sz="12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85,57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2660647623"/>
                  </a:ext>
                </a:extLst>
              </a:tr>
              <a:tr h="394319">
                <a:tc>
                  <a:txBody>
                    <a:bodyPr/>
                    <a:lstStyle/>
                    <a:p>
                      <a:pPr>
                        <a:spcAft>
                          <a:spcPts val="75"/>
                        </a:spcAft>
                        <a:buNone/>
                      </a:pPr>
                      <a:r>
                        <a:rPr lang="nl-BE" sz="1200" dirty="0" err="1">
                          <a:effectLst/>
                        </a:rPr>
                        <a:t>Lv</a:t>
                      </a:r>
                      <a:r>
                        <a:rPr lang="nl-BE" sz="1200" dirty="0">
                          <a:effectLst/>
                        </a:rPr>
                        <a:t>.: dakafwerking (koepel)</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86,58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526769948"/>
                  </a:ext>
                </a:extLst>
              </a:tr>
            </a:tbl>
          </a:graphicData>
        </a:graphic>
      </p:graphicFrame>
      <p:graphicFrame>
        <p:nvGraphicFramePr>
          <p:cNvPr id="8" name="Table 7">
            <a:extLst>
              <a:ext uri="{FF2B5EF4-FFF2-40B4-BE49-F238E27FC236}">
                <a16:creationId xmlns:a16="http://schemas.microsoft.com/office/drawing/2014/main" id="{31CD6AB4-8EB9-D2C2-821F-C9FD61E3F23A}"/>
              </a:ext>
            </a:extLst>
          </p:cNvPr>
          <p:cNvGraphicFramePr>
            <a:graphicFrameLocks noGrp="1"/>
          </p:cNvGraphicFramePr>
          <p:nvPr>
            <p:extLst>
              <p:ext uri="{D42A27DB-BD31-4B8C-83A1-F6EECF244321}">
                <p14:modId xmlns:p14="http://schemas.microsoft.com/office/powerpoint/2010/main" val="3236535083"/>
              </p:ext>
            </p:extLst>
          </p:nvPr>
        </p:nvGraphicFramePr>
        <p:xfrm>
          <a:off x="6012117" y="4409769"/>
          <a:ext cx="3441597" cy="2365914"/>
        </p:xfrm>
        <a:graphic>
          <a:graphicData uri="http://schemas.openxmlformats.org/drawingml/2006/table">
            <a:tbl>
              <a:tblPr firstRow="1" firstCol="1" bandRow="1">
                <a:tableStyleId>{5C22544A-7EE6-4342-B048-85BDC9FD1C3A}</a:tableStyleId>
              </a:tblPr>
              <a:tblGrid>
                <a:gridCol w="2586609">
                  <a:extLst>
                    <a:ext uri="{9D8B030D-6E8A-4147-A177-3AD203B41FA5}">
                      <a16:colId xmlns:a16="http://schemas.microsoft.com/office/drawing/2014/main" val="2508514389"/>
                    </a:ext>
                  </a:extLst>
                </a:gridCol>
                <a:gridCol w="854988">
                  <a:extLst>
                    <a:ext uri="{9D8B030D-6E8A-4147-A177-3AD203B41FA5}">
                      <a16:colId xmlns:a16="http://schemas.microsoft.com/office/drawing/2014/main" val="386280036"/>
                    </a:ext>
                  </a:extLst>
                </a:gridCol>
              </a:tblGrid>
              <a:tr h="394319">
                <a:tc gridSpan="2">
                  <a:txBody>
                    <a:bodyPr/>
                    <a:lstStyle/>
                    <a:p>
                      <a:pPr algn="ctr">
                        <a:spcAft>
                          <a:spcPts val="75"/>
                        </a:spcAft>
                        <a:buNone/>
                      </a:pP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Hoogtegegevens blok 1.</a:t>
                      </a:r>
                      <a:b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b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vloerniveau 7</a:t>
                      </a:r>
                      <a:r>
                        <a:rPr lang="nl-BE" sz="1200" baseline="300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de</a:t>
                      </a:r>
                      <a:r>
                        <a:rPr lang="nl-BE" sz="1200" dirty="0">
                          <a:solidFill>
                            <a:schemeClr val="tx1">
                              <a:lumMod val="50000"/>
                            </a:schemeClr>
                          </a:solidFill>
                          <a:effectLst/>
                          <a:latin typeface="Aptos" panose="020B0004020202020204" pitchFamily="34" charset="0"/>
                          <a:ea typeface="Aptos" panose="020B0004020202020204" pitchFamily="34" charset="0"/>
                          <a:cs typeface="Aptos" panose="020B0004020202020204" pitchFamily="34" charset="0"/>
                        </a:rPr>
                        <a:t> verdiep</a:t>
                      </a:r>
                    </a:p>
                  </a:txBody>
                  <a:tcPr marL="9525" marR="9525" marT="9525" marB="9525" anchor="ctr">
                    <a:solidFill>
                      <a:schemeClr val="accent6">
                        <a:lumMod val="20000"/>
                        <a:lumOff val="80000"/>
                      </a:schemeClr>
                    </a:solidFill>
                  </a:tcPr>
                </a:tc>
                <a:tc hMerge="1">
                  <a:txBody>
                    <a:bodyPr/>
                    <a:lstStyle/>
                    <a:p>
                      <a:pPr algn="ctr">
                        <a:spcAft>
                          <a:spcPts val="75"/>
                        </a:spcAft>
                        <a:buNone/>
                      </a:pP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470799334"/>
                  </a:ext>
                </a:extLst>
              </a:tr>
              <a:tr h="394319">
                <a:tc>
                  <a:txBody>
                    <a:bodyPr/>
                    <a:lstStyle/>
                    <a:p>
                      <a:pPr>
                        <a:spcAft>
                          <a:spcPts val="75"/>
                        </a:spcAft>
                        <a:buNone/>
                      </a:pPr>
                      <a:r>
                        <a:rPr lang="nl-BE" sz="1200" dirty="0" err="1">
                          <a:effectLst/>
                        </a:rPr>
                        <a:t>Lv</a:t>
                      </a:r>
                      <a:r>
                        <a:rPr lang="nl-BE" sz="1200" dirty="0">
                          <a:effectLst/>
                        </a:rPr>
                        <a:t>.: Stoep</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dirty="0">
                          <a:effectLst/>
                        </a:rPr>
                        <a:t>59,30</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1543020546"/>
                  </a:ext>
                </a:extLst>
              </a:tr>
              <a:tr h="394319">
                <a:tc>
                  <a:txBody>
                    <a:bodyPr/>
                    <a:lstStyle/>
                    <a:p>
                      <a:pPr>
                        <a:spcAft>
                          <a:spcPts val="75"/>
                        </a:spcAft>
                        <a:buNone/>
                      </a:pPr>
                      <a:r>
                        <a:rPr lang="nl-BE" sz="1200" dirty="0" err="1">
                          <a:effectLst/>
                        </a:rPr>
                        <a:t>Niv</a:t>
                      </a:r>
                      <a:r>
                        <a:rPr lang="nl-BE" sz="1200" dirty="0">
                          <a:effectLst/>
                        </a:rPr>
                        <a:t>.: </a:t>
                      </a:r>
                      <a:r>
                        <a:rPr lang="nl-BE" sz="1200" dirty="0" err="1">
                          <a:effectLst/>
                        </a:rPr>
                        <a:t>Rez</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a:effectLst/>
                        </a:rPr>
                        <a:t>60,05</a:t>
                      </a:r>
                      <a:endParaRPr lang="nl-BE" sz="12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653968713"/>
                  </a:ext>
                </a:extLst>
              </a:tr>
              <a:tr h="394319">
                <a:tc>
                  <a:txBody>
                    <a:bodyPr/>
                    <a:lstStyle/>
                    <a:p>
                      <a:pPr>
                        <a:spcAft>
                          <a:spcPts val="75"/>
                        </a:spcAft>
                        <a:buNone/>
                      </a:pPr>
                      <a:r>
                        <a:rPr lang="nl-BE" sz="1200" dirty="0" err="1">
                          <a:effectLst/>
                        </a:rPr>
                        <a:t>Niv</a:t>
                      </a:r>
                      <a:r>
                        <a:rPr lang="nl-BE" sz="1200" dirty="0">
                          <a:effectLst/>
                        </a:rPr>
                        <a:t>.: fini 7</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a:effectLst/>
                        </a:rPr>
                        <a:t>83,22</a:t>
                      </a:r>
                      <a:endParaRPr lang="nl-BE" sz="120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3431704614"/>
                  </a:ext>
                </a:extLst>
              </a:tr>
              <a:tr h="394319">
                <a:tc>
                  <a:txBody>
                    <a:bodyPr/>
                    <a:lstStyle/>
                    <a:p>
                      <a:pPr>
                        <a:spcAft>
                          <a:spcPts val="75"/>
                        </a:spcAft>
                        <a:buNone/>
                      </a:pPr>
                      <a:r>
                        <a:rPr lang="nl-BE" sz="1200" dirty="0">
                          <a:effectLst/>
                          <a:latin typeface="Aptos" panose="020B0004020202020204" pitchFamily="34" charset="0"/>
                          <a:ea typeface="Aptos" panose="020B0004020202020204" pitchFamily="34" charset="0"/>
                          <a:cs typeface="Aptos" panose="020B0004020202020204" pitchFamily="34" charset="0"/>
                        </a:rPr>
                        <a:t>Gem borduurhoogte straat 12/15 cm</a:t>
                      </a:r>
                    </a:p>
                  </a:txBody>
                  <a:tcPr marL="9525" marR="9525" marT="9525" marB="9525" anchor="ctr"/>
                </a:tc>
                <a:tc>
                  <a:txBody>
                    <a:bodyPr/>
                    <a:lstStyle/>
                    <a:p>
                      <a:pPr algn="ctr">
                        <a:spcAft>
                          <a:spcPts val="75"/>
                        </a:spcAft>
                        <a:buNone/>
                      </a:pPr>
                      <a:r>
                        <a:rPr lang="nl-BE" sz="1200" dirty="0">
                          <a:effectLst/>
                        </a:rPr>
                        <a:t>0,15 m</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extLst>
                  <a:ext uri="{0D108BD9-81ED-4DB2-BD59-A6C34878D82A}">
                    <a16:rowId xmlns:a16="http://schemas.microsoft.com/office/drawing/2014/main" val="2660647623"/>
                  </a:ext>
                </a:extLst>
              </a:tr>
              <a:tr h="394319">
                <a:tc>
                  <a:txBody>
                    <a:bodyPr/>
                    <a:lstStyle/>
                    <a:p>
                      <a:pPr>
                        <a:spcAft>
                          <a:spcPts val="75"/>
                        </a:spcAft>
                        <a:buNone/>
                      </a:pPr>
                      <a:r>
                        <a:rPr lang="nl-BE" sz="1200" dirty="0">
                          <a:effectLst/>
                        </a:rPr>
                        <a:t>Hoogteverschil tussen laagste niveau en vloerniveau 7</a:t>
                      </a:r>
                      <a:r>
                        <a:rPr lang="nl-BE" sz="1200" baseline="30000" dirty="0">
                          <a:effectLst/>
                        </a:rPr>
                        <a:t>de</a:t>
                      </a:r>
                      <a:r>
                        <a:rPr lang="nl-BE" sz="1200" dirty="0">
                          <a:effectLst/>
                        </a:rPr>
                        <a:t> verdiep.</a:t>
                      </a:r>
                      <a:endParaRPr lang="nl-BE" sz="1200" dirty="0">
                        <a:effectLst/>
                        <a:latin typeface="Aptos" panose="020B0004020202020204" pitchFamily="34" charset="0"/>
                        <a:ea typeface="Aptos" panose="020B0004020202020204" pitchFamily="34" charset="0"/>
                        <a:cs typeface="Aptos" panose="020B0004020202020204" pitchFamily="34" charset="0"/>
                      </a:endParaRPr>
                    </a:p>
                  </a:txBody>
                  <a:tcPr marL="9525" marR="9525" marT="9525" marB="9525" anchor="ctr"/>
                </a:tc>
                <a:tc>
                  <a:txBody>
                    <a:bodyPr/>
                    <a:lstStyle/>
                    <a:p>
                      <a:pPr algn="ctr">
                        <a:spcAft>
                          <a:spcPts val="75"/>
                        </a:spcAft>
                        <a:buNone/>
                      </a:pPr>
                      <a:r>
                        <a:rPr lang="nl-BE" sz="1200" b="1" dirty="0">
                          <a:solidFill>
                            <a:srgbClr val="FF0000"/>
                          </a:solidFill>
                          <a:effectLst/>
                          <a:latin typeface="Aptos" panose="020B0004020202020204" pitchFamily="34" charset="0"/>
                          <a:ea typeface="Aptos" panose="020B0004020202020204" pitchFamily="34" charset="0"/>
                          <a:cs typeface="Aptos" panose="020B0004020202020204" pitchFamily="34" charset="0"/>
                        </a:rPr>
                        <a:t>24,07 m</a:t>
                      </a:r>
                    </a:p>
                  </a:txBody>
                  <a:tcPr marL="9525" marR="9525" marT="9525" marB="9525" anchor="ctr"/>
                </a:tc>
                <a:extLst>
                  <a:ext uri="{0D108BD9-81ED-4DB2-BD59-A6C34878D82A}">
                    <a16:rowId xmlns:a16="http://schemas.microsoft.com/office/drawing/2014/main" val="3526769948"/>
                  </a:ext>
                </a:extLst>
              </a:tr>
            </a:tbl>
          </a:graphicData>
        </a:graphic>
      </p:graphicFrame>
    </p:spTree>
    <p:extLst>
      <p:ext uri="{BB962C8B-B14F-4D97-AF65-F5344CB8AC3E}">
        <p14:creationId xmlns:p14="http://schemas.microsoft.com/office/powerpoint/2010/main" val="4198513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5962D-BCD1-372E-8718-A24ED5A93F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AB3A48-2C0A-C014-8323-C896595C828C}"/>
              </a:ext>
            </a:extLst>
          </p:cNvPr>
          <p:cNvSpPr>
            <a:spLocks noGrp="1"/>
          </p:cNvSpPr>
          <p:nvPr>
            <p:ph type="body" sz="quarter" idx="13"/>
          </p:nvPr>
        </p:nvSpPr>
        <p:spPr/>
        <p:txBody>
          <a:bodyPr/>
          <a:lstStyle/>
          <a:p>
            <a:r>
              <a:rPr lang="nl-BE" dirty="0"/>
              <a:t>Huidige stand van zaken.</a:t>
            </a:r>
          </a:p>
        </p:txBody>
      </p:sp>
      <p:sp>
        <p:nvSpPr>
          <p:cNvPr id="3" name="Text Placeholder 2">
            <a:extLst>
              <a:ext uri="{FF2B5EF4-FFF2-40B4-BE49-F238E27FC236}">
                <a16:creationId xmlns:a16="http://schemas.microsoft.com/office/drawing/2014/main" id="{618D7D2F-0C22-168C-E27B-C7A75D0B4A21}"/>
              </a:ext>
            </a:extLst>
          </p:cNvPr>
          <p:cNvSpPr>
            <a:spLocks noGrp="1"/>
          </p:cNvSpPr>
          <p:nvPr>
            <p:ph type="body" sz="quarter" idx="27"/>
          </p:nvPr>
        </p:nvSpPr>
        <p:spPr/>
        <p:txBody>
          <a:bodyPr/>
          <a:lstStyle/>
          <a:p>
            <a:pPr marL="285750" indent="-285750">
              <a:buFontTx/>
              <a:buChar char="-"/>
            </a:pPr>
            <a:endParaRPr lang="nl-BE" dirty="0"/>
          </a:p>
          <a:p>
            <a:pPr marL="285750" indent="-285750">
              <a:buFontTx/>
              <a:buChar char="-"/>
            </a:pPr>
            <a:r>
              <a:rPr lang="nl-BE" dirty="0"/>
              <a:t>Indien geen hoogbouw zal een nieuwe RA opgemaakt moeten worden (rekening houdend met minstens de geldende regelgeving, de non-</a:t>
            </a:r>
            <a:r>
              <a:rPr lang="nl-BE" dirty="0" err="1"/>
              <a:t>conformiteiten</a:t>
            </a:r>
            <a:r>
              <a:rPr lang="nl-BE" dirty="0"/>
              <a:t> en de minimum te weerhouden criteria volgens de CODEX betreffende het welzijn op het werk, boek III, Titel 3 – Brandpreventie op de arbeidsplaatsen.</a:t>
            </a:r>
            <a:br>
              <a:rPr lang="nl-BE" dirty="0"/>
            </a:br>
            <a:br>
              <a:rPr lang="nl-BE" dirty="0"/>
            </a:br>
            <a:r>
              <a:rPr lang="nl-BE" dirty="0"/>
              <a:t>De start van een nieuwe analyse kan ten vroegste starten op 06 Jul 2026.</a:t>
            </a:r>
          </a:p>
          <a:p>
            <a:pPr marL="285750" indent="-285750">
              <a:buFontTx/>
              <a:buChar char="-"/>
            </a:pPr>
            <a:endParaRPr lang="nl-BE" dirty="0"/>
          </a:p>
          <a:p>
            <a:pPr marL="285750" indent="-285750">
              <a:buFontTx/>
              <a:buChar char="-"/>
            </a:pPr>
            <a:r>
              <a:rPr lang="nl-BE" dirty="0"/>
              <a:t>Opmerkingen: </a:t>
            </a:r>
          </a:p>
          <a:p>
            <a:pPr marL="285750" indent="-285750">
              <a:buFontTx/>
              <a:buChar char="-"/>
            </a:pPr>
            <a:endParaRPr lang="nl-BE" dirty="0"/>
          </a:p>
          <a:p>
            <a:pPr marL="1028700" lvl="1">
              <a:buFontTx/>
              <a:buChar char="-"/>
            </a:pPr>
            <a:r>
              <a:rPr lang="nl-BE" dirty="0"/>
              <a:t>Het </a:t>
            </a:r>
            <a:r>
              <a:rPr lang="nl-BE" dirty="0" err="1"/>
              <a:t>Kw</a:t>
            </a:r>
            <a:r>
              <a:rPr lang="nl-BE" dirty="0"/>
              <a:t> en de eenheden zullen hun medewerking moeten geven.</a:t>
            </a:r>
          </a:p>
          <a:p>
            <a:pPr marL="1028700" lvl="1">
              <a:buFontTx/>
              <a:buChar char="-"/>
            </a:pPr>
            <a:r>
              <a:rPr lang="nl-BE" dirty="0"/>
              <a:t>Het 7</a:t>
            </a:r>
            <a:r>
              <a:rPr lang="nl-BE" baseline="30000" dirty="0"/>
              <a:t>de</a:t>
            </a:r>
            <a:r>
              <a:rPr lang="nl-BE" dirty="0"/>
              <a:t> verdiep waar zich momenteel een vestiaire zou bevinden beschikt niet over twee uitgangen daar de deuren naar het dak zijn afgesloten.</a:t>
            </a:r>
          </a:p>
          <a:p>
            <a:pPr marL="1028700" lvl="1">
              <a:buFontTx/>
              <a:buChar char="-"/>
            </a:pPr>
            <a:r>
              <a:rPr lang="nl-BE" dirty="0"/>
              <a:t>De technische verticale schachten zijn open op het 7</a:t>
            </a:r>
            <a:r>
              <a:rPr lang="nl-BE" baseline="30000" dirty="0"/>
              <a:t>de</a:t>
            </a:r>
            <a:r>
              <a:rPr lang="nl-BE" dirty="0"/>
              <a:t> verdiep en de schacht heeft niet op alle plaatsen een RF van 30 min of indien nodig een uur.</a:t>
            </a:r>
          </a:p>
        </p:txBody>
      </p:sp>
    </p:spTree>
    <p:extLst>
      <p:ext uri="{BB962C8B-B14F-4D97-AF65-F5344CB8AC3E}">
        <p14:creationId xmlns:p14="http://schemas.microsoft.com/office/powerpoint/2010/main" val="3368759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B2BE08-D568-8A94-5711-C026A740D157}"/>
              </a:ext>
            </a:extLst>
          </p:cNvPr>
          <p:cNvSpPr>
            <a:spLocks noGrp="1"/>
          </p:cNvSpPr>
          <p:nvPr>
            <p:ph type="body" sz="quarter" idx="13"/>
          </p:nvPr>
        </p:nvSpPr>
        <p:spPr/>
        <p:txBody>
          <a:bodyPr/>
          <a:lstStyle/>
          <a:p>
            <a:r>
              <a:rPr lang="nl-BE" dirty="0"/>
              <a:t>Bepalen hoogte gebouw.</a:t>
            </a:r>
          </a:p>
        </p:txBody>
      </p:sp>
      <p:sp>
        <p:nvSpPr>
          <p:cNvPr id="3" name="Text Placeholder 2">
            <a:extLst>
              <a:ext uri="{FF2B5EF4-FFF2-40B4-BE49-F238E27FC236}">
                <a16:creationId xmlns:a16="http://schemas.microsoft.com/office/drawing/2014/main" id="{E821FED9-6A58-315D-8B7A-F5F21FF9780A}"/>
              </a:ext>
            </a:extLst>
          </p:cNvPr>
          <p:cNvSpPr>
            <a:spLocks noGrp="1"/>
          </p:cNvSpPr>
          <p:nvPr>
            <p:ph type="body" sz="quarter" idx="27"/>
          </p:nvPr>
        </p:nvSpPr>
        <p:spPr/>
        <p:txBody>
          <a:bodyPr/>
          <a:lstStyle/>
          <a:p>
            <a:r>
              <a:rPr lang="nl-BE" sz="2400" dirty="0"/>
              <a:t>De hoogte is, per definitie, de verticale afstand tussen twee referentiepeilen. Hierbij is de afstand die in rekening wordt gebracht deze tussen het laagste peil van de weg die de voertuigen van de hulpdiensten kunnen gebruiken en het hoogste peil waarop zij een interventie kunnen uitvoeren.</a:t>
            </a:r>
          </a:p>
        </p:txBody>
      </p:sp>
    </p:spTree>
    <p:extLst>
      <p:ext uri="{BB962C8B-B14F-4D97-AF65-F5344CB8AC3E}">
        <p14:creationId xmlns:p14="http://schemas.microsoft.com/office/powerpoint/2010/main" val="3662082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3868C6-9C1B-44A6-6BA2-12162620189B}"/>
              </a:ext>
            </a:extLst>
          </p:cNvPr>
          <p:cNvPicPr>
            <a:picLocks noChangeAspect="1"/>
          </p:cNvPicPr>
          <p:nvPr/>
        </p:nvPicPr>
        <p:blipFill>
          <a:blip r:embed="rId2"/>
          <a:stretch>
            <a:fillRect/>
          </a:stretch>
        </p:blipFill>
        <p:spPr>
          <a:xfrm>
            <a:off x="317394" y="242443"/>
            <a:ext cx="6468378" cy="6373114"/>
          </a:xfrm>
          <a:prstGeom prst="rect">
            <a:avLst/>
          </a:prstGeom>
        </p:spPr>
      </p:pic>
      <p:pic>
        <p:nvPicPr>
          <p:cNvPr id="6" name="Picture 5">
            <a:extLst>
              <a:ext uri="{FF2B5EF4-FFF2-40B4-BE49-F238E27FC236}">
                <a16:creationId xmlns:a16="http://schemas.microsoft.com/office/drawing/2014/main" id="{F1249F20-D25F-C5FB-F9A8-B5C6D5A9691F}"/>
              </a:ext>
            </a:extLst>
          </p:cNvPr>
          <p:cNvPicPr>
            <a:picLocks noChangeAspect="1"/>
          </p:cNvPicPr>
          <p:nvPr/>
        </p:nvPicPr>
        <p:blipFill>
          <a:blip r:embed="rId3"/>
          <a:stretch>
            <a:fillRect/>
          </a:stretch>
        </p:blipFill>
        <p:spPr>
          <a:xfrm>
            <a:off x="6785772" y="242443"/>
            <a:ext cx="5349948" cy="6382250"/>
          </a:xfrm>
          <a:prstGeom prst="rect">
            <a:avLst/>
          </a:prstGeom>
        </p:spPr>
      </p:pic>
    </p:spTree>
    <p:extLst>
      <p:ext uri="{BB962C8B-B14F-4D97-AF65-F5344CB8AC3E}">
        <p14:creationId xmlns:p14="http://schemas.microsoft.com/office/powerpoint/2010/main" val="4141718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9C636E-DC3A-9565-E334-31C6B9FFE59F}"/>
              </a:ext>
            </a:extLst>
          </p:cNvPr>
          <p:cNvPicPr>
            <a:picLocks noChangeAspect="1"/>
          </p:cNvPicPr>
          <p:nvPr/>
        </p:nvPicPr>
        <p:blipFill>
          <a:blip r:embed="rId2"/>
          <a:stretch>
            <a:fillRect/>
          </a:stretch>
        </p:blipFill>
        <p:spPr>
          <a:xfrm>
            <a:off x="3104654" y="0"/>
            <a:ext cx="5982691" cy="6858000"/>
          </a:xfrm>
          <a:prstGeom prst="rect">
            <a:avLst/>
          </a:prstGeom>
        </p:spPr>
      </p:pic>
    </p:spTree>
    <p:extLst>
      <p:ext uri="{BB962C8B-B14F-4D97-AF65-F5344CB8AC3E}">
        <p14:creationId xmlns:p14="http://schemas.microsoft.com/office/powerpoint/2010/main" val="2621255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924591" y="1825574"/>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85847" y="2090806"/>
              <a:ext cx="6933161" cy="592958"/>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LDPPW 08 SLPPT</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34520" y="2125857"/>
              <a:ext cx="1031631" cy="152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6096000" cy="1200329"/>
          </a:xfrm>
          <a:prstGeom prst="rect">
            <a:avLst/>
          </a:prstGeom>
        </p:spPr>
        <p:txBody>
          <a:bodyPr>
            <a:spAutoFit/>
          </a:bodyPr>
          <a:lstStyle/>
          <a:p>
            <a:pPr algn="ctr"/>
            <a:endParaRPr lang="it-IT" dirty="0"/>
          </a:p>
          <a:p>
            <a:pPr algn="ctr"/>
            <a:r>
              <a:rPr lang="it-IT" dirty="0"/>
              <a:t>CCB -</a:t>
            </a:r>
            <a:r>
              <a:rPr lang="it-IT" dirty="0" err="1"/>
              <a:t>Tech</a:t>
            </a:r>
            <a:r>
              <a:rPr lang="it-IT" dirty="0"/>
              <a:t> – </a:t>
            </a:r>
            <a:r>
              <a:rPr lang="it-IT" dirty="0" err="1"/>
              <a:t>Tech</a:t>
            </a:r>
            <a:r>
              <a:rPr lang="it-IT" dirty="0"/>
              <a:t> BOC</a:t>
            </a:r>
          </a:p>
          <a:p>
            <a:pPr algn="ctr"/>
            <a:r>
              <a:rPr lang="it-IT" dirty="0"/>
              <a:t>04/06/2026</a:t>
            </a:r>
            <a:br>
              <a:rPr lang="it-IT" dirty="0"/>
            </a:br>
            <a:r>
              <a:rPr lang="it-IT" dirty="0"/>
              <a:t>1</a:t>
            </a:r>
            <a:r>
              <a:rPr lang="it-IT" baseline="30000" dirty="0"/>
              <a:t>ste</a:t>
            </a:r>
            <a:r>
              <a:rPr lang="it-IT" dirty="0"/>
              <a:t> Trim. 2026</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5668" y="3216270"/>
            <a:ext cx="1497604" cy="1497604"/>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B9B33A-A9A8-E852-A8A9-E8191D6F7A0A}"/>
              </a:ext>
            </a:extLst>
          </p:cNvPr>
          <p:cNvPicPr>
            <a:picLocks noChangeAspect="1"/>
          </p:cNvPicPr>
          <p:nvPr/>
        </p:nvPicPr>
        <p:blipFill>
          <a:blip r:embed="rId2"/>
          <a:stretch>
            <a:fillRect/>
          </a:stretch>
        </p:blipFill>
        <p:spPr>
          <a:xfrm>
            <a:off x="4786307" y="651013"/>
            <a:ext cx="4094224" cy="5555974"/>
          </a:xfrm>
          <a:prstGeom prst="rect">
            <a:avLst/>
          </a:prstGeom>
        </p:spPr>
      </p:pic>
    </p:spTree>
    <p:extLst>
      <p:ext uri="{BB962C8B-B14F-4D97-AF65-F5344CB8AC3E}">
        <p14:creationId xmlns:p14="http://schemas.microsoft.com/office/powerpoint/2010/main" val="78424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FEB554-577A-63F9-66FC-5A1E443095F2}"/>
              </a:ext>
            </a:extLst>
          </p:cNvPr>
          <p:cNvPicPr>
            <a:picLocks noChangeAspect="1"/>
          </p:cNvPicPr>
          <p:nvPr/>
        </p:nvPicPr>
        <p:blipFill>
          <a:blip r:embed="rId2"/>
          <a:stretch>
            <a:fillRect/>
          </a:stretch>
        </p:blipFill>
        <p:spPr>
          <a:xfrm>
            <a:off x="0" y="883784"/>
            <a:ext cx="12192000" cy="5090431"/>
          </a:xfrm>
          <a:prstGeom prst="rect">
            <a:avLst/>
          </a:prstGeom>
        </p:spPr>
      </p:pic>
      <p:sp>
        <p:nvSpPr>
          <p:cNvPr id="6" name="TextBox 5">
            <a:extLst>
              <a:ext uri="{FF2B5EF4-FFF2-40B4-BE49-F238E27FC236}">
                <a16:creationId xmlns:a16="http://schemas.microsoft.com/office/drawing/2014/main" id="{F8BE11E8-E559-E63E-8041-06D3C61C09B2}"/>
              </a:ext>
            </a:extLst>
          </p:cNvPr>
          <p:cNvSpPr txBox="1"/>
          <p:nvPr/>
        </p:nvSpPr>
        <p:spPr>
          <a:xfrm>
            <a:off x="2955851" y="6273209"/>
            <a:ext cx="2551814" cy="369332"/>
          </a:xfrm>
          <a:prstGeom prst="rect">
            <a:avLst/>
          </a:prstGeom>
        </p:spPr>
        <p:txBody>
          <a:bodyPr wrap="square" rtlCol="0">
            <a:spAutoFit/>
          </a:bodyPr>
          <a:lstStyle/>
          <a:p>
            <a:r>
              <a:rPr lang="nl-BE" dirty="0"/>
              <a:t>Welk gebouw</a:t>
            </a:r>
          </a:p>
        </p:txBody>
      </p:sp>
    </p:spTree>
    <p:extLst>
      <p:ext uri="{BB962C8B-B14F-4D97-AF65-F5344CB8AC3E}">
        <p14:creationId xmlns:p14="http://schemas.microsoft.com/office/powerpoint/2010/main" val="3307768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B099-D61C-A418-8C20-B720D401D28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97F4497-052F-09A3-F4BE-03966D7DABD1}"/>
              </a:ext>
            </a:extLst>
          </p:cNvPr>
          <p:cNvSpPr txBox="1"/>
          <p:nvPr/>
        </p:nvSpPr>
        <p:spPr>
          <a:xfrm>
            <a:off x="2955851" y="6273209"/>
            <a:ext cx="2551814" cy="369332"/>
          </a:xfrm>
          <a:prstGeom prst="rect">
            <a:avLst/>
          </a:prstGeom>
        </p:spPr>
        <p:txBody>
          <a:bodyPr wrap="square" rtlCol="0">
            <a:spAutoFit/>
          </a:bodyPr>
          <a:lstStyle/>
          <a:p>
            <a:r>
              <a:rPr lang="nl-BE" dirty="0"/>
              <a:t>Welk gebouw</a:t>
            </a:r>
          </a:p>
        </p:txBody>
      </p:sp>
      <p:pic>
        <p:nvPicPr>
          <p:cNvPr id="3" name="Picture 2">
            <a:extLst>
              <a:ext uri="{FF2B5EF4-FFF2-40B4-BE49-F238E27FC236}">
                <a16:creationId xmlns:a16="http://schemas.microsoft.com/office/drawing/2014/main" id="{8A939C03-3175-47C4-B8DA-CDD5FCEAB031}"/>
              </a:ext>
            </a:extLst>
          </p:cNvPr>
          <p:cNvPicPr>
            <a:picLocks noChangeAspect="1"/>
          </p:cNvPicPr>
          <p:nvPr/>
        </p:nvPicPr>
        <p:blipFill>
          <a:blip r:embed="rId2"/>
          <a:stretch>
            <a:fillRect/>
          </a:stretch>
        </p:blipFill>
        <p:spPr>
          <a:xfrm>
            <a:off x="333200" y="1180786"/>
            <a:ext cx="5677692" cy="4496427"/>
          </a:xfrm>
          <a:prstGeom prst="rect">
            <a:avLst/>
          </a:prstGeom>
        </p:spPr>
      </p:pic>
      <p:pic>
        <p:nvPicPr>
          <p:cNvPr id="7" name="Picture 6">
            <a:extLst>
              <a:ext uri="{FF2B5EF4-FFF2-40B4-BE49-F238E27FC236}">
                <a16:creationId xmlns:a16="http://schemas.microsoft.com/office/drawing/2014/main" id="{9FF30E2B-92CE-9268-7A8B-2664C7038A63}"/>
              </a:ext>
            </a:extLst>
          </p:cNvPr>
          <p:cNvPicPr>
            <a:picLocks noChangeAspect="1"/>
          </p:cNvPicPr>
          <p:nvPr/>
        </p:nvPicPr>
        <p:blipFill>
          <a:blip r:embed="rId3"/>
          <a:stretch>
            <a:fillRect/>
          </a:stretch>
        </p:blipFill>
        <p:spPr>
          <a:xfrm>
            <a:off x="6357435" y="1277649"/>
            <a:ext cx="5601482" cy="3600953"/>
          </a:xfrm>
          <a:prstGeom prst="rect">
            <a:avLst/>
          </a:prstGeom>
        </p:spPr>
      </p:pic>
    </p:spTree>
    <p:extLst>
      <p:ext uri="{BB962C8B-B14F-4D97-AF65-F5344CB8AC3E}">
        <p14:creationId xmlns:p14="http://schemas.microsoft.com/office/powerpoint/2010/main" val="2831410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E9A356-3C01-8503-DC73-E71680807DBE}"/>
              </a:ext>
            </a:extLst>
          </p:cNvPr>
          <p:cNvPicPr>
            <a:picLocks noChangeAspect="1"/>
          </p:cNvPicPr>
          <p:nvPr/>
        </p:nvPicPr>
        <p:blipFill>
          <a:blip r:embed="rId2"/>
          <a:stretch>
            <a:fillRect/>
          </a:stretch>
        </p:blipFill>
        <p:spPr>
          <a:xfrm>
            <a:off x="3895418" y="342469"/>
            <a:ext cx="4401164" cy="6173061"/>
          </a:xfrm>
          <a:prstGeom prst="rect">
            <a:avLst/>
          </a:prstGeom>
        </p:spPr>
      </p:pic>
    </p:spTree>
    <p:extLst>
      <p:ext uri="{BB962C8B-B14F-4D97-AF65-F5344CB8AC3E}">
        <p14:creationId xmlns:p14="http://schemas.microsoft.com/office/powerpoint/2010/main" val="836986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DA5E9-0CF9-D6C3-F296-C22CF8B5AE5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A199B50-0342-2516-29AC-3F292D97E31C}"/>
              </a:ext>
            </a:extLst>
          </p:cNvPr>
          <p:cNvPicPr>
            <a:picLocks noChangeAspect="1"/>
          </p:cNvPicPr>
          <p:nvPr/>
        </p:nvPicPr>
        <p:blipFill>
          <a:blip r:embed="rId2"/>
          <a:stretch>
            <a:fillRect/>
          </a:stretch>
        </p:blipFill>
        <p:spPr>
          <a:xfrm>
            <a:off x="0" y="610748"/>
            <a:ext cx="12192000" cy="5636503"/>
          </a:xfrm>
          <a:prstGeom prst="rect">
            <a:avLst/>
          </a:prstGeom>
        </p:spPr>
      </p:pic>
    </p:spTree>
    <p:extLst>
      <p:ext uri="{BB962C8B-B14F-4D97-AF65-F5344CB8AC3E}">
        <p14:creationId xmlns:p14="http://schemas.microsoft.com/office/powerpoint/2010/main" val="6572251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B6758-8991-33A8-5830-40225CDE921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AF3171F-78AA-215E-DCE8-7B4C0836D30B}"/>
              </a:ext>
            </a:extLst>
          </p:cNvPr>
          <p:cNvPicPr>
            <a:picLocks noChangeAspect="1"/>
          </p:cNvPicPr>
          <p:nvPr/>
        </p:nvPicPr>
        <p:blipFill>
          <a:blip r:embed="rId2"/>
          <a:stretch>
            <a:fillRect/>
          </a:stretch>
        </p:blipFill>
        <p:spPr>
          <a:xfrm>
            <a:off x="1926428" y="0"/>
            <a:ext cx="8339143" cy="6858000"/>
          </a:xfrm>
          <a:prstGeom prst="rect">
            <a:avLst/>
          </a:prstGeom>
        </p:spPr>
      </p:pic>
    </p:spTree>
    <p:extLst>
      <p:ext uri="{BB962C8B-B14F-4D97-AF65-F5344CB8AC3E}">
        <p14:creationId xmlns:p14="http://schemas.microsoft.com/office/powerpoint/2010/main" val="1933756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9038-99E2-5B10-5B61-601EDB997E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E807AC-2F8F-8BBD-9829-608F734094A0}"/>
              </a:ext>
            </a:extLst>
          </p:cNvPr>
          <p:cNvPicPr>
            <a:picLocks noChangeAspect="1"/>
          </p:cNvPicPr>
          <p:nvPr/>
        </p:nvPicPr>
        <p:blipFill>
          <a:blip r:embed="rId2"/>
          <a:stretch>
            <a:fillRect/>
          </a:stretch>
        </p:blipFill>
        <p:spPr>
          <a:xfrm>
            <a:off x="1075624" y="528232"/>
            <a:ext cx="10040751" cy="5801535"/>
          </a:xfrm>
          <a:prstGeom prst="rect">
            <a:avLst/>
          </a:prstGeom>
        </p:spPr>
      </p:pic>
    </p:spTree>
    <p:extLst>
      <p:ext uri="{BB962C8B-B14F-4D97-AF65-F5344CB8AC3E}">
        <p14:creationId xmlns:p14="http://schemas.microsoft.com/office/powerpoint/2010/main" val="5236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FD26-1209-95F6-11C3-BC5E7CE90E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7E8C8D0-52B2-B73C-2241-3CE62FB407E9}"/>
              </a:ext>
            </a:extLst>
          </p:cNvPr>
          <p:cNvPicPr>
            <a:picLocks noChangeAspect="1"/>
          </p:cNvPicPr>
          <p:nvPr/>
        </p:nvPicPr>
        <p:blipFill>
          <a:blip r:embed="rId2"/>
          <a:stretch>
            <a:fillRect/>
          </a:stretch>
        </p:blipFill>
        <p:spPr>
          <a:xfrm>
            <a:off x="3618463" y="0"/>
            <a:ext cx="4955073" cy="6858000"/>
          </a:xfrm>
          <a:prstGeom prst="rect">
            <a:avLst/>
          </a:prstGeom>
        </p:spPr>
      </p:pic>
    </p:spTree>
    <p:extLst>
      <p:ext uri="{BB962C8B-B14F-4D97-AF65-F5344CB8AC3E}">
        <p14:creationId xmlns:p14="http://schemas.microsoft.com/office/powerpoint/2010/main" val="1446552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81E61-F39D-1AF9-9514-36B56B19A76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72A6221-8402-4C1E-1DFF-8E5DECDB956D}"/>
              </a:ext>
            </a:extLst>
          </p:cNvPr>
          <p:cNvPicPr>
            <a:picLocks noChangeAspect="1"/>
          </p:cNvPicPr>
          <p:nvPr/>
        </p:nvPicPr>
        <p:blipFill>
          <a:blip r:embed="rId2"/>
          <a:stretch>
            <a:fillRect/>
          </a:stretch>
        </p:blipFill>
        <p:spPr>
          <a:xfrm>
            <a:off x="789404" y="0"/>
            <a:ext cx="10613192" cy="6858000"/>
          </a:xfrm>
          <a:prstGeom prst="rect">
            <a:avLst/>
          </a:prstGeom>
        </p:spPr>
      </p:pic>
    </p:spTree>
    <p:extLst>
      <p:ext uri="{BB962C8B-B14F-4D97-AF65-F5344CB8AC3E}">
        <p14:creationId xmlns:p14="http://schemas.microsoft.com/office/powerpoint/2010/main" val="3265886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65E99-14EC-C161-7CD6-26F1EF7AE1A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6A4DB52-E6C8-29C5-AC46-9F4CDE7CB936}"/>
              </a:ext>
            </a:extLst>
          </p:cNvPr>
          <p:cNvPicPr>
            <a:picLocks noChangeAspect="1"/>
          </p:cNvPicPr>
          <p:nvPr/>
        </p:nvPicPr>
        <p:blipFill>
          <a:blip r:embed="rId2"/>
          <a:stretch>
            <a:fillRect/>
          </a:stretch>
        </p:blipFill>
        <p:spPr>
          <a:xfrm>
            <a:off x="403411" y="0"/>
            <a:ext cx="11385177" cy="6858000"/>
          </a:xfrm>
          <a:prstGeom prst="rect">
            <a:avLst/>
          </a:prstGeom>
        </p:spPr>
      </p:pic>
    </p:spTree>
    <p:extLst>
      <p:ext uri="{BB962C8B-B14F-4D97-AF65-F5344CB8AC3E}">
        <p14:creationId xmlns:p14="http://schemas.microsoft.com/office/powerpoint/2010/main" val="1055575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LDPBW 08</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
        <p:nvSpPr>
          <p:cNvPr id="4" name="TextBox 3">
            <a:extLst>
              <a:ext uri="{FF2B5EF4-FFF2-40B4-BE49-F238E27FC236}">
                <a16:creationId xmlns:a16="http://schemas.microsoft.com/office/drawing/2014/main" id="{08D95C66-D325-D53E-507C-E939C636CC1B}"/>
              </a:ext>
            </a:extLst>
          </p:cNvPr>
          <p:cNvSpPr txBox="1"/>
          <p:nvPr/>
        </p:nvSpPr>
        <p:spPr>
          <a:xfrm>
            <a:off x="0" y="2088683"/>
            <a:ext cx="12191999" cy="2554545"/>
          </a:xfrm>
          <a:prstGeom prst="rect">
            <a:avLst/>
          </a:prstGeom>
        </p:spPr>
        <p:txBody>
          <a:bodyPr wrap="square" rtlCol="0">
            <a:spAutoFit/>
          </a:bodyPr>
          <a:lstStyle/>
          <a:p>
            <a:pPr algn="ctr"/>
            <a:r>
              <a:rPr lang="nl-BE" sz="4000" dirty="0">
                <a:solidFill>
                  <a:srgbClr val="FF0000"/>
                </a:solidFill>
              </a:rPr>
              <a:t>Alle mails, indien niet persoonlijk, te versturen naar dienstmailbox !!!!</a:t>
            </a:r>
            <a:br>
              <a:rPr lang="nl-BE" sz="4000" dirty="0">
                <a:solidFill>
                  <a:srgbClr val="FF0000"/>
                </a:solidFill>
              </a:rPr>
            </a:br>
            <a:r>
              <a:rPr lang="nl-BE" sz="4000" dirty="0">
                <a:solidFill>
                  <a:srgbClr val="FF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DGHWB-SLPPT08-EVERE@mil.be</a:t>
            </a:r>
            <a:endParaRPr lang="nl-BE" sz="4000" dirty="0">
              <a:solidFill>
                <a:srgbClr val="FF0000"/>
              </a:solidFill>
              <a:latin typeface="Arial" panose="020B0604020202020204" pitchFamily="34" charset="0"/>
              <a:cs typeface="Arial" panose="020B0604020202020204" pitchFamily="34" charset="0"/>
            </a:endParaRPr>
          </a:p>
          <a:p>
            <a:pPr algn="ctr"/>
            <a:endParaRPr lang="nl-BE" sz="4000" dirty="0">
              <a:solidFill>
                <a:srgbClr val="FF0000"/>
              </a:solidFill>
            </a:endParaRPr>
          </a:p>
        </p:txBody>
      </p:sp>
    </p:spTree>
    <p:extLst>
      <p:ext uri="{BB962C8B-B14F-4D97-AF65-F5344CB8AC3E}">
        <p14:creationId xmlns:p14="http://schemas.microsoft.com/office/powerpoint/2010/main" val="1277539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180A2-1F6B-6CEA-3DB4-29C538C221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BA4D8AC-CC02-3E62-CC2F-F93786C50553}"/>
              </a:ext>
            </a:extLst>
          </p:cNvPr>
          <p:cNvSpPr>
            <a:spLocks noGrp="1"/>
          </p:cNvSpPr>
          <p:nvPr>
            <p:ph type="body" sz="half" idx="13"/>
          </p:nvPr>
        </p:nvSpPr>
        <p:spPr/>
        <p:txBody>
          <a:bodyPr/>
          <a:lstStyle/>
          <a:p>
            <a:r>
              <a:rPr lang="nl-BE" dirty="0"/>
              <a:t>Toestand blok 9 (Verhuis </a:t>
            </a:r>
            <a:r>
              <a:rPr lang="nl-BE" dirty="0" err="1"/>
              <a:t>Bn</a:t>
            </a:r>
            <a:r>
              <a:rPr lang="nl-BE" dirty="0"/>
              <a:t> HK)</a:t>
            </a:r>
          </a:p>
        </p:txBody>
      </p:sp>
    </p:spTree>
    <p:extLst>
      <p:ext uri="{BB962C8B-B14F-4D97-AF65-F5344CB8AC3E}">
        <p14:creationId xmlns:p14="http://schemas.microsoft.com/office/powerpoint/2010/main" val="3302602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1F145B-D86D-4658-EA88-5ACE3B826775}"/>
              </a:ext>
            </a:extLst>
          </p:cNvPr>
          <p:cNvSpPr>
            <a:spLocks noGrp="1"/>
          </p:cNvSpPr>
          <p:nvPr>
            <p:ph type="body" sz="quarter" idx="13"/>
          </p:nvPr>
        </p:nvSpPr>
        <p:spPr/>
        <p:txBody>
          <a:bodyPr/>
          <a:lstStyle/>
          <a:p>
            <a:r>
              <a:rPr lang="nl-BE" dirty="0"/>
              <a:t>Toestand blok 9.</a:t>
            </a:r>
          </a:p>
        </p:txBody>
      </p:sp>
      <p:sp>
        <p:nvSpPr>
          <p:cNvPr id="4" name="Text Placeholder 3">
            <a:extLst>
              <a:ext uri="{FF2B5EF4-FFF2-40B4-BE49-F238E27FC236}">
                <a16:creationId xmlns:a16="http://schemas.microsoft.com/office/drawing/2014/main" id="{EEB892C5-7C24-83E2-3830-D58372EE132C}"/>
              </a:ext>
            </a:extLst>
          </p:cNvPr>
          <p:cNvSpPr>
            <a:spLocks noGrp="1"/>
          </p:cNvSpPr>
          <p:nvPr>
            <p:ph type="body" sz="quarter" idx="27"/>
          </p:nvPr>
        </p:nvSpPr>
        <p:spPr/>
        <p:txBody>
          <a:bodyPr/>
          <a:lstStyle/>
          <a:p>
            <a:pPr marL="285750" indent="-285750">
              <a:buFontTx/>
              <a:buChar char="-"/>
            </a:pPr>
            <a:r>
              <a:rPr lang="nl-BE" dirty="0"/>
              <a:t>Op vraag van het </a:t>
            </a:r>
            <a:r>
              <a:rPr lang="nl-BE" dirty="0" err="1"/>
              <a:t>Bn</a:t>
            </a:r>
            <a:r>
              <a:rPr lang="nl-BE" dirty="0"/>
              <a:t> HK werden er door onze dienst en de PAAA rondgangen uitgevoerd in blok 9. (Dec 24 en 2026) en de nodige adviezen gegeven. Momenteel worden er renovatie- reinigingswerken uitgevoerd.</a:t>
            </a:r>
          </a:p>
          <a:p>
            <a:pPr marL="1028700" lvl="1">
              <a:buFontTx/>
              <a:buChar char="-"/>
            </a:pPr>
            <a:r>
              <a:rPr lang="nl-BE" dirty="0">
                <a:hlinkClick r:id="rId2" action="ppaction://hlinkfile"/>
              </a:rPr>
              <a:t>20260310_IU_26-00040013_RA-BNHK_Werkplaatsbezoek conformiteit en leefbaarheid Blok 9_Bijl 1</a:t>
            </a:r>
            <a:endParaRPr lang="nl-BE" dirty="0"/>
          </a:p>
          <a:p>
            <a:pPr marL="1028700" lvl="1">
              <a:buFontTx/>
              <a:buChar char="-"/>
            </a:pPr>
            <a:r>
              <a:rPr lang="nl-BE" dirty="0">
                <a:hlinkClick r:id="rId3" action="ppaction://hlinkfile"/>
              </a:rPr>
              <a:t>20260310_IU_26-00040013_RA-BNHK_Werkplaatsbezoek conformiteit en leefbaarheid blok 9</a:t>
            </a:r>
            <a:endParaRPr lang="nl-BE" dirty="0"/>
          </a:p>
          <a:p>
            <a:pPr marL="1028700" lvl="1">
              <a:buFontTx/>
              <a:buChar char="-"/>
            </a:pPr>
            <a:r>
              <a:rPr lang="nl-BE" dirty="0">
                <a:hlinkClick r:id="rId4" action="ppaction://hlinkfile"/>
              </a:rPr>
              <a:t>Analyse verhuis BN HK DEF Evere blok 9_Dec 2024</a:t>
            </a:r>
            <a:endParaRPr lang="nl-BE" dirty="0"/>
          </a:p>
          <a:p>
            <a:pPr lvl="1" indent="0">
              <a:buNone/>
            </a:pPr>
            <a:endParaRPr lang="nl-BE" dirty="0"/>
          </a:p>
          <a:p>
            <a:pPr marL="285750" indent="-285750">
              <a:buFontTx/>
              <a:buChar char="-"/>
            </a:pPr>
            <a:r>
              <a:rPr lang="nl-BE" dirty="0"/>
              <a:t>Er werden op 19 Mei 2026 verschillende stalen genomen in blok 9 van verdachte asbesthoudende toepassingen in de isolatie van sanitaire leidingen.</a:t>
            </a:r>
            <a:br>
              <a:rPr lang="nl-BE" dirty="0"/>
            </a:br>
            <a:r>
              <a:rPr lang="nl-BE" dirty="0"/>
              <a:t>Er werd in de analyses geen asbesttoepassing gevonden.</a:t>
            </a:r>
          </a:p>
          <a:p>
            <a:pPr marL="1028700" lvl="1">
              <a:buFontTx/>
              <a:buChar char="-"/>
            </a:pPr>
            <a:r>
              <a:rPr lang="nl-BE" dirty="0">
                <a:hlinkClick r:id="rId5"/>
              </a:rPr>
              <a:t>Analyseverslag_2131633_certificaat_v1-Blok 9 en 5</a:t>
            </a:r>
            <a:endParaRPr lang="nl-BE" dirty="0"/>
          </a:p>
          <a:p>
            <a:pPr marL="1028700" lvl="1">
              <a:buFontTx/>
              <a:buChar char="-"/>
            </a:pPr>
            <a:r>
              <a:rPr lang="nl-BE" dirty="0">
                <a:hlinkClick r:id="rId5"/>
              </a:rPr>
              <a:t>Analyseverslag-1484026-54 – </a:t>
            </a:r>
            <a:r>
              <a:rPr lang="nl-BE" dirty="0" err="1">
                <a:hlinkClick r:id="rId5"/>
              </a:rPr>
              <a:t>Staalnames</a:t>
            </a:r>
            <a:r>
              <a:rPr lang="nl-BE" dirty="0">
                <a:hlinkClick r:id="rId5"/>
              </a:rPr>
              <a:t> Blok 9 en staal blok 5 Evere</a:t>
            </a:r>
            <a:endParaRPr lang="nl-BE" dirty="0"/>
          </a:p>
          <a:p>
            <a:pPr marL="1028700" lvl="1">
              <a:buFontTx/>
              <a:buChar char="-"/>
            </a:pPr>
            <a:endParaRPr lang="nl-BE" dirty="0"/>
          </a:p>
          <a:p>
            <a:pPr>
              <a:buFontTx/>
              <a:buChar char="-"/>
            </a:pPr>
            <a:r>
              <a:rPr lang="nl-BE" dirty="0"/>
              <a:t>Als de werken uitgevoerd zijn zal onze dienst opnieuw een rondgang uitvoeren.</a:t>
            </a:r>
          </a:p>
        </p:txBody>
      </p:sp>
    </p:spTree>
    <p:extLst>
      <p:ext uri="{BB962C8B-B14F-4D97-AF65-F5344CB8AC3E}">
        <p14:creationId xmlns:p14="http://schemas.microsoft.com/office/powerpoint/2010/main" val="1005075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141C50-FCBD-5EFB-AE5F-FA0B000309AB}"/>
              </a:ext>
            </a:extLst>
          </p:cNvPr>
          <p:cNvSpPr>
            <a:spLocks noGrp="1"/>
          </p:cNvSpPr>
          <p:nvPr>
            <p:ph type="body" sz="half" idx="13"/>
          </p:nvPr>
        </p:nvSpPr>
        <p:spPr>
          <a:xfrm>
            <a:off x="352162" y="5092589"/>
            <a:ext cx="11839838" cy="923330"/>
          </a:xfrm>
        </p:spPr>
        <p:txBody>
          <a:bodyPr/>
          <a:lstStyle/>
          <a:p>
            <a:r>
              <a:rPr lang="nl-BE" sz="5400" dirty="0"/>
              <a:t>Wettelijke controles 1</a:t>
            </a:r>
            <a:r>
              <a:rPr lang="nl-BE" sz="5400" baseline="30000" dirty="0"/>
              <a:t>ste</a:t>
            </a:r>
            <a:r>
              <a:rPr lang="nl-BE" sz="5400" dirty="0"/>
              <a:t> Trim 2026.</a:t>
            </a:r>
          </a:p>
        </p:txBody>
      </p:sp>
    </p:spTree>
    <p:extLst>
      <p:ext uri="{BB962C8B-B14F-4D97-AF65-F5344CB8AC3E}">
        <p14:creationId xmlns:p14="http://schemas.microsoft.com/office/powerpoint/2010/main" val="1615201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BC0755-14EC-1C10-17C6-83563BD5A962}"/>
              </a:ext>
            </a:extLst>
          </p:cNvPr>
          <p:cNvSpPr>
            <a:spLocks noGrp="1"/>
          </p:cNvSpPr>
          <p:nvPr>
            <p:ph type="body" sz="quarter" idx="13"/>
          </p:nvPr>
        </p:nvSpPr>
        <p:spPr/>
        <p:txBody>
          <a:bodyPr/>
          <a:lstStyle/>
          <a:p>
            <a:r>
              <a:rPr lang="nl-BE" dirty="0"/>
              <a:t>Keuringen liften</a:t>
            </a:r>
          </a:p>
        </p:txBody>
      </p:sp>
      <p:sp>
        <p:nvSpPr>
          <p:cNvPr id="4" name="Text Placeholder 3">
            <a:extLst>
              <a:ext uri="{FF2B5EF4-FFF2-40B4-BE49-F238E27FC236}">
                <a16:creationId xmlns:a16="http://schemas.microsoft.com/office/drawing/2014/main" id="{6E8BD3DC-E1AC-DD66-5556-B6BD04B5EAE3}"/>
              </a:ext>
            </a:extLst>
          </p:cNvPr>
          <p:cNvSpPr>
            <a:spLocks noGrp="1"/>
          </p:cNvSpPr>
          <p:nvPr>
            <p:ph type="body" sz="quarter" idx="27"/>
          </p:nvPr>
        </p:nvSpPr>
        <p:spPr/>
        <p:txBody>
          <a:bodyPr/>
          <a:lstStyle/>
          <a:p>
            <a:endParaRPr lang="nl-BE"/>
          </a:p>
        </p:txBody>
      </p:sp>
    </p:spTree>
    <p:extLst>
      <p:ext uri="{BB962C8B-B14F-4D97-AF65-F5344CB8AC3E}">
        <p14:creationId xmlns:p14="http://schemas.microsoft.com/office/powerpoint/2010/main" val="146342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01C16C9-24B9-D9D1-D0F4-71EA1F62F3B6}"/>
              </a:ext>
            </a:extLst>
          </p:cNvPr>
          <p:cNvSpPr>
            <a:spLocks noGrp="1"/>
          </p:cNvSpPr>
          <p:nvPr>
            <p:ph type="body" sz="half" idx="13"/>
          </p:nvPr>
        </p:nvSpPr>
        <p:spPr/>
        <p:txBody>
          <a:bodyPr/>
          <a:lstStyle/>
          <a:p>
            <a:r>
              <a:rPr lang="nl-BE" dirty="0"/>
              <a:t>New HQ.</a:t>
            </a:r>
          </a:p>
        </p:txBody>
      </p:sp>
    </p:spTree>
    <p:extLst>
      <p:ext uri="{BB962C8B-B14F-4D97-AF65-F5344CB8AC3E}">
        <p14:creationId xmlns:p14="http://schemas.microsoft.com/office/powerpoint/2010/main" val="1825062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ABC3F4-249A-247B-8DFA-D78431709EF4}"/>
              </a:ext>
            </a:extLst>
          </p:cNvPr>
          <p:cNvSpPr>
            <a:spLocks noGrp="1"/>
          </p:cNvSpPr>
          <p:nvPr>
            <p:ph type="body" sz="quarter" idx="13"/>
          </p:nvPr>
        </p:nvSpPr>
        <p:spPr/>
        <p:txBody>
          <a:bodyPr/>
          <a:lstStyle/>
          <a:p>
            <a:r>
              <a:rPr lang="nl-BE" dirty="0"/>
              <a:t>New HQ.</a:t>
            </a:r>
          </a:p>
        </p:txBody>
      </p:sp>
      <p:sp>
        <p:nvSpPr>
          <p:cNvPr id="3" name="Text Placeholder 2">
            <a:extLst>
              <a:ext uri="{FF2B5EF4-FFF2-40B4-BE49-F238E27FC236}">
                <a16:creationId xmlns:a16="http://schemas.microsoft.com/office/drawing/2014/main" id="{1231086E-016E-0FCA-4B94-367992FFD540}"/>
              </a:ext>
            </a:extLst>
          </p:cNvPr>
          <p:cNvSpPr>
            <a:spLocks noGrp="1"/>
          </p:cNvSpPr>
          <p:nvPr>
            <p:ph type="body" sz="quarter" idx="27"/>
          </p:nvPr>
        </p:nvSpPr>
        <p:spPr>
          <a:xfrm>
            <a:off x="281009" y="2011981"/>
            <a:ext cx="11237400" cy="4089476"/>
          </a:xfrm>
        </p:spPr>
        <p:txBody>
          <a:bodyPr/>
          <a:lstStyle/>
          <a:p>
            <a:pPr marL="285750" indent="-285750">
              <a:buFont typeface="Wingdings" panose="05000000000000000000" pitchFamily="2" charset="2"/>
              <a:buChar char="q"/>
            </a:pPr>
            <a:r>
              <a:rPr lang="nl-BE" sz="2400" dirty="0"/>
              <a:t>LDPBW 08 neemt deel aan de SACO 4.</a:t>
            </a:r>
          </a:p>
          <a:p>
            <a:pPr marL="285750" indent="-285750">
              <a:buFont typeface="Wingdings" panose="05000000000000000000" pitchFamily="2" charset="2"/>
              <a:buChar char="q"/>
            </a:pPr>
            <a:endParaRPr lang="nl-BE" sz="2400" dirty="0"/>
          </a:p>
          <a:p>
            <a:pPr marL="285750" indent="-285750">
              <a:buFont typeface="Wingdings" panose="05000000000000000000" pitchFamily="2" charset="2"/>
              <a:buChar char="q"/>
            </a:pPr>
            <a:r>
              <a:rPr lang="nl-BE" sz="2400" dirty="0"/>
              <a:t>LDPBW 08 neemt deel aan de SACO 2 (meeting met hoofd DPBW MR en projectverantwoordelijke over de werking).</a:t>
            </a:r>
          </a:p>
          <a:p>
            <a:pPr marL="285750" indent="-285750">
              <a:buFont typeface="Wingdings" panose="05000000000000000000" pitchFamily="2" charset="2"/>
              <a:buChar char="q"/>
            </a:pPr>
            <a:endParaRPr lang="nl-BE" sz="2400" dirty="0"/>
          </a:p>
          <a:p>
            <a:pPr marL="285750" indent="-285750">
              <a:buFont typeface="Wingdings" panose="05000000000000000000" pitchFamily="2" charset="2"/>
              <a:buChar char="q"/>
            </a:pPr>
            <a:endParaRPr lang="nl-BE" sz="2400" dirty="0"/>
          </a:p>
        </p:txBody>
      </p:sp>
    </p:spTree>
    <p:extLst>
      <p:ext uri="{BB962C8B-B14F-4D97-AF65-F5344CB8AC3E}">
        <p14:creationId xmlns:p14="http://schemas.microsoft.com/office/powerpoint/2010/main" val="3245952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774969-A305-4166-C3C5-1D2C132F73DA}"/>
              </a:ext>
            </a:extLst>
          </p:cNvPr>
          <p:cNvSpPr>
            <a:spLocks noGrp="1"/>
          </p:cNvSpPr>
          <p:nvPr>
            <p:ph type="body" sz="quarter" idx="13"/>
          </p:nvPr>
        </p:nvSpPr>
        <p:spPr/>
        <p:txBody>
          <a:bodyPr/>
          <a:lstStyle/>
          <a:p>
            <a:r>
              <a:rPr lang="nl-BE" dirty="0"/>
              <a:t>Werken omgeving blok 5.</a:t>
            </a:r>
          </a:p>
        </p:txBody>
      </p:sp>
      <p:sp>
        <p:nvSpPr>
          <p:cNvPr id="4" name="Text Placeholder 3">
            <a:extLst>
              <a:ext uri="{FF2B5EF4-FFF2-40B4-BE49-F238E27FC236}">
                <a16:creationId xmlns:a16="http://schemas.microsoft.com/office/drawing/2014/main" id="{0C2D18C9-60EF-C8CC-6198-6491DB0E1575}"/>
              </a:ext>
            </a:extLst>
          </p:cNvPr>
          <p:cNvSpPr>
            <a:spLocks noGrp="1"/>
          </p:cNvSpPr>
          <p:nvPr>
            <p:ph type="body" sz="quarter" idx="27"/>
          </p:nvPr>
        </p:nvSpPr>
        <p:spPr>
          <a:xfrm>
            <a:off x="281008" y="1779812"/>
            <a:ext cx="11910991" cy="4089476"/>
          </a:xfrm>
        </p:spPr>
        <p:txBody>
          <a:bodyPr/>
          <a:lstStyle/>
          <a:p>
            <a:pPr marL="285750" indent="-285750">
              <a:buFont typeface="Arial" panose="020B0604020202020204" pitchFamily="34" charset="0"/>
              <a:buChar char="•"/>
            </a:pPr>
            <a:r>
              <a:rPr lang="nl-BE" dirty="0"/>
              <a:t>Door geplande, van eind Jun 26 die drie weken zullen duren, werken op het New HQ naast blok 5 zal er ter hoogte van de werken een wegversmalling zijn. De nodige verkeerssignalisatie zal door de werf geplaatst worden.</a:t>
            </a: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r>
              <a:rPr lang="nl-BE" dirty="0"/>
              <a:t>Er zal een snelheidsbeperking zijn van 30 Km/Hr.</a:t>
            </a: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r>
              <a:rPr lang="nl-BE" dirty="0"/>
              <a:t>Er wordt gevraagd om hier rekening meet te houden en de verkeersregels en bijkomende veiligheidsvoorschriften te volgen.</a:t>
            </a: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r>
              <a:rPr lang="nl-BE" dirty="0"/>
              <a:t>Het stuk tussen blok 5 en de sportzaal (blok 8) zal verboden zijn voor voetgangers. Deze dienen via het heliplatform te gaan.</a:t>
            </a: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r>
              <a:rPr lang="nl-BE" dirty="0">
                <a:solidFill>
                  <a:srgbClr val="FF0000"/>
                </a:solidFill>
              </a:rPr>
              <a:t>Er dient een nieuw zebrapad en een voorziening voor voetgangers aangelegd worden voor blok 5.</a:t>
            </a:r>
          </a:p>
          <a:p>
            <a:pPr marL="285750" indent="-285750">
              <a:buFont typeface="Arial" panose="020B0604020202020204" pitchFamily="34" charset="0"/>
              <a:buChar char="•"/>
            </a:pPr>
            <a:endParaRPr lang="nl-BE" dirty="0">
              <a:solidFill>
                <a:srgbClr val="FF0000"/>
              </a:solidFill>
            </a:endParaRPr>
          </a:p>
          <a:p>
            <a:pPr marL="285750" indent="-285750">
              <a:buFont typeface="Arial" panose="020B0604020202020204" pitchFamily="34" charset="0"/>
              <a:buChar char="•"/>
            </a:pPr>
            <a:r>
              <a:rPr lang="nl-BE" dirty="0">
                <a:solidFill>
                  <a:srgbClr val="FF0000"/>
                </a:solidFill>
              </a:rPr>
              <a:t>De evacuatiesignalisatie in blok 5 dient nog steeds geplaatst te worden.</a:t>
            </a:r>
          </a:p>
        </p:txBody>
      </p:sp>
    </p:spTree>
    <p:extLst>
      <p:ext uri="{BB962C8B-B14F-4D97-AF65-F5344CB8AC3E}">
        <p14:creationId xmlns:p14="http://schemas.microsoft.com/office/powerpoint/2010/main" val="40839400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A5EE1F-0A7C-2A72-FE5B-A5C373B7F1E3}"/>
              </a:ext>
            </a:extLst>
          </p:cNvPr>
          <p:cNvSpPr>
            <a:spLocks noGrp="1"/>
          </p:cNvSpPr>
          <p:nvPr>
            <p:ph type="body" sz="quarter" idx="27"/>
          </p:nvPr>
        </p:nvSpPr>
        <p:spPr/>
        <p:txBody>
          <a:bodyPr/>
          <a:lstStyle/>
          <a:p>
            <a:r>
              <a:rPr lang="nl-BE" dirty="0"/>
              <a:t>Verplaatsing omheining en afsluiten deuren werd </a:t>
            </a:r>
          </a:p>
          <a:p>
            <a:r>
              <a:rPr lang="nl-BE" dirty="0"/>
              <a:t>Uitgevoerd.</a:t>
            </a:r>
          </a:p>
        </p:txBody>
      </p:sp>
      <p:pic>
        <p:nvPicPr>
          <p:cNvPr id="2050" name="Picture 3">
            <a:extLst>
              <a:ext uri="{FF2B5EF4-FFF2-40B4-BE49-F238E27FC236}">
                <a16:creationId xmlns:a16="http://schemas.microsoft.com/office/drawing/2014/main" id="{2140BFCF-5885-6B43-FBF8-88C3EF789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9641" y="0"/>
            <a:ext cx="6028289" cy="6913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39198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92D35-3A66-E386-5EA0-197FA45C43D9}"/>
              </a:ext>
            </a:extLst>
          </p:cNvPr>
          <p:cNvSpPr>
            <a:spLocks noGrp="1"/>
          </p:cNvSpPr>
          <p:nvPr>
            <p:ph type="body" sz="quarter" idx="13"/>
          </p:nvPr>
        </p:nvSpPr>
        <p:spPr>
          <a:xfrm>
            <a:off x="281009" y="745829"/>
            <a:ext cx="11293675" cy="1323439"/>
          </a:xfrm>
        </p:spPr>
        <p:txBody>
          <a:bodyPr/>
          <a:lstStyle/>
          <a:p>
            <a:r>
              <a:rPr lang="nl-BE" dirty="0"/>
              <a:t>Werken aan terrein New HQ tussen blok 5 en justitie.</a:t>
            </a:r>
          </a:p>
        </p:txBody>
      </p:sp>
      <p:sp>
        <p:nvSpPr>
          <p:cNvPr id="3" name="Text Placeholder 2">
            <a:extLst>
              <a:ext uri="{FF2B5EF4-FFF2-40B4-BE49-F238E27FC236}">
                <a16:creationId xmlns:a16="http://schemas.microsoft.com/office/drawing/2014/main" id="{3A019A88-F365-7940-D6B6-376AB8D4F79A}"/>
              </a:ext>
            </a:extLst>
          </p:cNvPr>
          <p:cNvSpPr>
            <a:spLocks noGrp="1"/>
          </p:cNvSpPr>
          <p:nvPr>
            <p:ph type="body" sz="quarter" idx="27"/>
          </p:nvPr>
        </p:nvSpPr>
        <p:spPr>
          <a:xfrm>
            <a:off x="281009" y="2330244"/>
            <a:ext cx="11237400" cy="3539043"/>
          </a:xfrm>
        </p:spPr>
        <p:txBody>
          <a:bodyPr/>
          <a:lstStyle/>
          <a:p>
            <a:r>
              <a:rPr lang="nl-BE" dirty="0"/>
              <a:t>- </a:t>
            </a:r>
          </a:p>
        </p:txBody>
      </p:sp>
    </p:spTree>
    <p:extLst>
      <p:ext uri="{BB962C8B-B14F-4D97-AF65-F5344CB8AC3E}">
        <p14:creationId xmlns:p14="http://schemas.microsoft.com/office/powerpoint/2010/main" val="2773967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A5851-A071-014C-C8B6-449C085D7DF2}"/>
              </a:ext>
            </a:extLst>
          </p:cNvPr>
          <p:cNvSpPr>
            <a:spLocks noGrp="1"/>
          </p:cNvSpPr>
          <p:nvPr>
            <p:ph type="body" sz="quarter" idx="13"/>
          </p:nvPr>
        </p:nvSpPr>
        <p:spPr/>
        <p:txBody>
          <a:bodyPr/>
          <a:lstStyle/>
          <a:p>
            <a:endParaRPr lang="nl-BE"/>
          </a:p>
        </p:txBody>
      </p:sp>
      <p:sp>
        <p:nvSpPr>
          <p:cNvPr id="4" name="Text Placeholder 3">
            <a:extLst>
              <a:ext uri="{FF2B5EF4-FFF2-40B4-BE49-F238E27FC236}">
                <a16:creationId xmlns:a16="http://schemas.microsoft.com/office/drawing/2014/main" id="{4AB685DE-2627-6345-A962-B784DCD5D775}"/>
              </a:ext>
            </a:extLst>
          </p:cNvPr>
          <p:cNvSpPr>
            <a:spLocks noGrp="1"/>
          </p:cNvSpPr>
          <p:nvPr>
            <p:ph type="body" sz="quarter" idx="27"/>
          </p:nvPr>
        </p:nvSpPr>
        <p:spPr/>
        <p:txBody>
          <a:bodyPr/>
          <a:lstStyle/>
          <a:p>
            <a:endParaRPr lang="nl-BE"/>
          </a:p>
        </p:txBody>
      </p:sp>
      <p:pic>
        <p:nvPicPr>
          <p:cNvPr id="3074" name="Picture 11">
            <a:extLst>
              <a:ext uri="{FF2B5EF4-FFF2-40B4-BE49-F238E27FC236}">
                <a16:creationId xmlns:a16="http://schemas.microsoft.com/office/drawing/2014/main" id="{B911B7ED-5014-7831-1528-EFBF7F3155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 y="4763"/>
            <a:ext cx="12207953" cy="6565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2535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A5A18F-895A-F52F-0F1A-58D806301D64}"/>
              </a:ext>
            </a:extLst>
          </p:cNvPr>
          <p:cNvSpPr>
            <a:spLocks noGrp="1"/>
          </p:cNvSpPr>
          <p:nvPr>
            <p:ph type="body" sz="half" idx="13"/>
          </p:nvPr>
        </p:nvSpPr>
        <p:spPr>
          <a:xfrm>
            <a:off x="691527" y="907088"/>
            <a:ext cx="11672876" cy="1015663"/>
          </a:xfrm>
        </p:spPr>
        <p:txBody>
          <a:bodyPr/>
          <a:lstStyle/>
          <a:p>
            <a:r>
              <a:rPr lang="nl-BE" dirty="0">
                <a:solidFill>
                  <a:schemeClr val="tx1">
                    <a:lumMod val="50000"/>
                  </a:schemeClr>
                </a:solidFill>
              </a:rPr>
              <a:t>Personeel Dienst LDPBW 08	</a:t>
            </a:r>
          </a:p>
        </p:txBody>
      </p:sp>
      <p:graphicFrame>
        <p:nvGraphicFramePr>
          <p:cNvPr id="4" name="Table 3">
            <a:extLst>
              <a:ext uri="{FF2B5EF4-FFF2-40B4-BE49-F238E27FC236}">
                <a16:creationId xmlns:a16="http://schemas.microsoft.com/office/drawing/2014/main" id="{4B8EBA55-4E81-E1CF-37DC-098D1BDAC11E}"/>
              </a:ext>
            </a:extLst>
          </p:cNvPr>
          <p:cNvGraphicFramePr>
            <a:graphicFrameLocks noGrp="1"/>
          </p:cNvGraphicFramePr>
          <p:nvPr>
            <p:extLst>
              <p:ext uri="{D42A27DB-BD31-4B8C-83A1-F6EECF244321}">
                <p14:modId xmlns:p14="http://schemas.microsoft.com/office/powerpoint/2010/main" val="1251458939"/>
              </p:ext>
            </p:extLst>
          </p:nvPr>
        </p:nvGraphicFramePr>
        <p:xfrm>
          <a:off x="243778" y="1765663"/>
          <a:ext cx="11759012" cy="5092339"/>
        </p:xfrm>
        <a:graphic>
          <a:graphicData uri="http://schemas.openxmlformats.org/drawingml/2006/table">
            <a:tbl>
              <a:tblPr/>
              <a:tblGrid>
                <a:gridCol w="3636321">
                  <a:extLst>
                    <a:ext uri="{9D8B030D-6E8A-4147-A177-3AD203B41FA5}">
                      <a16:colId xmlns:a16="http://schemas.microsoft.com/office/drawing/2014/main" val="943359324"/>
                    </a:ext>
                  </a:extLst>
                </a:gridCol>
                <a:gridCol w="910041">
                  <a:extLst>
                    <a:ext uri="{9D8B030D-6E8A-4147-A177-3AD203B41FA5}">
                      <a16:colId xmlns:a16="http://schemas.microsoft.com/office/drawing/2014/main" val="1364156007"/>
                    </a:ext>
                  </a:extLst>
                </a:gridCol>
                <a:gridCol w="3948225">
                  <a:extLst>
                    <a:ext uri="{9D8B030D-6E8A-4147-A177-3AD203B41FA5}">
                      <a16:colId xmlns:a16="http://schemas.microsoft.com/office/drawing/2014/main" val="2590624654"/>
                    </a:ext>
                  </a:extLst>
                </a:gridCol>
                <a:gridCol w="3264425">
                  <a:extLst>
                    <a:ext uri="{9D8B030D-6E8A-4147-A177-3AD203B41FA5}">
                      <a16:colId xmlns:a16="http://schemas.microsoft.com/office/drawing/2014/main" val="150051768"/>
                    </a:ext>
                  </a:extLst>
                </a:gridCol>
              </a:tblGrid>
              <a:tr h="904622">
                <a:tc>
                  <a:txBody>
                    <a:bodyPr/>
                    <a:lstStyle/>
                    <a:p>
                      <a:pPr algn="ctr"/>
                      <a:r>
                        <a:rPr lang="nl-BE" sz="2000" dirty="0">
                          <a:solidFill>
                            <a:schemeClr val="tx1">
                              <a:lumMod val="50000"/>
                            </a:schemeClr>
                          </a:solidFill>
                          <a:effectLst/>
                        </a:rPr>
                        <a:t>1Lt  ARCHETTI </a:t>
                      </a:r>
                      <a:r>
                        <a:rPr lang="nl-BE" sz="2000" dirty="0" err="1">
                          <a:solidFill>
                            <a:schemeClr val="tx1">
                              <a:lumMod val="50000"/>
                            </a:schemeClr>
                          </a:solidFill>
                          <a:effectLst/>
                        </a:rPr>
                        <a:t>Titouan</a:t>
                      </a:r>
                      <a:br>
                        <a:rPr lang="nl-BE" sz="2000" dirty="0">
                          <a:solidFill>
                            <a:schemeClr val="tx1">
                              <a:lumMod val="50000"/>
                            </a:schemeClr>
                          </a:solidFill>
                          <a:effectLst/>
                        </a:rPr>
                      </a:br>
                      <a:r>
                        <a:rPr lang="nl-BE" sz="2000" dirty="0">
                          <a:solidFill>
                            <a:schemeClr val="tx1">
                              <a:lumMod val="50000"/>
                            </a:schemeClr>
                          </a:solidFill>
                          <a:effectLst/>
                        </a:rPr>
                        <a:t>Kandidaat PA </a:t>
                      </a:r>
                      <a:r>
                        <a:rPr lang="nl-BE" sz="2000" dirty="0" err="1">
                          <a:solidFill>
                            <a:schemeClr val="tx1">
                              <a:lumMod val="50000"/>
                            </a:schemeClr>
                          </a:solidFill>
                          <a:effectLst/>
                        </a:rPr>
                        <a:t>Niv</a:t>
                      </a:r>
                      <a:r>
                        <a:rPr lang="nl-BE" sz="2000" dirty="0">
                          <a:solidFill>
                            <a:schemeClr val="tx1">
                              <a:lumMod val="50000"/>
                            </a:schemeClr>
                          </a:solidFill>
                          <a:effectLst/>
                        </a:rPr>
                        <a:t> 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gridSpan="2">
                  <a:txBody>
                    <a:bodyPr/>
                    <a:lstStyle/>
                    <a:p>
                      <a:pPr algn="ctr"/>
                      <a:r>
                        <a:rPr lang="nl-BE" sz="2000" dirty="0">
                          <a:solidFill>
                            <a:schemeClr val="tx1">
                              <a:lumMod val="50000"/>
                            </a:schemeClr>
                          </a:solidFill>
                        </a:rPr>
                        <a:t>Vanaf 03 Jan 2026.</a:t>
                      </a:r>
                      <a:br>
                        <a:rPr lang="nl-BE" sz="2000" dirty="0">
                          <a:solidFill>
                            <a:schemeClr val="tx1">
                              <a:lumMod val="50000"/>
                            </a:schemeClr>
                          </a:solidFill>
                        </a:rPr>
                      </a:br>
                      <a:r>
                        <a:rPr lang="nl-BE" sz="2000" dirty="0">
                          <a:solidFill>
                            <a:schemeClr val="tx1">
                              <a:lumMod val="50000"/>
                            </a:schemeClr>
                          </a:solidFill>
                        </a:rPr>
                        <a:t>Start vorming </a:t>
                      </a:r>
                      <a:r>
                        <a:rPr lang="nl-BE" sz="2000" dirty="0" err="1">
                          <a:solidFill>
                            <a:schemeClr val="tx1">
                              <a:lumMod val="50000"/>
                            </a:schemeClr>
                          </a:solidFill>
                        </a:rPr>
                        <a:t>Niv</a:t>
                      </a:r>
                      <a:r>
                        <a:rPr lang="nl-BE" sz="2000" dirty="0">
                          <a:solidFill>
                            <a:schemeClr val="tx1">
                              <a:lumMod val="50000"/>
                            </a:schemeClr>
                          </a:solidFill>
                        </a:rPr>
                        <a:t> 1 –Feb 2026 </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pPr algn="ct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320823650"/>
                  </a:ext>
                </a:extLst>
              </a:tr>
              <a:tr h="879788">
                <a:tc>
                  <a:txBody>
                    <a:bodyPr/>
                    <a:lstStyle/>
                    <a:p>
                      <a:pPr algn="ctr"/>
                      <a:r>
                        <a:rPr lang="nl-BE" sz="2000" dirty="0" err="1">
                          <a:solidFill>
                            <a:schemeClr val="tx1">
                              <a:lumMod val="50000"/>
                            </a:schemeClr>
                          </a:solidFill>
                          <a:effectLst/>
                        </a:rPr>
                        <a:t>Adjt</a:t>
                      </a:r>
                      <a:r>
                        <a:rPr lang="nl-BE" sz="2000" dirty="0">
                          <a:solidFill>
                            <a:schemeClr val="tx1">
                              <a:lumMod val="50000"/>
                            </a:schemeClr>
                          </a:solidFill>
                          <a:effectLst/>
                        </a:rPr>
                        <a:t> LEMMENS Johan</a:t>
                      </a:r>
                      <a:br>
                        <a:rPr lang="nl-BE" sz="2000" dirty="0">
                          <a:solidFill>
                            <a:schemeClr val="tx1">
                              <a:lumMod val="50000"/>
                            </a:schemeClr>
                          </a:solidFill>
                          <a:effectLst/>
                        </a:rPr>
                      </a:br>
                      <a:r>
                        <a:rPr lang="nl-BE" sz="2000" dirty="0">
                          <a:solidFill>
                            <a:schemeClr val="tx1">
                              <a:lumMod val="50000"/>
                            </a:schemeClr>
                          </a:solidFill>
                          <a:effectLst/>
                        </a:rPr>
                        <a:t>PA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gridSpan="2">
                  <a:txBody>
                    <a:bodyPr/>
                    <a:lstStyle/>
                    <a:p>
                      <a:pPr algn="ctr"/>
                      <a:r>
                        <a:rPr lang="nl-BE" sz="2000" dirty="0">
                          <a:solidFill>
                            <a:schemeClr val="tx1">
                              <a:lumMod val="50000"/>
                            </a:schemeClr>
                          </a:solidFill>
                        </a:rPr>
                        <a:t>Van begin Feb 26 tot 30 Sep 26. </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hMerge="1">
                  <a:txBody>
                    <a:bodyPr/>
                    <a:lstStyle/>
                    <a:p>
                      <a:pPr algn="ct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71896254"/>
                  </a:ext>
                </a:extLst>
              </a:tr>
              <a:tr h="879788">
                <a:tc>
                  <a:txBody>
                    <a:bodyPr/>
                    <a:lstStyle/>
                    <a:p>
                      <a:pPr algn="ctr"/>
                      <a:r>
                        <a:rPr lang="nl-BE" sz="2000" dirty="0" err="1">
                          <a:solidFill>
                            <a:schemeClr val="tx1">
                              <a:lumMod val="50000"/>
                            </a:schemeClr>
                          </a:solidFill>
                          <a:effectLst/>
                        </a:rPr>
                        <a:t>Adjt</a:t>
                      </a:r>
                      <a:r>
                        <a:rPr lang="nl-BE" sz="2000" dirty="0">
                          <a:solidFill>
                            <a:schemeClr val="tx1">
                              <a:lumMod val="50000"/>
                            </a:schemeClr>
                          </a:solidFill>
                          <a:effectLst/>
                        </a:rPr>
                        <a:t> MERCKAERT Els</a:t>
                      </a:r>
                      <a:br>
                        <a:rPr lang="nl-BE" sz="2000" dirty="0">
                          <a:solidFill>
                            <a:schemeClr val="tx1">
                              <a:lumMod val="50000"/>
                            </a:schemeClr>
                          </a:solidFill>
                          <a:effectLst/>
                        </a:rPr>
                      </a:br>
                      <a:r>
                        <a:rPr lang="nl-BE" sz="2000" dirty="0">
                          <a:solidFill>
                            <a:schemeClr val="tx1">
                              <a:lumMod val="50000"/>
                            </a:schemeClr>
                          </a:solidFill>
                          <a:effectLst/>
                        </a:rPr>
                        <a:t>Kandidaat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gridSpan="2">
                  <a:txBody>
                    <a:bodyPr/>
                    <a:lstStyle/>
                    <a:p>
                      <a:pPr algn="ctr"/>
                      <a:r>
                        <a:rPr lang="nl-BE" sz="2000" dirty="0">
                          <a:solidFill>
                            <a:schemeClr val="tx1">
                              <a:lumMod val="50000"/>
                            </a:schemeClr>
                          </a:solidFill>
                        </a:rPr>
                        <a:t>Start vorming PA </a:t>
                      </a:r>
                      <a:r>
                        <a:rPr lang="nl-BE" sz="2000" dirty="0" err="1">
                          <a:solidFill>
                            <a:schemeClr val="tx1">
                              <a:lumMod val="50000"/>
                            </a:schemeClr>
                          </a:solidFill>
                        </a:rPr>
                        <a:t>Niv</a:t>
                      </a:r>
                      <a:r>
                        <a:rPr lang="nl-BE" sz="2000" dirty="0">
                          <a:solidFill>
                            <a:schemeClr val="tx1">
                              <a:lumMod val="50000"/>
                            </a:schemeClr>
                          </a:solidFill>
                        </a:rPr>
                        <a:t> II 10 Sep 2026</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nl-BE"/>
                    </a:p>
                  </a:txBody>
                  <a:tcPr/>
                </a:tc>
                <a:extLst>
                  <a:ext uri="{0D108BD9-81ED-4DB2-BD59-A6C34878D82A}">
                    <a16:rowId xmlns:a16="http://schemas.microsoft.com/office/drawing/2014/main" val="1703408782"/>
                  </a:ext>
                </a:extLst>
              </a:tr>
              <a:tr h="878935">
                <a:tc>
                  <a:txBody>
                    <a:bodyPr/>
                    <a:lstStyle/>
                    <a:p>
                      <a:pPr algn="ctr"/>
                      <a:r>
                        <a:rPr lang="nl-BE" sz="2000" dirty="0" err="1">
                          <a:solidFill>
                            <a:schemeClr val="tx1">
                              <a:lumMod val="50000"/>
                            </a:schemeClr>
                          </a:solidFill>
                          <a:effectLst/>
                        </a:rPr>
                        <a:t>Adjt</a:t>
                      </a:r>
                      <a:r>
                        <a:rPr lang="nl-BE" sz="2000" dirty="0">
                          <a:solidFill>
                            <a:schemeClr val="tx1">
                              <a:lumMod val="50000"/>
                            </a:schemeClr>
                          </a:solidFill>
                          <a:effectLst/>
                        </a:rPr>
                        <a:t> Choubane Housene</a:t>
                      </a:r>
                      <a:br>
                        <a:rPr lang="nl-BE" sz="2000" dirty="0">
                          <a:solidFill>
                            <a:schemeClr val="tx1">
                              <a:lumMod val="50000"/>
                            </a:schemeClr>
                          </a:solidFill>
                          <a:effectLst/>
                        </a:rPr>
                      </a:br>
                      <a:r>
                        <a:rPr lang="nl-BE" sz="2000" dirty="0">
                          <a:solidFill>
                            <a:schemeClr val="tx1">
                              <a:lumMod val="50000"/>
                            </a:schemeClr>
                          </a:solidFill>
                          <a:effectLst/>
                        </a:rPr>
                        <a:t>PA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dirty="0">
                          <a:solidFill>
                            <a:schemeClr val="tx1">
                              <a:lumMod val="50000"/>
                            </a:schemeClr>
                          </a:solidFill>
                          <a:effectLst/>
                          <a:hlinkClick r:id="rId2">
                            <a:extLst>
                              <a:ext uri="{A12FA001-AC4F-418D-AE19-62706E023703}">
                                <ahyp:hlinkClr xmlns:ahyp="http://schemas.microsoft.com/office/drawing/2018/hyperlinkcolor" val="tx"/>
                              </a:ext>
                            </a:extLst>
                          </a:hlinkClick>
                        </a:rPr>
                        <a:t>+3224417019</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dirty="0">
                          <a:solidFill>
                            <a:schemeClr val="tx1">
                              <a:lumMod val="50000"/>
                            </a:schemeClr>
                          </a:solidFill>
                          <a:effectLst/>
                          <a:hlinkClick r:id="rId3">
                            <a:extLst>
                              <a:ext uri="{A12FA001-AC4F-418D-AE19-62706E023703}">
                                <ahyp:hlinkClr xmlns:ahyp="http://schemas.microsoft.com/office/drawing/2018/hyperlinkcolor" val="tx"/>
                              </a:ext>
                            </a:extLst>
                          </a:hlinkClick>
                        </a:rPr>
                        <a:t>Housene.Choubane@mil.be</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829117512"/>
                  </a:ext>
                </a:extLst>
              </a:tr>
              <a:tr h="894739">
                <a:tc>
                  <a:txBody>
                    <a:bodyPr/>
                    <a:lstStyle/>
                    <a:p>
                      <a:pPr algn="ctr"/>
                      <a:r>
                        <a:rPr lang="nl-BE" sz="2000" dirty="0">
                          <a:solidFill>
                            <a:schemeClr val="tx1">
                              <a:lumMod val="50000"/>
                            </a:schemeClr>
                          </a:solidFill>
                          <a:effectLst/>
                        </a:rPr>
                        <a:t>MTC Deppé Thierry</a:t>
                      </a:r>
                      <a:br>
                        <a:rPr lang="nl-BE" sz="2000" dirty="0">
                          <a:solidFill>
                            <a:schemeClr val="tx1">
                              <a:lumMod val="50000"/>
                            </a:schemeClr>
                          </a:solidFill>
                          <a:effectLst/>
                        </a:rPr>
                      </a:br>
                      <a:r>
                        <a:rPr lang="nl-BE" sz="2000" dirty="0">
                          <a:solidFill>
                            <a:schemeClr val="tx1">
                              <a:lumMod val="50000"/>
                            </a:schemeClr>
                          </a:solidFill>
                          <a:effectLst/>
                        </a:rPr>
                        <a:t>PA </a:t>
                      </a:r>
                      <a:r>
                        <a:rPr lang="nl-BE" sz="2000" dirty="0" err="1">
                          <a:solidFill>
                            <a:schemeClr val="tx1">
                              <a:lumMod val="50000"/>
                            </a:schemeClr>
                          </a:solidFill>
                          <a:effectLst/>
                        </a:rPr>
                        <a:t>Niv</a:t>
                      </a:r>
                      <a:r>
                        <a:rPr lang="nl-BE" sz="2000" dirty="0">
                          <a:solidFill>
                            <a:schemeClr val="tx1">
                              <a:lumMod val="50000"/>
                            </a:schemeClr>
                          </a:solidFill>
                          <a:effectLst/>
                        </a:rPr>
                        <a:t> II</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endParaRPr lang="nl-BE" sz="2000" dirty="0">
                        <a:solidFill>
                          <a:schemeClr val="tx1">
                            <a:lumMod val="50000"/>
                          </a:schemeClr>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b="0" i="0" kern="1200" dirty="0">
                          <a:solidFill>
                            <a:schemeClr val="tx1">
                              <a:lumMod val="50000"/>
                            </a:schemeClr>
                          </a:solidFill>
                          <a:effectLst/>
                          <a:latin typeface="+mn-lt"/>
                          <a:ea typeface="+mn-ea"/>
                          <a:cs typeface="+mn-cs"/>
                          <a:hlinkClick r:id="rId4">
                            <a:extLst>
                              <a:ext uri="{A12FA001-AC4F-418D-AE19-62706E023703}">
                                <ahyp:hlinkClr xmlns:ahyp="http://schemas.microsoft.com/office/drawing/2018/hyperlinkcolor" val="tx"/>
                              </a:ext>
                            </a:extLst>
                          </a:hlinkClick>
                        </a:rPr>
                        <a:t>+3224422990</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2000" b="0" i="0" kern="1200" dirty="0">
                          <a:solidFill>
                            <a:schemeClr val="tx1">
                              <a:lumMod val="50000"/>
                            </a:schemeClr>
                          </a:solidFill>
                          <a:effectLst/>
                          <a:latin typeface="+mn-lt"/>
                          <a:ea typeface="+mn-ea"/>
                          <a:cs typeface="+mn-cs"/>
                          <a:hlinkClick r:id="rId5">
                            <a:extLst>
                              <a:ext uri="{A12FA001-AC4F-418D-AE19-62706E023703}">
                                <ahyp:hlinkClr xmlns:ahyp="http://schemas.microsoft.com/office/drawing/2018/hyperlinkcolor" val="tx"/>
                              </a:ext>
                            </a:extLst>
                          </a:hlinkClick>
                        </a:rPr>
                        <a:t>thierry.Deppe@mil.be</a:t>
                      </a:r>
                      <a:endParaRPr lang="nl-BE" sz="2000" dirty="0">
                        <a:solidFill>
                          <a:schemeClr val="tx1">
                            <a:lumMod val="50000"/>
                          </a:schemeClr>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38692399"/>
                  </a:ext>
                </a:extLst>
              </a:tr>
              <a:tr h="654467">
                <a:tc>
                  <a:txBody>
                    <a:bodyPr/>
                    <a:lstStyle/>
                    <a:p>
                      <a:pPr algn="ctr"/>
                      <a:r>
                        <a:rPr lang="nl-BE" sz="2000" dirty="0">
                          <a:solidFill>
                            <a:schemeClr val="tx1">
                              <a:lumMod val="50000"/>
                            </a:schemeClr>
                          </a:solidFill>
                          <a:effectLst/>
                        </a:rPr>
                        <a:t>Dienstmailbox</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2000" dirty="0">
                          <a:solidFill>
                            <a:schemeClr val="tx1">
                              <a:lumMod val="50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DGHWB-SLPPT08-EVERE@mil.be</a:t>
                      </a:r>
                      <a:endParaRPr lang="nl-BE" sz="2000" dirty="0">
                        <a:solidFill>
                          <a:schemeClr val="tx1">
                            <a:lumMod val="50000"/>
                          </a:schemeClr>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lang="nl-BE" sz="1700"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D3D3D3"/>
                    </a:solidFill>
                  </a:tcPr>
                </a:tc>
                <a:extLst>
                  <a:ext uri="{0D108BD9-81ED-4DB2-BD59-A6C34878D82A}">
                    <a16:rowId xmlns:a16="http://schemas.microsoft.com/office/drawing/2014/main" val="2640943286"/>
                  </a:ext>
                </a:extLst>
              </a:tr>
            </a:tbl>
          </a:graphicData>
        </a:graphic>
      </p:graphicFrame>
      <p:pic>
        <p:nvPicPr>
          <p:cNvPr id="1026" name="Picture 2">
            <a:extLst>
              <a:ext uri="{FF2B5EF4-FFF2-40B4-BE49-F238E27FC236}">
                <a16:creationId xmlns:a16="http://schemas.microsoft.com/office/drawing/2014/main" id="{3DA62C1F-699B-9C41-6E19-65A9B87C2E9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88863" y="1754389"/>
            <a:ext cx="643874" cy="9198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0655FC7-E13D-8665-91C9-E5606BDF773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88863" y="2650806"/>
            <a:ext cx="630000" cy="90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CBD05F7-17C5-87A9-BE0F-17EB96D0B99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23047" y="5316166"/>
            <a:ext cx="630000" cy="90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A5968BB-C90D-6BF8-4AB3-CF444B6D5E7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02737" y="4439568"/>
            <a:ext cx="630000" cy="90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4FB4B76-4F4F-AAE5-E471-A940A8233B2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02737" y="3482278"/>
            <a:ext cx="705996" cy="10085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645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D74B0-A136-EB48-D646-C5DD15EFB22B}"/>
              </a:ext>
            </a:extLst>
          </p:cNvPr>
          <p:cNvSpPr>
            <a:spLocks noGrp="1"/>
          </p:cNvSpPr>
          <p:nvPr>
            <p:ph type="body" sz="quarter" idx="13"/>
          </p:nvPr>
        </p:nvSpPr>
        <p:spPr>
          <a:xfrm>
            <a:off x="281009" y="745829"/>
            <a:ext cx="11293675" cy="1265851"/>
          </a:xfrm>
        </p:spPr>
        <p:txBody>
          <a:bodyPr/>
          <a:lstStyle/>
          <a:p>
            <a:r>
              <a:rPr lang="nl-BE" dirty="0"/>
              <a:t>Verboden toegang voor voetgangers uitgezonderd voor blok 5.</a:t>
            </a:r>
          </a:p>
        </p:txBody>
      </p:sp>
      <p:sp>
        <p:nvSpPr>
          <p:cNvPr id="3" name="Text Placeholder 2">
            <a:extLst>
              <a:ext uri="{FF2B5EF4-FFF2-40B4-BE49-F238E27FC236}">
                <a16:creationId xmlns:a16="http://schemas.microsoft.com/office/drawing/2014/main" id="{07FBA0C4-0D4B-7137-710E-7EF627C87E34}"/>
              </a:ext>
            </a:extLst>
          </p:cNvPr>
          <p:cNvSpPr>
            <a:spLocks noGrp="1"/>
          </p:cNvSpPr>
          <p:nvPr>
            <p:ph type="body" sz="quarter" idx="27"/>
          </p:nvPr>
        </p:nvSpPr>
        <p:spPr>
          <a:xfrm>
            <a:off x="281009" y="2645198"/>
            <a:ext cx="11237400" cy="1489480"/>
          </a:xfrm>
        </p:spPr>
        <p:txBody>
          <a:bodyPr/>
          <a:lstStyle/>
          <a:p>
            <a:r>
              <a:rPr lang="nl-BE" dirty="0"/>
              <a:t>Deze borden werden nog steeds niet op alle voorziene punten geplaatst.</a:t>
            </a:r>
          </a:p>
          <a:p>
            <a:r>
              <a:rPr lang="nl-BE" dirty="0"/>
              <a:t>Deze dienen niet ASAP geplaatst te worden (voor de werken starten eind juni)</a:t>
            </a:r>
          </a:p>
          <a:p>
            <a:endParaRPr lang="nl-BE" dirty="0"/>
          </a:p>
          <a:p>
            <a:r>
              <a:rPr lang="nl-BE" dirty="0"/>
              <a:t>- Bord wordt geplaatst ter hoogte van blok 4 en helihaven.</a:t>
            </a:r>
          </a:p>
        </p:txBody>
      </p:sp>
      <p:pic>
        <p:nvPicPr>
          <p:cNvPr id="6" name="Picture 5" descr="A green thumb up symbol&#10;&#10;AI-generated content may be incorrect.">
            <a:extLst>
              <a:ext uri="{FF2B5EF4-FFF2-40B4-BE49-F238E27FC236}">
                <a16:creationId xmlns:a16="http://schemas.microsoft.com/office/drawing/2014/main" id="{6866143C-AAFC-198D-F6B6-5AA663EE705C}"/>
              </a:ext>
            </a:extLst>
          </p:cNvPr>
          <p:cNvPicPr>
            <a:picLocks noChangeAspect="1"/>
          </p:cNvPicPr>
          <p:nvPr/>
        </p:nvPicPr>
        <p:blipFill>
          <a:blip r:embed="rId2">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rot="10800000">
            <a:off x="4267351" y="4134678"/>
            <a:ext cx="2143125" cy="2143125"/>
          </a:xfrm>
          <a:prstGeom prst="rect">
            <a:avLst/>
          </a:prstGeom>
        </p:spPr>
      </p:pic>
    </p:spTree>
    <p:extLst>
      <p:ext uri="{BB962C8B-B14F-4D97-AF65-F5344CB8AC3E}">
        <p14:creationId xmlns:p14="http://schemas.microsoft.com/office/powerpoint/2010/main" val="3082507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A3B6ED-7782-227B-2536-C6EFAF457C0A}"/>
              </a:ext>
            </a:extLst>
          </p:cNvPr>
          <p:cNvPicPr>
            <a:picLocks noChangeAspect="1"/>
          </p:cNvPicPr>
          <p:nvPr/>
        </p:nvPicPr>
        <p:blipFill>
          <a:blip r:embed="rId2"/>
          <a:stretch>
            <a:fillRect/>
          </a:stretch>
        </p:blipFill>
        <p:spPr>
          <a:xfrm>
            <a:off x="1262270" y="-5456"/>
            <a:ext cx="9640956" cy="6887848"/>
          </a:xfrm>
          <a:prstGeom prst="rect">
            <a:avLst/>
          </a:prstGeom>
        </p:spPr>
      </p:pic>
    </p:spTree>
    <p:extLst>
      <p:ext uri="{BB962C8B-B14F-4D97-AF65-F5344CB8AC3E}">
        <p14:creationId xmlns:p14="http://schemas.microsoft.com/office/powerpoint/2010/main" val="371848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4D0AF-AFA9-6FE8-BFD5-4F315BECBCC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D702BD-D5D3-010C-D053-0AB96604714F}"/>
              </a:ext>
            </a:extLst>
          </p:cNvPr>
          <p:cNvSpPr>
            <a:spLocks noGrp="1"/>
          </p:cNvSpPr>
          <p:nvPr>
            <p:ph type="body" sz="quarter" idx="13"/>
          </p:nvPr>
        </p:nvSpPr>
        <p:spPr>
          <a:xfrm>
            <a:off x="281009" y="745829"/>
            <a:ext cx="11293675" cy="1265851"/>
          </a:xfrm>
        </p:spPr>
        <p:txBody>
          <a:bodyPr/>
          <a:lstStyle/>
          <a:p>
            <a:r>
              <a:rPr lang="nl-BE" dirty="0"/>
              <a:t>Verboden toegang voor voetgangers uitgezonderd voor blok 5.</a:t>
            </a:r>
          </a:p>
        </p:txBody>
      </p:sp>
      <p:sp>
        <p:nvSpPr>
          <p:cNvPr id="3" name="Text Placeholder 2">
            <a:extLst>
              <a:ext uri="{FF2B5EF4-FFF2-40B4-BE49-F238E27FC236}">
                <a16:creationId xmlns:a16="http://schemas.microsoft.com/office/drawing/2014/main" id="{72C0201D-FB67-9D6F-8502-7B9EA80D139F}"/>
              </a:ext>
            </a:extLst>
          </p:cNvPr>
          <p:cNvSpPr>
            <a:spLocks noGrp="1"/>
          </p:cNvSpPr>
          <p:nvPr>
            <p:ph type="body" sz="quarter" idx="27"/>
          </p:nvPr>
        </p:nvSpPr>
        <p:spPr>
          <a:xfrm>
            <a:off x="281009" y="2645198"/>
            <a:ext cx="11237400" cy="1489480"/>
          </a:xfrm>
        </p:spPr>
        <p:txBody>
          <a:bodyPr/>
          <a:lstStyle/>
          <a:p>
            <a:r>
              <a:rPr lang="nl-BE" dirty="0"/>
              <a:t>- Bord wordt geplaatst ter hoogte van kruispunt hoofdweg en we gate BRAVO.</a:t>
            </a:r>
          </a:p>
        </p:txBody>
      </p:sp>
      <p:pic>
        <p:nvPicPr>
          <p:cNvPr id="5" name="Picture 4" descr="A green thumb up symbol&#10;&#10;AI-generated content may be incorrect.">
            <a:extLst>
              <a:ext uri="{FF2B5EF4-FFF2-40B4-BE49-F238E27FC236}">
                <a16:creationId xmlns:a16="http://schemas.microsoft.com/office/drawing/2014/main" id="{FF59D703-055B-2BD6-C618-D07258944627}"/>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48901" y="3696633"/>
            <a:ext cx="2143125" cy="2143125"/>
          </a:xfrm>
          <a:prstGeom prst="rect">
            <a:avLst/>
          </a:prstGeom>
        </p:spPr>
      </p:pic>
    </p:spTree>
    <p:extLst>
      <p:ext uri="{BB962C8B-B14F-4D97-AF65-F5344CB8AC3E}">
        <p14:creationId xmlns:p14="http://schemas.microsoft.com/office/powerpoint/2010/main" val="307276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335B98-3CFE-78BC-5D5D-EB52D64350E1}"/>
              </a:ext>
            </a:extLst>
          </p:cNvPr>
          <p:cNvPicPr>
            <a:picLocks noChangeAspect="1"/>
          </p:cNvPicPr>
          <p:nvPr/>
        </p:nvPicPr>
        <p:blipFill>
          <a:blip r:embed="rId2"/>
          <a:stretch>
            <a:fillRect/>
          </a:stretch>
        </p:blipFill>
        <p:spPr>
          <a:xfrm>
            <a:off x="1202635" y="-37980"/>
            <a:ext cx="9730408" cy="6894054"/>
          </a:xfrm>
          <a:prstGeom prst="rect">
            <a:avLst/>
          </a:prstGeom>
        </p:spPr>
      </p:pic>
    </p:spTree>
    <p:extLst>
      <p:ext uri="{BB962C8B-B14F-4D97-AF65-F5344CB8AC3E}">
        <p14:creationId xmlns:p14="http://schemas.microsoft.com/office/powerpoint/2010/main" val="782142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9F63-A972-7ABE-CBC8-1DC2B69864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8B056F-6CB2-8284-3EAB-D5CEE6AF24FE}"/>
              </a:ext>
            </a:extLst>
          </p:cNvPr>
          <p:cNvSpPr>
            <a:spLocks noGrp="1"/>
          </p:cNvSpPr>
          <p:nvPr>
            <p:ph type="body" sz="quarter" idx="13"/>
          </p:nvPr>
        </p:nvSpPr>
        <p:spPr>
          <a:xfrm>
            <a:off x="281009" y="745829"/>
            <a:ext cx="11293675" cy="1323439"/>
          </a:xfrm>
        </p:spPr>
        <p:txBody>
          <a:bodyPr/>
          <a:lstStyle/>
          <a:p>
            <a:r>
              <a:rPr lang="nl-BE" dirty="0"/>
              <a:t>Verboden toegang voor voetgangers uitgezonderd voor blok 8 (sportzaal).</a:t>
            </a:r>
          </a:p>
        </p:txBody>
      </p:sp>
      <p:sp>
        <p:nvSpPr>
          <p:cNvPr id="3" name="Text Placeholder 2">
            <a:extLst>
              <a:ext uri="{FF2B5EF4-FFF2-40B4-BE49-F238E27FC236}">
                <a16:creationId xmlns:a16="http://schemas.microsoft.com/office/drawing/2014/main" id="{08E4BDA3-E3BF-A5EA-A176-A4826B278BAA}"/>
              </a:ext>
            </a:extLst>
          </p:cNvPr>
          <p:cNvSpPr>
            <a:spLocks noGrp="1"/>
          </p:cNvSpPr>
          <p:nvPr>
            <p:ph type="body" sz="quarter" idx="27"/>
          </p:nvPr>
        </p:nvSpPr>
        <p:spPr>
          <a:xfrm>
            <a:off x="281009" y="2645198"/>
            <a:ext cx="11237400" cy="1489480"/>
          </a:xfrm>
        </p:spPr>
        <p:txBody>
          <a:bodyPr/>
          <a:lstStyle/>
          <a:p>
            <a:r>
              <a:rPr lang="nl-BE" dirty="0"/>
              <a:t>- Bord wordt geplaatst ter hoogte blok 7B en weg helihaven en ter hoogte van hoofdweg en kruising weg blokken 10, 12 en 11.</a:t>
            </a:r>
          </a:p>
        </p:txBody>
      </p:sp>
      <p:pic>
        <p:nvPicPr>
          <p:cNvPr id="4" name="Picture 3" descr="A green thumb up symbol&#10;&#10;AI-generated content may be incorrect.">
            <a:extLst>
              <a:ext uri="{FF2B5EF4-FFF2-40B4-BE49-F238E27FC236}">
                <a16:creationId xmlns:a16="http://schemas.microsoft.com/office/drawing/2014/main" id="{C566323D-9D72-B005-E2A0-AF0A04FAE2A0}"/>
              </a:ext>
            </a:extLst>
          </p:cNvPr>
          <p:cNvPicPr>
            <a:picLocks noChangeAspect="1"/>
          </p:cNvPicPr>
          <p:nvPr/>
        </p:nvPicPr>
        <p:blipFill>
          <a:blip r:embed="rId2">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tretch>
            <a:fillRect/>
          </a:stretch>
        </p:blipFill>
        <p:spPr>
          <a:xfrm rot="10800000">
            <a:off x="4385339" y="3558982"/>
            <a:ext cx="2143125" cy="2143125"/>
          </a:xfrm>
          <a:prstGeom prst="rect">
            <a:avLst/>
          </a:prstGeom>
        </p:spPr>
      </p:pic>
    </p:spTree>
    <p:extLst>
      <p:ext uri="{BB962C8B-B14F-4D97-AF65-F5344CB8AC3E}">
        <p14:creationId xmlns:p14="http://schemas.microsoft.com/office/powerpoint/2010/main" val="36088490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66BCB0-5662-B625-D922-47CEC84BF239}"/>
              </a:ext>
            </a:extLst>
          </p:cNvPr>
          <p:cNvPicPr>
            <a:picLocks noChangeAspect="1"/>
          </p:cNvPicPr>
          <p:nvPr/>
        </p:nvPicPr>
        <p:blipFill>
          <a:blip r:embed="rId2"/>
          <a:stretch>
            <a:fillRect/>
          </a:stretch>
        </p:blipFill>
        <p:spPr>
          <a:xfrm>
            <a:off x="1251284" y="-1419"/>
            <a:ext cx="9702265" cy="6869926"/>
          </a:xfrm>
          <a:prstGeom prst="rect">
            <a:avLst/>
          </a:prstGeom>
        </p:spPr>
      </p:pic>
    </p:spTree>
    <p:extLst>
      <p:ext uri="{BB962C8B-B14F-4D97-AF65-F5344CB8AC3E}">
        <p14:creationId xmlns:p14="http://schemas.microsoft.com/office/powerpoint/2010/main" val="387450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5AB9FD98-C2E6-7FDD-7BFB-820358126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21" y="0"/>
            <a:ext cx="6871050" cy="693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a:extLst>
              <a:ext uri="{FF2B5EF4-FFF2-40B4-BE49-F238E27FC236}">
                <a16:creationId xmlns:a16="http://schemas.microsoft.com/office/drawing/2014/main" id="{63650586-D632-FE6C-924F-3179216724C6}"/>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0372" y="855023"/>
            <a:ext cx="4397396" cy="2220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004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BD5F9D-6113-330C-16CE-9C6D6BA5DAC4}"/>
              </a:ext>
            </a:extLst>
          </p:cNvPr>
          <p:cNvSpPr>
            <a:spLocks noGrp="1"/>
          </p:cNvSpPr>
          <p:nvPr>
            <p:ph type="body" sz="quarter" idx="13"/>
          </p:nvPr>
        </p:nvSpPr>
        <p:spPr/>
        <p:txBody>
          <a:bodyPr/>
          <a:lstStyle/>
          <a:p>
            <a:r>
              <a:rPr lang="nl-BE" dirty="0"/>
              <a:t>Huidige signalisatie.</a:t>
            </a:r>
          </a:p>
        </p:txBody>
      </p:sp>
      <p:sp>
        <p:nvSpPr>
          <p:cNvPr id="3" name="Text Placeholder 2">
            <a:extLst>
              <a:ext uri="{FF2B5EF4-FFF2-40B4-BE49-F238E27FC236}">
                <a16:creationId xmlns:a16="http://schemas.microsoft.com/office/drawing/2014/main" id="{F68032E0-9A5E-B256-D84E-4FEF67E8538A}"/>
              </a:ext>
            </a:extLst>
          </p:cNvPr>
          <p:cNvSpPr>
            <a:spLocks noGrp="1"/>
          </p:cNvSpPr>
          <p:nvPr>
            <p:ph type="body" sz="quarter" idx="27"/>
          </p:nvPr>
        </p:nvSpPr>
        <p:spPr>
          <a:xfrm>
            <a:off x="556591" y="4865202"/>
            <a:ext cx="4591879" cy="1004086"/>
          </a:xfrm>
        </p:spPr>
        <p:txBody>
          <a:bodyPr/>
          <a:lstStyle/>
          <a:p>
            <a:pPr algn="just"/>
            <a:r>
              <a:rPr lang="nl-BE" dirty="0"/>
              <a:t>Ter hoogte van weg in gang Bravo en hoofdweg blok 5, 4 en plaats grondopslag.</a:t>
            </a:r>
          </a:p>
          <a:p>
            <a:pPr algn="just"/>
            <a:r>
              <a:rPr lang="nl-BE" dirty="0"/>
              <a:t>Geen signalisatie voorzien.</a:t>
            </a:r>
          </a:p>
        </p:txBody>
      </p:sp>
      <p:pic>
        <p:nvPicPr>
          <p:cNvPr id="5" name="Picture 4" descr="A crosswalk on a road&#10;&#10;AI-generated content may be incorrect.">
            <a:extLst>
              <a:ext uri="{FF2B5EF4-FFF2-40B4-BE49-F238E27FC236}">
                <a16:creationId xmlns:a16="http://schemas.microsoft.com/office/drawing/2014/main" id="{FDC83526-338A-E098-69A3-ABA3F6C885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8148" y="1610136"/>
            <a:ext cx="4131521" cy="3098641"/>
          </a:xfrm>
          <a:prstGeom prst="rect">
            <a:avLst/>
          </a:prstGeom>
        </p:spPr>
      </p:pic>
      <p:pic>
        <p:nvPicPr>
          <p:cNvPr id="7" name="Picture 6" descr="A blue sign with white arrows on it&#10;&#10;AI-generated content may be incorrect.">
            <a:extLst>
              <a:ext uri="{FF2B5EF4-FFF2-40B4-BE49-F238E27FC236}">
                <a16:creationId xmlns:a16="http://schemas.microsoft.com/office/drawing/2014/main" id="{D9F17CF1-F658-4A2B-581B-6F924B1088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226" y="1610137"/>
            <a:ext cx="4131521" cy="3098641"/>
          </a:xfrm>
          <a:prstGeom prst="rect">
            <a:avLst/>
          </a:prstGeom>
        </p:spPr>
      </p:pic>
      <p:sp>
        <p:nvSpPr>
          <p:cNvPr id="8" name="Text Placeholder 2">
            <a:extLst>
              <a:ext uri="{FF2B5EF4-FFF2-40B4-BE49-F238E27FC236}">
                <a16:creationId xmlns:a16="http://schemas.microsoft.com/office/drawing/2014/main" id="{939FB192-C0EF-ED1A-6435-1D4207C10769}"/>
              </a:ext>
            </a:extLst>
          </p:cNvPr>
          <p:cNvSpPr txBox="1">
            <a:spLocks/>
          </p:cNvSpPr>
          <p:nvPr/>
        </p:nvSpPr>
        <p:spPr>
          <a:xfrm>
            <a:off x="6482046" y="4865199"/>
            <a:ext cx="4591879" cy="1795483"/>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Wingdings" panose="05000000000000000000" pitchFamily="2" charset="2"/>
              <a:buChar char="§"/>
            </a:pPr>
            <a:r>
              <a:rPr lang="nl-BE" dirty="0"/>
              <a:t>Ter hoogte van zebrapad naar blok 5.</a:t>
            </a:r>
          </a:p>
          <a:p>
            <a:pPr marL="285750" indent="-285750" algn="just">
              <a:buFont typeface="Wingdings" panose="05000000000000000000" pitchFamily="2" charset="2"/>
              <a:buChar char="§"/>
            </a:pPr>
            <a:r>
              <a:rPr lang="nl-BE" dirty="0"/>
              <a:t>Kleine en van op afstand niet goed zichtbare signalisatie (pijlen zeer duidelijk maar pictogram “Verboden voor voetgangers” niet.</a:t>
            </a:r>
          </a:p>
          <a:p>
            <a:pPr marL="285750" indent="-285750" algn="just">
              <a:buFont typeface="Wingdings" panose="05000000000000000000" pitchFamily="2" charset="2"/>
              <a:buChar char="§"/>
            </a:pPr>
            <a:r>
              <a:rPr lang="nl-BE" dirty="0"/>
              <a:t>Verkeerslichten.</a:t>
            </a:r>
          </a:p>
        </p:txBody>
      </p:sp>
    </p:spTree>
    <p:extLst>
      <p:ext uri="{BB962C8B-B14F-4D97-AF65-F5344CB8AC3E}">
        <p14:creationId xmlns:p14="http://schemas.microsoft.com/office/powerpoint/2010/main" val="26248938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958E71-DCA0-56DA-2838-3DB2339B5047}"/>
              </a:ext>
            </a:extLst>
          </p:cNvPr>
          <p:cNvSpPr>
            <a:spLocks noGrp="1"/>
          </p:cNvSpPr>
          <p:nvPr>
            <p:ph type="body" sz="quarter" idx="13"/>
          </p:nvPr>
        </p:nvSpPr>
        <p:spPr>
          <a:xfrm>
            <a:off x="281009" y="745829"/>
            <a:ext cx="11293675" cy="707886"/>
          </a:xfrm>
        </p:spPr>
        <p:txBody>
          <a:bodyPr/>
          <a:lstStyle/>
          <a:p>
            <a:r>
              <a:rPr lang="nl-BE" dirty="0"/>
              <a:t>Huidige signalisatie.</a:t>
            </a:r>
          </a:p>
        </p:txBody>
      </p:sp>
      <p:sp>
        <p:nvSpPr>
          <p:cNvPr id="3" name="Text Placeholder 2">
            <a:extLst>
              <a:ext uri="{FF2B5EF4-FFF2-40B4-BE49-F238E27FC236}">
                <a16:creationId xmlns:a16="http://schemas.microsoft.com/office/drawing/2014/main" id="{C9C6A5F1-E580-0DAC-7BA7-4FA553DB28E0}"/>
              </a:ext>
            </a:extLst>
          </p:cNvPr>
          <p:cNvSpPr>
            <a:spLocks noGrp="1"/>
          </p:cNvSpPr>
          <p:nvPr>
            <p:ph type="body" sz="quarter" idx="27"/>
          </p:nvPr>
        </p:nvSpPr>
        <p:spPr>
          <a:xfrm>
            <a:off x="99392" y="4949687"/>
            <a:ext cx="4572000" cy="1361662"/>
          </a:xfrm>
        </p:spPr>
        <p:txBody>
          <a:bodyPr/>
          <a:lstStyle/>
          <a:p>
            <a:pPr algn="just"/>
            <a:r>
              <a:rPr lang="nl-BE" dirty="0"/>
              <a:t>Signalisatie ter hoogte blok 5. Voorbij de hoofdingang. Zou beter geplaatst worden juist voorbij de hoofingang.</a:t>
            </a:r>
          </a:p>
        </p:txBody>
      </p:sp>
      <p:pic>
        <p:nvPicPr>
          <p:cNvPr id="7" name="Picture 6" descr="A road with a sign on it&#10;&#10;AI-generated content may be incorrect.">
            <a:extLst>
              <a:ext uri="{FF2B5EF4-FFF2-40B4-BE49-F238E27FC236}">
                <a16:creationId xmlns:a16="http://schemas.microsoft.com/office/drawing/2014/main" id="{B076CB4A-9269-53F1-8757-385727FFA4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120" y="1620077"/>
            <a:ext cx="4012097" cy="3009073"/>
          </a:xfrm>
          <a:prstGeom prst="rect">
            <a:avLst/>
          </a:prstGeom>
        </p:spPr>
      </p:pic>
      <p:pic>
        <p:nvPicPr>
          <p:cNvPr id="8" name="Picture 7">
            <a:extLst>
              <a:ext uri="{FF2B5EF4-FFF2-40B4-BE49-F238E27FC236}">
                <a16:creationId xmlns:a16="http://schemas.microsoft.com/office/drawing/2014/main" id="{C6F58B7E-8E2B-E7AF-198B-546DE7BEF014}"/>
              </a:ext>
            </a:extLst>
          </p:cNvPr>
          <p:cNvPicPr>
            <a:picLocks noChangeAspect="1"/>
          </p:cNvPicPr>
          <p:nvPr/>
        </p:nvPicPr>
        <p:blipFill>
          <a:blip r:embed="rId3"/>
          <a:stretch>
            <a:fillRect/>
          </a:stretch>
        </p:blipFill>
        <p:spPr>
          <a:xfrm>
            <a:off x="5258657" y="1620078"/>
            <a:ext cx="6522651" cy="3003628"/>
          </a:xfrm>
          <a:prstGeom prst="rect">
            <a:avLst/>
          </a:prstGeom>
        </p:spPr>
      </p:pic>
      <p:sp>
        <p:nvSpPr>
          <p:cNvPr id="9" name="Text Placeholder 2">
            <a:extLst>
              <a:ext uri="{FF2B5EF4-FFF2-40B4-BE49-F238E27FC236}">
                <a16:creationId xmlns:a16="http://schemas.microsoft.com/office/drawing/2014/main" id="{EEC2A7DD-4B0D-F09D-DF1D-086B102DE0BE}"/>
              </a:ext>
            </a:extLst>
          </p:cNvPr>
          <p:cNvSpPr txBox="1">
            <a:spLocks/>
          </p:cNvSpPr>
          <p:nvPr/>
        </p:nvSpPr>
        <p:spPr>
          <a:xfrm>
            <a:off x="5258656" y="4950385"/>
            <a:ext cx="6522651" cy="834398"/>
          </a:xfrm>
          <a:prstGeom prst="rect">
            <a:avLst/>
          </a:prstGeom>
        </p:spPr>
        <p:txBody>
          <a:bodyPr vert="horz" wrap="square"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kern="1200" cap="none" spc="0" normalizeH="0" baseline="0">
                <a:ln>
                  <a:noFill/>
                </a:ln>
                <a:solidFill>
                  <a:srgbClr val="184652"/>
                </a:solidFill>
                <a:effectLst/>
                <a:uFillTx/>
                <a:latin typeface="Palanquin Regular"/>
                <a:ea typeface="Arial"/>
                <a:cs typeface="Arial"/>
                <a:sym typeface="Arial"/>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Arial" panose="020B0604020202020204" pitchFamily="34" charset="0"/>
              <a:buChar char="•"/>
            </a:pPr>
            <a:r>
              <a:rPr lang="nl-BE" dirty="0"/>
              <a:t>Signalisatie ter hoogte in-uitgang werf. </a:t>
            </a:r>
          </a:p>
        </p:txBody>
      </p:sp>
    </p:spTree>
    <p:extLst>
      <p:ext uri="{BB962C8B-B14F-4D97-AF65-F5344CB8AC3E}">
        <p14:creationId xmlns:p14="http://schemas.microsoft.com/office/powerpoint/2010/main" val="1880589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76C774-B67C-9443-E7AB-CAE116A0536A}"/>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96BBFB8A-0ED9-CD8F-2D27-59DEA3C43BC2}"/>
              </a:ext>
            </a:extLst>
          </p:cNvPr>
          <p:cNvSpPr>
            <a:spLocks noGrp="1"/>
          </p:cNvSpPr>
          <p:nvPr>
            <p:ph type="body" sz="quarter" idx="27"/>
          </p:nvPr>
        </p:nvSpPr>
        <p:spPr>
          <a:xfrm>
            <a:off x="281009" y="5775158"/>
            <a:ext cx="11237400" cy="664142"/>
          </a:xfrm>
        </p:spPr>
        <p:txBody>
          <a:bodyPr/>
          <a:lstStyle/>
          <a:p>
            <a:r>
              <a:rPr lang="nl-BE" dirty="0"/>
              <a:t>Opmerking: er is geen stopstreep voorzien.</a:t>
            </a:r>
          </a:p>
        </p:txBody>
      </p:sp>
      <p:pic>
        <p:nvPicPr>
          <p:cNvPr id="5" name="Picture 4">
            <a:extLst>
              <a:ext uri="{FF2B5EF4-FFF2-40B4-BE49-F238E27FC236}">
                <a16:creationId xmlns:a16="http://schemas.microsoft.com/office/drawing/2014/main" id="{FED1AC14-C552-033C-8D8D-4CB7B1D24B08}"/>
              </a:ext>
            </a:extLst>
          </p:cNvPr>
          <p:cNvPicPr>
            <a:picLocks noChangeAspect="1"/>
          </p:cNvPicPr>
          <p:nvPr/>
        </p:nvPicPr>
        <p:blipFill>
          <a:blip r:embed="rId2"/>
          <a:stretch>
            <a:fillRect/>
          </a:stretch>
        </p:blipFill>
        <p:spPr>
          <a:xfrm>
            <a:off x="0" y="0"/>
            <a:ext cx="12192000" cy="5614317"/>
          </a:xfrm>
          <a:prstGeom prst="rect">
            <a:avLst/>
          </a:prstGeom>
        </p:spPr>
      </p:pic>
    </p:spTree>
    <p:extLst>
      <p:ext uri="{BB962C8B-B14F-4D97-AF65-F5344CB8AC3E}">
        <p14:creationId xmlns:p14="http://schemas.microsoft.com/office/powerpoint/2010/main" val="3022089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0CA367-1691-FD1F-C20D-8B961C85F739}"/>
              </a:ext>
            </a:extLst>
          </p:cNvPr>
          <p:cNvSpPr>
            <a:spLocks noGrp="1"/>
          </p:cNvSpPr>
          <p:nvPr>
            <p:ph type="body" sz="half" idx="13"/>
          </p:nvPr>
        </p:nvSpPr>
        <p:spPr/>
        <p:txBody>
          <a:bodyPr/>
          <a:lstStyle/>
          <a:p>
            <a:r>
              <a:rPr lang="nl-BE" dirty="0" err="1"/>
              <a:t>Sit</a:t>
            </a:r>
            <a:r>
              <a:rPr lang="nl-BE" dirty="0"/>
              <a:t> driemaandelijkse verslagen.</a:t>
            </a:r>
          </a:p>
        </p:txBody>
      </p:sp>
    </p:spTree>
    <p:extLst>
      <p:ext uri="{BB962C8B-B14F-4D97-AF65-F5344CB8AC3E}">
        <p14:creationId xmlns:p14="http://schemas.microsoft.com/office/powerpoint/2010/main" val="3897087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5B468E-C5C0-9EF1-5643-6F860198172B}"/>
              </a:ext>
            </a:extLst>
          </p:cNvPr>
          <p:cNvSpPr>
            <a:spLocks noGrp="1"/>
          </p:cNvSpPr>
          <p:nvPr>
            <p:ph type="body" sz="quarter" idx="27"/>
          </p:nvPr>
        </p:nvSpPr>
        <p:spPr>
          <a:xfrm>
            <a:off x="281008" y="1607419"/>
            <a:ext cx="11211555" cy="4261869"/>
          </a:xfrm>
        </p:spPr>
        <p:txBody>
          <a:bodyPr/>
          <a:lstStyle/>
          <a:p>
            <a:pPr marL="285750" indent="-285750" algn="just">
              <a:buFont typeface="Wingdings" panose="05000000000000000000" pitchFamily="2" charset="2"/>
              <a:buChar char="q"/>
            </a:pPr>
            <a:r>
              <a:rPr lang="nl-BE" dirty="0"/>
              <a:t>Bijkomende signalisatie die duidelijk zichtbaar is voor alle weggebruikers, en die in de wetgeving voorzien is, plaatsen. En dit ook reeds aan de kruispunten voor het stuk weg werfverkeer.</a:t>
            </a:r>
          </a:p>
          <a:p>
            <a:pPr algn="just"/>
            <a:r>
              <a:rPr lang="nl-BE" dirty="0"/>
              <a:t> </a:t>
            </a:r>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marL="285750" indent="-285750" algn="just">
              <a:buFont typeface="Wingdings" panose="05000000000000000000" pitchFamily="2" charset="2"/>
              <a:buChar char="q"/>
            </a:pPr>
            <a:endParaRPr lang="nl-BE" dirty="0"/>
          </a:p>
          <a:p>
            <a:pPr algn="just"/>
            <a:r>
              <a:rPr lang="nl-BE" dirty="0"/>
              <a:t> </a:t>
            </a:r>
          </a:p>
          <a:p>
            <a:pPr algn="just"/>
            <a:endParaRPr lang="nl-BE" dirty="0"/>
          </a:p>
          <a:p>
            <a:pPr algn="just"/>
            <a:endParaRPr lang="nl-BE" dirty="0"/>
          </a:p>
          <a:p>
            <a:pPr algn="just"/>
            <a:endParaRPr lang="nl-BE" dirty="0"/>
          </a:p>
          <a:p>
            <a:pPr algn="just"/>
            <a:endParaRPr lang="nl-BE" dirty="0"/>
          </a:p>
          <a:p>
            <a:pPr algn="just"/>
            <a:endParaRPr lang="nl-BE" dirty="0"/>
          </a:p>
          <a:p>
            <a:pPr algn="just"/>
            <a:endParaRPr lang="nl-BE" dirty="0"/>
          </a:p>
          <a:p>
            <a:pPr algn="just"/>
            <a:endParaRPr lang="nl-BE" dirty="0"/>
          </a:p>
        </p:txBody>
      </p:sp>
      <p:sp>
        <p:nvSpPr>
          <p:cNvPr id="2" name="Text Placeholder 1">
            <a:extLst>
              <a:ext uri="{FF2B5EF4-FFF2-40B4-BE49-F238E27FC236}">
                <a16:creationId xmlns:a16="http://schemas.microsoft.com/office/drawing/2014/main" id="{575C47EF-FB0B-16BB-D6C7-C88B0FA8A128}"/>
              </a:ext>
            </a:extLst>
          </p:cNvPr>
          <p:cNvSpPr>
            <a:spLocks noGrp="1"/>
          </p:cNvSpPr>
          <p:nvPr>
            <p:ph type="body" sz="quarter" idx="13"/>
          </p:nvPr>
        </p:nvSpPr>
        <p:spPr/>
        <p:txBody>
          <a:bodyPr/>
          <a:lstStyle/>
          <a:p>
            <a:r>
              <a:rPr lang="nl-BE" dirty="0"/>
              <a:t>Advies.</a:t>
            </a:r>
          </a:p>
        </p:txBody>
      </p:sp>
      <p:grpSp>
        <p:nvGrpSpPr>
          <p:cNvPr id="19" name="Group 18">
            <a:extLst>
              <a:ext uri="{FF2B5EF4-FFF2-40B4-BE49-F238E27FC236}">
                <a16:creationId xmlns:a16="http://schemas.microsoft.com/office/drawing/2014/main" id="{1B324A6B-3231-67B8-ABD5-E7FEE9A2B4A6}"/>
              </a:ext>
            </a:extLst>
          </p:cNvPr>
          <p:cNvGrpSpPr/>
          <p:nvPr/>
        </p:nvGrpSpPr>
        <p:grpSpPr>
          <a:xfrm>
            <a:off x="699437" y="2321840"/>
            <a:ext cx="2030204" cy="2439106"/>
            <a:chOff x="699437" y="2321840"/>
            <a:chExt cx="2030204" cy="2439106"/>
          </a:xfrm>
        </p:grpSpPr>
        <p:grpSp>
          <p:nvGrpSpPr>
            <p:cNvPr id="5" name="Group 4">
              <a:extLst>
                <a:ext uri="{FF2B5EF4-FFF2-40B4-BE49-F238E27FC236}">
                  <a16:creationId xmlns:a16="http://schemas.microsoft.com/office/drawing/2014/main" id="{24404A14-5188-1ECC-B473-2B885BFFBB29}"/>
                </a:ext>
              </a:extLst>
            </p:cNvPr>
            <p:cNvGrpSpPr/>
            <p:nvPr/>
          </p:nvGrpSpPr>
          <p:grpSpPr>
            <a:xfrm>
              <a:off x="989949" y="2321840"/>
              <a:ext cx="1483743" cy="1412761"/>
              <a:chOff x="985813" y="2694044"/>
              <a:chExt cx="1347538" cy="1347538"/>
            </a:xfrm>
          </p:grpSpPr>
          <p:sp>
            <p:nvSpPr>
              <p:cNvPr id="4" name="Oval 3">
                <a:extLst>
                  <a:ext uri="{FF2B5EF4-FFF2-40B4-BE49-F238E27FC236}">
                    <a16:creationId xmlns:a16="http://schemas.microsoft.com/office/drawing/2014/main" id="{D67B1986-8CFF-F2D5-EB6E-B561E34357D4}"/>
                  </a:ext>
                </a:extLst>
              </p:cNvPr>
              <p:cNvSpPr/>
              <p:nvPr/>
            </p:nvSpPr>
            <p:spPr>
              <a:xfrm>
                <a:off x="1040958" y="2781299"/>
                <a:ext cx="1237247" cy="11859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6" name="Picture 2" descr="Verbodsborden ISO 7010 van aluminium &quot;Verboden voor voetgangers&quot; - P004">
                <a:extLst>
                  <a:ext uri="{FF2B5EF4-FFF2-40B4-BE49-F238E27FC236}">
                    <a16:creationId xmlns:a16="http://schemas.microsoft.com/office/drawing/2014/main" id="{AF5EC123-1A51-56EE-114D-5729F7F39BE5}"/>
                  </a:ext>
                </a:extLst>
              </p:cNvPr>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985813" y="2694044"/>
                <a:ext cx="1347538" cy="134753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Rounded Corners 5">
              <a:extLst>
                <a:ext uri="{FF2B5EF4-FFF2-40B4-BE49-F238E27FC236}">
                  <a16:creationId xmlns:a16="http://schemas.microsoft.com/office/drawing/2014/main" id="{AD36BE44-E530-CC21-D600-8F326CEDE7F8}"/>
                </a:ext>
              </a:extLst>
            </p:cNvPr>
            <p:cNvSpPr/>
            <p:nvPr/>
          </p:nvSpPr>
          <p:spPr>
            <a:xfrm>
              <a:off x="817420" y="3826079"/>
              <a:ext cx="1828800" cy="93486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442BEFF5-8924-DA42-FEA1-E477EEF87088}"/>
                </a:ext>
              </a:extLst>
            </p:cNvPr>
            <p:cNvSpPr txBox="1"/>
            <p:nvPr/>
          </p:nvSpPr>
          <p:spPr>
            <a:xfrm>
              <a:off x="699437" y="3883528"/>
              <a:ext cx="2030204" cy="830997"/>
            </a:xfrm>
            <a:prstGeom prst="rect">
              <a:avLst/>
            </a:prstGeom>
          </p:spPr>
          <p:txBody>
            <a:bodyPr wrap="square" rtlCol="0">
              <a:spAutoFit/>
            </a:bodyPr>
            <a:lstStyle/>
            <a:p>
              <a:pPr algn="ctr"/>
              <a:r>
                <a:rPr lang="nl-BE" sz="1600" dirty="0">
                  <a:latin typeface="Aharoni" panose="02010803020104030203" pitchFamily="2" charset="-79"/>
                  <a:cs typeface="Aharoni" panose="02010803020104030203" pitchFamily="2" charset="-79"/>
                </a:rPr>
                <a:t>Uitgezonderd</a:t>
              </a:r>
              <a:br>
                <a:rPr lang="nl-BE" sz="1600" dirty="0">
                  <a:latin typeface="Aharoni" panose="02010803020104030203" pitchFamily="2" charset="-79"/>
                  <a:cs typeface="Aharoni" panose="02010803020104030203" pitchFamily="2" charset="-79"/>
                </a:rPr>
              </a:br>
              <a:r>
                <a:rPr lang="nl-BE" sz="1600" dirty="0">
                  <a:latin typeface="Aharoni" panose="02010803020104030203" pitchFamily="2" charset="-79"/>
                  <a:cs typeface="Aharoni" panose="02010803020104030203" pitchFamily="2" charset="-79"/>
                </a:rPr>
                <a:t>bezoekers sportzaal</a:t>
              </a:r>
            </a:p>
          </p:txBody>
        </p:sp>
      </p:grpSp>
      <p:grpSp>
        <p:nvGrpSpPr>
          <p:cNvPr id="18" name="Group 17">
            <a:extLst>
              <a:ext uri="{FF2B5EF4-FFF2-40B4-BE49-F238E27FC236}">
                <a16:creationId xmlns:a16="http://schemas.microsoft.com/office/drawing/2014/main" id="{B48802AA-BF33-612D-3D91-5BB19061737F}"/>
              </a:ext>
            </a:extLst>
          </p:cNvPr>
          <p:cNvGrpSpPr/>
          <p:nvPr/>
        </p:nvGrpSpPr>
        <p:grpSpPr>
          <a:xfrm>
            <a:off x="3254459" y="2325540"/>
            <a:ext cx="2030204" cy="2439106"/>
            <a:chOff x="3254459" y="2325540"/>
            <a:chExt cx="2030204" cy="2439106"/>
          </a:xfrm>
        </p:grpSpPr>
        <p:grpSp>
          <p:nvGrpSpPr>
            <p:cNvPr id="8" name="Group 7">
              <a:extLst>
                <a:ext uri="{FF2B5EF4-FFF2-40B4-BE49-F238E27FC236}">
                  <a16:creationId xmlns:a16="http://schemas.microsoft.com/office/drawing/2014/main" id="{49AF77FB-2DC2-B36E-9208-6458984B0302}"/>
                </a:ext>
              </a:extLst>
            </p:cNvPr>
            <p:cNvGrpSpPr/>
            <p:nvPr/>
          </p:nvGrpSpPr>
          <p:grpSpPr>
            <a:xfrm>
              <a:off x="3527690" y="2325540"/>
              <a:ext cx="1483743" cy="1412761"/>
              <a:chOff x="985813" y="2694044"/>
              <a:chExt cx="1347538" cy="1347538"/>
            </a:xfrm>
          </p:grpSpPr>
          <p:sp>
            <p:nvSpPr>
              <p:cNvPr id="9" name="Oval 8">
                <a:extLst>
                  <a:ext uri="{FF2B5EF4-FFF2-40B4-BE49-F238E27FC236}">
                    <a16:creationId xmlns:a16="http://schemas.microsoft.com/office/drawing/2014/main" id="{9B2FE219-3546-F913-587B-9181B73EC8DE}"/>
                  </a:ext>
                </a:extLst>
              </p:cNvPr>
              <p:cNvSpPr/>
              <p:nvPr/>
            </p:nvSpPr>
            <p:spPr>
              <a:xfrm>
                <a:off x="1040958" y="2781299"/>
                <a:ext cx="1237247" cy="11859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Picture 2" descr="Verbodsborden ISO 7010 van aluminium &quot;Verboden voor voetgangers&quot; - P004">
                <a:extLst>
                  <a:ext uri="{FF2B5EF4-FFF2-40B4-BE49-F238E27FC236}">
                    <a16:creationId xmlns:a16="http://schemas.microsoft.com/office/drawing/2014/main" id="{60526CAA-5D11-BCC9-9F81-4F847252481E}"/>
                  </a:ext>
                </a:extLst>
              </p:cNvPr>
              <p:cNvPicPr>
                <a:picLocks noChangeAspect="1" noChangeArrowheads="1"/>
              </p:cNvPicPr>
              <p:nvPr/>
            </p:nvPicPr>
            <p:blipFill>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985813" y="2694044"/>
                <a:ext cx="1347538" cy="134753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Rounded Corners 10">
              <a:extLst>
                <a:ext uri="{FF2B5EF4-FFF2-40B4-BE49-F238E27FC236}">
                  <a16:creationId xmlns:a16="http://schemas.microsoft.com/office/drawing/2014/main" id="{4297D863-71F2-A4DE-2508-535C302EE272}"/>
                </a:ext>
              </a:extLst>
            </p:cNvPr>
            <p:cNvSpPr/>
            <p:nvPr/>
          </p:nvSpPr>
          <p:spPr>
            <a:xfrm>
              <a:off x="3355161" y="3829779"/>
              <a:ext cx="1828800" cy="93486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xtBox 11">
              <a:extLst>
                <a:ext uri="{FF2B5EF4-FFF2-40B4-BE49-F238E27FC236}">
                  <a16:creationId xmlns:a16="http://schemas.microsoft.com/office/drawing/2014/main" id="{2E1CBC3D-BC25-2916-7618-F5F7B68A6C41}"/>
                </a:ext>
              </a:extLst>
            </p:cNvPr>
            <p:cNvSpPr txBox="1"/>
            <p:nvPr/>
          </p:nvSpPr>
          <p:spPr>
            <a:xfrm>
              <a:off x="3254459" y="3952123"/>
              <a:ext cx="2030204" cy="646331"/>
            </a:xfrm>
            <a:prstGeom prst="rect">
              <a:avLst/>
            </a:prstGeom>
          </p:spPr>
          <p:txBody>
            <a:bodyPr wrap="square" rtlCol="0">
              <a:spAutoFit/>
            </a:bodyPr>
            <a:lstStyle/>
            <a:p>
              <a:pPr algn="ctr"/>
              <a:r>
                <a:rPr lang="nl-BE" sz="1600" dirty="0">
                  <a:latin typeface="Aharoni" panose="02010803020104030203" pitchFamily="2" charset="-79"/>
                  <a:cs typeface="Aharoni" panose="02010803020104030203" pitchFamily="2" charset="-79"/>
                </a:rPr>
                <a:t>Uitgezonderd</a:t>
              </a:r>
              <a:br>
                <a:rPr lang="nl-BE" sz="1600" dirty="0">
                  <a:latin typeface="Aharoni" panose="02010803020104030203" pitchFamily="2" charset="-79"/>
                  <a:cs typeface="Aharoni" panose="02010803020104030203" pitchFamily="2" charset="-79"/>
                </a:rPr>
              </a:br>
              <a:r>
                <a:rPr lang="nl-BE" sz="1600" dirty="0">
                  <a:latin typeface="Aharoni" panose="02010803020104030203" pitchFamily="2" charset="-79"/>
                  <a:cs typeface="Aharoni" panose="02010803020104030203" pitchFamily="2" charset="-79"/>
                </a:rPr>
                <a:t>personeel blok </a:t>
              </a:r>
              <a:r>
                <a:rPr lang="nl-BE" sz="2000" dirty="0">
                  <a:latin typeface="Aharoni" panose="02010803020104030203" pitchFamily="2" charset="-79"/>
                  <a:cs typeface="Aharoni" panose="02010803020104030203" pitchFamily="2" charset="-79"/>
                </a:rPr>
                <a:t>5</a:t>
              </a:r>
            </a:p>
          </p:txBody>
        </p:sp>
      </p:grpSp>
      <p:grpSp>
        <p:nvGrpSpPr>
          <p:cNvPr id="17" name="Group 16">
            <a:extLst>
              <a:ext uri="{FF2B5EF4-FFF2-40B4-BE49-F238E27FC236}">
                <a16:creationId xmlns:a16="http://schemas.microsoft.com/office/drawing/2014/main" id="{31A7C363-7BE8-50EA-95A5-1B00457F3173}"/>
              </a:ext>
            </a:extLst>
          </p:cNvPr>
          <p:cNvGrpSpPr/>
          <p:nvPr/>
        </p:nvGrpSpPr>
        <p:grpSpPr>
          <a:xfrm>
            <a:off x="6065431" y="2321840"/>
            <a:ext cx="1655073" cy="2632976"/>
            <a:chOff x="6078618" y="2511822"/>
            <a:chExt cx="1655073" cy="2632976"/>
          </a:xfrm>
        </p:grpSpPr>
        <p:pic>
          <p:nvPicPr>
            <p:cNvPr id="1030" name="Picture 6" descr="Verkeersbord SB250 F39 - Gewijzigde verkeerssituatie">
              <a:extLst>
                <a:ext uri="{FF2B5EF4-FFF2-40B4-BE49-F238E27FC236}">
                  <a16:creationId xmlns:a16="http://schemas.microsoft.com/office/drawing/2014/main" id="{536A32FB-4F4E-1E3B-5B98-450975998DCC}"/>
                </a:ext>
              </a:extLst>
            </p:cNvPr>
            <p:cNvPicPr>
              <a:picLocks noChangeAspect="1" noChangeArrowheads="1"/>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3919" t="19088" r="4291" b="18768"/>
            <a:stretch/>
          </p:blipFill>
          <p:spPr bwMode="auto">
            <a:xfrm>
              <a:off x="6078618" y="3963775"/>
              <a:ext cx="1655073" cy="11810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748A300A-8806-B125-4841-362B07EAF029}"/>
                </a:ext>
              </a:extLst>
            </p:cNvPr>
            <p:cNvGrpSpPr/>
            <p:nvPr/>
          </p:nvGrpSpPr>
          <p:grpSpPr>
            <a:xfrm>
              <a:off x="6096000" y="2511822"/>
              <a:ext cx="1586313" cy="1411200"/>
              <a:chOff x="2833688" y="571500"/>
              <a:chExt cx="6524625" cy="5715000"/>
            </a:xfrm>
          </p:grpSpPr>
          <p:sp>
            <p:nvSpPr>
              <p:cNvPr id="15" name="Isosceles Triangle 14">
                <a:extLst>
                  <a:ext uri="{FF2B5EF4-FFF2-40B4-BE49-F238E27FC236}">
                    <a16:creationId xmlns:a16="http://schemas.microsoft.com/office/drawing/2014/main" id="{843DFCD4-FEE1-C456-AA35-9CEF76427EE2}"/>
                  </a:ext>
                </a:extLst>
              </p:cNvPr>
              <p:cNvSpPr/>
              <p:nvPr/>
            </p:nvSpPr>
            <p:spPr>
              <a:xfrm>
                <a:off x="3647999" y="1376413"/>
                <a:ext cx="4883346" cy="4389120"/>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32" name="Picture 8" descr="Verkeersborden &quot;Gevaar&quot;">
                <a:extLst>
                  <a:ext uri="{FF2B5EF4-FFF2-40B4-BE49-F238E27FC236}">
                    <a16:creationId xmlns:a16="http://schemas.microsoft.com/office/drawing/2014/main" id="{5F665C48-5A00-8BE6-33FE-52EDCA985FF0}"/>
                  </a:ext>
                </a:extLst>
              </p:cNvPr>
              <p:cNvPicPr>
                <a:picLocks noChangeAspect="1" noChangeArrowheads="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833688" y="571500"/>
                <a:ext cx="6524625" cy="5715000"/>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1" name="TextBox 20">
            <a:extLst>
              <a:ext uri="{FF2B5EF4-FFF2-40B4-BE49-F238E27FC236}">
                <a16:creationId xmlns:a16="http://schemas.microsoft.com/office/drawing/2014/main" id="{0EB66905-7FC0-4726-EF79-D80DE352E51D}"/>
              </a:ext>
            </a:extLst>
          </p:cNvPr>
          <p:cNvSpPr txBox="1"/>
          <p:nvPr/>
        </p:nvSpPr>
        <p:spPr>
          <a:xfrm>
            <a:off x="915731" y="5001576"/>
            <a:ext cx="1632178" cy="646331"/>
          </a:xfrm>
          <a:prstGeom prst="rect">
            <a:avLst/>
          </a:prstGeom>
        </p:spPr>
        <p:txBody>
          <a:bodyPr wrap="none" rtlCol="0">
            <a:spAutoFit/>
          </a:bodyPr>
          <a:lstStyle/>
          <a:p>
            <a:r>
              <a:rPr lang="nl-BE" dirty="0"/>
              <a:t>Kruispunt voor</a:t>
            </a:r>
          </a:p>
          <a:p>
            <a:pPr algn="ctr"/>
            <a:r>
              <a:rPr lang="nl-BE" dirty="0"/>
              <a:t>sportzaal</a:t>
            </a:r>
          </a:p>
        </p:txBody>
      </p:sp>
      <p:sp>
        <p:nvSpPr>
          <p:cNvPr id="22" name="TextBox 21">
            <a:extLst>
              <a:ext uri="{FF2B5EF4-FFF2-40B4-BE49-F238E27FC236}">
                <a16:creationId xmlns:a16="http://schemas.microsoft.com/office/drawing/2014/main" id="{9C9AB588-8C72-86B1-7981-3F815B9BEF97}"/>
              </a:ext>
            </a:extLst>
          </p:cNvPr>
          <p:cNvSpPr txBox="1"/>
          <p:nvPr/>
        </p:nvSpPr>
        <p:spPr>
          <a:xfrm>
            <a:off x="3453472" y="5001576"/>
            <a:ext cx="1632178" cy="646331"/>
          </a:xfrm>
          <a:prstGeom prst="rect">
            <a:avLst/>
          </a:prstGeom>
        </p:spPr>
        <p:txBody>
          <a:bodyPr wrap="none" rtlCol="0">
            <a:spAutoFit/>
          </a:bodyPr>
          <a:lstStyle/>
          <a:p>
            <a:r>
              <a:rPr lang="nl-BE" dirty="0"/>
              <a:t>Kruispunt voor</a:t>
            </a:r>
          </a:p>
          <a:p>
            <a:pPr algn="ctr"/>
            <a:r>
              <a:rPr lang="nl-BE" dirty="0"/>
              <a:t>Blok 5</a:t>
            </a:r>
          </a:p>
        </p:txBody>
      </p:sp>
      <p:sp>
        <p:nvSpPr>
          <p:cNvPr id="23" name="TextBox 22">
            <a:extLst>
              <a:ext uri="{FF2B5EF4-FFF2-40B4-BE49-F238E27FC236}">
                <a16:creationId xmlns:a16="http://schemas.microsoft.com/office/drawing/2014/main" id="{FCE933E8-509D-876B-5BC7-47F12950BC9B}"/>
              </a:ext>
            </a:extLst>
          </p:cNvPr>
          <p:cNvSpPr txBox="1"/>
          <p:nvPr/>
        </p:nvSpPr>
        <p:spPr>
          <a:xfrm>
            <a:off x="6036948" y="5001576"/>
            <a:ext cx="1632178" cy="646331"/>
          </a:xfrm>
          <a:prstGeom prst="rect">
            <a:avLst/>
          </a:prstGeom>
        </p:spPr>
        <p:txBody>
          <a:bodyPr wrap="none" rtlCol="0">
            <a:spAutoFit/>
          </a:bodyPr>
          <a:lstStyle/>
          <a:p>
            <a:r>
              <a:rPr lang="nl-BE" dirty="0"/>
              <a:t>Kruispunt voor</a:t>
            </a:r>
          </a:p>
          <a:p>
            <a:pPr algn="ctr"/>
            <a:r>
              <a:rPr lang="nl-BE" dirty="0"/>
              <a:t>Voor werf</a:t>
            </a:r>
          </a:p>
        </p:txBody>
      </p:sp>
    </p:spTree>
    <p:extLst>
      <p:ext uri="{BB962C8B-B14F-4D97-AF65-F5344CB8AC3E}">
        <p14:creationId xmlns:p14="http://schemas.microsoft.com/office/powerpoint/2010/main" val="2799169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156CBD-BBBF-6832-7883-857132919051}"/>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33ED0DB2-1ECD-517D-138B-0835F3B5A0CC}"/>
              </a:ext>
            </a:extLst>
          </p:cNvPr>
          <p:cNvSpPr>
            <a:spLocks noGrp="1"/>
          </p:cNvSpPr>
          <p:nvPr>
            <p:ph type="body" sz="quarter" idx="27"/>
          </p:nvPr>
        </p:nvSpPr>
        <p:spPr/>
        <p:txBody>
          <a:bodyPr/>
          <a:lstStyle/>
          <a:p>
            <a:endParaRPr lang="nl-BE"/>
          </a:p>
        </p:txBody>
      </p:sp>
      <p:pic>
        <p:nvPicPr>
          <p:cNvPr id="5" name="Picture 4">
            <a:extLst>
              <a:ext uri="{FF2B5EF4-FFF2-40B4-BE49-F238E27FC236}">
                <a16:creationId xmlns:a16="http://schemas.microsoft.com/office/drawing/2014/main" id="{224D201C-319D-6CF8-BA98-B869825AB937}"/>
              </a:ext>
            </a:extLst>
          </p:cNvPr>
          <p:cNvPicPr>
            <a:picLocks noChangeAspect="1"/>
          </p:cNvPicPr>
          <p:nvPr/>
        </p:nvPicPr>
        <p:blipFill>
          <a:blip r:embed="rId2"/>
          <a:stretch>
            <a:fillRect/>
          </a:stretch>
        </p:blipFill>
        <p:spPr>
          <a:xfrm>
            <a:off x="0" y="0"/>
            <a:ext cx="12192000" cy="5636887"/>
          </a:xfrm>
          <a:prstGeom prst="rect">
            <a:avLst/>
          </a:prstGeom>
        </p:spPr>
      </p:pic>
    </p:spTree>
    <p:extLst>
      <p:ext uri="{BB962C8B-B14F-4D97-AF65-F5344CB8AC3E}">
        <p14:creationId xmlns:p14="http://schemas.microsoft.com/office/powerpoint/2010/main" val="1694078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7FBA88-F284-DF70-B52C-5B66C1AF07A0}"/>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033175BD-69ED-8B7A-48B9-6F89BDD20529}"/>
              </a:ext>
            </a:extLst>
          </p:cNvPr>
          <p:cNvSpPr>
            <a:spLocks noGrp="1"/>
          </p:cNvSpPr>
          <p:nvPr>
            <p:ph type="body" sz="quarter" idx="27"/>
          </p:nvPr>
        </p:nvSpPr>
        <p:spPr/>
        <p:txBody>
          <a:bodyPr/>
          <a:lstStyle/>
          <a:p>
            <a:endParaRPr lang="nl-BE"/>
          </a:p>
        </p:txBody>
      </p:sp>
      <p:pic>
        <p:nvPicPr>
          <p:cNvPr id="5" name="Picture 4">
            <a:extLst>
              <a:ext uri="{FF2B5EF4-FFF2-40B4-BE49-F238E27FC236}">
                <a16:creationId xmlns:a16="http://schemas.microsoft.com/office/drawing/2014/main" id="{88D2ED93-6783-6229-F42B-219441122334}"/>
              </a:ext>
            </a:extLst>
          </p:cNvPr>
          <p:cNvPicPr>
            <a:picLocks noChangeAspect="1"/>
          </p:cNvPicPr>
          <p:nvPr/>
        </p:nvPicPr>
        <p:blipFill>
          <a:blip r:embed="rId2"/>
          <a:stretch>
            <a:fillRect/>
          </a:stretch>
        </p:blipFill>
        <p:spPr>
          <a:xfrm>
            <a:off x="0" y="0"/>
            <a:ext cx="12192000" cy="5554558"/>
          </a:xfrm>
          <a:prstGeom prst="rect">
            <a:avLst/>
          </a:prstGeom>
        </p:spPr>
      </p:pic>
    </p:spTree>
    <p:extLst>
      <p:ext uri="{BB962C8B-B14F-4D97-AF65-F5344CB8AC3E}">
        <p14:creationId xmlns:p14="http://schemas.microsoft.com/office/powerpoint/2010/main" val="13730248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5" name="Group 3164">
            <a:extLst>
              <a:ext uri="{FF2B5EF4-FFF2-40B4-BE49-F238E27FC236}">
                <a16:creationId xmlns:a16="http://schemas.microsoft.com/office/drawing/2014/main" id="{62D02F48-BADC-2FD9-9881-342C821E687F}"/>
              </a:ext>
            </a:extLst>
          </p:cNvPr>
          <p:cNvGrpSpPr/>
          <p:nvPr/>
        </p:nvGrpSpPr>
        <p:grpSpPr>
          <a:xfrm>
            <a:off x="48480" y="135127"/>
            <a:ext cx="12095040" cy="6181323"/>
            <a:chOff x="96960" y="215899"/>
            <a:chExt cx="12095040" cy="6181323"/>
          </a:xfrm>
        </p:grpSpPr>
        <p:grpSp>
          <p:nvGrpSpPr>
            <p:cNvPr id="3164" name="Group 3163">
              <a:extLst>
                <a:ext uri="{FF2B5EF4-FFF2-40B4-BE49-F238E27FC236}">
                  <a16:creationId xmlns:a16="http://schemas.microsoft.com/office/drawing/2014/main" id="{49AF7C0E-D6E6-47BC-784A-1251098E94EE}"/>
                </a:ext>
              </a:extLst>
            </p:cNvPr>
            <p:cNvGrpSpPr/>
            <p:nvPr/>
          </p:nvGrpSpPr>
          <p:grpSpPr>
            <a:xfrm>
              <a:off x="96960" y="277897"/>
              <a:ext cx="12095040" cy="6119325"/>
              <a:chOff x="39810" y="262890"/>
              <a:chExt cx="12095040" cy="6119325"/>
            </a:xfrm>
          </p:grpSpPr>
          <p:pic>
            <p:nvPicPr>
              <p:cNvPr id="3152" name="Picture 3151">
                <a:extLst>
                  <a:ext uri="{FF2B5EF4-FFF2-40B4-BE49-F238E27FC236}">
                    <a16:creationId xmlns:a16="http://schemas.microsoft.com/office/drawing/2014/main" id="{7FC495D1-B90D-71A1-A2FC-179C505B9ABA}"/>
                  </a:ext>
                </a:extLst>
              </p:cNvPr>
              <p:cNvPicPr>
                <a:picLocks noChangeAspect="1"/>
              </p:cNvPicPr>
              <p:nvPr/>
            </p:nvPicPr>
            <p:blipFill rotWithShape="1">
              <a:blip r:embed="rId3"/>
              <a:srcRect l="13578" t="29968" r="58563" b="27362"/>
              <a:stretch/>
            </p:blipFill>
            <p:spPr>
              <a:xfrm>
                <a:off x="39810" y="270044"/>
                <a:ext cx="12095040" cy="6112171"/>
              </a:xfrm>
              <a:prstGeom prst="rect">
                <a:avLst/>
              </a:prstGeom>
            </p:spPr>
          </p:pic>
          <p:sp>
            <p:nvSpPr>
              <p:cNvPr id="3163" name="Freeform: Shape 3162">
                <a:extLst>
                  <a:ext uri="{FF2B5EF4-FFF2-40B4-BE49-F238E27FC236}">
                    <a16:creationId xmlns:a16="http://schemas.microsoft.com/office/drawing/2014/main" id="{F0013DB9-1242-D337-CF40-8FCE20237E44}"/>
                  </a:ext>
                </a:extLst>
              </p:cNvPr>
              <p:cNvSpPr/>
              <p:nvPr/>
            </p:nvSpPr>
            <p:spPr>
              <a:xfrm>
                <a:off x="4743450" y="262890"/>
                <a:ext cx="2686050" cy="2057400"/>
              </a:xfrm>
              <a:custGeom>
                <a:avLst/>
                <a:gdLst>
                  <a:gd name="connsiteX0" fmla="*/ 217170 w 2686050"/>
                  <a:gd name="connsiteY0" fmla="*/ 2057400 h 2057400"/>
                  <a:gd name="connsiteX1" fmla="*/ 0 w 2686050"/>
                  <a:gd name="connsiteY1" fmla="*/ 0 h 2057400"/>
                  <a:gd name="connsiteX2" fmla="*/ 2514600 w 2686050"/>
                  <a:gd name="connsiteY2" fmla="*/ 11430 h 2057400"/>
                  <a:gd name="connsiteX3" fmla="*/ 2686050 w 2686050"/>
                  <a:gd name="connsiteY3" fmla="*/ 1211580 h 2057400"/>
                  <a:gd name="connsiteX4" fmla="*/ 2057400 w 2686050"/>
                  <a:gd name="connsiteY4" fmla="*/ 1268730 h 2057400"/>
                  <a:gd name="connsiteX5" fmla="*/ 2091690 w 2686050"/>
                  <a:gd name="connsiteY5" fmla="*/ 2000250 h 2057400"/>
                  <a:gd name="connsiteX6" fmla="*/ 960120 w 2686050"/>
                  <a:gd name="connsiteY6" fmla="*/ 2045970 h 2057400"/>
                  <a:gd name="connsiteX7" fmla="*/ 800100 w 2686050"/>
                  <a:gd name="connsiteY7" fmla="*/ 891540 h 2057400"/>
                  <a:gd name="connsiteX8" fmla="*/ 491490 w 2686050"/>
                  <a:gd name="connsiteY8" fmla="*/ 925830 h 2057400"/>
                  <a:gd name="connsiteX9" fmla="*/ 354330 w 2686050"/>
                  <a:gd name="connsiteY9" fmla="*/ 1257300 h 2057400"/>
                  <a:gd name="connsiteX10" fmla="*/ 457200 w 2686050"/>
                  <a:gd name="connsiteY10" fmla="*/ 2057400 h 2057400"/>
                  <a:gd name="connsiteX11" fmla="*/ 217170 w 2686050"/>
                  <a:gd name="connsiteY11"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6050" h="2057400">
                    <a:moveTo>
                      <a:pt x="217170" y="2057400"/>
                    </a:moveTo>
                    <a:lnTo>
                      <a:pt x="0" y="0"/>
                    </a:lnTo>
                    <a:lnTo>
                      <a:pt x="2514600" y="11430"/>
                    </a:lnTo>
                    <a:lnTo>
                      <a:pt x="2686050" y="1211580"/>
                    </a:lnTo>
                    <a:lnTo>
                      <a:pt x="2057400" y="1268730"/>
                    </a:lnTo>
                    <a:lnTo>
                      <a:pt x="2091690" y="2000250"/>
                    </a:lnTo>
                    <a:lnTo>
                      <a:pt x="960120" y="2045970"/>
                    </a:lnTo>
                    <a:lnTo>
                      <a:pt x="800100" y="891540"/>
                    </a:lnTo>
                    <a:lnTo>
                      <a:pt x="491490" y="925830"/>
                    </a:lnTo>
                    <a:lnTo>
                      <a:pt x="354330" y="1257300"/>
                    </a:lnTo>
                    <a:lnTo>
                      <a:pt x="457200" y="2057400"/>
                    </a:lnTo>
                    <a:lnTo>
                      <a:pt x="217170" y="2057400"/>
                    </a:lnTo>
                    <a:close/>
                  </a:path>
                </a:pathLst>
              </a:custGeom>
              <a:solidFill>
                <a:schemeClr val="accent1">
                  <a:lumMod val="20000"/>
                  <a:lumOff val="80000"/>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61" name="TextBox 3160">
              <a:extLst>
                <a:ext uri="{FF2B5EF4-FFF2-40B4-BE49-F238E27FC236}">
                  <a16:creationId xmlns:a16="http://schemas.microsoft.com/office/drawing/2014/main" id="{166C8E6F-F765-348D-B70E-2DD629166922}"/>
                </a:ext>
              </a:extLst>
            </p:cNvPr>
            <p:cNvSpPr txBox="1"/>
            <p:nvPr/>
          </p:nvSpPr>
          <p:spPr>
            <a:xfrm rot="21172320">
              <a:off x="5082519" y="215899"/>
              <a:ext cx="2823336" cy="584775"/>
            </a:xfrm>
            <a:prstGeom prst="rect">
              <a:avLst/>
            </a:prstGeom>
          </p:spPr>
          <p:txBody>
            <a:bodyPr wrap="square" rtlCol="0">
              <a:spAutoFit/>
            </a:bodyPr>
            <a:lstStyle/>
            <a:p>
              <a:r>
                <a:rPr lang="nl-BE" sz="3200" dirty="0">
                  <a:solidFill>
                    <a:srgbClr val="002060"/>
                  </a:solidFill>
                  <a:latin typeface="Amasis MT Pro Black" panose="02040A04050005020304" pitchFamily="18" charset="0"/>
                </a:rPr>
                <a:t>New KKE</a:t>
              </a:r>
            </a:p>
          </p:txBody>
        </p:sp>
      </p:grpSp>
      <p:sp>
        <p:nvSpPr>
          <p:cNvPr id="3157" name="Freeform: Shape 3156">
            <a:extLst>
              <a:ext uri="{FF2B5EF4-FFF2-40B4-BE49-F238E27FC236}">
                <a16:creationId xmlns:a16="http://schemas.microsoft.com/office/drawing/2014/main" id="{9120D6D7-D98A-3A02-9E7E-2281939CDEF6}"/>
              </a:ext>
            </a:extLst>
          </p:cNvPr>
          <p:cNvSpPr/>
          <p:nvPr/>
        </p:nvSpPr>
        <p:spPr>
          <a:xfrm>
            <a:off x="246600" y="666516"/>
            <a:ext cx="10984230" cy="5212080"/>
          </a:xfrm>
          <a:custGeom>
            <a:avLst/>
            <a:gdLst>
              <a:gd name="connsiteX0" fmla="*/ 0 w 10984230"/>
              <a:gd name="connsiteY0" fmla="*/ 2971800 h 5212080"/>
              <a:gd name="connsiteX1" fmla="*/ 1485900 w 10984230"/>
              <a:gd name="connsiteY1" fmla="*/ 1234440 h 5212080"/>
              <a:gd name="connsiteX2" fmla="*/ 2171700 w 10984230"/>
              <a:gd name="connsiteY2" fmla="*/ 1885950 h 5212080"/>
              <a:gd name="connsiteX3" fmla="*/ 4857750 w 10984230"/>
              <a:gd name="connsiteY3" fmla="*/ 1623060 h 5212080"/>
              <a:gd name="connsiteX4" fmla="*/ 4754880 w 10984230"/>
              <a:gd name="connsiteY4" fmla="*/ 788670 h 5212080"/>
              <a:gd name="connsiteX5" fmla="*/ 4914900 w 10984230"/>
              <a:gd name="connsiteY5" fmla="*/ 434340 h 5212080"/>
              <a:gd name="connsiteX6" fmla="*/ 6126480 w 10984230"/>
              <a:gd name="connsiteY6" fmla="*/ 320040 h 5212080"/>
              <a:gd name="connsiteX7" fmla="*/ 6115050 w 10984230"/>
              <a:gd name="connsiteY7" fmla="*/ 45720 h 5212080"/>
              <a:gd name="connsiteX8" fmla="*/ 7006590 w 10984230"/>
              <a:gd name="connsiteY8" fmla="*/ 0 h 5212080"/>
              <a:gd name="connsiteX9" fmla="*/ 7018020 w 10984230"/>
              <a:gd name="connsiteY9" fmla="*/ 262890 h 5212080"/>
              <a:gd name="connsiteX10" fmla="*/ 6195060 w 10984230"/>
              <a:gd name="connsiteY10" fmla="*/ 365760 h 5212080"/>
              <a:gd name="connsiteX11" fmla="*/ 6275070 w 10984230"/>
              <a:gd name="connsiteY11" fmla="*/ 845820 h 5212080"/>
              <a:gd name="connsiteX12" fmla="*/ 6572250 w 10984230"/>
              <a:gd name="connsiteY12" fmla="*/ 822960 h 5212080"/>
              <a:gd name="connsiteX13" fmla="*/ 6629400 w 10984230"/>
              <a:gd name="connsiteY13" fmla="*/ 1760220 h 5212080"/>
              <a:gd name="connsiteX14" fmla="*/ 10824210 w 10984230"/>
              <a:gd name="connsiteY14" fmla="*/ 1291590 h 5212080"/>
              <a:gd name="connsiteX15" fmla="*/ 10984230 w 10984230"/>
              <a:gd name="connsiteY15" fmla="*/ 3086100 h 5212080"/>
              <a:gd name="connsiteX16" fmla="*/ 10069830 w 10984230"/>
              <a:gd name="connsiteY16" fmla="*/ 3188970 h 5212080"/>
              <a:gd name="connsiteX17" fmla="*/ 10081260 w 10984230"/>
              <a:gd name="connsiteY17" fmla="*/ 3474720 h 5212080"/>
              <a:gd name="connsiteX18" fmla="*/ 9829800 w 10984230"/>
              <a:gd name="connsiteY18" fmla="*/ 3703320 h 5212080"/>
              <a:gd name="connsiteX19" fmla="*/ 9909810 w 10984230"/>
              <a:gd name="connsiteY19" fmla="*/ 3817620 h 5212080"/>
              <a:gd name="connsiteX20" fmla="*/ 9452610 w 10984230"/>
              <a:gd name="connsiteY20" fmla="*/ 4183380 h 5212080"/>
              <a:gd name="connsiteX21" fmla="*/ 9486900 w 10984230"/>
              <a:gd name="connsiteY21" fmla="*/ 4331970 h 5212080"/>
              <a:gd name="connsiteX22" fmla="*/ 8606790 w 10984230"/>
              <a:gd name="connsiteY22" fmla="*/ 4411980 h 5212080"/>
              <a:gd name="connsiteX23" fmla="*/ 8641080 w 10984230"/>
              <a:gd name="connsiteY23" fmla="*/ 5154930 h 5212080"/>
              <a:gd name="connsiteX24" fmla="*/ 8549640 w 10984230"/>
              <a:gd name="connsiteY24" fmla="*/ 5212080 h 5212080"/>
              <a:gd name="connsiteX25" fmla="*/ 5063490 w 10984230"/>
              <a:gd name="connsiteY25" fmla="*/ 3954780 h 5212080"/>
              <a:gd name="connsiteX26" fmla="*/ 4686300 w 10984230"/>
              <a:gd name="connsiteY26" fmla="*/ 3851910 h 5212080"/>
              <a:gd name="connsiteX27" fmla="*/ 4549140 w 10984230"/>
              <a:gd name="connsiteY27" fmla="*/ 3851910 h 5212080"/>
              <a:gd name="connsiteX28" fmla="*/ 1874520 w 10984230"/>
              <a:gd name="connsiteY28" fmla="*/ 3680460 h 5212080"/>
              <a:gd name="connsiteX29" fmla="*/ 1143000 w 10984230"/>
              <a:gd name="connsiteY29" fmla="*/ 3646170 h 5212080"/>
              <a:gd name="connsiteX30" fmla="*/ 1040130 w 10984230"/>
              <a:gd name="connsiteY30" fmla="*/ 3657600 h 5212080"/>
              <a:gd name="connsiteX31" fmla="*/ 754380 w 10984230"/>
              <a:gd name="connsiteY31" fmla="*/ 3726180 h 5212080"/>
              <a:gd name="connsiteX32" fmla="*/ 0 w 10984230"/>
              <a:gd name="connsiteY32" fmla="*/ 2971800 h 521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84230" h="5212080">
                <a:moveTo>
                  <a:pt x="0" y="2971800"/>
                </a:moveTo>
                <a:lnTo>
                  <a:pt x="1485900" y="1234440"/>
                </a:lnTo>
                <a:lnTo>
                  <a:pt x="2171700" y="1885950"/>
                </a:lnTo>
                <a:lnTo>
                  <a:pt x="4857750" y="1623060"/>
                </a:lnTo>
                <a:lnTo>
                  <a:pt x="4754880" y="788670"/>
                </a:lnTo>
                <a:lnTo>
                  <a:pt x="4914900" y="434340"/>
                </a:lnTo>
                <a:lnTo>
                  <a:pt x="6126480" y="320040"/>
                </a:lnTo>
                <a:lnTo>
                  <a:pt x="6115050" y="45720"/>
                </a:lnTo>
                <a:lnTo>
                  <a:pt x="7006590" y="0"/>
                </a:lnTo>
                <a:lnTo>
                  <a:pt x="7018020" y="262890"/>
                </a:lnTo>
                <a:lnTo>
                  <a:pt x="6195060" y="365760"/>
                </a:lnTo>
                <a:lnTo>
                  <a:pt x="6275070" y="845820"/>
                </a:lnTo>
                <a:lnTo>
                  <a:pt x="6572250" y="822960"/>
                </a:lnTo>
                <a:lnTo>
                  <a:pt x="6629400" y="1760220"/>
                </a:lnTo>
                <a:lnTo>
                  <a:pt x="10824210" y="1291590"/>
                </a:lnTo>
                <a:lnTo>
                  <a:pt x="10984230" y="3086100"/>
                </a:lnTo>
                <a:lnTo>
                  <a:pt x="10069830" y="3188970"/>
                </a:lnTo>
                <a:lnTo>
                  <a:pt x="10081260" y="3474720"/>
                </a:lnTo>
                <a:lnTo>
                  <a:pt x="9829800" y="3703320"/>
                </a:lnTo>
                <a:lnTo>
                  <a:pt x="9909810" y="3817620"/>
                </a:lnTo>
                <a:lnTo>
                  <a:pt x="9452610" y="4183380"/>
                </a:lnTo>
                <a:lnTo>
                  <a:pt x="9486900" y="4331970"/>
                </a:lnTo>
                <a:lnTo>
                  <a:pt x="8606790" y="4411980"/>
                </a:lnTo>
                <a:lnTo>
                  <a:pt x="8641080" y="5154930"/>
                </a:lnTo>
                <a:lnTo>
                  <a:pt x="8549640" y="5212080"/>
                </a:lnTo>
                <a:lnTo>
                  <a:pt x="5063490" y="3954780"/>
                </a:lnTo>
                <a:lnTo>
                  <a:pt x="4686300" y="3851910"/>
                </a:lnTo>
                <a:lnTo>
                  <a:pt x="4549140" y="3851910"/>
                </a:lnTo>
                <a:lnTo>
                  <a:pt x="1874520" y="3680460"/>
                </a:lnTo>
                <a:lnTo>
                  <a:pt x="1143000" y="3646170"/>
                </a:lnTo>
                <a:lnTo>
                  <a:pt x="1040130" y="3657600"/>
                </a:lnTo>
                <a:lnTo>
                  <a:pt x="754380" y="3726180"/>
                </a:lnTo>
                <a:lnTo>
                  <a:pt x="0" y="2971800"/>
                </a:lnTo>
                <a:close/>
              </a:path>
            </a:pathLst>
          </a:custGeom>
          <a:noFill/>
          <a:ln w="508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196" name="Picture 124" descr="Gratis vectors en illustraties met Puin storten Downloaden | Freepik">
            <a:extLst>
              <a:ext uri="{FF2B5EF4-FFF2-40B4-BE49-F238E27FC236}">
                <a16:creationId xmlns:a16="http://schemas.microsoft.com/office/drawing/2014/main" id="{7A0D61FD-2F66-179E-2A84-C485FA1E27D9}"/>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5874" b="48235"/>
          <a:stretch/>
        </p:blipFill>
        <p:spPr bwMode="auto">
          <a:xfrm flipH="1">
            <a:off x="6332219" y="636071"/>
            <a:ext cx="837150" cy="552173"/>
          </a:xfrm>
          <a:prstGeom prst="rect">
            <a:avLst/>
          </a:prstGeom>
          <a:noFill/>
          <a:extLst>
            <a:ext uri="{909E8E84-426E-40DD-AFC4-6F175D3DCCD1}">
              <a14:hiddenFill xmlns:a14="http://schemas.microsoft.com/office/drawing/2010/main">
                <a:solidFill>
                  <a:srgbClr val="FFFFFF"/>
                </a:solidFill>
              </a14:hiddenFill>
            </a:ext>
          </a:extLst>
        </p:spPr>
      </p:pic>
      <p:grpSp>
        <p:nvGrpSpPr>
          <p:cNvPr id="3174" name="Group 3173">
            <a:extLst>
              <a:ext uri="{FF2B5EF4-FFF2-40B4-BE49-F238E27FC236}">
                <a16:creationId xmlns:a16="http://schemas.microsoft.com/office/drawing/2014/main" id="{2B7E95E6-B5D5-E1FC-CEA7-4097D6D51D55}"/>
              </a:ext>
            </a:extLst>
          </p:cNvPr>
          <p:cNvGrpSpPr/>
          <p:nvPr/>
        </p:nvGrpSpPr>
        <p:grpSpPr>
          <a:xfrm>
            <a:off x="4700588" y="1626394"/>
            <a:ext cx="1876425" cy="788194"/>
            <a:chOff x="4700588" y="1626394"/>
            <a:chExt cx="1876425" cy="788194"/>
          </a:xfrm>
        </p:grpSpPr>
        <p:sp>
          <p:nvSpPr>
            <p:cNvPr id="3170" name="Freeform: Shape 3169">
              <a:extLst>
                <a:ext uri="{FF2B5EF4-FFF2-40B4-BE49-F238E27FC236}">
                  <a16:creationId xmlns:a16="http://schemas.microsoft.com/office/drawing/2014/main" id="{4D6F2854-266B-D9ED-A052-064C014AA5C1}"/>
                </a:ext>
              </a:extLst>
            </p:cNvPr>
            <p:cNvSpPr/>
            <p:nvPr/>
          </p:nvSpPr>
          <p:spPr>
            <a:xfrm>
              <a:off x="4700588" y="2259806"/>
              <a:ext cx="1876425" cy="154782"/>
            </a:xfrm>
            <a:custGeom>
              <a:avLst/>
              <a:gdLst>
                <a:gd name="connsiteX0" fmla="*/ 0 w 1876425"/>
                <a:gd name="connsiteY0" fmla="*/ 123825 h 154782"/>
                <a:gd name="connsiteX1" fmla="*/ 1364456 w 1876425"/>
                <a:gd name="connsiteY1" fmla="*/ 0 h 154782"/>
                <a:gd name="connsiteX2" fmla="*/ 1435893 w 1876425"/>
                <a:gd name="connsiteY2" fmla="*/ 4763 h 154782"/>
                <a:gd name="connsiteX3" fmla="*/ 1535906 w 1876425"/>
                <a:gd name="connsiteY3" fmla="*/ 9525 h 154782"/>
                <a:gd name="connsiteX4" fmla="*/ 1569243 w 1876425"/>
                <a:gd name="connsiteY4" fmla="*/ 19050 h 154782"/>
                <a:gd name="connsiteX5" fmla="*/ 1607343 w 1876425"/>
                <a:gd name="connsiteY5" fmla="*/ 30957 h 154782"/>
                <a:gd name="connsiteX6" fmla="*/ 1662112 w 1876425"/>
                <a:gd name="connsiteY6" fmla="*/ 52388 h 154782"/>
                <a:gd name="connsiteX7" fmla="*/ 1750218 w 1876425"/>
                <a:gd name="connsiteY7" fmla="*/ 88107 h 154782"/>
                <a:gd name="connsiteX8" fmla="*/ 1821656 w 1876425"/>
                <a:gd name="connsiteY8" fmla="*/ 121444 h 154782"/>
                <a:gd name="connsiteX9" fmla="*/ 1876425 w 1876425"/>
                <a:gd name="connsiteY9" fmla="*/ 154782 h 154782"/>
                <a:gd name="connsiteX10" fmla="*/ 1876425 w 1876425"/>
                <a:gd name="connsiteY10" fmla="*/ 154782 h 15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6425" h="154782">
                  <a:moveTo>
                    <a:pt x="0" y="123825"/>
                  </a:moveTo>
                  <a:lnTo>
                    <a:pt x="1364456" y="0"/>
                  </a:lnTo>
                  <a:lnTo>
                    <a:pt x="1435893" y="4763"/>
                  </a:lnTo>
                  <a:lnTo>
                    <a:pt x="1535906" y="9525"/>
                  </a:lnTo>
                  <a:lnTo>
                    <a:pt x="1569243" y="19050"/>
                  </a:lnTo>
                  <a:lnTo>
                    <a:pt x="1607343" y="30957"/>
                  </a:lnTo>
                  <a:lnTo>
                    <a:pt x="1662112" y="52388"/>
                  </a:lnTo>
                  <a:lnTo>
                    <a:pt x="1750218" y="88107"/>
                  </a:lnTo>
                  <a:lnTo>
                    <a:pt x="1821656" y="121444"/>
                  </a:lnTo>
                  <a:lnTo>
                    <a:pt x="1876425" y="154782"/>
                  </a:lnTo>
                  <a:lnTo>
                    <a:pt x="1876425" y="154782"/>
                  </a:lnTo>
                </a:path>
              </a:pathLst>
            </a:cu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3" name="Freeform: Shape 3172">
              <a:extLst>
                <a:ext uri="{FF2B5EF4-FFF2-40B4-BE49-F238E27FC236}">
                  <a16:creationId xmlns:a16="http://schemas.microsoft.com/office/drawing/2014/main" id="{AC6D40CE-4857-DCFD-2953-4B79FAE08482}"/>
                </a:ext>
              </a:extLst>
            </p:cNvPr>
            <p:cNvSpPr/>
            <p:nvPr/>
          </p:nvSpPr>
          <p:spPr>
            <a:xfrm>
              <a:off x="5967413" y="1626394"/>
              <a:ext cx="59531" cy="616744"/>
            </a:xfrm>
            <a:custGeom>
              <a:avLst/>
              <a:gdLst>
                <a:gd name="connsiteX0" fmla="*/ 0 w 59531"/>
                <a:gd name="connsiteY0" fmla="*/ 0 h 616744"/>
                <a:gd name="connsiteX1" fmla="*/ 59531 w 59531"/>
                <a:gd name="connsiteY1" fmla="*/ 616744 h 616744"/>
                <a:gd name="connsiteX2" fmla="*/ 59531 w 59531"/>
                <a:gd name="connsiteY2" fmla="*/ 616744 h 616744"/>
              </a:gdLst>
              <a:ahLst/>
              <a:cxnLst>
                <a:cxn ang="0">
                  <a:pos x="connsiteX0" y="connsiteY0"/>
                </a:cxn>
                <a:cxn ang="0">
                  <a:pos x="connsiteX1" y="connsiteY1"/>
                </a:cxn>
                <a:cxn ang="0">
                  <a:pos x="connsiteX2" y="connsiteY2"/>
                </a:cxn>
              </a:cxnLst>
              <a:rect l="l" t="t" r="r" b="b"/>
              <a:pathLst>
                <a:path w="59531" h="616744">
                  <a:moveTo>
                    <a:pt x="0" y="0"/>
                  </a:moveTo>
                  <a:lnTo>
                    <a:pt x="59531" y="616744"/>
                  </a:lnTo>
                  <a:lnTo>
                    <a:pt x="59531" y="616744"/>
                  </a:lnTo>
                </a:path>
              </a:pathLst>
            </a:cu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grpSp>
        <p:nvGrpSpPr>
          <p:cNvPr id="3178" name="Group 3177">
            <a:extLst>
              <a:ext uri="{FF2B5EF4-FFF2-40B4-BE49-F238E27FC236}">
                <a16:creationId xmlns:a16="http://schemas.microsoft.com/office/drawing/2014/main" id="{F5943DB8-BB01-E696-E6B3-BEFB4631B4E2}"/>
              </a:ext>
            </a:extLst>
          </p:cNvPr>
          <p:cNvGrpSpPr/>
          <p:nvPr/>
        </p:nvGrpSpPr>
        <p:grpSpPr>
          <a:xfrm>
            <a:off x="2324100" y="2400300"/>
            <a:ext cx="7305675" cy="2590800"/>
            <a:chOff x="2324100" y="2400300"/>
            <a:chExt cx="7305675" cy="2590800"/>
          </a:xfrm>
        </p:grpSpPr>
        <p:sp>
          <p:nvSpPr>
            <p:cNvPr id="3175" name="Freeform: Shape 3174">
              <a:extLst>
                <a:ext uri="{FF2B5EF4-FFF2-40B4-BE49-F238E27FC236}">
                  <a16:creationId xmlns:a16="http://schemas.microsoft.com/office/drawing/2014/main" id="{0EE01D0B-5100-44F9-AED1-5BA9F9FAF76F}"/>
                </a:ext>
              </a:extLst>
            </p:cNvPr>
            <p:cNvSpPr/>
            <p:nvPr/>
          </p:nvSpPr>
          <p:spPr>
            <a:xfrm>
              <a:off x="6591300" y="2438400"/>
              <a:ext cx="3038475" cy="2552700"/>
            </a:xfrm>
            <a:custGeom>
              <a:avLst/>
              <a:gdLst>
                <a:gd name="connsiteX0" fmla="*/ 0 w 3038475"/>
                <a:gd name="connsiteY0" fmla="*/ 0 h 2552700"/>
                <a:gd name="connsiteX1" fmla="*/ 247650 w 3038475"/>
                <a:gd name="connsiteY1" fmla="*/ 400050 h 2552700"/>
                <a:gd name="connsiteX2" fmla="*/ 371475 w 3038475"/>
                <a:gd name="connsiteY2" fmla="*/ 600075 h 2552700"/>
                <a:gd name="connsiteX3" fmla="*/ 571500 w 3038475"/>
                <a:gd name="connsiteY3" fmla="*/ 704850 h 2552700"/>
                <a:gd name="connsiteX4" fmla="*/ 809625 w 3038475"/>
                <a:gd name="connsiteY4" fmla="*/ 742950 h 2552700"/>
                <a:gd name="connsiteX5" fmla="*/ 2838450 w 3038475"/>
                <a:gd name="connsiteY5" fmla="*/ 523875 h 2552700"/>
                <a:gd name="connsiteX6" fmla="*/ 3038475 w 3038475"/>
                <a:gd name="connsiteY6" fmla="*/ 255270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8475" h="2552700">
                  <a:moveTo>
                    <a:pt x="0" y="0"/>
                  </a:moveTo>
                  <a:lnTo>
                    <a:pt x="247650" y="400050"/>
                  </a:lnTo>
                  <a:lnTo>
                    <a:pt x="371475" y="600075"/>
                  </a:lnTo>
                  <a:lnTo>
                    <a:pt x="571500" y="704850"/>
                  </a:lnTo>
                  <a:lnTo>
                    <a:pt x="809625" y="742950"/>
                  </a:lnTo>
                  <a:lnTo>
                    <a:pt x="2838450" y="523875"/>
                  </a:lnTo>
                  <a:lnTo>
                    <a:pt x="3038475" y="2552700"/>
                  </a:lnTo>
                </a:path>
              </a:pathLst>
            </a:custGeom>
            <a:noFill/>
            <a:ln w="5715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6" name="Freeform: Shape 3175">
              <a:extLst>
                <a:ext uri="{FF2B5EF4-FFF2-40B4-BE49-F238E27FC236}">
                  <a16:creationId xmlns:a16="http://schemas.microsoft.com/office/drawing/2014/main" id="{3530CCBD-A9C2-1A15-00D9-DFE153B33A6E}"/>
                </a:ext>
              </a:extLst>
            </p:cNvPr>
            <p:cNvSpPr/>
            <p:nvPr/>
          </p:nvSpPr>
          <p:spPr>
            <a:xfrm>
              <a:off x="2324100" y="2400300"/>
              <a:ext cx="2533650" cy="2076450"/>
            </a:xfrm>
            <a:custGeom>
              <a:avLst/>
              <a:gdLst>
                <a:gd name="connsiteX0" fmla="*/ 2533650 w 2533650"/>
                <a:gd name="connsiteY0" fmla="*/ 2076450 h 2076450"/>
                <a:gd name="connsiteX1" fmla="*/ 2381250 w 2533650"/>
                <a:gd name="connsiteY1" fmla="*/ 0 h 2076450"/>
                <a:gd name="connsiteX2" fmla="*/ 0 w 2533650"/>
                <a:gd name="connsiteY2" fmla="*/ 228600 h 2076450"/>
                <a:gd name="connsiteX3" fmla="*/ 85725 w 2533650"/>
                <a:gd name="connsiteY3" fmla="*/ 1504950 h 2076450"/>
                <a:gd name="connsiteX4" fmla="*/ 247650 w 2533650"/>
                <a:gd name="connsiteY4" fmla="*/ 1657350 h 2076450"/>
                <a:gd name="connsiteX5" fmla="*/ 2505075 w 2533650"/>
                <a:gd name="connsiteY5" fmla="*/ 1466850 h 2076450"/>
                <a:gd name="connsiteX6" fmla="*/ 2505075 w 2533650"/>
                <a:gd name="connsiteY6" fmla="*/ 1466850 h 207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3650" h="2076450">
                  <a:moveTo>
                    <a:pt x="2533650" y="2076450"/>
                  </a:moveTo>
                  <a:lnTo>
                    <a:pt x="2381250" y="0"/>
                  </a:lnTo>
                  <a:lnTo>
                    <a:pt x="0" y="228600"/>
                  </a:lnTo>
                  <a:lnTo>
                    <a:pt x="85725" y="1504950"/>
                  </a:lnTo>
                  <a:lnTo>
                    <a:pt x="247650" y="1657350"/>
                  </a:lnTo>
                  <a:lnTo>
                    <a:pt x="2505075" y="1466850"/>
                  </a:lnTo>
                  <a:lnTo>
                    <a:pt x="2505075" y="1466850"/>
                  </a:lnTo>
                </a:path>
              </a:pathLst>
            </a:custGeom>
            <a:noFill/>
            <a:ln w="635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7" name="Freeform: Shape 3176">
              <a:extLst>
                <a:ext uri="{FF2B5EF4-FFF2-40B4-BE49-F238E27FC236}">
                  <a16:creationId xmlns:a16="http://schemas.microsoft.com/office/drawing/2014/main" id="{338127CC-571F-115C-B84C-7917C892A65F}"/>
                </a:ext>
              </a:extLst>
            </p:cNvPr>
            <p:cNvSpPr/>
            <p:nvPr/>
          </p:nvSpPr>
          <p:spPr>
            <a:xfrm>
              <a:off x="2409825" y="3924300"/>
              <a:ext cx="9525" cy="409575"/>
            </a:xfrm>
            <a:custGeom>
              <a:avLst/>
              <a:gdLst>
                <a:gd name="connsiteX0" fmla="*/ 9525 w 9525"/>
                <a:gd name="connsiteY0" fmla="*/ 409575 h 409575"/>
                <a:gd name="connsiteX1" fmla="*/ 0 w 9525"/>
                <a:gd name="connsiteY1" fmla="*/ 0 h 409575"/>
              </a:gdLst>
              <a:ahLst/>
              <a:cxnLst>
                <a:cxn ang="0">
                  <a:pos x="connsiteX0" y="connsiteY0"/>
                </a:cxn>
                <a:cxn ang="0">
                  <a:pos x="connsiteX1" y="connsiteY1"/>
                </a:cxn>
              </a:cxnLst>
              <a:rect l="l" t="t" r="r" b="b"/>
              <a:pathLst>
                <a:path w="9525" h="409575">
                  <a:moveTo>
                    <a:pt x="9525" y="409575"/>
                  </a:moveTo>
                  <a:lnTo>
                    <a:pt x="0" y="0"/>
                  </a:lnTo>
                </a:path>
              </a:pathLst>
            </a:custGeom>
            <a:noFill/>
            <a:ln w="508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95" name="Oval 3194">
            <a:extLst>
              <a:ext uri="{FF2B5EF4-FFF2-40B4-BE49-F238E27FC236}">
                <a16:creationId xmlns:a16="http://schemas.microsoft.com/office/drawing/2014/main" id="{A737540C-582D-0EEC-8AC8-BEFB233BCF40}"/>
              </a:ext>
            </a:extLst>
          </p:cNvPr>
          <p:cNvSpPr/>
          <p:nvPr/>
        </p:nvSpPr>
        <p:spPr>
          <a:xfrm>
            <a:off x="3428365" y="3843096"/>
            <a:ext cx="325119" cy="26034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3197" name="Group 3196">
            <a:extLst>
              <a:ext uri="{FF2B5EF4-FFF2-40B4-BE49-F238E27FC236}">
                <a16:creationId xmlns:a16="http://schemas.microsoft.com/office/drawing/2014/main" id="{42C0024D-56A8-EA71-B18B-40E44D4915FC}"/>
              </a:ext>
            </a:extLst>
          </p:cNvPr>
          <p:cNvGrpSpPr/>
          <p:nvPr/>
        </p:nvGrpSpPr>
        <p:grpSpPr>
          <a:xfrm>
            <a:off x="2218056" y="2337197"/>
            <a:ext cx="7484600" cy="1817607"/>
            <a:chOff x="2218056" y="2337197"/>
            <a:chExt cx="7484600" cy="1817607"/>
          </a:xfrm>
        </p:grpSpPr>
        <p:grpSp>
          <p:nvGrpSpPr>
            <p:cNvPr id="3179" name="Group 3178">
              <a:extLst>
                <a:ext uri="{FF2B5EF4-FFF2-40B4-BE49-F238E27FC236}">
                  <a16:creationId xmlns:a16="http://schemas.microsoft.com/office/drawing/2014/main" id="{7FD824B2-AA05-BD4E-84D5-5A7CCF6F65AF}"/>
                </a:ext>
              </a:extLst>
            </p:cNvPr>
            <p:cNvGrpSpPr/>
            <p:nvPr/>
          </p:nvGrpSpPr>
          <p:grpSpPr>
            <a:xfrm>
              <a:off x="7710662" y="2954104"/>
              <a:ext cx="344169" cy="318452"/>
              <a:chOff x="0" y="0"/>
              <a:chExt cx="931545" cy="930910"/>
            </a:xfrm>
          </p:grpSpPr>
          <p:sp>
            <p:nvSpPr>
              <p:cNvPr id="3180" name="Oval 3179">
                <a:extLst>
                  <a:ext uri="{FF2B5EF4-FFF2-40B4-BE49-F238E27FC236}">
                    <a16:creationId xmlns:a16="http://schemas.microsoft.com/office/drawing/2014/main" id="{10C5DA81-D9BD-13E5-9489-AEFAA73CB76E}"/>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1" name="Picture 3180" descr="C43 verkeersbord snelheidsbeperking 50km/u">
                <a:extLst>
                  <a:ext uri="{FF2B5EF4-FFF2-40B4-BE49-F238E27FC236}">
                    <a16:creationId xmlns:a16="http://schemas.microsoft.com/office/drawing/2014/main" id="{D4525A34-7D61-B2E5-F9B9-E8DBB68CDE04}"/>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2" name="Group 3181">
              <a:extLst>
                <a:ext uri="{FF2B5EF4-FFF2-40B4-BE49-F238E27FC236}">
                  <a16:creationId xmlns:a16="http://schemas.microsoft.com/office/drawing/2014/main" id="{8612B7F4-EEA1-5B64-850A-96CB7B05997B}"/>
                </a:ext>
              </a:extLst>
            </p:cNvPr>
            <p:cNvGrpSpPr/>
            <p:nvPr/>
          </p:nvGrpSpPr>
          <p:grpSpPr>
            <a:xfrm>
              <a:off x="4580035" y="3108501"/>
              <a:ext cx="344169" cy="318452"/>
              <a:chOff x="0" y="0"/>
              <a:chExt cx="931545" cy="930910"/>
            </a:xfrm>
          </p:grpSpPr>
          <p:sp>
            <p:nvSpPr>
              <p:cNvPr id="3183" name="Oval 3182">
                <a:extLst>
                  <a:ext uri="{FF2B5EF4-FFF2-40B4-BE49-F238E27FC236}">
                    <a16:creationId xmlns:a16="http://schemas.microsoft.com/office/drawing/2014/main" id="{8EE71BEE-AA70-A634-C6B4-87AA8A9C634D}"/>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4" name="Picture 3183" descr="C43 verkeersbord snelheidsbeperking 50km/u">
                <a:extLst>
                  <a:ext uri="{FF2B5EF4-FFF2-40B4-BE49-F238E27FC236}">
                    <a16:creationId xmlns:a16="http://schemas.microsoft.com/office/drawing/2014/main" id="{65377B8C-5E35-06B7-B07C-F2C7EFC3C56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5" name="Group 3184">
              <a:extLst>
                <a:ext uri="{FF2B5EF4-FFF2-40B4-BE49-F238E27FC236}">
                  <a16:creationId xmlns:a16="http://schemas.microsoft.com/office/drawing/2014/main" id="{7B4F4B73-3B8D-4263-B9BD-022E0D478933}"/>
                </a:ext>
              </a:extLst>
            </p:cNvPr>
            <p:cNvGrpSpPr/>
            <p:nvPr/>
          </p:nvGrpSpPr>
          <p:grpSpPr>
            <a:xfrm>
              <a:off x="9358487" y="3810635"/>
              <a:ext cx="344169" cy="318452"/>
              <a:chOff x="0" y="0"/>
              <a:chExt cx="931545" cy="930910"/>
            </a:xfrm>
          </p:grpSpPr>
          <p:sp>
            <p:nvSpPr>
              <p:cNvPr id="3186" name="Oval 3185">
                <a:extLst>
                  <a:ext uri="{FF2B5EF4-FFF2-40B4-BE49-F238E27FC236}">
                    <a16:creationId xmlns:a16="http://schemas.microsoft.com/office/drawing/2014/main" id="{BEE87C56-7833-C534-527A-F18770FA2692}"/>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7" name="Picture 3186" descr="C43 verkeersbord snelheidsbeperking 50km/u">
                <a:extLst>
                  <a:ext uri="{FF2B5EF4-FFF2-40B4-BE49-F238E27FC236}">
                    <a16:creationId xmlns:a16="http://schemas.microsoft.com/office/drawing/2014/main" id="{AE5AED74-14D2-5692-8F3A-F0D6D9FDBEDF}"/>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8" name="Group 3187">
              <a:extLst>
                <a:ext uri="{FF2B5EF4-FFF2-40B4-BE49-F238E27FC236}">
                  <a16:creationId xmlns:a16="http://schemas.microsoft.com/office/drawing/2014/main" id="{482B7C29-6A64-41F2-6EDD-98F971609CF1}"/>
                </a:ext>
              </a:extLst>
            </p:cNvPr>
            <p:cNvGrpSpPr/>
            <p:nvPr/>
          </p:nvGrpSpPr>
          <p:grpSpPr>
            <a:xfrm>
              <a:off x="2218056" y="3155802"/>
              <a:ext cx="344169" cy="318452"/>
              <a:chOff x="0" y="0"/>
              <a:chExt cx="931545" cy="930910"/>
            </a:xfrm>
          </p:grpSpPr>
          <p:sp>
            <p:nvSpPr>
              <p:cNvPr id="3189" name="Oval 3188">
                <a:extLst>
                  <a:ext uri="{FF2B5EF4-FFF2-40B4-BE49-F238E27FC236}">
                    <a16:creationId xmlns:a16="http://schemas.microsoft.com/office/drawing/2014/main" id="{3DF1BE04-3C2E-54AA-6976-EAEAD88FF958}"/>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0" name="Picture 3189" descr="C43 verkeersbord snelheidsbeperking 50km/u">
                <a:extLst>
                  <a:ext uri="{FF2B5EF4-FFF2-40B4-BE49-F238E27FC236}">
                    <a16:creationId xmlns:a16="http://schemas.microsoft.com/office/drawing/2014/main" id="{D81AAF5C-5D61-13C5-0501-B86D24BEE193}"/>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91" name="Group 3190">
              <a:extLst>
                <a:ext uri="{FF2B5EF4-FFF2-40B4-BE49-F238E27FC236}">
                  <a16:creationId xmlns:a16="http://schemas.microsoft.com/office/drawing/2014/main" id="{23A18D5B-79A0-5F23-F880-856DBD2ABD5B}"/>
                </a:ext>
              </a:extLst>
            </p:cNvPr>
            <p:cNvGrpSpPr/>
            <p:nvPr/>
          </p:nvGrpSpPr>
          <p:grpSpPr>
            <a:xfrm>
              <a:off x="3355919" y="2337197"/>
              <a:ext cx="344169" cy="318452"/>
              <a:chOff x="0" y="0"/>
              <a:chExt cx="931545" cy="930910"/>
            </a:xfrm>
          </p:grpSpPr>
          <p:sp>
            <p:nvSpPr>
              <p:cNvPr id="3192" name="Oval 3191">
                <a:extLst>
                  <a:ext uri="{FF2B5EF4-FFF2-40B4-BE49-F238E27FC236}">
                    <a16:creationId xmlns:a16="http://schemas.microsoft.com/office/drawing/2014/main" id="{B2DFF52B-C53F-B4C6-AC26-D4DE97D61A76}"/>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3" name="Picture 3192" descr="C43 verkeersbord snelheidsbeperking 50km/u">
                <a:extLst>
                  <a:ext uri="{FF2B5EF4-FFF2-40B4-BE49-F238E27FC236}">
                    <a16:creationId xmlns:a16="http://schemas.microsoft.com/office/drawing/2014/main" id="{2D863A4C-C138-9D8A-D4CD-0784EDA7A1E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pic>
          <p:nvPicPr>
            <p:cNvPr id="3194" name="Picture 3193" descr="Verkeersbord C43 snelheidsbeperking 30km huren bij Huurland">
              <a:extLst>
                <a:ext uri="{FF2B5EF4-FFF2-40B4-BE49-F238E27FC236}">
                  <a16:creationId xmlns:a16="http://schemas.microsoft.com/office/drawing/2014/main" id="{869244D9-13D0-6094-814D-D8153FEE3C70}"/>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8365" y="3810635"/>
              <a:ext cx="344169" cy="344169"/>
            </a:xfrm>
            <a:prstGeom prst="rect">
              <a:avLst/>
            </a:prstGeom>
            <a:noFill/>
            <a:ln>
              <a:noFill/>
            </a:ln>
          </p:spPr>
        </p:pic>
      </p:grpSp>
      <p:pic>
        <p:nvPicPr>
          <p:cNvPr id="3199" name="Picture 3198" descr="A blue and white road sign with arrows&#10;&#10;Description automatically generated">
            <a:extLst>
              <a:ext uri="{FF2B5EF4-FFF2-40B4-BE49-F238E27FC236}">
                <a16:creationId xmlns:a16="http://schemas.microsoft.com/office/drawing/2014/main" id="{C6875C01-F9A5-C01B-16B7-F7835F9FC59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4688825" y="4015424"/>
            <a:ext cx="319842" cy="318451"/>
          </a:xfrm>
          <a:prstGeom prst="rect">
            <a:avLst/>
          </a:prstGeom>
          <a:ln>
            <a:noFill/>
          </a:ln>
          <a:extLst>
            <a:ext uri="{53640926-AAD7-44D8-BBD7-CCE9431645EC}">
              <a14:shadowObscured xmlns:a14="http://schemas.microsoft.com/office/drawing/2010/main"/>
            </a:ext>
          </a:extLst>
        </p:spPr>
      </p:pic>
      <p:pic>
        <p:nvPicPr>
          <p:cNvPr id="3201" name="Picture 3200" descr="A blue and white road sign with arrows&#10;&#10;Description automatically generated">
            <a:extLst>
              <a:ext uri="{FF2B5EF4-FFF2-40B4-BE49-F238E27FC236}">
                <a16:creationId xmlns:a16="http://schemas.microsoft.com/office/drawing/2014/main" id="{44D67BA4-C202-F24E-DBF3-66BD44A3B9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2173183" y="2794878"/>
            <a:ext cx="319842" cy="318451"/>
          </a:xfrm>
          <a:prstGeom prst="rect">
            <a:avLst/>
          </a:prstGeom>
          <a:ln>
            <a:noFill/>
          </a:ln>
          <a:extLst>
            <a:ext uri="{53640926-AAD7-44D8-BBD7-CCE9431645EC}">
              <a14:shadowObscured xmlns:a14="http://schemas.microsoft.com/office/drawing/2010/main"/>
            </a:ext>
          </a:extLst>
        </p:spPr>
      </p:pic>
      <p:pic>
        <p:nvPicPr>
          <p:cNvPr id="3202" name="Picture 3201" descr="A blue and white road sign with arrows&#10;&#10;Description automatically generated">
            <a:extLst>
              <a:ext uri="{FF2B5EF4-FFF2-40B4-BE49-F238E27FC236}">
                <a16:creationId xmlns:a16="http://schemas.microsoft.com/office/drawing/2014/main" id="{9D244EF7-7F7E-16A8-336C-51FED0371A8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9309933" y="3329382"/>
            <a:ext cx="319842" cy="318451"/>
          </a:xfrm>
          <a:prstGeom prst="rect">
            <a:avLst/>
          </a:prstGeom>
          <a:ln>
            <a:noFill/>
          </a:ln>
          <a:extLst>
            <a:ext uri="{53640926-AAD7-44D8-BBD7-CCE9431645EC}">
              <a14:shadowObscured xmlns:a14="http://schemas.microsoft.com/office/drawing/2010/main"/>
            </a:ext>
          </a:extLst>
        </p:spPr>
      </p:pic>
      <p:pic>
        <p:nvPicPr>
          <p:cNvPr id="3203" name="Picture 3202" descr="A blue and white road sign with arrows&#10;&#10;Description automatically generated">
            <a:extLst>
              <a:ext uri="{FF2B5EF4-FFF2-40B4-BE49-F238E27FC236}">
                <a16:creationId xmlns:a16="http://schemas.microsoft.com/office/drawing/2014/main" id="{D992FFCF-4854-6D1B-36AD-E0AB7A647CE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7452935">
            <a:off x="7020217" y="2963985"/>
            <a:ext cx="319842" cy="318451"/>
          </a:xfrm>
          <a:prstGeom prst="rect">
            <a:avLst/>
          </a:prstGeom>
          <a:ln>
            <a:noFill/>
          </a:ln>
          <a:extLst>
            <a:ext uri="{53640926-AAD7-44D8-BBD7-CCE9431645EC}">
              <a14:shadowObscured xmlns:a14="http://schemas.microsoft.com/office/drawing/2010/main"/>
            </a:ext>
          </a:extLst>
        </p:spPr>
      </p:pic>
      <p:pic>
        <p:nvPicPr>
          <p:cNvPr id="3204" name="Picture 3203" descr="A blue and white road sign with arrows&#10;&#10;Description automatically generated">
            <a:extLst>
              <a:ext uri="{FF2B5EF4-FFF2-40B4-BE49-F238E27FC236}">
                <a16:creationId xmlns:a16="http://schemas.microsoft.com/office/drawing/2014/main" id="{9CB92E72-5DC8-3C73-B135-86A25641A28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3792291" y="2298529"/>
            <a:ext cx="319842" cy="318451"/>
          </a:xfrm>
          <a:prstGeom prst="rect">
            <a:avLst/>
          </a:prstGeom>
          <a:ln>
            <a:noFill/>
          </a:ln>
          <a:extLst>
            <a:ext uri="{53640926-AAD7-44D8-BBD7-CCE9431645EC}">
              <a14:shadowObscured xmlns:a14="http://schemas.microsoft.com/office/drawing/2010/main"/>
            </a:ext>
          </a:extLst>
        </p:spPr>
      </p:pic>
      <p:pic>
        <p:nvPicPr>
          <p:cNvPr id="3205" name="Picture 3204" descr="A blue and white road sign with arrows&#10;&#10;Description automatically generated">
            <a:extLst>
              <a:ext uri="{FF2B5EF4-FFF2-40B4-BE49-F238E27FC236}">
                <a16:creationId xmlns:a16="http://schemas.microsoft.com/office/drawing/2014/main" id="{3B6DA8A5-8E1B-4EC4-44A6-D6AE8286AFD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4049907" y="3765074"/>
            <a:ext cx="319842" cy="318451"/>
          </a:xfrm>
          <a:prstGeom prst="rect">
            <a:avLst/>
          </a:prstGeom>
          <a:ln>
            <a:noFill/>
          </a:ln>
          <a:extLst>
            <a:ext uri="{53640926-AAD7-44D8-BBD7-CCE9431645EC}">
              <a14:shadowObscured xmlns:a14="http://schemas.microsoft.com/office/drawing/2010/main"/>
            </a:ext>
          </a:extLst>
        </p:spPr>
      </p:pic>
      <p:pic>
        <p:nvPicPr>
          <p:cNvPr id="3206" name="Picture 3205" descr="Verkeerslicht Svg Verkeerslicht Cricut gesneden bestand Verkeerslicht Png Verkeerslicht Vector afbeelding 1">
            <a:extLst>
              <a:ext uri="{FF2B5EF4-FFF2-40B4-BE49-F238E27FC236}">
                <a16:creationId xmlns:a16="http://schemas.microsoft.com/office/drawing/2014/main" id="{510872D6-9B2D-AB84-B10A-D00DF62383C7}"/>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4828648" y="2125942"/>
            <a:ext cx="217537" cy="442423"/>
          </a:xfrm>
          <a:prstGeom prst="rect">
            <a:avLst/>
          </a:prstGeom>
          <a:noFill/>
          <a:ln>
            <a:noFill/>
          </a:ln>
          <a:extLst>
            <a:ext uri="{53640926-AAD7-44D8-BBD7-CCE9431645EC}">
              <a14:shadowObscured xmlns:a14="http://schemas.microsoft.com/office/drawing/2010/main"/>
            </a:ext>
          </a:extLst>
        </p:spPr>
      </p:pic>
      <p:pic>
        <p:nvPicPr>
          <p:cNvPr id="3207" name="Picture 3206" descr="Verkeerslicht Svg Verkeerslicht Cricut gesneden bestand Verkeerslicht Png Verkeerslicht Vector afbeelding 1">
            <a:extLst>
              <a:ext uri="{FF2B5EF4-FFF2-40B4-BE49-F238E27FC236}">
                <a16:creationId xmlns:a16="http://schemas.microsoft.com/office/drawing/2014/main" id="{9EECE703-B6E8-06DF-213A-65E0D3EC2484}"/>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5779641" y="1750451"/>
            <a:ext cx="217537" cy="442423"/>
          </a:xfrm>
          <a:prstGeom prst="rect">
            <a:avLst/>
          </a:prstGeom>
          <a:noFill/>
          <a:ln>
            <a:noFill/>
          </a:ln>
          <a:extLst>
            <a:ext uri="{53640926-AAD7-44D8-BBD7-CCE9431645EC}">
              <a14:shadowObscured xmlns:a14="http://schemas.microsoft.com/office/drawing/2010/main"/>
            </a:ext>
          </a:extLst>
        </p:spPr>
      </p:pic>
      <p:pic>
        <p:nvPicPr>
          <p:cNvPr id="3208" name="Picture 3207" descr="Verkeerslicht Svg Verkeerslicht Cricut gesneden bestand Verkeerslicht Png Verkeerslicht Vector afbeelding 1">
            <a:extLst>
              <a:ext uri="{FF2B5EF4-FFF2-40B4-BE49-F238E27FC236}">
                <a16:creationId xmlns:a16="http://schemas.microsoft.com/office/drawing/2014/main" id="{2D33B158-A15E-1A4E-6B37-251F2446DBDB}"/>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6436004" y="1884817"/>
            <a:ext cx="217537" cy="442423"/>
          </a:xfrm>
          <a:prstGeom prst="rect">
            <a:avLst/>
          </a:prstGeom>
          <a:noFill/>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E8F892EC-0322-3CDB-DC01-309722584F57}"/>
              </a:ext>
            </a:extLst>
          </p:cNvPr>
          <p:cNvSpPr/>
          <p:nvPr/>
        </p:nvSpPr>
        <p:spPr>
          <a:xfrm>
            <a:off x="8794390" y="5556714"/>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Rectangle 6">
            <a:extLst>
              <a:ext uri="{FF2B5EF4-FFF2-40B4-BE49-F238E27FC236}">
                <a16:creationId xmlns:a16="http://schemas.microsoft.com/office/drawing/2014/main" id="{4EC69C0D-8629-86F2-5A13-B569B302ED16}"/>
              </a:ext>
            </a:extLst>
          </p:cNvPr>
          <p:cNvSpPr/>
          <p:nvPr/>
        </p:nvSpPr>
        <p:spPr>
          <a:xfrm>
            <a:off x="4004705" y="5071598"/>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Rectangle 7">
            <a:extLst>
              <a:ext uri="{FF2B5EF4-FFF2-40B4-BE49-F238E27FC236}">
                <a16:creationId xmlns:a16="http://schemas.microsoft.com/office/drawing/2014/main" id="{851DD900-DCFB-B31F-BF7A-6DDDC7976601}"/>
              </a:ext>
            </a:extLst>
          </p:cNvPr>
          <p:cNvSpPr/>
          <p:nvPr/>
        </p:nvSpPr>
        <p:spPr>
          <a:xfrm>
            <a:off x="1512390" y="4906947"/>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extBox 3">
            <a:extLst>
              <a:ext uri="{FF2B5EF4-FFF2-40B4-BE49-F238E27FC236}">
                <a16:creationId xmlns:a16="http://schemas.microsoft.com/office/drawing/2014/main" id="{BA78104E-BA3D-07E3-5EA9-A55799D33699}"/>
              </a:ext>
            </a:extLst>
          </p:cNvPr>
          <p:cNvSpPr txBox="1"/>
          <p:nvPr/>
        </p:nvSpPr>
        <p:spPr>
          <a:xfrm>
            <a:off x="8851540" y="5579151"/>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CHARLIE</a:t>
            </a:r>
          </a:p>
        </p:txBody>
      </p:sp>
      <p:sp>
        <p:nvSpPr>
          <p:cNvPr id="3" name="TextBox 2">
            <a:extLst>
              <a:ext uri="{FF2B5EF4-FFF2-40B4-BE49-F238E27FC236}">
                <a16:creationId xmlns:a16="http://schemas.microsoft.com/office/drawing/2014/main" id="{457AFD32-73A8-BB49-65E2-DA29FAC998FA}"/>
              </a:ext>
            </a:extLst>
          </p:cNvPr>
          <p:cNvSpPr txBox="1"/>
          <p:nvPr/>
        </p:nvSpPr>
        <p:spPr>
          <a:xfrm>
            <a:off x="4158650" y="5083732"/>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BRAVO</a:t>
            </a:r>
          </a:p>
        </p:txBody>
      </p:sp>
      <p:sp>
        <p:nvSpPr>
          <p:cNvPr id="2" name="TextBox 1">
            <a:extLst>
              <a:ext uri="{FF2B5EF4-FFF2-40B4-BE49-F238E27FC236}">
                <a16:creationId xmlns:a16="http://schemas.microsoft.com/office/drawing/2014/main" id="{B524F7B5-1EC4-F404-17DA-0E2E8DAFB52F}"/>
              </a:ext>
            </a:extLst>
          </p:cNvPr>
          <p:cNvSpPr txBox="1"/>
          <p:nvPr/>
        </p:nvSpPr>
        <p:spPr>
          <a:xfrm>
            <a:off x="1665880" y="4918244"/>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ALPHA</a:t>
            </a:r>
          </a:p>
        </p:txBody>
      </p:sp>
      <p:sp>
        <p:nvSpPr>
          <p:cNvPr id="9" name="Arrow: Up 8">
            <a:extLst>
              <a:ext uri="{FF2B5EF4-FFF2-40B4-BE49-F238E27FC236}">
                <a16:creationId xmlns:a16="http://schemas.microsoft.com/office/drawing/2014/main" id="{C9E4BEAD-C86A-8D85-E60D-07D8B1187D8E}"/>
              </a:ext>
            </a:extLst>
          </p:cNvPr>
          <p:cNvSpPr/>
          <p:nvPr/>
        </p:nvSpPr>
        <p:spPr>
          <a:xfrm>
            <a:off x="2257646" y="4430554"/>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Arrow: Up 9">
            <a:extLst>
              <a:ext uri="{FF2B5EF4-FFF2-40B4-BE49-F238E27FC236}">
                <a16:creationId xmlns:a16="http://schemas.microsoft.com/office/drawing/2014/main" id="{8D5926C2-C9E5-9958-2EE1-54E960BBB977}"/>
              </a:ext>
            </a:extLst>
          </p:cNvPr>
          <p:cNvSpPr/>
          <p:nvPr/>
        </p:nvSpPr>
        <p:spPr>
          <a:xfrm>
            <a:off x="9477059" y="5063823"/>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Arrow: Up 10">
            <a:extLst>
              <a:ext uri="{FF2B5EF4-FFF2-40B4-BE49-F238E27FC236}">
                <a16:creationId xmlns:a16="http://schemas.microsoft.com/office/drawing/2014/main" id="{AF7EB79B-97A2-F68D-FDF4-12AAAE2583F7}"/>
              </a:ext>
            </a:extLst>
          </p:cNvPr>
          <p:cNvSpPr/>
          <p:nvPr/>
        </p:nvSpPr>
        <p:spPr>
          <a:xfrm>
            <a:off x="4676661" y="4632742"/>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a:extLst>
              <a:ext uri="{FF2B5EF4-FFF2-40B4-BE49-F238E27FC236}">
                <a16:creationId xmlns:a16="http://schemas.microsoft.com/office/drawing/2014/main" id="{F768CF80-404D-BE3D-4A63-814A779BEC6B}"/>
              </a:ext>
            </a:extLst>
          </p:cNvPr>
          <p:cNvSpPr txBox="1"/>
          <p:nvPr/>
        </p:nvSpPr>
        <p:spPr>
          <a:xfrm>
            <a:off x="4890912" y="2520147"/>
            <a:ext cx="5094515" cy="1815882"/>
          </a:xfrm>
          <a:prstGeom prst="rect">
            <a:avLst/>
          </a:prstGeom>
        </p:spPr>
        <p:txBody>
          <a:bodyPr wrap="square" rtlCol="0">
            <a:spAutoFit/>
          </a:bodyPr>
          <a:lstStyle/>
          <a:p>
            <a:r>
              <a:rPr lang="nl-BE" sz="2800" b="1" dirty="0">
                <a:solidFill>
                  <a:schemeClr val="bg1"/>
                </a:solidFill>
              </a:rPr>
              <a:t>Dump aarde op </a:t>
            </a:r>
            <a:br>
              <a:rPr lang="nl-BE" sz="2800" b="1" dirty="0">
                <a:solidFill>
                  <a:schemeClr val="bg1"/>
                </a:solidFill>
              </a:rPr>
            </a:br>
            <a:r>
              <a:rPr lang="nl-BE" sz="2800" b="1" dirty="0">
                <a:solidFill>
                  <a:schemeClr val="bg1"/>
                </a:solidFill>
              </a:rPr>
              <a:t>maisveld start </a:t>
            </a:r>
            <a:br>
              <a:rPr lang="nl-BE" sz="2800" b="1" dirty="0">
                <a:solidFill>
                  <a:schemeClr val="bg1"/>
                </a:solidFill>
              </a:rPr>
            </a:br>
            <a:r>
              <a:rPr lang="nl-BE" sz="2800" b="1" dirty="0">
                <a:solidFill>
                  <a:schemeClr val="bg1"/>
                </a:solidFill>
              </a:rPr>
              <a:t>rond midden </a:t>
            </a:r>
            <a:br>
              <a:rPr lang="nl-BE" sz="2800" b="1" dirty="0">
                <a:solidFill>
                  <a:schemeClr val="bg1"/>
                </a:solidFill>
              </a:rPr>
            </a:br>
            <a:r>
              <a:rPr lang="nl-BE" sz="2800" b="1" dirty="0">
                <a:solidFill>
                  <a:schemeClr val="bg1"/>
                </a:solidFill>
              </a:rPr>
              <a:t>April 25</a:t>
            </a:r>
          </a:p>
        </p:txBody>
      </p:sp>
    </p:spTree>
    <p:extLst>
      <p:ext uri="{BB962C8B-B14F-4D97-AF65-F5344CB8AC3E}">
        <p14:creationId xmlns:p14="http://schemas.microsoft.com/office/powerpoint/2010/main" val="224347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521 0.04514 L -0.00521 0.04514 C -0.0056 0.05232 -0.00508 0.05972 -0.00625 0.06667 C -0.0073 0.07292 -0.01016 0.07778 -0.01185 0.08334 C -0.01224 0.08496 -0.01198 0.08727 -0.01276 0.08843 C -0.01563 0.09283 -0.01914 0.09584 -0.02214 0.1 C -0.03086 0.11273 -0.02409 0.10834 -0.03151 0.11181 C -0.03334 0.11389 -0.03529 0.11621 -0.03711 0.11829 C -0.04753 0.13009 -0.04284 0.12338 -0.06433 0.125 C -0.06602 0.14607 -0.06667 0.14861 -0.06433 0.17847 C -0.06407 0.18125 -0.06237 0.18287 -0.06146 0.18519 C -0.06094 0.18843 -0.05899 0.19167 -0.05964 0.19514 C -0.05977 0.1956 -0.06146 0.20602 -0.06237 0.20509 C -0.06355 0.20417 -0.06237 0.2007 -0.06237 0.19838 L -0.11954 0.21019 L -0.1168 0.31667 L -0.1168 0.31667 " pathEditMode="relative" ptsTypes="AAAAAAAAAAAAAAAAA">
                                      <p:cBhvr>
                                        <p:cTn id="6" dur="9000" fill="hold"/>
                                        <p:tgtEl>
                                          <p:spTgt spid="3196"/>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174"/>
                                        </p:tgtEl>
                                        <p:attrNameLst>
                                          <p:attrName>style.visibility</p:attrName>
                                        </p:attrNameLst>
                                      </p:cBhvr>
                                      <p:to>
                                        <p:strVal val="visible"/>
                                      </p:to>
                                    </p:set>
                                    <p:animEffect transition="in" filter="barn(inVertical)">
                                      <p:cBhvr>
                                        <p:cTn id="11" dur="4250"/>
                                        <p:tgtEl>
                                          <p:spTgt spid="317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178"/>
                                        </p:tgtEl>
                                        <p:attrNameLst>
                                          <p:attrName>style.visibility</p:attrName>
                                        </p:attrNameLst>
                                      </p:cBhvr>
                                      <p:to>
                                        <p:strVal val="visible"/>
                                      </p:to>
                                    </p:set>
                                    <p:animEffect transition="in" filter="barn(inVertical)">
                                      <p:cBhvr>
                                        <p:cTn id="16" dur="2000"/>
                                        <p:tgtEl>
                                          <p:spTgt spid="317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197"/>
                                        </p:tgtEl>
                                        <p:attrNameLst>
                                          <p:attrName>style.visibility</p:attrName>
                                        </p:attrNameLst>
                                      </p:cBhvr>
                                      <p:to>
                                        <p:strVal val="visible"/>
                                      </p:to>
                                    </p:set>
                                    <p:animEffect transition="in" filter="barn(inVertical)">
                                      <p:cBhvr>
                                        <p:cTn id="21" dur="2000"/>
                                        <p:tgtEl>
                                          <p:spTgt spid="3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8DF79-DC00-28C8-97FE-DA450460974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2313B3-9255-1413-52EB-4FCBF4DD2A44}"/>
              </a:ext>
            </a:extLst>
          </p:cNvPr>
          <p:cNvSpPr>
            <a:spLocks noGrp="1"/>
          </p:cNvSpPr>
          <p:nvPr>
            <p:ph type="body" sz="quarter" idx="13"/>
          </p:nvPr>
        </p:nvSpPr>
        <p:spPr/>
        <p:txBody>
          <a:bodyPr/>
          <a:lstStyle/>
          <a:p>
            <a:r>
              <a:rPr lang="nl-BE" dirty="0"/>
              <a:t>Evacuatiewegen blok 5 – tweede fase.</a:t>
            </a:r>
          </a:p>
        </p:txBody>
      </p:sp>
      <p:sp>
        <p:nvSpPr>
          <p:cNvPr id="3" name="Text Placeholder 2">
            <a:extLst>
              <a:ext uri="{FF2B5EF4-FFF2-40B4-BE49-F238E27FC236}">
                <a16:creationId xmlns:a16="http://schemas.microsoft.com/office/drawing/2014/main" id="{12209BEB-01B9-CE61-4659-5163CCD040E5}"/>
              </a:ext>
            </a:extLst>
          </p:cNvPr>
          <p:cNvSpPr>
            <a:spLocks noGrp="1"/>
          </p:cNvSpPr>
          <p:nvPr>
            <p:ph type="body" sz="quarter" idx="27"/>
          </p:nvPr>
        </p:nvSpPr>
        <p:spPr>
          <a:xfrm>
            <a:off x="281009" y="1779812"/>
            <a:ext cx="11237400" cy="924887"/>
          </a:xfrm>
        </p:spPr>
        <p:txBody>
          <a:bodyPr/>
          <a:lstStyle/>
          <a:p>
            <a:pPr marL="285750" indent="-285750">
              <a:buFont typeface="Arial" panose="020B0604020202020204" pitchFamily="34" charset="0"/>
              <a:buChar char="•"/>
            </a:pPr>
            <a:r>
              <a:rPr lang="nl-BE" sz="3600" dirty="0">
                <a:solidFill>
                  <a:srgbClr val="FF0000"/>
                </a:solidFill>
              </a:rPr>
              <a:t>Zijn nu van toepassing!!!!</a:t>
            </a:r>
          </a:p>
        </p:txBody>
      </p:sp>
    </p:spTree>
    <p:extLst>
      <p:ext uri="{BB962C8B-B14F-4D97-AF65-F5344CB8AC3E}">
        <p14:creationId xmlns:p14="http://schemas.microsoft.com/office/powerpoint/2010/main" val="42683314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sign with white arrows and people&#10;&#10;AI-generated content may be incorrect.">
            <a:extLst>
              <a:ext uri="{FF2B5EF4-FFF2-40B4-BE49-F238E27FC236}">
                <a16:creationId xmlns:a16="http://schemas.microsoft.com/office/drawing/2014/main" id="{D57F04DE-3DB8-1776-A09D-65D9017F074E}"/>
              </a:ext>
            </a:extLst>
          </p:cNvPr>
          <p:cNvPicPr>
            <a:picLocks noChangeAspect="1"/>
          </p:cNvPicPr>
          <p:nvPr/>
        </p:nvPicPr>
        <p:blipFill>
          <a:blip r:embed="rId2"/>
          <a:stretch>
            <a:fillRect/>
          </a:stretch>
        </p:blipFill>
        <p:spPr>
          <a:xfrm>
            <a:off x="3619100" y="-78609"/>
            <a:ext cx="4880008" cy="6936609"/>
          </a:xfrm>
          <a:prstGeom prst="rect">
            <a:avLst/>
          </a:prstGeom>
        </p:spPr>
      </p:pic>
      <p:sp>
        <p:nvSpPr>
          <p:cNvPr id="5" name="TextBox 4">
            <a:extLst>
              <a:ext uri="{FF2B5EF4-FFF2-40B4-BE49-F238E27FC236}">
                <a16:creationId xmlns:a16="http://schemas.microsoft.com/office/drawing/2014/main" id="{4108E44E-56F4-F038-C32C-75AFB33A7C26}"/>
              </a:ext>
            </a:extLst>
          </p:cNvPr>
          <p:cNvSpPr txBox="1"/>
          <p:nvPr/>
        </p:nvSpPr>
        <p:spPr>
          <a:xfrm>
            <a:off x="413887" y="4581626"/>
            <a:ext cx="2560320" cy="954107"/>
          </a:xfrm>
          <a:prstGeom prst="rect">
            <a:avLst/>
          </a:prstGeom>
        </p:spPr>
        <p:txBody>
          <a:bodyPr wrap="square" rtlCol="0">
            <a:spAutoFit/>
          </a:bodyPr>
          <a:lstStyle/>
          <a:p>
            <a:r>
              <a:rPr lang="nl-BE" sz="2800" dirty="0"/>
              <a:t>Op de poort richting werf.</a:t>
            </a:r>
          </a:p>
        </p:txBody>
      </p:sp>
      <p:sp>
        <p:nvSpPr>
          <p:cNvPr id="6" name="TextBox 5">
            <a:extLst>
              <a:ext uri="{FF2B5EF4-FFF2-40B4-BE49-F238E27FC236}">
                <a16:creationId xmlns:a16="http://schemas.microsoft.com/office/drawing/2014/main" id="{02A54C49-84F2-62D4-3FEB-CE65F0B93C8C}"/>
              </a:ext>
            </a:extLst>
          </p:cNvPr>
          <p:cNvSpPr txBox="1"/>
          <p:nvPr/>
        </p:nvSpPr>
        <p:spPr>
          <a:xfrm>
            <a:off x="344905" y="1163054"/>
            <a:ext cx="3149065" cy="954107"/>
          </a:xfrm>
          <a:prstGeom prst="rect">
            <a:avLst/>
          </a:prstGeom>
        </p:spPr>
        <p:txBody>
          <a:bodyPr wrap="square" rtlCol="0">
            <a:spAutoFit/>
          </a:bodyPr>
          <a:lstStyle/>
          <a:p>
            <a:r>
              <a:rPr lang="nl-BE" sz="2800" dirty="0"/>
              <a:t>Aan de omheining richting poort werf.</a:t>
            </a:r>
          </a:p>
        </p:txBody>
      </p:sp>
    </p:spTree>
    <p:extLst>
      <p:ext uri="{BB962C8B-B14F-4D97-AF65-F5344CB8AC3E}">
        <p14:creationId xmlns:p14="http://schemas.microsoft.com/office/powerpoint/2010/main" val="24464581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00379F-FB34-6565-16FC-EB9B2F460B8F}"/>
              </a:ext>
            </a:extLst>
          </p:cNvPr>
          <p:cNvSpPr>
            <a:spLocks noGrp="1"/>
          </p:cNvSpPr>
          <p:nvPr>
            <p:ph type="body" sz="quarter" idx="13"/>
          </p:nvPr>
        </p:nvSpPr>
        <p:spPr/>
        <p:txBody>
          <a:bodyPr/>
          <a:lstStyle/>
          <a:p>
            <a:r>
              <a:rPr lang="nl-BE" dirty="0"/>
              <a:t>Blok 5</a:t>
            </a:r>
          </a:p>
        </p:txBody>
      </p:sp>
      <p:sp>
        <p:nvSpPr>
          <p:cNvPr id="3" name="Text Placeholder 2">
            <a:extLst>
              <a:ext uri="{FF2B5EF4-FFF2-40B4-BE49-F238E27FC236}">
                <a16:creationId xmlns:a16="http://schemas.microsoft.com/office/drawing/2014/main" id="{2E0C2409-6B16-CF3D-8BDC-FC3F20D0960B}"/>
              </a:ext>
            </a:extLst>
          </p:cNvPr>
          <p:cNvSpPr>
            <a:spLocks noGrp="1"/>
          </p:cNvSpPr>
          <p:nvPr>
            <p:ph type="body" sz="quarter" idx="27"/>
          </p:nvPr>
        </p:nvSpPr>
        <p:spPr>
          <a:xfrm>
            <a:off x="281009" y="1779812"/>
            <a:ext cx="5814991" cy="4089476"/>
          </a:xfrm>
        </p:spPr>
        <p:txBody>
          <a:bodyPr/>
          <a:lstStyle/>
          <a:p>
            <a:r>
              <a:rPr lang="nl-BE" dirty="0"/>
              <a:t>Werken zijn gestart voor het plaatsen van twee nieuwe deuren in blok 5.</a:t>
            </a:r>
          </a:p>
          <a:p>
            <a:r>
              <a:rPr lang="nl-BE" dirty="0"/>
              <a:t>Deze deuren zullen de huidige hoofdtoegang en de deur ter hoogte van de cafetaria vervangen.</a:t>
            </a:r>
            <a:br>
              <a:rPr lang="nl-BE" dirty="0"/>
            </a:br>
            <a:r>
              <a:rPr lang="nl-BE" dirty="0"/>
              <a:t>Deze zullen vanaf de tweede fase definitief gesloten worden. </a:t>
            </a:r>
          </a:p>
        </p:txBody>
      </p:sp>
      <p:pic>
        <p:nvPicPr>
          <p:cNvPr id="5" name="Picture 4">
            <a:extLst>
              <a:ext uri="{FF2B5EF4-FFF2-40B4-BE49-F238E27FC236}">
                <a16:creationId xmlns:a16="http://schemas.microsoft.com/office/drawing/2014/main" id="{8C1641DD-DBC9-15EA-6A5A-D4A8751DA53D}"/>
              </a:ext>
            </a:extLst>
          </p:cNvPr>
          <p:cNvPicPr>
            <a:picLocks noChangeAspect="1"/>
          </p:cNvPicPr>
          <p:nvPr/>
        </p:nvPicPr>
        <p:blipFill>
          <a:blip r:embed="rId2"/>
          <a:stretch>
            <a:fillRect/>
          </a:stretch>
        </p:blipFill>
        <p:spPr>
          <a:xfrm>
            <a:off x="7093697" y="11588"/>
            <a:ext cx="4380548" cy="6907788"/>
          </a:xfrm>
          <a:prstGeom prst="rect">
            <a:avLst/>
          </a:prstGeom>
        </p:spPr>
      </p:pic>
      <p:sp>
        <p:nvSpPr>
          <p:cNvPr id="6" name="Arrow: Right 5">
            <a:extLst>
              <a:ext uri="{FF2B5EF4-FFF2-40B4-BE49-F238E27FC236}">
                <a16:creationId xmlns:a16="http://schemas.microsoft.com/office/drawing/2014/main" id="{CC8592E7-B324-1506-C1AB-B3BCDBB553BB}"/>
              </a:ext>
            </a:extLst>
          </p:cNvPr>
          <p:cNvSpPr/>
          <p:nvPr/>
        </p:nvSpPr>
        <p:spPr>
          <a:xfrm>
            <a:off x="6489290" y="2821858"/>
            <a:ext cx="1848465" cy="875071"/>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Arrow: Right 6">
            <a:extLst>
              <a:ext uri="{FF2B5EF4-FFF2-40B4-BE49-F238E27FC236}">
                <a16:creationId xmlns:a16="http://schemas.microsoft.com/office/drawing/2014/main" id="{D1EAD07C-5C0C-572A-1168-E9DBC4E7856A}"/>
              </a:ext>
            </a:extLst>
          </p:cNvPr>
          <p:cNvSpPr/>
          <p:nvPr/>
        </p:nvSpPr>
        <p:spPr>
          <a:xfrm>
            <a:off x="6594870" y="4594558"/>
            <a:ext cx="1848465" cy="875071"/>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Arrow: Right 7">
            <a:extLst>
              <a:ext uri="{FF2B5EF4-FFF2-40B4-BE49-F238E27FC236}">
                <a16:creationId xmlns:a16="http://schemas.microsoft.com/office/drawing/2014/main" id="{F9DFE6A1-086D-7999-F399-FD0D3582B3D1}"/>
              </a:ext>
            </a:extLst>
          </p:cNvPr>
          <p:cNvSpPr/>
          <p:nvPr/>
        </p:nvSpPr>
        <p:spPr>
          <a:xfrm rot="15886913">
            <a:off x="9159840" y="3583417"/>
            <a:ext cx="936917" cy="87507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Arrow: Right 8">
            <a:extLst>
              <a:ext uri="{FF2B5EF4-FFF2-40B4-BE49-F238E27FC236}">
                <a16:creationId xmlns:a16="http://schemas.microsoft.com/office/drawing/2014/main" id="{BF2BBADF-6D96-BA42-5982-2A2B7358E481}"/>
              </a:ext>
            </a:extLst>
          </p:cNvPr>
          <p:cNvSpPr/>
          <p:nvPr/>
        </p:nvSpPr>
        <p:spPr>
          <a:xfrm rot="10589739">
            <a:off x="9437404" y="5059911"/>
            <a:ext cx="936917" cy="87507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6981296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9547EB-97DD-A7D4-7A64-E7876318DDCF}"/>
              </a:ext>
            </a:extLst>
          </p:cNvPr>
          <p:cNvSpPr>
            <a:spLocks noGrp="1"/>
          </p:cNvSpPr>
          <p:nvPr>
            <p:ph type="body" sz="quarter" idx="13"/>
          </p:nvPr>
        </p:nvSpPr>
        <p:spPr/>
        <p:txBody>
          <a:bodyPr/>
          <a:lstStyle/>
          <a:p>
            <a:r>
              <a:rPr lang="nl-BE" dirty="0"/>
              <a:t>Nota VCHOD werkpost- en functiefiches.</a:t>
            </a:r>
          </a:p>
        </p:txBody>
      </p:sp>
      <p:sp>
        <p:nvSpPr>
          <p:cNvPr id="3" name="Text Placeholder 2">
            <a:extLst>
              <a:ext uri="{FF2B5EF4-FFF2-40B4-BE49-F238E27FC236}">
                <a16:creationId xmlns:a16="http://schemas.microsoft.com/office/drawing/2014/main" id="{2B7747C3-A5CB-A2BB-402D-4D2690F6D0C5}"/>
              </a:ext>
            </a:extLst>
          </p:cNvPr>
          <p:cNvSpPr>
            <a:spLocks noGrp="1"/>
          </p:cNvSpPr>
          <p:nvPr>
            <p:ph type="body" sz="quarter" idx="27"/>
          </p:nvPr>
        </p:nvSpPr>
        <p:spPr>
          <a:xfrm>
            <a:off x="281009" y="1779812"/>
            <a:ext cx="11237400" cy="3042445"/>
          </a:xfrm>
        </p:spPr>
        <p:txBody>
          <a:bodyPr/>
          <a:lstStyle/>
          <a:p>
            <a:pPr marL="285750" indent="-285750">
              <a:buFont typeface="Wingdings" panose="05000000000000000000" pitchFamily="2" charset="2"/>
              <a:buChar char="q"/>
            </a:pPr>
            <a:r>
              <a:rPr lang="nl-BE" dirty="0"/>
              <a:t>LDPBW 08: </a:t>
            </a:r>
          </a:p>
          <a:p>
            <a:pPr marL="1028700" lvl="1">
              <a:buFont typeface="Wingdings" panose="05000000000000000000" pitchFamily="2" charset="2"/>
              <a:buChar char="§"/>
            </a:pPr>
            <a:r>
              <a:rPr lang="nl-BE" dirty="0"/>
              <a:t>geen zicht op de bestaande functie- en werkpostfiches.</a:t>
            </a:r>
          </a:p>
          <a:p>
            <a:pPr marL="1028700" lvl="1">
              <a:buFont typeface="Wingdings" panose="05000000000000000000" pitchFamily="2" charset="2"/>
              <a:buChar char="§"/>
            </a:pPr>
            <a:r>
              <a:rPr lang="nl-BE" dirty="0"/>
              <a:t>Voorlopig geen lijst van de eventueel door  gemaakte RA van de werkpostfiches</a:t>
            </a:r>
          </a:p>
          <a:p>
            <a:pPr marL="1028700" lvl="1">
              <a:buFont typeface="Wingdings" panose="05000000000000000000" pitchFamily="2" charset="2"/>
              <a:buChar char="§"/>
            </a:pPr>
            <a:endParaRPr lang="nl-BE" dirty="0"/>
          </a:p>
          <a:p>
            <a:pPr marL="285750" lvl="1">
              <a:buFont typeface="Wingdings" panose="05000000000000000000" pitchFamily="2" charset="2"/>
              <a:buChar char="q"/>
            </a:pPr>
            <a:r>
              <a:rPr lang="nl-BE" dirty="0"/>
              <a:t>De LDPBW zal aan de hand van een vragenlijst een lijst opmaken van de huidige situatie.</a:t>
            </a:r>
            <a:br>
              <a:rPr lang="nl-BE" dirty="0"/>
            </a:br>
            <a:r>
              <a:rPr lang="nl-BE" dirty="0"/>
              <a:t>- welke WPF, FF zijn er voorhanden in de eenheden; </a:t>
            </a:r>
            <a:br>
              <a:rPr lang="nl-BE" dirty="0"/>
            </a:br>
            <a:r>
              <a:rPr lang="nl-BE" dirty="0"/>
              <a:t>- zijn deze correct ingevuld;</a:t>
            </a:r>
            <a:br>
              <a:rPr lang="nl-BE" dirty="0"/>
            </a:br>
            <a:r>
              <a:rPr lang="nl-BE" dirty="0"/>
              <a:t>- werden deze opgemaakt op basis van een risicoanalyse</a:t>
            </a:r>
            <a:br>
              <a:rPr lang="nl-BE" dirty="0"/>
            </a:br>
            <a:r>
              <a:rPr lang="nl-BE" dirty="0"/>
              <a:t>- ………………………………………….</a:t>
            </a:r>
            <a:br>
              <a:rPr lang="nl-BE" dirty="0"/>
            </a:br>
            <a:r>
              <a:rPr lang="nl-BE" dirty="0"/>
              <a:t>- …………………………………………… </a:t>
            </a:r>
          </a:p>
          <a:p>
            <a:pPr marL="285750" indent="-285750">
              <a:buFont typeface="Wingdings" panose="05000000000000000000" pitchFamily="2" charset="2"/>
              <a:buChar char="q"/>
            </a:pPr>
            <a:endParaRPr lang="nl-BE" dirty="0"/>
          </a:p>
        </p:txBody>
      </p:sp>
      <p:graphicFrame>
        <p:nvGraphicFramePr>
          <p:cNvPr id="6" name="Object 5">
            <a:extLst>
              <a:ext uri="{FF2B5EF4-FFF2-40B4-BE49-F238E27FC236}">
                <a16:creationId xmlns:a16="http://schemas.microsoft.com/office/drawing/2014/main" id="{7AA55528-09A4-71AE-70F7-29105C4B0E0D}"/>
              </a:ext>
            </a:extLst>
          </p:cNvPr>
          <p:cNvGraphicFramePr>
            <a:graphicFrameLocks noChangeAspect="1"/>
          </p:cNvGraphicFramePr>
          <p:nvPr>
            <p:extLst>
              <p:ext uri="{D42A27DB-BD31-4B8C-83A1-F6EECF244321}">
                <p14:modId xmlns:p14="http://schemas.microsoft.com/office/powerpoint/2010/main" val="193832206"/>
              </p:ext>
            </p:extLst>
          </p:nvPr>
        </p:nvGraphicFramePr>
        <p:xfrm>
          <a:off x="4560769" y="4368022"/>
          <a:ext cx="2013285" cy="1744149"/>
        </p:xfrm>
        <a:graphic>
          <a:graphicData uri="http://schemas.openxmlformats.org/presentationml/2006/ole">
            <mc:AlternateContent xmlns:mc="http://schemas.openxmlformats.org/markup-compatibility/2006">
              <mc:Choice xmlns:v="urn:schemas-microsoft-com:vml" Requires="v">
                <p:oleObj name="Worksheet" showAsIcon="1" r:id="rId2" imgW="914400" imgH="792417" progId="Excel.Sheet.12">
                  <p:embed/>
                </p:oleObj>
              </mc:Choice>
              <mc:Fallback>
                <p:oleObj name="Worksheet" showAsIcon="1" r:id="rId2" imgW="914400" imgH="792417" progId="Excel.Sheet.12">
                  <p:embed/>
                  <p:pic>
                    <p:nvPicPr>
                      <p:cNvPr id="0" name=""/>
                      <p:cNvPicPr/>
                      <p:nvPr/>
                    </p:nvPicPr>
                    <p:blipFill>
                      <a:blip r:embed="rId3"/>
                      <a:stretch>
                        <a:fillRect/>
                      </a:stretch>
                    </p:blipFill>
                    <p:spPr>
                      <a:xfrm>
                        <a:off x="4560769" y="4368022"/>
                        <a:ext cx="2013285" cy="1744149"/>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001E956F-0708-ED4B-1D9E-EC051CE29751}"/>
              </a:ext>
            </a:extLst>
          </p:cNvPr>
          <p:cNvSpPr/>
          <p:nvPr/>
        </p:nvSpPr>
        <p:spPr>
          <a:xfrm>
            <a:off x="0" y="5504362"/>
            <a:ext cx="12199173" cy="923330"/>
          </a:xfrm>
          <a:prstGeom prst="rect">
            <a:avLst/>
          </a:prstGeom>
          <a:noFill/>
        </p:spPr>
        <p:txBody>
          <a:bodyPr wrap="none" lIns="91440" tIns="45720" rIns="91440" bIns="45720">
            <a:spAutoFit/>
          </a:bodyPr>
          <a:lstStyle/>
          <a:p>
            <a:pPr algn="ctr"/>
            <a:r>
              <a:rPr lang="en-US" sz="5400" b="0" cap="none" spc="0" dirty="0" err="1">
                <a:ln w="0"/>
                <a:solidFill>
                  <a:srgbClr val="FF0000"/>
                </a:solidFill>
                <a:effectLst>
                  <a:outerShdw blurRad="38100" dist="19050" dir="2700000" algn="tl" rotWithShape="0">
                    <a:schemeClr val="dk1">
                      <a:alpha val="40000"/>
                    </a:schemeClr>
                  </a:outerShdw>
                </a:effectLst>
              </a:rPr>
              <a:t>Uitgesteld</a:t>
            </a:r>
            <a:r>
              <a:rPr lang="en-US" sz="5400" b="0" cap="none" spc="0" dirty="0">
                <a:ln w="0"/>
                <a:solidFill>
                  <a:srgbClr val="FF0000"/>
                </a:solidFill>
                <a:effectLst>
                  <a:outerShdw blurRad="38100" dist="19050" dir="2700000" algn="tl" rotWithShape="0">
                    <a:schemeClr val="dk1">
                      <a:alpha val="40000"/>
                    </a:schemeClr>
                  </a:outerShdw>
                </a:effectLst>
              </a:rPr>
              <a:t> </a:t>
            </a:r>
            <a:r>
              <a:rPr lang="en-US" sz="5400" b="0" cap="none" spc="0" dirty="0" err="1">
                <a:ln w="0"/>
                <a:solidFill>
                  <a:srgbClr val="FF0000"/>
                </a:solidFill>
                <a:effectLst>
                  <a:outerShdw blurRad="38100" dist="19050" dir="2700000" algn="tl" rotWithShape="0">
                    <a:schemeClr val="dk1">
                      <a:alpha val="40000"/>
                    </a:schemeClr>
                  </a:outerShdw>
                </a:effectLst>
              </a:rPr>
              <a:t>naar</a:t>
            </a:r>
            <a:r>
              <a:rPr lang="en-US" sz="5400" b="0" cap="none" spc="0" dirty="0">
                <a:ln w="0"/>
                <a:solidFill>
                  <a:srgbClr val="FF0000"/>
                </a:solidFill>
                <a:effectLst>
                  <a:outerShdw blurRad="38100" dist="19050" dir="2700000" algn="tl" rotWithShape="0">
                    <a:schemeClr val="dk1">
                      <a:alpha val="40000"/>
                    </a:schemeClr>
                  </a:outerShdw>
                </a:effectLst>
              </a:rPr>
              <a:t> later </a:t>
            </a:r>
            <a:r>
              <a:rPr lang="en-US" sz="5400" b="0" cap="none" spc="0" dirty="0" err="1">
                <a:ln w="0"/>
                <a:solidFill>
                  <a:srgbClr val="FF0000"/>
                </a:solidFill>
                <a:effectLst>
                  <a:outerShdw blurRad="38100" dist="19050" dir="2700000" algn="tl" rotWithShape="0">
                    <a:schemeClr val="dk1">
                      <a:alpha val="40000"/>
                    </a:schemeClr>
                  </a:outerShdw>
                </a:effectLst>
              </a:rPr>
              <a:t>wegens</a:t>
            </a:r>
            <a:r>
              <a:rPr lang="en-US" sz="5400" b="0" cap="none" spc="0" dirty="0">
                <a:ln w="0"/>
                <a:solidFill>
                  <a:srgbClr val="FF0000"/>
                </a:solidFill>
                <a:effectLst>
                  <a:outerShdw blurRad="38100" dist="19050" dir="2700000" algn="tl" rotWithShape="0">
                    <a:schemeClr val="dk1">
                      <a:alpha val="40000"/>
                    </a:schemeClr>
                  </a:outerShdw>
                </a:effectLst>
              </a:rPr>
              <a:t> </a:t>
            </a:r>
            <a:r>
              <a:rPr lang="en-US" sz="5400" b="0" cap="none" spc="0" dirty="0" err="1">
                <a:ln w="0"/>
                <a:solidFill>
                  <a:srgbClr val="FF0000"/>
                </a:solidFill>
                <a:effectLst>
                  <a:outerShdw blurRad="38100" dist="19050" dir="2700000" algn="tl" rotWithShape="0">
                    <a:schemeClr val="dk1">
                      <a:alpha val="40000"/>
                    </a:schemeClr>
                  </a:outerShdw>
                </a:effectLst>
              </a:rPr>
              <a:t>tijdsgebrek</a:t>
            </a:r>
            <a:r>
              <a:rPr lang="en-US" sz="5400" b="0" cap="none" spc="0" dirty="0">
                <a:ln w="0"/>
                <a:solidFill>
                  <a:srgbClr val="FF0000"/>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7566231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2673A-9AD6-ABD2-6E95-4A66C6BBC2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81F60-BD44-BB47-0F48-38F72B80E152}"/>
              </a:ext>
            </a:extLst>
          </p:cNvPr>
          <p:cNvSpPr>
            <a:spLocks noGrp="1"/>
          </p:cNvSpPr>
          <p:nvPr>
            <p:ph type="body" sz="quarter" idx="13"/>
          </p:nvPr>
        </p:nvSpPr>
        <p:spPr>
          <a:xfrm>
            <a:off x="281009" y="745829"/>
            <a:ext cx="11293675" cy="1323439"/>
          </a:xfrm>
        </p:spPr>
        <p:txBody>
          <a:bodyPr/>
          <a:lstStyle/>
          <a:p>
            <a:r>
              <a:rPr lang="nl-BE" dirty="0"/>
              <a:t>Inventarislijst van de producten met gevaarlijke eigenschappen.</a:t>
            </a:r>
          </a:p>
        </p:txBody>
      </p:sp>
      <p:sp>
        <p:nvSpPr>
          <p:cNvPr id="3" name="Text Placeholder 2">
            <a:extLst>
              <a:ext uri="{FF2B5EF4-FFF2-40B4-BE49-F238E27FC236}">
                <a16:creationId xmlns:a16="http://schemas.microsoft.com/office/drawing/2014/main" id="{CEF5EA80-DFCF-81EB-A6DC-7EB4C8C61484}"/>
              </a:ext>
            </a:extLst>
          </p:cNvPr>
          <p:cNvSpPr>
            <a:spLocks noGrp="1"/>
          </p:cNvSpPr>
          <p:nvPr>
            <p:ph type="body" sz="quarter" idx="27"/>
          </p:nvPr>
        </p:nvSpPr>
        <p:spPr>
          <a:xfrm>
            <a:off x="281009" y="2270701"/>
            <a:ext cx="11237400" cy="4089476"/>
          </a:xfrm>
        </p:spPr>
        <p:txBody>
          <a:bodyPr/>
          <a:lstStyle/>
          <a:p>
            <a:pPr marL="285750" indent="-285750">
              <a:buFont typeface="Wingdings" panose="05000000000000000000" pitchFamily="2" charset="2"/>
              <a:buChar char="q"/>
            </a:pPr>
            <a:r>
              <a:rPr lang="nl-BE" dirty="0"/>
              <a:t>Er wordt vanuit de IDPBW een onderzoek gedaan naar bepaalde gevaarlijke producten.</a:t>
            </a:r>
            <a:br>
              <a:rPr lang="nl-BE" dirty="0"/>
            </a:br>
            <a:r>
              <a:rPr lang="nl-BE" dirty="0"/>
              <a:t>Het gaat over de producten die de volgende stoffen bevatten:</a:t>
            </a:r>
          </a:p>
          <a:p>
            <a:pPr marL="555625" indent="-285750">
              <a:buFont typeface="Wingdings" panose="05000000000000000000" pitchFamily="2" charset="2"/>
              <a:buChar char="§"/>
            </a:pPr>
            <a:endParaRPr lang="nl-BE" dirty="0"/>
          </a:p>
          <a:p>
            <a:pPr marL="555625" indent="-285750">
              <a:buFont typeface="Wingdings" panose="05000000000000000000" pitchFamily="2" charset="2"/>
              <a:buChar char="§"/>
            </a:pPr>
            <a:r>
              <a:rPr lang="nl-BE" dirty="0"/>
              <a:t>Carcinogene producten (H350 en H351),</a:t>
            </a:r>
          </a:p>
          <a:p>
            <a:pPr marL="555625" indent="-285750">
              <a:buFont typeface="Wingdings" panose="05000000000000000000" pitchFamily="2" charset="2"/>
              <a:buChar char="§"/>
            </a:pPr>
            <a:r>
              <a:rPr lang="nl-BE" dirty="0"/>
              <a:t>Mutagene producten (H340 en H341),</a:t>
            </a:r>
          </a:p>
          <a:p>
            <a:pPr marL="555625" indent="-285750">
              <a:buFont typeface="Wingdings" panose="05000000000000000000" pitchFamily="2" charset="2"/>
              <a:buChar char="§"/>
            </a:pPr>
            <a:r>
              <a:rPr lang="nl-BE" dirty="0"/>
              <a:t>CMR (H360 en H362),</a:t>
            </a:r>
          </a:p>
          <a:p>
            <a:pPr marL="555625" indent="-285750">
              <a:buFont typeface="Wingdings" panose="05000000000000000000" pitchFamily="2" charset="2"/>
              <a:buChar char="§"/>
            </a:pPr>
            <a:r>
              <a:rPr lang="nl-BE" dirty="0"/>
              <a:t>Producten die de vruchtbaarheid of het ongeboren kind kunnen schaden (H361),</a:t>
            </a:r>
          </a:p>
          <a:p>
            <a:pPr marL="555625" indent="-285750">
              <a:buFont typeface="Wingdings" panose="05000000000000000000" pitchFamily="2" charset="2"/>
              <a:buChar char="§"/>
            </a:pPr>
            <a:r>
              <a:rPr lang="nl-BE" dirty="0"/>
              <a:t>SVHC,</a:t>
            </a:r>
          </a:p>
          <a:p>
            <a:pPr marL="555625" indent="-285750">
              <a:buFont typeface="Wingdings" panose="05000000000000000000" pitchFamily="2" charset="2"/>
              <a:buChar char="§"/>
            </a:pPr>
            <a:r>
              <a:rPr lang="nl-BE" dirty="0"/>
              <a:t>Producten die de stof </a:t>
            </a:r>
            <a:r>
              <a:rPr lang="nl-BE" dirty="0" err="1"/>
              <a:t>Diisocyanaat</a:t>
            </a:r>
            <a:r>
              <a:rPr lang="nl-BE" dirty="0"/>
              <a:t> bevatten (zie rubriek 1 en 3 van de SDS)</a:t>
            </a:r>
          </a:p>
          <a:p>
            <a:pPr marL="269875"/>
            <a:endParaRPr lang="nl-BE" dirty="0"/>
          </a:p>
          <a:p>
            <a:pPr marL="285750" indent="-285750">
              <a:buFont typeface="Wingdings" panose="05000000000000000000" pitchFamily="2" charset="2"/>
              <a:buChar char="q"/>
            </a:pPr>
            <a:r>
              <a:rPr lang="nl-BE" dirty="0"/>
              <a:t>De eenheden dienen een inventarislijst van de producten waarover de eenheid beschikt op te maken.</a:t>
            </a:r>
            <a:br>
              <a:rPr lang="nl-BE" dirty="0"/>
            </a:br>
            <a:r>
              <a:rPr lang="nl-BE" dirty="0"/>
              <a:t>(</a:t>
            </a:r>
            <a:r>
              <a:rPr lang="nl-BE" dirty="0">
                <a:hlinkClick r:id="rId2"/>
              </a:rPr>
              <a:t>Template nieuwe inventarislijst</a:t>
            </a:r>
            <a:r>
              <a:rPr lang="nl-BE" dirty="0"/>
              <a:t>) </a:t>
            </a:r>
          </a:p>
          <a:p>
            <a:pPr marL="285750" indent="-285750">
              <a:buFont typeface="Wingdings" panose="05000000000000000000" pitchFamily="2" charset="2"/>
              <a:buChar char="q"/>
            </a:pPr>
            <a:r>
              <a:rPr lang="nl-BE" dirty="0"/>
              <a:t>De LDPBW zal, indien nodig, hier ook een vragenlijst voor opstellen zodat men de huidige situatie kan zien. </a:t>
            </a:r>
          </a:p>
          <a:p>
            <a:pPr marL="285750" indent="-285750">
              <a:buFont typeface="Wingdings" panose="05000000000000000000" pitchFamily="2" charset="2"/>
              <a:buChar char="q"/>
            </a:pPr>
            <a:r>
              <a:rPr lang="nl-BE" b="1" u="sng" dirty="0"/>
              <a:t>Opmerking: Dit thema is zeer belangrijk daar zonder deze lijst en het beschikken over de recentste SDS nodig zijn voor de correcte opmaak van de werkpostfiches, functiefiches en de lijsten AMT</a:t>
            </a:r>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40842731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015663"/>
          </a:xfrm>
        </p:spPr>
        <p:txBody>
          <a:bodyPr/>
          <a:lstStyle/>
          <a:p>
            <a:r>
              <a:rPr lang="nl-BE" dirty="0"/>
              <a:t>Arbeidsongevallen.</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880314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038979C-10C4-EBEB-4460-1066C65F6CB7}"/>
              </a:ext>
            </a:extLst>
          </p:cNvPr>
          <p:cNvGraphicFramePr>
            <a:graphicFrameLocks noGrp="1"/>
          </p:cNvGraphicFramePr>
          <p:nvPr>
            <p:extLst>
              <p:ext uri="{D42A27DB-BD31-4B8C-83A1-F6EECF244321}">
                <p14:modId xmlns:p14="http://schemas.microsoft.com/office/powerpoint/2010/main" val="2218265949"/>
              </p:ext>
            </p:extLst>
          </p:nvPr>
        </p:nvGraphicFramePr>
        <p:xfrm>
          <a:off x="0" y="0"/>
          <a:ext cx="12192002" cy="6858012"/>
        </p:xfrm>
        <a:graphic>
          <a:graphicData uri="http://schemas.openxmlformats.org/drawingml/2006/table">
            <a:tbl>
              <a:tblPr/>
              <a:tblGrid>
                <a:gridCol w="2923893">
                  <a:extLst>
                    <a:ext uri="{9D8B030D-6E8A-4147-A177-3AD203B41FA5}">
                      <a16:colId xmlns:a16="http://schemas.microsoft.com/office/drawing/2014/main" val="2505244453"/>
                    </a:ext>
                  </a:extLst>
                </a:gridCol>
                <a:gridCol w="807751">
                  <a:extLst>
                    <a:ext uri="{9D8B030D-6E8A-4147-A177-3AD203B41FA5}">
                      <a16:colId xmlns:a16="http://schemas.microsoft.com/office/drawing/2014/main" val="3144144798"/>
                    </a:ext>
                  </a:extLst>
                </a:gridCol>
                <a:gridCol w="807751">
                  <a:extLst>
                    <a:ext uri="{9D8B030D-6E8A-4147-A177-3AD203B41FA5}">
                      <a16:colId xmlns:a16="http://schemas.microsoft.com/office/drawing/2014/main" val="3716769688"/>
                    </a:ext>
                  </a:extLst>
                </a:gridCol>
                <a:gridCol w="807751">
                  <a:extLst>
                    <a:ext uri="{9D8B030D-6E8A-4147-A177-3AD203B41FA5}">
                      <a16:colId xmlns:a16="http://schemas.microsoft.com/office/drawing/2014/main" val="3823961137"/>
                    </a:ext>
                  </a:extLst>
                </a:gridCol>
                <a:gridCol w="807751">
                  <a:extLst>
                    <a:ext uri="{9D8B030D-6E8A-4147-A177-3AD203B41FA5}">
                      <a16:colId xmlns:a16="http://schemas.microsoft.com/office/drawing/2014/main" val="623090347"/>
                    </a:ext>
                  </a:extLst>
                </a:gridCol>
                <a:gridCol w="1598676">
                  <a:extLst>
                    <a:ext uri="{9D8B030D-6E8A-4147-A177-3AD203B41FA5}">
                      <a16:colId xmlns:a16="http://schemas.microsoft.com/office/drawing/2014/main" val="2468176477"/>
                    </a:ext>
                  </a:extLst>
                </a:gridCol>
                <a:gridCol w="1598676">
                  <a:extLst>
                    <a:ext uri="{9D8B030D-6E8A-4147-A177-3AD203B41FA5}">
                      <a16:colId xmlns:a16="http://schemas.microsoft.com/office/drawing/2014/main" val="2557549744"/>
                    </a:ext>
                  </a:extLst>
                </a:gridCol>
                <a:gridCol w="1598676">
                  <a:extLst>
                    <a:ext uri="{9D8B030D-6E8A-4147-A177-3AD203B41FA5}">
                      <a16:colId xmlns:a16="http://schemas.microsoft.com/office/drawing/2014/main" val="2408759489"/>
                    </a:ext>
                  </a:extLst>
                </a:gridCol>
                <a:gridCol w="1241077">
                  <a:extLst>
                    <a:ext uri="{9D8B030D-6E8A-4147-A177-3AD203B41FA5}">
                      <a16:colId xmlns:a16="http://schemas.microsoft.com/office/drawing/2014/main" val="1951779309"/>
                    </a:ext>
                  </a:extLst>
                </a:gridCol>
              </a:tblGrid>
              <a:tr h="234462">
                <a:tc rowSpan="2">
                  <a:txBody>
                    <a:bodyPr/>
                    <a:lstStyle/>
                    <a:p>
                      <a:pPr algn="ctr" fontAlgn="ctr">
                        <a:buNone/>
                      </a:pPr>
                      <a:r>
                        <a:rPr lang="nl-BE" sz="1200" b="1" i="0" u="none" strike="noStrike" dirty="0">
                          <a:solidFill>
                            <a:srgbClr val="000000"/>
                          </a:solidFill>
                          <a:effectLst/>
                          <a:latin typeface="Calibri" panose="020F0502020204030204" pitchFamily="34" charset="0"/>
                        </a:rPr>
                        <a:t>Eenheden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gridSpan="4">
                  <a:txBody>
                    <a:bodyPr/>
                    <a:lstStyle/>
                    <a:p>
                      <a:pPr algn="ctr" fontAlgn="ctr">
                        <a:buNone/>
                      </a:pPr>
                      <a:r>
                        <a:rPr lang="nl-BE" sz="1200" b="1" i="0" u="none" strike="noStrike">
                          <a:solidFill>
                            <a:srgbClr val="000000"/>
                          </a:solidFill>
                          <a:effectLst/>
                          <a:latin typeface="Calibri" panose="020F0502020204030204" pitchFamily="34" charset="0"/>
                        </a:rPr>
                        <a:t>Driemaandelijkse verslagen 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hMerge="1">
                  <a:txBody>
                    <a:bodyPr/>
                    <a:lstStyle/>
                    <a:p>
                      <a:endParaRPr lang="nl-BE"/>
                    </a:p>
                  </a:txBody>
                  <a:tcPr/>
                </a:tc>
                <a:tc hMerge="1">
                  <a:txBody>
                    <a:bodyPr/>
                    <a:lstStyle/>
                    <a:p>
                      <a:endParaRPr lang="nl-BE"/>
                    </a:p>
                  </a:txBody>
                  <a:tcPr/>
                </a:tc>
                <a:tc hMerge="1">
                  <a:txBody>
                    <a:bodyPr/>
                    <a:lstStyle/>
                    <a:p>
                      <a:endParaRPr lang="nl-BE"/>
                    </a:p>
                  </a:txBody>
                  <a:tcPr/>
                </a:tc>
                <a:tc rowSpan="2">
                  <a:txBody>
                    <a:bodyPr/>
                    <a:lstStyle/>
                    <a:p>
                      <a:pPr algn="ctr" fontAlgn="ctr">
                        <a:buNone/>
                      </a:pPr>
                      <a:r>
                        <a:rPr lang="nl-BE" sz="1200" b="1" i="0" u="none" strike="noStrike">
                          <a:solidFill>
                            <a:srgbClr val="000000"/>
                          </a:solidFill>
                          <a:effectLst/>
                          <a:latin typeface="Calibri" panose="020F0502020204030204" pitchFamily="34" charset="0"/>
                        </a:rPr>
                        <a:t>Jaarverslag</a:t>
                      </a:r>
                      <a:br>
                        <a:rPr lang="nl-BE" sz="1200" b="1" i="0" u="none" strike="noStrike">
                          <a:solidFill>
                            <a:srgbClr val="000000"/>
                          </a:solidFill>
                          <a:effectLst/>
                          <a:latin typeface="Calibri" panose="020F0502020204030204" pitchFamily="34" charset="0"/>
                        </a:rPr>
                      </a:br>
                      <a:r>
                        <a:rPr lang="nl-BE" sz="1200" b="1" i="0" u="none" strike="noStrike">
                          <a:solidFill>
                            <a:srgbClr val="000000"/>
                          </a:solidFill>
                          <a:effectLst/>
                          <a:latin typeface="Calibri" panose="020F0502020204030204" pitchFamily="34" charset="0"/>
                        </a:rPr>
                        <a:t>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Lijst AMT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Lijst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rowSpan="2">
                  <a:txBody>
                    <a:bodyPr/>
                    <a:lstStyle/>
                    <a:p>
                      <a:pPr algn="ctr" fontAlgn="ctr">
                        <a:buNone/>
                      </a:pPr>
                      <a:r>
                        <a:rPr lang="nl-BE" sz="1200" b="1" i="0" u="none" strike="noStrike">
                          <a:solidFill>
                            <a:srgbClr val="000000"/>
                          </a:solidFill>
                          <a:effectLst/>
                          <a:latin typeface="Calibri" panose="020F0502020204030204" pitchFamily="34" charset="0"/>
                        </a:rPr>
                        <a:t>LPP/PLP</a:t>
                      </a:r>
                      <a:br>
                        <a:rPr lang="nl-BE" sz="1200" b="1" i="0" u="none" strike="noStrike">
                          <a:solidFill>
                            <a:srgbClr val="000000"/>
                          </a:solidFill>
                          <a:effectLst/>
                          <a:latin typeface="Calibri" panose="020F0502020204030204" pitchFamily="34" charset="0"/>
                        </a:rPr>
                      </a:br>
                      <a:r>
                        <a:rPr lang="nl-BE" sz="1200" b="1" i="0" u="none" strike="noStrike">
                          <a:solidFill>
                            <a:srgbClr val="000000"/>
                          </a:solidFill>
                          <a:effectLst/>
                          <a:latin typeface="Calibri" panose="020F0502020204030204" pitchFamily="34" charset="0"/>
                        </a:rPr>
                        <a:t>2026/2027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3276965317"/>
                  </a:ext>
                </a:extLst>
              </a:tr>
              <a:tr h="234462">
                <a:tc vMerge="1">
                  <a:txBody>
                    <a:bodyPr/>
                    <a:lstStyle/>
                    <a:p>
                      <a:endParaRPr lang="nl-BE"/>
                    </a:p>
                  </a:txBody>
                  <a:tcPr/>
                </a:tc>
                <a:tc>
                  <a:txBody>
                    <a:bodyPr/>
                    <a:lstStyle/>
                    <a:p>
                      <a:pPr algn="ctr" fontAlgn="ctr">
                        <a:buNone/>
                      </a:pPr>
                      <a:r>
                        <a:rPr lang="nl-BE" sz="1200" b="1"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vMerge="1">
                  <a:txBody>
                    <a:bodyPr/>
                    <a:lstStyle/>
                    <a:p>
                      <a:endParaRPr lang="nl-BE"/>
                    </a:p>
                  </a:txBody>
                  <a:tcPr/>
                </a:tc>
                <a:tc>
                  <a:txBody>
                    <a:bodyPr/>
                    <a:lstStyle/>
                    <a:p>
                      <a:pPr algn="ctr" fontAlgn="ctr">
                        <a:buNone/>
                      </a:pPr>
                      <a:r>
                        <a:rPr lang="nl-BE" sz="1200" b="1" i="0" u="none" strike="noStrike" dirty="0">
                          <a:solidFill>
                            <a:srgbClr val="000000"/>
                          </a:solidFill>
                          <a:effectLst/>
                          <a:latin typeface="Calibri" panose="020F0502020204030204" pitchFamily="34" charset="0"/>
                        </a:rPr>
                        <a:t>2026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2027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vMerge="1">
                  <a:txBody>
                    <a:bodyPr/>
                    <a:lstStyle/>
                    <a:p>
                      <a:endParaRPr lang="nl-BE"/>
                    </a:p>
                  </a:txBody>
                  <a:tcPr/>
                </a:tc>
                <a:extLst>
                  <a:ext uri="{0D108BD9-81ED-4DB2-BD59-A6C34878D82A}">
                    <a16:rowId xmlns:a16="http://schemas.microsoft.com/office/drawing/2014/main" val="1609930316"/>
                  </a:ext>
                </a:extLst>
              </a:tr>
              <a:tr h="234462">
                <a:tc>
                  <a:txBody>
                    <a:bodyPr/>
                    <a:lstStyle/>
                    <a:p>
                      <a:pPr algn="l" fontAlgn="ctr">
                        <a:buNone/>
                      </a:pPr>
                      <a:r>
                        <a:rPr lang="nl-BE" sz="1200" b="1" i="0" u="none" strike="noStrike" dirty="0">
                          <a:solidFill>
                            <a:srgbClr val="000000"/>
                          </a:solidFill>
                          <a:effectLst/>
                          <a:latin typeface="Calibri" panose="020F0502020204030204" pitchFamily="34" charset="0"/>
                        </a:rPr>
                        <a:t>CC Infra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623276350"/>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ACOS IS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630211"/>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ACOS R&amp;O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8249721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ACOS STRAT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67520505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ACOS Transformation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91729267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H&amp;WB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001763369"/>
                  </a:ext>
                </a:extLst>
              </a:tr>
              <a:tr h="234462">
                <a:tc>
                  <a:txBody>
                    <a:bodyPr/>
                    <a:lstStyle/>
                    <a:p>
                      <a:pPr algn="l" fontAlgn="ctr">
                        <a:buNone/>
                      </a:pPr>
                      <a:r>
                        <a:rPr lang="en-US" sz="1200" b="1" i="0" u="none" strike="noStrike">
                          <a:solidFill>
                            <a:srgbClr val="000000"/>
                          </a:solidFill>
                          <a:effectLst/>
                          <a:latin typeface="Calibri" panose="020F0502020204030204" pitchFamily="34" charset="0"/>
                        </a:rPr>
                        <a:t>BN HK DEF ST KKE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334008155"/>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CIDMAT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68211565"/>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COMOPSAIR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87494291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Staf Land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99454594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Staf Med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962357388"/>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Bud Fin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739425140"/>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Str COM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97260231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HR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733782119"/>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Jur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5460927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MR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951333981"/>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MR C&amp;I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297303435"/>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MR Sys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412281963"/>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DG MR MP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962966727"/>
                  </a:ext>
                </a:extLst>
              </a:tr>
              <a:tr h="273538">
                <a:tc>
                  <a:txBody>
                    <a:bodyPr/>
                    <a:lstStyle/>
                    <a:p>
                      <a:pPr algn="l" fontAlgn="ctr">
                        <a:buNone/>
                      </a:pPr>
                      <a:r>
                        <a:rPr lang="nl-BE" sz="1200" b="1" i="0" u="none" strike="noStrike">
                          <a:solidFill>
                            <a:srgbClr val="000000"/>
                          </a:solidFill>
                          <a:effectLst/>
                          <a:latin typeface="Calibri" panose="020F0502020204030204" pitchFamily="34" charset="0"/>
                        </a:rPr>
                        <a:t>KAB CHOD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05360655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CND - CLUB EVERE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918784445"/>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COMOPSNAV DET EVERE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48608604"/>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IG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37764947"/>
                  </a:ext>
                </a:extLst>
              </a:tr>
              <a:tr h="244231">
                <a:tc>
                  <a:txBody>
                    <a:bodyPr/>
                    <a:lstStyle/>
                    <a:p>
                      <a:pPr algn="l" fontAlgn="ctr">
                        <a:buNone/>
                      </a:pPr>
                      <a:r>
                        <a:rPr lang="nl-BE" sz="1200" b="1" i="0" u="none" strike="noStrike">
                          <a:solidFill>
                            <a:srgbClr val="000000"/>
                          </a:solidFill>
                          <a:effectLst/>
                          <a:latin typeface="Calibri" panose="020F0502020204030204" pitchFamily="34" charset="0"/>
                        </a:rPr>
                        <a:t>ILE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ctr">
                        <a:buNone/>
                      </a:pPr>
                      <a:r>
                        <a:rPr lang="nl-BE" sz="1200" b="1"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637741382"/>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Aantal verslagen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661107247"/>
                  </a:ext>
                </a:extLst>
              </a:tr>
              <a:tr h="234462">
                <a:tc>
                  <a:txBody>
                    <a:bodyPr/>
                    <a:lstStyle/>
                    <a:p>
                      <a:pPr algn="l" fontAlgn="ctr">
                        <a:buNone/>
                      </a:pPr>
                      <a:r>
                        <a:rPr lang="nl-BE" sz="1200" b="1" i="0" u="none" strike="noStrike">
                          <a:solidFill>
                            <a:srgbClr val="000000"/>
                          </a:solidFill>
                          <a:effectLst/>
                          <a:latin typeface="Calibri" panose="020F0502020204030204" pitchFamily="34" charset="0"/>
                        </a:rPr>
                        <a:t>Aantal eenheden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1921179120"/>
                  </a:ext>
                </a:extLst>
              </a:tr>
              <a:tr h="244231">
                <a:tc>
                  <a:txBody>
                    <a:bodyPr/>
                    <a:lstStyle/>
                    <a:p>
                      <a:pPr algn="l" fontAlgn="ctr">
                        <a:buNone/>
                      </a:pPr>
                      <a:r>
                        <a:rPr lang="nl-BE" sz="1200" b="1"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95,83%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79,17%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fontAlgn="ctr">
                        <a:buNone/>
                      </a:pPr>
                      <a:r>
                        <a:rPr lang="nl-BE" sz="1200" b="1" i="0" u="none" strike="noStrike" dirty="0">
                          <a:solidFill>
                            <a:srgbClr val="000000"/>
                          </a:solidFill>
                          <a:effectLst/>
                          <a:latin typeface="Calibri" panose="020F0502020204030204" pitchFamily="34" charset="0"/>
                        </a:rPr>
                        <a:t>75,00%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020670496"/>
                  </a:ext>
                </a:extLst>
              </a:tr>
            </a:tbl>
          </a:graphicData>
        </a:graphic>
      </p:graphicFrame>
    </p:spTree>
    <p:extLst>
      <p:ext uri="{BB962C8B-B14F-4D97-AF65-F5344CB8AC3E}">
        <p14:creationId xmlns:p14="http://schemas.microsoft.com/office/powerpoint/2010/main" val="18121871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281009" y="745829"/>
            <a:ext cx="11293675" cy="1323439"/>
          </a:xfrm>
        </p:spPr>
        <p:txBody>
          <a:bodyPr/>
          <a:lstStyle/>
          <a:p>
            <a:r>
              <a:rPr lang="nl-BE" dirty="0"/>
              <a:t>Arbeidsongevallen gelinkt aan infrastructuur KKE.</a:t>
            </a:r>
          </a:p>
        </p:txBody>
      </p:sp>
      <p:sp>
        <p:nvSpPr>
          <p:cNvPr id="4" name="Text Placeholder 3"/>
          <p:cNvSpPr>
            <a:spLocks noGrp="1"/>
          </p:cNvSpPr>
          <p:nvPr>
            <p:ph type="body" sz="quarter" idx="27"/>
          </p:nvPr>
        </p:nvSpPr>
        <p:spPr>
          <a:xfrm>
            <a:off x="281009" y="2723744"/>
            <a:ext cx="11237400" cy="2064989"/>
          </a:xfrm>
        </p:spPr>
        <p:txBody>
          <a:bodyPr/>
          <a:lstStyle/>
          <a:p>
            <a:pPr marL="542925" indent="-542925">
              <a:buFont typeface="Wingdings" panose="05000000000000000000" pitchFamily="2" charset="2"/>
              <a:buChar char="q"/>
            </a:pPr>
            <a:r>
              <a:rPr lang="nl-BE" sz="2800" dirty="0"/>
              <a:t>Er zijn geen ongevallen gebeurd die gelinkt kunnen worden aan de infrastructuur.</a:t>
            </a:r>
          </a:p>
          <a:p>
            <a:endParaRPr lang="nl-BE" sz="2800" dirty="0"/>
          </a:p>
          <a:p>
            <a:endParaRPr lang="nl-BE" sz="2800" dirty="0"/>
          </a:p>
          <a:p>
            <a:endParaRPr lang="nl-BE" sz="2800" dirty="0"/>
          </a:p>
          <a:p>
            <a:endParaRPr lang="nl-BE" dirty="0"/>
          </a:p>
          <a:p>
            <a:pPr marL="285750" indent="-285750">
              <a:buFontTx/>
              <a:buChar char="-"/>
            </a:pPr>
            <a:endParaRPr lang="nl-BE" dirty="0"/>
          </a:p>
          <a:p>
            <a:endParaRPr lang="nl-BE" dirty="0"/>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09954" y="136237"/>
            <a:ext cx="1219183" cy="1219183"/>
          </a:xfrm>
          <a:prstGeom prst="rect">
            <a:avLst/>
          </a:prstGeom>
        </p:spPr>
      </p:pic>
    </p:spTree>
    <p:extLst>
      <p:ext uri="{BB962C8B-B14F-4D97-AF65-F5344CB8AC3E}">
        <p14:creationId xmlns:p14="http://schemas.microsoft.com/office/powerpoint/2010/main" val="42945677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9571" y="1129989"/>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1374056" y="2018591"/>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solidFill>
                  <a:schemeClr val="tx1">
                    <a:lumMod val="50000"/>
                  </a:schemeClr>
                </a:solidFill>
              </a:rPr>
              <a:t>Lopende zaken.</a:t>
            </a:r>
          </a:p>
        </p:txBody>
      </p:sp>
      <p:pic>
        <p:nvPicPr>
          <p:cNvPr id="3" name="Picture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223571" y="4984315"/>
            <a:ext cx="1219183" cy="1219183"/>
          </a:xfrm>
          <a:prstGeom prst="rect">
            <a:avLst/>
          </a:prstGeom>
        </p:spPr>
      </p:pic>
    </p:spTree>
    <p:extLst>
      <p:ext uri="{BB962C8B-B14F-4D97-AF65-F5344CB8AC3E}">
        <p14:creationId xmlns:p14="http://schemas.microsoft.com/office/powerpoint/2010/main" val="118090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B9E9CC-3C9A-68DB-798C-6C7C1923AF14}"/>
              </a:ext>
            </a:extLst>
          </p:cNvPr>
          <p:cNvSpPr>
            <a:spLocks noGrp="1"/>
          </p:cNvSpPr>
          <p:nvPr>
            <p:ph type="body" sz="quarter" idx="13"/>
          </p:nvPr>
        </p:nvSpPr>
        <p:spPr/>
        <p:txBody>
          <a:bodyPr/>
          <a:lstStyle/>
          <a:p>
            <a:r>
              <a:rPr lang="nl-BE" dirty="0"/>
              <a:t>Werkplaatsdossiers.</a:t>
            </a:r>
          </a:p>
        </p:txBody>
      </p:sp>
      <p:sp>
        <p:nvSpPr>
          <p:cNvPr id="4" name="Text Placeholder 3">
            <a:extLst>
              <a:ext uri="{FF2B5EF4-FFF2-40B4-BE49-F238E27FC236}">
                <a16:creationId xmlns:a16="http://schemas.microsoft.com/office/drawing/2014/main" id="{8B43694A-DBB2-6798-1703-5DB762F09D6D}"/>
              </a:ext>
            </a:extLst>
          </p:cNvPr>
          <p:cNvSpPr>
            <a:spLocks noGrp="1"/>
          </p:cNvSpPr>
          <p:nvPr>
            <p:ph type="body" sz="quarter" idx="27"/>
          </p:nvPr>
        </p:nvSpPr>
        <p:spPr/>
        <p:txBody>
          <a:bodyPr/>
          <a:lstStyle/>
          <a:p>
            <a:r>
              <a:rPr lang="nl-BE" sz="2000" b="1" dirty="0"/>
              <a:t>- ACOS IS: Gestopt met opvolgen daar geen contact.</a:t>
            </a:r>
          </a:p>
          <a:p>
            <a:endParaRPr lang="nl-BE" sz="2000" b="1" dirty="0"/>
          </a:p>
          <a:p>
            <a:r>
              <a:rPr lang="nl-BE" sz="2000" b="1" dirty="0"/>
              <a:t>- DG </a:t>
            </a:r>
            <a:r>
              <a:rPr lang="nl-BE" sz="2000" b="1" dirty="0" err="1"/>
              <a:t>StratCom</a:t>
            </a:r>
            <a:r>
              <a:rPr lang="nl-BE" sz="2000" b="1" dirty="0"/>
              <a:t>: Gestopt. Geen evolutie.</a:t>
            </a:r>
          </a:p>
          <a:p>
            <a:pPr marL="285750" indent="-285750">
              <a:buFontTx/>
              <a:buChar char="-"/>
            </a:pPr>
            <a:endParaRPr lang="nl-BE" sz="2000" b="1" dirty="0"/>
          </a:p>
          <a:p>
            <a:endParaRPr lang="nl-BE" sz="2000" b="1" dirty="0"/>
          </a:p>
          <a:p>
            <a:r>
              <a:rPr lang="nl-BE" sz="2000" b="1" dirty="0"/>
              <a:t>Punt dient opgenomen te worden tijdens de jaarlijkse rondgangen.</a:t>
            </a:r>
          </a:p>
        </p:txBody>
      </p:sp>
    </p:spTree>
    <p:extLst>
      <p:ext uri="{BB962C8B-B14F-4D97-AF65-F5344CB8AC3E}">
        <p14:creationId xmlns:p14="http://schemas.microsoft.com/office/powerpoint/2010/main" val="987446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5CE2BB-5862-BB53-9233-54186576C679}"/>
              </a:ext>
            </a:extLst>
          </p:cNvPr>
          <p:cNvSpPr>
            <a:spLocks noGrp="1"/>
          </p:cNvSpPr>
          <p:nvPr>
            <p:ph type="body" sz="quarter" idx="13"/>
          </p:nvPr>
        </p:nvSpPr>
        <p:spPr/>
        <p:txBody>
          <a:bodyPr/>
          <a:lstStyle/>
          <a:p>
            <a:r>
              <a:rPr lang="nl-BE" dirty="0">
                <a:solidFill>
                  <a:schemeClr val="tx1">
                    <a:lumMod val="50000"/>
                  </a:schemeClr>
                </a:solidFill>
              </a:rPr>
              <a:t>Ongediertebeheer blok 4.</a:t>
            </a:r>
          </a:p>
        </p:txBody>
      </p:sp>
      <p:sp>
        <p:nvSpPr>
          <p:cNvPr id="3" name="Text Placeholder 2">
            <a:extLst>
              <a:ext uri="{FF2B5EF4-FFF2-40B4-BE49-F238E27FC236}">
                <a16:creationId xmlns:a16="http://schemas.microsoft.com/office/drawing/2014/main" id="{0FBB11F5-E720-7A4F-3B51-D4A616BE8669}"/>
              </a:ext>
            </a:extLst>
          </p:cNvPr>
          <p:cNvSpPr>
            <a:spLocks noGrp="1"/>
          </p:cNvSpPr>
          <p:nvPr>
            <p:ph type="body" sz="quarter" idx="27"/>
          </p:nvPr>
        </p:nvSpPr>
        <p:spPr/>
        <p:txBody>
          <a:bodyPr/>
          <a:lstStyle/>
          <a:p>
            <a:r>
              <a:rPr lang="nl-BE" sz="2800" b="1" u="sng" dirty="0">
                <a:solidFill>
                  <a:schemeClr val="tx1">
                    <a:lumMod val="50000"/>
                  </a:schemeClr>
                </a:solidFill>
              </a:rPr>
              <a:t>Opvolging door TSS Infra.</a:t>
            </a:r>
          </a:p>
          <a:p>
            <a:endParaRPr lang="nl-BE" sz="2800" dirty="0">
              <a:solidFill>
                <a:schemeClr val="tx1">
                  <a:lumMod val="50000"/>
                </a:schemeClr>
              </a:solidFill>
            </a:endParaRPr>
          </a:p>
          <a:p>
            <a:r>
              <a:rPr lang="nl-BE" sz="2800" dirty="0">
                <a:solidFill>
                  <a:schemeClr val="tx1">
                    <a:lumMod val="50000"/>
                  </a:schemeClr>
                </a:solidFill>
              </a:rPr>
              <a:t>Onze dienst heeft (eenmalig) een behoeftebepaling voor </a:t>
            </a:r>
            <a:r>
              <a:rPr lang="nl-BE" sz="2800" dirty="0" err="1">
                <a:solidFill>
                  <a:schemeClr val="tx1">
                    <a:lumMod val="50000"/>
                  </a:schemeClr>
                </a:solidFill>
              </a:rPr>
              <a:t>inplaatsstelling</a:t>
            </a:r>
            <a:r>
              <a:rPr lang="nl-BE" sz="2800" dirty="0">
                <a:solidFill>
                  <a:schemeClr val="tx1">
                    <a:lumMod val="50000"/>
                  </a:schemeClr>
                </a:solidFill>
              </a:rPr>
              <a:t> van afvaleilanden voor de blokken 4A, B, C en D opgemaakt en overgemaakt aan 2</a:t>
            </a:r>
            <a:r>
              <a:rPr lang="nl-BE" sz="2800" baseline="30000" dirty="0">
                <a:solidFill>
                  <a:schemeClr val="tx1">
                    <a:lumMod val="50000"/>
                  </a:schemeClr>
                </a:solidFill>
              </a:rPr>
              <a:t>de</a:t>
            </a:r>
            <a:r>
              <a:rPr lang="nl-BE" sz="2800" dirty="0">
                <a:solidFill>
                  <a:schemeClr val="tx1">
                    <a:lumMod val="50000"/>
                  </a:schemeClr>
                </a:solidFill>
              </a:rPr>
              <a:t> </a:t>
            </a:r>
            <a:r>
              <a:rPr lang="nl-BE" sz="2800" dirty="0" err="1">
                <a:solidFill>
                  <a:schemeClr val="tx1">
                    <a:lumMod val="50000"/>
                  </a:schemeClr>
                </a:solidFill>
              </a:rPr>
              <a:t>Ech</a:t>
            </a:r>
            <a:r>
              <a:rPr lang="nl-BE" sz="2800" dirty="0">
                <a:solidFill>
                  <a:schemeClr val="tx1">
                    <a:lumMod val="50000"/>
                  </a:schemeClr>
                </a:solidFill>
              </a:rPr>
              <a:t>. TSS Infra .</a:t>
            </a:r>
          </a:p>
          <a:p>
            <a:r>
              <a:rPr lang="nl-BE" sz="2800" dirty="0">
                <a:solidFill>
                  <a:schemeClr val="tx1">
                    <a:lumMod val="50000"/>
                  </a:schemeClr>
                </a:solidFill>
              </a:rPr>
              <a:t> </a:t>
            </a:r>
          </a:p>
          <a:p>
            <a:endParaRPr lang="nl-BE" dirty="0"/>
          </a:p>
          <a:p>
            <a:r>
              <a:rPr lang="nl-BE" dirty="0"/>
              <a:t>De aankoop van de afvaleilanden werd wegens te hoog budget geweigerd.</a:t>
            </a:r>
          </a:p>
          <a:p>
            <a:endParaRPr lang="nl-BE" dirty="0"/>
          </a:p>
          <a:p>
            <a:r>
              <a:rPr lang="nl-BE" dirty="0"/>
              <a:t>Dit punt word door onze dienst voorlopig niet meer opgevolgd.</a:t>
            </a:r>
          </a:p>
          <a:p>
            <a:r>
              <a:rPr lang="nl-BE" dirty="0"/>
              <a:t>Onze en deze van de Ter Vet </a:t>
            </a:r>
            <a:r>
              <a:rPr lang="nl-BE" dirty="0" err="1"/>
              <a:t>Dst</a:t>
            </a:r>
            <a:r>
              <a:rPr lang="nl-BE" dirty="0"/>
              <a:t> gegeven adviezen blijven voor ons ongewijzigd.</a:t>
            </a:r>
          </a:p>
        </p:txBody>
      </p:sp>
      <p:cxnSp>
        <p:nvCxnSpPr>
          <p:cNvPr id="5" name="Straight Connector 4">
            <a:extLst>
              <a:ext uri="{FF2B5EF4-FFF2-40B4-BE49-F238E27FC236}">
                <a16:creationId xmlns:a16="http://schemas.microsoft.com/office/drawing/2014/main" id="{6EE031FA-4B30-4984-A378-07AB7B238695}"/>
              </a:ext>
            </a:extLst>
          </p:cNvPr>
          <p:cNvCxnSpPr/>
          <p:nvPr/>
        </p:nvCxnSpPr>
        <p:spPr>
          <a:xfrm>
            <a:off x="281009" y="4403035"/>
            <a:ext cx="11293675" cy="0"/>
          </a:xfrm>
          <a:prstGeom prst="line">
            <a:avLst/>
          </a:prstGeom>
          <a:ln w="82550">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572264"/>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Props1.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3.xml><?xml version="1.0" encoding="utf-8"?>
<ds:datastoreItem xmlns:ds="http://schemas.openxmlformats.org/officeDocument/2006/customXml" ds:itemID="{27D85E99-E7C1-414D-9999-EF1F43BE3D91}">
  <ds:schemaRefs>
    <ds:schemaRef ds:uri="http://schemas.microsoft.com/office/2006/documentManagement/types"/>
    <ds:schemaRef ds:uri="http://purl.org/dc/elements/1.1/"/>
    <ds:schemaRef ds:uri="http://schemas.microsoft.com/office/2006/metadata/properties"/>
    <ds:schemaRef ds:uri="6aaf9d74-94c3-42e3-8811-9db25e5c3289"/>
    <ds:schemaRef ds:uri="c64c079a-abbc-4a11-a430-de1d177d1884"/>
    <ds:schemaRef ds:uri="http://schemas.microsoft.com/sharepoint/v3"/>
    <ds:schemaRef ds:uri="http://purl.org/dc/terms/"/>
    <ds:schemaRef ds:uri="http://schemas.microsoft.com/sharepoint/v3/fields"/>
    <ds:schemaRef ds:uri="http://schemas.openxmlformats.org/package/2006/metadata/core-properties"/>
    <ds:schemaRef ds:uri="http://purl.org/dc/dcmitype/"/>
    <ds:schemaRef ds:uri="http://schemas.microsoft.com/office/infopath/2007/PartnerControls"/>
    <ds:schemaRef ds:uri="C64C079A-ABBC-4A11-A430-DE1D177D188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8451</TotalTime>
  <Words>2346</Words>
  <Application>Microsoft Office PowerPoint</Application>
  <PresentationFormat>Widescreen</PresentationFormat>
  <Paragraphs>492</Paragraphs>
  <Slides>61</Slides>
  <Notes>7</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75" baseType="lpstr">
      <vt:lpstr>Yu Gothic</vt:lpstr>
      <vt:lpstr>Aharoni</vt:lpstr>
      <vt:lpstr>Amasis MT Pro Black</vt:lpstr>
      <vt:lpstr>Aptos</vt:lpstr>
      <vt:lpstr>Aptos Black</vt:lpstr>
      <vt:lpstr>Arial</vt:lpstr>
      <vt:lpstr>Calibri</vt:lpstr>
      <vt:lpstr>Courier New</vt:lpstr>
      <vt:lpstr>Palanquin</vt:lpstr>
      <vt:lpstr>Palanquin Bold</vt:lpstr>
      <vt:lpstr>Palanquin Regular</vt:lpstr>
      <vt:lpstr>Wingdings</vt:lpstr>
      <vt:lpstr>Custom Design</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332</cp:revision>
  <cp:lastPrinted>2024-07-01T09:39:54Z</cp:lastPrinted>
  <dcterms:created xsi:type="dcterms:W3CDTF">2021-07-19T11:03:08Z</dcterms:created>
  <dcterms:modified xsi:type="dcterms:W3CDTF">2026-06-03T11:31:14Z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