
<file path=[Content_Types].xml><?xml version="1.0" encoding="utf-8"?>
<Types xmlns="http://schemas.openxmlformats.org/package/2006/content-types">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8" r:id="rId4"/>
  </p:sldMasterIdLst>
  <p:notesMasterIdLst>
    <p:notesMasterId r:id="rId31"/>
  </p:notesMasterIdLst>
  <p:handoutMasterIdLst>
    <p:handoutMasterId r:id="rId32"/>
  </p:handoutMasterIdLst>
  <p:sldIdLst>
    <p:sldId id="271" r:id="rId5"/>
    <p:sldId id="258" r:id="rId6"/>
    <p:sldId id="485" r:id="rId7"/>
    <p:sldId id="488" r:id="rId8"/>
    <p:sldId id="495" r:id="rId9"/>
    <p:sldId id="496" r:id="rId10"/>
    <p:sldId id="497" r:id="rId11"/>
    <p:sldId id="486" r:id="rId12"/>
    <p:sldId id="487" r:id="rId13"/>
    <p:sldId id="489" r:id="rId14"/>
    <p:sldId id="490" r:id="rId15"/>
    <p:sldId id="491" r:id="rId16"/>
    <p:sldId id="511" r:id="rId17"/>
    <p:sldId id="492" r:id="rId18"/>
    <p:sldId id="499" r:id="rId19"/>
    <p:sldId id="504" r:id="rId20"/>
    <p:sldId id="512" r:id="rId21"/>
    <p:sldId id="505" r:id="rId22"/>
    <p:sldId id="513" r:id="rId23"/>
    <p:sldId id="515" r:id="rId24"/>
    <p:sldId id="514" r:id="rId25"/>
    <p:sldId id="506" r:id="rId26"/>
    <p:sldId id="507" r:id="rId27"/>
    <p:sldId id="508" r:id="rId28"/>
    <p:sldId id="509" r:id="rId29"/>
    <p:sldId id="510" r:id="rId30"/>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DAC"/>
    <a:srgbClr val="2D4CE7"/>
    <a:srgbClr val="1A4652"/>
    <a:srgbClr val="475D63"/>
    <a:srgbClr val="18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7086" autoAdjust="0"/>
  </p:normalViewPr>
  <p:slideViewPr>
    <p:cSldViewPr snapToGrid="0">
      <p:cViewPr varScale="1">
        <p:scale>
          <a:sx n="60" d="100"/>
          <a:sy n="60" d="100"/>
        </p:scale>
        <p:origin x="754"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04-06-26</a:t>
            </a:fld>
            <a:endParaRPr lang="fr-BE"/>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04-06-26</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1788061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87981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De werkgever bepaald een beleid betreffende deze regelgeving                                                                                                                                                                                                                                                                                                                                                                                                                                                                                     </a:t>
            </a:r>
          </a:p>
        </p:txBody>
      </p:sp>
      <p:sp>
        <p:nvSpPr>
          <p:cNvPr id="4" name="Slide Number Placeholder 3"/>
          <p:cNvSpPr>
            <a:spLocks noGrp="1"/>
          </p:cNvSpPr>
          <p:nvPr>
            <p:ph type="sldNum" sz="quarter" idx="5"/>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3847373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Belangrijkste.</a:t>
            </a:r>
          </a:p>
        </p:txBody>
      </p:sp>
      <p:sp>
        <p:nvSpPr>
          <p:cNvPr id="4" name="Slide Number Placeholder 3"/>
          <p:cNvSpPr>
            <a:spLocks noGrp="1"/>
          </p:cNvSpPr>
          <p:nvPr>
            <p:ph type="sldNum" sz="quarter" idx="5"/>
          </p:nvPr>
        </p:nvSpPr>
        <p:spPr/>
        <p:txBody>
          <a:bodyPr/>
          <a:lstStyle/>
          <a:p>
            <a:fld id="{D64F2C25-99DC-4E03-B761-F0DD23C54933}" type="slidenum">
              <a:rPr lang="fr-BE" smtClean="0"/>
              <a:t>14</a:t>
            </a:fld>
            <a:endParaRPr lang="fr-BE"/>
          </a:p>
        </p:txBody>
      </p:sp>
    </p:spTree>
    <p:extLst>
      <p:ext uri="{BB962C8B-B14F-4D97-AF65-F5344CB8AC3E}">
        <p14:creationId xmlns:p14="http://schemas.microsoft.com/office/powerpoint/2010/main" val="1753766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Werkgever (cf. punt 2.a.): Binnen Defensie wordt de werkgever vertegenwoordigd door de </a:t>
            </a:r>
            <a:r>
              <a:rPr lang="nl-BE" dirty="0" err="1"/>
              <a:t>CHoD</a:t>
            </a:r>
            <a:r>
              <a:rPr lang="nl-BE" dirty="0"/>
              <a:t> (Chief of </a:t>
            </a:r>
            <a:r>
              <a:rPr lang="nl-BE" dirty="0" err="1"/>
              <a:t>Defence</a:t>
            </a:r>
            <a:r>
              <a:rPr lang="nl-BE" dirty="0"/>
              <a:t>). In het kader van brandpreventie moet deze functie echter worden geïnterpreteerd als behorend tot elke korpscommandant, die verantwoordelijk is voor de werkplaatsen onder zijn bevoegdheid. Wanneer een kwartier meerdere eenheden huisvest, neemt de kwartiercommandant deze rol op zich en fungeert hij als coördinator. Hij beschikt over de noodzakelijke beslissingsbevoegdheid om de lokale afstemming van verschillende acties, plannen en organisaties te verzekeren.</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15</a:t>
            </a:fld>
            <a:endParaRPr lang="fr-BE"/>
          </a:p>
        </p:txBody>
      </p:sp>
    </p:spTree>
    <p:extLst>
      <p:ext uri="{BB962C8B-B14F-4D97-AF65-F5344CB8AC3E}">
        <p14:creationId xmlns:p14="http://schemas.microsoft.com/office/powerpoint/2010/main" val="3460015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17</a:t>
            </a:fld>
            <a:endParaRPr lang="fr-BE"/>
          </a:p>
        </p:txBody>
      </p:sp>
    </p:spTree>
    <p:extLst>
      <p:ext uri="{BB962C8B-B14F-4D97-AF65-F5344CB8AC3E}">
        <p14:creationId xmlns:p14="http://schemas.microsoft.com/office/powerpoint/2010/main" val="427550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19</a:t>
            </a:fld>
            <a:endParaRPr lang="fr-BE"/>
          </a:p>
        </p:txBody>
      </p:sp>
    </p:spTree>
    <p:extLst>
      <p:ext uri="{BB962C8B-B14F-4D97-AF65-F5344CB8AC3E}">
        <p14:creationId xmlns:p14="http://schemas.microsoft.com/office/powerpoint/2010/main" val="168317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20</a:t>
            </a:fld>
            <a:endParaRPr lang="fr-BE"/>
          </a:p>
        </p:txBody>
      </p:sp>
    </p:spTree>
    <p:extLst>
      <p:ext uri="{BB962C8B-B14F-4D97-AF65-F5344CB8AC3E}">
        <p14:creationId xmlns:p14="http://schemas.microsoft.com/office/powerpoint/2010/main" val="811733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420208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erk.belgie.be/sites/default/files/content/documents/Welzijn%20op%20het%20werk/Regelgeving/Codex%20boek%20III%20titel%203%20Brandpreventie%20op%20de%20arbeidsplaatsen.pdf"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erk.belgie.be/sites/default/files/content/documents/Welzijn%20op%20het%20werk/Regelgeving/Wet_Welzijn.pdf"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shpapps.mil.intra/sites/EDR/Publications/DGMR-SPS-DSINFR-IXXX-004_F_E001_R001.PDF?web=1" TargetMode="External"/><Relationship Id="rId2" Type="http://schemas.openxmlformats.org/officeDocument/2006/relationships/hyperlink" Target="https://shpapps.mil.intra/sites/EDR/Publications/DGMR-SPS-DSINFR-IXXX-004_N_E001_R001.PDF?web=1" TargetMode="External"/><Relationship Id="rId1" Type="http://schemas.openxmlformats.org/officeDocument/2006/relationships/slideLayout" Target="../slideLayouts/slideLayout7.xml"/><Relationship Id="rId5" Type="http://schemas.openxmlformats.org/officeDocument/2006/relationships/hyperlink" Target="https://shpapps.mil.intra/sites/EDR/Publications/DGHWB-SPS-EMERGPL-001_F_E002_R000.docx?web=1" TargetMode="External"/><Relationship Id="rId4" Type="http://schemas.openxmlformats.org/officeDocument/2006/relationships/hyperlink" Target="https://shpapps.mil.intra/sites/EDR/_layouts/15/WopiFrame.aspx?sourcedoc=/sites/EDR/Publications/DGHWB-SPS-EMERGPL-001_N_E002_R000.docx&amp;action=default"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units.mil.intra/sites/DGHWB/SIPPT_IDPBW_Risk_Management/LDPBW_SLPPT8/Info%20Assistent%20in%20Preventie%20van%20de%20Eenheid/2026_0122_DFF_Bfg_CP_Domestic%20Fire%20FightingFr.pdf" TargetMode="External"/><Relationship Id="rId13" Type="http://schemas.openxmlformats.org/officeDocument/2006/relationships/hyperlink" Target="https://units.mil.intra/sites/DGHWB/SIPPT_IDPBW_Risk_Management/LDPBW_SLPPT8/Info%20Assistent%20in%20Preventie%20van%20de%20Eenheid/Projet_sharepoint_SIPPT-2026.pptx" TargetMode="External"/><Relationship Id="rId3" Type="http://schemas.openxmlformats.org/officeDocument/2006/relationships/hyperlink" Target="https://shpapps.mil.intra/sites/EDR/Publications/DGHWB-SPS-EMERGPL-001_N_E002_R000.docx?web=1" TargetMode="External"/><Relationship Id="rId7" Type="http://schemas.openxmlformats.org/officeDocument/2006/relationships/hyperlink" Target="https://units.mil.intra/sites/DGHWB/SIPPT_IDPBW_Risk_Management/LDPBW_SLPPT8/Info%20Assistent%20in%20Preventie%20van%20de%20Eenheid/2026_0129_BFG_DFF_NL_Domestic%20Fire%20Fighting.pdf" TargetMode="External"/><Relationship Id="rId12" Type="http://schemas.openxmlformats.org/officeDocument/2006/relationships/hyperlink" Target="https://shpapps.mil.intra/sites/EDR/Publications/DGHWB-GID-WRKPR-030_F_E002_R000.docx?web=1"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shpapps.mil.intra/sites/EDR/Publications/DGHWB-SPS-WRKPR-001_F_E001_R000.docx?web=1" TargetMode="External"/><Relationship Id="rId11" Type="http://schemas.openxmlformats.org/officeDocument/2006/relationships/hyperlink" Target="https://shpapps.mil.intra/sites/EDR/Publications/DGHWB-GID-WRKPR-030_N_E002_R000.docx?web=1" TargetMode="External"/><Relationship Id="rId5" Type="http://schemas.openxmlformats.org/officeDocument/2006/relationships/hyperlink" Target="https://shpapps.mil.intra/sites/EDR/Publications/DGHWB-SPS-WRKPR-001_N_E001_R000.docx?web=1" TargetMode="External"/><Relationship Id="rId15" Type="http://schemas.openxmlformats.org/officeDocument/2006/relationships/image" Target="../media/image9.emf"/><Relationship Id="rId10" Type="http://schemas.openxmlformats.org/officeDocument/2006/relationships/hyperlink" Target="https://units.mil.intra/sites/DGHWB/SIPPT_IDPBW_Risk_Management/LDPBW_SLPPT8/Info%20Assistent%20in%20Preventie%20van%20de%20Eenheid/2026_0129_BFG_DFF_FR_Domestic%20Fire%20Fighting.pptx" TargetMode="External"/><Relationship Id="rId4" Type="http://schemas.openxmlformats.org/officeDocument/2006/relationships/hyperlink" Target="https://shpapps.mil.intra/sites/EDR/Publications/DGHWB-SPS-EMERGPL-001_F_E002_R000.docx?web=1" TargetMode="External"/><Relationship Id="rId9" Type="http://schemas.openxmlformats.org/officeDocument/2006/relationships/hyperlink" Target="https://units.mil.intra/sites/DGHWB/SIPPT_IDPBW_Risk_Management/LDPBW_SLPPT8/Info%20Assistent%20in%20Preventie%20van%20de%20Eenheid/2026_0129_BFG_DFF_NL_Domestic%20Fire%20Fighting.pptx" TargetMode="External"/><Relationship Id="rId14" Type="http://schemas.openxmlformats.org/officeDocument/2006/relationships/package" Target="../embeddings/Microsoft_PowerPoint_Presentation.pptx"/></Relationships>
</file>

<file path=ppt/slides/_rels/slide15.xml.rels><?xml version="1.0" encoding="UTF-8" standalone="yes"?>
<Relationships xmlns="http://schemas.openxmlformats.org/package/2006/relationships"><Relationship Id="rId3" Type="http://schemas.openxmlformats.org/officeDocument/2006/relationships/hyperlink" Target="https://shpapps.mil.intra/sites/EDR/Publications/DGHWB-SPS-WRKPR-001_N_E001_R000.docx?web=1"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shpapps.mil.intra/sites/EDR/Publications/DGHWB-SPS-WRKPR-001_F_E001_R000.docx?web=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shpapps.mil.intra/sites/EDR/Publications/ACWB-GID-WRKPR-016_N_E001_R000.docx?web=1" TargetMode="External"/><Relationship Id="rId2" Type="http://schemas.openxmlformats.org/officeDocument/2006/relationships/hyperlink" Target="https://units.mil.intra/sites/DGHWB/SIPPT_IDPBW_Risk_Management/LDPBW_SLPPT8/Pages/InternalUrgencyPlan.aspx" TargetMode="External"/><Relationship Id="rId1" Type="http://schemas.openxmlformats.org/officeDocument/2006/relationships/slideLayout" Target="../slideLayouts/slideLayout7.xml"/><Relationship Id="rId5" Type="http://schemas.openxmlformats.org/officeDocument/2006/relationships/hyperlink" Target="https://units.mil.intra/sites/DGHWB/SIPPT_IDPBW_Risk_Management/LDPBW_SLPPT8/Punctuele%20Risico%20Analyse/000_NEW_AR-RA%20_Incendie-Brand%20Bn%20HK%20Blok%209.xlsx" TargetMode="External"/><Relationship Id="rId4" Type="http://schemas.openxmlformats.org/officeDocument/2006/relationships/hyperlink" Target="https://intranet.mil.intra/sites/Wellbeing/PIU_INP/pages_site/Home.aspx"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erk.belgie.be/sites/default/files/content/documents/Welzijn%20op%20het%20werk/Regelgeving/Codex%20boek%20I%20titel%202%20Algemene%20beginselen%20betreffende%20het%20welzijnsbeleid.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erk.belgie.be/sites/default/files/content/documents/Welzijn%20op%20het%20werk/Regelgeving/Codex%20boek%20I%20titel%202%20Algemene%20beginselen%20betreffende%20het%20welzijnsbeleid.pdf"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TBOC 04/06/2026</a:t>
            </a:r>
          </a:p>
        </p:txBody>
      </p:sp>
      <p:sp>
        <p:nvSpPr>
          <p:cNvPr id="3" name="Text Placeholder 2"/>
          <p:cNvSpPr>
            <a:spLocks noGrp="1"/>
          </p:cNvSpPr>
          <p:nvPr>
            <p:ph type="body" sz="quarter" idx="16"/>
          </p:nvPr>
        </p:nvSpPr>
        <p:spPr/>
        <p:txBody>
          <a:bodyPr>
            <a:normAutofit lnSpcReduction="10000"/>
          </a:bodyPr>
          <a:lstStyle/>
          <a:p>
            <a:r>
              <a:rPr lang="fr-BE" dirty="0"/>
              <a:t>04 Jun 2026</a:t>
            </a:r>
          </a:p>
        </p:txBody>
      </p:sp>
      <p:sp>
        <p:nvSpPr>
          <p:cNvPr id="4" name="Text Placeholder 3"/>
          <p:cNvSpPr>
            <a:spLocks noGrp="1"/>
          </p:cNvSpPr>
          <p:nvPr>
            <p:ph type="body" sz="quarter" idx="17"/>
          </p:nvPr>
        </p:nvSpPr>
        <p:spPr/>
        <p:txBody>
          <a:bodyPr/>
          <a:lstStyle/>
          <a:p>
            <a:r>
              <a:rPr lang="fr-BE" dirty="0"/>
              <a:t>SLLPT 08</a:t>
            </a:r>
          </a:p>
        </p:txBody>
      </p:sp>
      <p:sp>
        <p:nvSpPr>
          <p:cNvPr id="5" name="Text Placeholder 4"/>
          <p:cNvSpPr>
            <a:spLocks noGrp="1"/>
          </p:cNvSpPr>
          <p:nvPr>
            <p:ph type="body" sz="quarter" idx="18"/>
          </p:nvPr>
        </p:nvSpPr>
        <p:spPr/>
        <p:txBody>
          <a:bodyPr/>
          <a:lstStyle/>
          <a:p>
            <a:r>
              <a:rPr lang="fr-BE" dirty="0"/>
              <a:t>Adjt Choubane</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B5855D-0480-AE04-058F-452CCB98D730}"/>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54D5C8F9-06B8-2EEB-6CC9-930DBE9AEB30}"/>
              </a:ext>
            </a:extLst>
          </p:cNvPr>
          <p:cNvSpPr>
            <a:spLocks noGrp="1"/>
          </p:cNvSpPr>
          <p:nvPr>
            <p:ph type="body" sz="quarter" idx="27"/>
          </p:nvPr>
        </p:nvSpPr>
        <p:spPr>
          <a:xfrm>
            <a:off x="337284" y="1615489"/>
            <a:ext cx="11237400" cy="4089476"/>
          </a:xfrm>
        </p:spPr>
        <p:txBody>
          <a:bodyPr/>
          <a:lstStyle/>
          <a:p>
            <a:pPr marL="285750" indent="-285750">
              <a:buFont typeface="Wingdings" panose="05000000000000000000" pitchFamily="2" charset="2"/>
              <a:buChar char="q"/>
            </a:pPr>
            <a:r>
              <a:rPr lang="nl-BE" sz="2000" dirty="0"/>
              <a:t>Codex over het welzijn op het werk, </a:t>
            </a:r>
            <a:r>
              <a:rPr lang="nl-BE" sz="2000" dirty="0">
                <a:hlinkClick r:id="rId2"/>
              </a:rPr>
              <a:t>boek III – Arbeidsplaatsen, Titel 3 – Brandpreventie op de arbeidsplaatsen.</a:t>
            </a:r>
            <a:endParaRPr lang="nl-BE" sz="2000" dirty="0"/>
          </a:p>
          <a:p>
            <a:r>
              <a:rPr lang="nl-BE" sz="800" dirty="0"/>
              <a:t> </a:t>
            </a:r>
          </a:p>
          <a:p>
            <a:pPr marL="625475" indent="-285750">
              <a:buFont typeface="Wingdings" panose="05000000000000000000" pitchFamily="2" charset="2"/>
              <a:buChar char="§"/>
            </a:pPr>
            <a:r>
              <a:rPr lang="nl-BE" sz="2000" dirty="0"/>
              <a:t>Art. III.3-3.- </a:t>
            </a:r>
            <a:r>
              <a:rPr lang="nl-BE" sz="2000" b="1" dirty="0">
                <a:solidFill>
                  <a:srgbClr val="0070C0"/>
                </a:solidFill>
              </a:rPr>
              <a:t>De werkgever voert een risicoanalyse uit betreffende het brandrisico</a:t>
            </a:r>
            <a:r>
              <a:rPr lang="nl-BE" sz="2000" dirty="0"/>
              <a:t>. </a:t>
            </a:r>
          </a:p>
          <a:p>
            <a:pPr marL="625475">
              <a:spcBef>
                <a:spcPts val="1200"/>
              </a:spcBef>
            </a:pPr>
            <a:r>
              <a:rPr lang="nl-BE" sz="2000" dirty="0"/>
              <a:t>Bij de uitvoering van deze risicoanalyse </a:t>
            </a:r>
            <a:r>
              <a:rPr lang="nl-BE" sz="2000" b="1" dirty="0">
                <a:solidFill>
                  <a:srgbClr val="0070C0"/>
                </a:solidFill>
              </a:rPr>
              <a:t>houdt de werkgever inzonderheid rekening met de volgende risicofactoren:</a:t>
            </a:r>
            <a:r>
              <a:rPr lang="nl-BE" sz="2000" b="1" u="sng" dirty="0">
                <a:solidFill>
                  <a:srgbClr val="0070C0"/>
                </a:solidFill>
              </a:rPr>
              <a:t> </a:t>
            </a:r>
          </a:p>
          <a:p>
            <a:pPr marL="898525" indent="-273050" algn="just">
              <a:spcBef>
                <a:spcPts val="1200"/>
              </a:spcBef>
            </a:pPr>
            <a:r>
              <a:rPr lang="nl-BE" sz="2000" dirty="0"/>
              <a:t>1°</a:t>
            </a:r>
            <a:r>
              <a:rPr lang="nl-BE" sz="900" dirty="0"/>
              <a:t> </a:t>
            </a:r>
            <a:r>
              <a:rPr lang="nl-BE" sz="2000" b="1" dirty="0">
                <a:solidFill>
                  <a:srgbClr val="0070C0"/>
                </a:solidFill>
              </a:rPr>
              <a:t>de waarschijnlijkheid van de gelijktijdige aanwezigheid van een brandstof, een oxidatiemiddel en een ontstekingsbron, noodzakelijk voor het ontstaan van een brand; </a:t>
            </a:r>
          </a:p>
          <a:p>
            <a:pPr marL="625475">
              <a:spcBef>
                <a:spcPts val="1200"/>
              </a:spcBef>
            </a:pPr>
            <a:r>
              <a:rPr lang="nl-BE" sz="2000" dirty="0"/>
              <a:t>2° </a:t>
            </a:r>
            <a:r>
              <a:rPr lang="nl-BE" sz="2000" b="1" dirty="0">
                <a:solidFill>
                  <a:srgbClr val="0070C0"/>
                </a:solidFill>
              </a:rPr>
              <a:t>de arbeidsmiddelen, de gebruikte stoffen, de processen en hun eventuele interacties; </a:t>
            </a:r>
          </a:p>
          <a:p>
            <a:pPr marL="625475">
              <a:spcBef>
                <a:spcPts val="1200"/>
              </a:spcBef>
            </a:pPr>
            <a:r>
              <a:rPr lang="nl-BE" sz="2000" dirty="0"/>
              <a:t>3° </a:t>
            </a:r>
            <a:r>
              <a:rPr lang="nl-BE" sz="2000" b="1" dirty="0">
                <a:solidFill>
                  <a:srgbClr val="0070C0"/>
                </a:solidFill>
              </a:rPr>
              <a:t>de aard van de activiteiten; </a:t>
            </a:r>
          </a:p>
          <a:p>
            <a:pPr marL="625475">
              <a:spcBef>
                <a:spcPts val="1200"/>
              </a:spcBef>
            </a:pPr>
            <a:r>
              <a:rPr lang="nl-BE" sz="2000" dirty="0"/>
              <a:t>4° </a:t>
            </a:r>
            <a:r>
              <a:rPr lang="nl-BE" sz="2000" b="1" dirty="0">
                <a:solidFill>
                  <a:srgbClr val="0070C0"/>
                </a:solidFill>
              </a:rPr>
              <a:t>de grootte van de onderneming of inrichting; </a:t>
            </a:r>
          </a:p>
          <a:p>
            <a:pPr marL="898525" indent="-273050" algn="just">
              <a:spcBef>
                <a:spcPts val="1200"/>
              </a:spcBef>
            </a:pPr>
            <a:r>
              <a:rPr lang="nl-BE" sz="2000" dirty="0"/>
              <a:t>5° </a:t>
            </a:r>
            <a:r>
              <a:rPr lang="nl-BE" sz="2000" b="1" dirty="0">
                <a:solidFill>
                  <a:srgbClr val="0070C0"/>
                </a:solidFill>
              </a:rPr>
              <a:t>het maximum aantal werknemers en andere personen die aanwezig kunnen zijn in de onderneming of inrichting; </a:t>
            </a:r>
          </a:p>
        </p:txBody>
      </p:sp>
    </p:spTree>
    <p:extLst>
      <p:ext uri="{BB962C8B-B14F-4D97-AF65-F5344CB8AC3E}">
        <p14:creationId xmlns:p14="http://schemas.microsoft.com/office/powerpoint/2010/main" val="53160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6273F7-9022-987E-4DCD-3666D3423B89}"/>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97922FEE-19FB-87CA-51E6-3CF401A4CF39}"/>
              </a:ext>
            </a:extLst>
          </p:cNvPr>
          <p:cNvSpPr>
            <a:spLocks noGrp="1"/>
          </p:cNvSpPr>
          <p:nvPr>
            <p:ph type="body" sz="quarter" idx="27"/>
          </p:nvPr>
        </p:nvSpPr>
        <p:spPr/>
        <p:txBody>
          <a:bodyPr/>
          <a:lstStyle/>
          <a:p>
            <a:pPr marL="898525" indent="-273050" algn="just">
              <a:spcBef>
                <a:spcPts val="1200"/>
              </a:spcBef>
            </a:pPr>
            <a:r>
              <a:rPr lang="nl-BE" sz="2000" dirty="0"/>
              <a:t>6° </a:t>
            </a:r>
            <a:r>
              <a:rPr lang="nl-BE" sz="2000" b="1" dirty="0">
                <a:solidFill>
                  <a:srgbClr val="0070C0"/>
                </a:solidFill>
              </a:rPr>
              <a:t>de specifieke risico’s eigen aan bepaalde groepen van personen aanwezig in de onderneming of inrichting; </a:t>
            </a:r>
          </a:p>
          <a:p>
            <a:pPr marL="625475">
              <a:spcBef>
                <a:spcPts val="1200"/>
              </a:spcBef>
            </a:pPr>
            <a:r>
              <a:rPr lang="nl-BE" sz="2000" dirty="0"/>
              <a:t>7° </a:t>
            </a:r>
            <a:r>
              <a:rPr lang="nl-BE" sz="2000" b="1" dirty="0">
                <a:solidFill>
                  <a:srgbClr val="0070C0"/>
                </a:solidFill>
              </a:rPr>
              <a:t>de ligging en de bestemming van de lokalen; </a:t>
            </a:r>
          </a:p>
          <a:p>
            <a:pPr marL="898525" indent="-273050" algn="just">
              <a:spcBef>
                <a:spcPts val="1200"/>
              </a:spcBef>
            </a:pPr>
            <a:r>
              <a:rPr lang="nl-BE" sz="2000" dirty="0"/>
              <a:t>8° </a:t>
            </a:r>
            <a:r>
              <a:rPr lang="nl-BE" sz="2000" b="1" dirty="0">
                <a:solidFill>
                  <a:srgbClr val="0070C0"/>
                </a:solidFill>
              </a:rPr>
              <a:t>de aanwezigheid van meerdere ondernemingen of instellingen op eenzelfde arbeidsplaats of op een aanpalende arbeidsplaats, zoals bedoeld in hoofdstuk III van de wet; </a:t>
            </a:r>
          </a:p>
          <a:p>
            <a:pPr marL="898525" indent="-273050" algn="just">
              <a:spcBef>
                <a:spcPts val="1200"/>
              </a:spcBef>
            </a:pPr>
            <a:r>
              <a:rPr lang="nl-BE" sz="2000" dirty="0"/>
              <a:t>9° </a:t>
            </a:r>
            <a:r>
              <a:rPr lang="nl-BE" sz="2000" b="1" dirty="0">
                <a:solidFill>
                  <a:srgbClr val="0070C0"/>
                </a:solidFill>
              </a:rPr>
              <a:t>de werkzaamheden uitgevoerd door externe ondernemingen zoals bedoeld in hoofdstuk IV, afdeling I van de wet. De werkgever bepaalt de waarschijnlijke scenario's en de omvang van de voorspelbare gevolgen die eruit kunnen voortvloeien. De risicoanalyse wordt regelmatig bijgewerkt en dit, in elk geval, telkens wanneer zich wijzigingen voordoen die een invloed hebben op de brandrisico’s.</a:t>
            </a:r>
          </a:p>
          <a:p>
            <a:endParaRPr lang="nl-BE" dirty="0"/>
          </a:p>
        </p:txBody>
      </p:sp>
    </p:spTree>
    <p:extLst>
      <p:ext uri="{BB962C8B-B14F-4D97-AF65-F5344CB8AC3E}">
        <p14:creationId xmlns:p14="http://schemas.microsoft.com/office/powerpoint/2010/main" val="2062528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FF8A2-AB6D-FF39-634E-1AC76D09A6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28ABDA-9938-77FA-50F7-AFCBAC4EA05A}"/>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3B7CBF28-7ED5-1B5D-B2FF-346FE3C218D4}"/>
              </a:ext>
            </a:extLst>
          </p:cNvPr>
          <p:cNvSpPr>
            <a:spLocks noGrp="1"/>
          </p:cNvSpPr>
          <p:nvPr>
            <p:ph type="body" sz="quarter" idx="27"/>
          </p:nvPr>
        </p:nvSpPr>
        <p:spPr>
          <a:xfrm>
            <a:off x="337284" y="1615489"/>
            <a:ext cx="11237400" cy="4089476"/>
          </a:xfrm>
        </p:spPr>
        <p:txBody>
          <a:bodyPr/>
          <a:lstStyle/>
          <a:p>
            <a:pPr marL="285750" indent="-285750">
              <a:buFont typeface="Wingdings" panose="05000000000000000000" pitchFamily="2" charset="2"/>
              <a:buChar char="q"/>
            </a:pPr>
            <a:r>
              <a:rPr lang="nl-BE" sz="2000" dirty="0">
                <a:hlinkClick r:id="rId2"/>
              </a:rPr>
              <a:t>Wet van 4 Aug 1996</a:t>
            </a:r>
            <a:r>
              <a:rPr lang="nl-BE" sz="2000" dirty="0"/>
              <a:t> betreffende het welzijn van de werknemers bij de uitvoering van hun werk.</a:t>
            </a:r>
          </a:p>
          <a:p>
            <a:r>
              <a:rPr lang="nl-BE" sz="800" dirty="0"/>
              <a:t> </a:t>
            </a:r>
          </a:p>
          <a:p>
            <a:pPr marL="625475" indent="-285750">
              <a:spcBef>
                <a:spcPts val="1200"/>
              </a:spcBef>
              <a:buFont typeface="Wingdings" panose="05000000000000000000" pitchFamily="2" charset="2"/>
              <a:buChar char="§"/>
            </a:pPr>
            <a:r>
              <a:rPr lang="nl-BE" sz="2000" dirty="0"/>
              <a:t>Art. 5.-1. De werkgever treft de nodige maatregelen ter bevordering van het welzijn van de werknemers bij de uitvoering van hun werk. Daartoe past hij de volgende algemene preventiebeginselen toe: </a:t>
            </a:r>
          </a:p>
          <a:p>
            <a:pPr marL="898525" indent="-273050">
              <a:spcBef>
                <a:spcPts val="1200"/>
              </a:spcBef>
              <a:buFont typeface="+mj-lt"/>
              <a:buAutoNum type="alphaLcParenR"/>
            </a:pPr>
            <a:r>
              <a:rPr lang="nl-BE" sz="2000" b="1" dirty="0">
                <a:solidFill>
                  <a:srgbClr val="0070C0"/>
                </a:solidFill>
              </a:rPr>
              <a:t>risico's voorkomen; </a:t>
            </a:r>
          </a:p>
          <a:p>
            <a:pPr marL="898525" indent="-273050">
              <a:spcBef>
                <a:spcPts val="1200"/>
              </a:spcBef>
              <a:buFont typeface="+mj-lt"/>
              <a:buAutoNum type="alphaLcParenR"/>
            </a:pPr>
            <a:r>
              <a:rPr lang="nl-BE" sz="2000" b="1" dirty="0">
                <a:solidFill>
                  <a:srgbClr val="0070C0"/>
                </a:solidFill>
              </a:rPr>
              <a:t>de evaluatie van risico's die niet kunnen worden voorkomen;</a:t>
            </a:r>
          </a:p>
          <a:p>
            <a:pPr marL="898525" indent="-273050">
              <a:spcBef>
                <a:spcPts val="1200"/>
              </a:spcBef>
              <a:buFont typeface="+mj-lt"/>
              <a:buAutoNum type="alphaLcParenR"/>
            </a:pPr>
            <a:r>
              <a:rPr lang="nl-BE" sz="2000" b="1" dirty="0">
                <a:solidFill>
                  <a:srgbClr val="0070C0"/>
                </a:solidFill>
              </a:rPr>
              <a:t>de bestrijding van de risico's bij de bron;</a:t>
            </a:r>
          </a:p>
          <a:p>
            <a:pPr marL="898525" indent="-273050">
              <a:spcBef>
                <a:spcPts val="1200"/>
              </a:spcBef>
              <a:buFont typeface="+mj-lt"/>
              <a:buAutoNum type="alphaLcParenR"/>
            </a:pPr>
            <a:r>
              <a:rPr lang="nl-BE" sz="2000" b="1" dirty="0">
                <a:solidFill>
                  <a:srgbClr val="0070C0"/>
                </a:solidFill>
              </a:rPr>
              <a:t>de vervanging van wat gevaarlijk is door dat wat niet gevaarlijk of minder gevaarlijk is;</a:t>
            </a:r>
          </a:p>
          <a:p>
            <a:pPr marL="898525" indent="-273050">
              <a:spcBef>
                <a:spcPts val="1200"/>
              </a:spcBef>
              <a:buFont typeface="+mj-lt"/>
              <a:buAutoNum type="alphaLcParenR"/>
            </a:pPr>
            <a:r>
              <a:rPr lang="nl-BE" sz="2000" b="1" dirty="0">
                <a:solidFill>
                  <a:srgbClr val="0070C0"/>
                </a:solidFill>
              </a:rPr>
              <a:t>voorrang aan maatregelen inzake collectieve bescherming boven maatregelen inzake individuele bescherming;</a:t>
            </a:r>
          </a:p>
          <a:p>
            <a:pPr marL="898525" indent="-273050">
              <a:spcBef>
                <a:spcPts val="1200"/>
              </a:spcBef>
              <a:buFont typeface="+mj-lt"/>
              <a:buAutoNum type="alphaLcParenR"/>
            </a:pPr>
            <a:r>
              <a:rPr lang="nl-BE" sz="2000" b="1" dirty="0">
                <a:solidFill>
                  <a:srgbClr val="0070C0"/>
                </a:solidFill>
              </a:rPr>
              <a:t>………………………………………</a:t>
            </a:r>
          </a:p>
        </p:txBody>
      </p:sp>
    </p:spTree>
    <p:extLst>
      <p:ext uri="{BB962C8B-B14F-4D97-AF65-F5344CB8AC3E}">
        <p14:creationId xmlns:p14="http://schemas.microsoft.com/office/powerpoint/2010/main" val="687898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90D3E-A229-8EA4-CD4E-6F76EA6552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829231-6A14-F327-FA89-6604C19D46E3}"/>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FF8DE31F-64BB-2D2C-8FD7-D596B093B1ED}"/>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DGMR-SPS-DSINFR-IXXX-004, Brandveiligheid in militaire infrastructuur (</a:t>
            </a:r>
            <a:r>
              <a:rPr lang="nl-BE" sz="2000" dirty="0">
                <a:hlinkClick r:id="rId2"/>
              </a:rPr>
              <a:t>NL</a:t>
            </a:r>
            <a:r>
              <a:rPr lang="nl-BE" sz="2000" dirty="0"/>
              <a:t> – </a:t>
            </a:r>
            <a:r>
              <a:rPr lang="nl-BE" sz="2000" dirty="0">
                <a:hlinkClick r:id="rId3"/>
              </a:rPr>
              <a:t>FR</a:t>
            </a:r>
            <a:r>
              <a:rPr lang="nl-BE" sz="2000" dirty="0"/>
              <a:t>)</a:t>
            </a:r>
          </a:p>
          <a:p>
            <a:pPr marL="808038" indent="-342900" algn="just">
              <a:spcBef>
                <a:spcPts val="1200"/>
              </a:spcBef>
              <a:buFont typeface="Wingdings" panose="05000000000000000000" pitchFamily="2" charset="2"/>
              <a:buChar char="§"/>
            </a:pPr>
            <a:r>
              <a:rPr lang="nl-BE" sz="2000" dirty="0"/>
              <a:t>Te allen tijde en in elke situatie heeft de </a:t>
            </a:r>
            <a:r>
              <a:rPr lang="nl-BE" sz="2000" dirty="0" err="1"/>
              <a:t>brandgerelateerde</a:t>
            </a:r>
            <a:r>
              <a:rPr lang="nl-BE" sz="2000" dirty="0"/>
              <a:t> regelgeving, in het bijzonder op het vlak van LIFE SAFETY3, voor de door Pers bezette gebouwen (bezetting op regelmatige basis), </a:t>
            </a:r>
            <a:r>
              <a:rPr lang="nl-BE" sz="2000" b="1" dirty="0">
                <a:solidFill>
                  <a:srgbClr val="142DAC"/>
                </a:solidFill>
              </a:rPr>
              <a:t>absolute voorrang op de eisen opgelegd in het domein van de SECURITY</a:t>
            </a:r>
            <a:r>
              <a:rPr lang="nl-BE" sz="2000" dirty="0"/>
              <a:t> (Mil en andere). Hiervoor zullen geen compromis of uitzonderingen worden toegestaan (zie § 5. ‘Afwijkingen’ indien nodig). Het bovenvermeld principe dient voor niet of sporadisch bezette gebouwen (</a:t>
            </a:r>
            <a:r>
              <a:rPr lang="nl-BE" sz="2000" dirty="0" err="1"/>
              <a:t>Vb</a:t>
            </a:r>
            <a:r>
              <a:rPr lang="nl-BE" sz="2000" dirty="0"/>
              <a:t>: wapen- en </a:t>
            </a:r>
            <a:r>
              <a:rPr lang="nl-BE" sz="2000" dirty="0" err="1"/>
              <a:t>munitieMag</a:t>
            </a:r>
            <a:r>
              <a:rPr lang="nl-BE" sz="2000" dirty="0"/>
              <a:t>, munitiebunker, enz.) geval per geval te worden geëvalueerd op basis van een risicoanalyse.</a:t>
            </a:r>
          </a:p>
          <a:p>
            <a:pPr marL="808038" indent="-342900" algn="just">
              <a:spcBef>
                <a:spcPts val="1200"/>
              </a:spcBef>
              <a:buFont typeface="Wingdings" panose="05000000000000000000" pitchFamily="2" charset="2"/>
              <a:buChar char="§"/>
            </a:pPr>
            <a:r>
              <a:rPr lang="nl-BE" sz="2000" b="1" dirty="0">
                <a:solidFill>
                  <a:srgbClr val="0070C0"/>
                </a:solidFill>
              </a:rPr>
              <a:t>De </a:t>
            </a:r>
            <a:r>
              <a:rPr lang="nl-BE" sz="2000" b="1" dirty="0" err="1">
                <a:solidFill>
                  <a:srgbClr val="0070C0"/>
                </a:solidFill>
              </a:rPr>
              <a:t>KwComd</a:t>
            </a:r>
            <a:endParaRPr lang="nl-BE" sz="2000" b="1" dirty="0">
              <a:solidFill>
                <a:srgbClr val="0070C0"/>
              </a:solidFill>
            </a:endParaRPr>
          </a:p>
          <a:p>
            <a:pPr marL="1163638" indent="-342900" algn="just">
              <a:spcBef>
                <a:spcPts val="1200"/>
              </a:spcBef>
              <a:buFont typeface="Arial" panose="020B0604020202020204" pitchFamily="34" charset="0"/>
              <a:buChar char="•"/>
            </a:pPr>
            <a:r>
              <a:rPr lang="nl-BE" sz="2000" b="1" dirty="0">
                <a:solidFill>
                  <a:srgbClr val="0070C0"/>
                </a:solidFill>
              </a:rPr>
              <a:t>draagt de verantwoordelijkheid van ‘goede huisvader’, waaronder de brandveiligheid</a:t>
            </a:r>
          </a:p>
          <a:p>
            <a:pPr marL="1163638" indent="-342900" algn="just">
              <a:spcBef>
                <a:spcPts val="1200"/>
              </a:spcBef>
              <a:buFont typeface="Arial" panose="020B0604020202020204" pitchFamily="34" charset="0"/>
              <a:buChar char="•"/>
            </a:pPr>
            <a:r>
              <a:rPr lang="nl-BE" sz="2000" b="1" dirty="0">
                <a:solidFill>
                  <a:srgbClr val="0070C0"/>
                </a:solidFill>
              </a:rPr>
              <a:t>Is verantwoordelijk voor het opstellen van het intern noodplan, het interventiedossier en het brandpreventiedossier</a:t>
            </a:r>
          </a:p>
          <a:p>
            <a:pPr marL="1163638" indent="-342900" algn="just">
              <a:spcBef>
                <a:spcPts val="1200"/>
              </a:spcBef>
              <a:buFont typeface="Arial" panose="020B0604020202020204" pitchFamily="34" charset="0"/>
              <a:buChar char="•"/>
            </a:pPr>
            <a:r>
              <a:rPr lang="nl-BE" sz="2000" b="1" dirty="0">
                <a:solidFill>
                  <a:srgbClr val="0070C0"/>
                </a:solidFill>
              </a:rPr>
              <a:t>Waakt erover dat alles in het werk wordt gesteld om de brandveiligheid maximaal te garanderen</a:t>
            </a:r>
          </a:p>
          <a:p>
            <a:pPr marL="1163638" indent="-342900" algn="just">
              <a:spcBef>
                <a:spcPts val="1200"/>
              </a:spcBef>
              <a:buFont typeface="Arial" panose="020B0604020202020204" pitchFamily="34" charset="0"/>
              <a:buChar char="•"/>
            </a:pPr>
            <a:endParaRPr lang="nl-BE" sz="2000" dirty="0"/>
          </a:p>
          <a:p>
            <a:pPr marL="1163638" indent="-342900" algn="just">
              <a:spcBef>
                <a:spcPts val="1200"/>
              </a:spcBef>
              <a:buFont typeface="Arial" panose="020B0604020202020204" pitchFamily="34" charset="0"/>
              <a:buChar char="•"/>
            </a:pPr>
            <a:endParaRPr lang="nl-BE" sz="2000" dirty="0"/>
          </a:p>
          <a:p>
            <a:pPr marL="808038" indent="-342900" algn="just">
              <a:spcBef>
                <a:spcPts val="1200"/>
              </a:spcBef>
              <a:buFont typeface="Wingdings" panose="05000000000000000000" pitchFamily="2" charset="2"/>
              <a:buChar char="§"/>
            </a:pPr>
            <a:endParaRPr lang="nl-BE" sz="2000" dirty="0"/>
          </a:p>
          <a:p>
            <a:pPr marL="808038" indent="-342900" algn="just">
              <a:spcBef>
                <a:spcPts val="1200"/>
              </a:spcBef>
              <a:buFont typeface="Wingdings" panose="05000000000000000000" pitchFamily="2" charset="2"/>
              <a:buChar char="§"/>
            </a:pPr>
            <a:endParaRPr lang="nl-BE" sz="2000" dirty="0"/>
          </a:p>
          <a:p>
            <a:pPr marL="357188" indent="-342900" algn="just">
              <a:spcBef>
                <a:spcPts val="1200"/>
              </a:spcBef>
              <a:buFont typeface="Wingdings" panose="05000000000000000000" pitchFamily="2" charset="2"/>
              <a:buChar char="q"/>
            </a:pPr>
            <a:endParaRPr lang="nl-BE" sz="2000" dirty="0"/>
          </a:p>
          <a:p>
            <a:pPr marL="14288" algn="just">
              <a:spcBef>
                <a:spcPts val="1200"/>
              </a:spcBef>
            </a:pPr>
            <a:endParaRPr lang="nl-BE" sz="2000" dirty="0"/>
          </a:p>
          <a:p>
            <a:pPr marL="357188" indent="-342900" algn="just">
              <a:spcBef>
                <a:spcPts val="1200"/>
              </a:spcBef>
              <a:buFont typeface="Wingdings" panose="05000000000000000000" pitchFamily="2" charset="2"/>
              <a:buChar char="q"/>
            </a:pPr>
            <a:r>
              <a:rPr lang="nl-BE" sz="2000" dirty="0"/>
              <a:t>DGHWB-SPS-EMERGPL-001, Het intern noodplan. (</a:t>
            </a:r>
            <a:r>
              <a:rPr lang="nl-BE" sz="2000" dirty="0">
                <a:hlinkClick r:id="rId4"/>
              </a:rPr>
              <a:t>NL</a:t>
            </a:r>
            <a:r>
              <a:rPr lang="nl-BE" sz="2000" dirty="0"/>
              <a:t> – </a:t>
            </a:r>
            <a:r>
              <a:rPr lang="nl-BE" sz="2000" dirty="0">
                <a:hlinkClick r:id="rId5"/>
              </a:rPr>
              <a:t>FR</a:t>
            </a:r>
            <a:r>
              <a:rPr lang="nl-BE" sz="2000" dirty="0"/>
              <a:t>)</a:t>
            </a:r>
          </a:p>
        </p:txBody>
      </p:sp>
    </p:spTree>
    <p:extLst>
      <p:ext uri="{BB962C8B-B14F-4D97-AF65-F5344CB8AC3E}">
        <p14:creationId xmlns:p14="http://schemas.microsoft.com/office/powerpoint/2010/main" val="3167738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7137B-2262-7338-FD55-4D92A946C6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67DC3C8-DD4E-C780-B298-B888795A39BE}"/>
              </a:ext>
            </a:extLst>
          </p:cNvPr>
          <p:cNvSpPr>
            <a:spLocks noGrp="1"/>
          </p:cNvSpPr>
          <p:nvPr>
            <p:ph type="body" sz="quarter" idx="13"/>
          </p:nvPr>
        </p:nvSpPr>
        <p:spPr/>
        <p:txBody>
          <a:bodyPr/>
          <a:lstStyle/>
          <a:p>
            <a:r>
              <a:rPr lang="nl-BE" dirty="0"/>
              <a:t>Richtlijnen Defensie. </a:t>
            </a:r>
          </a:p>
        </p:txBody>
      </p:sp>
      <p:sp>
        <p:nvSpPr>
          <p:cNvPr id="3" name="Text Placeholder 2">
            <a:extLst>
              <a:ext uri="{FF2B5EF4-FFF2-40B4-BE49-F238E27FC236}">
                <a16:creationId xmlns:a16="http://schemas.microsoft.com/office/drawing/2014/main" id="{9744BDC6-003A-A4D3-4B72-F3DB2D56C10F}"/>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DGHWB-SPS-EMERGPL-001, het intern noodplan. (</a:t>
            </a:r>
            <a:r>
              <a:rPr lang="nl-BE" sz="2000" dirty="0">
                <a:hlinkClick r:id="rId3"/>
              </a:rPr>
              <a:t>NL</a:t>
            </a:r>
            <a:r>
              <a:rPr lang="nl-BE" sz="2000" dirty="0"/>
              <a:t> – </a:t>
            </a:r>
            <a:r>
              <a:rPr lang="nl-BE" sz="2000" dirty="0">
                <a:hlinkClick r:id="rId4"/>
              </a:rPr>
              <a:t>FR</a:t>
            </a:r>
            <a:r>
              <a:rPr lang="nl-BE" sz="2000" dirty="0"/>
              <a:t>)</a:t>
            </a:r>
          </a:p>
          <a:p>
            <a:pPr marL="1100138" lvl="1" indent="-342900" algn="just">
              <a:spcBef>
                <a:spcPts val="1200"/>
              </a:spcBef>
              <a:buFont typeface="Wingdings" panose="05000000000000000000" pitchFamily="2" charset="2"/>
              <a:buChar char="q"/>
            </a:pPr>
            <a:r>
              <a:rPr lang="nl-BE" sz="2000" dirty="0"/>
              <a:t>Presentatie DG H&amp;WB </a:t>
            </a:r>
          </a:p>
          <a:p>
            <a:pPr marL="1100138" lvl="1" indent="-342900" algn="just">
              <a:spcBef>
                <a:spcPts val="1200"/>
              </a:spcBef>
              <a:buFont typeface="Wingdings" panose="05000000000000000000" pitchFamily="2" charset="2"/>
              <a:buChar char="q"/>
            </a:pPr>
            <a:endParaRPr lang="nl-BE" sz="2000" dirty="0"/>
          </a:p>
          <a:p>
            <a:pPr marL="1100138" lvl="1" indent="-342900" algn="just">
              <a:spcBef>
                <a:spcPts val="1200"/>
              </a:spcBef>
              <a:buFont typeface="Wingdings" panose="05000000000000000000" pitchFamily="2" charset="2"/>
              <a:buChar char="q"/>
            </a:pPr>
            <a:endParaRPr lang="nl-BE" sz="2000" dirty="0"/>
          </a:p>
          <a:p>
            <a:pPr marL="357188" indent="-342900">
              <a:spcBef>
                <a:spcPts val="1200"/>
              </a:spcBef>
              <a:buFont typeface="Wingdings" panose="05000000000000000000" pitchFamily="2" charset="2"/>
              <a:buChar char="q"/>
            </a:pPr>
            <a:r>
              <a:rPr lang="nl-BE" sz="2000" dirty="0">
                <a:solidFill>
                  <a:schemeClr val="tx1">
                    <a:lumMod val="50000"/>
                  </a:schemeClr>
                </a:solidFill>
              </a:rPr>
              <a:t>DGHWB-SPS-WRKPR-001, </a:t>
            </a:r>
            <a:r>
              <a:rPr lang="nl-BE" sz="2000" dirty="0" err="1">
                <a:solidFill>
                  <a:schemeClr val="tx1">
                    <a:lumMod val="50000"/>
                  </a:schemeClr>
                </a:solidFill>
              </a:rPr>
              <a:t>Domestieke</a:t>
            </a:r>
            <a:r>
              <a:rPr lang="nl-BE" sz="2000" dirty="0">
                <a:solidFill>
                  <a:schemeClr val="tx1">
                    <a:lumMod val="50000"/>
                  </a:schemeClr>
                </a:solidFill>
              </a:rPr>
              <a:t> brandbestrijding. (</a:t>
            </a:r>
            <a:r>
              <a:rPr lang="nl-BE" sz="2000" dirty="0">
                <a:solidFill>
                  <a:schemeClr val="tx1">
                    <a:lumMod val="60000"/>
                    <a:lumOff val="40000"/>
                  </a:schemeClr>
                </a:solidFill>
                <a:hlinkClick r:id="rId5">
                  <a:extLst>
                    <a:ext uri="{A12FA001-AC4F-418D-AE19-62706E023703}">
                      <ahyp:hlinkClr xmlns:ahyp="http://schemas.microsoft.com/office/drawing/2018/hyperlinkcolor" val="tx"/>
                    </a:ext>
                  </a:extLst>
                </a:hlinkClick>
              </a:rPr>
              <a:t>NL</a:t>
            </a:r>
            <a:r>
              <a:rPr lang="nl-BE" sz="2000" dirty="0">
                <a:solidFill>
                  <a:schemeClr val="tx1">
                    <a:lumMod val="50000"/>
                  </a:schemeClr>
                </a:solidFill>
              </a:rPr>
              <a:t> – </a:t>
            </a:r>
            <a:r>
              <a:rPr lang="nl-BE" sz="2000" dirty="0">
                <a:solidFill>
                  <a:schemeClr val="tx1">
                    <a:lumMod val="60000"/>
                    <a:lumOff val="40000"/>
                  </a:schemeClr>
                </a:solidFill>
                <a:hlinkClick r:id="rId6">
                  <a:extLst>
                    <a:ext uri="{A12FA001-AC4F-418D-AE19-62706E023703}">
                      <ahyp:hlinkClr xmlns:ahyp="http://schemas.microsoft.com/office/drawing/2018/hyperlinkcolor" val="tx"/>
                    </a:ext>
                  </a:extLst>
                </a:hlinkClick>
              </a:rPr>
              <a:t>FR</a:t>
            </a:r>
            <a:r>
              <a:rPr lang="nl-BE" sz="2000" dirty="0">
                <a:solidFill>
                  <a:schemeClr val="tx1">
                    <a:lumMod val="50000"/>
                  </a:schemeClr>
                </a:solidFill>
              </a:rPr>
              <a:t>)</a:t>
            </a:r>
            <a:br>
              <a:rPr lang="nl-BE" sz="2000" dirty="0">
                <a:solidFill>
                  <a:schemeClr val="tx1">
                    <a:lumMod val="50000"/>
                  </a:schemeClr>
                </a:solidFill>
              </a:rPr>
            </a:br>
            <a:r>
              <a:rPr lang="nl-BE" sz="2000" i="1" dirty="0">
                <a:solidFill>
                  <a:srgbClr val="00B050"/>
                </a:solidFill>
              </a:rPr>
              <a:t>(vervangt de richtlijn ACWB-SPS-WRKPR-001, </a:t>
            </a:r>
            <a:r>
              <a:rPr lang="nl-BE" sz="2000" i="1" dirty="0" err="1">
                <a:solidFill>
                  <a:srgbClr val="00B050"/>
                </a:solidFill>
              </a:rPr>
              <a:t>Domestieke</a:t>
            </a:r>
            <a:r>
              <a:rPr lang="nl-BE" sz="2000" i="1" dirty="0">
                <a:solidFill>
                  <a:srgbClr val="00B050"/>
                </a:solidFill>
              </a:rPr>
              <a:t> brandbestrijding)</a:t>
            </a:r>
            <a:endParaRPr lang="nl-BE" sz="2000" dirty="0">
              <a:solidFill>
                <a:schemeClr val="tx1">
                  <a:lumMod val="50000"/>
                </a:schemeClr>
              </a:solidFill>
            </a:endParaRPr>
          </a:p>
          <a:p>
            <a:pPr marL="1100138" lvl="1" indent="-342900" algn="just">
              <a:spcBef>
                <a:spcPts val="1200"/>
              </a:spcBef>
              <a:buFont typeface="Wingdings" panose="05000000000000000000" pitchFamily="2" charset="2"/>
              <a:buChar char="q"/>
            </a:pPr>
            <a:r>
              <a:rPr lang="nl-BE" sz="2000" dirty="0">
                <a:solidFill>
                  <a:schemeClr val="tx1">
                    <a:lumMod val="50000"/>
                  </a:schemeClr>
                </a:solidFill>
              </a:rPr>
              <a:t>Presentatie DG H&amp;WB (PDF </a:t>
            </a:r>
            <a:r>
              <a:rPr lang="nl-BE" sz="2000" dirty="0">
                <a:solidFill>
                  <a:schemeClr val="tx1">
                    <a:lumMod val="50000"/>
                  </a:schemeClr>
                </a:solidFill>
                <a:hlinkClick r:id="rId7"/>
              </a:rPr>
              <a:t>NL</a:t>
            </a:r>
            <a:r>
              <a:rPr lang="nl-BE" sz="2000" dirty="0">
                <a:solidFill>
                  <a:schemeClr val="tx1">
                    <a:lumMod val="50000"/>
                  </a:schemeClr>
                </a:solidFill>
              </a:rPr>
              <a:t> – </a:t>
            </a:r>
            <a:r>
              <a:rPr lang="nl-BE" sz="2000" dirty="0">
                <a:solidFill>
                  <a:schemeClr val="tx1">
                    <a:lumMod val="50000"/>
                  </a:schemeClr>
                </a:solidFill>
                <a:hlinkClick r:id="rId8"/>
              </a:rPr>
              <a:t>FR</a:t>
            </a:r>
            <a:r>
              <a:rPr lang="nl-BE" sz="2000" dirty="0">
                <a:solidFill>
                  <a:schemeClr val="tx1">
                    <a:lumMod val="50000"/>
                  </a:schemeClr>
                </a:solidFill>
              </a:rPr>
              <a:t>) – </a:t>
            </a:r>
            <a:r>
              <a:rPr lang="nl-BE" sz="2000" dirty="0" err="1">
                <a:solidFill>
                  <a:schemeClr val="tx1">
                    <a:lumMod val="50000"/>
                  </a:schemeClr>
                </a:solidFill>
              </a:rPr>
              <a:t>pptx</a:t>
            </a:r>
            <a:r>
              <a:rPr lang="nl-BE" sz="2000" dirty="0">
                <a:solidFill>
                  <a:schemeClr val="tx1">
                    <a:lumMod val="50000"/>
                  </a:schemeClr>
                </a:solidFill>
              </a:rPr>
              <a:t> (</a:t>
            </a:r>
            <a:r>
              <a:rPr lang="nl-BE" sz="2000" dirty="0">
                <a:solidFill>
                  <a:schemeClr val="tx1">
                    <a:lumMod val="50000"/>
                  </a:schemeClr>
                </a:solidFill>
                <a:hlinkClick r:id="rId9"/>
              </a:rPr>
              <a:t>NL</a:t>
            </a:r>
            <a:r>
              <a:rPr lang="nl-BE" sz="2000" dirty="0">
                <a:solidFill>
                  <a:schemeClr val="tx1">
                    <a:lumMod val="50000"/>
                  </a:schemeClr>
                </a:solidFill>
              </a:rPr>
              <a:t> – </a:t>
            </a:r>
            <a:r>
              <a:rPr lang="nl-BE" sz="2000" dirty="0">
                <a:solidFill>
                  <a:schemeClr val="tx1">
                    <a:lumMod val="50000"/>
                  </a:schemeClr>
                </a:solidFill>
                <a:hlinkClick r:id="rId10"/>
              </a:rPr>
              <a:t>FR</a:t>
            </a:r>
            <a:r>
              <a:rPr lang="nl-BE" sz="2000" dirty="0">
                <a:solidFill>
                  <a:schemeClr val="tx1">
                    <a:lumMod val="50000"/>
                  </a:schemeClr>
                </a:solidFill>
              </a:rPr>
              <a:t>)</a:t>
            </a:r>
          </a:p>
          <a:p>
            <a:pPr marL="357188" indent="-342900" algn="just">
              <a:spcBef>
                <a:spcPts val="1200"/>
              </a:spcBef>
              <a:buFont typeface="Wingdings" panose="05000000000000000000" pitchFamily="2" charset="2"/>
              <a:buChar char="q"/>
            </a:pPr>
            <a:r>
              <a:rPr lang="nl-BE" sz="2000" dirty="0">
                <a:solidFill>
                  <a:schemeClr val="tx1">
                    <a:lumMod val="50000"/>
                  </a:schemeClr>
                </a:solidFill>
              </a:rPr>
              <a:t>DGHWB-GID-WRKPR-030, </a:t>
            </a:r>
            <a:r>
              <a:rPr lang="nl-BE" sz="2000" dirty="0" err="1">
                <a:solidFill>
                  <a:schemeClr val="tx1">
                    <a:lumMod val="50000"/>
                  </a:schemeClr>
                </a:solidFill>
              </a:rPr>
              <a:t>Domestieke</a:t>
            </a:r>
            <a:r>
              <a:rPr lang="nl-BE" sz="2000" dirty="0">
                <a:solidFill>
                  <a:schemeClr val="tx1">
                    <a:lumMod val="50000"/>
                  </a:schemeClr>
                </a:solidFill>
              </a:rPr>
              <a:t> brandbestrijding: screening en brand-RA van een kwartier. (</a:t>
            </a:r>
            <a:r>
              <a:rPr lang="nl-BE" sz="2000" dirty="0">
                <a:solidFill>
                  <a:schemeClr val="tx1">
                    <a:lumMod val="50000"/>
                  </a:schemeClr>
                </a:solidFill>
                <a:hlinkClick r:id="rId11"/>
              </a:rPr>
              <a:t>NL</a:t>
            </a:r>
            <a:r>
              <a:rPr lang="nl-BE" sz="2000" dirty="0">
                <a:solidFill>
                  <a:schemeClr val="tx1">
                    <a:lumMod val="50000"/>
                  </a:schemeClr>
                </a:solidFill>
              </a:rPr>
              <a:t> – </a:t>
            </a:r>
            <a:r>
              <a:rPr lang="nl-BE" sz="2000" dirty="0">
                <a:solidFill>
                  <a:schemeClr val="tx1">
                    <a:lumMod val="50000"/>
                  </a:schemeClr>
                </a:solidFill>
                <a:hlinkClick r:id="rId12"/>
              </a:rPr>
              <a:t>FR</a:t>
            </a:r>
            <a:r>
              <a:rPr lang="nl-BE" sz="2000" dirty="0">
                <a:solidFill>
                  <a:schemeClr val="tx1">
                    <a:lumMod val="50000"/>
                  </a:schemeClr>
                </a:solidFill>
              </a:rPr>
              <a:t>)</a:t>
            </a:r>
          </a:p>
          <a:p>
            <a:pPr marL="357188" indent="-342900" algn="just">
              <a:spcBef>
                <a:spcPts val="1200"/>
              </a:spcBef>
              <a:buFont typeface="Wingdings" panose="05000000000000000000" pitchFamily="2" charset="2"/>
              <a:buChar char="q"/>
            </a:pPr>
            <a:endParaRPr lang="nl-BE" sz="2000" dirty="0">
              <a:solidFill>
                <a:schemeClr val="tx1">
                  <a:lumMod val="50000"/>
                </a:schemeClr>
              </a:solidFill>
            </a:endParaRPr>
          </a:p>
          <a:p>
            <a:pPr marL="357188" indent="-342900">
              <a:spcBef>
                <a:spcPts val="1200"/>
              </a:spcBef>
              <a:buFont typeface="Wingdings" panose="05000000000000000000" pitchFamily="2" charset="2"/>
              <a:buChar char="q"/>
            </a:pPr>
            <a:r>
              <a:rPr lang="nl-BE" sz="2000" dirty="0">
                <a:solidFill>
                  <a:schemeClr val="tx1">
                    <a:lumMod val="50000"/>
                  </a:schemeClr>
                </a:solidFill>
              </a:rPr>
              <a:t>Nieuwe SharePoint IDPBW (</a:t>
            </a:r>
            <a:r>
              <a:rPr lang="nl-BE" sz="2000" dirty="0">
                <a:solidFill>
                  <a:schemeClr val="tx1">
                    <a:lumMod val="50000"/>
                  </a:schemeClr>
                </a:solidFill>
                <a:hlinkClick r:id="rId13"/>
              </a:rPr>
              <a:t>presentatie</a:t>
            </a:r>
            <a:r>
              <a:rPr lang="nl-BE" sz="2000" dirty="0">
                <a:solidFill>
                  <a:schemeClr val="tx1">
                    <a:lumMod val="50000"/>
                  </a:schemeClr>
                </a:solidFill>
              </a:rPr>
              <a:t>)</a:t>
            </a:r>
            <a:endParaRPr lang="nl-BE" sz="2000" dirty="0"/>
          </a:p>
          <a:p>
            <a:pPr marL="357188" indent="-342900" algn="just">
              <a:spcBef>
                <a:spcPts val="1200"/>
              </a:spcBef>
              <a:buFont typeface="Wingdings" panose="05000000000000000000" pitchFamily="2" charset="2"/>
              <a:buChar char="q"/>
            </a:pPr>
            <a:endParaRPr lang="nl-BE" sz="2000" dirty="0"/>
          </a:p>
          <a:p>
            <a:pPr marL="14288" algn="just">
              <a:spcBef>
                <a:spcPts val="1200"/>
              </a:spcBef>
            </a:pPr>
            <a:endParaRPr lang="nl-BE" sz="2000" dirty="0"/>
          </a:p>
        </p:txBody>
      </p:sp>
      <p:graphicFrame>
        <p:nvGraphicFramePr>
          <p:cNvPr id="4" name="Object 3">
            <a:hlinkClick r:id="" action="ppaction://ole?verb=0"/>
            <a:extLst>
              <a:ext uri="{FF2B5EF4-FFF2-40B4-BE49-F238E27FC236}">
                <a16:creationId xmlns:a16="http://schemas.microsoft.com/office/drawing/2014/main" id="{B0F28583-3C25-A48A-A4DE-EC91877BBB47}"/>
              </a:ext>
            </a:extLst>
          </p:cNvPr>
          <p:cNvGraphicFramePr>
            <a:graphicFrameLocks noChangeAspect="1"/>
          </p:cNvGraphicFramePr>
          <p:nvPr>
            <p:extLst>
              <p:ext uri="{D42A27DB-BD31-4B8C-83A1-F6EECF244321}">
                <p14:modId xmlns:p14="http://schemas.microsoft.com/office/powerpoint/2010/main" val="4102526357"/>
              </p:ext>
            </p:extLst>
          </p:nvPr>
        </p:nvGraphicFramePr>
        <p:xfrm>
          <a:off x="4213761" y="1963346"/>
          <a:ext cx="914400" cy="792163"/>
        </p:xfrm>
        <a:graphic>
          <a:graphicData uri="http://schemas.openxmlformats.org/presentationml/2006/ole">
            <mc:AlternateContent xmlns:mc="http://schemas.openxmlformats.org/markup-compatibility/2006">
              <mc:Choice xmlns:v="urn:schemas-microsoft-com:vml" Requires="v">
                <p:oleObj name="Presentation" showAsIcon="1" r:id="rId14" imgW="914400" imgH="792417" progId="PowerPoint.Show.12">
                  <p:embed/>
                </p:oleObj>
              </mc:Choice>
              <mc:Fallback>
                <p:oleObj name="Presentation" showAsIcon="1" r:id="rId14" imgW="914400" imgH="792417" progId="PowerPoint.Show.12">
                  <p:embed/>
                  <p:pic>
                    <p:nvPicPr>
                      <p:cNvPr id="0" name=""/>
                      <p:cNvPicPr/>
                      <p:nvPr/>
                    </p:nvPicPr>
                    <p:blipFill>
                      <a:blip r:embed="rId15"/>
                      <a:stretch>
                        <a:fillRect/>
                      </a:stretch>
                    </p:blipFill>
                    <p:spPr>
                      <a:xfrm>
                        <a:off x="4213761" y="1963346"/>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3802444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798B4-B218-2B9D-A620-FBD2FEDD6CD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087BBC-0543-896E-E755-ED2E0A639BAA}"/>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98D8F1DD-6F68-38D9-1FC0-E75F69C5A2C1}"/>
              </a:ext>
            </a:extLst>
          </p:cNvPr>
          <p:cNvSpPr>
            <a:spLocks noGrp="1"/>
          </p:cNvSpPr>
          <p:nvPr>
            <p:ph type="body" sz="quarter" idx="27"/>
          </p:nvPr>
        </p:nvSpPr>
        <p:spPr>
          <a:xfrm>
            <a:off x="337284" y="1384262"/>
            <a:ext cx="11237400" cy="4089476"/>
          </a:xfrm>
        </p:spPr>
        <p:txBody>
          <a:bodyPr/>
          <a:lstStyle/>
          <a:p>
            <a:pPr marL="357188" indent="-342900">
              <a:spcBef>
                <a:spcPts val="1200"/>
              </a:spcBef>
              <a:buFont typeface="Wingdings" panose="05000000000000000000" pitchFamily="2" charset="2"/>
              <a:buChar char="q"/>
            </a:pPr>
            <a:r>
              <a:rPr lang="nl-BE" sz="2000" b="1" dirty="0">
                <a:solidFill>
                  <a:srgbClr val="00B050"/>
                </a:solidFill>
              </a:rPr>
              <a:t>DGHWB-SPS-WRKPR-001 </a:t>
            </a:r>
            <a:r>
              <a:rPr lang="nl-BE" sz="2000" b="1" dirty="0" err="1">
                <a:solidFill>
                  <a:srgbClr val="00B050"/>
                </a:solidFill>
              </a:rPr>
              <a:t>Domestieke</a:t>
            </a:r>
            <a:r>
              <a:rPr lang="nl-BE" sz="2000" b="1" dirty="0">
                <a:solidFill>
                  <a:srgbClr val="00B050"/>
                </a:solidFill>
              </a:rPr>
              <a:t> brandbestrijding (</a:t>
            </a:r>
            <a:r>
              <a:rPr lang="nl-BE" sz="2000" b="1" dirty="0">
                <a:solidFill>
                  <a:srgbClr val="00B050"/>
                </a:solidFill>
                <a:hlinkClick r:id="rId3">
                  <a:extLst>
                    <a:ext uri="{A12FA001-AC4F-418D-AE19-62706E023703}">
                      <ahyp:hlinkClr xmlns:ahyp="http://schemas.microsoft.com/office/drawing/2018/hyperlinkcolor" val="tx"/>
                    </a:ext>
                  </a:extLst>
                </a:hlinkClick>
              </a:rPr>
              <a:t>NL</a:t>
            </a:r>
            <a:r>
              <a:rPr lang="nl-BE" sz="2000" b="1" dirty="0">
                <a:solidFill>
                  <a:srgbClr val="00B050"/>
                </a:solidFill>
              </a:rPr>
              <a:t> – </a:t>
            </a:r>
            <a:r>
              <a:rPr lang="nl-BE" sz="2000" b="1" dirty="0">
                <a:solidFill>
                  <a:srgbClr val="00B050"/>
                </a:solidFill>
                <a:hlinkClick r:id="rId4">
                  <a:extLst>
                    <a:ext uri="{A12FA001-AC4F-418D-AE19-62706E023703}">
                      <ahyp:hlinkClr xmlns:ahyp="http://schemas.microsoft.com/office/drawing/2018/hyperlinkcolor" val="tx"/>
                    </a:ext>
                  </a:extLst>
                </a:hlinkClick>
              </a:rPr>
              <a:t>FR</a:t>
            </a:r>
            <a:r>
              <a:rPr lang="nl-BE" sz="2000" b="1" dirty="0">
                <a:solidFill>
                  <a:srgbClr val="00B050"/>
                </a:solidFill>
              </a:rPr>
              <a:t>) </a:t>
            </a:r>
            <a:br>
              <a:rPr lang="nl-BE" sz="2000" b="1" dirty="0">
                <a:solidFill>
                  <a:srgbClr val="00B050"/>
                </a:solidFill>
              </a:rPr>
            </a:br>
            <a:r>
              <a:rPr lang="nl-BE" sz="2000" i="1" dirty="0">
                <a:solidFill>
                  <a:srgbClr val="00B050"/>
                </a:solidFill>
              </a:rPr>
              <a:t>(vervangt de richtlijn ACWB-SPS-WRKPR-001, </a:t>
            </a:r>
            <a:r>
              <a:rPr lang="nl-BE" sz="2000" i="1" dirty="0" err="1">
                <a:solidFill>
                  <a:srgbClr val="00B050"/>
                </a:solidFill>
              </a:rPr>
              <a:t>Domestieke</a:t>
            </a:r>
            <a:r>
              <a:rPr lang="nl-BE" sz="2000" i="1" dirty="0">
                <a:solidFill>
                  <a:srgbClr val="00B050"/>
                </a:solidFill>
              </a:rPr>
              <a:t> brandbestrijding) </a:t>
            </a:r>
          </a:p>
          <a:p>
            <a:pPr marL="712788" indent="-342900">
              <a:buFont typeface="Wingdings" panose="05000000000000000000" pitchFamily="2" charset="2"/>
              <a:buChar char="§"/>
            </a:pPr>
            <a:endParaRPr lang="nl-BE" sz="2000" dirty="0">
              <a:solidFill>
                <a:srgbClr val="00B050"/>
              </a:solidFill>
            </a:endParaRPr>
          </a:p>
          <a:p>
            <a:pPr marL="712788" indent="-342900">
              <a:buFont typeface="Wingdings" panose="05000000000000000000" pitchFamily="2" charset="2"/>
              <a:buChar char="§"/>
            </a:pPr>
            <a:r>
              <a:rPr lang="nl-BE" sz="2000" b="1" dirty="0">
                <a:solidFill>
                  <a:srgbClr val="00B050"/>
                </a:solidFill>
              </a:rPr>
              <a:t>De werkgever.</a:t>
            </a:r>
            <a:br>
              <a:rPr lang="nl-BE" sz="2000" b="1" dirty="0">
                <a:solidFill>
                  <a:srgbClr val="00B050"/>
                </a:solidFill>
              </a:rPr>
            </a:br>
            <a:endParaRPr lang="nl-BE" sz="2000" b="1" dirty="0">
              <a:solidFill>
                <a:srgbClr val="00B050"/>
              </a:solidFill>
            </a:endParaRPr>
          </a:p>
          <a:p>
            <a:pPr marL="712788" algn="just"/>
            <a:r>
              <a:rPr lang="nl-BE" sz="2000" dirty="0">
                <a:solidFill>
                  <a:srgbClr val="00B050"/>
                </a:solidFill>
              </a:rPr>
              <a:t>Binnen Defensie wordt de werkgever vertegenwoordigd door de </a:t>
            </a:r>
            <a:r>
              <a:rPr lang="nl-BE" sz="2000" dirty="0" err="1">
                <a:solidFill>
                  <a:srgbClr val="00B050"/>
                </a:solidFill>
              </a:rPr>
              <a:t>CHoD</a:t>
            </a:r>
            <a:r>
              <a:rPr lang="nl-BE" sz="2000" dirty="0">
                <a:solidFill>
                  <a:srgbClr val="00B050"/>
                </a:solidFill>
              </a:rPr>
              <a:t> (Chief of </a:t>
            </a:r>
            <a:r>
              <a:rPr lang="nl-BE" sz="2000" dirty="0" err="1">
                <a:solidFill>
                  <a:srgbClr val="00B050"/>
                </a:solidFill>
              </a:rPr>
              <a:t>Defence</a:t>
            </a:r>
            <a:r>
              <a:rPr lang="nl-BE" sz="2000" dirty="0">
                <a:solidFill>
                  <a:srgbClr val="00B050"/>
                </a:solidFill>
              </a:rPr>
              <a:t>). In het kader van brandpreventie moet deze functie echter worden geïnterpreteerd als behorend tot elke korpscommandant, die verantwoordelijk is voor de werkplaatsen onder zijn bevoegdheid. Wanneer een kwartier meerdere eenheden huisvest, neemt de kwartiercommandant deze rol op zich en fungeert hij als coördinator.</a:t>
            </a:r>
          </a:p>
          <a:p>
            <a:pPr marL="712788" algn="just"/>
            <a:endParaRPr lang="nl-BE" sz="2000" dirty="0">
              <a:solidFill>
                <a:srgbClr val="00B050"/>
              </a:solidFill>
            </a:endParaRPr>
          </a:p>
          <a:p>
            <a:pPr marL="712788" indent="-342900">
              <a:buFont typeface="Wingdings" panose="05000000000000000000" pitchFamily="2" charset="2"/>
              <a:buChar char="§"/>
            </a:pPr>
            <a:r>
              <a:rPr lang="nl-BE" sz="2000" b="1" dirty="0">
                <a:solidFill>
                  <a:srgbClr val="00B050"/>
                </a:solidFill>
              </a:rPr>
              <a:t>De risicoanalyse.</a:t>
            </a:r>
            <a:br>
              <a:rPr lang="nl-BE" sz="2000" b="1" dirty="0">
                <a:solidFill>
                  <a:srgbClr val="00B050"/>
                </a:solidFill>
              </a:rPr>
            </a:br>
            <a:br>
              <a:rPr lang="nl-BE" sz="2000" dirty="0">
                <a:solidFill>
                  <a:srgbClr val="00B050"/>
                </a:solidFill>
              </a:rPr>
            </a:br>
            <a:r>
              <a:rPr lang="fr-BE" dirty="0">
                <a:solidFill>
                  <a:srgbClr val="00B050"/>
                </a:solidFill>
              </a:rPr>
              <a:t>De </a:t>
            </a:r>
            <a:r>
              <a:rPr lang="fr-BE" dirty="0" err="1">
                <a:solidFill>
                  <a:srgbClr val="00B050"/>
                </a:solidFill>
              </a:rPr>
              <a:t>korpscommandant</a:t>
            </a:r>
            <a:r>
              <a:rPr lang="fr-BE" dirty="0">
                <a:solidFill>
                  <a:srgbClr val="00B050"/>
                </a:solidFill>
              </a:rPr>
              <a:t> </a:t>
            </a:r>
            <a:r>
              <a:rPr lang="fr-BE" dirty="0" err="1">
                <a:solidFill>
                  <a:srgbClr val="00B050"/>
                </a:solidFill>
              </a:rPr>
              <a:t>is</a:t>
            </a:r>
            <a:r>
              <a:rPr lang="fr-BE" dirty="0">
                <a:solidFill>
                  <a:srgbClr val="00B050"/>
                </a:solidFill>
              </a:rPr>
              <a:t> </a:t>
            </a:r>
            <a:r>
              <a:rPr lang="fr-BE" dirty="0" err="1">
                <a:solidFill>
                  <a:srgbClr val="00B050"/>
                </a:solidFill>
              </a:rPr>
              <a:t>verantwoordelijk</a:t>
            </a:r>
            <a:r>
              <a:rPr lang="fr-BE" dirty="0">
                <a:solidFill>
                  <a:srgbClr val="00B050"/>
                </a:solidFill>
              </a:rPr>
              <a:t> </a:t>
            </a:r>
            <a:r>
              <a:rPr lang="fr-BE" dirty="0" err="1">
                <a:solidFill>
                  <a:srgbClr val="00B050"/>
                </a:solidFill>
              </a:rPr>
              <a:t>voor</a:t>
            </a:r>
            <a:r>
              <a:rPr lang="fr-BE" dirty="0">
                <a:solidFill>
                  <a:srgbClr val="00B050"/>
                </a:solidFill>
              </a:rPr>
              <a:t> het </a:t>
            </a:r>
            <a:r>
              <a:rPr lang="fr-BE" dirty="0" err="1">
                <a:solidFill>
                  <a:srgbClr val="00B050"/>
                </a:solidFill>
              </a:rPr>
              <a:t>uitvoeren</a:t>
            </a:r>
            <a:r>
              <a:rPr lang="fr-BE" dirty="0">
                <a:solidFill>
                  <a:srgbClr val="00B050"/>
                </a:solidFill>
              </a:rPr>
              <a:t> van </a:t>
            </a:r>
            <a:r>
              <a:rPr lang="fr-BE" dirty="0" err="1">
                <a:solidFill>
                  <a:srgbClr val="00B050"/>
                </a:solidFill>
              </a:rPr>
              <a:t>een</a:t>
            </a:r>
            <a:r>
              <a:rPr lang="fr-BE" dirty="0">
                <a:solidFill>
                  <a:srgbClr val="00B050"/>
                </a:solidFill>
              </a:rPr>
              <a:t> </a:t>
            </a:r>
            <a:r>
              <a:rPr lang="fr-BE" dirty="0" err="1">
                <a:solidFill>
                  <a:srgbClr val="00B050"/>
                </a:solidFill>
              </a:rPr>
              <a:t>risicoanalyse</a:t>
            </a:r>
            <a:r>
              <a:rPr lang="fr-BE" dirty="0">
                <a:solidFill>
                  <a:srgbClr val="00B050"/>
                </a:solidFill>
              </a:rPr>
              <a:t> met </a:t>
            </a:r>
            <a:r>
              <a:rPr lang="fr-BE" dirty="0" err="1">
                <a:solidFill>
                  <a:srgbClr val="00B050"/>
                </a:solidFill>
              </a:rPr>
              <a:t>betrekking</a:t>
            </a:r>
            <a:r>
              <a:rPr lang="fr-BE" dirty="0">
                <a:solidFill>
                  <a:srgbClr val="00B050"/>
                </a:solidFill>
              </a:rPr>
              <a:t> </a:t>
            </a:r>
            <a:r>
              <a:rPr lang="fr-BE" dirty="0" err="1">
                <a:solidFill>
                  <a:srgbClr val="00B050"/>
                </a:solidFill>
              </a:rPr>
              <a:t>tot</a:t>
            </a:r>
            <a:r>
              <a:rPr lang="fr-BE" dirty="0">
                <a:solidFill>
                  <a:srgbClr val="00B050"/>
                </a:solidFill>
              </a:rPr>
              <a:t> </a:t>
            </a:r>
            <a:r>
              <a:rPr lang="fr-BE" dirty="0" err="1">
                <a:solidFill>
                  <a:srgbClr val="00B050"/>
                </a:solidFill>
              </a:rPr>
              <a:t>brandgevaar</a:t>
            </a:r>
            <a:r>
              <a:rPr lang="fr-BE" dirty="0">
                <a:solidFill>
                  <a:srgbClr val="00B050"/>
                </a:solidFill>
              </a:rPr>
              <a:t> </a:t>
            </a:r>
            <a:r>
              <a:rPr lang="fr-BE" dirty="0" err="1">
                <a:solidFill>
                  <a:srgbClr val="00B050"/>
                </a:solidFill>
              </a:rPr>
              <a:t>voor</a:t>
            </a:r>
            <a:r>
              <a:rPr lang="fr-BE" dirty="0">
                <a:solidFill>
                  <a:srgbClr val="00B050"/>
                </a:solidFill>
              </a:rPr>
              <a:t> al </a:t>
            </a:r>
            <a:r>
              <a:rPr lang="fr-BE" dirty="0" err="1">
                <a:solidFill>
                  <a:srgbClr val="00B050"/>
                </a:solidFill>
              </a:rPr>
              <a:t>zijn</a:t>
            </a:r>
            <a:r>
              <a:rPr lang="fr-BE" dirty="0">
                <a:solidFill>
                  <a:srgbClr val="00B050"/>
                </a:solidFill>
              </a:rPr>
              <a:t> </a:t>
            </a:r>
            <a:r>
              <a:rPr lang="fr-BE" dirty="0" err="1">
                <a:solidFill>
                  <a:srgbClr val="00B050"/>
                </a:solidFill>
              </a:rPr>
              <a:t>werkplaatsen</a:t>
            </a:r>
            <a:r>
              <a:rPr lang="fr-BE" dirty="0">
                <a:solidFill>
                  <a:srgbClr val="00B050"/>
                </a:solidFill>
              </a:rPr>
              <a:t>. </a:t>
            </a:r>
            <a:r>
              <a:rPr lang="fr-BE" dirty="0" err="1">
                <a:solidFill>
                  <a:srgbClr val="00B050"/>
                </a:solidFill>
              </a:rPr>
              <a:t>Deze</a:t>
            </a:r>
            <a:r>
              <a:rPr lang="fr-BE" dirty="0">
                <a:solidFill>
                  <a:srgbClr val="00B050"/>
                </a:solidFill>
              </a:rPr>
              <a:t> analyse </a:t>
            </a:r>
            <a:r>
              <a:rPr lang="fr-BE" dirty="0" err="1">
                <a:solidFill>
                  <a:srgbClr val="00B050"/>
                </a:solidFill>
              </a:rPr>
              <a:t>wordt</a:t>
            </a:r>
            <a:r>
              <a:rPr lang="fr-BE" dirty="0">
                <a:solidFill>
                  <a:srgbClr val="00B050"/>
                </a:solidFill>
              </a:rPr>
              <a:t> </a:t>
            </a:r>
            <a:r>
              <a:rPr lang="fr-BE" dirty="0" err="1">
                <a:solidFill>
                  <a:srgbClr val="00B050"/>
                </a:solidFill>
              </a:rPr>
              <a:t>minstens</a:t>
            </a:r>
            <a:r>
              <a:rPr lang="fr-BE" dirty="0">
                <a:solidFill>
                  <a:srgbClr val="00B050"/>
                </a:solidFill>
              </a:rPr>
              <a:t> om de </a:t>
            </a:r>
            <a:r>
              <a:rPr lang="fr-BE" dirty="0" err="1">
                <a:solidFill>
                  <a:srgbClr val="00B050"/>
                </a:solidFill>
              </a:rPr>
              <a:t>drie</a:t>
            </a:r>
            <a:r>
              <a:rPr lang="fr-BE" dirty="0">
                <a:solidFill>
                  <a:srgbClr val="00B050"/>
                </a:solidFill>
              </a:rPr>
              <a:t> </a:t>
            </a:r>
            <a:r>
              <a:rPr lang="fr-BE" dirty="0" err="1">
                <a:solidFill>
                  <a:srgbClr val="00B050"/>
                </a:solidFill>
              </a:rPr>
              <a:t>jaar</a:t>
            </a:r>
            <a:r>
              <a:rPr lang="fr-BE" dirty="0">
                <a:solidFill>
                  <a:srgbClr val="00B050"/>
                </a:solidFill>
              </a:rPr>
              <a:t> </a:t>
            </a:r>
            <a:r>
              <a:rPr lang="fr-BE" dirty="0" err="1">
                <a:solidFill>
                  <a:srgbClr val="00B050"/>
                </a:solidFill>
              </a:rPr>
              <a:t>bijgewerkt</a:t>
            </a:r>
            <a:r>
              <a:rPr lang="fr-BE" dirty="0">
                <a:solidFill>
                  <a:srgbClr val="00B050"/>
                </a:solidFill>
              </a:rPr>
              <a:t>, en </a:t>
            </a:r>
            <a:r>
              <a:rPr lang="fr-BE" dirty="0" err="1">
                <a:solidFill>
                  <a:srgbClr val="00B050"/>
                </a:solidFill>
              </a:rPr>
              <a:t>telkens</a:t>
            </a:r>
            <a:r>
              <a:rPr lang="fr-BE" dirty="0">
                <a:solidFill>
                  <a:srgbClr val="00B050"/>
                </a:solidFill>
              </a:rPr>
              <a:t> </a:t>
            </a:r>
            <a:r>
              <a:rPr lang="fr-BE" dirty="0" err="1">
                <a:solidFill>
                  <a:srgbClr val="00B050"/>
                </a:solidFill>
              </a:rPr>
              <a:t>wanneer</a:t>
            </a:r>
            <a:r>
              <a:rPr lang="fr-BE" dirty="0">
                <a:solidFill>
                  <a:srgbClr val="00B050"/>
                </a:solidFill>
              </a:rPr>
              <a:t> er </a:t>
            </a:r>
            <a:r>
              <a:rPr lang="fr-BE" dirty="0" err="1">
                <a:solidFill>
                  <a:srgbClr val="00B050"/>
                </a:solidFill>
              </a:rPr>
              <a:t>wijzigingen</a:t>
            </a:r>
            <a:r>
              <a:rPr lang="fr-BE" dirty="0">
                <a:solidFill>
                  <a:srgbClr val="00B050"/>
                </a:solidFill>
              </a:rPr>
              <a:t> </a:t>
            </a:r>
            <a:r>
              <a:rPr lang="fr-BE" dirty="0" err="1">
                <a:solidFill>
                  <a:srgbClr val="00B050"/>
                </a:solidFill>
              </a:rPr>
              <a:t>optreden</a:t>
            </a:r>
            <a:r>
              <a:rPr lang="fr-BE" dirty="0">
                <a:solidFill>
                  <a:srgbClr val="00B050"/>
                </a:solidFill>
              </a:rPr>
              <a:t> die het </a:t>
            </a:r>
            <a:r>
              <a:rPr lang="fr-BE" dirty="0" err="1">
                <a:solidFill>
                  <a:srgbClr val="00B050"/>
                </a:solidFill>
              </a:rPr>
              <a:t>brandrisico</a:t>
            </a:r>
            <a:r>
              <a:rPr lang="fr-BE" dirty="0">
                <a:solidFill>
                  <a:srgbClr val="00B050"/>
                </a:solidFill>
              </a:rPr>
              <a:t> </a:t>
            </a:r>
            <a:r>
              <a:rPr lang="fr-BE" dirty="0" err="1">
                <a:solidFill>
                  <a:srgbClr val="00B050"/>
                </a:solidFill>
              </a:rPr>
              <a:t>kunnen</a:t>
            </a:r>
            <a:r>
              <a:rPr lang="fr-BE" dirty="0">
                <a:solidFill>
                  <a:srgbClr val="00B050"/>
                </a:solidFill>
              </a:rPr>
              <a:t> </a:t>
            </a:r>
            <a:r>
              <a:rPr lang="fr-BE" dirty="0" err="1">
                <a:solidFill>
                  <a:srgbClr val="00B050"/>
                </a:solidFill>
              </a:rPr>
              <a:t>beïnvloeden</a:t>
            </a:r>
            <a:endParaRPr lang="nl-BE" sz="2000" dirty="0">
              <a:solidFill>
                <a:srgbClr val="00B050"/>
              </a:solidFill>
            </a:endParaRPr>
          </a:p>
        </p:txBody>
      </p:sp>
    </p:spTree>
    <p:extLst>
      <p:ext uri="{BB962C8B-B14F-4D97-AF65-F5344CB8AC3E}">
        <p14:creationId xmlns:p14="http://schemas.microsoft.com/office/powerpoint/2010/main" val="130316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9A2EAF-5990-4720-2E67-8B0C56899A4E}"/>
              </a:ext>
            </a:extLst>
          </p:cNvPr>
          <p:cNvSpPr txBox="1"/>
          <p:nvPr/>
        </p:nvSpPr>
        <p:spPr>
          <a:xfrm>
            <a:off x="4178135" y="677727"/>
            <a:ext cx="3111335" cy="369332"/>
          </a:xfrm>
          <a:prstGeom prst="rect">
            <a:avLst/>
          </a:prstGeom>
          <a:solidFill>
            <a:schemeClr val="accent1">
              <a:lumMod val="20000"/>
              <a:lumOff val="80000"/>
            </a:schemeClr>
          </a:solidFill>
          <a:ln>
            <a:solidFill>
              <a:schemeClr val="tx1"/>
            </a:solidFill>
          </a:ln>
        </p:spPr>
        <p:txBody>
          <a:bodyPr wrap="square" rtlCol="0">
            <a:spAutoFit/>
          </a:bodyPr>
          <a:lstStyle/>
          <a:p>
            <a:pPr algn="ctr"/>
            <a:r>
              <a:rPr lang="nl-BE" dirty="0"/>
              <a:t>Noodplanning (Federaal)</a:t>
            </a:r>
          </a:p>
        </p:txBody>
      </p:sp>
      <p:sp>
        <p:nvSpPr>
          <p:cNvPr id="5" name="TextBox 4">
            <a:extLst>
              <a:ext uri="{FF2B5EF4-FFF2-40B4-BE49-F238E27FC236}">
                <a16:creationId xmlns:a16="http://schemas.microsoft.com/office/drawing/2014/main" id="{966A1785-C7F8-C81D-2CFF-361FB07B0F3D}"/>
              </a:ext>
            </a:extLst>
          </p:cNvPr>
          <p:cNvSpPr txBox="1"/>
          <p:nvPr/>
        </p:nvSpPr>
        <p:spPr>
          <a:xfrm>
            <a:off x="3633849" y="2484039"/>
            <a:ext cx="5001488" cy="646331"/>
          </a:xfrm>
          <a:prstGeom prst="rect">
            <a:avLst/>
          </a:prstGeom>
          <a:solidFill>
            <a:schemeClr val="accent5">
              <a:lumMod val="20000"/>
              <a:lumOff val="80000"/>
            </a:schemeClr>
          </a:solidFill>
          <a:ln>
            <a:solidFill>
              <a:schemeClr val="tx1"/>
            </a:solidFill>
          </a:ln>
        </p:spPr>
        <p:txBody>
          <a:bodyPr wrap="square" rtlCol="0">
            <a:spAutoFit/>
          </a:bodyPr>
          <a:lstStyle/>
          <a:p>
            <a:r>
              <a:rPr lang="nl-BE" dirty="0"/>
              <a:t>Het bijzonder nood- en interventieplan (BNIP)</a:t>
            </a:r>
            <a:br>
              <a:rPr lang="nl-BE" dirty="0"/>
            </a:br>
            <a:r>
              <a:rPr lang="nl-BE" dirty="0"/>
              <a:t>B.v. voor </a:t>
            </a:r>
            <a:r>
              <a:rPr lang="nl-BE" dirty="0" err="1"/>
              <a:t>sevesobedrijven</a:t>
            </a:r>
            <a:r>
              <a:rPr lang="nl-BE" dirty="0"/>
              <a:t> of nucleaire installaties</a:t>
            </a:r>
          </a:p>
        </p:txBody>
      </p:sp>
      <p:sp>
        <p:nvSpPr>
          <p:cNvPr id="2" name="TextBox 1">
            <a:extLst>
              <a:ext uri="{FF2B5EF4-FFF2-40B4-BE49-F238E27FC236}">
                <a16:creationId xmlns:a16="http://schemas.microsoft.com/office/drawing/2014/main" id="{68B2922D-44A3-0C0A-78D6-71A34CAAB94E}"/>
              </a:ext>
            </a:extLst>
          </p:cNvPr>
          <p:cNvSpPr txBox="1"/>
          <p:nvPr/>
        </p:nvSpPr>
        <p:spPr>
          <a:xfrm>
            <a:off x="3633849" y="1465131"/>
            <a:ext cx="4738254" cy="646331"/>
          </a:xfrm>
          <a:prstGeom prst="rect">
            <a:avLst/>
          </a:prstGeom>
          <a:solidFill>
            <a:schemeClr val="bg2">
              <a:lumMod val="90000"/>
            </a:schemeClr>
          </a:solidFill>
          <a:ln>
            <a:solidFill>
              <a:schemeClr val="tx1"/>
            </a:solidFill>
          </a:ln>
        </p:spPr>
        <p:txBody>
          <a:bodyPr wrap="square" rtlCol="0">
            <a:spAutoFit/>
          </a:bodyPr>
          <a:lstStyle/>
          <a:p>
            <a:pPr algn="ctr"/>
            <a:r>
              <a:rPr lang="nl-BE" dirty="0"/>
              <a:t>Algemeen nood- en interventieplan (ANIP)</a:t>
            </a:r>
            <a:br>
              <a:rPr lang="nl-BE" dirty="0"/>
            </a:br>
            <a:r>
              <a:rPr lang="nl-BE" dirty="0"/>
              <a:t>Provinciaal en gemeentelijk.</a:t>
            </a:r>
          </a:p>
        </p:txBody>
      </p:sp>
      <p:sp>
        <p:nvSpPr>
          <p:cNvPr id="9" name="TextBox 8">
            <a:extLst>
              <a:ext uri="{FF2B5EF4-FFF2-40B4-BE49-F238E27FC236}">
                <a16:creationId xmlns:a16="http://schemas.microsoft.com/office/drawing/2014/main" id="{5BC82469-C653-B4D6-C904-42DDE8D47FE5}"/>
              </a:ext>
            </a:extLst>
          </p:cNvPr>
          <p:cNvSpPr txBox="1"/>
          <p:nvPr/>
        </p:nvSpPr>
        <p:spPr>
          <a:xfrm>
            <a:off x="4507674" y="6180273"/>
            <a:ext cx="3253838" cy="369332"/>
          </a:xfrm>
          <a:prstGeom prst="rect">
            <a:avLst/>
          </a:prstGeom>
          <a:solidFill>
            <a:srgbClr val="FFFF00">
              <a:alpha val="30000"/>
            </a:srgbClr>
          </a:solidFill>
          <a:ln>
            <a:solidFill>
              <a:schemeClr val="tx1"/>
            </a:solidFill>
          </a:ln>
        </p:spPr>
        <p:txBody>
          <a:bodyPr wrap="square" rtlCol="0">
            <a:spAutoFit/>
          </a:bodyPr>
          <a:lstStyle/>
          <a:p>
            <a:pPr algn="ctr"/>
            <a:r>
              <a:rPr lang="nl-BE" dirty="0"/>
              <a:t>Intern noodplan</a:t>
            </a:r>
          </a:p>
        </p:txBody>
      </p:sp>
      <p:sp>
        <p:nvSpPr>
          <p:cNvPr id="10" name="TextBox 9">
            <a:extLst>
              <a:ext uri="{FF2B5EF4-FFF2-40B4-BE49-F238E27FC236}">
                <a16:creationId xmlns:a16="http://schemas.microsoft.com/office/drawing/2014/main" id="{EC95C71A-48DC-3577-5E4E-A867A1E56D56}"/>
              </a:ext>
            </a:extLst>
          </p:cNvPr>
          <p:cNvSpPr txBox="1"/>
          <p:nvPr/>
        </p:nvSpPr>
        <p:spPr>
          <a:xfrm>
            <a:off x="1934688" y="3548442"/>
            <a:ext cx="8136576" cy="2308324"/>
          </a:xfrm>
          <a:prstGeom prst="rect">
            <a:avLst/>
          </a:prstGeom>
          <a:solidFill>
            <a:schemeClr val="accent6">
              <a:lumMod val="20000"/>
              <a:lumOff val="80000"/>
            </a:schemeClr>
          </a:solidFill>
          <a:ln>
            <a:solidFill>
              <a:schemeClr val="tx1"/>
            </a:solidFill>
          </a:ln>
        </p:spPr>
        <p:txBody>
          <a:bodyPr wrap="square" rtlCol="0">
            <a:spAutoFit/>
          </a:bodyPr>
          <a:lstStyle/>
          <a:p>
            <a:pPr algn="ctr"/>
            <a:r>
              <a:rPr lang="nl-BE" dirty="0" err="1"/>
              <a:t>Mononodiciplinair</a:t>
            </a:r>
            <a:r>
              <a:rPr lang="nl-BE" dirty="0"/>
              <a:t> interventieplan.</a:t>
            </a:r>
            <a:br>
              <a:rPr lang="nl-BE" dirty="0"/>
            </a:br>
            <a:r>
              <a:rPr lang="nl-BE" dirty="0"/>
              <a:t>Per </a:t>
            </a:r>
            <a:r>
              <a:rPr lang="nl-BE" dirty="0" err="1"/>
              <a:t>dicipline</a:t>
            </a:r>
            <a:r>
              <a:rPr lang="nl-BE" dirty="0"/>
              <a:t>.</a:t>
            </a:r>
          </a:p>
          <a:p>
            <a:r>
              <a:rPr lang="nl-BE" dirty="0"/>
              <a:t>Monodisciplinair interventieplan discipline 1 of BIP (Brandweer Interventieplan)</a:t>
            </a:r>
          </a:p>
          <a:p>
            <a:r>
              <a:rPr lang="nl-BE" dirty="0"/>
              <a:t>Monodisciplinair interventieplan discipline 2 of MIP (Medisch Interventieplan), PSIP (Psychosociaal Interventieplan) of SIP (Sanitair Interventieplan)</a:t>
            </a:r>
          </a:p>
          <a:p>
            <a:r>
              <a:rPr lang="nl-BE" dirty="0"/>
              <a:t>Monodisciplinair interventieplan discipline 3 of PIP (Politioneel Interventieplan)</a:t>
            </a:r>
          </a:p>
          <a:p>
            <a:r>
              <a:rPr lang="nl-BE" dirty="0"/>
              <a:t>Monodisciplinair interventieplan discipline 4 of LIP (Logistiek Interventieplan)</a:t>
            </a:r>
          </a:p>
          <a:p>
            <a:r>
              <a:rPr lang="nl-BE" dirty="0"/>
              <a:t>Monodisciplinair interventieplan discipline 5</a:t>
            </a:r>
          </a:p>
        </p:txBody>
      </p:sp>
    </p:spTree>
    <p:extLst>
      <p:ext uri="{BB962C8B-B14F-4D97-AF65-F5344CB8AC3E}">
        <p14:creationId xmlns:p14="http://schemas.microsoft.com/office/powerpoint/2010/main" val="283877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428BA8-6C5C-5D75-1D00-C47620660108}"/>
              </a:ext>
            </a:extLst>
          </p:cNvPr>
          <p:cNvSpPr txBox="1"/>
          <p:nvPr/>
        </p:nvSpPr>
        <p:spPr>
          <a:xfrm>
            <a:off x="962583" y="182276"/>
            <a:ext cx="5906620" cy="523220"/>
          </a:xfrm>
          <a:prstGeom prst="rect">
            <a:avLst/>
          </a:prstGeom>
          <a:solidFill>
            <a:srgbClr val="FF0000"/>
          </a:solidFill>
          <a:ln>
            <a:solidFill>
              <a:schemeClr val="accent1"/>
            </a:solidFill>
          </a:ln>
        </p:spPr>
        <p:txBody>
          <a:bodyPr wrap="square">
            <a:spAutoFit/>
          </a:bodyPr>
          <a:lstStyle/>
          <a:p>
            <a:pPr algn="ctr"/>
            <a:r>
              <a:rPr lang="nl-BE" sz="2800" b="0" i="0" dirty="0">
                <a:solidFill>
                  <a:srgbClr val="000000"/>
                </a:solidFill>
                <a:effectLst/>
                <a:latin typeface="Merriweather Sans" pitchFamily="2" charset="0"/>
              </a:rPr>
              <a:t>Intern noodplan (INP)</a:t>
            </a:r>
          </a:p>
        </p:txBody>
      </p:sp>
      <p:sp>
        <p:nvSpPr>
          <p:cNvPr id="6" name="TextBox 5">
            <a:extLst>
              <a:ext uri="{FF2B5EF4-FFF2-40B4-BE49-F238E27FC236}">
                <a16:creationId xmlns:a16="http://schemas.microsoft.com/office/drawing/2014/main" id="{15B1AD54-4FDD-E2E7-5A3C-6CD14A7D4297}"/>
              </a:ext>
            </a:extLst>
          </p:cNvPr>
          <p:cNvSpPr txBox="1"/>
          <p:nvPr/>
        </p:nvSpPr>
        <p:spPr>
          <a:xfrm>
            <a:off x="2315133" y="844715"/>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Brand</a:t>
            </a:r>
          </a:p>
        </p:txBody>
      </p:sp>
      <p:sp>
        <p:nvSpPr>
          <p:cNvPr id="7" name="TextBox 6">
            <a:extLst>
              <a:ext uri="{FF2B5EF4-FFF2-40B4-BE49-F238E27FC236}">
                <a16:creationId xmlns:a16="http://schemas.microsoft.com/office/drawing/2014/main" id="{042F86F3-D5C6-14D3-2A74-BFC5CF65B82D}"/>
              </a:ext>
            </a:extLst>
          </p:cNvPr>
          <p:cNvSpPr txBox="1"/>
          <p:nvPr/>
        </p:nvSpPr>
        <p:spPr>
          <a:xfrm>
            <a:off x="3065927" y="1319709"/>
            <a:ext cx="2450727" cy="400110"/>
          </a:xfrm>
          <a:prstGeom prst="rect">
            <a:avLst/>
          </a:prstGeom>
          <a:solidFill>
            <a:schemeClr val="accent2"/>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INP</a:t>
            </a:r>
          </a:p>
        </p:txBody>
      </p:sp>
      <p:sp>
        <p:nvSpPr>
          <p:cNvPr id="8" name="TextBox 7">
            <a:extLst>
              <a:ext uri="{FF2B5EF4-FFF2-40B4-BE49-F238E27FC236}">
                <a16:creationId xmlns:a16="http://schemas.microsoft.com/office/drawing/2014/main" id="{FF55B655-6AF8-7704-EB51-E52B8E7C82D9}"/>
              </a:ext>
            </a:extLst>
          </p:cNvPr>
          <p:cNvSpPr txBox="1"/>
          <p:nvPr/>
        </p:nvSpPr>
        <p:spPr>
          <a:xfrm>
            <a:off x="2315133" y="2555074"/>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Eerste hulp</a:t>
            </a:r>
          </a:p>
        </p:txBody>
      </p:sp>
      <p:sp>
        <p:nvSpPr>
          <p:cNvPr id="9" name="TextBox 8">
            <a:extLst>
              <a:ext uri="{FF2B5EF4-FFF2-40B4-BE49-F238E27FC236}">
                <a16:creationId xmlns:a16="http://schemas.microsoft.com/office/drawing/2014/main" id="{F6B46ABA-16D7-2143-0287-73076DD2D450}"/>
              </a:ext>
            </a:extLst>
          </p:cNvPr>
          <p:cNvSpPr txBox="1"/>
          <p:nvPr/>
        </p:nvSpPr>
        <p:spPr>
          <a:xfrm>
            <a:off x="3065926" y="1650660"/>
            <a:ext cx="2450727" cy="400110"/>
          </a:xfrm>
          <a:prstGeom prst="rect">
            <a:avLst/>
          </a:prstGeom>
          <a:solidFill>
            <a:schemeClr val="accent2"/>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Branddossier</a:t>
            </a:r>
          </a:p>
        </p:txBody>
      </p:sp>
      <p:sp>
        <p:nvSpPr>
          <p:cNvPr id="10" name="TextBox 9">
            <a:extLst>
              <a:ext uri="{FF2B5EF4-FFF2-40B4-BE49-F238E27FC236}">
                <a16:creationId xmlns:a16="http://schemas.microsoft.com/office/drawing/2014/main" id="{7D892B24-41AE-336D-CA5F-B17AB168D7AF}"/>
              </a:ext>
            </a:extLst>
          </p:cNvPr>
          <p:cNvSpPr txBox="1"/>
          <p:nvPr/>
        </p:nvSpPr>
        <p:spPr>
          <a:xfrm>
            <a:off x="3065926" y="2059358"/>
            <a:ext cx="2450727" cy="400110"/>
          </a:xfrm>
          <a:prstGeom prst="rect">
            <a:avLst/>
          </a:prstGeom>
          <a:solidFill>
            <a:schemeClr val="accent2"/>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Interventiedossier</a:t>
            </a:r>
          </a:p>
        </p:txBody>
      </p:sp>
      <p:sp>
        <p:nvSpPr>
          <p:cNvPr id="11" name="TextBox 10">
            <a:extLst>
              <a:ext uri="{FF2B5EF4-FFF2-40B4-BE49-F238E27FC236}">
                <a16:creationId xmlns:a16="http://schemas.microsoft.com/office/drawing/2014/main" id="{A33A439F-8F2A-4542-2E78-A2CBD5D02D3C}"/>
              </a:ext>
            </a:extLst>
          </p:cNvPr>
          <p:cNvSpPr txBox="1"/>
          <p:nvPr/>
        </p:nvSpPr>
        <p:spPr>
          <a:xfrm>
            <a:off x="2315133" y="3031432"/>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Evacuatie</a:t>
            </a:r>
          </a:p>
        </p:txBody>
      </p:sp>
      <p:sp>
        <p:nvSpPr>
          <p:cNvPr id="12" name="TextBox 11">
            <a:extLst>
              <a:ext uri="{FF2B5EF4-FFF2-40B4-BE49-F238E27FC236}">
                <a16:creationId xmlns:a16="http://schemas.microsoft.com/office/drawing/2014/main" id="{3675859C-DEF8-E9A4-32E3-8A1928295522}"/>
              </a:ext>
            </a:extLst>
          </p:cNvPr>
          <p:cNvSpPr txBox="1"/>
          <p:nvPr/>
        </p:nvSpPr>
        <p:spPr>
          <a:xfrm>
            <a:off x="2315133" y="3500238"/>
            <a:ext cx="3201520" cy="400110"/>
          </a:xfrm>
          <a:prstGeom prst="rect">
            <a:avLst/>
          </a:prstGeom>
          <a:solidFill>
            <a:srgbClr val="00B0F0"/>
          </a:solidFill>
          <a:ln>
            <a:solidFill>
              <a:schemeClr val="accent1"/>
            </a:solidFill>
          </a:ln>
        </p:spPr>
        <p:txBody>
          <a:bodyPr wrap="square">
            <a:spAutoFit/>
          </a:bodyPr>
          <a:lstStyle/>
          <a:p>
            <a:pPr algn="l"/>
            <a:r>
              <a:rPr lang="nl-BE" sz="2000" b="0" i="0" dirty="0" err="1">
                <a:solidFill>
                  <a:srgbClr val="000000"/>
                </a:solidFill>
                <a:effectLst/>
                <a:latin typeface="Merriweather Sans" pitchFamily="2" charset="0"/>
              </a:rPr>
              <a:t>Milieuincidenten</a:t>
            </a:r>
            <a:endParaRPr lang="nl-BE" sz="2000" b="0" i="0" dirty="0">
              <a:solidFill>
                <a:srgbClr val="000000"/>
              </a:solidFill>
              <a:effectLst/>
              <a:latin typeface="Merriweather Sans" pitchFamily="2" charset="0"/>
            </a:endParaRPr>
          </a:p>
        </p:txBody>
      </p:sp>
      <p:sp>
        <p:nvSpPr>
          <p:cNvPr id="13" name="TextBox 12">
            <a:extLst>
              <a:ext uri="{FF2B5EF4-FFF2-40B4-BE49-F238E27FC236}">
                <a16:creationId xmlns:a16="http://schemas.microsoft.com/office/drawing/2014/main" id="{35ADEB32-8A23-C75E-FBF1-D76924D9C09D}"/>
              </a:ext>
            </a:extLst>
          </p:cNvPr>
          <p:cNvSpPr txBox="1"/>
          <p:nvPr/>
        </p:nvSpPr>
        <p:spPr>
          <a:xfrm>
            <a:off x="2315133" y="3969044"/>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Helicrash</a:t>
            </a:r>
          </a:p>
        </p:txBody>
      </p:sp>
      <p:sp>
        <p:nvSpPr>
          <p:cNvPr id="14" name="TextBox 13">
            <a:extLst>
              <a:ext uri="{FF2B5EF4-FFF2-40B4-BE49-F238E27FC236}">
                <a16:creationId xmlns:a16="http://schemas.microsoft.com/office/drawing/2014/main" id="{CEABCA35-4D39-4790-F7D2-ABAF91C44CC7}"/>
              </a:ext>
            </a:extLst>
          </p:cNvPr>
          <p:cNvSpPr txBox="1"/>
          <p:nvPr/>
        </p:nvSpPr>
        <p:spPr>
          <a:xfrm>
            <a:off x="2315133" y="4437850"/>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Verkeersongevallen</a:t>
            </a:r>
          </a:p>
        </p:txBody>
      </p:sp>
      <p:sp>
        <p:nvSpPr>
          <p:cNvPr id="15" name="TextBox 14">
            <a:extLst>
              <a:ext uri="{FF2B5EF4-FFF2-40B4-BE49-F238E27FC236}">
                <a16:creationId xmlns:a16="http://schemas.microsoft.com/office/drawing/2014/main" id="{D540E63D-A7F6-BAF0-1117-89CF9DC738B7}"/>
              </a:ext>
            </a:extLst>
          </p:cNvPr>
          <p:cNvSpPr txBox="1"/>
          <p:nvPr/>
        </p:nvSpPr>
        <p:spPr>
          <a:xfrm>
            <a:off x="2315133" y="4915388"/>
            <a:ext cx="3201520" cy="400110"/>
          </a:xfrm>
          <a:prstGeom prst="rect">
            <a:avLst/>
          </a:prstGeom>
          <a:solidFill>
            <a:srgbClr val="00B0F0"/>
          </a:solidFill>
          <a:ln>
            <a:solidFill>
              <a:schemeClr val="accent1"/>
            </a:solidFill>
          </a:ln>
        </p:spPr>
        <p:txBody>
          <a:bodyPr wrap="square">
            <a:spAutoFit/>
          </a:bodyPr>
          <a:lstStyle/>
          <a:p>
            <a:pPr algn="l"/>
            <a:r>
              <a:rPr lang="nl-BE" sz="2000" dirty="0">
                <a:solidFill>
                  <a:srgbClr val="000000"/>
                </a:solidFill>
                <a:latin typeface="Merriweather Sans" pitchFamily="2" charset="0"/>
              </a:rPr>
              <a:t>Pandemie</a:t>
            </a:r>
            <a:endParaRPr lang="nl-BE" sz="2000" b="0" i="0" dirty="0">
              <a:solidFill>
                <a:srgbClr val="000000"/>
              </a:solidFill>
              <a:effectLst/>
              <a:latin typeface="Merriweather Sans" pitchFamily="2" charset="0"/>
            </a:endParaRPr>
          </a:p>
        </p:txBody>
      </p:sp>
      <p:sp>
        <p:nvSpPr>
          <p:cNvPr id="16" name="TextBox 15">
            <a:extLst>
              <a:ext uri="{FF2B5EF4-FFF2-40B4-BE49-F238E27FC236}">
                <a16:creationId xmlns:a16="http://schemas.microsoft.com/office/drawing/2014/main" id="{00C5A356-B22B-2A7F-480D-2A48635328A5}"/>
              </a:ext>
            </a:extLst>
          </p:cNvPr>
          <p:cNvSpPr txBox="1"/>
          <p:nvPr/>
        </p:nvSpPr>
        <p:spPr>
          <a:xfrm>
            <a:off x="2315133" y="5392926"/>
            <a:ext cx="3201520" cy="400110"/>
          </a:xfrm>
          <a:prstGeom prst="rect">
            <a:avLst/>
          </a:prstGeom>
          <a:solidFill>
            <a:srgbClr val="00B0F0"/>
          </a:solidFill>
          <a:ln>
            <a:solidFill>
              <a:schemeClr val="accent1"/>
            </a:solidFill>
          </a:ln>
        </p:spPr>
        <p:txBody>
          <a:bodyPr wrap="square">
            <a:spAutoFit/>
          </a:bodyPr>
          <a:lstStyle/>
          <a:p>
            <a:pPr algn="l"/>
            <a:r>
              <a:rPr lang="nl-BE" sz="2000" b="0" i="0" dirty="0">
                <a:solidFill>
                  <a:srgbClr val="000000"/>
                </a:solidFill>
                <a:effectLst/>
                <a:latin typeface="Merriweather Sans" pitchFamily="2" charset="0"/>
              </a:rPr>
              <a:t>Betogingen</a:t>
            </a:r>
          </a:p>
        </p:txBody>
      </p:sp>
      <p:sp>
        <p:nvSpPr>
          <p:cNvPr id="17" name="TextBox 16">
            <a:extLst>
              <a:ext uri="{FF2B5EF4-FFF2-40B4-BE49-F238E27FC236}">
                <a16:creationId xmlns:a16="http://schemas.microsoft.com/office/drawing/2014/main" id="{167D74F2-26CC-4C8E-D0C7-8BA69B79D24C}"/>
              </a:ext>
            </a:extLst>
          </p:cNvPr>
          <p:cNvSpPr txBox="1"/>
          <p:nvPr/>
        </p:nvSpPr>
        <p:spPr>
          <a:xfrm>
            <a:off x="2315133" y="5861732"/>
            <a:ext cx="3201520" cy="400110"/>
          </a:xfrm>
          <a:prstGeom prst="rect">
            <a:avLst/>
          </a:prstGeom>
          <a:solidFill>
            <a:srgbClr val="00B0F0"/>
          </a:solidFill>
          <a:ln>
            <a:solidFill>
              <a:schemeClr val="accent1"/>
            </a:solidFill>
          </a:ln>
        </p:spPr>
        <p:txBody>
          <a:bodyPr wrap="square">
            <a:spAutoFit/>
          </a:bodyPr>
          <a:lstStyle/>
          <a:p>
            <a:pPr algn="l"/>
            <a:r>
              <a:rPr lang="nl-BE" sz="2000" dirty="0">
                <a:solidFill>
                  <a:srgbClr val="000000"/>
                </a:solidFill>
                <a:latin typeface="Merriweather Sans" pitchFamily="2" charset="0"/>
              </a:rPr>
              <a:t>…………………..</a:t>
            </a:r>
            <a:endParaRPr lang="nl-BE" sz="2000" b="0" i="0" dirty="0">
              <a:solidFill>
                <a:srgbClr val="000000"/>
              </a:solidFill>
              <a:effectLst/>
              <a:latin typeface="Merriweather Sans" pitchFamily="2" charset="0"/>
            </a:endParaRPr>
          </a:p>
        </p:txBody>
      </p:sp>
      <p:sp>
        <p:nvSpPr>
          <p:cNvPr id="18" name="TextBox 17">
            <a:extLst>
              <a:ext uri="{FF2B5EF4-FFF2-40B4-BE49-F238E27FC236}">
                <a16:creationId xmlns:a16="http://schemas.microsoft.com/office/drawing/2014/main" id="{C678C499-0FF6-45BD-9A34-2E9365589CF7}"/>
              </a:ext>
            </a:extLst>
          </p:cNvPr>
          <p:cNvSpPr txBox="1"/>
          <p:nvPr/>
        </p:nvSpPr>
        <p:spPr>
          <a:xfrm>
            <a:off x="2315133" y="6330538"/>
            <a:ext cx="3201520" cy="400110"/>
          </a:xfrm>
          <a:prstGeom prst="rect">
            <a:avLst/>
          </a:prstGeom>
          <a:solidFill>
            <a:srgbClr val="00B0F0"/>
          </a:solidFill>
          <a:ln>
            <a:solidFill>
              <a:schemeClr val="accent1"/>
            </a:solidFill>
          </a:ln>
        </p:spPr>
        <p:txBody>
          <a:bodyPr wrap="square">
            <a:spAutoFit/>
          </a:bodyPr>
          <a:lstStyle/>
          <a:p>
            <a:pPr algn="l"/>
            <a:r>
              <a:rPr lang="nl-BE" sz="2000" dirty="0">
                <a:solidFill>
                  <a:srgbClr val="000000"/>
                </a:solidFill>
                <a:latin typeface="Merriweather Sans" pitchFamily="2" charset="0"/>
              </a:rPr>
              <a:t>…………………..</a:t>
            </a:r>
            <a:endParaRPr lang="nl-BE" sz="2000" b="0" i="0" dirty="0">
              <a:solidFill>
                <a:srgbClr val="000000"/>
              </a:solidFill>
              <a:effectLst/>
              <a:latin typeface="Merriweather Sans" pitchFamily="2" charset="0"/>
            </a:endParaRPr>
          </a:p>
        </p:txBody>
      </p:sp>
      <p:sp>
        <p:nvSpPr>
          <p:cNvPr id="19" name="TextBox 18">
            <a:extLst>
              <a:ext uri="{FF2B5EF4-FFF2-40B4-BE49-F238E27FC236}">
                <a16:creationId xmlns:a16="http://schemas.microsoft.com/office/drawing/2014/main" id="{AF4DC54F-FBE6-D412-CB77-DD3A9F57B6DB}"/>
              </a:ext>
            </a:extLst>
          </p:cNvPr>
          <p:cNvSpPr txBox="1"/>
          <p:nvPr/>
        </p:nvSpPr>
        <p:spPr>
          <a:xfrm>
            <a:off x="7449670" y="2466285"/>
            <a:ext cx="3711389" cy="4124206"/>
          </a:xfrm>
          <a:prstGeom prst="rect">
            <a:avLst/>
          </a:prstGeom>
          <a:solidFill>
            <a:schemeClr val="bg1">
              <a:lumMod val="85000"/>
            </a:schemeClr>
          </a:solidFill>
          <a:ln>
            <a:solidFill>
              <a:schemeClr val="accent1"/>
            </a:solidFill>
          </a:ln>
        </p:spPr>
        <p:txBody>
          <a:bodyPr wrap="square" rtlCol="0">
            <a:spAutoFit/>
          </a:bodyPr>
          <a:lstStyle/>
          <a:p>
            <a:r>
              <a:rPr lang="nl-BE" sz="2800" b="1" dirty="0"/>
              <a:t>Inhoud van een INP</a:t>
            </a:r>
          </a:p>
          <a:p>
            <a:pPr marL="285750" indent="-285750">
              <a:buFontTx/>
              <a:buChar char="-"/>
            </a:pPr>
            <a:r>
              <a:rPr lang="nl-BE" dirty="0"/>
              <a:t>Inventarissen</a:t>
            </a:r>
          </a:p>
          <a:p>
            <a:pPr marL="742950" lvl="1" indent="-285750">
              <a:buFontTx/>
              <a:buChar char="-"/>
            </a:pPr>
            <a:r>
              <a:rPr lang="nl-BE" dirty="0"/>
              <a:t>hinderlijke inrichtingen</a:t>
            </a:r>
          </a:p>
          <a:p>
            <a:pPr marL="742950" lvl="1" indent="-285750">
              <a:buFontTx/>
              <a:buChar char="-"/>
            </a:pPr>
            <a:r>
              <a:rPr lang="nl-BE" dirty="0" err="1"/>
              <a:t>Prod</a:t>
            </a:r>
            <a:endParaRPr lang="nl-BE" dirty="0"/>
          </a:p>
          <a:p>
            <a:pPr marL="742950" lvl="1" indent="-285750">
              <a:buFontTx/>
              <a:buChar char="-"/>
            </a:pPr>
            <a:r>
              <a:rPr lang="nl-BE" dirty="0"/>
              <a:t>………………………………………………</a:t>
            </a:r>
          </a:p>
          <a:p>
            <a:pPr marL="285750" indent="-285750">
              <a:buFontTx/>
              <a:buChar char="-"/>
            </a:pPr>
            <a:r>
              <a:rPr lang="nl-BE" dirty="0"/>
              <a:t>Risicoanalyses</a:t>
            </a:r>
          </a:p>
          <a:p>
            <a:pPr marL="285750" indent="-285750">
              <a:buFontTx/>
              <a:buChar char="-"/>
            </a:pPr>
            <a:r>
              <a:rPr lang="nl-BE" dirty="0"/>
              <a:t>Actiefiches</a:t>
            </a:r>
          </a:p>
          <a:p>
            <a:pPr marL="285750" indent="-285750">
              <a:buFontTx/>
              <a:buChar char="-"/>
            </a:pPr>
            <a:r>
              <a:rPr lang="nl-BE" dirty="0"/>
              <a:t>Procedures</a:t>
            </a:r>
          </a:p>
          <a:p>
            <a:pPr marL="285750" indent="-285750">
              <a:buFontTx/>
              <a:buChar char="-"/>
            </a:pPr>
            <a:r>
              <a:rPr lang="nl-BE" dirty="0" err="1"/>
              <a:t>InterventiePlg</a:t>
            </a:r>
            <a:endParaRPr lang="nl-BE" dirty="0"/>
          </a:p>
          <a:p>
            <a:pPr marL="285750" indent="-285750">
              <a:buFontTx/>
              <a:buChar char="-"/>
            </a:pPr>
            <a:r>
              <a:rPr lang="nl-BE" dirty="0"/>
              <a:t>Grondplannen</a:t>
            </a:r>
          </a:p>
          <a:p>
            <a:pPr marL="285750" indent="-285750">
              <a:buFontTx/>
              <a:buChar char="-"/>
            </a:pPr>
            <a:r>
              <a:rPr lang="nl-BE" dirty="0"/>
              <a:t>Plannen nutsleidingen</a:t>
            </a:r>
          </a:p>
          <a:p>
            <a:pPr marL="285750" indent="-285750">
              <a:buFontTx/>
              <a:buChar char="-"/>
            </a:pPr>
            <a:r>
              <a:rPr lang="nl-BE" dirty="0"/>
              <a:t>Plannen Tech Lok</a:t>
            </a:r>
          </a:p>
          <a:p>
            <a:pPr marL="285750" indent="-285750">
              <a:buFontTx/>
              <a:buChar char="-"/>
            </a:pPr>
            <a:r>
              <a:rPr lang="nl-BE" dirty="0"/>
              <a:t>…………………………………..</a:t>
            </a:r>
          </a:p>
          <a:p>
            <a:pPr marL="285750" indent="-285750">
              <a:buFontTx/>
              <a:buChar char="-"/>
            </a:pPr>
            <a:r>
              <a:rPr lang="nl-BE" dirty="0"/>
              <a:t>…………………………………..</a:t>
            </a:r>
          </a:p>
        </p:txBody>
      </p:sp>
      <p:sp>
        <p:nvSpPr>
          <p:cNvPr id="20" name="TextBox 19">
            <a:extLst>
              <a:ext uri="{FF2B5EF4-FFF2-40B4-BE49-F238E27FC236}">
                <a16:creationId xmlns:a16="http://schemas.microsoft.com/office/drawing/2014/main" id="{1FEE3426-C229-5DF6-5D35-0CB38F06A94D}"/>
              </a:ext>
            </a:extLst>
          </p:cNvPr>
          <p:cNvSpPr txBox="1"/>
          <p:nvPr/>
        </p:nvSpPr>
        <p:spPr>
          <a:xfrm>
            <a:off x="8243046" y="88134"/>
            <a:ext cx="1842248" cy="400110"/>
          </a:xfrm>
          <a:prstGeom prst="rect">
            <a:avLst/>
          </a:prstGeom>
          <a:solidFill>
            <a:srgbClr val="FF0000"/>
          </a:solidFill>
          <a:ln>
            <a:solidFill>
              <a:schemeClr val="accent1"/>
            </a:solidFill>
          </a:ln>
        </p:spPr>
        <p:txBody>
          <a:bodyPr wrap="square" rtlCol="0">
            <a:spAutoFit/>
          </a:bodyPr>
          <a:lstStyle/>
          <a:p>
            <a:r>
              <a:rPr lang="nl-BE" b="1" dirty="0" err="1"/>
              <a:t>Niv</a:t>
            </a:r>
            <a:r>
              <a:rPr lang="nl-BE" b="1" dirty="0"/>
              <a:t> </a:t>
            </a:r>
            <a:r>
              <a:rPr lang="nl-BE" sz="2000" b="1" dirty="0"/>
              <a:t>Kwartier</a:t>
            </a:r>
          </a:p>
        </p:txBody>
      </p:sp>
      <p:sp>
        <p:nvSpPr>
          <p:cNvPr id="21" name="TextBox 20">
            <a:extLst>
              <a:ext uri="{FF2B5EF4-FFF2-40B4-BE49-F238E27FC236}">
                <a16:creationId xmlns:a16="http://schemas.microsoft.com/office/drawing/2014/main" id="{3C667C3C-A3D7-A4D8-8CEB-EFE8B16726F2}"/>
              </a:ext>
            </a:extLst>
          </p:cNvPr>
          <p:cNvSpPr txBox="1"/>
          <p:nvPr/>
        </p:nvSpPr>
        <p:spPr>
          <a:xfrm>
            <a:off x="8243046" y="660182"/>
            <a:ext cx="1842248" cy="400110"/>
          </a:xfrm>
          <a:prstGeom prst="rect">
            <a:avLst/>
          </a:prstGeom>
          <a:solidFill>
            <a:srgbClr val="FF0000"/>
          </a:solidFill>
        </p:spPr>
        <p:txBody>
          <a:bodyPr wrap="square" rtlCol="0">
            <a:spAutoFit/>
          </a:bodyPr>
          <a:lstStyle/>
          <a:p>
            <a:r>
              <a:rPr lang="nl-BE" sz="2000" b="1" dirty="0" err="1"/>
              <a:t>Niv</a:t>
            </a:r>
            <a:r>
              <a:rPr lang="nl-BE" sz="2000" b="1" dirty="0"/>
              <a:t> Blok</a:t>
            </a:r>
          </a:p>
        </p:txBody>
      </p:sp>
      <p:cxnSp>
        <p:nvCxnSpPr>
          <p:cNvPr id="23" name="Straight Connector 22">
            <a:extLst>
              <a:ext uri="{FF2B5EF4-FFF2-40B4-BE49-F238E27FC236}">
                <a16:creationId xmlns:a16="http://schemas.microsoft.com/office/drawing/2014/main" id="{3D297B92-9239-1BA0-029C-714968D5E13A}"/>
              </a:ext>
            </a:extLst>
          </p:cNvPr>
          <p:cNvCxnSpPr>
            <a:stCxn id="5" idx="3"/>
            <a:endCxn id="20" idx="1"/>
          </p:cNvCxnSpPr>
          <p:nvPr/>
        </p:nvCxnSpPr>
        <p:spPr>
          <a:xfrm flipV="1">
            <a:off x="6869203" y="288189"/>
            <a:ext cx="1373843" cy="155697"/>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DC11D01-5076-BF8C-48CD-B314EDCCA7E2}"/>
              </a:ext>
            </a:extLst>
          </p:cNvPr>
          <p:cNvCxnSpPr>
            <a:stCxn id="5" idx="3"/>
            <a:endCxn id="21" idx="1"/>
          </p:cNvCxnSpPr>
          <p:nvPr/>
        </p:nvCxnSpPr>
        <p:spPr>
          <a:xfrm>
            <a:off x="6869203" y="443886"/>
            <a:ext cx="1373843" cy="416351"/>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5C22155-DA2E-F026-84D8-C12DCE46DFAD}"/>
              </a:ext>
            </a:extLst>
          </p:cNvPr>
          <p:cNvSpPr txBox="1"/>
          <p:nvPr/>
        </p:nvSpPr>
        <p:spPr>
          <a:xfrm>
            <a:off x="7449670" y="1480547"/>
            <a:ext cx="3201520" cy="369332"/>
          </a:xfrm>
          <a:prstGeom prst="rect">
            <a:avLst/>
          </a:prstGeom>
          <a:solidFill>
            <a:srgbClr val="92D050"/>
          </a:solidFill>
          <a:ln>
            <a:solidFill>
              <a:schemeClr val="accent1"/>
            </a:solidFill>
          </a:ln>
        </p:spPr>
        <p:txBody>
          <a:bodyPr wrap="square" rtlCol="0">
            <a:spAutoFit/>
          </a:bodyPr>
          <a:lstStyle/>
          <a:p>
            <a:r>
              <a:rPr lang="nl-BE" dirty="0"/>
              <a:t>DGHWB-SPS-EMERGPL-001</a:t>
            </a:r>
          </a:p>
        </p:txBody>
      </p:sp>
      <p:sp>
        <p:nvSpPr>
          <p:cNvPr id="31" name="TextBox 30">
            <a:extLst>
              <a:ext uri="{FF2B5EF4-FFF2-40B4-BE49-F238E27FC236}">
                <a16:creationId xmlns:a16="http://schemas.microsoft.com/office/drawing/2014/main" id="{8C359E6E-308F-64B9-5238-F2A5889F6FF8}"/>
              </a:ext>
            </a:extLst>
          </p:cNvPr>
          <p:cNvSpPr txBox="1"/>
          <p:nvPr/>
        </p:nvSpPr>
        <p:spPr>
          <a:xfrm>
            <a:off x="-7849" y="1602176"/>
            <a:ext cx="2783542" cy="646331"/>
          </a:xfrm>
          <a:prstGeom prst="rect">
            <a:avLst/>
          </a:prstGeom>
          <a:solidFill>
            <a:srgbClr val="92D050"/>
          </a:solidFill>
          <a:ln>
            <a:solidFill>
              <a:schemeClr val="accent1"/>
            </a:solidFill>
          </a:ln>
        </p:spPr>
        <p:txBody>
          <a:bodyPr wrap="square" rtlCol="0">
            <a:spAutoFit/>
          </a:bodyPr>
          <a:lstStyle/>
          <a:p>
            <a:r>
              <a:rPr lang="nl-BE" dirty="0">
                <a:solidFill>
                  <a:schemeClr val="tx1">
                    <a:lumMod val="50000"/>
                  </a:schemeClr>
                </a:solidFill>
              </a:rPr>
              <a:t>DGHWB-SPS-WRKPR-001</a:t>
            </a:r>
          </a:p>
          <a:p>
            <a:r>
              <a:rPr lang="nl-BE" dirty="0">
                <a:solidFill>
                  <a:schemeClr val="tx1">
                    <a:lumMod val="50000"/>
                  </a:schemeClr>
                </a:solidFill>
              </a:rPr>
              <a:t>DGHWB-GID-WRKPR-030</a:t>
            </a:r>
            <a:endParaRPr lang="nl-BE" dirty="0"/>
          </a:p>
        </p:txBody>
      </p:sp>
      <p:cxnSp>
        <p:nvCxnSpPr>
          <p:cNvPr id="34" name="Straight Connector 33">
            <a:extLst>
              <a:ext uri="{FF2B5EF4-FFF2-40B4-BE49-F238E27FC236}">
                <a16:creationId xmlns:a16="http://schemas.microsoft.com/office/drawing/2014/main" id="{D145976B-60C0-0627-916A-6FC24670A968}"/>
              </a:ext>
            </a:extLst>
          </p:cNvPr>
          <p:cNvCxnSpPr>
            <a:stCxn id="5" idx="3"/>
            <a:endCxn id="29" idx="1"/>
          </p:cNvCxnSpPr>
          <p:nvPr/>
        </p:nvCxnSpPr>
        <p:spPr>
          <a:xfrm>
            <a:off x="6869203" y="443886"/>
            <a:ext cx="580467" cy="1221327"/>
          </a:xfrm>
          <a:prstGeom prst="line">
            <a:avLst/>
          </a:prstGeom>
          <a:ln w="412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3CEE089-8EE9-8A1E-E5BE-08A3528960D4}"/>
              </a:ext>
            </a:extLst>
          </p:cNvPr>
          <p:cNvCxnSpPr>
            <a:stCxn id="31" idx="0"/>
            <a:endCxn id="6" idx="1"/>
          </p:cNvCxnSpPr>
          <p:nvPr/>
        </p:nvCxnSpPr>
        <p:spPr>
          <a:xfrm flipV="1">
            <a:off x="1383922" y="1044770"/>
            <a:ext cx="931211" cy="557406"/>
          </a:xfrm>
          <a:prstGeom prst="line">
            <a:avLst/>
          </a:prstGeom>
          <a:ln w="412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4953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C4B52-F9E6-84A1-BCB7-C8164215A8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CB598FA-01DE-A928-3A0B-1C3330DA873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872784" y="0"/>
            <a:ext cx="6707688" cy="6858000"/>
          </a:xfrm>
          <a:prstGeom prst="rect">
            <a:avLst/>
          </a:prstGeom>
        </p:spPr>
      </p:pic>
    </p:spTree>
    <p:extLst>
      <p:ext uri="{BB962C8B-B14F-4D97-AF65-F5344CB8AC3E}">
        <p14:creationId xmlns:p14="http://schemas.microsoft.com/office/powerpoint/2010/main" val="3191592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3887B76-0CEE-934E-ADB2-4D5442A75EC4}"/>
              </a:ext>
            </a:extLst>
          </p:cNvPr>
          <p:cNvGraphicFramePr>
            <a:graphicFrameLocks noGrp="1"/>
          </p:cNvGraphicFramePr>
          <p:nvPr>
            <p:extLst>
              <p:ext uri="{D42A27DB-BD31-4B8C-83A1-F6EECF244321}">
                <p14:modId xmlns:p14="http://schemas.microsoft.com/office/powerpoint/2010/main" val="2595282960"/>
              </p:ext>
            </p:extLst>
          </p:nvPr>
        </p:nvGraphicFramePr>
        <p:xfrm>
          <a:off x="0" y="0"/>
          <a:ext cx="12191998" cy="6792684"/>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3751721690"/>
                    </a:ext>
                  </a:extLst>
                </a:gridCol>
                <a:gridCol w="1741714">
                  <a:extLst>
                    <a:ext uri="{9D8B030D-6E8A-4147-A177-3AD203B41FA5}">
                      <a16:colId xmlns:a16="http://schemas.microsoft.com/office/drawing/2014/main" val="3079514042"/>
                    </a:ext>
                  </a:extLst>
                </a:gridCol>
                <a:gridCol w="1741714">
                  <a:extLst>
                    <a:ext uri="{9D8B030D-6E8A-4147-A177-3AD203B41FA5}">
                      <a16:colId xmlns:a16="http://schemas.microsoft.com/office/drawing/2014/main" val="2149306223"/>
                    </a:ext>
                  </a:extLst>
                </a:gridCol>
                <a:gridCol w="1741714">
                  <a:extLst>
                    <a:ext uri="{9D8B030D-6E8A-4147-A177-3AD203B41FA5}">
                      <a16:colId xmlns:a16="http://schemas.microsoft.com/office/drawing/2014/main" val="1385448323"/>
                    </a:ext>
                  </a:extLst>
                </a:gridCol>
                <a:gridCol w="1741714">
                  <a:extLst>
                    <a:ext uri="{9D8B030D-6E8A-4147-A177-3AD203B41FA5}">
                      <a16:colId xmlns:a16="http://schemas.microsoft.com/office/drawing/2014/main" val="3631411229"/>
                    </a:ext>
                  </a:extLst>
                </a:gridCol>
                <a:gridCol w="1741714">
                  <a:extLst>
                    <a:ext uri="{9D8B030D-6E8A-4147-A177-3AD203B41FA5}">
                      <a16:colId xmlns:a16="http://schemas.microsoft.com/office/drawing/2014/main" val="1955209475"/>
                    </a:ext>
                  </a:extLst>
                </a:gridCol>
                <a:gridCol w="1741714">
                  <a:extLst>
                    <a:ext uri="{9D8B030D-6E8A-4147-A177-3AD203B41FA5}">
                      <a16:colId xmlns:a16="http://schemas.microsoft.com/office/drawing/2014/main" val="3246589588"/>
                    </a:ext>
                  </a:extLst>
                </a:gridCol>
              </a:tblGrid>
              <a:tr h="489857">
                <a:tc>
                  <a:txBody>
                    <a:bodyPr/>
                    <a:lstStyle/>
                    <a:p>
                      <a:pPr algn="ctr"/>
                      <a:r>
                        <a:rPr lang="nl-BE" dirty="0"/>
                        <a:t>Hinderlijke inrichtingen en activiteiten</a:t>
                      </a:r>
                    </a:p>
                  </a:txBody>
                  <a:tcPr/>
                </a:tc>
                <a:tc>
                  <a:txBody>
                    <a:bodyPr/>
                    <a:lstStyle/>
                    <a:p>
                      <a:pPr algn="ctr"/>
                      <a:r>
                        <a:rPr lang="nl-BE" dirty="0"/>
                        <a:t>Gevaren en risico’s</a:t>
                      </a:r>
                    </a:p>
                  </a:txBody>
                  <a:tcPr/>
                </a:tc>
                <a:tc>
                  <a:txBody>
                    <a:bodyPr/>
                    <a:lstStyle/>
                    <a:p>
                      <a:pPr algn="ctr"/>
                      <a:r>
                        <a:rPr lang="nl-BE" dirty="0"/>
                        <a:t>Mogelijke gevolgen</a:t>
                      </a:r>
                    </a:p>
                  </a:txBody>
                  <a:tcPr/>
                </a:tc>
                <a:tc>
                  <a:txBody>
                    <a:bodyPr/>
                    <a:lstStyle/>
                    <a:p>
                      <a:pPr algn="ctr"/>
                      <a:r>
                        <a:rPr lang="nl-BE" dirty="0"/>
                        <a:t>Wat nodig om te bestrijden</a:t>
                      </a:r>
                    </a:p>
                  </a:txBody>
                  <a:tcPr/>
                </a:tc>
                <a:tc>
                  <a:txBody>
                    <a:bodyPr/>
                    <a:lstStyle/>
                    <a:p>
                      <a:pPr algn="ctr"/>
                      <a:r>
                        <a:rPr lang="nl-BE" dirty="0"/>
                        <a:t>Wat nodig om te voorkomen</a:t>
                      </a:r>
                    </a:p>
                  </a:txBody>
                  <a:tcPr/>
                </a:tc>
                <a:tc>
                  <a:txBody>
                    <a:bodyPr/>
                    <a:lstStyle/>
                    <a:p>
                      <a:pPr algn="ctr"/>
                      <a:r>
                        <a:rPr lang="nl-BE" dirty="0"/>
                        <a:t>Benodigde</a:t>
                      </a:r>
                    </a:p>
                    <a:p>
                      <a:pPr algn="ctr"/>
                      <a:r>
                        <a:rPr lang="nl-BE" dirty="0"/>
                        <a:t>middelen</a:t>
                      </a:r>
                    </a:p>
                  </a:txBody>
                  <a:tcPr/>
                </a:tc>
                <a:tc>
                  <a:txBody>
                    <a:bodyPr/>
                    <a:lstStyle/>
                    <a:p>
                      <a:pPr algn="ctr"/>
                      <a:r>
                        <a:rPr lang="nl-BE" dirty="0"/>
                        <a:t>Nodige procedures</a:t>
                      </a:r>
                    </a:p>
                  </a:txBody>
                  <a:tcPr/>
                </a:tc>
                <a:extLst>
                  <a:ext uri="{0D108BD9-81ED-4DB2-BD59-A6C34878D82A}">
                    <a16:rowId xmlns:a16="http://schemas.microsoft.com/office/drawing/2014/main" val="1035767765"/>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1440736863"/>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954334838"/>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3434559589"/>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4035703673"/>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2605868294"/>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1293163550"/>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292679752"/>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622531460"/>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2545800308"/>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3717908930"/>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1884772422"/>
                  </a:ext>
                </a:extLst>
              </a:tr>
              <a:tr h="489857">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1095967654"/>
                  </a:ext>
                </a:extLst>
              </a:tr>
            </a:tbl>
          </a:graphicData>
        </a:graphic>
      </p:graphicFrame>
    </p:spTree>
    <p:extLst>
      <p:ext uri="{BB962C8B-B14F-4D97-AF65-F5344CB8AC3E}">
        <p14:creationId xmlns:p14="http://schemas.microsoft.com/office/powerpoint/2010/main" val="2278028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827172"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93863" y="2118253"/>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5448599" cy="1200329"/>
          </a:xfrm>
          <a:prstGeom prst="rect">
            <a:avLst/>
          </a:prstGeom>
        </p:spPr>
        <p:txBody>
          <a:bodyPr wrap="square">
            <a:spAutoFit/>
          </a:bodyPr>
          <a:lstStyle/>
          <a:p>
            <a:pPr algn="ctr"/>
            <a:endParaRPr lang="it-IT" dirty="0"/>
          </a:p>
          <a:p>
            <a:pPr algn="ctr"/>
            <a:r>
              <a:rPr lang="it-IT" dirty="0"/>
              <a:t>CCB 08 – BOC 08</a:t>
            </a:r>
          </a:p>
          <a:p>
            <a:pPr algn="ctr"/>
            <a:r>
              <a:rPr lang="it-IT" dirty="0"/>
              <a:t>04/06/2026</a:t>
            </a:r>
            <a:br>
              <a:rPr lang="it-IT" dirty="0"/>
            </a:br>
            <a:r>
              <a:rPr lang="it-IT" dirty="0"/>
              <a:t>INP en Domestieke brandbestrijding.</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A7707E-9B3F-D8AE-57F2-1C61F154E319}"/>
              </a:ext>
            </a:extLst>
          </p:cNvPr>
          <p:cNvSpPr>
            <a:spLocks noGrp="1"/>
          </p:cNvSpPr>
          <p:nvPr>
            <p:ph type="body" sz="quarter" idx="13"/>
          </p:nvPr>
        </p:nvSpPr>
        <p:spPr/>
        <p:txBody>
          <a:bodyPr/>
          <a:lstStyle/>
          <a:p>
            <a:r>
              <a:rPr lang="nl-BE" dirty="0"/>
              <a:t>Risicoanalyse brand</a:t>
            </a:r>
          </a:p>
        </p:txBody>
      </p:sp>
      <p:sp>
        <p:nvSpPr>
          <p:cNvPr id="3" name="Text Placeholder 2">
            <a:extLst>
              <a:ext uri="{FF2B5EF4-FFF2-40B4-BE49-F238E27FC236}">
                <a16:creationId xmlns:a16="http://schemas.microsoft.com/office/drawing/2014/main" id="{EE34A3CB-9391-E38F-840C-8D77A298993C}"/>
              </a:ext>
            </a:extLst>
          </p:cNvPr>
          <p:cNvSpPr>
            <a:spLocks noGrp="1"/>
          </p:cNvSpPr>
          <p:nvPr>
            <p:ph type="body" sz="quarter" idx="27"/>
          </p:nvPr>
        </p:nvSpPr>
        <p:spPr/>
        <p:txBody>
          <a:bodyPr/>
          <a:lstStyle/>
          <a:p>
            <a:r>
              <a:rPr lang="nl-BE" sz="2400" dirty="0"/>
              <a:t>De korpscommandant/</a:t>
            </a:r>
            <a:r>
              <a:rPr lang="nl-BE" sz="2400" dirty="0" err="1"/>
              <a:t>KwComd</a:t>
            </a:r>
            <a:r>
              <a:rPr lang="nl-BE" sz="2400" dirty="0"/>
              <a:t> is verantwoordelijk voor het uitvoeren van een risicoanalyse met betrekking tot brandgevaar voor al zijn werkplaatsen, overeenkomstig de modaliteiten vermeld in Ref (3) en Ref (4). Deze analyse wordt minstens om de drie jaar bijgewerkt, en telkens wanneer er wijzigingen optreden die het brandrisico kunnen beïnvloeden.</a:t>
            </a:r>
          </a:p>
          <a:p>
            <a:endParaRPr lang="nl-BE" sz="2400" dirty="0"/>
          </a:p>
          <a:p>
            <a:r>
              <a:rPr lang="nl-BE" sz="2800" dirty="0"/>
              <a:t>Overeenkomstig de wettelijke eisen, vastgelegd in het KB Brand, wordt ingewerkt op drie hoofdrubrieken: </a:t>
            </a:r>
          </a:p>
          <a:p>
            <a:endParaRPr lang="nl-BE" sz="2800" dirty="0"/>
          </a:p>
          <a:p>
            <a:r>
              <a:rPr lang="nl-BE" sz="2800" dirty="0"/>
              <a:t>* Bepalen van het brandrisico </a:t>
            </a:r>
          </a:p>
          <a:p>
            <a:r>
              <a:rPr lang="nl-BE" sz="2800" dirty="0"/>
              <a:t>* Bepalen van het evacuatierisico </a:t>
            </a:r>
          </a:p>
          <a:p>
            <a:r>
              <a:rPr lang="nl-BE" sz="2800" dirty="0"/>
              <a:t>*  De brandbestrijdingsdienst</a:t>
            </a:r>
          </a:p>
          <a:p>
            <a:endParaRPr lang="nl-BE" dirty="0"/>
          </a:p>
        </p:txBody>
      </p:sp>
    </p:spTree>
    <p:extLst>
      <p:ext uri="{BB962C8B-B14F-4D97-AF65-F5344CB8AC3E}">
        <p14:creationId xmlns:p14="http://schemas.microsoft.com/office/powerpoint/2010/main" val="2968613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C654E3-6160-CDEA-3534-119581E5AEE8}"/>
              </a:ext>
            </a:extLst>
          </p:cNvPr>
          <p:cNvSpPr>
            <a:spLocks noGrp="1"/>
          </p:cNvSpPr>
          <p:nvPr>
            <p:ph type="body" sz="quarter" idx="13"/>
          </p:nvPr>
        </p:nvSpPr>
        <p:spPr/>
        <p:txBody>
          <a:bodyPr/>
          <a:lstStyle/>
          <a:p>
            <a:r>
              <a:rPr lang="nl-BE" dirty="0"/>
              <a:t>Voorbeelden INP, GID, RA</a:t>
            </a:r>
          </a:p>
        </p:txBody>
      </p:sp>
      <p:sp>
        <p:nvSpPr>
          <p:cNvPr id="3" name="Text Placeholder 2">
            <a:extLst>
              <a:ext uri="{FF2B5EF4-FFF2-40B4-BE49-F238E27FC236}">
                <a16:creationId xmlns:a16="http://schemas.microsoft.com/office/drawing/2014/main" id="{EC87B026-9CCC-CE49-F10E-1CBC4309CA80}"/>
              </a:ext>
            </a:extLst>
          </p:cNvPr>
          <p:cNvSpPr>
            <a:spLocks noGrp="1"/>
          </p:cNvSpPr>
          <p:nvPr>
            <p:ph type="body" sz="quarter" idx="27"/>
          </p:nvPr>
        </p:nvSpPr>
        <p:spPr>
          <a:xfrm>
            <a:off x="281008" y="1779812"/>
            <a:ext cx="11727215" cy="4089476"/>
          </a:xfrm>
        </p:spPr>
        <p:txBody>
          <a:bodyPr/>
          <a:lstStyle/>
          <a:p>
            <a:r>
              <a:rPr lang="nl-BE" sz="2800" dirty="0">
                <a:hlinkClick r:id="rId2"/>
              </a:rPr>
              <a:t>INP Versie 2013 </a:t>
            </a:r>
            <a:endParaRPr lang="nl-BE" sz="2800" dirty="0"/>
          </a:p>
          <a:p>
            <a:endParaRPr lang="nl-BE" sz="2800" dirty="0"/>
          </a:p>
          <a:p>
            <a:r>
              <a:rPr lang="nl-BE" sz="2800" dirty="0">
                <a:hlinkClick r:id="rId3"/>
              </a:rPr>
              <a:t>ACWB-GID-WRKPR-016</a:t>
            </a:r>
            <a:r>
              <a:rPr lang="nl-BE" sz="2800" dirty="0"/>
              <a:t>, </a:t>
            </a:r>
            <a:r>
              <a:rPr lang="nl-BE" sz="2400" b="1" dirty="0"/>
              <a:t>Handleiding voor de opmaak van het Intern Noodplan</a:t>
            </a:r>
          </a:p>
          <a:p>
            <a:endParaRPr lang="nl-BE" sz="2400" b="1" dirty="0"/>
          </a:p>
          <a:p>
            <a:r>
              <a:rPr lang="nl-BE" sz="2400" dirty="0">
                <a:hlinkClick r:id="rId4"/>
              </a:rPr>
              <a:t>SharePoint IDPBW – INP</a:t>
            </a:r>
            <a:endParaRPr lang="nl-BE" sz="2400" dirty="0"/>
          </a:p>
          <a:p>
            <a:endParaRPr lang="nl-BE" sz="2400" dirty="0"/>
          </a:p>
          <a:p>
            <a:r>
              <a:rPr lang="nl-BE" sz="2400" dirty="0">
                <a:hlinkClick r:id="rId5"/>
              </a:rPr>
              <a:t>RA Brand blok 9</a:t>
            </a:r>
            <a:endParaRPr lang="nl-BE" sz="2400" dirty="0"/>
          </a:p>
          <a:p>
            <a:endParaRPr lang="nl-BE" sz="2400" dirty="0"/>
          </a:p>
          <a:p>
            <a:endParaRPr lang="nl-BE" sz="2400" dirty="0"/>
          </a:p>
        </p:txBody>
      </p:sp>
    </p:spTree>
    <p:extLst>
      <p:ext uri="{BB962C8B-B14F-4D97-AF65-F5344CB8AC3E}">
        <p14:creationId xmlns:p14="http://schemas.microsoft.com/office/powerpoint/2010/main" val="1297178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5AE24D-EF1F-F68E-C671-F75B62AA6614}"/>
              </a:ext>
            </a:extLst>
          </p:cNvPr>
          <p:cNvSpPr>
            <a:spLocks noGrp="1"/>
          </p:cNvSpPr>
          <p:nvPr>
            <p:ph type="body" sz="quarter" idx="13"/>
          </p:nvPr>
        </p:nvSpPr>
        <p:spPr/>
        <p:txBody>
          <a:bodyPr/>
          <a:lstStyle/>
          <a:p>
            <a:r>
              <a:rPr lang="nl-BE" dirty="0"/>
              <a:t>Template jaarlijkse rondgangen</a:t>
            </a:r>
          </a:p>
        </p:txBody>
      </p:sp>
    </p:spTree>
    <p:extLst>
      <p:ext uri="{BB962C8B-B14F-4D97-AF65-F5344CB8AC3E}">
        <p14:creationId xmlns:p14="http://schemas.microsoft.com/office/powerpoint/2010/main" val="2152401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15FB41-C6E4-5974-1A14-8D04C3B3DC40}"/>
              </a:ext>
            </a:extLst>
          </p:cNvPr>
          <p:cNvPicPr>
            <a:picLocks noChangeAspect="1"/>
          </p:cNvPicPr>
          <p:nvPr/>
        </p:nvPicPr>
        <p:blipFill>
          <a:blip r:embed="rId2"/>
          <a:stretch>
            <a:fillRect/>
          </a:stretch>
        </p:blipFill>
        <p:spPr>
          <a:xfrm>
            <a:off x="199638" y="0"/>
            <a:ext cx="11792723" cy="6858000"/>
          </a:xfrm>
          <a:prstGeom prst="rect">
            <a:avLst/>
          </a:prstGeom>
        </p:spPr>
      </p:pic>
    </p:spTree>
    <p:extLst>
      <p:ext uri="{BB962C8B-B14F-4D97-AF65-F5344CB8AC3E}">
        <p14:creationId xmlns:p14="http://schemas.microsoft.com/office/powerpoint/2010/main" val="3832447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A996BF-018A-1CD1-A06B-9206F09F21C2}"/>
              </a:ext>
            </a:extLst>
          </p:cNvPr>
          <p:cNvPicPr>
            <a:picLocks noChangeAspect="1"/>
          </p:cNvPicPr>
          <p:nvPr/>
        </p:nvPicPr>
        <p:blipFill>
          <a:blip r:embed="rId3"/>
          <a:stretch>
            <a:fillRect/>
          </a:stretch>
        </p:blipFill>
        <p:spPr>
          <a:xfrm>
            <a:off x="842229" y="75732"/>
            <a:ext cx="10507541" cy="6706536"/>
          </a:xfrm>
          <a:prstGeom prst="rect">
            <a:avLst/>
          </a:prstGeom>
        </p:spPr>
      </p:pic>
    </p:spTree>
    <p:extLst>
      <p:ext uri="{BB962C8B-B14F-4D97-AF65-F5344CB8AC3E}">
        <p14:creationId xmlns:p14="http://schemas.microsoft.com/office/powerpoint/2010/main" val="602717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084220-F73C-1EB9-ABC2-ACAA4FCF43FE}"/>
              </a:ext>
            </a:extLst>
          </p:cNvPr>
          <p:cNvPicPr>
            <a:picLocks noChangeAspect="1"/>
          </p:cNvPicPr>
          <p:nvPr/>
        </p:nvPicPr>
        <p:blipFill>
          <a:blip r:embed="rId2"/>
          <a:stretch>
            <a:fillRect/>
          </a:stretch>
        </p:blipFill>
        <p:spPr>
          <a:xfrm>
            <a:off x="827940" y="1023602"/>
            <a:ext cx="10536120" cy="4810796"/>
          </a:xfrm>
          <a:prstGeom prst="rect">
            <a:avLst/>
          </a:prstGeom>
        </p:spPr>
      </p:pic>
    </p:spTree>
    <p:extLst>
      <p:ext uri="{BB962C8B-B14F-4D97-AF65-F5344CB8AC3E}">
        <p14:creationId xmlns:p14="http://schemas.microsoft.com/office/powerpoint/2010/main" val="31349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BA4B2C-3EE2-85E9-E8A6-4C6A37FBD719}"/>
              </a:ext>
            </a:extLst>
          </p:cNvPr>
          <p:cNvPicPr>
            <a:picLocks noChangeAspect="1"/>
          </p:cNvPicPr>
          <p:nvPr/>
        </p:nvPicPr>
        <p:blipFill>
          <a:blip r:embed="rId3"/>
          <a:stretch>
            <a:fillRect/>
          </a:stretch>
        </p:blipFill>
        <p:spPr>
          <a:xfrm>
            <a:off x="808887" y="80495"/>
            <a:ext cx="10574226" cy="6697010"/>
          </a:xfrm>
          <a:prstGeom prst="rect">
            <a:avLst/>
          </a:prstGeom>
        </p:spPr>
      </p:pic>
    </p:spTree>
    <p:extLst>
      <p:ext uri="{BB962C8B-B14F-4D97-AF65-F5344CB8AC3E}">
        <p14:creationId xmlns:p14="http://schemas.microsoft.com/office/powerpoint/2010/main" val="1464574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31BE7-874E-BF87-98BB-24D9E756674D}"/>
              </a:ext>
            </a:extLst>
          </p:cNvPr>
          <p:cNvSpPr>
            <a:spLocks noGrp="1"/>
          </p:cNvSpPr>
          <p:nvPr>
            <p:ph type="body" sz="half" idx="13"/>
          </p:nvPr>
        </p:nvSpPr>
        <p:spPr/>
        <p:txBody>
          <a:bodyPr/>
          <a:lstStyle/>
          <a:p>
            <a:r>
              <a:rPr lang="nl-BE" dirty="0"/>
              <a:t>Interne noodplanning.</a:t>
            </a:r>
          </a:p>
        </p:txBody>
      </p:sp>
    </p:spTree>
    <p:extLst>
      <p:ext uri="{BB962C8B-B14F-4D97-AF65-F5344CB8AC3E}">
        <p14:creationId xmlns:p14="http://schemas.microsoft.com/office/powerpoint/2010/main" val="166965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A5BED6-B4BB-0C69-143E-CCF459207692}"/>
              </a:ext>
            </a:extLst>
          </p:cNvPr>
          <p:cNvSpPr>
            <a:spLocks noGrp="1"/>
          </p:cNvSpPr>
          <p:nvPr>
            <p:ph type="body" sz="quarter" idx="13"/>
          </p:nvPr>
        </p:nvSpPr>
        <p:spPr/>
        <p:txBody>
          <a:bodyPr/>
          <a:lstStyle/>
          <a:p>
            <a:r>
              <a:rPr lang="nl-BE" dirty="0"/>
              <a:t>Regelgeving.</a:t>
            </a:r>
          </a:p>
        </p:txBody>
      </p:sp>
      <p:pic>
        <p:nvPicPr>
          <p:cNvPr id="6" name="Picture 5">
            <a:extLst>
              <a:ext uri="{FF2B5EF4-FFF2-40B4-BE49-F238E27FC236}">
                <a16:creationId xmlns:a16="http://schemas.microsoft.com/office/drawing/2014/main" id="{9E416337-9806-4515-16CA-54BF692F01D0}"/>
              </a:ext>
            </a:extLst>
          </p:cNvPr>
          <p:cNvPicPr>
            <a:picLocks noChangeAspect="1"/>
          </p:cNvPicPr>
          <p:nvPr/>
        </p:nvPicPr>
        <p:blipFill>
          <a:blip r:embed="rId3"/>
          <a:stretch>
            <a:fillRect/>
          </a:stretch>
        </p:blipFill>
        <p:spPr>
          <a:xfrm>
            <a:off x="0" y="0"/>
            <a:ext cx="12192000" cy="6870478"/>
          </a:xfrm>
          <a:prstGeom prst="rect">
            <a:avLst/>
          </a:prstGeom>
        </p:spPr>
      </p:pic>
    </p:spTree>
    <p:extLst>
      <p:ext uri="{BB962C8B-B14F-4D97-AF65-F5344CB8AC3E}">
        <p14:creationId xmlns:p14="http://schemas.microsoft.com/office/powerpoint/2010/main" val="414668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D1AA-05BA-F4D4-B689-9E53B20BB28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8C750A3-0926-B5FE-CB4B-C4461C72B1AD}"/>
              </a:ext>
            </a:extLst>
          </p:cNvPr>
          <p:cNvSpPr>
            <a:spLocks noGrp="1"/>
          </p:cNvSpPr>
          <p:nvPr>
            <p:ph type="body" sz="quarter" idx="13"/>
          </p:nvPr>
        </p:nvSpPr>
        <p:spPr/>
        <p:txBody>
          <a:bodyPr/>
          <a:lstStyle/>
          <a:p>
            <a:r>
              <a:rPr lang="nl-BE" dirty="0"/>
              <a:t>Regelgeving.</a:t>
            </a:r>
          </a:p>
        </p:txBody>
      </p:sp>
      <p:sp>
        <p:nvSpPr>
          <p:cNvPr id="4" name="Text Placeholder 3">
            <a:extLst>
              <a:ext uri="{FF2B5EF4-FFF2-40B4-BE49-F238E27FC236}">
                <a16:creationId xmlns:a16="http://schemas.microsoft.com/office/drawing/2014/main" id="{F8D1E240-97DF-D91A-5F26-0A369C239ECC}"/>
              </a:ext>
            </a:extLst>
          </p:cNvPr>
          <p:cNvSpPr>
            <a:spLocks noGrp="1"/>
          </p:cNvSpPr>
          <p:nvPr>
            <p:ph type="body" sz="quarter" idx="27"/>
          </p:nvPr>
        </p:nvSpPr>
        <p:spPr>
          <a:xfrm>
            <a:off x="309146" y="1496032"/>
            <a:ext cx="11882854" cy="5361967"/>
          </a:xfrm>
        </p:spPr>
        <p:txBody>
          <a:bodyPr/>
          <a:lstStyle/>
          <a:p>
            <a:pPr marL="285750" indent="-285750" algn="just">
              <a:buFont typeface="Wingdings" panose="05000000000000000000" pitchFamily="2" charset="2"/>
              <a:buChar char="q"/>
            </a:pPr>
            <a:r>
              <a:rPr lang="nl-BE" dirty="0"/>
              <a:t>Codex over het welzijn op het werk, </a:t>
            </a:r>
            <a:r>
              <a:rPr lang="nl-BE" dirty="0">
                <a:hlinkClick r:id="rId3"/>
              </a:rPr>
              <a:t>boek 1 – algemene beginselen, Titel 2 – Algemene beginselen betreffende het welzijnsbeleid, Hoofdstuk</a:t>
            </a:r>
            <a:r>
              <a:rPr lang="nl-BE" dirty="0"/>
              <a:t> </a:t>
            </a:r>
          </a:p>
          <a:p>
            <a:pPr algn="just"/>
            <a:endParaRPr lang="nl-BE" dirty="0"/>
          </a:p>
          <a:p>
            <a:pPr marL="273050" algn="just"/>
            <a:r>
              <a:rPr lang="nl-BE" dirty="0"/>
              <a:t>Hoofdstuk 1. – Algemene bepalingen.</a:t>
            </a:r>
          </a:p>
          <a:p>
            <a:pPr marL="1028700" lvl="1" algn="just">
              <a:spcBef>
                <a:spcPts val="800"/>
              </a:spcBef>
              <a:buFont typeface="Wingdings" panose="05000000000000000000" pitchFamily="2" charset="2"/>
              <a:buChar char="§"/>
            </a:pPr>
            <a:r>
              <a:rPr lang="nl-BE" dirty="0"/>
              <a:t>Art. 1.2-1.- </a:t>
            </a:r>
            <a:r>
              <a:rPr lang="nl-BE" b="1" dirty="0">
                <a:solidFill>
                  <a:srgbClr val="2D4CE7"/>
                </a:solidFill>
              </a:rPr>
              <a:t>Onverminderd de specifieke verplichtingen die in andere boeken en titels van deze codex aan de werkgever worden opgelegd, zijn de bepalingen van deze titel van algemene toepassing</a:t>
            </a:r>
          </a:p>
          <a:p>
            <a:pPr marL="273050" lvl="1" indent="0" algn="just">
              <a:spcBef>
                <a:spcPts val="800"/>
              </a:spcBef>
              <a:buNone/>
            </a:pPr>
            <a:endParaRPr lang="nl-BE" sz="800" dirty="0"/>
          </a:p>
          <a:p>
            <a:pPr marL="273050" lvl="1" indent="0" algn="just">
              <a:spcBef>
                <a:spcPts val="800"/>
              </a:spcBef>
              <a:buNone/>
            </a:pPr>
            <a:r>
              <a:rPr lang="nl-BE" dirty="0"/>
              <a:t>Hoofdstuk 2. – Het dynamisch risicobeheersingssysteem.</a:t>
            </a:r>
            <a:endParaRPr lang="nl-BE" dirty="0">
              <a:solidFill>
                <a:schemeClr val="bg2">
                  <a:lumMod val="10000"/>
                </a:schemeClr>
              </a:solidFill>
            </a:endParaRPr>
          </a:p>
          <a:p>
            <a:pPr marL="1028700" lvl="1" algn="just">
              <a:spcBef>
                <a:spcPts val="800"/>
              </a:spcBef>
              <a:buFont typeface="Wingdings" panose="05000000000000000000" pitchFamily="2" charset="2"/>
              <a:buChar char="§"/>
            </a:pPr>
            <a:r>
              <a:rPr lang="nl-BE" dirty="0">
                <a:solidFill>
                  <a:schemeClr val="bg2">
                    <a:lumMod val="10000"/>
                  </a:schemeClr>
                </a:solidFill>
              </a:rPr>
              <a:t>Art. 1.2.2. - </a:t>
            </a:r>
            <a:r>
              <a:rPr lang="nl-BE" b="1" dirty="0">
                <a:solidFill>
                  <a:srgbClr val="2D4CE7"/>
                </a:solidFill>
              </a:rPr>
              <a:t>Elke werkgever is verantwoordelijk voor de structurele planmatige aanpak van preventie, overeenkomstig artikel 5, § 1, tweede lid, i) van de wet, door middel van een dynamisch risicobeheersingssysteem zoals beschreven in dit hoofdstuk. </a:t>
            </a:r>
          </a:p>
          <a:p>
            <a:pPr marL="985838" lvl="1" indent="0" algn="just">
              <a:spcBef>
                <a:spcPts val="800"/>
              </a:spcBef>
              <a:buNone/>
            </a:pPr>
            <a:r>
              <a:rPr lang="nl-BE" b="1" dirty="0">
                <a:solidFill>
                  <a:srgbClr val="2D4CE7"/>
                </a:solidFill>
              </a:rPr>
              <a:t>Het dynamisch risicobeheersingssysteem is gesteund op de algemene preventiebeginselen bedoeld in artikel 5, § 1, tweede lid van de wet en heeft betrekking op de volgende domeinen: </a:t>
            </a:r>
          </a:p>
          <a:p>
            <a:pPr marL="987425" lvl="1" indent="0" algn="just">
              <a:spcBef>
                <a:spcPts val="800"/>
              </a:spcBef>
              <a:buNone/>
            </a:pPr>
            <a:endParaRPr lang="nl-BE" sz="800" dirty="0"/>
          </a:p>
          <a:p>
            <a:pPr marL="987425" lvl="1" indent="0" algn="just">
              <a:spcBef>
                <a:spcPts val="800"/>
              </a:spcBef>
              <a:buNone/>
              <a:tabLst>
                <a:tab pos="6721475" algn="l"/>
              </a:tabLst>
            </a:pPr>
            <a:r>
              <a:rPr lang="nl-BE" dirty="0"/>
              <a:t>1° </a:t>
            </a:r>
            <a:r>
              <a:rPr lang="nl-BE" b="1" dirty="0">
                <a:solidFill>
                  <a:srgbClr val="FF0000"/>
                </a:solidFill>
              </a:rPr>
              <a:t>de arbeidsveiligheid</a:t>
            </a:r>
            <a:r>
              <a:rPr lang="nl-BE" b="1" dirty="0">
                <a:solidFill>
                  <a:srgbClr val="2D4CE7"/>
                </a:solidFill>
              </a:rPr>
              <a:t>	</a:t>
            </a:r>
            <a:r>
              <a:rPr lang="nl-BE" dirty="0">
                <a:solidFill>
                  <a:schemeClr val="tx1">
                    <a:lumMod val="50000"/>
                  </a:schemeClr>
                </a:solidFill>
              </a:rPr>
              <a:t>5° de arbeidshygiëne</a:t>
            </a:r>
          </a:p>
          <a:p>
            <a:pPr marL="987425" lvl="1" indent="0" algn="just">
              <a:spcBef>
                <a:spcPts val="800"/>
              </a:spcBef>
              <a:buNone/>
              <a:tabLst>
                <a:tab pos="6721475" algn="l"/>
              </a:tabLst>
            </a:pPr>
            <a:r>
              <a:rPr lang="nl-BE" dirty="0"/>
              <a:t>2° </a:t>
            </a:r>
            <a:r>
              <a:rPr lang="nl-BE" b="1" dirty="0">
                <a:solidFill>
                  <a:srgbClr val="FF0000"/>
                </a:solidFill>
              </a:rPr>
              <a:t>de bescherming, gezondheid van de werknemer</a:t>
            </a:r>
            <a:r>
              <a:rPr lang="nl-BE" b="1" dirty="0">
                <a:solidFill>
                  <a:srgbClr val="2D4CE7"/>
                </a:solidFill>
              </a:rPr>
              <a:t>	</a:t>
            </a:r>
            <a:r>
              <a:rPr lang="nl-BE" dirty="0">
                <a:solidFill>
                  <a:schemeClr val="tx1">
                    <a:lumMod val="50000"/>
                  </a:schemeClr>
                </a:solidFill>
              </a:rPr>
              <a:t>6° de verfraaiing van de arbeidsplaatsen</a:t>
            </a:r>
            <a:endParaRPr lang="nl-BE" b="1" dirty="0">
              <a:solidFill>
                <a:srgbClr val="2D4CE7"/>
              </a:solidFill>
            </a:endParaRPr>
          </a:p>
          <a:p>
            <a:pPr marL="987425" lvl="1" indent="0" algn="just">
              <a:spcBef>
                <a:spcPts val="800"/>
              </a:spcBef>
              <a:buNone/>
              <a:tabLst>
                <a:tab pos="6721475" algn="l"/>
              </a:tabLst>
            </a:pPr>
            <a:r>
              <a:rPr lang="nl-BE" dirty="0"/>
              <a:t>3° De psychosociale aspecten op het werk	7° </a:t>
            </a:r>
            <a:r>
              <a:rPr lang="nl-BE" b="1" dirty="0">
                <a:solidFill>
                  <a:srgbClr val="FF0000"/>
                </a:solidFill>
              </a:rPr>
              <a:t>Milieu</a:t>
            </a:r>
          </a:p>
          <a:p>
            <a:pPr marL="987425" lvl="1" indent="0" algn="just">
              <a:spcBef>
                <a:spcPts val="800"/>
              </a:spcBef>
              <a:buNone/>
              <a:tabLst>
                <a:tab pos="6721475" algn="l"/>
              </a:tabLst>
            </a:pPr>
            <a:r>
              <a:rPr lang="nl-BE" dirty="0"/>
              <a:t>4° de ergonomie</a:t>
            </a:r>
          </a:p>
        </p:txBody>
      </p:sp>
    </p:spTree>
    <p:extLst>
      <p:ext uri="{BB962C8B-B14F-4D97-AF65-F5344CB8AC3E}">
        <p14:creationId xmlns:p14="http://schemas.microsoft.com/office/powerpoint/2010/main" val="3735121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682886-381B-6D50-5F24-38D27376E35F}"/>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28923852-30E2-F1FE-A53C-426C4421C589}"/>
              </a:ext>
            </a:extLst>
          </p:cNvPr>
          <p:cNvSpPr>
            <a:spLocks noGrp="1"/>
          </p:cNvSpPr>
          <p:nvPr>
            <p:ph type="body" sz="quarter" idx="27"/>
          </p:nvPr>
        </p:nvSpPr>
        <p:spPr>
          <a:xfrm>
            <a:off x="281009" y="1637308"/>
            <a:ext cx="11237400" cy="4089476"/>
          </a:xfrm>
        </p:spPr>
        <p:txBody>
          <a:bodyPr/>
          <a:lstStyle/>
          <a:p>
            <a:pPr marL="285750" indent="-285750" algn="just">
              <a:buFont typeface="Wingdings" panose="05000000000000000000" pitchFamily="2" charset="2"/>
              <a:buChar char="§"/>
            </a:pPr>
            <a:r>
              <a:rPr lang="nl-BE" sz="2000" dirty="0"/>
              <a:t>Art. I.2-3.- Het dynamisch risicobeheersingssysteem heeft tot doel de planning van de preventie en de uitvoering van het beleid met betrekking tot het welzijn van de werknemers bij de uitvoering van hun werk mogelijk te maken.</a:t>
            </a:r>
          </a:p>
          <a:p>
            <a:endParaRPr lang="nl-BE" sz="800" dirty="0"/>
          </a:p>
          <a:p>
            <a:pPr marL="273050" algn="just"/>
            <a:r>
              <a:rPr lang="nl-BE" sz="2000" dirty="0"/>
              <a:t>Om dit doel te verwezenlijken bestaat het systeem steeds uit de volgende elementen:</a:t>
            </a:r>
          </a:p>
          <a:p>
            <a:pPr marL="273050" algn="just"/>
            <a:endParaRPr lang="nl-BE" sz="800" dirty="0"/>
          </a:p>
          <a:p>
            <a:pPr marL="628650" indent="-355600" algn="just"/>
            <a:r>
              <a:rPr lang="nl-BE" sz="2000" dirty="0"/>
              <a:t>1° de uitwerking van het beleid waarbij de werkgever inzonderheid de doelstellingen bepaalt evenals de middelen om deze doelstellingen te realiseren; </a:t>
            </a:r>
          </a:p>
          <a:p>
            <a:pPr marL="628650" indent="-355600" algn="just"/>
            <a:r>
              <a:rPr lang="nl-BE" sz="2000" dirty="0"/>
              <a:t>2° de programmatie van het beleid waarbij inzonderheid de toe te passen methodes en de opdrachten, verplichtingen en middelen van alle betrokken personen worden bepaald; </a:t>
            </a:r>
          </a:p>
          <a:p>
            <a:pPr marL="628650" indent="-355600" algn="just"/>
            <a:r>
              <a:rPr lang="nl-BE" sz="2000" dirty="0"/>
              <a:t>3° de uitvoering van het beleid waarbij inzonderheid de verantwoordelijkheden van alle </a:t>
            </a:r>
            <a:r>
              <a:rPr lang="nl-BE" sz="2000" dirty="0" err="1"/>
              <a:t>betrokken</a:t>
            </a:r>
            <a:r>
              <a:rPr lang="nl-BE" sz="2000" dirty="0"/>
              <a:t> personen worden bepaald; </a:t>
            </a:r>
          </a:p>
          <a:p>
            <a:pPr marL="628650" indent="-355600" algn="just"/>
            <a:r>
              <a:rPr lang="nl-BE" sz="2000" dirty="0"/>
              <a:t>4° de evaluatie van het beleid waarbij inzonderheid de criteria worden vastgesteld om het beleid te evalueren. </a:t>
            </a:r>
          </a:p>
          <a:p>
            <a:pPr marL="273050"/>
            <a:endParaRPr lang="nl-BE" sz="800" dirty="0"/>
          </a:p>
          <a:p>
            <a:pPr marL="273050"/>
            <a:r>
              <a:rPr lang="nl-BE" sz="2000" dirty="0"/>
              <a:t>De werkgever past dit systeem aan telkens dit noodzakelijk is ingevolge gewijzigde omstandigheden.</a:t>
            </a:r>
          </a:p>
        </p:txBody>
      </p:sp>
    </p:spTree>
    <p:extLst>
      <p:ext uri="{BB962C8B-B14F-4D97-AF65-F5344CB8AC3E}">
        <p14:creationId xmlns:p14="http://schemas.microsoft.com/office/powerpoint/2010/main" val="210258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DCFA6-2100-B344-100F-DC52BCB7B9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6C55F8-B1F2-4725-1435-BA8931E9C83F}"/>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60E2C8F7-6552-12F2-3E2C-2D3FECAA507D}"/>
              </a:ext>
            </a:extLst>
          </p:cNvPr>
          <p:cNvSpPr>
            <a:spLocks noGrp="1"/>
          </p:cNvSpPr>
          <p:nvPr>
            <p:ph type="body" sz="quarter" idx="27"/>
          </p:nvPr>
        </p:nvSpPr>
        <p:spPr>
          <a:xfrm>
            <a:off x="281009" y="1637308"/>
            <a:ext cx="11237400" cy="4089476"/>
          </a:xfrm>
        </p:spPr>
        <p:txBody>
          <a:bodyPr/>
          <a:lstStyle/>
          <a:p>
            <a:pPr marL="285750" indent="-285750" algn="just">
              <a:buFont typeface="Wingdings" panose="05000000000000000000" pitchFamily="2" charset="2"/>
              <a:buChar char="§"/>
            </a:pPr>
            <a:r>
              <a:rPr lang="nl-BE" sz="2000" dirty="0"/>
              <a:t>Art. I.2-5.- De werkgever ontwikkelt in zijn dynamisch risicobeheersingssysteem een strategie in verband met het verrichten van een risicoanalyse op basis waarvan preventiemaatregelen worden vastgesteld, rekening houdend met de bepalingen van de artikelen I.2.-6 en I.2-7.</a:t>
            </a:r>
          </a:p>
          <a:p>
            <a:endParaRPr lang="nl-BE" sz="800" dirty="0"/>
          </a:p>
          <a:p>
            <a:endParaRPr lang="nl-BE" sz="800" dirty="0"/>
          </a:p>
          <a:p>
            <a:r>
              <a:rPr lang="nl-BE" sz="2000" dirty="0"/>
              <a:t>Dit betekent dat:</a:t>
            </a:r>
          </a:p>
          <a:p>
            <a:pPr algn="just"/>
            <a:endParaRPr lang="nl-BE" sz="2000" dirty="0"/>
          </a:p>
          <a:p>
            <a:pPr marL="355600" indent="-342900" algn="just">
              <a:buFont typeface="Arial" panose="020B0604020202020204" pitchFamily="34" charset="0"/>
              <a:buChar char="•"/>
            </a:pPr>
            <a:r>
              <a:rPr lang="nl-BE" sz="2000" dirty="0"/>
              <a:t>Defensie een bepaald beleid ontwikkelt, dat de eenheden deze dienen te volgen. (zolang de regelgeving niet strenger is).</a:t>
            </a:r>
          </a:p>
          <a:p>
            <a:pPr marL="355600" indent="-342900" algn="just">
              <a:buFont typeface="Arial" panose="020B0604020202020204" pitchFamily="34" charset="0"/>
              <a:buChar char="•"/>
            </a:pPr>
            <a:r>
              <a:rPr lang="nl-BE" sz="2000" dirty="0"/>
              <a:t>Defensie bepaalde functies voorschrijft in haar beleid deze in </a:t>
            </a:r>
            <a:r>
              <a:rPr lang="nl-BE" sz="2000" dirty="0" err="1"/>
              <a:t>plaatgesteld</a:t>
            </a:r>
            <a:r>
              <a:rPr lang="nl-BE" sz="2000" dirty="0"/>
              <a:t> dienen te worden en deze functies dienen uit te oefenen. (b.v. de brandpreventiecoördinator)</a:t>
            </a:r>
          </a:p>
          <a:p>
            <a:pPr marL="355600" indent="-342900" algn="just">
              <a:buFont typeface="Arial" panose="020B0604020202020204" pitchFamily="34" charset="0"/>
              <a:buChar char="•"/>
            </a:pPr>
            <a:r>
              <a:rPr lang="nl-BE" sz="2000" dirty="0"/>
              <a:t>de werkpost-, functiefiche en bijbehorende risicoanalyses en inventarislijsten  dienen opgemaakt te worden </a:t>
            </a:r>
            <a:r>
              <a:rPr lang="nl-BE" sz="2000" dirty="0" err="1"/>
              <a:t>enz</a:t>
            </a:r>
            <a:r>
              <a:rPr lang="nl-BE" sz="2000" dirty="0"/>
              <a:t>…….</a:t>
            </a:r>
          </a:p>
          <a:p>
            <a:endParaRPr lang="nl-BE" sz="2000" dirty="0"/>
          </a:p>
          <a:p>
            <a:endParaRPr lang="nl-BE" sz="2000" dirty="0"/>
          </a:p>
          <a:p>
            <a:endParaRPr lang="nl-BE" sz="2000" dirty="0"/>
          </a:p>
          <a:p>
            <a:r>
              <a:rPr lang="nl-BE" sz="2000" dirty="0"/>
              <a:t>Het DRBS van Defensie is onder andere volgens de SOBANE-strategie.</a:t>
            </a:r>
          </a:p>
        </p:txBody>
      </p:sp>
    </p:spTree>
    <p:extLst>
      <p:ext uri="{BB962C8B-B14F-4D97-AF65-F5344CB8AC3E}">
        <p14:creationId xmlns:p14="http://schemas.microsoft.com/office/powerpoint/2010/main" val="319451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98DA5E-1CD2-CB59-D66E-569C95BFA91E}"/>
              </a:ext>
            </a:extLst>
          </p:cNvPr>
          <p:cNvSpPr>
            <a:spLocks noGrp="1"/>
          </p:cNvSpPr>
          <p:nvPr>
            <p:ph type="body" sz="quarter" idx="13"/>
          </p:nvPr>
        </p:nvSpPr>
        <p:spPr/>
        <p:txBody>
          <a:bodyPr/>
          <a:lstStyle/>
          <a:p>
            <a:r>
              <a:rPr lang="nl-BE" dirty="0"/>
              <a:t>Regelgeving.</a:t>
            </a:r>
          </a:p>
        </p:txBody>
      </p:sp>
      <p:sp>
        <p:nvSpPr>
          <p:cNvPr id="4" name="Text Placeholder 3">
            <a:extLst>
              <a:ext uri="{FF2B5EF4-FFF2-40B4-BE49-F238E27FC236}">
                <a16:creationId xmlns:a16="http://schemas.microsoft.com/office/drawing/2014/main" id="{A48E86DE-7C6F-71EF-2CB3-7DF9ED72A0F9}"/>
              </a:ext>
            </a:extLst>
          </p:cNvPr>
          <p:cNvSpPr>
            <a:spLocks noGrp="1"/>
          </p:cNvSpPr>
          <p:nvPr>
            <p:ph type="body" sz="quarter" idx="27"/>
          </p:nvPr>
        </p:nvSpPr>
        <p:spPr>
          <a:xfrm>
            <a:off x="309146" y="1496032"/>
            <a:ext cx="11882854" cy="5361967"/>
          </a:xfrm>
        </p:spPr>
        <p:txBody>
          <a:bodyPr/>
          <a:lstStyle/>
          <a:p>
            <a:pPr marL="285750" indent="-285750" algn="just">
              <a:buFont typeface="Wingdings" panose="05000000000000000000" pitchFamily="2" charset="2"/>
              <a:buChar char="q"/>
            </a:pPr>
            <a:r>
              <a:rPr lang="nl-BE" dirty="0"/>
              <a:t>Codex over het welzijn op </a:t>
            </a:r>
            <a:r>
              <a:rPr lang="nl-BE" dirty="0" err="1"/>
              <a:t>op</a:t>
            </a:r>
            <a:r>
              <a:rPr lang="nl-BE" dirty="0"/>
              <a:t> het werk, </a:t>
            </a:r>
            <a:r>
              <a:rPr lang="nl-BE" dirty="0">
                <a:hlinkClick r:id="rId2"/>
              </a:rPr>
              <a:t>boek 1 – algemene beginselen, Titel 2 – Algemene beginselen betreffende het welzijnsbeleid, Hoofdstuk</a:t>
            </a:r>
            <a:r>
              <a:rPr lang="nl-BE" dirty="0"/>
              <a:t> </a:t>
            </a:r>
          </a:p>
          <a:p>
            <a:pPr algn="just"/>
            <a:endParaRPr lang="nl-BE" dirty="0"/>
          </a:p>
          <a:p>
            <a:pPr marL="273050" algn="just"/>
            <a:r>
              <a:rPr lang="nl-BE" dirty="0"/>
              <a:t>Hoofdstuk 5. - Maatregelen bij noodsituaties en in geval van ernstig en onmiddellijk gevaar.</a:t>
            </a:r>
          </a:p>
          <a:p>
            <a:pPr marL="1028700" lvl="1" algn="just">
              <a:spcBef>
                <a:spcPts val="800"/>
              </a:spcBef>
              <a:buFont typeface="Wingdings" panose="05000000000000000000" pitchFamily="2" charset="2"/>
              <a:buChar char="§"/>
            </a:pPr>
            <a:r>
              <a:rPr lang="nl-BE" dirty="0"/>
              <a:t>Art. 1.2-23.- </a:t>
            </a:r>
            <a:r>
              <a:rPr lang="nl-BE" b="1" dirty="0">
                <a:solidFill>
                  <a:srgbClr val="0070C0"/>
                </a:solidFill>
              </a:rPr>
              <a:t>De werkgever stelt een intern noodplan op dat van toepassing is voor de bescherming van de werknemers wanneer dit nodig is naar aanleiding van de vaststellingen gedaan ingevolge de </a:t>
            </a:r>
            <a:r>
              <a:rPr lang="nl-BE" b="1" u="sng" dirty="0">
                <a:solidFill>
                  <a:srgbClr val="0070C0"/>
                </a:solidFill>
              </a:rPr>
              <a:t>risicoanalyse.</a:t>
            </a:r>
            <a:r>
              <a:rPr lang="nl-BE" b="1" u="sng" dirty="0"/>
              <a:t> </a:t>
            </a:r>
          </a:p>
          <a:p>
            <a:pPr marL="987425" lvl="1" indent="0" algn="just">
              <a:spcBef>
                <a:spcPts val="800"/>
              </a:spcBef>
              <a:buNone/>
            </a:pPr>
            <a:r>
              <a:rPr lang="nl-BE" dirty="0"/>
              <a:t>Dit plan is gesteund op </a:t>
            </a:r>
            <a:r>
              <a:rPr lang="nl-BE" b="1" dirty="0">
                <a:solidFill>
                  <a:srgbClr val="0070C0"/>
                </a:solidFill>
              </a:rPr>
              <a:t>procedures die aangepast zijn aan gevaarlijke situaties en mogelijke ongevallen of incidenten die eigen zijn aan de onderneming of instelling evenals aan de gevallen van geweld van externe oorsprong</a:t>
            </a:r>
            <a:r>
              <a:rPr lang="nl-BE" dirty="0"/>
              <a:t>. </a:t>
            </a:r>
          </a:p>
          <a:p>
            <a:pPr marL="987425" lvl="1" indent="0">
              <a:spcBef>
                <a:spcPts val="800"/>
              </a:spcBef>
              <a:buNone/>
            </a:pPr>
            <a:r>
              <a:rPr lang="nl-BE" dirty="0"/>
              <a:t>Deze procedures hebben betrekking op: </a:t>
            </a:r>
          </a:p>
          <a:p>
            <a:pPr marL="987425" lvl="1" indent="0">
              <a:spcBef>
                <a:spcPts val="800"/>
              </a:spcBef>
              <a:buNone/>
            </a:pPr>
            <a:r>
              <a:rPr lang="nl-BE" dirty="0"/>
              <a:t>1° </a:t>
            </a:r>
            <a:r>
              <a:rPr lang="nl-BE" b="1" dirty="0">
                <a:solidFill>
                  <a:srgbClr val="0070C0"/>
                </a:solidFill>
              </a:rPr>
              <a:t>de informatie en de instructies betreffende de maatregelen in geval van nood;</a:t>
            </a:r>
            <a:r>
              <a:rPr lang="nl-BE" b="1" u="sng" dirty="0">
                <a:solidFill>
                  <a:srgbClr val="0070C0"/>
                </a:solidFill>
              </a:rPr>
              <a:t> </a:t>
            </a:r>
          </a:p>
          <a:p>
            <a:pPr marL="987425" lvl="1" indent="0">
              <a:spcBef>
                <a:spcPts val="800"/>
              </a:spcBef>
              <a:buNone/>
            </a:pPr>
            <a:r>
              <a:rPr lang="nl-BE" dirty="0"/>
              <a:t>2° </a:t>
            </a:r>
            <a:r>
              <a:rPr lang="nl-BE" b="1" dirty="0">
                <a:solidFill>
                  <a:srgbClr val="0070C0"/>
                </a:solidFill>
              </a:rPr>
              <a:t>het alarm- en communicatiesysteem</a:t>
            </a:r>
            <a:r>
              <a:rPr lang="nl-BE" b="1" u="sng" dirty="0">
                <a:solidFill>
                  <a:srgbClr val="0070C0"/>
                </a:solidFill>
              </a:rPr>
              <a:t>;</a:t>
            </a:r>
            <a:r>
              <a:rPr lang="nl-BE" dirty="0"/>
              <a:t> </a:t>
            </a:r>
          </a:p>
          <a:p>
            <a:pPr marL="987425" lvl="1" indent="0">
              <a:spcBef>
                <a:spcPts val="800"/>
              </a:spcBef>
              <a:buNone/>
            </a:pPr>
            <a:r>
              <a:rPr lang="nl-BE" dirty="0"/>
              <a:t>3° </a:t>
            </a:r>
            <a:r>
              <a:rPr lang="nl-BE" b="1" dirty="0">
                <a:solidFill>
                  <a:srgbClr val="0070C0"/>
                </a:solidFill>
              </a:rPr>
              <a:t>de veiligheidsoefeningen; </a:t>
            </a:r>
          </a:p>
          <a:p>
            <a:pPr marL="987425" lvl="1" indent="0">
              <a:spcBef>
                <a:spcPts val="800"/>
              </a:spcBef>
              <a:buNone/>
            </a:pPr>
            <a:r>
              <a:rPr lang="nl-BE" dirty="0"/>
              <a:t>4° </a:t>
            </a:r>
            <a:r>
              <a:rPr lang="nl-BE" b="1" dirty="0">
                <a:solidFill>
                  <a:srgbClr val="0070C0"/>
                </a:solidFill>
              </a:rPr>
              <a:t>de handelingen te stellen bij evacuatie en eerste hulp;</a:t>
            </a:r>
            <a:r>
              <a:rPr lang="nl-BE" dirty="0"/>
              <a:t> </a:t>
            </a:r>
          </a:p>
          <a:p>
            <a:pPr marL="987425" lvl="1" indent="0">
              <a:spcBef>
                <a:spcPts val="800"/>
              </a:spcBef>
              <a:buNone/>
            </a:pPr>
            <a:r>
              <a:rPr lang="nl-BE" dirty="0"/>
              <a:t>5° </a:t>
            </a:r>
            <a:r>
              <a:rPr lang="nl-BE" b="1" dirty="0">
                <a:solidFill>
                  <a:srgbClr val="0070C0"/>
                </a:solidFill>
              </a:rPr>
              <a:t>de middelen voor de eerste verzorging;</a:t>
            </a:r>
            <a:r>
              <a:rPr lang="nl-BE" b="1" dirty="0"/>
              <a:t> </a:t>
            </a:r>
          </a:p>
          <a:p>
            <a:pPr marL="987425" lvl="1" indent="0">
              <a:spcBef>
                <a:spcPts val="800"/>
              </a:spcBef>
              <a:buNone/>
            </a:pPr>
            <a:r>
              <a:rPr lang="nl-BE" dirty="0"/>
              <a:t>6° de maatregelen om posttraumatische stress te voorkomen of te beperken</a:t>
            </a:r>
          </a:p>
        </p:txBody>
      </p:sp>
    </p:spTree>
    <p:extLst>
      <p:ext uri="{BB962C8B-B14F-4D97-AF65-F5344CB8AC3E}">
        <p14:creationId xmlns:p14="http://schemas.microsoft.com/office/powerpoint/2010/main" val="4057848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61AD29-D5BE-17A4-5289-882C025E5CDB}"/>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1144162E-EBC2-3D0D-BACD-42A1AA8E896B}"/>
              </a:ext>
            </a:extLst>
          </p:cNvPr>
          <p:cNvSpPr>
            <a:spLocks noGrp="1"/>
          </p:cNvSpPr>
          <p:nvPr>
            <p:ph type="body" sz="quarter" idx="27"/>
          </p:nvPr>
        </p:nvSpPr>
        <p:spPr/>
        <p:txBody>
          <a:bodyPr/>
          <a:lstStyle/>
          <a:p>
            <a:pPr marL="720725" indent="-285750" algn="just">
              <a:buFont typeface="Wingdings" panose="05000000000000000000" pitchFamily="2" charset="2"/>
              <a:buChar char="§"/>
            </a:pPr>
            <a:r>
              <a:rPr lang="nl-BE" dirty="0"/>
              <a:t>Art. I.2-24.– </a:t>
            </a:r>
            <a:r>
              <a:rPr lang="nl-BE" b="1" dirty="0">
                <a:solidFill>
                  <a:srgbClr val="0070C0"/>
                </a:solidFill>
              </a:rPr>
              <a:t>De werkgever </a:t>
            </a:r>
            <a:r>
              <a:rPr lang="nl-BE" dirty="0"/>
              <a:t>stelt alle werknemers die blootgesteld zijn of kunnen worden aan een ernstig en onmiddellijk gevaar zo spoedig mogelijk in kennis van dat gevaar en van de getroffen of te treffen beschermingsmaatregelen. </a:t>
            </a:r>
          </a:p>
          <a:p>
            <a:pPr marL="720725"/>
            <a:endParaRPr lang="nl-BE" dirty="0"/>
          </a:p>
          <a:p>
            <a:pPr marL="720725" algn="just"/>
            <a:r>
              <a:rPr lang="nl-BE" b="1" dirty="0">
                <a:solidFill>
                  <a:srgbClr val="0070C0"/>
                </a:solidFill>
              </a:rPr>
              <a:t>Hij neemt maatregelen en geeft instructies </a:t>
            </a:r>
            <a:r>
              <a:rPr lang="nl-BE" dirty="0"/>
              <a:t>aan de werknemers ten einde hen toe te staan, in geval van een niet te vermijden, ernstig en onmiddellijk gevaar, hun activiteit stop te zetten of zich in veiligheid te stellen door de arbeidsplaats onmiddellijk te verlaten. </a:t>
            </a:r>
          </a:p>
          <a:p>
            <a:pPr marL="720725"/>
            <a:endParaRPr lang="nl-BE" dirty="0"/>
          </a:p>
          <a:p>
            <a:pPr marL="720725" algn="just"/>
            <a:r>
              <a:rPr lang="nl-BE" dirty="0"/>
              <a:t>Hij onthoudt zich ervan, behalve in uitzonderlijke, naar behoren gemotiveerde gevallen, de werknemers te verzoeken hun werk te hervatten in een werksituatie waarin nog een ernstig en onmiddellijk gevaar bestaat. </a:t>
            </a:r>
          </a:p>
        </p:txBody>
      </p:sp>
    </p:spTree>
    <p:extLst>
      <p:ext uri="{BB962C8B-B14F-4D97-AF65-F5344CB8AC3E}">
        <p14:creationId xmlns:p14="http://schemas.microsoft.com/office/powerpoint/2010/main" val="224094548"/>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D85E99-E7C1-414D-9999-EF1F43BE3D91}">
  <ds:schemaRefs>
    <ds:schemaRef ds:uri="http://purl.org/dc/elements/1.1/"/>
    <ds:schemaRef ds:uri="http://schemas.microsoft.com/office/2006/metadata/properties"/>
    <ds:schemaRef ds:uri="http://schemas.microsoft.com/office/2006/documentManagement/types"/>
    <ds:schemaRef ds:uri="http://schemas.microsoft.com/sharepoint/v3"/>
    <ds:schemaRef ds:uri="http://purl.org/dc/terms/"/>
    <ds:schemaRef ds:uri="http://schemas.microsoft.com/sharepoint/v3/fields"/>
    <ds:schemaRef ds:uri="http://schemas.openxmlformats.org/package/2006/metadata/core-properties"/>
    <ds:schemaRef ds:uri="http://purl.org/dc/dcmitype/"/>
    <ds:schemaRef ds:uri="http://schemas.microsoft.com/office/infopath/2007/PartnerControls"/>
    <ds:schemaRef ds:uri="c64c079a-abbc-4a11-a430-de1d177d1884"/>
    <ds:schemaRef ds:uri="6aaf9d74-94c3-42e3-8811-9db25e5c3289"/>
    <ds:schemaRef ds:uri="C64C079A-ABBC-4A11-A430-DE1D177D1884"/>
    <ds:schemaRef ds:uri="http://www.w3.org/XML/1998/namespace"/>
  </ds:schemaRefs>
</ds:datastoreItem>
</file>

<file path=customXml/itemProps3.xml><?xml version="1.0" encoding="utf-8"?>
<ds:datastoreItem xmlns:ds="http://schemas.openxmlformats.org/officeDocument/2006/customXml" ds:itemID="{0084C7D9-EB7C-4807-BE66-DE32CD8BB3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8613</TotalTime>
  <Words>1972</Words>
  <Application>Microsoft Office PowerPoint</Application>
  <PresentationFormat>Widescreen</PresentationFormat>
  <Paragraphs>208</Paragraphs>
  <Slides>26</Slides>
  <Notes>10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6" baseType="lpstr">
      <vt:lpstr>Arial</vt:lpstr>
      <vt:lpstr>Calibri</vt:lpstr>
      <vt:lpstr>Courier New</vt:lpstr>
      <vt:lpstr>Merriweather Sans</vt:lpstr>
      <vt:lpstr>Palanquin</vt:lpstr>
      <vt:lpstr>Palanquin Bold</vt:lpstr>
      <vt:lpstr>Palanquin Regular</vt:lpstr>
      <vt:lpstr>Wingdings</vt:lpstr>
      <vt:lpstr>Custom Design</vt:lpstr>
      <vt:lpstr>Microsoft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323</cp:revision>
  <cp:lastPrinted>2025-06-11T07:12:43Z</cp:lastPrinted>
  <dcterms:created xsi:type="dcterms:W3CDTF">2021-07-19T11:03:08Z</dcterms:created>
  <dcterms:modified xsi:type="dcterms:W3CDTF">2026-06-04T12:13:38Z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