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8" r:id="rId4"/>
  </p:sldMasterIdLst>
  <p:notesMasterIdLst>
    <p:notesMasterId r:id="rId68"/>
  </p:notesMasterIdLst>
  <p:handoutMasterIdLst>
    <p:handoutMasterId r:id="rId69"/>
  </p:handoutMasterIdLst>
  <p:sldIdLst>
    <p:sldId id="271" r:id="rId5"/>
    <p:sldId id="378" r:id="rId6"/>
    <p:sldId id="258" r:id="rId7"/>
    <p:sldId id="281" r:id="rId8"/>
    <p:sldId id="282" r:id="rId9"/>
    <p:sldId id="283" r:id="rId10"/>
    <p:sldId id="284" r:id="rId11"/>
    <p:sldId id="285" r:id="rId12"/>
    <p:sldId id="289" r:id="rId13"/>
    <p:sldId id="288" r:id="rId14"/>
    <p:sldId id="369" r:id="rId15"/>
    <p:sldId id="366" r:id="rId16"/>
    <p:sldId id="367" r:id="rId17"/>
    <p:sldId id="314" r:id="rId18"/>
    <p:sldId id="313" r:id="rId19"/>
    <p:sldId id="317" r:id="rId20"/>
    <p:sldId id="345" r:id="rId21"/>
    <p:sldId id="347" r:id="rId22"/>
    <p:sldId id="315" r:id="rId23"/>
    <p:sldId id="318" r:id="rId24"/>
    <p:sldId id="320" r:id="rId25"/>
    <p:sldId id="321" r:id="rId26"/>
    <p:sldId id="322" r:id="rId27"/>
    <p:sldId id="323" r:id="rId28"/>
    <p:sldId id="324" r:id="rId29"/>
    <p:sldId id="351" r:id="rId30"/>
    <p:sldId id="326" r:id="rId31"/>
    <p:sldId id="352" r:id="rId32"/>
    <p:sldId id="353" r:id="rId33"/>
    <p:sldId id="354" r:id="rId34"/>
    <p:sldId id="327" r:id="rId35"/>
    <p:sldId id="329" r:id="rId36"/>
    <p:sldId id="330" r:id="rId37"/>
    <p:sldId id="331" r:id="rId38"/>
    <p:sldId id="332" r:id="rId39"/>
    <p:sldId id="370" r:id="rId40"/>
    <p:sldId id="371" r:id="rId41"/>
    <p:sldId id="340" r:id="rId42"/>
    <p:sldId id="357" r:id="rId43"/>
    <p:sldId id="363" r:id="rId44"/>
    <p:sldId id="358" r:id="rId45"/>
    <p:sldId id="364" r:id="rId46"/>
    <p:sldId id="359" r:id="rId47"/>
    <p:sldId id="372" r:id="rId48"/>
    <p:sldId id="373" r:id="rId49"/>
    <p:sldId id="374" r:id="rId50"/>
    <p:sldId id="375" r:id="rId51"/>
    <p:sldId id="376" r:id="rId52"/>
    <p:sldId id="287" r:id="rId53"/>
    <p:sldId id="341" r:id="rId54"/>
    <p:sldId id="342" r:id="rId55"/>
    <p:sldId id="298" r:id="rId56"/>
    <p:sldId id="300" r:id="rId57"/>
    <p:sldId id="296" r:id="rId58"/>
    <p:sldId id="301" r:id="rId59"/>
    <p:sldId id="302" r:id="rId60"/>
    <p:sldId id="305" r:id="rId61"/>
    <p:sldId id="379" r:id="rId62"/>
    <p:sldId id="381" r:id="rId63"/>
    <p:sldId id="384" r:id="rId64"/>
    <p:sldId id="380" r:id="rId65"/>
    <p:sldId id="383" r:id="rId66"/>
    <p:sldId id="304" r:id="rId67"/>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84652"/>
    <a:srgbClr val="1A4652"/>
    <a:srgbClr val="F5F1E7"/>
    <a:srgbClr val="475D6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068" autoAdjust="0"/>
  </p:normalViewPr>
  <p:slideViewPr>
    <p:cSldViewPr snapToGrid="0">
      <p:cViewPr varScale="1">
        <p:scale>
          <a:sx n="74" d="100"/>
          <a:sy n="74" d="100"/>
        </p:scale>
        <p:origin x="936" y="72"/>
      </p:cViewPr>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0"/>
    </p:cViewPr>
  </p:sorterViewPr>
  <p:notesViewPr>
    <p:cSldViewPr snapToGrid="0">
      <p:cViewPr varScale="1">
        <p:scale>
          <a:sx n="66" d="100"/>
          <a:sy n="66" d="100"/>
        </p:scale>
        <p:origin x="3134" y="7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slide" Target="slides/slide59.xml"/><Relationship Id="rId68" Type="http://schemas.openxmlformats.org/officeDocument/2006/relationships/notesMaster" Target="notesMasters/notesMaster1.xml"/><Relationship Id="rId7" Type="http://schemas.openxmlformats.org/officeDocument/2006/relationships/slide" Target="slides/slide3.xml"/><Relationship Id="rId71"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61" Type="http://schemas.openxmlformats.org/officeDocument/2006/relationships/slide" Target="slides/slide57.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handoutMaster" Target="handoutMasters/handoutMaster1.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theme" Target="theme/theme1.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BE"/>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D4179AA-4A50-4F90-80DA-F8289B511D89}" type="datetimeFigureOut">
              <a:rPr lang="fr-BE" smtClean="0"/>
              <a:t>18-02-26</a:t>
            </a:fld>
            <a:endParaRPr lang="fr-BE"/>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BE"/>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658E8E4-87F3-420F-8B16-5A2047EAB20C}" type="slidenum">
              <a:rPr lang="fr-BE" smtClean="0"/>
              <a:t>‹#›</a:t>
            </a:fld>
            <a:endParaRPr lang="fr-BE"/>
          </a:p>
        </p:txBody>
      </p:sp>
    </p:spTree>
    <p:extLst>
      <p:ext uri="{BB962C8B-B14F-4D97-AF65-F5344CB8AC3E}">
        <p14:creationId xmlns:p14="http://schemas.microsoft.com/office/powerpoint/2010/main" val="19474422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B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17556EB-5C46-4556-B6B9-ADE43D09CF46}" type="datetimeFigureOut">
              <a:rPr lang="fr-BE" smtClean="0"/>
              <a:t>18-02-26</a:t>
            </a:fld>
            <a:endParaRPr lang="fr-BE"/>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B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B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B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64F2C25-99DC-4E03-B761-F0DD23C54933}" type="slidenum">
              <a:rPr lang="fr-BE" smtClean="0"/>
              <a:t>‹#›</a:t>
            </a:fld>
            <a:endParaRPr lang="fr-BE"/>
          </a:p>
        </p:txBody>
      </p:sp>
    </p:spTree>
    <p:extLst>
      <p:ext uri="{BB962C8B-B14F-4D97-AF65-F5344CB8AC3E}">
        <p14:creationId xmlns:p14="http://schemas.microsoft.com/office/powerpoint/2010/main" val="42283175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3" Type="http://schemas.openxmlformats.org/officeDocument/2006/relationships/hyperlink" Target="https://www.seveso.be/nl/seveso-ondernemingen" TargetMode="External"/><Relationship Id="rId2" Type="http://schemas.openxmlformats.org/officeDocument/2006/relationships/slide" Target="../slides/slide32.xml"/><Relationship Id="rId1" Type="http://schemas.openxmlformats.org/officeDocument/2006/relationships/notesMaster" Target="../notesMasters/notesMaster1.xml"/><Relationship Id="rId5" Type="http://schemas.openxmlformats.org/officeDocument/2006/relationships/hyperlink" Target="https://www.health.belgium.be/nl/het-ziekenhuisnoodplan-znp#Wetgeving" TargetMode="External"/><Relationship Id="rId4" Type="http://schemas.openxmlformats.org/officeDocument/2006/relationships/hyperlink" Target="https://www.nucleairrisico.be/noodplanningszones" TargetMode="Externa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werk.belgie.be/sites/default/files/content/documents/Welzijn%20op%20het%20werk/Regelgeving/Codex%20boek%20II%20titel%201%20IDPB.pdf"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dirty="0"/>
          </a:p>
        </p:txBody>
      </p:sp>
      <p:sp>
        <p:nvSpPr>
          <p:cNvPr id="4" name="Slide Number Placeholder 3"/>
          <p:cNvSpPr>
            <a:spLocks noGrp="1"/>
          </p:cNvSpPr>
          <p:nvPr>
            <p:ph type="sldNum" sz="quarter" idx="5"/>
          </p:nvPr>
        </p:nvSpPr>
        <p:spPr/>
        <p:txBody>
          <a:bodyPr/>
          <a:lstStyle/>
          <a:p>
            <a:fld id="{D64F2C25-99DC-4E03-B761-F0DD23C54933}" type="slidenum">
              <a:rPr lang="fr-BE" smtClean="0"/>
              <a:t>2</a:t>
            </a:fld>
            <a:endParaRPr lang="fr-BE"/>
          </a:p>
        </p:txBody>
      </p:sp>
    </p:spTree>
    <p:extLst>
      <p:ext uri="{BB962C8B-B14F-4D97-AF65-F5344CB8AC3E}">
        <p14:creationId xmlns:p14="http://schemas.microsoft.com/office/powerpoint/2010/main" val="2727571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D1907B3-CA0E-DED3-F90E-34C542EAB0B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98531F1-7783-A47E-9391-C4802B6F883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99AC086-2AF6-C51E-3DEB-7EF6D5D4D3B5}"/>
              </a:ext>
            </a:extLst>
          </p:cNvPr>
          <p:cNvSpPr>
            <a:spLocks noGrp="1"/>
          </p:cNvSpPr>
          <p:nvPr>
            <p:ph type="body" idx="1"/>
          </p:nvPr>
        </p:nvSpPr>
        <p:spPr/>
        <p:txBody>
          <a:bodyPr/>
          <a:lstStyle/>
          <a:p>
            <a:r>
              <a:rPr lang="fr-BE" dirty="0"/>
              <a:t>Er </a:t>
            </a:r>
            <a:r>
              <a:rPr lang="fr-BE" dirty="0" err="1"/>
              <a:t>zijn</a:t>
            </a:r>
            <a:r>
              <a:rPr lang="fr-BE" dirty="0"/>
              <a:t> </a:t>
            </a:r>
            <a:r>
              <a:rPr lang="fr-BE" dirty="0" err="1"/>
              <a:t>actiepunten</a:t>
            </a:r>
            <a:r>
              <a:rPr lang="fr-BE" dirty="0"/>
              <a:t> die </a:t>
            </a:r>
            <a:r>
              <a:rPr lang="fr-BE" dirty="0" err="1"/>
              <a:t>uitgevoerd</a:t>
            </a:r>
            <a:r>
              <a:rPr lang="fr-BE" dirty="0"/>
              <a:t> </a:t>
            </a:r>
            <a:r>
              <a:rPr lang="fr-BE" dirty="0" err="1"/>
              <a:t>dienen</a:t>
            </a:r>
            <a:r>
              <a:rPr lang="fr-BE" dirty="0"/>
              <a:t> te </a:t>
            </a:r>
            <a:r>
              <a:rPr lang="fr-BE" dirty="0" err="1"/>
              <a:t>worden</a:t>
            </a:r>
            <a:r>
              <a:rPr lang="fr-BE" dirty="0"/>
              <a:t> </a:t>
            </a:r>
            <a:r>
              <a:rPr lang="fr-BE" dirty="0" err="1"/>
              <a:t>door</a:t>
            </a:r>
            <a:r>
              <a:rPr lang="fr-BE" dirty="0"/>
              <a:t> de </a:t>
            </a:r>
            <a:r>
              <a:rPr lang="fr-BE" dirty="0" err="1"/>
              <a:t>staven</a:t>
            </a:r>
            <a:r>
              <a:rPr lang="fr-BE" dirty="0"/>
              <a:t> van de DG, ACOS, COMOPS ,</a:t>
            </a:r>
          </a:p>
          <a:p>
            <a:r>
              <a:rPr lang="fr-BE" dirty="0"/>
              <a:t>Het </a:t>
            </a:r>
            <a:r>
              <a:rPr lang="fr-BE" dirty="0" err="1"/>
              <a:t>is</a:t>
            </a:r>
            <a:r>
              <a:rPr lang="fr-BE" dirty="0"/>
              <a:t> dus </a:t>
            </a:r>
            <a:r>
              <a:rPr lang="fr-BE" dirty="0" err="1"/>
              <a:t>mogelijk</a:t>
            </a:r>
            <a:r>
              <a:rPr lang="fr-BE" dirty="0"/>
              <a:t> </a:t>
            </a:r>
            <a:r>
              <a:rPr lang="fr-BE" dirty="0" err="1"/>
              <a:t>dat</a:t>
            </a:r>
            <a:r>
              <a:rPr lang="fr-BE" dirty="0"/>
              <a:t> </a:t>
            </a:r>
            <a:r>
              <a:rPr lang="fr-BE" dirty="0" err="1"/>
              <a:t>deze</a:t>
            </a:r>
            <a:r>
              <a:rPr lang="fr-BE" dirty="0"/>
              <a:t> </a:t>
            </a:r>
            <a:r>
              <a:rPr lang="fr-BE" dirty="0" err="1"/>
              <a:t>punten</a:t>
            </a:r>
            <a:r>
              <a:rPr lang="fr-BE" dirty="0"/>
              <a:t> </a:t>
            </a:r>
            <a:r>
              <a:rPr lang="fr-BE" dirty="0" err="1"/>
              <a:t>hernomen</a:t>
            </a:r>
            <a:r>
              <a:rPr lang="fr-BE" dirty="0"/>
              <a:t> </a:t>
            </a:r>
            <a:r>
              <a:rPr lang="fr-BE" dirty="0" err="1"/>
              <a:t>worden</a:t>
            </a:r>
            <a:r>
              <a:rPr lang="fr-BE" dirty="0"/>
              <a:t> op de LPP.</a:t>
            </a:r>
          </a:p>
          <a:p>
            <a:r>
              <a:rPr lang="fr-BE" dirty="0"/>
              <a:t>Ik </a:t>
            </a:r>
            <a:r>
              <a:rPr lang="fr-BE" dirty="0" err="1"/>
              <a:t>zal</a:t>
            </a:r>
            <a:r>
              <a:rPr lang="fr-BE" dirty="0"/>
              <a:t> </a:t>
            </a:r>
            <a:r>
              <a:rPr lang="fr-BE" dirty="0" err="1"/>
              <a:t>hiervoor</a:t>
            </a:r>
            <a:r>
              <a:rPr lang="fr-BE" dirty="0"/>
              <a:t> </a:t>
            </a:r>
            <a:r>
              <a:rPr lang="fr-BE" dirty="0" err="1"/>
              <a:t>nog</a:t>
            </a:r>
            <a:r>
              <a:rPr lang="fr-BE" dirty="0"/>
              <a:t> contact </a:t>
            </a:r>
            <a:r>
              <a:rPr lang="fr-BE" dirty="0" err="1"/>
              <a:t>opnemen</a:t>
            </a:r>
            <a:r>
              <a:rPr lang="fr-BE" dirty="0"/>
              <a:t> met IDPBW</a:t>
            </a:r>
          </a:p>
          <a:p>
            <a:endParaRPr lang="fr-BE" dirty="0"/>
          </a:p>
          <a:p>
            <a:r>
              <a:rPr lang="fr-BE" dirty="0"/>
              <a:t>De slide « </a:t>
            </a:r>
            <a:r>
              <a:rPr lang="fr-BE" dirty="0" err="1"/>
              <a:t>Actiepunten</a:t>
            </a:r>
            <a:r>
              <a:rPr lang="fr-BE" dirty="0"/>
              <a:t> LDPBW 08 » </a:t>
            </a:r>
            <a:r>
              <a:rPr lang="fr-BE" dirty="0" err="1"/>
              <a:t>zijn</a:t>
            </a:r>
            <a:r>
              <a:rPr lang="fr-BE" dirty="0"/>
              <a:t> </a:t>
            </a:r>
            <a:r>
              <a:rPr lang="fr-BE" dirty="0" err="1"/>
              <a:t>punten</a:t>
            </a:r>
            <a:r>
              <a:rPr lang="fr-BE" dirty="0"/>
              <a:t> die, </a:t>
            </a:r>
            <a:r>
              <a:rPr lang="fr-BE" dirty="0" err="1"/>
              <a:t>hoewel</a:t>
            </a:r>
            <a:r>
              <a:rPr lang="fr-BE" dirty="0"/>
              <a:t> « NIHIL » in het JAP, </a:t>
            </a:r>
            <a:r>
              <a:rPr lang="fr-BE" dirty="0" err="1"/>
              <a:t>toch</a:t>
            </a:r>
            <a:r>
              <a:rPr lang="fr-BE" dirty="0"/>
              <a:t> </a:t>
            </a:r>
            <a:r>
              <a:rPr lang="fr-BE" dirty="0" err="1"/>
              <a:t>hernomen</a:t>
            </a:r>
            <a:r>
              <a:rPr lang="fr-BE" dirty="0"/>
              <a:t> </a:t>
            </a:r>
            <a:r>
              <a:rPr lang="fr-BE" dirty="0" err="1"/>
              <a:t>dienen</a:t>
            </a:r>
            <a:r>
              <a:rPr lang="fr-BE" dirty="0"/>
              <a:t> te </a:t>
            </a:r>
            <a:r>
              <a:rPr lang="fr-BE" dirty="0" err="1"/>
              <a:t>worden</a:t>
            </a:r>
            <a:r>
              <a:rPr lang="fr-BE" dirty="0"/>
              <a:t> </a:t>
            </a:r>
            <a:r>
              <a:rPr lang="fr-BE" dirty="0" err="1"/>
              <a:t>door</a:t>
            </a:r>
            <a:r>
              <a:rPr lang="fr-BE" dirty="0"/>
              <a:t> de </a:t>
            </a:r>
            <a:r>
              <a:rPr lang="fr-BE" dirty="0" err="1"/>
              <a:t>eenheden</a:t>
            </a:r>
            <a:r>
              <a:rPr lang="fr-BE" dirty="0"/>
              <a:t> </a:t>
            </a:r>
            <a:r>
              <a:rPr lang="fr-BE" dirty="0" err="1"/>
              <a:t>waar</a:t>
            </a:r>
            <a:r>
              <a:rPr lang="fr-BE" dirty="0"/>
              <a:t> </a:t>
            </a:r>
            <a:r>
              <a:rPr lang="fr-BE" dirty="0" err="1"/>
              <a:t>deze</a:t>
            </a:r>
            <a:r>
              <a:rPr lang="fr-BE" dirty="0"/>
              <a:t> van </a:t>
            </a:r>
            <a:r>
              <a:rPr lang="fr-BE" dirty="0" err="1"/>
              <a:t>toepassing</a:t>
            </a:r>
            <a:r>
              <a:rPr lang="fr-BE" dirty="0"/>
              <a:t> </a:t>
            </a:r>
            <a:r>
              <a:rPr lang="fr-BE" dirty="0" err="1"/>
              <a:t>voor</a:t>
            </a:r>
            <a:r>
              <a:rPr lang="fr-BE" dirty="0"/>
              <a:t> </a:t>
            </a:r>
            <a:r>
              <a:rPr lang="fr-BE" dirty="0" err="1"/>
              <a:t>zijn</a:t>
            </a:r>
            <a:r>
              <a:rPr lang="fr-BE" dirty="0"/>
              <a:t>.</a:t>
            </a:r>
          </a:p>
        </p:txBody>
      </p:sp>
      <p:sp>
        <p:nvSpPr>
          <p:cNvPr id="4" name="Slide Number Placeholder 3">
            <a:extLst>
              <a:ext uri="{FF2B5EF4-FFF2-40B4-BE49-F238E27FC236}">
                <a16:creationId xmlns:a16="http://schemas.microsoft.com/office/drawing/2014/main" id="{D0F561E1-8C01-2F97-BCFD-FAAB7B689E45}"/>
              </a:ext>
            </a:extLst>
          </p:cNvPr>
          <p:cNvSpPr>
            <a:spLocks noGrp="1"/>
          </p:cNvSpPr>
          <p:nvPr>
            <p:ph type="sldNum" sz="quarter" idx="10"/>
          </p:nvPr>
        </p:nvSpPr>
        <p:spPr/>
        <p:txBody>
          <a:bodyPr/>
          <a:lstStyle/>
          <a:p>
            <a:fld id="{D64F2C25-99DC-4E03-B761-F0DD23C54933}" type="slidenum">
              <a:rPr lang="fr-BE" smtClean="0"/>
              <a:t>11</a:t>
            </a:fld>
            <a:endParaRPr lang="fr-BE"/>
          </a:p>
        </p:txBody>
      </p:sp>
    </p:spTree>
    <p:extLst>
      <p:ext uri="{BB962C8B-B14F-4D97-AF65-F5344CB8AC3E}">
        <p14:creationId xmlns:p14="http://schemas.microsoft.com/office/powerpoint/2010/main" val="328876045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a:t>Er </a:t>
            </a:r>
            <a:r>
              <a:rPr lang="fr-BE" dirty="0" err="1"/>
              <a:t>zijn</a:t>
            </a:r>
            <a:r>
              <a:rPr lang="fr-BE" dirty="0"/>
              <a:t> </a:t>
            </a:r>
            <a:r>
              <a:rPr lang="fr-BE" dirty="0" err="1"/>
              <a:t>actiepunten</a:t>
            </a:r>
            <a:r>
              <a:rPr lang="fr-BE" dirty="0"/>
              <a:t> die </a:t>
            </a:r>
            <a:r>
              <a:rPr lang="fr-BE" dirty="0" err="1"/>
              <a:t>uitgevoerd</a:t>
            </a:r>
            <a:r>
              <a:rPr lang="fr-BE" dirty="0"/>
              <a:t> </a:t>
            </a:r>
            <a:r>
              <a:rPr lang="fr-BE" dirty="0" err="1"/>
              <a:t>dienen</a:t>
            </a:r>
            <a:r>
              <a:rPr lang="fr-BE" dirty="0"/>
              <a:t> te </a:t>
            </a:r>
            <a:r>
              <a:rPr lang="fr-BE" dirty="0" err="1"/>
              <a:t>worden</a:t>
            </a:r>
            <a:r>
              <a:rPr lang="fr-BE" dirty="0"/>
              <a:t> </a:t>
            </a:r>
            <a:r>
              <a:rPr lang="fr-BE" dirty="0" err="1"/>
              <a:t>door</a:t>
            </a:r>
            <a:r>
              <a:rPr lang="fr-BE" dirty="0"/>
              <a:t> de </a:t>
            </a:r>
            <a:r>
              <a:rPr lang="fr-BE" dirty="0" err="1"/>
              <a:t>staven</a:t>
            </a:r>
            <a:r>
              <a:rPr lang="fr-BE" dirty="0"/>
              <a:t> van de DG, ACOS, COMOPS ,</a:t>
            </a:r>
          </a:p>
          <a:p>
            <a:r>
              <a:rPr lang="fr-BE" dirty="0"/>
              <a:t>Het </a:t>
            </a:r>
            <a:r>
              <a:rPr lang="fr-BE" dirty="0" err="1"/>
              <a:t>is</a:t>
            </a:r>
            <a:r>
              <a:rPr lang="fr-BE" dirty="0"/>
              <a:t> dus </a:t>
            </a:r>
            <a:r>
              <a:rPr lang="fr-BE" dirty="0" err="1"/>
              <a:t>mogelijk</a:t>
            </a:r>
            <a:r>
              <a:rPr lang="fr-BE" dirty="0"/>
              <a:t> </a:t>
            </a:r>
            <a:r>
              <a:rPr lang="fr-BE" dirty="0" err="1"/>
              <a:t>dat</a:t>
            </a:r>
            <a:r>
              <a:rPr lang="fr-BE" dirty="0"/>
              <a:t> </a:t>
            </a:r>
            <a:r>
              <a:rPr lang="fr-BE" dirty="0" err="1"/>
              <a:t>deze</a:t>
            </a:r>
            <a:r>
              <a:rPr lang="fr-BE" dirty="0"/>
              <a:t> </a:t>
            </a:r>
            <a:r>
              <a:rPr lang="fr-BE" dirty="0" err="1"/>
              <a:t>punten</a:t>
            </a:r>
            <a:r>
              <a:rPr lang="fr-BE" dirty="0"/>
              <a:t> </a:t>
            </a:r>
            <a:r>
              <a:rPr lang="fr-BE" dirty="0" err="1"/>
              <a:t>hernomen</a:t>
            </a:r>
            <a:r>
              <a:rPr lang="fr-BE" dirty="0"/>
              <a:t> </a:t>
            </a:r>
            <a:r>
              <a:rPr lang="fr-BE" dirty="0" err="1"/>
              <a:t>worden</a:t>
            </a:r>
            <a:r>
              <a:rPr lang="fr-BE" dirty="0"/>
              <a:t> op de LPP.</a:t>
            </a:r>
          </a:p>
          <a:p>
            <a:r>
              <a:rPr lang="fr-BE" dirty="0"/>
              <a:t>Ik </a:t>
            </a:r>
            <a:r>
              <a:rPr lang="fr-BE" dirty="0" err="1"/>
              <a:t>zal</a:t>
            </a:r>
            <a:r>
              <a:rPr lang="fr-BE" dirty="0"/>
              <a:t> </a:t>
            </a:r>
            <a:r>
              <a:rPr lang="fr-BE" dirty="0" err="1"/>
              <a:t>hiervoor</a:t>
            </a:r>
            <a:r>
              <a:rPr lang="fr-BE" dirty="0"/>
              <a:t> </a:t>
            </a:r>
            <a:r>
              <a:rPr lang="fr-BE" dirty="0" err="1"/>
              <a:t>nog</a:t>
            </a:r>
            <a:r>
              <a:rPr lang="fr-BE" dirty="0"/>
              <a:t> contact </a:t>
            </a:r>
            <a:r>
              <a:rPr lang="fr-BE" dirty="0" err="1"/>
              <a:t>opnemen</a:t>
            </a:r>
            <a:r>
              <a:rPr lang="fr-BE" dirty="0"/>
              <a:t> met IDPBW</a:t>
            </a:r>
          </a:p>
          <a:p>
            <a:endParaRPr lang="fr-BE" dirty="0"/>
          </a:p>
          <a:p>
            <a:r>
              <a:rPr lang="fr-BE" dirty="0"/>
              <a:t>De slide « </a:t>
            </a:r>
            <a:r>
              <a:rPr lang="fr-BE" dirty="0" err="1"/>
              <a:t>Actiepunten</a:t>
            </a:r>
            <a:r>
              <a:rPr lang="fr-BE" dirty="0"/>
              <a:t> LDPBW 08 » </a:t>
            </a:r>
            <a:r>
              <a:rPr lang="fr-BE" dirty="0" err="1"/>
              <a:t>zijn</a:t>
            </a:r>
            <a:r>
              <a:rPr lang="fr-BE" dirty="0"/>
              <a:t> </a:t>
            </a:r>
            <a:r>
              <a:rPr lang="fr-BE" dirty="0" err="1"/>
              <a:t>punten</a:t>
            </a:r>
            <a:r>
              <a:rPr lang="fr-BE" dirty="0"/>
              <a:t> die, </a:t>
            </a:r>
            <a:r>
              <a:rPr lang="fr-BE" dirty="0" err="1"/>
              <a:t>hoewel</a:t>
            </a:r>
            <a:r>
              <a:rPr lang="fr-BE" dirty="0"/>
              <a:t> « NIHIL » in het JAP, </a:t>
            </a:r>
            <a:r>
              <a:rPr lang="fr-BE" dirty="0" err="1"/>
              <a:t>toch</a:t>
            </a:r>
            <a:r>
              <a:rPr lang="fr-BE" dirty="0"/>
              <a:t> </a:t>
            </a:r>
            <a:r>
              <a:rPr lang="fr-BE" dirty="0" err="1"/>
              <a:t>hernomen</a:t>
            </a:r>
            <a:r>
              <a:rPr lang="fr-BE" dirty="0"/>
              <a:t> </a:t>
            </a:r>
            <a:r>
              <a:rPr lang="fr-BE" dirty="0" err="1"/>
              <a:t>dienen</a:t>
            </a:r>
            <a:r>
              <a:rPr lang="fr-BE" dirty="0"/>
              <a:t> te </a:t>
            </a:r>
            <a:r>
              <a:rPr lang="fr-BE" dirty="0" err="1"/>
              <a:t>worden</a:t>
            </a:r>
            <a:r>
              <a:rPr lang="fr-BE" dirty="0"/>
              <a:t> </a:t>
            </a:r>
            <a:r>
              <a:rPr lang="fr-BE" dirty="0" err="1"/>
              <a:t>door</a:t>
            </a:r>
            <a:r>
              <a:rPr lang="fr-BE" dirty="0"/>
              <a:t> de </a:t>
            </a:r>
            <a:r>
              <a:rPr lang="fr-BE" dirty="0" err="1"/>
              <a:t>eenheden</a:t>
            </a:r>
            <a:r>
              <a:rPr lang="fr-BE" dirty="0"/>
              <a:t> </a:t>
            </a:r>
            <a:r>
              <a:rPr lang="fr-BE" dirty="0" err="1"/>
              <a:t>waar</a:t>
            </a:r>
            <a:r>
              <a:rPr lang="fr-BE" dirty="0"/>
              <a:t> </a:t>
            </a:r>
            <a:r>
              <a:rPr lang="fr-BE" dirty="0" err="1"/>
              <a:t>deze</a:t>
            </a:r>
            <a:r>
              <a:rPr lang="fr-BE" dirty="0"/>
              <a:t> van </a:t>
            </a:r>
            <a:r>
              <a:rPr lang="fr-BE" dirty="0" err="1"/>
              <a:t>toepassing</a:t>
            </a:r>
            <a:r>
              <a:rPr lang="fr-BE" dirty="0"/>
              <a:t> </a:t>
            </a:r>
            <a:r>
              <a:rPr lang="fr-BE" dirty="0" err="1"/>
              <a:t>voor</a:t>
            </a:r>
            <a:r>
              <a:rPr lang="fr-BE" dirty="0"/>
              <a:t> </a:t>
            </a:r>
            <a:r>
              <a:rPr lang="fr-BE" dirty="0" err="1"/>
              <a:t>zijn</a:t>
            </a:r>
            <a:r>
              <a:rPr lang="fr-BE" dirty="0"/>
              <a:t>.</a:t>
            </a:r>
          </a:p>
        </p:txBody>
      </p:sp>
      <p:sp>
        <p:nvSpPr>
          <p:cNvPr id="4" name="Slide Number Placeholder 3"/>
          <p:cNvSpPr>
            <a:spLocks noGrp="1"/>
          </p:cNvSpPr>
          <p:nvPr>
            <p:ph type="sldNum" sz="quarter" idx="10"/>
          </p:nvPr>
        </p:nvSpPr>
        <p:spPr/>
        <p:txBody>
          <a:bodyPr/>
          <a:lstStyle/>
          <a:p>
            <a:fld id="{D64F2C25-99DC-4E03-B761-F0DD23C54933}" type="slidenum">
              <a:rPr lang="fr-BE" smtClean="0"/>
              <a:t>14</a:t>
            </a:fld>
            <a:endParaRPr lang="fr-BE"/>
          </a:p>
        </p:txBody>
      </p:sp>
    </p:spTree>
    <p:extLst>
      <p:ext uri="{BB962C8B-B14F-4D97-AF65-F5344CB8AC3E}">
        <p14:creationId xmlns:p14="http://schemas.microsoft.com/office/powerpoint/2010/main" val="334746775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lvl="0" indent="-342900">
              <a:spcAft>
                <a:spcPts val="600"/>
              </a:spcAft>
              <a:buClr>
                <a:srgbClr val="000000"/>
              </a:buClr>
              <a:buSzPts val="1200"/>
              <a:buFont typeface="+mj-lt"/>
              <a:buAutoNum type="alphaLcPeriod"/>
              <a:tabLst>
                <a:tab pos="540385" algn="l"/>
              </a:tabLst>
            </a:pPr>
            <a:r>
              <a:rPr lang="nl-BE" sz="18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Middelen en methode</a:t>
            </a:r>
          </a:p>
          <a:p>
            <a:pPr marL="342900" lvl="0" indent="-342900">
              <a:spcAft>
                <a:spcPts val="600"/>
              </a:spcAft>
              <a:buSzPts val="1200"/>
              <a:buFont typeface="Calibri" panose="020F0502020204030204" pitchFamily="34" charset="0"/>
              <a:buAutoNum type="arabicParenBoth"/>
              <a:tabLst>
                <a:tab pos="810260" algn="l"/>
              </a:tabLst>
            </a:pPr>
            <a:r>
              <a:rPr lang="nl-BE" sz="18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Middelen</a:t>
            </a:r>
          </a:p>
          <a:p>
            <a:pPr marL="342900" lvl="0" indent="-342900">
              <a:spcAft>
                <a:spcPts val="600"/>
              </a:spcAft>
              <a:buSzPts val="1100"/>
              <a:buFont typeface="Calibri" panose="020F0502020204030204" pitchFamily="34" charset="0"/>
              <a:buAutoNum type="alphaLcParenBoth"/>
            </a:pPr>
            <a:r>
              <a:rPr lang="nl-BE" sz="18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Personeel</a:t>
            </a:r>
          </a:p>
          <a:p>
            <a:pPr marL="342900" lvl="0" indent="-342900">
              <a:spcAft>
                <a:spcPts val="600"/>
              </a:spcAft>
              <a:buFont typeface="Symbol" panose="05050102010706020507" pitchFamily="18" charset="2"/>
              <a:buChar char=""/>
              <a:tabLst>
                <a:tab pos="1350645" algn="l"/>
              </a:tabLst>
            </a:pP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De desbetreffende diensten van DGHR </a:t>
            </a:r>
            <a:r>
              <a:rPr lang="nl-BE" sz="1800" dirty="0" err="1">
                <a:effectLst/>
                <a:latin typeface="Calibri" panose="020F0502020204030204" pitchFamily="34" charset="0"/>
                <a:ea typeface="Times New Roman" panose="02020603050405020304" pitchFamily="18" charset="0"/>
                <a:cs typeface="Times New Roman" panose="02020603050405020304" pitchFamily="18" charset="0"/>
              </a:rPr>
              <a:t>ism</a:t>
            </a: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 de DG, ACOS en Componenten</a:t>
            </a:r>
          </a:p>
          <a:p>
            <a:pPr marL="342900" lvl="0" indent="-342900">
              <a:spcAft>
                <a:spcPts val="600"/>
              </a:spcAft>
              <a:buSzPts val="1100"/>
              <a:buFont typeface="Calibri" panose="020F0502020204030204" pitchFamily="34" charset="0"/>
              <a:buAutoNum type="alphaLcParenBoth"/>
            </a:pPr>
            <a:r>
              <a:rPr lang="nl-BE" sz="18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Budget</a:t>
            </a:r>
          </a:p>
          <a:p>
            <a:pPr marL="342900" lvl="0" indent="-342900">
              <a:spcAft>
                <a:spcPts val="600"/>
              </a:spcAft>
              <a:buFont typeface="Symbol" panose="05050102010706020507" pitchFamily="18" charset="2"/>
              <a:buChar char=""/>
              <a:tabLst>
                <a:tab pos="1350645" algn="l"/>
              </a:tabLst>
            </a:pP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Nihil</a:t>
            </a:r>
          </a:p>
          <a:p>
            <a:pPr marL="342900" lvl="0" indent="-342900">
              <a:spcAft>
                <a:spcPts val="600"/>
              </a:spcAft>
              <a:buSzPts val="1100"/>
              <a:buFont typeface="Calibri" panose="020F0502020204030204" pitchFamily="34" charset="0"/>
              <a:buAutoNum type="alphaLcParenBoth"/>
            </a:pPr>
            <a:r>
              <a:rPr lang="nl-BE" sz="18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Wetgeving en richtlijnen</a:t>
            </a:r>
          </a:p>
          <a:p>
            <a:pPr marL="342900" lvl="0" indent="-342900">
              <a:spcAft>
                <a:spcPts val="600"/>
              </a:spcAft>
              <a:buFont typeface="Symbol" panose="05050102010706020507" pitchFamily="18" charset="2"/>
              <a:buChar char=""/>
              <a:tabLst>
                <a:tab pos="1350645" algn="l"/>
              </a:tabLst>
            </a:pP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Te bepalen</a:t>
            </a:r>
          </a:p>
          <a:p>
            <a:pPr marL="342900" lvl="0" indent="-342900">
              <a:spcAft>
                <a:spcPts val="600"/>
              </a:spcAft>
              <a:buSzPts val="1200"/>
              <a:buFont typeface="Calibri" panose="020F0502020204030204" pitchFamily="34" charset="0"/>
              <a:buAutoNum type="arabicParenBoth"/>
              <a:tabLst>
                <a:tab pos="810260" algn="l"/>
              </a:tabLst>
            </a:pPr>
            <a:r>
              <a:rPr lang="nl-BE" sz="18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Methoden</a:t>
            </a:r>
          </a:p>
          <a:p>
            <a:pPr marL="342900" lvl="0" indent="-342900">
              <a:spcAft>
                <a:spcPts val="600"/>
              </a:spcAft>
              <a:buFont typeface="Symbol" panose="05050102010706020507" pitchFamily="18" charset="2"/>
              <a:buChar char=""/>
            </a:pPr>
            <a:r>
              <a:rPr lang="nl-BE" sz="1800" dirty="0">
                <a:effectLst/>
                <a:latin typeface="Calibri" panose="020F0502020204030204" pitchFamily="34" charset="0"/>
                <a:ea typeface="Calibri" panose="020F0502020204030204" pitchFamily="34" charset="0"/>
                <a:cs typeface="Times New Roman" panose="02020603050405020304" pitchFamily="18" charset="0"/>
              </a:rPr>
              <a:t>Administratieve werklast.</a:t>
            </a:r>
          </a:p>
          <a:p>
            <a:endParaRPr lang="fr-BE" dirty="0"/>
          </a:p>
        </p:txBody>
      </p:sp>
      <p:sp>
        <p:nvSpPr>
          <p:cNvPr id="4" name="Slide Number Placeholder 3"/>
          <p:cNvSpPr>
            <a:spLocks noGrp="1"/>
          </p:cNvSpPr>
          <p:nvPr>
            <p:ph type="sldNum" sz="quarter" idx="10"/>
          </p:nvPr>
        </p:nvSpPr>
        <p:spPr/>
        <p:txBody>
          <a:bodyPr/>
          <a:lstStyle/>
          <a:p>
            <a:fld id="{D64F2C25-99DC-4E03-B761-F0DD23C54933}" type="slidenum">
              <a:rPr lang="fr-BE" smtClean="0"/>
              <a:t>15</a:t>
            </a:fld>
            <a:endParaRPr lang="fr-BE"/>
          </a:p>
        </p:txBody>
      </p:sp>
    </p:spTree>
    <p:extLst>
      <p:ext uri="{BB962C8B-B14F-4D97-AF65-F5344CB8AC3E}">
        <p14:creationId xmlns:p14="http://schemas.microsoft.com/office/powerpoint/2010/main" val="279058317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D64F2C25-99DC-4E03-B761-F0DD23C54933}" type="slidenum">
              <a:rPr lang="fr-BE" smtClean="0"/>
              <a:t>16</a:t>
            </a:fld>
            <a:endParaRPr lang="fr-BE"/>
          </a:p>
        </p:txBody>
      </p:sp>
    </p:spTree>
    <p:extLst>
      <p:ext uri="{BB962C8B-B14F-4D97-AF65-F5344CB8AC3E}">
        <p14:creationId xmlns:p14="http://schemas.microsoft.com/office/powerpoint/2010/main" val="235253065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D64F2C25-99DC-4E03-B761-F0DD23C54933}" type="slidenum">
              <a:rPr lang="fr-BE" smtClean="0"/>
              <a:t>17</a:t>
            </a:fld>
            <a:endParaRPr lang="fr-BE"/>
          </a:p>
        </p:txBody>
      </p:sp>
    </p:spTree>
    <p:extLst>
      <p:ext uri="{BB962C8B-B14F-4D97-AF65-F5344CB8AC3E}">
        <p14:creationId xmlns:p14="http://schemas.microsoft.com/office/powerpoint/2010/main" val="381197462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D64F2C25-99DC-4E03-B761-F0DD23C54933}" type="slidenum">
              <a:rPr lang="fr-BE" smtClean="0"/>
              <a:t>18</a:t>
            </a:fld>
            <a:endParaRPr lang="fr-BE"/>
          </a:p>
        </p:txBody>
      </p:sp>
    </p:spTree>
    <p:extLst>
      <p:ext uri="{BB962C8B-B14F-4D97-AF65-F5344CB8AC3E}">
        <p14:creationId xmlns:p14="http://schemas.microsoft.com/office/powerpoint/2010/main" val="300589864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spcAft>
                <a:spcPts val="600"/>
              </a:spcAft>
              <a:buClr>
                <a:srgbClr val="000000"/>
              </a:buClr>
              <a:buSzPts val="1200"/>
              <a:buFont typeface="+mj-lt"/>
              <a:buNone/>
              <a:tabLst>
                <a:tab pos="540385" algn="l"/>
              </a:tabLst>
            </a:pPr>
            <a:r>
              <a:rPr lang="nl-BE" sz="2800" b="0" i="0" dirty="0">
                <a:solidFill>
                  <a:srgbClr val="1F1F1F"/>
                </a:solidFill>
                <a:effectLst/>
                <a:latin typeface="Google Sans"/>
              </a:rPr>
              <a:t>Elektromagnetische straling is </a:t>
            </a:r>
            <a:r>
              <a:rPr lang="nl-BE" sz="2800" b="0" i="0" dirty="0">
                <a:solidFill>
                  <a:srgbClr val="040C28"/>
                </a:solidFill>
                <a:effectLst/>
                <a:latin typeface="Google Sans"/>
              </a:rPr>
              <a:t>de voortplanting door de ruimte van elektrische en magnetische trillingen</a:t>
            </a:r>
            <a:r>
              <a:rPr lang="nl-BE" sz="2800" b="0" i="0" dirty="0">
                <a:solidFill>
                  <a:srgbClr val="1F1F1F"/>
                </a:solidFill>
                <a:effectLst/>
                <a:latin typeface="Google Sans"/>
              </a:rPr>
              <a:t>. Licht, radiogolven en röntgenstraling zijn vormen van elektromagnetische straling.</a:t>
            </a:r>
            <a:endParaRPr lang="fr-BE" sz="18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spcAft>
                <a:spcPts val="600"/>
              </a:spcAft>
              <a:buClr>
                <a:srgbClr val="000000"/>
              </a:buClr>
              <a:buSzPts val="1200"/>
              <a:buFont typeface="+mj-lt"/>
              <a:buAutoNum type="alphaLcPeriod"/>
              <a:tabLst>
                <a:tab pos="540385" algn="l"/>
              </a:tabLst>
            </a:pPr>
            <a:r>
              <a:rPr lang="fr-BE" sz="1800" dirty="0" err="1">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Middelen</a:t>
            </a:r>
            <a:r>
              <a:rPr lang="fr-BE" sz="18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 en </a:t>
            </a:r>
            <a:r>
              <a:rPr lang="fr-BE" sz="1800" dirty="0" err="1">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methode</a:t>
            </a:r>
            <a:endParaRPr lang="nl-BE" sz="18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spcAft>
                <a:spcPts val="600"/>
              </a:spcAft>
              <a:buSzPts val="1200"/>
              <a:buFont typeface="Calibri" panose="020F0502020204030204" pitchFamily="34" charset="0"/>
              <a:buAutoNum type="arabicParenBoth"/>
              <a:tabLst>
                <a:tab pos="810260" algn="l"/>
              </a:tabLst>
            </a:pPr>
            <a:r>
              <a:rPr lang="nl-BE" sz="18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Middelen</a:t>
            </a:r>
          </a:p>
          <a:p>
            <a:pPr marL="342900" lvl="0" indent="-342900">
              <a:spcAft>
                <a:spcPts val="600"/>
              </a:spcAft>
              <a:buSzPts val="1100"/>
              <a:buFont typeface="Calibri" panose="020F0502020204030204" pitchFamily="34" charset="0"/>
              <a:buAutoNum type="alphaLcParenBoth"/>
            </a:pPr>
            <a:r>
              <a:rPr lang="nl-BE" sz="18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Personeel</a:t>
            </a:r>
          </a:p>
          <a:p>
            <a:pPr>
              <a:spcAft>
                <a:spcPts val="6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MR-</a:t>
            </a:r>
            <a:r>
              <a:rPr lang="en-GB" sz="1800" dirty="0" err="1">
                <a:effectLst/>
                <a:latin typeface="Calibri" panose="020F0502020204030204" pitchFamily="34" charset="0"/>
                <a:ea typeface="Calibri" panose="020F0502020204030204" pitchFamily="34" charset="0"/>
                <a:cs typeface="Times New Roman" panose="02020603050405020304" pitchFamily="18" charset="0"/>
              </a:rPr>
              <a:t>Mgt</a:t>
            </a:r>
            <a:r>
              <a:rPr lang="en-GB" sz="1800" dirty="0">
                <a:effectLst/>
                <a:latin typeface="Calibri" panose="020F0502020204030204" pitchFamily="34" charset="0"/>
                <a:ea typeface="Calibri" panose="020F0502020204030204" pitchFamily="34" charset="0"/>
                <a:cs typeface="Times New Roman" panose="02020603050405020304" pitchFamily="18" charset="0"/>
              </a:rPr>
              <a:t>/R; CC V&amp;C; DPBW-MR; </a:t>
            </a:r>
            <a:r>
              <a:rPr lang="en-GB" sz="1800" dirty="0" err="1">
                <a:effectLst/>
                <a:latin typeface="Calibri" panose="020F0502020204030204" pitchFamily="34" charset="0"/>
                <a:ea typeface="Calibri" panose="020F0502020204030204" pitchFamily="34" charset="0"/>
                <a:cs typeface="Times New Roman" panose="02020603050405020304" pitchFamily="18" charset="0"/>
              </a:rPr>
              <a:t>MatBeh</a:t>
            </a:r>
            <a:r>
              <a:rPr lang="en-GB" sz="1800" dirty="0">
                <a:effectLst/>
                <a:latin typeface="Calibri" panose="020F0502020204030204" pitchFamily="34" charset="0"/>
                <a:ea typeface="Calibri" panose="020F0502020204030204" pitchFamily="34" charset="0"/>
                <a:cs typeface="Times New Roman" panose="02020603050405020304" pitchFamily="18" charset="0"/>
              </a:rPr>
              <a:t>, AMT, KMS</a:t>
            </a:r>
            <a:endParaRPr lang="nl-BE"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spcAft>
                <a:spcPts val="600"/>
              </a:spcAft>
              <a:buSzPts val="1100"/>
              <a:buFont typeface="Calibri" panose="020F0502020204030204" pitchFamily="34" charset="0"/>
              <a:buAutoNum type="alphaLcParenBoth"/>
            </a:pPr>
            <a:r>
              <a:rPr lang="nl-BE" sz="18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Materieel of tools</a:t>
            </a:r>
          </a:p>
          <a:p>
            <a:pPr marL="342900" lvl="0" indent="-342900">
              <a:buFont typeface="Symbol" panose="05050102010706020507" pitchFamily="18" charset="2"/>
              <a:buChar char=""/>
              <a:tabLst>
                <a:tab pos="1350645" algn="l"/>
              </a:tabLst>
            </a:pPr>
            <a:r>
              <a:rPr lang="fr-BE" sz="1800" dirty="0">
                <a:effectLst/>
                <a:latin typeface="Calibri" panose="020F0502020204030204" pitchFamily="34" charset="0"/>
                <a:ea typeface="Times New Roman" panose="02020603050405020304" pitchFamily="18" charset="0"/>
                <a:cs typeface="Times New Roman" panose="02020603050405020304" pitchFamily="18" charset="0"/>
              </a:rPr>
              <a:t>ILIAS en Q&amp;R-</a:t>
            </a:r>
            <a:r>
              <a:rPr lang="fr-BE" sz="1800" dirty="0" err="1">
                <a:effectLst/>
                <a:latin typeface="Calibri" panose="020F0502020204030204" pitchFamily="34" charset="0"/>
                <a:ea typeface="Times New Roman" panose="02020603050405020304" pitchFamily="18" charset="0"/>
                <a:cs typeface="Times New Roman" panose="02020603050405020304" pitchFamily="18" charset="0"/>
              </a:rPr>
              <a:t>tools</a:t>
            </a:r>
            <a:endParaRPr lang="nl-BE"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spcAft>
                <a:spcPts val="600"/>
              </a:spcAft>
              <a:buFont typeface="Symbol" panose="05050102010706020507" pitchFamily="18" charset="2"/>
              <a:buChar char=""/>
              <a:tabLst>
                <a:tab pos="1350645" algn="l"/>
              </a:tabLst>
            </a:pPr>
            <a:r>
              <a:rPr lang="nl-BE" sz="1800" dirty="0" err="1">
                <a:effectLst/>
                <a:latin typeface="Calibri" panose="020F0502020204030204" pitchFamily="34" charset="0"/>
                <a:ea typeface="Times New Roman" panose="02020603050405020304" pitchFamily="18" charset="0"/>
                <a:cs typeface="Times New Roman" panose="02020603050405020304" pitchFamily="18" charset="0"/>
              </a:rPr>
              <a:t>Sharepoint</a:t>
            </a:r>
            <a:endParaRPr lang="nl-BE"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spcAft>
                <a:spcPts val="600"/>
              </a:spcAft>
              <a:buSzPts val="1100"/>
              <a:buFont typeface="Calibri" panose="020F0502020204030204" pitchFamily="34" charset="0"/>
              <a:buAutoNum type="alphaLcParenBoth"/>
            </a:pPr>
            <a:r>
              <a:rPr lang="nl-BE" sz="18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Budget</a:t>
            </a:r>
          </a:p>
          <a:p>
            <a:pPr>
              <a:spcAft>
                <a:spcPts val="600"/>
              </a:spcAft>
            </a:pPr>
            <a:r>
              <a:rPr lang="nl-BE" sz="1800" dirty="0">
                <a:effectLst/>
                <a:latin typeface="Calibri" panose="020F0502020204030204" pitchFamily="34" charset="0"/>
                <a:ea typeface="Calibri" panose="020F0502020204030204" pitchFamily="34" charset="0"/>
                <a:cs typeface="Times New Roman" panose="02020603050405020304" pitchFamily="18" charset="0"/>
              </a:rPr>
              <a:t>p.m. (</a:t>
            </a:r>
            <a:r>
              <a:rPr lang="nl-BE" sz="1800" dirty="0" err="1">
                <a:effectLst/>
                <a:latin typeface="Calibri" panose="020F0502020204030204" pitchFamily="34" charset="0"/>
                <a:ea typeface="Calibri" panose="020F0502020204030204" pitchFamily="34" charset="0"/>
                <a:cs typeface="Times New Roman" panose="02020603050405020304" pitchFamily="18" charset="0"/>
              </a:rPr>
              <a:t>inplaatsstelling</a:t>
            </a:r>
            <a:r>
              <a:rPr lang="nl-BE" sz="1800" dirty="0">
                <a:effectLst/>
                <a:latin typeface="Calibri" panose="020F0502020204030204" pitchFamily="34" charset="0"/>
                <a:ea typeface="Calibri" panose="020F0502020204030204" pitchFamily="34" charset="0"/>
                <a:cs typeface="Times New Roman" panose="02020603050405020304" pitchFamily="18" charset="0"/>
              </a:rPr>
              <a:t> in functie van de behoefte ULT)</a:t>
            </a:r>
          </a:p>
          <a:p>
            <a:pPr marL="342900" lvl="0" indent="-342900">
              <a:spcAft>
                <a:spcPts val="600"/>
              </a:spcAft>
              <a:buSzPts val="1200"/>
              <a:buFont typeface="Calibri" panose="020F0502020204030204" pitchFamily="34" charset="0"/>
              <a:buAutoNum type="arabicParenBoth"/>
              <a:tabLst>
                <a:tab pos="810260" algn="l"/>
              </a:tabLst>
            </a:pPr>
            <a:r>
              <a:rPr lang="nl-BE" sz="18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Methoden</a:t>
            </a:r>
          </a:p>
          <a:p>
            <a:pPr marL="342900" lvl="0" indent="-342900">
              <a:buFont typeface="Symbol" panose="05050102010706020507" pitchFamily="18" charset="2"/>
              <a:buChar char=""/>
            </a:pPr>
            <a:r>
              <a:rPr lang="nl-BE" sz="1800" dirty="0">
                <a:effectLst/>
                <a:latin typeface="Calibri" panose="020F0502020204030204" pitchFamily="34" charset="0"/>
                <a:ea typeface="Calibri" panose="020F0502020204030204" pitchFamily="34" charset="0"/>
                <a:cs typeface="Times New Roman" panose="02020603050405020304" pitchFamily="18" charset="0"/>
              </a:rPr>
              <a:t>De planning zal worden opgesteld door gebruik van alle courante procedures (in functie van de prioriteiten).</a:t>
            </a:r>
          </a:p>
          <a:p>
            <a:pPr marL="342900" lvl="0" indent="-342900">
              <a:buFont typeface="Symbol" panose="05050102010706020507" pitchFamily="18" charset="2"/>
              <a:buChar char=""/>
            </a:pPr>
            <a:r>
              <a:rPr lang="nl-BE" sz="1800" dirty="0">
                <a:effectLst/>
                <a:latin typeface="Calibri" panose="020F0502020204030204" pitchFamily="34" charset="0"/>
                <a:ea typeface="Calibri" panose="020F0502020204030204" pitchFamily="34" charset="0"/>
                <a:cs typeface="Times New Roman" panose="02020603050405020304" pitchFamily="18" charset="0"/>
              </a:rPr>
              <a:t>De organisatie van technische vergaderingen/briefings en het opstellen van nota’s </a:t>
            </a:r>
          </a:p>
          <a:p>
            <a:pPr marL="342900" lvl="0" indent="-342900">
              <a:buFont typeface="Symbol" panose="05050102010706020507" pitchFamily="18" charset="2"/>
              <a:buChar char=""/>
            </a:pPr>
            <a:r>
              <a:rPr lang="nl-BE" sz="1800" dirty="0">
                <a:effectLst/>
                <a:latin typeface="Calibri" panose="020F0502020204030204" pitchFamily="34" charset="0"/>
                <a:ea typeface="Calibri" panose="020F0502020204030204" pitchFamily="34" charset="0"/>
                <a:cs typeface="Times New Roman" panose="02020603050405020304" pitchFamily="18" charset="0"/>
              </a:rPr>
              <a:t>De opstelling en aanvulling van de inventaris wordt een iteratief proces.</a:t>
            </a:r>
          </a:p>
          <a:p>
            <a:pPr marL="342900" lvl="0" indent="-342900">
              <a:spcAft>
                <a:spcPts val="600"/>
              </a:spcAft>
              <a:buFont typeface="Symbol" panose="05050102010706020507" pitchFamily="18" charset="2"/>
              <a:buChar char=""/>
            </a:pPr>
            <a:r>
              <a:rPr lang="nl-BE" sz="1800" dirty="0">
                <a:effectLst/>
                <a:latin typeface="Calibri" panose="020F0502020204030204" pitchFamily="34" charset="0"/>
                <a:ea typeface="Calibri" panose="020F0502020204030204" pitchFamily="34" charset="0"/>
                <a:cs typeface="Times New Roman" panose="02020603050405020304" pitchFamily="18" charset="0"/>
              </a:rPr>
              <a:t>De verankering van het beleid in een SPS.</a:t>
            </a:r>
          </a:p>
          <a:p>
            <a:endParaRPr lang="fr-BE" dirty="0"/>
          </a:p>
        </p:txBody>
      </p:sp>
      <p:sp>
        <p:nvSpPr>
          <p:cNvPr id="4" name="Slide Number Placeholder 3"/>
          <p:cNvSpPr>
            <a:spLocks noGrp="1"/>
          </p:cNvSpPr>
          <p:nvPr>
            <p:ph type="sldNum" sz="quarter" idx="10"/>
          </p:nvPr>
        </p:nvSpPr>
        <p:spPr/>
        <p:txBody>
          <a:bodyPr/>
          <a:lstStyle/>
          <a:p>
            <a:fld id="{D64F2C25-99DC-4E03-B761-F0DD23C54933}" type="slidenum">
              <a:rPr lang="fr-BE" smtClean="0"/>
              <a:t>19</a:t>
            </a:fld>
            <a:endParaRPr lang="fr-BE"/>
          </a:p>
        </p:txBody>
      </p:sp>
    </p:spTree>
    <p:extLst>
      <p:ext uri="{BB962C8B-B14F-4D97-AF65-F5344CB8AC3E}">
        <p14:creationId xmlns:p14="http://schemas.microsoft.com/office/powerpoint/2010/main" val="372785652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spcAft>
                <a:spcPts val="600"/>
              </a:spcAft>
              <a:buClr>
                <a:srgbClr val="000000"/>
              </a:buClr>
              <a:buSzPts val="1200"/>
              <a:buFont typeface="+mj-lt"/>
              <a:buNone/>
              <a:tabLst>
                <a:tab pos="540385" algn="l"/>
              </a:tabLst>
            </a:pPr>
            <a:r>
              <a:rPr lang="nl-BE" sz="2800" b="0" i="0" dirty="0">
                <a:solidFill>
                  <a:srgbClr val="1F1F1F"/>
                </a:solidFill>
                <a:effectLst/>
                <a:latin typeface="Google Sans"/>
              </a:rPr>
              <a:t>Elektromagnetische straling is </a:t>
            </a:r>
            <a:r>
              <a:rPr lang="nl-BE" sz="2800" b="0" i="0" dirty="0">
                <a:solidFill>
                  <a:srgbClr val="040C28"/>
                </a:solidFill>
                <a:effectLst/>
                <a:latin typeface="Google Sans"/>
              </a:rPr>
              <a:t>de voortplanting door de ruimte van elektrische en magnetische trillingen</a:t>
            </a:r>
            <a:r>
              <a:rPr lang="nl-BE" sz="2800" b="0" i="0" dirty="0">
                <a:solidFill>
                  <a:srgbClr val="1F1F1F"/>
                </a:solidFill>
                <a:effectLst/>
                <a:latin typeface="Google Sans"/>
              </a:rPr>
              <a:t>. Licht, radiogolven en röntgenstraling zijn vormen van elektromagnetische straling.</a:t>
            </a:r>
            <a:endParaRPr lang="fr-BE" sz="18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spcAft>
                <a:spcPts val="600"/>
              </a:spcAft>
              <a:buClr>
                <a:srgbClr val="000000"/>
              </a:buClr>
              <a:buSzPts val="1200"/>
              <a:buFont typeface="+mj-lt"/>
              <a:buAutoNum type="alphaLcPeriod"/>
              <a:tabLst>
                <a:tab pos="540385" algn="l"/>
              </a:tabLst>
            </a:pPr>
            <a:r>
              <a:rPr lang="fr-BE" sz="1800" dirty="0" err="1">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Middelen</a:t>
            </a:r>
            <a:r>
              <a:rPr lang="fr-BE" sz="18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 en </a:t>
            </a:r>
            <a:r>
              <a:rPr lang="fr-BE" sz="1800" dirty="0" err="1">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methode</a:t>
            </a:r>
            <a:endParaRPr lang="nl-BE" sz="18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spcAft>
                <a:spcPts val="600"/>
              </a:spcAft>
              <a:buSzPts val="1200"/>
              <a:buFont typeface="Calibri" panose="020F0502020204030204" pitchFamily="34" charset="0"/>
              <a:buAutoNum type="arabicParenBoth"/>
              <a:tabLst>
                <a:tab pos="810260" algn="l"/>
              </a:tabLst>
            </a:pPr>
            <a:r>
              <a:rPr lang="nl-BE" sz="18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Middelen</a:t>
            </a:r>
          </a:p>
          <a:p>
            <a:pPr marL="342900" lvl="0" indent="-342900">
              <a:spcAft>
                <a:spcPts val="600"/>
              </a:spcAft>
              <a:buSzPts val="1100"/>
              <a:buFont typeface="Calibri" panose="020F0502020204030204" pitchFamily="34" charset="0"/>
              <a:buAutoNum type="alphaLcParenBoth"/>
            </a:pPr>
            <a:r>
              <a:rPr lang="nl-BE" sz="18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Personeel</a:t>
            </a:r>
          </a:p>
          <a:p>
            <a:pPr>
              <a:spcAft>
                <a:spcPts val="6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MR-</a:t>
            </a:r>
            <a:r>
              <a:rPr lang="en-GB" sz="1800" dirty="0" err="1">
                <a:effectLst/>
                <a:latin typeface="Calibri" panose="020F0502020204030204" pitchFamily="34" charset="0"/>
                <a:ea typeface="Calibri" panose="020F0502020204030204" pitchFamily="34" charset="0"/>
                <a:cs typeface="Times New Roman" panose="02020603050405020304" pitchFamily="18" charset="0"/>
              </a:rPr>
              <a:t>Mgt</a:t>
            </a:r>
            <a:r>
              <a:rPr lang="en-GB" sz="1800" dirty="0">
                <a:effectLst/>
                <a:latin typeface="Calibri" panose="020F0502020204030204" pitchFamily="34" charset="0"/>
                <a:ea typeface="Calibri" panose="020F0502020204030204" pitchFamily="34" charset="0"/>
                <a:cs typeface="Times New Roman" panose="02020603050405020304" pitchFamily="18" charset="0"/>
              </a:rPr>
              <a:t>/R; CC V&amp;C; DPBW-MR; </a:t>
            </a:r>
            <a:r>
              <a:rPr lang="en-GB" sz="1800" dirty="0" err="1">
                <a:effectLst/>
                <a:latin typeface="Calibri" panose="020F0502020204030204" pitchFamily="34" charset="0"/>
                <a:ea typeface="Calibri" panose="020F0502020204030204" pitchFamily="34" charset="0"/>
                <a:cs typeface="Times New Roman" panose="02020603050405020304" pitchFamily="18" charset="0"/>
              </a:rPr>
              <a:t>MatBeh</a:t>
            </a:r>
            <a:r>
              <a:rPr lang="en-GB" sz="1800" dirty="0">
                <a:effectLst/>
                <a:latin typeface="Calibri" panose="020F0502020204030204" pitchFamily="34" charset="0"/>
                <a:ea typeface="Calibri" panose="020F0502020204030204" pitchFamily="34" charset="0"/>
                <a:cs typeface="Times New Roman" panose="02020603050405020304" pitchFamily="18" charset="0"/>
              </a:rPr>
              <a:t>, AMT, KMS</a:t>
            </a:r>
            <a:endParaRPr lang="nl-BE"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spcAft>
                <a:spcPts val="600"/>
              </a:spcAft>
              <a:buSzPts val="1100"/>
              <a:buFont typeface="Calibri" panose="020F0502020204030204" pitchFamily="34" charset="0"/>
              <a:buAutoNum type="alphaLcParenBoth"/>
            </a:pPr>
            <a:r>
              <a:rPr lang="nl-BE" sz="18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Materieel of tools</a:t>
            </a:r>
          </a:p>
          <a:p>
            <a:pPr marL="342900" lvl="0" indent="-342900">
              <a:buFont typeface="Symbol" panose="05050102010706020507" pitchFamily="18" charset="2"/>
              <a:buChar char=""/>
              <a:tabLst>
                <a:tab pos="1350645" algn="l"/>
              </a:tabLst>
            </a:pPr>
            <a:r>
              <a:rPr lang="fr-BE" sz="1800" dirty="0">
                <a:effectLst/>
                <a:latin typeface="Calibri" panose="020F0502020204030204" pitchFamily="34" charset="0"/>
                <a:ea typeface="Times New Roman" panose="02020603050405020304" pitchFamily="18" charset="0"/>
                <a:cs typeface="Times New Roman" panose="02020603050405020304" pitchFamily="18" charset="0"/>
              </a:rPr>
              <a:t>ILIAS en Q&amp;R-</a:t>
            </a:r>
            <a:r>
              <a:rPr lang="fr-BE" sz="1800" dirty="0" err="1">
                <a:effectLst/>
                <a:latin typeface="Calibri" panose="020F0502020204030204" pitchFamily="34" charset="0"/>
                <a:ea typeface="Times New Roman" panose="02020603050405020304" pitchFamily="18" charset="0"/>
                <a:cs typeface="Times New Roman" panose="02020603050405020304" pitchFamily="18" charset="0"/>
              </a:rPr>
              <a:t>tools</a:t>
            </a:r>
            <a:endParaRPr lang="nl-BE"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spcAft>
                <a:spcPts val="600"/>
              </a:spcAft>
              <a:buFont typeface="Symbol" panose="05050102010706020507" pitchFamily="18" charset="2"/>
              <a:buChar char=""/>
              <a:tabLst>
                <a:tab pos="1350645" algn="l"/>
              </a:tabLst>
            </a:pPr>
            <a:r>
              <a:rPr lang="nl-BE" sz="1800" dirty="0" err="1">
                <a:effectLst/>
                <a:latin typeface="Calibri" panose="020F0502020204030204" pitchFamily="34" charset="0"/>
                <a:ea typeface="Times New Roman" panose="02020603050405020304" pitchFamily="18" charset="0"/>
                <a:cs typeface="Times New Roman" panose="02020603050405020304" pitchFamily="18" charset="0"/>
              </a:rPr>
              <a:t>Sharepoint</a:t>
            </a:r>
            <a:endParaRPr lang="nl-BE"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spcAft>
                <a:spcPts val="600"/>
              </a:spcAft>
              <a:buSzPts val="1100"/>
              <a:buFont typeface="Calibri" panose="020F0502020204030204" pitchFamily="34" charset="0"/>
              <a:buAutoNum type="alphaLcParenBoth"/>
            </a:pPr>
            <a:r>
              <a:rPr lang="nl-BE" sz="18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Budget</a:t>
            </a:r>
          </a:p>
          <a:p>
            <a:pPr>
              <a:spcAft>
                <a:spcPts val="600"/>
              </a:spcAft>
            </a:pPr>
            <a:r>
              <a:rPr lang="nl-BE" sz="1800" dirty="0">
                <a:effectLst/>
                <a:latin typeface="Calibri" panose="020F0502020204030204" pitchFamily="34" charset="0"/>
                <a:ea typeface="Calibri" panose="020F0502020204030204" pitchFamily="34" charset="0"/>
                <a:cs typeface="Times New Roman" panose="02020603050405020304" pitchFamily="18" charset="0"/>
              </a:rPr>
              <a:t>p.m. (</a:t>
            </a:r>
            <a:r>
              <a:rPr lang="nl-BE" sz="1800" dirty="0" err="1">
                <a:effectLst/>
                <a:latin typeface="Calibri" panose="020F0502020204030204" pitchFamily="34" charset="0"/>
                <a:ea typeface="Calibri" panose="020F0502020204030204" pitchFamily="34" charset="0"/>
                <a:cs typeface="Times New Roman" panose="02020603050405020304" pitchFamily="18" charset="0"/>
              </a:rPr>
              <a:t>inplaatsstelling</a:t>
            </a:r>
            <a:r>
              <a:rPr lang="nl-BE" sz="1800" dirty="0">
                <a:effectLst/>
                <a:latin typeface="Calibri" panose="020F0502020204030204" pitchFamily="34" charset="0"/>
                <a:ea typeface="Calibri" panose="020F0502020204030204" pitchFamily="34" charset="0"/>
                <a:cs typeface="Times New Roman" panose="02020603050405020304" pitchFamily="18" charset="0"/>
              </a:rPr>
              <a:t> in functie van de behoefte ULT)</a:t>
            </a:r>
          </a:p>
          <a:p>
            <a:pPr marL="342900" lvl="0" indent="-342900">
              <a:spcAft>
                <a:spcPts val="600"/>
              </a:spcAft>
              <a:buSzPts val="1200"/>
              <a:buFont typeface="Calibri" panose="020F0502020204030204" pitchFamily="34" charset="0"/>
              <a:buAutoNum type="arabicParenBoth"/>
              <a:tabLst>
                <a:tab pos="810260" algn="l"/>
              </a:tabLst>
            </a:pPr>
            <a:r>
              <a:rPr lang="nl-BE" sz="18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Methoden</a:t>
            </a:r>
          </a:p>
          <a:p>
            <a:pPr marL="342900" lvl="0" indent="-342900">
              <a:buFont typeface="Symbol" panose="05050102010706020507" pitchFamily="18" charset="2"/>
              <a:buChar char=""/>
            </a:pPr>
            <a:r>
              <a:rPr lang="nl-BE" sz="1800" dirty="0">
                <a:effectLst/>
                <a:latin typeface="Calibri" panose="020F0502020204030204" pitchFamily="34" charset="0"/>
                <a:ea typeface="Calibri" panose="020F0502020204030204" pitchFamily="34" charset="0"/>
                <a:cs typeface="Times New Roman" panose="02020603050405020304" pitchFamily="18" charset="0"/>
              </a:rPr>
              <a:t>De planning zal worden opgesteld door gebruik van alle courante procedures (in functie van de prioriteiten).</a:t>
            </a:r>
          </a:p>
          <a:p>
            <a:pPr marL="342900" lvl="0" indent="-342900">
              <a:buFont typeface="Symbol" panose="05050102010706020507" pitchFamily="18" charset="2"/>
              <a:buChar char=""/>
            </a:pPr>
            <a:r>
              <a:rPr lang="nl-BE" sz="1800" dirty="0">
                <a:effectLst/>
                <a:latin typeface="Calibri" panose="020F0502020204030204" pitchFamily="34" charset="0"/>
                <a:ea typeface="Calibri" panose="020F0502020204030204" pitchFamily="34" charset="0"/>
                <a:cs typeface="Times New Roman" panose="02020603050405020304" pitchFamily="18" charset="0"/>
              </a:rPr>
              <a:t>De organisatie van technische vergaderingen/briefings en het opstellen van nota’s </a:t>
            </a:r>
          </a:p>
          <a:p>
            <a:pPr marL="342900" lvl="0" indent="-342900">
              <a:buFont typeface="Symbol" panose="05050102010706020507" pitchFamily="18" charset="2"/>
              <a:buChar char=""/>
            </a:pPr>
            <a:r>
              <a:rPr lang="nl-BE" sz="1800" dirty="0">
                <a:effectLst/>
                <a:latin typeface="Calibri" panose="020F0502020204030204" pitchFamily="34" charset="0"/>
                <a:ea typeface="Calibri" panose="020F0502020204030204" pitchFamily="34" charset="0"/>
                <a:cs typeface="Times New Roman" panose="02020603050405020304" pitchFamily="18" charset="0"/>
              </a:rPr>
              <a:t>De opstelling en aanvulling van de inventaris wordt een iteratief proces.</a:t>
            </a:r>
          </a:p>
          <a:p>
            <a:pPr marL="342900" lvl="0" indent="-342900">
              <a:spcAft>
                <a:spcPts val="600"/>
              </a:spcAft>
              <a:buFont typeface="Symbol" panose="05050102010706020507" pitchFamily="18" charset="2"/>
              <a:buChar char=""/>
            </a:pPr>
            <a:r>
              <a:rPr lang="nl-BE" sz="1800" dirty="0">
                <a:effectLst/>
                <a:latin typeface="Calibri" panose="020F0502020204030204" pitchFamily="34" charset="0"/>
                <a:ea typeface="Calibri" panose="020F0502020204030204" pitchFamily="34" charset="0"/>
                <a:cs typeface="Times New Roman" panose="02020603050405020304" pitchFamily="18" charset="0"/>
              </a:rPr>
              <a:t>De verankering van het beleid in een SPS.</a:t>
            </a:r>
          </a:p>
          <a:p>
            <a:endParaRPr lang="fr-BE" dirty="0"/>
          </a:p>
        </p:txBody>
      </p:sp>
      <p:sp>
        <p:nvSpPr>
          <p:cNvPr id="4" name="Slide Number Placeholder 3"/>
          <p:cNvSpPr>
            <a:spLocks noGrp="1"/>
          </p:cNvSpPr>
          <p:nvPr>
            <p:ph type="sldNum" sz="quarter" idx="10"/>
          </p:nvPr>
        </p:nvSpPr>
        <p:spPr/>
        <p:txBody>
          <a:bodyPr/>
          <a:lstStyle/>
          <a:p>
            <a:fld id="{D64F2C25-99DC-4E03-B761-F0DD23C54933}" type="slidenum">
              <a:rPr lang="fr-BE" smtClean="0"/>
              <a:t>20</a:t>
            </a:fld>
            <a:endParaRPr lang="fr-BE"/>
          </a:p>
        </p:txBody>
      </p:sp>
    </p:spTree>
    <p:extLst>
      <p:ext uri="{BB962C8B-B14F-4D97-AF65-F5344CB8AC3E}">
        <p14:creationId xmlns:p14="http://schemas.microsoft.com/office/powerpoint/2010/main" val="329613566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540385">
              <a:spcAft>
                <a:spcPts val="600"/>
              </a:spcAft>
            </a:pPr>
            <a:r>
              <a:rPr lang="nl-BE" sz="1800" dirty="0">
                <a:effectLst/>
                <a:latin typeface="Calibri" panose="020F0502020204030204" pitchFamily="34" charset="0"/>
                <a:ea typeface="Calibri" panose="020F0502020204030204" pitchFamily="34" charset="0"/>
                <a:cs typeface="Times New Roman" panose="02020603050405020304" pitchFamily="18" charset="0"/>
              </a:rPr>
              <a:t> </a:t>
            </a:r>
          </a:p>
          <a:p>
            <a:pPr marL="342900" lvl="0" indent="-342900">
              <a:spcAft>
                <a:spcPts val="600"/>
              </a:spcAft>
              <a:buClr>
                <a:srgbClr val="000000"/>
              </a:buClr>
              <a:buSzPts val="1200"/>
              <a:buFont typeface="+mj-lt"/>
              <a:buAutoNum type="alphaLcPeriod"/>
              <a:tabLst>
                <a:tab pos="540385" algn="l"/>
              </a:tabLst>
            </a:pPr>
            <a:r>
              <a:rPr lang="nl-BE" sz="18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Middelen en methode</a:t>
            </a:r>
          </a:p>
          <a:p>
            <a:pPr marL="342900" lvl="0" indent="-342900">
              <a:spcAft>
                <a:spcPts val="600"/>
              </a:spcAft>
              <a:buSzPts val="1200"/>
              <a:buFont typeface="Calibri" panose="020F0502020204030204" pitchFamily="34" charset="0"/>
              <a:buAutoNum type="arabicParenBoth"/>
              <a:tabLst>
                <a:tab pos="810260" algn="l"/>
              </a:tabLst>
            </a:pPr>
            <a:r>
              <a:rPr lang="nl-BE" sz="18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Middelen</a:t>
            </a:r>
          </a:p>
          <a:p>
            <a:pPr marL="810260">
              <a:spcAft>
                <a:spcPts val="600"/>
              </a:spcAft>
            </a:pPr>
            <a:r>
              <a:rPr lang="nl-BE" sz="1800" dirty="0">
                <a:effectLst/>
                <a:latin typeface="Calibri" panose="020F0502020204030204" pitchFamily="34" charset="0"/>
                <a:ea typeface="Calibri" panose="020F0502020204030204" pitchFamily="34" charset="0"/>
                <a:cs typeface="Times New Roman" panose="02020603050405020304" pitchFamily="18" charset="0"/>
              </a:rPr>
              <a:t>Actieplan, </a:t>
            </a:r>
            <a:r>
              <a:rPr lang="nl-BE" sz="1800" dirty="0" err="1">
                <a:effectLst/>
                <a:latin typeface="Calibri" panose="020F0502020204030204" pitchFamily="34" charset="0"/>
                <a:ea typeface="Calibri" panose="020F0502020204030204" pitchFamily="34" charset="0"/>
                <a:cs typeface="Times New Roman" panose="02020603050405020304" pitchFamily="18" charset="0"/>
              </a:rPr>
              <a:t>WerkGp</a:t>
            </a:r>
            <a:r>
              <a:rPr lang="nl-BE" sz="1800" dirty="0">
                <a:effectLst/>
                <a:latin typeface="Calibri" panose="020F0502020204030204" pitchFamily="34" charset="0"/>
                <a:ea typeface="Calibri" panose="020F0502020204030204" pitchFamily="34" charset="0"/>
                <a:cs typeface="Times New Roman" panose="02020603050405020304" pitchFamily="18" charset="0"/>
              </a:rPr>
              <a:t>, coördinatievergadering, netwerk van raadgevers in preventie, contract 22SS586, </a:t>
            </a:r>
            <a:r>
              <a:rPr lang="nl-BE" sz="1800" dirty="0" err="1">
                <a:effectLst/>
                <a:latin typeface="Calibri" panose="020F0502020204030204" pitchFamily="34" charset="0"/>
                <a:ea typeface="Calibri" panose="020F0502020204030204" pitchFamily="34" charset="0"/>
                <a:cs typeface="Times New Roman" panose="02020603050405020304" pitchFamily="18" charset="0"/>
              </a:rPr>
              <a:t>Mensura</a:t>
            </a:r>
            <a:r>
              <a:rPr lang="nl-BE" sz="1800" dirty="0">
                <a:effectLst/>
                <a:latin typeface="Calibri" panose="020F0502020204030204" pitchFamily="34" charset="0"/>
                <a:ea typeface="Calibri" panose="020F0502020204030204" pitchFamily="34" charset="0"/>
                <a:cs typeface="Times New Roman" panose="02020603050405020304" pitchFamily="18" charset="0"/>
              </a:rPr>
              <a:t>. </a:t>
            </a:r>
          </a:p>
          <a:p>
            <a:pPr marL="342900" lvl="0" indent="-342900">
              <a:spcAft>
                <a:spcPts val="600"/>
              </a:spcAft>
              <a:buSzPts val="1200"/>
              <a:buFont typeface="Calibri" panose="020F0502020204030204" pitchFamily="34" charset="0"/>
              <a:buAutoNum type="arabicParenBoth"/>
              <a:tabLst>
                <a:tab pos="810260" algn="l"/>
              </a:tabLst>
            </a:pPr>
            <a:r>
              <a:rPr lang="nl-BE" sz="18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Methoden</a:t>
            </a:r>
          </a:p>
          <a:p>
            <a:pPr marL="810260">
              <a:spcAft>
                <a:spcPts val="600"/>
              </a:spcAft>
            </a:pPr>
            <a:r>
              <a:rPr lang="nl-BE" sz="1800" dirty="0" err="1">
                <a:effectLst/>
                <a:latin typeface="Calibri" panose="020F0502020204030204" pitchFamily="34" charset="0"/>
                <a:ea typeface="Calibri" panose="020F0502020204030204" pitchFamily="34" charset="0"/>
                <a:cs typeface="Times New Roman" panose="02020603050405020304" pitchFamily="18" charset="0"/>
              </a:rPr>
              <a:t>WGp</a:t>
            </a:r>
            <a:r>
              <a:rPr lang="nl-BE" sz="1800" dirty="0">
                <a:effectLst/>
                <a:latin typeface="Calibri" panose="020F0502020204030204" pitchFamily="34" charset="0"/>
                <a:ea typeface="Calibri" panose="020F0502020204030204" pitchFamily="34" charset="0"/>
                <a:cs typeface="Times New Roman" panose="02020603050405020304" pitchFamily="18" charset="0"/>
              </a:rPr>
              <a:t> DG HR / DG H&amp;WB</a:t>
            </a:r>
          </a:p>
          <a:p>
            <a:endParaRPr lang="fr-BE" dirty="0"/>
          </a:p>
        </p:txBody>
      </p:sp>
      <p:sp>
        <p:nvSpPr>
          <p:cNvPr id="4" name="Slide Number Placeholder 3"/>
          <p:cNvSpPr>
            <a:spLocks noGrp="1"/>
          </p:cNvSpPr>
          <p:nvPr>
            <p:ph type="sldNum" sz="quarter" idx="10"/>
          </p:nvPr>
        </p:nvSpPr>
        <p:spPr/>
        <p:txBody>
          <a:bodyPr/>
          <a:lstStyle/>
          <a:p>
            <a:fld id="{D64F2C25-99DC-4E03-B761-F0DD23C54933}" type="slidenum">
              <a:rPr lang="fr-BE" smtClean="0"/>
              <a:t>21</a:t>
            </a:fld>
            <a:endParaRPr lang="fr-BE"/>
          </a:p>
        </p:txBody>
      </p:sp>
    </p:spTree>
    <p:extLst>
      <p:ext uri="{BB962C8B-B14F-4D97-AF65-F5344CB8AC3E}">
        <p14:creationId xmlns:p14="http://schemas.microsoft.com/office/powerpoint/2010/main" val="397827290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lvl="0" indent="-342900">
              <a:spcAft>
                <a:spcPts val="600"/>
              </a:spcAft>
              <a:buClr>
                <a:srgbClr val="000000"/>
              </a:buClr>
              <a:buSzPts val="1200"/>
              <a:buFont typeface="+mj-lt"/>
              <a:buAutoNum type="alphaLcPeriod"/>
              <a:tabLst>
                <a:tab pos="540385" algn="l"/>
              </a:tabLst>
            </a:pPr>
            <a:r>
              <a:rPr lang="nl-BE" sz="18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Middelen en methode</a:t>
            </a:r>
          </a:p>
          <a:p>
            <a:pPr marL="342900" lvl="0" indent="-342900">
              <a:spcAft>
                <a:spcPts val="600"/>
              </a:spcAft>
              <a:buSzPts val="1200"/>
              <a:buFont typeface="Calibri" panose="020F0502020204030204" pitchFamily="34" charset="0"/>
              <a:buAutoNum type="arabicParenBoth"/>
              <a:tabLst>
                <a:tab pos="810260" algn="l"/>
              </a:tabLst>
            </a:pPr>
            <a:r>
              <a:rPr lang="nl-BE" sz="18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Middelen</a:t>
            </a:r>
          </a:p>
          <a:p>
            <a:pPr marL="342900" lvl="0" indent="-342900">
              <a:spcAft>
                <a:spcPts val="600"/>
              </a:spcAft>
              <a:buSzPts val="1100"/>
              <a:buFont typeface="Calibri" panose="020F0502020204030204" pitchFamily="34" charset="0"/>
              <a:buAutoNum type="alphaLcParenBoth"/>
            </a:pPr>
            <a:r>
              <a:rPr lang="nl-BE" sz="18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Personeel</a:t>
            </a:r>
          </a:p>
          <a:p>
            <a:pPr>
              <a:spcAft>
                <a:spcPts val="600"/>
              </a:spcAft>
            </a:pPr>
            <a:r>
              <a:rPr lang="nl-BE" sz="1800" dirty="0">
                <a:effectLst/>
                <a:latin typeface="Calibri" panose="020F0502020204030204" pitchFamily="34" charset="0"/>
                <a:ea typeface="Calibri" panose="020F0502020204030204" pitchFamily="34" charset="0"/>
                <a:cs typeface="Times New Roman" panose="02020603050405020304" pitchFamily="18" charset="0"/>
              </a:rPr>
              <a:t>Vertegenwoordigers van de betrokken actoren</a:t>
            </a:r>
          </a:p>
          <a:p>
            <a:pPr marL="342900" lvl="0" indent="-342900">
              <a:spcAft>
                <a:spcPts val="600"/>
              </a:spcAft>
              <a:buSzPts val="1100"/>
              <a:buFont typeface="Calibri" panose="020F0502020204030204" pitchFamily="34" charset="0"/>
              <a:buAutoNum type="alphaLcParenBoth"/>
            </a:pPr>
            <a:r>
              <a:rPr lang="nl-BE" sz="18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Materieel of tools</a:t>
            </a:r>
          </a:p>
          <a:p>
            <a:pPr marL="342900" lvl="0" indent="-342900">
              <a:buFont typeface="Symbol" panose="05050102010706020507" pitchFamily="18" charset="2"/>
              <a:buChar char=""/>
              <a:tabLst>
                <a:tab pos="1350645" algn="l"/>
              </a:tabLst>
            </a:pP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SharePoint</a:t>
            </a:r>
          </a:p>
          <a:p>
            <a:pPr marL="342900" lvl="0" indent="-342900">
              <a:spcAft>
                <a:spcPts val="600"/>
              </a:spcAft>
              <a:buFont typeface="Symbol" panose="05050102010706020507" pitchFamily="18" charset="2"/>
              <a:buChar char=""/>
              <a:tabLst>
                <a:tab pos="1350645" algn="l"/>
              </a:tabLst>
            </a:pP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Office-tools voor de opmaak van tools, templates en voorbeelddossiers</a:t>
            </a:r>
          </a:p>
          <a:p>
            <a:pPr marL="342900" lvl="0" indent="-342900">
              <a:spcAft>
                <a:spcPts val="600"/>
              </a:spcAft>
              <a:buSzPts val="1100"/>
              <a:buFont typeface="Calibri" panose="020F0502020204030204" pitchFamily="34" charset="0"/>
              <a:buAutoNum type="alphaLcParenBoth"/>
            </a:pPr>
            <a:r>
              <a:rPr lang="nl-BE" sz="18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Budget</a:t>
            </a:r>
          </a:p>
          <a:p>
            <a:pPr>
              <a:spcAft>
                <a:spcPts val="600"/>
              </a:spcAft>
            </a:pPr>
            <a:r>
              <a:rPr lang="nl-BE" sz="1800" dirty="0">
                <a:effectLst/>
                <a:latin typeface="Calibri" panose="020F0502020204030204" pitchFamily="34" charset="0"/>
                <a:ea typeface="Calibri" panose="020F0502020204030204" pitchFamily="34" charset="0"/>
                <a:cs typeface="Times New Roman" panose="02020603050405020304" pitchFamily="18" charset="0"/>
              </a:rPr>
              <a:t>p.m. (</a:t>
            </a:r>
            <a:r>
              <a:rPr lang="nl-BE" sz="1800" dirty="0" err="1">
                <a:effectLst/>
                <a:latin typeface="Calibri" panose="020F0502020204030204" pitchFamily="34" charset="0"/>
                <a:ea typeface="Calibri" panose="020F0502020204030204" pitchFamily="34" charset="0"/>
                <a:cs typeface="Times New Roman" panose="02020603050405020304" pitchFamily="18" charset="0"/>
              </a:rPr>
              <a:t>inplaatsstelling</a:t>
            </a:r>
            <a:r>
              <a:rPr lang="nl-BE" sz="1800" dirty="0">
                <a:effectLst/>
                <a:latin typeface="Calibri" panose="020F0502020204030204" pitchFamily="34" charset="0"/>
                <a:ea typeface="Calibri" panose="020F0502020204030204" pitchFamily="34" charset="0"/>
                <a:cs typeface="Times New Roman" panose="02020603050405020304" pitchFamily="18" charset="0"/>
              </a:rPr>
              <a:t> in functie van behoefte: ULT)</a:t>
            </a:r>
          </a:p>
          <a:p>
            <a:pPr marL="342900" lvl="0" indent="-342900">
              <a:spcAft>
                <a:spcPts val="600"/>
              </a:spcAft>
              <a:buSzPts val="1100"/>
              <a:buFont typeface="Calibri" panose="020F0502020204030204" pitchFamily="34" charset="0"/>
              <a:buAutoNum type="alphaLcParenBoth"/>
            </a:pPr>
            <a:r>
              <a:rPr lang="nl-BE" sz="18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Wetgeving en richtlijnen</a:t>
            </a:r>
          </a:p>
          <a:p>
            <a:pPr marL="342900" lvl="0" indent="-342900">
              <a:buFont typeface="Symbol" panose="05050102010706020507" pitchFamily="18" charset="2"/>
              <a:buChar char=""/>
              <a:tabLst>
                <a:tab pos="1350645" algn="l"/>
              </a:tabLst>
            </a:pP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KB Basisnormen: KB van 7 Jul 94 tot vaststelling van de basisnormen voor de preventie van brand en ontploffing waaraan de nieuwe gebouwen moeten voldoen</a:t>
            </a:r>
          </a:p>
          <a:p>
            <a:pPr marL="342900" lvl="0" indent="-342900">
              <a:buFont typeface="Symbol" panose="05050102010706020507" pitchFamily="18" charset="2"/>
              <a:buChar char=""/>
              <a:tabLst>
                <a:tab pos="1350645" algn="l"/>
              </a:tabLst>
            </a:pP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Codex over het welzijn op het werk, boek III, titel III: brandpreventie o de arbeidsplaatsen</a:t>
            </a:r>
          </a:p>
          <a:p>
            <a:pPr marL="342900" lvl="0" indent="-342900">
              <a:buFont typeface="Symbol" panose="05050102010706020507" pitchFamily="18" charset="2"/>
              <a:buChar char=""/>
              <a:tabLst>
                <a:tab pos="1350645" algn="l"/>
              </a:tabLst>
            </a:pP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ARAB Art 52, resterende artikels</a:t>
            </a:r>
          </a:p>
          <a:p>
            <a:pPr marL="342900" lvl="0" indent="-342900">
              <a:buFont typeface="Symbol" panose="05050102010706020507" pitchFamily="18" charset="2"/>
              <a:buChar char=""/>
              <a:tabLst>
                <a:tab pos="1350645" algn="l"/>
              </a:tabLst>
            </a:pP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Verscheidene </a:t>
            </a:r>
            <a:r>
              <a:rPr lang="nl-BE" sz="1800" dirty="0" err="1">
                <a:effectLst/>
                <a:latin typeface="Calibri" panose="020F0502020204030204" pitchFamily="34" charset="0"/>
                <a:ea typeface="Times New Roman" panose="02020603050405020304" pitchFamily="18" charset="0"/>
                <a:cs typeface="Times New Roman" panose="02020603050405020304" pitchFamily="18" charset="0"/>
              </a:rPr>
              <a:t>NBN’s</a:t>
            </a: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 en </a:t>
            </a:r>
            <a:r>
              <a:rPr lang="nl-BE" sz="1800" dirty="0" err="1">
                <a:effectLst/>
                <a:latin typeface="Calibri" panose="020F0502020204030204" pitchFamily="34" charset="0"/>
                <a:ea typeface="Times New Roman" panose="02020603050405020304" pitchFamily="18" charset="0"/>
                <a:cs typeface="Times New Roman" panose="02020603050405020304" pitchFamily="18" charset="0"/>
              </a:rPr>
              <a:t>RGV’s</a:t>
            </a:r>
            <a:endParaRPr lang="nl-BE"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spcAft>
                <a:spcPts val="600"/>
              </a:spcAft>
              <a:buFont typeface="Symbol" panose="05050102010706020507" pitchFamily="18" charset="2"/>
              <a:buChar char=""/>
              <a:tabLst>
                <a:tab pos="1350645" algn="l"/>
              </a:tabLst>
            </a:pP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Interne richtlijnen:</a:t>
            </a:r>
          </a:p>
          <a:p>
            <a:pPr marL="342900" lvl="0" indent="-342900">
              <a:buFont typeface="Courier New" panose="02070309020205020404" pitchFamily="49" charset="0"/>
              <a:buChar char="o"/>
              <a:tabLst>
                <a:tab pos="1620520" algn="l"/>
              </a:tabLst>
            </a:pPr>
            <a:r>
              <a:rPr lang="nl-BE" sz="1800" dirty="0">
                <a:effectLst/>
                <a:latin typeface="Calibri" panose="020F0502020204030204" pitchFamily="34" charset="0"/>
                <a:ea typeface="Calibri" panose="020F0502020204030204" pitchFamily="34" charset="0"/>
                <a:cs typeface="Times New Roman" panose="02020603050405020304" pitchFamily="18" charset="0"/>
              </a:rPr>
              <a:t>DGMR-SPS-DSINFR-IXXX-004: Brandveiligheid in militaire infrastructuur</a:t>
            </a:r>
          </a:p>
          <a:p>
            <a:pPr marL="342900" lvl="0" indent="-342900">
              <a:spcAft>
                <a:spcPts val="600"/>
              </a:spcAft>
              <a:buFont typeface="Courier New" panose="02070309020205020404" pitchFamily="49" charset="0"/>
              <a:buChar char="o"/>
              <a:tabLst>
                <a:tab pos="1620520" algn="l"/>
              </a:tabLst>
            </a:pPr>
            <a:r>
              <a:rPr lang="nl-BE" sz="1800" dirty="0">
                <a:effectLst/>
                <a:latin typeface="Calibri" panose="020F0502020204030204" pitchFamily="34" charset="0"/>
                <a:ea typeface="Calibri" panose="020F0502020204030204" pitchFamily="34" charset="0"/>
                <a:cs typeface="Times New Roman" panose="02020603050405020304" pitchFamily="18" charset="0"/>
              </a:rPr>
              <a:t>ACWB-SPS-WRKPR-001 (en onderliggende): </a:t>
            </a:r>
            <a:r>
              <a:rPr lang="nl-BE" sz="1800" dirty="0" err="1">
                <a:effectLst/>
                <a:latin typeface="Calibri" panose="020F0502020204030204" pitchFamily="34" charset="0"/>
                <a:ea typeface="Calibri" panose="020F0502020204030204" pitchFamily="34" charset="0"/>
                <a:cs typeface="Times New Roman" panose="02020603050405020304" pitchFamily="18" charset="0"/>
              </a:rPr>
              <a:t>Domestieke</a:t>
            </a:r>
            <a:r>
              <a:rPr lang="nl-BE" sz="1800" dirty="0">
                <a:effectLst/>
                <a:latin typeface="Calibri" panose="020F0502020204030204" pitchFamily="34" charset="0"/>
                <a:ea typeface="Calibri" panose="020F0502020204030204" pitchFamily="34" charset="0"/>
                <a:cs typeface="Times New Roman" panose="02020603050405020304" pitchFamily="18" charset="0"/>
              </a:rPr>
              <a:t> brandbestrijding</a:t>
            </a:r>
          </a:p>
          <a:p>
            <a:pPr marL="342900" lvl="0" indent="-342900">
              <a:spcAft>
                <a:spcPts val="600"/>
              </a:spcAft>
              <a:buSzPts val="1200"/>
              <a:buFont typeface="Calibri" panose="020F0502020204030204" pitchFamily="34" charset="0"/>
              <a:buAutoNum type="arabicParenBoth"/>
              <a:tabLst>
                <a:tab pos="810260" algn="l"/>
              </a:tabLst>
            </a:pPr>
            <a:r>
              <a:rPr lang="nl-BE" sz="18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Methoden</a:t>
            </a:r>
          </a:p>
          <a:p>
            <a:pPr marL="342900" lvl="0" indent="-342900">
              <a:buFont typeface="Symbol" panose="05050102010706020507" pitchFamily="18" charset="2"/>
              <a:buChar char=""/>
            </a:pPr>
            <a:r>
              <a:rPr lang="nl-BE" sz="1800" dirty="0">
                <a:effectLst/>
                <a:latin typeface="Calibri" panose="020F0502020204030204" pitchFamily="34" charset="0"/>
                <a:ea typeface="Calibri" panose="020F0502020204030204" pitchFamily="34" charset="0"/>
                <a:cs typeface="Times New Roman" panose="02020603050405020304" pitchFamily="18" charset="0"/>
              </a:rPr>
              <a:t>Periodieke stafvergaderingen (follow up)</a:t>
            </a:r>
          </a:p>
          <a:p>
            <a:pPr marL="342900" lvl="0" indent="-342900">
              <a:buFont typeface="Symbol" panose="05050102010706020507" pitchFamily="18" charset="2"/>
              <a:buChar char=""/>
            </a:pPr>
            <a:r>
              <a:rPr lang="nl-BE" sz="1800" dirty="0">
                <a:effectLst/>
                <a:latin typeface="Calibri" panose="020F0502020204030204" pitchFamily="34" charset="0"/>
                <a:ea typeface="Calibri" panose="020F0502020204030204" pitchFamily="34" charset="0"/>
                <a:cs typeface="Times New Roman" panose="02020603050405020304" pitchFamily="18" charset="0"/>
              </a:rPr>
              <a:t>Lokale </a:t>
            </a:r>
            <a:r>
              <a:rPr lang="nl-BE" sz="1800" dirty="0" err="1">
                <a:effectLst/>
                <a:latin typeface="Calibri" panose="020F0502020204030204" pitchFamily="34" charset="0"/>
                <a:ea typeface="Calibri" panose="020F0502020204030204" pitchFamily="34" charset="0"/>
                <a:cs typeface="Times New Roman" panose="02020603050405020304" pitchFamily="18" charset="0"/>
              </a:rPr>
              <a:t>surveys</a:t>
            </a:r>
            <a:r>
              <a:rPr lang="nl-BE" sz="1800" dirty="0">
                <a:effectLst/>
                <a:latin typeface="Calibri" panose="020F0502020204030204" pitchFamily="34" charset="0"/>
                <a:ea typeface="Calibri" panose="020F0502020204030204" pitchFamily="34" charset="0"/>
                <a:cs typeface="Times New Roman" panose="02020603050405020304" pitchFamily="18" charset="0"/>
              </a:rPr>
              <a:t> in de </a:t>
            </a:r>
            <a:r>
              <a:rPr lang="nl-BE" sz="1800" dirty="0" err="1">
                <a:effectLst/>
                <a:latin typeface="Calibri" panose="020F0502020204030204" pitchFamily="34" charset="0"/>
                <a:ea typeface="Calibri" panose="020F0502020204030204" pitchFamily="34" charset="0"/>
                <a:cs typeface="Times New Roman" panose="02020603050405020304" pitchFamily="18" charset="0"/>
              </a:rPr>
              <a:t>Kw</a:t>
            </a:r>
            <a:endParaRPr lang="nl-BE"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Symbol" panose="05050102010706020507" pitchFamily="18" charset="2"/>
              <a:buChar char=""/>
            </a:pPr>
            <a:r>
              <a:rPr lang="nl-BE" sz="1800" dirty="0">
                <a:effectLst/>
                <a:latin typeface="Calibri" panose="020F0502020204030204" pitchFamily="34" charset="0"/>
                <a:ea typeface="Calibri" panose="020F0502020204030204" pitchFamily="34" charset="0"/>
                <a:cs typeface="Times New Roman" panose="02020603050405020304" pitchFamily="18" charset="0"/>
              </a:rPr>
              <a:t>Organisatie van verschillende werkgroepen voor de opmaak van de eindproducten (richtlijnen, tools, voorbeelddossiers, …)</a:t>
            </a:r>
          </a:p>
          <a:p>
            <a:pPr marL="342900" lvl="0" indent="-342900">
              <a:spcAft>
                <a:spcPts val="600"/>
              </a:spcAft>
              <a:buFont typeface="Symbol" panose="05050102010706020507" pitchFamily="18" charset="2"/>
              <a:buChar char=""/>
            </a:pPr>
            <a:r>
              <a:rPr lang="nl-BE" sz="1800" dirty="0">
                <a:effectLst/>
                <a:latin typeface="Calibri" panose="020F0502020204030204" pitchFamily="34" charset="0"/>
                <a:ea typeface="Calibri" panose="020F0502020204030204" pitchFamily="34" charset="0"/>
                <a:cs typeface="Times New Roman" panose="02020603050405020304" pitchFamily="18" charset="0"/>
              </a:rPr>
              <a:t>SharePoint voor publicatie van de eindproducten; na opmaak zal deze op continue basis geüpdatet worden)</a:t>
            </a:r>
          </a:p>
          <a:p>
            <a:endParaRPr lang="fr-BE" dirty="0"/>
          </a:p>
        </p:txBody>
      </p:sp>
      <p:sp>
        <p:nvSpPr>
          <p:cNvPr id="4" name="Slide Number Placeholder 3"/>
          <p:cNvSpPr>
            <a:spLocks noGrp="1"/>
          </p:cNvSpPr>
          <p:nvPr>
            <p:ph type="sldNum" sz="quarter" idx="10"/>
          </p:nvPr>
        </p:nvSpPr>
        <p:spPr/>
        <p:txBody>
          <a:bodyPr/>
          <a:lstStyle/>
          <a:p>
            <a:fld id="{D64F2C25-99DC-4E03-B761-F0DD23C54933}" type="slidenum">
              <a:rPr lang="fr-BE" smtClean="0"/>
              <a:t>22</a:t>
            </a:fld>
            <a:endParaRPr lang="fr-BE"/>
          </a:p>
        </p:txBody>
      </p:sp>
    </p:spTree>
    <p:extLst>
      <p:ext uri="{BB962C8B-B14F-4D97-AF65-F5344CB8AC3E}">
        <p14:creationId xmlns:p14="http://schemas.microsoft.com/office/powerpoint/2010/main" val="28072646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nl-BE" dirty="0"/>
              <a:t>Deze briefing is enkel in het Nederlands</a:t>
            </a:r>
          </a:p>
          <a:p>
            <a:pPr marL="171450" indent="-171450">
              <a:buFontTx/>
              <a:buChar char="-"/>
            </a:pPr>
            <a:endParaRPr lang="nl-BE" dirty="0"/>
          </a:p>
          <a:p>
            <a:pPr marL="171450" indent="-171450">
              <a:buFontTx/>
              <a:buChar char="-"/>
            </a:pPr>
            <a:r>
              <a:rPr lang="nl-BE" dirty="0"/>
              <a:t>Regelgeving</a:t>
            </a:r>
            <a:r>
              <a:rPr lang="nl-BE" baseline="0" dirty="0"/>
              <a:t> zijnde  de Welzijnswet en militaire richtlijnen</a:t>
            </a:r>
            <a:endParaRPr lang="nl-BE" dirty="0"/>
          </a:p>
          <a:p>
            <a:endParaRPr lang="fr-BE" dirty="0"/>
          </a:p>
        </p:txBody>
      </p:sp>
      <p:sp>
        <p:nvSpPr>
          <p:cNvPr id="4" name="Slide Number Placeholder 3"/>
          <p:cNvSpPr>
            <a:spLocks noGrp="1"/>
          </p:cNvSpPr>
          <p:nvPr>
            <p:ph type="sldNum" sz="quarter" idx="10"/>
          </p:nvPr>
        </p:nvSpPr>
        <p:spPr/>
        <p:txBody>
          <a:bodyPr/>
          <a:lstStyle/>
          <a:p>
            <a:fld id="{D64F2C25-99DC-4E03-B761-F0DD23C54933}" type="slidenum">
              <a:rPr lang="fr-BE" smtClean="0"/>
              <a:t>3</a:t>
            </a:fld>
            <a:endParaRPr lang="fr-BE"/>
          </a:p>
        </p:txBody>
      </p:sp>
    </p:spTree>
    <p:extLst>
      <p:ext uri="{BB962C8B-B14F-4D97-AF65-F5344CB8AC3E}">
        <p14:creationId xmlns:p14="http://schemas.microsoft.com/office/powerpoint/2010/main" val="388896902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lvl="0" indent="-342900">
              <a:spcAft>
                <a:spcPts val="600"/>
              </a:spcAft>
              <a:buClr>
                <a:srgbClr val="000000"/>
              </a:buClr>
              <a:buSzPts val="1200"/>
              <a:buFont typeface="+mj-lt"/>
              <a:buAutoNum type="alphaLcPeriod"/>
              <a:tabLst>
                <a:tab pos="540385" algn="l"/>
              </a:tabLst>
            </a:pPr>
            <a:r>
              <a:rPr lang="nl-BE" sz="18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Middelen en methode</a:t>
            </a:r>
          </a:p>
          <a:p>
            <a:pPr marL="342900" lvl="0" indent="-342900">
              <a:spcAft>
                <a:spcPts val="600"/>
              </a:spcAft>
              <a:buSzPts val="1200"/>
              <a:buFont typeface="Calibri" panose="020F0502020204030204" pitchFamily="34" charset="0"/>
              <a:buAutoNum type="arabicParenBoth"/>
              <a:tabLst>
                <a:tab pos="810260" algn="l"/>
              </a:tabLst>
            </a:pPr>
            <a:r>
              <a:rPr lang="nl-BE" sz="18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Middelen</a:t>
            </a:r>
          </a:p>
          <a:p>
            <a:pPr marL="342900" lvl="0" indent="-342900">
              <a:spcAft>
                <a:spcPts val="600"/>
              </a:spcAft>
              <a:buSzPts val="1100"/>
              <a:buFont typeface="Calibri" panose="020F0502020204030204" pitchFamily="34" charset="0"/>
              <a:buAutoNum type="alphaLcParenBoth"/>
            </a:pPr>
            <a:r>
              <a:rPr lang="nl-BE" sz="18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Personeel</a:t>
            </a:r>
          </a:p>
          <a:p>
            <a:pPr>
              <a:spcAft>
                <a:spcPts val="600"/>
              </a:spcAft>
            </a:pPr>
            <a:r>
              <a:rPr lang="nl-BE" sz="1800" dirty="0">
                <a:effectLst/>
                <a:latin typeface="Calibri" panose="020F0502020204030204" pitchFamily="34" charset="0"/>
                <a:ea typeface="Calibri" panose="020F0502020204030204" pitchFamily="34" charset="0"/>
                <a:cs typeface="Times New Roman" panose="02020603050405020304" pitchFamily="18" charset="0"/>
              </a:rPr>
              <a:t>Vertegenwoordigers van de betrokken actoren</a:t>
            </a:r>
          </a:p>
          <a:p>
            <a:pPr marL="342900" lvl="0" indent="-342900">
              <a:spcAft>
                <a:spcPts val="600"/>
              </a:spcAft>
              <a:buSzPts val="1100"/>
              <a:buFont typeface="Calibri" panose="020F0502020204030204" pitchFamily="34" charset="0"/>
              <a:buAutoNum type="alphaLcParenBoth"/>
            </a:pPr>
            <a:r>
              <a:rPr lang="nl-BE" sz="18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Materieel of tools</a:t>
            </a:r>
          </a:p>
          <a:p>
            <a:pPr marL="342900" lvl="0" indent="-342900">
              <a:buFont typeface="Symbol" panose="05050102010706020507" pitchFamily="18" charset="2"/>
              <a:buChar char=""/>
              <a:tabLst>
                <a:tab pos="1350645" algn="l"/>
              </a:tabLst>
            </a:pP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SharePoint</a:t>
            </a:r>
          </a:p>
          <a:p>
            <a:pPr marL="342900" lvl="0" indent="-342900">
              <a:spcAft>
                <a:spcPts val="600"/>
              </a:spcAft>
              <a:buFont typeface="Symbol" panose="05050102010706020507" pitchFamily="18" charset="2"/>
              <a:buChar char=""/>
              <a:tabLst>
                <a:tab pos="1350645" algn="l"/>
              </a:tabLst>
            </a:pP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Office-tools voor de opmaak van tools, templates en voorbeelddossiers</a:t>
            </a:r>
          </a:p>
          <a:p>
            <a:pPr marL="342900" lvl="0" indent="-342900">
              <a:spcAft>
                <a:spcPts val="600"/>
              </a:spcAft>
              <a:buSzPts val="1100"/>
              <a:buFont typeface="Calibri" panose="020F0502020204030204" pitchFamily="34" charset="0"/>
              <a:buAutoNum type="alphaLcParenBoth"/>
            </a:pPr>
            <a:r>
              <a:rPr lang="nl-BE" sz="18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Budget</a:t>
            </a:r>
          </a:p>
          <a:p>
            <a:pPr>
              <a:spcAft>
                <a:spcPts val="600"/>
              </a:spcAft>
            </a:pPr>
            <a:r>
              <a:rPr lang="nl-BE" sz="1800" dirty="0">
                <a:effectLst/>
                <a:latin typeface="Calibri" panose="020F0502020204030204" pitchFamily="34" charset="0"/>
                <a:ea typeface="Calibri" panose="020F0502020204030204" pitchFamily="34" charset="0"/>
                <a:cs typeface="Times New Roman" panose="02020603050405020304" pitchFamily="18" charset="0"/>
              </a:rPr>
              <a:t>p.m. (</a:t>
            </a:r>
            <a:r>
              <a:rPr lang="nl-BE" sz="1800" dirty="0" err="1">
                <a:effectLst/>
                <a:latin typeface="Calibri" panose="020F0502020204030204" pitchFamily="34" charset="0"/>
                <a:ea typeface="Calibri" panose="020F0502020204030204" pitchFamily="34" charset="0"/>
                <a:cs typeface="Times New Roman" panose="02020603050405020304" pitchFamily="18" charset="0"/>
              </a:rPr>
              <a:t>inplaatsstelling</a:t>
            </a:r>
            <a:r>
              <a:rPr lang="nl-BE" sz="1800" dirty="0">
                <a:effectLst/>
                <a:latin typeface="Calibri" panose="020F0502020204030204" pitchFamily="34" charset="0"/>
                <a:ea typeface="Calibri" panose="020F0502020204030204" pitchFamily="34" charset="0"/>
                <a:cs typeface="Times New Roman" panose="02020603050405020304" pitchFamily="18" charset="0"/>
              </a:rPr>
              <a:t> in functie van behoefte: ULT)</a:t>
            </a:r>
          </a:p>
          <a:p>
            <a:pPr marL="342900" lvl="0" indent="-342900">
              <a:spcAft>
                <a:spcPts val="600"/>
              </a:spcAft>
              <a:buSzPts val="1100"/>
              <a:buFont typeface="Calibri" panose="020F0502020204030204" pitchFamily="34" charset="0"/>
              <a:buAutoNum type="alphaLcParenBoth"/>
            </a:pPr>
            <a:r>
              <a:rPr lang="nl-BE" sz="18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Wetgeving en richtlijnen</a:t>
            </a:r>
          </a:p>
          <a:p>
            <a:pPr marL="342900" lvl="0" indent="-342900">
              <a:buFont typeface="Symbol" panose="05050102010706020507" pitchFamily="18" charset="2"/>
              <a:buChar char=""/>
              <a:tabLst>
                <a:tab pos="1350645" algn="l"/>
              </a:tabLst>
            </a:pP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KB Basisnormen: KB van 7 Jul 94 tot vaststelling van de basisnormen voor de preventie van brand en ontploffing waaraan de nieuwe gebouwen moeten voldoen</a:t>
            </a:r>
          </a:p>
          <a:p>
            <a:pPr marL="342900" lvl="0" indent="-342900">
              <a:buFont typeface="Symbol" panose="05050102010706020507" pitchFamily="18" charset="2"/>
              <a:buChar char=""/>
              <a:tabLst>
                <a:tab pos="1350645" algn="l"/>
              </a:tabLst>
            </a:pP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Codex over het welzijn op het werk, boek III, titel III: brandpreventie o de arbeidsplaatsen</a:t>
            </a:r>
          </a:p>
          <a:p>
            <a:pPr marL="342900" lvl="0" indent="-342900">
              <a:buFont typeface="Symbol" panose="05050102010706020507" pitchFamily="18" charset="2"/>
              <a:buChar char=""/>
              <a:tabLst>
                <a:tab pos="1350645" algn="l"/>
              </a:tabLst>
            </a:pP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ARAB Art 52, resterende artikels</a:t>
            </a:r>
          </a:p>
          <a:p>
            <a:pPr marL="342900" lvl="0" indent="-342900">
              <a:buFont typeface="Symbol" panose="05050102010706020507" pitchFamily="18" charset="2"/>
              <a:buChar char=""/>
              <a:tabLst>
                <a:tab pos="1350645" algn="l"/>
              </a:tabLst>
            </a:pP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Verscheidene </a:t>
            </a:r>
            <a:r>
              <a:rPr lang="nl-BE" sz="1800" dirty="0" err="1">
                <a:effectLst/>
                <a:latin typeface="Calibri" panose="020F0502020204030204" pitchFamily="34" charset="0"/>
                <a:ea typeface="Times New Roman" panose="02020603050405020304" pitchFamily="18" charset="0"/>
                <a:cs typeface="Times New Roman" panose="02020603050405020304" pitchFamily="18" charset="0"/>
              </a:rPr>
              <a:t>NBN’s</a:t>
            </a: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 en </a:t>
            </a:r>
            <a:r>
              <a:rPr lang="nl-BE" sz="1800" dirty="0" err="1">
                <a:effectLst/>
                <a:latin typeface="Calibri" panose="020F0502020204030204" pitchFamily="34" charset="0"/>
                <a:ea typeface="Times New Roman" panose="02020603050405020304" pitchFamily="18" charset="0"/>
                <a:cs typeface="Times New Roman" panose="02020603050405020304" pitchFamily="18" charset="0"/>
              </a:rPr>
              <a:t>RGV’s</a:t>
            </a:r>
            <a:endParaRPr lang="nl-BE"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spcAft>
                <a:spcPts val="600"/>
              </a:spcAft>
              <a:buFont typeface="Symbol" panose="05050102010706020507" pitchFamily="18" charset="2"/>
              <a:buChar char=""/>
              <a:tabLst>
                <a:tab pos="1350645" algn="l"/>
              </a:tabLst>
            </a:pP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Interne richtlijnen:</a:t>
            </a:r>
          </a:p>
          <a:p>
            <a:pPr marL="342900" lvl="0" indent="-342900">
              <a:buFont typeface="Courier New" panose="02070309020205020404" pitchFamily="49" charset="0"/>
              <a:buChar char="o"/>
              <a:tabLst>
                <a:tab pos="1620520" algn="l"/>
              </a:tabLst>
            </a:pPr>
            <a:r>
              <a:rPr lang="nl-BE" sz="1800" dirty="0">
                <a:effectLst/>
                <a:latin typeface="Calibri" panose="020F0502020204030204" pitchFamily="34" charset="0"/>
                <a:ea typeface="Calibri" panose="020F0502020204030204" pitchFamily="34" charset="0"/>
                <a:cs typeface="Times New Roman" panose="02020603050405020304" pitchFamily="18" charset="0"/>
              </a:rPr>
              <a:t>DGMR-SPS-DSINFR-IXXX-004: Brandveiligheid in militaire infrastructuur</a:t>
            </a:r>
          </a:p>
          <a:p>
            <a:pPr marL="342900" lvl="0" indent="-342900">
              <a:spcAft>
                <a:spcPts val="600"/>
              </a:spcAft>
              <a:buFont typeface="Courier New" panose="02070309020205020404" pitchFamily="49" charset="0"/>
              <a:buChar char="o"/>
              <a:tabLst>
                <a:tab pos="1620520" algn="l"/>
              </a:tabLst>
            </a:pPr>
            <a:r>
              <a:rPr lang="nl-BE" sz="1800" dirty="0">
                <a:effectLst/>
                <a:latin typeface="Calibri" panose="020F0502020204030204" pitchFamily="34" charset="0"/>
                <a:ea typeface="Calibri" panose="020F0502020204030204" pitchFamily="34" charset="0"/>
                <a:cs typeface="Times New Roman" panose="02020603050405020304" pitchFamily="18" charset="0"/>
              </a:rPr>
              <a:t>ACWB-SPS-WRKPR-001 (en onderliggende): </a:t>
            </a:r>
            <a:r>
              <a:rPr lang="nl-BE" sz="1800" dirty="0" err="1">
                <a:effectLst/>
                <a:latin typeface="Calibri" panose="020F0502020204030204" pitchFamily="34" charset="0"/>
                <a:ea typeface="Calibri" panose="020F0502020204030204" pitchFamily="34" charset="0"/>
                <a:cs typeface="Times New Roman" panose="02020603050405020304" pitchFamily="18" charset="0"/>
              </a:rPr>
              <a:t>Domestieke</a:t>
            </a:r>
            <a:r>
              <a:rPr lang="nl-BE" sz="1800" dirty="0">
                <a:effectLst/>
                <a:latin typeface="Calibri" panose="020F0502020204030204" pitchFamily="34" charset="0"/>
                <a:ea typeface="Calibri" panose="020F0502020204030204" pitchFamily="34" charset="0"/>
                <a:cs typeface="Times New Roman" panose="02020603050405020304" pitchFamily="18" charset="0"/>
              </a:rPr>
              <a:t> brandbestrijding</a:t>
            </a:r>
          </a:p>
          <a:p>
            <a:pPr marL="342900" lvl="0" indent="-342900">
              <a:spcAft>
                <a:spcPts val="600"/>
              </a:spcAft>
              <a:buSzPts val="1200"/>
              <a:buFont typeface="Calibri" panose="020F0502020204030204" pitchFamily="34" charset="0"/>
              <a:buAutoNum type="arabicParenBoth"/>
              <a:tabLst>
                <a:tab pos="810260" algn="l"/>
              </a:tabLst>
            </a:pPr>
            <a:r>
              <a:rPr lang="nl-BE" sz="18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Methoden</a:t>
            </a:r>
          </a:p>
          <a:p>
            <a:pPr marL="342900" lvl="0" indent="-342900">
              <a:buFont typeface="Symbol" panose="05050102010706020507" pitchFamily="18" charset="2"/>
              <a:buChar char=""/>
            </a:pPr>
            <a:r>
              <a:rPr lang="nl-BE" sz="1800" dirty="0">
                <a:effectLst/>
                <a:latin typeface="Calibri" panose="020F0502020204030204" pitchFamily="34" charset="0"/>
                <a:ea typeface="Calibri" panose="020F0502020204030204" pitchFamily="34" charset="0"/>
                <a:cs typeface="Times New Roman" panose="02020603050405020304" pitchFamily="18" charset="0"/>
              </a:rPr>
              <a:t>Periodieke stafvergaderingen (follow up)</a:t>
            </a:r>
          </a:p>
          <a:p>
            <a:pPr marL="342900" lvl="0" indent="-342900">
              <a:buFont typeface="Symbol" panose="05050102010706020507" pitchFamily="18" charset="2"/>
              <a:buChar char=""/>
            </a:pPr>
            <a:r>
              <a:rPr lang="nl-BE" sz="1800" dirty="0">
                <a:effectLst/>
                <a:latin typeface="Calibri" panose="020F0502020204030204" pitchFamily="34" charset="0"/>
                <a:ea typeface="Calibri" panose="020F0502020204030204" pitchFamily="34" charset="0"/>
                <a:cs typeface="Times New Roman" panose="02020603050405020304" pitchFamily="18" charset="0"/>
              </a:rPr>
              <a:t>Lokale </a:t>
            </a:r>
            <a:r>
              <a:rPr lang="nl-BE" sz="1800" dirty="0" err="1">
                <a:effectLst/>
                <a:latin typeface="Calibri" panose="020F0502020204030204" pitchFamily="34" charset="0"/>
                <a:ea typeface="Calibri" panose="020F0502020204030204" pitchFamily="34" charset="0"/>
                <a:cs typeface="Times New Roman" panose="02020603050405020304" pitchFamily="18" charset="0"/>
              </a:rPr>
              <a:t>surveys</a:t>
            </a:r>
            <a:r>
              <a:rPr lang="nl-BE" sz="1800" dirty="0">
                <a:effectLst/>
                <a:latin typeface="Calibri" panose="020F0502020204030204" pitchFamily="34" charset="0"/>
                <a:ea typeface="Calibri" panose="020F0502020204030204" pitchFamily="34" charset="0"/>
                <a:cs typeface="Times New Roman" panose="02020603050405020304" pitchFamily="18" charset="0"/>
              </a:rPr>
              <a:t> in de </a:t>
            </a:r>
            <a:r>
              <a:rPr lang="nl-BE" sz="1800" dirty="0" err="1">
                <a:effectLst/>
                <a:latin typeface="Calibri" panose="020F0502020204030204" pitchFamily="34" charset="0"/>
                <a:ea typeface="Calibri" panose="020F0502020204030204" pitchFamily="34" charset="0"/>
                <a:cs typeface="Times New Roman" panose="02020603050405020304" pitchFamily="18" charset="0"/>
              </a:rPr>
              <a:t>Kw</a:t>
            </a:r>
            <a:endParaRPr lang="nl-BE"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Symbol" panose="05050102010706020507" pitchFamily="18" charset="2"/>
              <a:buChar char=""/>
            </a:pPr>
            <a:r>
              <a:rPr lang="nl-BE" sz="1800" dirty="0">
                <a:effectLst/>
                <a:latin typeface="Calibri" panose="020F0502020204030204" pitchFamily="34" charset="0"/>
                <a:ea typeface="Calibri" panose="020F0502020204030204" pitchFamily="34" charset="0"/>
                <a:cs typeface="Times New Roman" panose="02020603050405020304" pitchFamily="18" charset="0"/>
              </a:rPr>
              <a:t>Organisatie van verschillende werkgroepen voor de opmaak van de eindproducten (richtlijnen, tools, voorbeelddossiers, …)</a:t>
            </a:r>
          </a:p>
          <a:p>
            <a:pPr marL="342900" lvl="0" indent="-342900">
              <a:spcAft>
                <a:spcPts val="600"/>
              </a:spcAft>
              <a:buFont typeface="Symbol" panose="05050102010706020507" pitchFamily="18" charset="2"/>
              <a:buChar char=""/>
            </a:pPr>
            <a:r>
              <a:rPr lang="nl-BE" sz="1800" dirty="0">
                <a:effectLst/>
                <a:latin typeface="Calibri" panose="020F0502020204030204" pitchFamily="34" charset="0"/>
                <a:ea typeface="Calibri" panose="020F0502020204030204" pitchFamily="34" charset="0"/>
                <a:cs typeface="Times New Roman" panose="02020603050405020304" pitchFamily="18" charset="0"/>
              </a:rPr>
              <a:t>SharePoint voor publicatie van de eindproducten; na opmaak zal deze op continue basis geüpdatet worden)</a:t>
            </a:r>
          </a:p>
          <a:p>
            <a:endParaRPr lang="fr-BE" dirty="0"/>
          </a:p>
        </p:txBody>
      </p:sp>
      <p:sp>
        <p:nvSpPr>
          <p:cNvPr id="4" name="Slide Number Placeholder 3"/>
          <p:cNvSpPr>
            <a:spLocks noGrp="1"/>
          </p:cNvSpPr>
          <p:nvPr>
            <p:ph type="sldNum" sz="quarter" idx="10"/>
          </p:nvPr>
        </p:nvSpPr>
        <p:spPr/>
        <p:txBody>
          <a:bodyPr/>
          <a:lstStyle/>
          <a:p>
            <a:fld id="{D64F2C25-99DC-4E03-B761-F0DD23C54933}" type="slidenum">
              <a:rPr lang="fr-BE" smtClean="0"/>
              <a:t>23</a:t>
            </a:fld>
            <a:endParaRPr lang="fr-BE"/>
          </a:p>
        </p:txBody>
      </p:sp>
    </p:spTree>
    <p:extLst>
      <p:ext uri="{BB962C8B-B14F-4D97-AF65-F5344CB8AC3E}">
        <p14:creationId xmlns:p14="http://schemas.microsoft.com/office/powerpoint/2010/main" val="271005933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540385">
              <a:spcAft>
                <a:spcPts val="600"/>
              </a:spcAft>
            </a:pPr>
            <a:r>
              <a:rPr lang="nl-BE" sz="1800" dirty="0">
                <a:effectLst/>
                <a:latin typeface="Calibri" panose="020F0502020204030204" pitchFamily="34" charset="0"/>
                <a:ea typeface="Calibri" panose="020F0502020204030204" pitchFamily="34" charset="0"/>
                <a:cs typeface="Times New Roman" panose="02020603050405020304" pitchFamily="18" charset="0"/>
              </a:rPr>
              <a:t> </a:t>
            </a:r>
          </a:p>
          <a:p>
            <a:pPr marL="342900" lvl="0" indent="-342900">
              <a:spcAft>
                <a:spcPts val="600"/>
              </a:spcAft>
              <a:buClr>
                <a:srgbClr val="000000"/>
              </a:buClr>
              <a:buSzPts val="1200"/>
              <a:buFont typeface="+mj-lt"/>
              <a:buAutoNum type="alphaLcPeriod"/>
              <a:tabLst>
                <a:tab pos="540385" algn="l"/>
              </a:tabLst>
            </a:pPr>
            <a:r>
              <a:rPr lang="nl-BE" sz="18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Middelen en methode</a:t>
            </a:r>
          </a:p>
          <a:p>
            <a:pPr marL="342900" lvl="0" indent="-342900">
              <a:spcAft>
                <a:spcPts val="600"/>
              </a:spcAft>
              <a:buSzPts val="1200"/>
              <a:buFont typeface="Calibri" panose="020F0502020204030204" pitchFamily="34" charset="0"/>
              <a:buAutoNum type="arabicParenBoth"/>
              <a:tabLst>
                <a:tab pos="810260" algn="l"/>
              </a:tabLst>
            </a:pPr>
            <a:r>
              <a:rPr lang="nl-BE" sz="18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Middelen</a:t>
            </a:r>
          </a:p>
          <a:p>
            <a:pPr marL="342900" lvl="0" indent="-342900">
              <a:spcAft>
                <a:spcPts val="600"/>
              </a:spcAft>
              <a:buSzPts val="1100"/>
              <a:buFont typeface="Calibri" panose="020F0502020204030204" pitchFamily="34" charset="0"/>
              <a:buAutoNum type="alphaLcParenBoth"/>
            </a:pPr>
            <a:r>
              <a:rPr lang="nl-BE" sz="18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Personeel</a:t>
            </a:r>
          </a:p>
          <a:p>
            <a:pPr>
              <a:spcAft>
                <a:spcPts val="6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MR-</a:t>
            </a:r>
            <a:r>
              <a:rPr lang="en-GB" sz="1800" dirty="0" err="1">
                <a:effectLst/>
                <a:latin typeface="Calibri" panose="020F0502020204030204" pitchFamily="34" charset="0"/>
                <a:ea typeface="Calibri" panose="020F0502020204030204" pitchFamily="34" charset="0"/>
                <a:cs typeface="Times New Roman" panose="02020603050405020304" pitchFamily="18" charset="0"/>
              </a:rPr>
              <a:t>Mgt</a:t>
            </a:r>
            <a:r>
              <a:rPr lang="en-GB" sz="1800" dirty="0">
                <a:effectLst/>
                <a:latin typeface="Calibri" panose="020F0502020204030204" pitchFamily="34" charset="0"/>
                <a:ea typeface="Calibri" panose="020F0502020204030204" pitchFamily="34" charset="0"/>
                <a:cs typeface="Times New Roman" panose="02020603050405020304" pitchFamily="18" charset="0"/>
              </a:rPr>
              <a:t>/R; DPBW-MR; MR C&amp;I-I; CC Infra; </a:t>
            </a:r>
            <a:r>
              <a:rPr lang="en-GB" sz="1800" dirty="0" err="1">
                <a:effectLst/>
                <a:latin typeface="Calibri" panose="020F0502020204030204" pitchFamily="34" charset="0"/>
                <a:ea typeface="Calibri" panose="020F0502020204030204" pitchFamily="34" charset="0"/>
                <a:cs typeface="Times New Roman" panose="02020603050405020304" pitchFamily="18" charset="0"/>
              </a:rPr>
              <a:t>MRSys</a:t>
            </a:r>
            <a:r>
              <a:rPr lang="en-GB" sz="1800" dirty="0">
                <a:effectLst/>
                <a:latin typeface="Calibri" panose="020F0502020204030204" pitchFamily="34" charset="0"/>
                <a:ea typeface="Calibri" panose="020F0502020204030204" pitchFamily="34" charset="0"/>
                <a:cs typeface="Times New Roman" panose="02020603050405020304" pitchFamily="18" charset="0"/>
              </a:rPr>
              <a:t>-S</a:t>
            </a:r>
            <a:endParaRPr lang="nl-BE"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spcAft>
                <a:spcPts val="600"/>
              </a:spcAft>
              <a:buSzPts val="1100"/>
              <a:buFont typeface="Calibri" panose="020F0502020204030204" pitchFamily="34" charset="0"/>
              <a:buAutoNum type="alphaLcParenBoth"/>
            </a:pPr>
            <a:r>
              <a:rPr lang="nl-BE" sz="18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Materieel of tools</a:t>
            </a:r>
          </a:p>
          <a:p>
            <a:pPr marL="342900" lvl="0" indent="-342900">
              <a:buFont typeface="Symbol" panose="05050102010706020507" pitchFamily="18" charset="2"/>
              <a:buChar char=""/>
              <a:tabLst>
                <a:tab pos="228600" algn="l"/>
                <a:tab pos="1350645" algn="l"/>
                <a:tab pos="1350645" algn="l"/>
              </a:tabLst>
            </a:pP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SharePoint</a:t>
            </a:r>
          </a:p>
          <a:p>
            <a:pPr marL="342900" lvl="0" indent="-342900">
              <a:spcAft>
                <a:spcPts val="600"/>
              </a:spcAft>
              <a:buFont typeface="Symbol" panose="05050102010706020507" pitchFamily="18" charset="2"/>
              <a:buChar char=""/>
              <a:tabLst>
                <a:tab pos="228600" algn="l"/>
                <a:tab pos="1350645" algn="l"/>
                <a:tab pos="1350645" algn="l"/>
              </a:tabLst>
            </a:pP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Office-tools voor de opmaak van tools, templates en voorbeelddossiers</a:t>
            </a:r>
          </a:p>
          <a:p>
            <a:pPr marL="342900" lvl="0" indent="-342900">
              <a:spcAft>
                <a:spcPts val="600"/>
              </a:spcAft>
              <a:buSzPts val="1100"/>
              <a:buFont typeface="Calibri" panose="020F0502020204030204" pitchFamily="34" charset="0"/>
              <a:buAutoNum type="alphaLcParenBoth"/>
            </a:pPr>
            <a:r>
              <a:rPr lang="nl-BE" sz="18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Budget</a:t>
            </a:r>
          </a:p>
          <a:p>
            <a:pPr>
              <a:spcAft>
                <a:spcPts val="600"/>
              </a:spcAft>
            </a:pPr>
            <a:r>
              <a:rPr lang="nl-BE" sz="1800" dirty="0">
                <a:effectLst/>
                <a:latin typeface="Calibri" panose="020F0502020204030204" pitchFamily="34" charset="0"/>
                <a:ea typeface="Calibri" panose="020F0502020204030204" pitchFamily="34" charset="0"/>
                <a:cs typeface="Times New Roman" panose="02020603050405020304" pitchFamily="18" charset="0"/>
              </a:rPr>
              <a:t>p.m. (</a:t>
            </a:r>
            <a:r>
              <a:rPr lang="nl-BE" sz="1800" dirty="0" err="1">
                <a:effectLst/>
                <a:latin typeface="Calibri" panose="020F0502020204030204" pitchFamily="34" charset="0"/>
                <a:ea typeface="Calibri" panose="020F0502020204030204" pitchFamily="34" charset="0"/>
                <a:cs typeface="Times New Roman" panose="02020603050405020304" pitchFamily="18" charset="0"/>
              </a:rPr>
              <a:t>inplaatsstelling</a:t>
            </a:r>
            <a:r>
              <a:rPr lang="nl-BE" sz="1800" dirty="0">
                <a:effectLst/>
                <a:latin typeface="Calibri" panose="020F0502020204030204" pitchFamily="34" charset="0"/>
                <a:ea typeface="Calibri" panose="020F0502020204030204" pitchFamily="34" charset="0"/>
                <a:cs typeface="Times New Roman" panose="02020603050405020304" pitchFamily="18" charset="0"/>
              </a:rPr>
              <a:t> in functie van behoefte: ULT)</a:t>
            </a:r>
          </a:p>
          <a:p>
            <a:pPr marL="342900" lvl="0" indent="-342900">
              <a:spcAft>
                <a:spcPts val="600"/>
              </a:spcAft>
              <a:buSzPts val="1100"/>
              <a:buFont typeface="Calibri" panose="020F0502020204030204" pitchFamily="34" charset="0"/>
              <a:buAutoNum type="alphaLcParenBoth"/>
            </a:pPr>
            <a:r>
              <a:rPr lang="nl-BE" sz="18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Wetgeving en richtlijnen</a:t>
            </a:r>
          </a:p>
          <a:p>
            <a:pPr marL="342900" lvl="0" indent="-342900">
              <a:buFont typeface="Symbol" panose="05050102010706020507" pitchFamily="18" charset="2"/>
              <a:buChar char=""/>
              <a:tabLst>
                <a:tab pos="228600" algn="l"/>
                <a:tab pos="1350645" algn="l"/>
                <a:tab pos="1350645" algn="l"/>
              </a:tabLst>
            </a:pP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AREI</a:t>
            </a:r>
          </a:p>
          <a:p>
            <a:pPr marL="342900" lvl="0" indent="-342900">
              <a:spcAft>
                <a:spcPts val="600"/>
              </a:spcAft>
              <a:buFont typeface="Symbol" panose="05050102010706020507" pitchFamily="18" charset="2"/>
              <a:buChar char=""/>
              <a:tabLst>
                <a:tab pos="228600" algn="l"/>
                <a:tab pos="1350645" algn="l"/>
                <a:tab pos="1350645" algn="l"/>
              </a:tabLst>
            </a:pP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Codex over het welzijn op het werk, boek II, titel 3: “Elektrische installaties”</a:t>
            </a:r>
          </a:p>
          <a:p>
            <a:pPr marL="342900" lvl="0" indent="-342900">
              <a:spcAft>
                <a:spcPts val="600"/>
              </a:spcAft>
              <a:buSzPts val="1200"/>
              <a:buFont typeface="Calibri" panose="020F0502020204030204" pitchFamily="34" charset="0"/>
              <a:buAutoNum type="arabicParenBoth"/>
              <a:tabLst>
                <a:tab pos="810260" algn="l"/>
              </a:tabLst>
            </a:pPr>
            <a:r>
              <a:rPr lang="nl-BE" sz="18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Methoden</a:t>
            </a:r>
          </a:p>
          <a:p>
            <a:pPr marL="342900" lvl="0" indent="-342900">
              <a:buFont typeface="Symbol" panose="05050102010706020507" pitchFamily="18" charset="2"/>
              <a:buChar char=""/>
              <a:tabLst>
                <a:tab pos="228600" algn="l"/>
              </a:tabLst>
            </a:pPr>
            <a:r>
              <a:rPr lang="nl-BE" sz="1800" dirty="0">
                <a:effectLst/>
                <a:latin typeface="Calibri" panose="020F0502020204030204" pitchFamily="34" charset="0"/>
                <a:ea typeface="Calibri" panose="020F0502020204030204" pitchFamily="34" charset="0"/>
                <a:cs typeface="Times New Roman" panose="02020603050405020304" pitchFamily="18" charset="0"/>
              </a:rPr>
              <a:t>Periodieke stafvergaderingen (follow up)</a:t>
            </a:r>
          </a:p>
          <a:p>
            <a:pPr marL="342900" lvl="0" indent="-342900">
              <a:buFont typeface="Symbol" panose="05050102010706020507" pitchFamily="18" charset="2"/>
              <a:buChar char=""/>
              <a:tabLst>
                <a:tab pos="228600" algn="l"/>
              </a:tabLst>
            </a:pPr>
            <a:r>
              <a:rPr lang="nl-BE" sz="1800" dirty="0">
                <a:effectLst/>
                <a:latin typeface="Calibri" panose="020F0502020204030204" pitchFamily="34" charset="0"/>
                <a:ea typeface="Calibri" panose="020F0502020204030204" pitchFamily="34" charset="0"/>
                <a:cs typeface="Times New Roman" panose="02020603050405020304" pitchFamily="18" charset="0"/>
              </a:rPr>
              <a:t>Lokale </a:t>
            </a:r>
            <a:r>
              <a:rPr lang="nl-BE" sz="1800" dirty="0" err="1">
                <a:effectLst/>
                <a:latin typeface="Calibri" panose="020F0502020204030204" pitchFamily="34" charset="0"/>
                <a:ea typeface="Calibri" panose="020F0502020204030204" pitchFamily="34" charset="0"/>
                <a:cs typeface="Times New Roman" panose="02020603050405020304" pitchFamily="18" charset="0"/>
              </a:rPr>
              <a:t>surveys</a:t>
            </a:r>
            <a:r>
              <a:rPr lang="nl-BE" sz="1800" dirty="0">
                <a:effectLst/>
                <a:latin typeface="Calibri" panose="020F0502020204030204" pitchFamily="34" charset="0"/>
                <a:ea typeface="Calibri" panose="020F0502020204030204" pitchFamily="34" charset="0"/>
                <a:cs typeface="Times New Roman" panose="02020603050405020304" pitchFamily="18" charset="0"/>
              </a:rPr>
              <a:t> in de </a:t>
            </a:r>
            <a:r>
              <a:rPr lang="nl-BE" sz="1800" dirty="0" err="1">
                <a:effectLst/>
                <a:latin typeface="Calibri" panose="020F0502020204030204" pitchFamily="34" charset="0"/>
                <a:ea typeface="Calibri" panose="020F0502020204030204" pitchFamily="34" charset="0"/>
                <a:cs typeface="Times New Roman" panose="02020603050405020304" pitchFamily="18" charset="0"/>
              </a:rPr>
              <a:t>Kw</a:t>
            </a:r>
            <a:endParaRPr lang="nl-BE"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Symbol" panose="05050102010706020507" pitchFamily="18" charset="2"/>
              <a:buChar char=""/>
              <a:tabLst>
                <a:tab pos="228600" algn="l"/>
              </a:tabLst>
            </a:pPr>
            <a:r>
              <a:rPr lang="nl-BE" sz="1800" dirty="0">
                <a:effectLst/>
                <a:latin typeface="Calibri" panose="020F0502020204030204" pitchFamily="34" charset="0"/>
                <a:ea typeface="Calibri" panose="020F0502020204030204" pitchFamily="34" charset="0"/>
                <a:cs typeface="Times New Roman" panose="02020603050405020304" pitchFamily="18" charset="0"/>
              </a:rPr>
              <a:t>Organisatie van verschillende werkgroepen voor de opmaak van de eindproducten (richtlijnen, tools, voorbeelddossiers, …)</a:t>
            </a:r>
          </a:p>
          <a:p>
            <a:pPr marL="342900" lvl="0" indent="-342900">
              <a:spcAft>
                <a:spcPts val="600"/>
              </a:spcAft>
              <a:buFont typeface="Symbol" panose="05050102010706020507" pitchFamily="18" charset="2"/>
              <a:buChar char=""/>
              <a:tabLst>
                <a:tab pos="228600" algn="l"/>
              </a:tabLst>
            </a:pPr>
            <a:r>
              <a:rPr lang="nl-BE" sz="1800" dirty="0">
                <a:effectLst/>
                <a:latin typeface="Calibri" panose="020F0502020204030204" pitchFamily="34" charset="0"/>
                <a:ea typeface="Calibri" panose="020F0502020204030204" pitchFamily="34" charset="0"/>
                <a:cs typeface="Times New Roman" panose="02020603050405020304" pitchFamily="18" charset="0"/>
              </a:rPr>
              <a:t>SharePoint voor publicatie van de eindproducten; na opmaak zal deze op continue basis geüpdatet worden)</a:t>
            </a:r>
          </a:p>
          <a:p>
            <a:endParaRPr lang="fr-BE" dirty="0"/>
          </a:p>
        </p:txBody>
      </p:sp>
      <p:sp>
        <p:nvSpPr>
          <p:cNvPr id="4" name="Slide Number Placeholder 3"/>
          <p:cNvSpPr>
            <a:spLocks noGrp="1"/>
          </p:cNvSpPr>
          <p:nvPr>
            <p:ph type="sldNum" sz="quarter" idx="10"/>
          </p:nvPr>
        </p:nvSpPr>
        <p:spPr/>
        <p:txBody>
          <a:bodyPr/>
          <a:lstStyle/>
          <a:p>
            <a:fld id="{D64F2C25-99DC-4E03-B761-F0DD23C54933}" type="slidenum">
              <a:rPr lang="fr-BE" smtClean="0"/>
              <a:t>24</a:t>
            </a:fld>
            <a:endParaRPr lang="fr-BE"/>
          </a:p>
        </p:txBody>
      </p:sp>
    </p:spTree>
    <p:extLst>
      <p:ext uri="{BB962C8B-B14F-4D97-AF65-F5344CB8AC3E}">
        <p14:creationId xmlns:p14="http://schemas.microsoft.com/office/powerpoint/2010/main" val="291934451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540385">
              <a:spcAft>
                <a:spcPts val="600"/>
              </a:spcAft>
            </a:pPr>
            <a:r>
              <a:rPr lang="nl-BE" sz="1800" dirty="0">
                <a:effectLst/>
                <a:latin typeface="Calibri" panose="020F0502020204030204" pitchFamily="34" charset="0"/>
                <a:ea typeface="Calibri" panose="020F0502020204030204" pitchFamily="34" charset="0"/>
                <a:cs typeface="Times New Roman" panose="02020603050405020304" pitchFamily="18" charset="0"/>
              </a:rPr>
              <a:t> </a:t>
            </a:r>
          </a:p>
          <a:p>
            <a:pPr marL="342900" lvl="0" indent="-342900">
              <a:spcAft>
                <a:spcPts val="600"/>
              </a:spcAft>
              <a:buClr>
                <a:srgbClr val="000000"/>
              </a:buClr>
              <a:buSzPts val="1200"/>
              <a:buFont typeface="+mj-lt"/>
              <a:buAutoNum type="alphaLcPeriod"/>
              <a:tabLst>
                <a:tab pos="540385" algn="l"/>
              </a:tabLst>
            </a:pPr>
            <a:r>
              <a:rPr lang="nl-BE" sz="18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Middelen en methode</a:t>
            </a:r>
          </a:p>
          <a:p>
            <a:pPr marL="342900" lvl="0" indent="-342900">
              <a:spcAft>
                <a:spcPts val="600"/>
              </a:spcAft>
              <a:buSzPts val="1200"/>
              <a:buFont typeface="Calibri" panose="020F0502020204030204" pitchFamily="34" charset="0"/>
              <a:buAutoNum type="arabicParenBoth"/>
              <a:tabLst>
                <a:tab pos="810260" algn="l"/>
              </a:tabLst>
            </a:pPr>
            <a:r>
              <a:rPr lang="nl-BE" sz="18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Middelen</a:t>
            </a:r>
          </a:p>
          <a:p>
            <a:pPr marL="342900" lvl="0" indent="-342900">
              <a:spcAft>
                <a:spcPts val="600"/>
              </a:spcAft>
              <a:buSzPts val="1100"/>
              <a:buFont typeface="Calibri" panose="020F0502020204030204" pitchFamily="34" charset="0"/>
              <a:buAutoNum type="alphaLcParenBoth"/>
            </a:pPr>
            <a:r>
              <a:rPr lang="nl-BE" sz="18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Personeel</a:t>
            </a:r>
          </a:p>
          <a:p>
            <a:pPr>
              <a:spcAft>
                <a:spcPts val="6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MR-</a:t>
            </a:r>
            <a:r>
              <a:rPr lang="en-GB" sz="1800" dirty="0" err="1">
                <a:effectLst/>
                <a:latin typeface="Calibri" panose="020F0502020204030204" pitchFamily="34" charset="0"/>
                <a:ea typeface="Calibri" panose="020F0502020204030204" pitchFamily="34" charset="0"/>
                <a:cs typeface="Times New Roman" panose="02020603050405020304" pitchFamily="18" charset="0"/>
              </a:rPr>
              <a:t>Mgt</a:t>
            </a:r>
            <a:r>
              <a:rPr lang="en-GB" sz="1800" dirty="0">
                <a:effectLst/>
                <a:latin typeface="Calibri" panose="020F0502020204030204" pitchFamily="34" charset="0"/>
                <a:ea typeface="Calibri" panose="020F0502020204030204" pitchFamily="34" charset="0"/>
                <a:cs typeface="Times New Roman" panose="02020603050405020304" pitchFamily="18" charset="0"/>
              </a:rPr>
              <a:t>/R; DPBW-MR; MR C&amp;I-I; CC Infra; </a:t>
            </a:r>
            <a:r>
              <a:rPr lang="en-GB" sz="1800" dirty="0" err="1">
                <a:effectLst/>
                <a:latin typeface="Calibri" panose="020F0502020204030204" pitchFamily="34" charset="0"/>
                <a:ea typeface="Calibri" panose="020F0502020204030204" pitchFamily="34" charset="0"/>
                <a:cs typeface="Times New Roman" panose="02020603050405020304" pitchFamily="18" charset="0"/>
              </a:rPr>
              <a:t>MRSys</a:t>
            </a:r>
            <a:r>
              <a:rPr lang="en-GB" sz="1800" dirty="0">
                <a:effectLst/>
                <a:latin typeface="Calibri" panose="020F0502020204030204" pitchFamily="34" charset="0"/>
                <a:ea typeface="Calibri" panose="020F0502020204030204" pitchFamily="34" charset="0"/>
                <a:cs typeface="Times New Roman" panose="02020603050405020304" pitchFamily="18" charset="0"/>
              </a:rPr>
              <a:t>-S</a:t>
            </a:r>
            <a:endParaRPr lang="nl-BE"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spcAft>
                <a:spcPts val="600"/>
              </a:spcAft>
              <a:buSzPts val="1100"/>
              <a:buFont typeface="Calibri" panose="020F0502020204030204" pitchFamily="34" charset="0"/>
              <a:buAutoNum type="alphaLcParenBoth"/>
            </a:pPr>
            <a:r>
              <a:rPr lang="nl-BE" sz="18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Materieel of tools</a:t>
            </a:r>
          </a:p>
          <a:p>
            <a:pPr marL="342900" lvl="0" indent="-342900">
              <a:buFont typeface="Symbol" panose="05050102010706020507" pitchFamily="18" charset="2"/>
              <a:buChar char=""/>
              <a:tabLst>
                <a:tab pos="228600" algn="l"/>
                <a:tab pos="1350645" algn="l"/>
                <a:tab pos="1350645" algn="l"/>
              </a:tabLst>
            </a:pP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SharePoint</a:t>
            </a:r>
          </a:p>
          <a:p>
            <a:pPr marL="342900" lvl="0" indent="-342900">
              <a:spcAft>
                <a:spcPts val="600"/>
              </a:spcAft>
              <a:buFont typeface="Symbol" panose="05050102010706020507" pitchFamily="18" charset="2"/>
              <a:buChar char=""/>
              <a:tabLst>
                <a:tab pos="228600" algn="l"/>
                <a:tab pos="1350645" algn="l"/>
                <a:tab pos="1350645" algn="l"/>
              </a:tabLst>
            </a:pP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Office-tools voor de opmaak van tools, templates en voorbeelddossiers</a:t>
            </a:r>
          </a:p>
          <a:p>
            <a:pPr marL="342900" lvl="0" indent="-342900">
              <a:spcAft>
                <a:spcPts val="600"/>
              </a:spcAft>
              <a:buSzPts val="1100"/>
              <a:buFont typeface="Calibri" panose="020F0502020204030204" pitchFamily="34" charset="0"/>
              <a:buAutoNum type="alphaLcParenBoth"/>
            </a:pPr>
            <a:r>
              <a:rPr lang="nl-BE" sz="18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Budget</a:t>
            </a:r>
          </a:p>
          <a:p>
            <a:pPr>
              <a:spcAft>
                <a:spcPts val="600"/>
              </a:spcAft>
            </a:pPr>
            <a:r>
              <a:rPr lang="nl-BE" sz="1800" dirty="0">
                <a:effectLst/>
                <a:latin typeface="Calibri" panose="020F0502020204030204" pitchFamily="34" charset="0"/>
                <a:ea typeface="Calibri" panose="020F0502020204030204" pitchFamily="34" charset="0"/>
                <a:cs typeface="Times New Roman" panose="02020603050405020304" pitchFamily="18" charset="0"/>
              </a:rPr>
              <a:t>p.m. (</a:t>
            </a:r>
            <a:r>
              <a:rPr lang="nl-BE" sz="1800" dirty="0" err="1">
                <a:effectLst/>
                <a:latin typeface="Calibri" panose="020F0502020204030204" pitchFamily="34" charset="0"/>
                <a:ea typeface="Calibri" panose="020F0502020204030204" pitchFamily="34" charset="0"/>
                <a:cs typeface="Times New Roman" panose="02020603050405020304" pitchFamily="18" charset="0"/>
              </a:rPr>
              <a:t>inplaatsstelling</a:t>
            </a:r>
            <a:r>
              <a:rPr lang="nl-BE" sz="1800" dirty="0">
                <a:effectLst/>
                <a:latin typeface="Calibri" panose="020F0502020204030204" pitchFamily="34" charset="0"/>
                <a:ea typeface="Calibri" panose="020F0502020204030204" pitchFamily="34" charset="0"/>
                <a:cs typeface="Times New Roman" panose="02020603050405020304" pitchFamily="18" charset="0"/>
              </a:rPr>
              <a:t> in functie van behoefte: ULT)</a:t>
            </a:r>
          </a:p>
          <a:p>
            <a:pPr marL="342900" lvl="0" indent="-342900">
              <a:spcAft>
                <a:spcPts val="600"/>
              </a:spcAft>
              <a:buSzPts val="1100"/>
              <a:buFont typeface="Calibri" panose="020F0502020204030204" pitchFamily="34" charset="0"/>
              <a:buAutoNum type="alphaLcParenBoth"/>
            </a:pPr>
            <a:r>
              <a:rPr lang="nl-BE" sz="18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Wetgeving en richtlijnen</a:t>
            </a:r>
          </a:p>
          <a:p>
            <a:pPr marL="342900" lvl="0" indent="-342900">
              <a:buFont typeface="Symbol" panose="05050102010706020507" pitchFamily="18" charset="2"/>
              <a:buChar char=""/>
              <a:tabLst>
                <a:tab pos="228600" algn="l"/>
                <a:tab pos="1350645" algn="l"/>
                <a:tab pos="1350645" algn="l"/>
              </a:tabLst>
            </a:pP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AREI</a:t>
            </a:r>
          </a:p>
          <a:p>
            <a:pPr marL="342900" lvl="0" indent="-342900">
              <a:spcAft>
                <a:spcPts val="600"/>
              </a:spcAft>
              <a:buFont typeface="Symbol" panose="05050102010706020507" pitchFamily="18" charset="2"/>
              <a:buChar char=""/>
              <a:tabLst>
                <a:tab pos="228600" algn="l"/>
                <a:tab pos="1350645" algn="l"/>
                <a:tab pos="1350645" algn="l"/>
              </a:tabLst>
            </a:pP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Codex over het welzijn op het werk, boek II, titel 3: “Elektrische installaties”</a:t>
            </a:r>
          </a:p>
          <a:p>
            <a:pPr marL="342900" lvl="0" indent="-342900">
              <a:spcAft>
                <a:spcPts val="600"/>
              </a:spcAft>
              <a:buSzPts val="1200"/>
              <a:buFont typeface="Calibri" panose="020F0502020204030204" pitchFamily="34" charset="0"/>
              <a:buAutoNum type="arabicParenBoth"/>
              <a:tabLst>
                <a:tab pos="810260" algn="l"/>
              </a:tabLst>
            </a:pPr>
            <a:r>
              <a:rPr lang="nl-BE" sz="18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Methoden</a:t>
            </a:r>
          </a:p>
          <a:p>
            <a:pPr marL="342900" lvl="0" indent="-342900">
              <a:buFont typeface="Symbol" panose="05050102010706020507" pitchFamily="18" charset="2"/>
              <a:buChar char=""/>
              <a:tabLst>
                <a:tab pos="228600" algn="l"/>
              </a:tabLst>
            </a:pPr>
            <a:r>
              <a:rPr lang="nl-BE" sz="1800" dirty="0">
                <a:effectLst/>
                <a:latin typeface="Calibri" panose="020F0502020204030204" pitchFamily="34" charset="0"/>
                <a:ea typeface="Calibri" panose="020F0502020204030204" pitchFamily="34" charset="0"/>
                <a:cs typeface="Times New Roman" panose="02020603050405020304" pitchFamily="18" charset="0"/>
              </a:rPr>
              <a:t>Periodieke stafvergaderingen (follow up)</a:t>
            </a:r>
          </a:p>
          <a:p>
            <a:pPr marL="342900" lvl="0" indent="-342900">
              <a:buFont typeface="Symbol" panose="05050102010706020507" pitchFamily="18" charset="2"/>
              <a:buChar char=""/>
              <a:tabLst>
                <a:tab pos="228600" algn="l"/>
              </a:tabLst>
            </a:pPr>
            <a:r>
              <a:rPr lang="nl-BE" sz="1800" dirty="0">
                <a:effectLst/>
                <a:latin typeface="Calibri" panose="020F0502020204030204" pitchFamily="34" charset="0"/>
                <a:ea typeface="Calibri" panose="020F0502020204030204" pitchFamily="34" charset="0"/>
                <a:cs typeface="Times New Roman" panose="02020603050405020304" pitchFamily="18" charset="0"/>
              </a:rPr>
              <a:t>Lokale </a:t>
            </a:r>
            <a:r>
              <a:rPr lang="nl-BE" sz="1800" dirty="0" err="1">
                <a:effectLst/>
                <a:latin typeface="Calibri" panose="020F0502020204030204" pitchFamily="34" charset="0"/>
                <a:ea typeface="Calibri" panose="020F0502020204030204" pitchFamily="34" charset="0"/>
                <a:cs typeface="Times New Roman" panose="02020603050405020304" pitchFamily="18" charset="0"/>
              </a:rPr>
              <a:t>surveys</a:t>
            </a:r>
            <a:r>
              <a:rPr lang="nl-BE" sz="1800" dirty="0">
                <a:effectLst/>
                <a:latin typeface="Calibri" panose="020F0502020204030204" pitchFamily="34" charset="0"/>
                <a:ea typeface="Calibri" panose="020F0502020204030204" pitchFamily="34" charset="0"/>
                <a:cs typeface="Times New Roman" panose="02020603050405020304" pitchFamily="18" charset="0"/>
              </a:rPr>
              <a:t> in de </a:t>
            </a:r>
            <a:r>
              <a:rPr lang="nl-BE" sz="1800" dirty="0" err="1">
                <a:effectLst/>
                <a:latin typeface="Calibri" panose="020F0502020204030204" pitchFamily="34" charset="0"/>
                <a:ea typeface="Calibri" panose="020F0502020204030204" pitchFamily="34" charset="0"/>
                <a:cs typeface="Times New Roman" panose="02020603050405020304" pitchFamily="18" charset="0"/>
              </a:rPr>
              <a:t>Kw</a:t>
            </a:r>
            <a:endParaRPr lang="nl-BE"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Symbol" panose="05050102010706020507" pitchFamily="18" charset="2"/>
              <a:buChar char=""/>
              <a:tabLst>
                <a:tab pos="228600" algn="l"/>
              </a:tabLst>
            </a:pPr>
            <a:r>
              <a:rPr lang="nl-BE" sz="1800" dirty="0">
                <a:effectLst/>
                <a:latin typeface="Calibri" panose="020F0502020204030204" pitchFamily="34" charset="0"/>
                <a:ea typeface="Calibri" panose="020F0502020204030204" pitchFamily="34" charset="0"/>
                <a:cs typeface="Times New Roman" panose="02020603050405020304" pitchFamily="18" charset="0"/>
              </a:rPr>
              <a:t>Organisatie van verschillende werkgroepen voor de opmaak van de eindproducten (richtlijnen, tools, voorbeelddossiers, …)</a:t>
            </a:r>
          </a:p>
          <a:p>
            <a:pPr marL="342900" lvl="0" indent="-342900">
              <a:spcAft>
                <a:spcPts val="600"/>
              </a:spcAft>
              <a:buFont typeface="Symbol" panose="05050102010706020507" pitchFamily="18" charset="2"/>
              <a:buChar char=""/>
              <a:tabLst>
                <a:tab pos="228600" algn="l"/>
              </a:tabLst>
            </a:pPr>
            <a:r>
              <a:rPr lang="nl-BE" sz="1800" dirty="0">
                <a:effectLst/>
                <a:latin typeface="Calibri" panose="020F0502020204030204" pitchFamily="34" charset="0"/>
                <a:ea typeface="Calibri" panose="020F0502020204030204" pitchFamily="34" charset="0"/>
                <a:cs typeface="Times New Roman" panose="02020603050405020304" pitchFamily="18" charset="0"/>
              </a:rPr>
              <a:t>SharePoint voor publicatie van de eindproducten; na opmaak zal deze op continue basis geüpdatet worden)</a:t>
            </a:r>
          </a:p>
          <a:p>
            <a:endParaRPr lang="fr-BE" dirty="0"/>
          </a:p>
        </p:txBody>
      </p:sp>
      <p:sp>
        <p:nvSpPr>
          <p:cNvPr id="4" name="Slide Number Placeholder 3"/>
          <p:cNvSpPr>
            <a:spLocks noGrp="1"/>
          </p:cNvSpPr>
          <p:nvPr>
            <p:ph type="sldNum" sz="quarter" idx="10"/>
          </p:nvPr>
        </p:nvSpPr>
        <p:spPr/>
        <p:txBody>
          <a:bodyPr/>
          <a:lstStyle/>
          <a:p>
            <a:fld id="{D64F2C25-99DC-4E03-B761-F0DD23C54933}" type="slidenum">
              <a:rPr lang="fr-BE" smtClean="0"/>
              <a:t>25</a:t>
            </a:fld>
            <a:endParaRPr lang="fr-BE"/>
          </a:p>
        </p:txBody>
      </p:sp>
    </p:spTree>
    <p:extLst>
      <p:ext uri="{BB962C8B-B14F-4D97-AF65-F5344CB8AC3E}">
        <p14:creationId xmlns:p14="http://schemas.microsoft.com/office/powerpoint/2010/main" val="2158161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540385">
              <a:spcAft>
                <a:spcPts val="600"/>
              </a:spcAft>
            </a:pPr>
            <a:r>
              <a:rPr lang="nl-BE" sz="1800" dirty="0">
                <a:effectLst/>
                <a:latin typeface="Calibri" panose="020F0502020204030204" pitchFamily="34" charset="0"/>
                <a:ea typeface="Calibri" panose="020F0502020204030204" pitchFamily="34" charset="0"/>
                <a:cs typeface="Times New Roman" panose="02020603050405020304" pitchFamily="18" charset="0"/>
              </a:rPr>
              <a:t> </a:t>
            </a:r>
          </a:p>
          <a:p>
            <a:pPr marL="342900" lvl="0" indent="-342900">
              <a:spcAft>
                <a:spcPts val="600"/>
              </a:spcAft>
              <a:buClr>
                <a:srgbClr val="000000"/>
              </a:buClr>
              <a:buSzPts val="1200"/>
              <a:buFont typeface="+mj-lt"/>
              <a:buAutoNum type="alphaLcPeriod"/>
              <a:tabLst>
                <a:tab pos="540385" algn="l"/>
              </a:tabLst>
            </a:pPr>
            <a:r>
              <a:rPr lang="nl-BE" sz="18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Middelen en methode</a:t>
            </a:r>
          </a:p>
          <a:p>
            <a:pPr marL="342900" lvl="0" indent="-342900">
              <a:spcAft>
                <a:spcPts val="600"/>
              </a:spcAft>
              <a:buSzPts val="1200"/>
              <a:buFont typeface="Calibri" panose="020F0502020204030204" pitchFamily="34" charset="0"/>
              <a:buAutoNum type="arabicParenBoth"/>
              <a:tabLst>
                <a:tab pos="810260" algn="l"/>
              </a:tabLst>
            </a:pPr>
            <a:r>
              <a:rPr lang="nl-BE" sz="18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Middelen</a:t>
            </a:r>
          </a:p>
          <a:p>
            <a:pPr marL="342900" lvl="0" indent="-342900">
              <a:spcAft>
                <a:spcPts val="600"/>
              </a:spcAft>
              <a:buSzPts val="1100"/>
              <a:buFont typeface="Calibri" panose="020F0502020204030204" pitchFamily="34" charset="0"/>
              <a:buAutoNum type="alphaLcParenBoth"/>
            </a:pPr>
            <a:r>
              <a:rPr lang="nl-BE" sz="18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Personeel</a:t>
            </a:r>
          </a:p>
          <a:p>
            <a:pPr>
              <a:spcAft>
                <a:spcPts val="6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MR-</a:t>
            </a:r>
            <a:r>
              <a:rPr lang="en-GB" sz="1800" dirty="0" err="1">
                <a:effectLst/>
                <a:latin typeface="Calibri" panose="020F0502020204030204" pitchFamily="34" charset="0"/>
                <a:ea typeface="Calibri" panose="020F0502020204030204" pitchFamily="34" charset="0"/>
                <a:cs typeface="Times New Roman" panose="02020603050405020304" pitchFamily="18" charset="0"/>
              </a:rPr>
              <a:t>Mgt</a:t>
            </a:r>
            <a:r>
              <a:rPr lang="en-GB" sz="1800" dirty="0">
                <a:effectLst/>
                <a:latin typeface="Calibri" panose="020F0502020204030204" pitchFamily="34" charset="0"/>
                <a:ea typeface="Calibri" panose="020F0502020204030204" pitchFamily="34" charset="0"/>
                <a:cs typeface="Times New Roman" panose="02020603050405020304" pitchFamily="18" charset="0"/>
              </a:rPr>
              <a:t>/R; DPBW-MR; MR C&amp;I-I; CC Infra; </a:t>
            </a:r>
            <a:r>
              <a:rPr lang="en-GB" sz="1800" dirty="0" err="1">
                <a:effectLst/>
                <a:latin typeface="Calibri" panose="020F0502020204030204" pitchFamily="34" charset="0"/>
                <a:ea typeface="Calibri" panose="020F0502020204030204" pitchFamily="34" charset="0"/>
                <a:cs typeface="Times New Roman" panose="02020603050405020304" pitchFamily="18" charset="0"/>
              </a:rPr>
              <a:t>MRSys</a:t>
            </a:r>
            <a:r>
              <a:rPr lang="en-GB" sz="1800" dirty="0">
                <a:effectLst/>
                <a:latin typeface="Calibri" panose="020F0502020204030204" pitchFamily="34" charset="0"/>
                <a:ea typeface="Calibri" panose="020F0502020204030204" pitchFamily="34" charset="0"/>
                <a:cs typeface="Times New Roman" panose="02020603050405020304" pitchFamily="18" charset="0"/>
              </a:rPr>
              <a:t>-S</a:t>
            </a:r>
            <a:endParaRPr lang="nl-BE"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spcAft>
                <a:spcPts val="600"/>
              </a:spcAft>
              <a:buSzPts val="1100"/>
              <a:buFont typeface="Calibri" panose="020F0502020204030204" pitchFamily="34" charset="0"/>
              <a:buAutoNum type="alphaLcParenBoth"/>
            </a:pPr>
            <a:r>
              <a:rPr lang="nl-BE" sz="18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Materieel of tools</a:t>
            </a:r>
          </a:p>
          <a:p>
            <a:pPr marL="342900" lvl="0" indent="-342900">
              <a:buFont typeface="Symbol" panose="05050102010706020507" pitchFamily="18" charset="2"/>
              <a:buChar char=""/>
              <a:tabLst>
                <a:tab pos="228600" algn="l"/>
                <a:tab pos="1350645" algn="l"/>
                <a:tab pos="1350645" algn="l"/>
              </a:tabLst>
            </a:pP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SharePoint</a:t>
            </a:r>
          </a:p>
          <a:p>
            <a:pPr marL="342900" lvl="0" indent="-342900">
              <a:spcAft>
                <a:spcPts val="600"/>
              </a:spcAft>
              <a:buFont typeface="Symbol" panose="05050102010706020507" pitchFamily="18" charset="2"/>
              <a:buChar char=""/>
              <a:tabLst>
                <a:tab pos="228600" algn="l"/>
                <a:tab pos="1350645" algn="l"/>
                <a:tab pos="1350645" algn="l"/>
              </a:tabLst>
            </a:pP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Office-tools voor de opmaak van tools, templates en voorbeelddossiers</a:t>
            </a:r>
          </a:p>
          <a:p>
            <a:pPr marL="342900" lvl="0" indent="-342900">
              <a:spcAft>
                <a:spcPts val="600"/>
              </a:spcAft>
              <a:buSzPts val="1100"/>
              <a:buFont typeface="Calibri" panose="020F0502020204030204" pitchFamily="34" charset="0"/>
              <a:buAutoNum type="alphaLcParenBoth"/>
            </a:pPr>
            <a:r>
              <a:rPr lang="nl-BE" sz="18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Budget</a:t>
            </a:r>
          </a:p>
          <a:p>
            <a:pPr>
              <a:spcAft>
                <a:spcPts val="600"/>
              </a:spcAft>
            </a:pPr>
            <a:r>
              <a:rPr lang="nl-BE" sz="1800" dirty="0">
                <a:effectLst/>
                <a:latin typeface="Calibri" panose="020F0502020204030204" pitchFamily="34" charset="0"/>
                <a:ea typeface="Calibri" panose="020F0502020204030204" pitchFamily="34" charset="0"/>
                <a:cs typeface="Times New Roman" panose="02020603050405020304" pitchFamily="18" charset="0"/>
              </a:rPr>
              <a:t>p.m. (</a:t>
            </a:r>
            <a:r>
              <a:rPr lang="nl-BE" sz="1800" dirty="0" err="1">
                <a:effectLst/>
                <a:latin typeface="Calibri" panose="020F0502020204030204" pitchFamily="34" charset="0"/>
                <a:ea typeface="Calibri" panose="020F0502020204030204" pitchFamily="34" charset="0"/>
                <a:cs typeface="Times New Roman" panose="02020603050405020304" pitchFamily="18" charset="0"/>
              </a:rPr>
              <a:t>inplaatsstelling</a:t>
            </a:r>
            <a:r>
              <a:rPr lang="nl-BE" sz="1800" dirty="0">
                <a:effectLst/>
                <a:latin typeface="Calibri" panose="020F0502020204030204" pitchFamily="34" charset="0"/>
                <a:ea typeface="Calibri" panose="020F0502020204030204" pitchFamily="34" charset="0"/>
                <a:cs typeface="Times New Roman" panose="02020603050405020304" pitchFamily="18" charset="0"/>
              </a:rPr>
              <a:t> in functie van behoefte: ULT)</a:t>
            </a:r>
          </a:p>
          <a:p>
            <a:pPr marL="342900" lvl="0" indent="-342900">
              <a:spcAft>
                <a:spcPts val="600"/>
              </a:spcAft>
              <a:buSzPts val="1100"/>
              <a:buFont typeface="Calibri" panose="020F0502020204030204" pitchFamily="34" charset="0"/>
              <a:buAutoNum type="alphaLcParenBoth"/>
            </a:pPr>
            <a:r>
              <a:rPr lang="nl-BE" sz="18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Wetgeving en richtlijnen</a:t>
            </a:r>
          </a:p>
          <a:p>
            <a:pPr marL="342900" lvl="0" indent="-342900">
              <a:buFont typeface="Symbol" panose="05050102010706020507" pitchFamily="18" charset="2"/>
              <a:buChar char=""/>
              <a:tabLst>
                <a:tab pos="228600" algn="l"/>
                <a:tab pos="1350645" algn="l"/>
                <a:tab pos="1350645" algn="l"/>
              </a:tabLst>
            </a:pP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AREI</a:t>
            </a:r>
          </a:p>
          <a:p>
            <a:pPr marL="342900" lvl="0" indent="-342900">
              <a:spcAft>
                <a:spcPts val="600"/>
              </a:spcAft>
              <a:buFont typeface="Symbol" panose="05050102010706020507" pitchFamily="18" charset="2"/>
              <a:buChar char=""/>
              <a:tabLst>
                <a:tab pos="228600" algn="l"/>
                <a:tab pos="1350645" algn="l"/>
                <a:tab pos="1350645" algn="l"/>
              </a:tabLst>
            </a:pP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Codex over het welzijn op het werk, boek II, titel 3: “Elektrische installaties”</a:t>
            </a:r>
          </a:p>
          <a:p>
            <a:pPr marL="342900" lvl="0" indent="-342900">
              <a:spcAft>
                <a:spcPts val="600"/>
              </a:spcAft>
              <a:buSzPts val="1200"/>
              <a:buFont typeface="Calibri" panose="020F0502020204030204" pitchFamily="34" charset="0"/>
              <a:buAutoNum type="arabicParenBoth"/>
              <a:tabLst>
                <a:tab pos="810260" algn="l"/>
              </a:tabLst>
            </a:pPr>
            <a:r>
              <a:rPr lang="nl-BE" sz="18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Methoden</a:t>
            </a:r>
          </a:p>
          <a:p>
            <a:pPr marL="342900" lvl="0" indent="-342900">
              <a:buFont typeface="Symbol" panose="05050102010706020507" pitchFamily="18" charset="2"/>
              <a:buChar char=""/>
              <a:tabLst>
                <a:tab pos="228600" algn="l"/>
              </a:tabLst>
            </a:pPr>
            <a:r>
              <a:rPr lang="nl-BE" sz="1800" dirty="0">
                <a:effectLst/>
                <a:latin typeface="Calibri" panose="020F0502020204030204" pitchFamily="34" charset="0"/>
                <a:ea typeface="Calibri" panose="020F0502020204030204" pitchFamily="34" charset="0"/>
                <a:cs typeface="Times New Roman" panose="02020603050405020304" pitchFamily="18" charset="0"/>
              </a:rPr>
              <a:t>Periodieke stafvergaderingen (follow up)</a:t>
            </a:r>
          </a:p>
          <a:p>
            <a:pPr marL="342900" lvl="0" indent="-342900">
              <a:buFont typeface="Symbol" panose="05050102010706020507" pitchFamily="18" charset="2"/>
              <a:buChar char=""/>
              <a:tabLst>
                <a:tab pos="228600" algn="l"/>
              </a:tabLst>
            </a:pPr>
            <a:r>
              <a:rPr lang="nl-BE" sz="1800" dirty="0">
                <a:effectLst/>
                <a:latin typeface="Calibri" panose="020F0502020204030204" pitchFamily="34" charset="0"/>
                <a:ea typeface="Calibri" panose="020F0502020204030204" pitchFamily="34" charset="0"/>
                <a:cs typeface="Times New Roman" panose="02020603050405020304" pitchFamily="18" charset="0"/>
              </a:rPr>
              <a:t>Lokale </a:t>
            </a:r>
            <a:r>
              <a:rPr lang="nl-BE" sz="1800" dirty="0" err="1">
                <a:effectLst/>
                <a:latin typeface="Calibri" panose="020F0502020204030204" pitchFamily="34" charset="0"/>
                <a:ea typeface="Calibri" panose="020F0502020204030204" pitchFamily="34" charset="0"/>
                <a:cs typeface="Times New Roman" panose="02020603050405020304" pitchFamily="18" charset="0"/>
              </a:rPr>
              <a:t>surveys</a:t>
            </a:r>
            <a:r>
              <a:rPr lang="nl-BE" sz="1800" dirty="0">
                <a:effectLst/>
                <a:latin typeface="Calibri" panose="020F0502020204030204" pitchFamily="34" charset="0"/>
                <a:ea typeface="Calibri" panose="020F0502020204030204" pitchFamily="34" charset="0"/>
                <a:cs typeface="Times New Roman" panose="02020603050405020304" pitchFamily="18" charset="0"/>
              </a:rPr>
              <a:t> in de </a:t>
            </a:r>
            <a:r>
              <a:rPr lang="nl-BE" sz="1800" dirty="0" err="1">
                <a:effectLst/>
                <a:latin typeface="Calibri" panose="020F0502020204030204" pitchFamily="34" charset="0"/>
                <a:ea typeface="Calibri" panose="020F0502020204030204" pitchFamily="34" charset="0"/>
                <a:cs typeface="Times New Roman" panose="02020603050405020304" pitchFamily="18" charset="0"/>
              </a:rPr>
              <a:t>Kw</a:t>
            </a:r>
            <a:endParaRPr lang="nl-BE"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Symbol" panose="05050102010706020507" pitchFamily="18" charset="2"/>
              <a:buChar char=""/>
              <a:tabLst>
                <a:tab pos="228600" algn="l"/>
              </a:tabLst>
            </a:pPr>
            <a:r>
              <a:rPr lang="nl-BE" sz="1800" dirty="0">
                <a:effectLst/>
                <a:latin typeface="Calibri" panose="020F0502020204030204" pitchFamily="34" charset="0"/>
                <a:ea typeface="Calibri" panose="020F0502020204030204" pitchFamily="34" charset="0"/>
                <a:cs typeface="Times New Roman" panose="02020603050405020304" pitchFamily="18" charset="0"/>
              </a:rPr>
              <a:t>Organisatie van verschillende werkgroepen voor de opmaak van de eindproducten (richtlijnen, tools, voorbeelddossiers, …)</a:t>
            </a:r>
          </a:p>
          <a:p>
            <a:pPr marL="342900" lvl="0" indent="-342900">
              <a:spcAft>
                <a:spcPts val="600"/>
              </a:spcAft>
              <a:buFont typeface="Symbol" panose="05050102010706020507" pitchFamily="18" charset="2"/>
              <a:buChar char=""/>
              <a:tabLst>
                <a:tab pos="228600" algn="l"/>
              </a:tabLst>
            </a:pPr>
            <a:r>
              <a:rPr lang="nl-BE" sz="1800" dirty="0">
                <a:effectLst/>
                <a:latin typeface="Calibri" panose="020F0502020204030204" pitchFamily="34" charset="0"/>
                <a:ea typeface="Calibri" panose="020F0502020204030204" pitchFamily="34" charset="0"/>
                <a:cs typeface="Times New Roman" panose="02020603050405020304" pitchFamily="18" charset="0"/>
              </a:rPr>
              <a:t>SharePoint voor publicatie van de eindproducten; na opmaak zal deze op continue basis geüpdatet worden)</a:t>
            </a:r>
          </a:p>
          <a:p>
            <a:endParaRPr lang="fr-BE" dirty="0"/>
          </a:p>
        </p:txBody>
      </p:sp>
      <p:sp>
        <p:nvSpPr>
          <p:cNvPr id="4" name="Slide Number Placeholder 3"/>
          <p:cNvSpPr>
            <a:spLocks noGrp="1"/>
          </p:cNvSpPr>
          <p:nvPr>
            <p:ph type="sldNum" sz="quarter" idx="10"/>
          </p:nvPr>
        </p:nvSpPr>
        <p:spPr/>
        <p:txBody>
          <a:bodyPr/>
          <a:lstStyle/>
          <a:p>
            <a:fld id="{D64F2C25-99DC-4E03-B761-F0DD23C54933}" type="slidenum">
              <a:rPr lang="fr-BE" smtClean="0"/>
              <a:t>26</a:t>
            </a:fld>
            <a:endParaRPr lang="fr-BE"/>
          </a:p>
        </p:txBody>
      </p:sp>
    </p:spTree>
    <p:extLst>
      <p:ext uri="{BB962C8B-B14F-4D97-AF65-F5344CB8AC3E}">
        <p14:creationId xmlns:p14="http://schemas.microsoft.com/office/powerpoint/2010/main" val="101051427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a:t> </a:t>
            </a:r>
            <a:r>
              <a:rPr lang="fr-BE" dirty="0" err="1"/>
              <a:t>Belangrijkste</a:t>
            </a:r>
            <a:r>
              <a:rPr lang="fr-BE" dirty="0"/>
              <a:t> </a:t>
            </a:r>
            <a:r>
              <a:rPr lang="fr-BE" dirty="0" err="1"/>
              <a:t>hernomen</a:t>
            </a:r>
            <a:endParaRPr lang="fr-BE" dirty="0"/>
          </a:p>
          <a:p>
            <a:endParaRPr lang="fr-BE" dirty="0"/>
          </a:p>
          <a:p>
            <a:pPr marL="342900" lvl="0" indent="-342900">
              <a:spcAft>
                <a:spcPts val="600"/>
              </a:spcAft>
              <a:buClr>
                <a:srgbClr val="000000"/>
              </a:buClr>
              <a:buSzPts val="1200"/>
              <a:buFont typeface="+mj-lt"/>
              <a:buAutoNum type="alphaLcPeriod"/>
              <a:tabLst>
                <a:tab pos="540385" algn="l"/>
              </a:tabLst>
            </a:pPr>
            <a:r>
              <a:rPr lang="nl-BE" sz="18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Middelen en methode</a:t>
            </a:r>
          </a:p>
          <a:p>
            <a:pPr marL="342900" lvl="0" indent="-342900">
              <a:spcAft>
                <a:spcPts val="600"/>
              </a:spcAft>
              <a:buSzPts val="1200"/>
              <a:buFont typeface="Calibri" panose="020F0502020204030204" pitchFamily="34" charset="0"/>
              <a:buAutoNum type="arabicParenBoth"/>
              <a:tabLst>
                <a:tab pos="810260" algn="l"/>
              </a:tabLst>
            </a:pPr>
            <a:r>
              <a:rPr lang="nl-BE" sz="18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Middelen</a:t>
            </a:r>
          </a:p>
          <a:p>
            <a:pPr marL="342900" lvl="0" indent="-342900">
              <a:spcAft>
                <a:spcPts val="600"/>
              </a:spcAft>
              <a:buSzPts val="1100"/>
              <a:buFont typeface="Calibri" panose="020F0502020204030204" pitchFamily="34" charset="0"/>
              <a:buAutoNum type="alphaLcParenBoth"/>
            </a:pPr>
            <a:r>
              <a:rPr lang="nl-BE" sz="18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Personeel</a:t>
            </a:r>
          </a:p>
          <a:p>
            <a:pPr>
              <a:spcAft>
                <a:spcPts val="600"/>
              </a:spcAft>
            </a:pPr>
            <a:r>
              <a:rPr lang="nl-BE" sz="1800" dirty="0">
                <a:effectLst/>
                <a:latin typeface="Calibri" panose="020F0502020204030204" pitchFamily="34" charset="0"/>
                <a:ea typeface="Calibri" panose="020F0502020204030204" pitchFamily="34" charset="0"/>
                <a:cs typeface="Times New Roman" panose="02020603050405020304" pitchFamily="18" charset="0"/>
              </a:rPr>
              <a:t>IDPBW/AMT; </a:t>
            </a:r>
            <a:r>
              <a:rPr lang="nl-BE" sz="1800" dirty="0" err="1">
                <a:effectLst/>
                <a:latin typeface="Calibri" panose="020F0502020204030204" pitchFamily="34" charset="0"/>
                <a:ea typeface="Calibri" panose="020F0502020204030204" pitchFamily="34" charset="0"/>
                <a:cs typeface="Times New Roman" panose="02020603050405020304" pitchFamily="18" charset="0"/>
              </a:rPr>
              <a:t>MRSys</a:t>
            </a:r>
            <a:r>
              <a:rPr lang="nl-BE" sz="1800" dirty="0">
                <a:effectLst/>
                <a:latin typeface="Calibri" panose="020F0502020204030204" pitchFamily="34" charset="0"/>
                <a:ea typeface="Calibri" panose="020F0502020204030204" pitchFamily="34" charset="0"/>
                <a:cs typeface="Times New Roman" panose="02020603050405020304" pitchFamily="18" charset="0"/>
              </a:rPr>
              <a:t> (</a:t>
            </a:r>
            <a:r>
              <a:rPr lang="nl-BE" sz="1800" dirty="0" err="1">
                <a:effectLst/>
                <a:latin typeface="Calibri" panose="020F0502020204030204" pitchFamily="34" charset="0"/>
                <a:ea typeface="Calibri" panose="020F0502020204030204" pitchFamily="34" charset="0"/>
                <a:cs typeface="Times New Roman" panose="02020603050405020304" pitchFamily="18" charset="0"/>
              </a:rPr>
              <a:t>MatBeh</a:t>
            </a:r>
            <a:r>
              <a:rPr lang="nl-BE" sz="1800" dirty="0">
                <a:effectLst/>
                <a:latin typeface="Calibri" panose="020F0502020204030204" pitchFamily="34" charset="0"/>
                <a:ea typeface="Calibri" panose="020F0502020204030204" pitchFamily="34" charset="0"/>
                <a:cs typeface="Times New Roman" panose="02020603050405020304" pitchFamily="18" charset="0"/>
              </a:rPr>
              <a:t>), DPBW-MR; DG H&amp;WB; HL</a:t>
            </a:r>
          </a:p>
          <a:p>
            <a:pPr marL="342900" lvl="0" indent="-342900">
              <a:spcAft>
                <a:spcPts val="600"/>
              </a:spcAft>
              <a:buSzPts val="1100"/>
              <a:buFont typeface="Calibri" panose="020F0502020204030204" pitchFamily="34" charset="0"/>
              <a:buAutoNum type="alphaLcParenBoth"/>
            </a:pPr>
            <a:r>
              <a:rPr lang="nl-BE" sz="18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Materieel of tools</a:t>
            </a:r>
          </a:p>
          <a:p>
            <a:pPr marL="342900" lvl="0" indent="-342900">
              <a:buFont typeface="Symbol" panose="05050102010706020507" pitchFamily="18" charset="2"/>
              <a:buChar char=""/>
              <a:tabLst>
                <a:tab pos="1350645" algn="l"/>
              </a:tabLst>
            </a:pP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Multidisciplinaire werkgroep met vertegenwoordigers van alle betrokken actoren</a:t>
            </a:r>
          </a:p>
          <a:p>
            <a:pPr marL="342900" lvl="0" indent="-342900">
              <a:buFont typeface="Symbol" panose="05050102010706020507" pitchFamily="18" charset="2"/>
              <a:buChar char=""/>
              <a:tabLst>
                <a:tab pos="1350645" algn="l"/>
              </a:tabLst>
            </a:pP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SharePoint</a:t>
            </a:r>
          </a:p>
          <a:p>
            <a:pPr marL="342900" lvl="0" indent="-342900">
              <a:spcAft>
                <a:spcPts val="600"/>
              </a:spcAft>
              <a:buFont typeface="Symbol" panose="05050102010706020507" pitchFamily="18" charset="2"/>
              <a:buChar char=""/>
              <a:tabLst>
                <a:tab pos="1350645" algn="l"/>
              </a:tabLst>
            </a:pP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Office-tools voor de opmaak van tools, templates en voorbeelddossiers</a:t>
            </a:r>
          </a:p>
          <a:p>
            <a:pPr marL="342900" lvl="0" indent="-342900">
              <a:spcAft>
                <a:spcPts val="600"/>
              </a:spcAft>
              <a:buSzPts val="1100"/>
              <a:buFont typeface="Calibri" panose="020F0502020204030204" pitchFamily="34" charset="0"/>
              <a:buAutoNum type="alphaLcParenBoth"/>
            </a:pPr>
            <a:r>
              <a:rPr lang="nl-BE" sz="18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Budget</a:t>
            </a:r>
          </a:p>
          <a:p>
            <a:pPr>
              <a:spcAft>
                <a:spcPts val="600"/>
              </a:spcAft>
            </a:pPr>
            <a:r>
              <a:rPr lang="nl-BE" sz="1800" dirty="0" err="1">
                <a:effectLst/>
                <a:latin typeface="Calibri" panose="020F0502020204030204" pitchFamily="34" charset="0"/>
                <a:ea typeface="Calibri" panose="020F0502020204030204" pitchFamily="34" charset="0"/>
                <a:cs typeface="Times New Roman" panose="02020603050405020304" pitchFamily="18" charset="0"/>
              </a:rPr>
              <a:t>p.m</a:t>
            </a:r>
            <a:endParaRPr lang="nl-BE"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spcAft>
                <a:spcPts val="600"/>
              </a:spcAft>
              <a:buSzPts val="1100"/>
              <a:buFont typeface="Calibri" panose="020F0502020204030204" pitchFamily="34" charset="0"/>
              <a:buAutoNum type="alphaLcParenBoth"/>
            </a:pPr>
            <a:r>
              <a:rPr lang="nl-BE" sz="18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Wetgeving en richtlijnen</a:t>
            </a:r>
          </a:p>
          <a:p>
            <a:pPr>
              <a:spcAft>
                <a:spcPts val="600"/>
              </a:spcAft>
            </a:pPr>
            <a:r>
              <a:rPr lang="nl-BE" sz="1800" dirty="0">
                <a:effectLst/>
                <a:latin typeface="Calibri" panose="020F0502020204030204" pitchFamily="34" charset="0"/>
                <a:ea typeface="Calibri" panose="020F0502020204030204" pitchFamily="34" charset="0"/>
                <a:cs typeface="Times New Roman" panose="02020603050405020304" pitchFamily="18" charset="0"/>
              </a:rPr>
              <a:t>codex over het welzijn op het werk, boek VI : “Chemische, kankerverwekkende, mutagene en reprotoxische agentia”</a:t>
            </a:r>
          </a:p>
          <a:p>
            <a:pPr marL="342900" lvl="0" indent="-342900">
              <a:spcAft>
                <a:spcPts val="600"/>
              </a:spcAft>
              <a:buSzPts val="1200"/>
              <a:buFont typeface="Calibri" panose="020F0502020204030204" pitchFamily="34" charset="0"/>
              <a:buAutoNum type="arabicParenBoth"/>
              <a:tabLst>
                <a:tab pos="810260" algn="l"/>
              </a:tabLst>
            </a:pPr>
            <a:r>
              <a:rPr lang="nl-BE" sz="18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Methoden</a:t>
            </a:r>
          </a:p>
          <a:p>
            <a:pPr marL="342900" lvl="0" indent="-342900">
              <a:buFont typeface="Symbol" panose="05050102010706020507" pitchFamily="18" charset="2"/>
              <a:buChar char=""/>
            </a:pPr>
            <a:r>
              <a:rPr lang="nl-BE" sz="1800" dirty="0">
                <a:effectLst/>
                <a:latin typeface="Calibri" panose="020F0502020204030204" pitchFamily="34" charset="0"/>
                <a:ea typeface="Calibri" panose="020F0502020204030204" pitchFamily="34" charset="0"/>
                <a:cs typeface="Times New Roman" panose="02020603050405020304" pitchFamily="18" charset="0"/>
              </a:rPr>
              <a:t>Periodieke stafvergaderingen (follow up)</a:t>
            </a:r>
          </a:p>
          <a:p>
            <a:pPr marL="342900" lvl="0" indent="-342900">
              <a:buFont typeface="Symbol" panose="05050102010706020507" pitchFamily="18" charset="2"/>
              <a:buChar char=""/>
            </a:pPr>
            <a:r>
              <a:rPr lang="nl-BE" sz="1800" dirty="0">
                <a:effectLst/>
                <a:latin typeface="Calibri" panose="020F0502020204030204" pitchFamily="34" charset="0"/>
                <a:ea typeface="Calibri" panose="020F0502020204030204" pitchFamily="34" charset="0"/>
                <a:cs typeface="Times New Roman" panose="02020603050405020304" pitchFamily="18" charset="0"/>
              </a:rPr>
              <a:t>Lokale </a:t>
            </a:r>
            <a:r>
              <a:rPr lang="nl-BE" sz="1800" dirty="0" err="1">
                <a:effectLst/>
                <a:latin typeface="Calibri" panose="020F0502020204030204" pitchFamily="34" charset="0"/>
                <a:ea typeface="Calibri" panose="020F0502020204030204" pitchFamily="34" charset="0"/>
                <a:cs typeface="Times New Roman" panose="02020603050405020304" pitchFamily="18" charset="0"/>
              </a:rPr>
              <a:t>surveys</a:t>
            </a:r>
            <a:r>
              <a:rPr lang="nl-BE" sz="1800" dirty="0">
                <a:effectLst/>
                <a:latin typeface="Calibri" panose="020F0502020204030204" pitchFamily="34" charset="0"/>
                <a:ea typeface="Calibri" panose="020F0502020204030204" pitchFamily="34" charset="0"/>
                <a:cs typeface="Times New Roman" panose="02020603050405020304" pitchFamily="18" charset="0"/>
              </a:rPr>
              <a:t> in de </a:t>
            </a:r>
            <a:r>
              <a:rPr lang="nl-BE" sz="1800" dirty="0" err="1">
                <a:effectLst/>
                <a:latin typeface="Calibri" panose="020F0502020204030204" pitchFamily="34" charset="0"/>
                <a:ea typeface="Calibri" panose="020F0502020204030204" pitchFamily="34" charset="0"/>
                <a:cs typeface="Times New Roman" panose="02020603050405020304" pitchFamily="18" charset="0"/>
              </a:rPr>
              <a:t>Kw</a:t>
            </a:r>
            <a:r>
              <a:rPr lang="nl-BE" sz="1800" dirty="0">
                <a:effectLst/>
                <a:latin typeface="Calibri" panose="020F0502020204030204" pitchFamily="34" charset="0"/>
                <a:ea typeface="Calibri" panose="020F0502020204030204" pitchFamily="34" charset="0"/>
                <a:cs typeface="Times New Roman" panose="02020603050405020304" pitchFamily="18" charset="0"/>
              </a:rPr>
              <a:t>  inclusief de screening door gespecialiseerde labo’s</a:t>
            </a:r>
          </a:p>
          <a:p>
            <a:pPr marL="342900" lvl="0" indent="-342900">
              <a:buFont typeface="Symbol" panose="05050102010706020507" pitchFamily="18" charset="2"/>
              <a:buChar char=""/>
            </a:pPr>
            <a:r>
              <a:rPr lang="nl-BE" sz="1800" dirty="0">
                <a:effectLst/>
                <a:latin typeface="Calibri" panose="020F0502020204030204" pitchFamily="34" charset="0"/>
                <a:ea typeface="Calibri" panose="020F0502020204030204" pitchFamily="34" charset="0"/>
                <a:cs typeface="Times New Roman" panose="02020603050405020304" pitchFamily="18" charset="0"/>
              </a:rPr>
              <a:t>Organisatie van verschillende werkgroepen voor de opmaak van de eindproducten (richtlijnen, tools, voorbeelddossiers, …)</a:t>
            </a:r>
          </a:p>
          <a:p>
            <a:pPr marL="342900" lvl="0" indent="-342900">
              <a:spcAft>
                <a:spcPts val="600"/>
              </a:spcAft>
              <a:buFont typeface="Symbol" panose="05050102010706020507" pitchFamily="18" charset="2"/>
              <a:buChar char=""/>
            </a:pPr>
            <a:r>
              <a:rPr lang="nl-BE" sz="1800" dirty="0">
                <a:effectLst/>
                <a:latin typeface="Calibri" panose="020F0502020204030204" pitchFamily="34" charset="0"/>
                <a:ea typeface="Calibri" panose="020F0502020204030204" pitchFamily="34" charset="0"/>
                <a:cs typeface="Times New Roman" panose="02020603050405020304" pitchFamily="18" charset="0"/>
              </a:rPr>
              <a:t>SharePoint voor publicatie van de eindproducten; na opmaak zal deze op continue basis geüpdatet worden)</a:t>
            </a:r>
          </a:p>
          <a:p>
            <a:endParaRPr lang="fr-BE" dirty="0"/>
          </a:p>
          <a:p>
            <a:r>
              <a:rPr lang="fr-BE" dirty="0"/>
              <a:t>.</a:t>
            </a:r>
          </a:p>
        </p:txBody>
      </p:sp>
      <p:sp>
        <p:nvSpPr>
          <p:cNvPr id="4" name="Slide Number Placeholder 3"/>
          <p:cNvSpPr>
            <a:spLocks noGrp="1"/>
          </p:cNvSpPr>
          <p:nvPr>
            <p:ph type="sldNum" sz="quarter" idx="10"/>
          </p:nvPr>
        </p:nvSpPr>
        <p:spPr/>
        <p:txBody>
          <a:bodyPr/>
          <a:lstStyle/>
          <a:p>
            <a:fld id="{D64F2C25-99DC-4E03-B761-F0DD23C54933}" type="slidenum">
              <a:rPr lang="fr-BE" smtClean="0"/>
              <a:t>27</a:t>
            </a:fld>
            <a:endParaRPr lang="fr-BE"/>
          </a:p>
        </p:txBody>
      </p:sp>
    </p:spTree>
    <p:extLst>
      <p:ext uri="{BB962C8B-B14F-4D97-AF65-F5344CB8AC3E}">
        <p14:creationId xmlns:p14="http://schemas.microsoft.com/office/powerpoint/2010/main" val="34349737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a:t> </a:t>
            </a:r>
            <a:r>
              <a:rPr lang="fr-BE" dirty="0" err="1"/>
              <a:t>Belangrijkste</a:t>
            </a:r>
            <a:r>
              <a:rPr lang="fr-BE" dirty="0"/>
              <a:t> </a:t>
            </a:r>
            <a:r>
              <a:rPr lang="fr-BE" dirty="0" err="1"/>
              <a:t>hernomen</a:t>
            </a:r>
            <a:endParaRPr lang="fr-BE" dirty="0"/>
          </a:p>
          <a:p>
            <a:endParaRPr lang="fr-BE" dirty="0"/>
          </a:p>
          <a:p>
            <a:pPr marL="342900" lvl="0" indent="-342900">
              <a:spcAft>
                <a:spcPts val="600"/>
              </a:spcAft>
              <a:buClr>
                <a:srgbClr val="000000"/>
              </a:buClr>
              <a:buSzPts val="1200"/>
              <a:buFont typeface="+mj-lt"/>
              <a:buAutoNum type="alphaLcPeriod"/>
              <a:tabLst>
                <a:tab pos="540385" algn="l"/>
              </a:tabLst>
            </a:pPr>
            <a:r>
              <a:rPr lang="nl-BE" sz="18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Middelen en methode</a:t>
            </a:r>
          </a:p>
          <a:p>
            <a:pPr marL="342900" lvl="0" indent="-342900">
              <a:spcAft>
                <a:spcPts val="600"/>
              </a:spcAft>
              <a:buSzPts val="1200"/>
              <a:buFont typeface="Calibri" panose="020F0502020204030204" pitchFamily="34" charset="0"/>
              <a:buAutoNum type="arabicParenBoth"/>
              <a:tabLst>
                <a:tab pos="810260" algn="l"/>
              </a:tabLst>
            </a:pPr>
            <a:r>
              <a:rPr lang="nl-BE" sz="18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Middelen</a:t>
            </a:r>
          </a:p>
          <a:p>
            <a:pPr marL="342900" lvl="0" indent="-342900">
              <a:spcAft>
                <a:spcPts val="600"/>
              </a:spcAft>
              <a:buSzPts val="1100"/>
              <a:buFont typeface="Calibri" panose="020F0502020204030204" pitchFamily="34" charset="0"/>
              <a:buAutoNum type="alphaLcParenBoth"/>
            </a:pPr>
            <a:r>
              <a:rPr lang="nl-BE" sz="18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Personeel</a:t>
            </a:r>
          </a:p>
          <a:p>
            <a:pPr>
              <a:spcAft>
                <a:spcPts val="600"/>
              </a:spcAft>
            </a:pPr>
            <a:r>
              <a:rPr lang="nl-BE" sz="1800" dirty="0">
                <a:effectLst/>
                <a:latin typeface="Calibri" panose="020F0502020204030204" pitchFamily="34" charset="0"/>
                <a:ea typeface="Calibri" panose="020F0502020204030204" pitchFamily="34" charset="0"/>
                <a:cs typeface="Times New Roman" panose="02020603050405020304" pitchFamily="18" charset="0"/>
              </a:rPr>
              <a:t>IDPBW/AMT; </a:t>
            </a:r>
            <a:r>
              <a:rPr lang="nl-BE" sz="1800" dirty="0" err="1">
                <a:effectLst/>
                <a:latin typeface="Calibri" panose="020F0502020204030204" pitchFamily="34" charset="0"/>
                <a:ea typeface="Calibri" panose="020F0502020204030204" pitchFamily="34" charset="0"/>
                <a:cs typeface="Times New Roman" panose="02020603050405020304" pitchFamily="18" charset="0"/>
              </a:rPr>
              <a:t>MRSys</a:t>
            </a:r>
            <a:r>
              <a:rPr lang="nl-BE" sz="1800" dirty="0">
                <a:effectLst/>
                <a:latin typeface="Calibri" panose="020F0502020204030204" pitchFamily="34" charset="0"/>
                <a:ea typeface="Calibri" panose="020F0502020204030204" pitchFamily="34" charset="0"/>
                <a:cs typeface="Times New Roman" panose="02020603050405020304" pitchFamily="18" charset="0"/>
              </a:rPr>
              <a:t> (</a:t>
            </a:r>
            <a:r>
              <a:rPr lang="nl-BE" sz="1800" dirty="0" err="1">
                <a:effectLst/>
                <a:latin typeface="Calibri" panose="020F0502020204030204" pitchFamily="34" charset="0"/>
                <a:ea typeface="Calibri" panose="020F0502020204030204" pitchFamily="34" charset="0"/>
                <a:cs typeface="Times New Roman" panose="02020603050405020304" pitchFamily="18" charset="0"/>
              </a:rPr>
              <a:t>MatBeh</a:t>
            </a:r>
            <a:r>
              <a:rPr lang="nl-BE" sz="1800" dirty="0">
                <a:effectLst/>
                <a:latin typeface="Calibri" panose="020F0502020204030204" pitchFamily="34" charset="0"/>
                <a:ea typeface="Calibri" panose="020F0502020204030204" pitchFamily="34" charset="0"/>
                <a:cs typeface="Times New Roman" panose="02020603050405020304" pitchFamily="18" charset="0"/>
              </a:rPr>
              <a:t>), DPBW-MR; DG H&amp;WB; HL</a:t>
            </a:r>
          </a:p>
          <a:p>
            <a:pPr marL="342900" lvl="0" indent="-342900">
              <a:spcAft>
                <a:spcPts val="600"/>
              </a:spcAft>
              <a:buSzPts val="1100"/>
              <a:buFont typeface="Calibri" panose="020F0502020204030204" pitchFamily="34" charset="0"/>
              <a:buAutoNum type="alphaLcParenBoth"/>
            </a:pPr>
            <a:r>
              <a:rPr lang="nl-BE" sz="18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Materieel of tools</a:t>
            </a:r>
          </a:p>
          <a:p>
            <a:pPr marL="342900" lvl="0" indent="-342900">
              <a:buFont typeface="Symbol" panose="05050102010706020507" pitchFamily="18" charset="2"/>
              <a:buChar char=""/>
              <a:tabLst>
                <a:tab pos="1350645" algn="l"/>
              </a:tabLst>
            </a:pP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Multidisciplinaire werkgroep met vertegenwoordigers van alle betrokken actoren</a:t>
            </a:r>
          </a:p>
          <a:p>
            <a:pPr marL="342900" lvl="0" indent="-342900">
              <a:buFont typeface="Symbol" panose="05050102010706020507" pitchFamily="18" charset="2"/>
              <a:buChar char=""/>
              <a:tabLst>
                <a:tab pos="1350645" algn="l"/>
              </a:tabLst>
            </a:pP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SharePoint</a:t>
            </a:r>
          </a:p>
          <a:p>
            <a:pPr marL="342900" lvl="0" indent="-342900">
              <a:spcAft>
                <a:spcPts val="600"/>
              </a:spcAft>
              <a:buFont typeface="Symbol" panose="05050102010706020507" pitchFamily="18" charset="2"/>
              <a:buChar char=""/>
              <a:tabLst>
                <a:tab pos="1350645" algn="l"/>
              </a:tabLst>
            </a:pP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Office-tools voor de opmaak van tools, templates en voorbeelddossiers</a:t>
            </a:r>
          </a:p>
          <a:p>
            <a:pPr marL="342900" lvl="0" indent="-342900">
              <a:spcAft>
                <a:spcPts val="600"/>
              </a:spcAft>
              <a:buSzPts val="1100"/>
              <a:buFont typeface="Calibri" panose="020F0502020204030204" pitchFamily="34" charset="0"/>
              <a:buAutoNum type="alphaLcParenBoth"/>
            </a:pPr>
            <a:r>
              <a:rPr lang="nl-BE" sz="18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Budget</a:t>
            </a:r>
          </a:p>
          <a:p>
            <a:pPr>
              <a:spcAft>
                <a:spcPts val="600"/>
              </a:spcAft>
            </a:pPr>
            <a:r>
              <a:rPr lang="nl-BE" sz="1800" dirty="0" err="1">
                <a:effectLst/>
                <a:latin typeface="Calibri" panose="020F0502020204030204" pitchFamily="34" charset="0"/>
                <a:ea typeface="Calibri" panose="020F0502020204030204" pitchFamily="34" charset="0"/>
                <a:cs typeface="Times New Roman" panose="02020603050405020304" pitchFamily="18" charset="0"/>
              </a:rPr>
              <a:t>p.m</a:t>
            </a:r>
            <a:endParaRPr lang="nl-BE"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spcAft>
                <a:spcPts val="600"/>
              </a:spcAft>
              <a:buSzPts val="1100"/>
              <a:buFont typeface="Calibri" panose="020F0502020204030204" pitchFamily="34" charset="0"/>
              <a:buAutoNum type="alphaLcParenBoth"/>
            </a:pPr>
            <a:r>
              <a:rPr lang="nl-BE" sz="18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Wetgeving en richtlijnen</a:t>
            </a:r>
          </a:p>
          <a:p>
            <a:pPr>
              <a:spcAft>
                <a:spcPts val="600"/>
              </a:spcAft>
            </a:pPr>
            <a:r>
              <a:rPr lang="nl-BE" sz="1800" dirty="0">
                <a:effectLst/>
                <a:latin typeface="Calibri" panose="020F0502020204030204" pitchFamily="34" charset="0"/>
                <a:ea typeface="Calibri" panose="020F0502020204030204" pitchFamily="34" charset="0"/>
                <a:cs typeface="Times New Roman" panose="02020603050405020304" pitchFamily="18" charset="0"/>
              </a:rPr>
              <a:t>codex over het welzijn op het werk, boek VI : “Chemische, kankerverwekkende, mutagene en reprotoxische agentia”</a:t>
            </a:r>
          </a:p>
          <a:p>
            <a:pPr marL="342900" lvl="0" indent="-342900">
              <a:spcAft>
                <a:spcPts val="600"/>
              </a:spcAft>
              <a:buSzPts val="1200"/>
              <a:buFont typeface="Calibri" panose="020F0502020204030204" pitchFamily="34" charset="0"/>
              <a:buAutoNum type="arabicParenBoth"/>
              <a:tabLst>
                <a:tab pos="810260" algn="l"/>
              </a:tabLst>
            </a:pPr>
            <a:r>
              <a:rPr lang="nl-BE" sz="18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Methoden</a:t>
            </a:r>
          </a:p>
          <a:p>
            <a:pPr marL="342900" lvl="0" indent="-342900">
              <a:buFont typeface="Symbol" panose="05050102010706020507" pitchFamily="18" charset="2"/>
              <a:buChar char=""/>
            </a:pPr>
            <a:r>
              <a:rPr lang="nl-BE" sz="1800" dirty="0">
                <a:effectLst/>
                <a:latin typeface="Calibri" panose="020F0502020204030204" pitchFamily="34" charset="0"/>
                <a:ea typeface="Calibri" panose="020F0502020204030204" pitchFamily="34" charset="0"/>
                <a:cs typeface="Times New Roman" panose="02020603050405020304" pitchFamily="18" charset="0"/>
              </a:rPr>
              <a:t>Periodieke stafvergaderingen (follow up)</a:t>
            </a:r>
          </a:p>
          <a:p>
            <a:pPr marL="342900" lvl="0" indent="-342900">
              <a:buFont typeface="Symbol" panose="05050102010706020507" pitchFamily="18" charset="2"/>
              <a:buChar char=""/>
            </a:pPr>
            <a:r>
              <a:rPr lang="nl-BE" sz="1800" dirty="0">
                <a:effectLst/>
                <a:latin typeface="Calibri" panose="020F0502020204030204" pitchFamily="34" charset="0"/>
                <a:ea typeface="Calibri" panose="020F0502020204030204" pitchFamily="34" charset="0"/>
                <a:cs typeface="Times New Roman" panose="02020603050405020304" pitchFamily="18" charset="0"/>
              </a:rPr>
              <a:t>Lokale </a:t>
            </a:r>
            <a:r>
              <a:rPr lang="nl-BE" sz="1800" dirty="0" err="1">
                <a:effectLst/>
                <a:latin typeface="Calibri" panose="020F0502020204030204" pitchFamily="34" charset="0"/>
                <a:ea typeface="Calibri" panose="020F0502020204030204" pitchFamily="34" charset="0"/>
                <a:cs typeface="Times New Roman" panose="02020603050405020304" pitchFamily="18" charset="0"/>
              </a:rPr>
              <a:t>surveys</a:t>
            </a:r>
            <a:r>
              <a:rPr lang="nl-BE" sz="1800" dirty="0">
                <a:effectLst/>
                <a:latin typeface="Calibri" panose="020F0502020204030204" pitchFamily="34" charset="0"/>
                <a:ea typeface="Calibri" panose="020F0502020204030204" pitchFamily="34" charset="0"/>
                <a:cs typeface="Times New Roman" panose="02020603050405020304" pitchFamily="18" charset="0"/>
              </a:rPr>
              <a:t> in de </a:t>
            </a:r>
            <a:r>
              <a:rPr lang="nl-BE" sz="1800" dirty="0" err="1">
                <a:effectLst/>
                <a:latin typeface="Calibri" panose="020F0502020204030204" pitchFamily="34" charset="0"/>
                <a:ea typeface="Calibri" panose="020F0502020204030204" pitchFamily="34" charset="0"/>
                <a:cs typeface="Times New Roman" panose="02020603050405020304" pitchFamily="18" charset="0"/>
              </a:rPr>
              <a:t>Kw</a:t>
            </a:r>
            <a:r>
              <a:rPr lang="nl-BE" sz="1800" dirty="0">
                <a:effectLst/>
                <a:latin typeface="Calibri" panose="020F0502020204030204" pitchFamily="34" charset="0"/>
                <a:ea typeface="Calibri" panose="020F0502020204030204" pitchFamily="34" charset="0"/>
                <a:cs typeface="Times New Roman" panose="02020603050405020304" pitchFamily="18" charset="0"/>
              </a:rPr>
              <a:t>  inclusief de screening door gespecialiseerde labo’s</a:t>
            </a:r>
          </a:p>
          <a:p>
            <a:pPr marL="342900" lvl="0" indent="-342900">
              <a:buFont typeface="Symbol" panose="05050102010706020507" pitchFamily="18" charset="2"/>
              <a:buChar char=""/>
            </a:pPr>
            <a:r>
              <a:rPr lang="nl-BE" sz="1800" dirty="0">
                <a:effectLst/>
                <a:latin typeface="Calibri" panose="020F0502020204030204" pitchFamily="34" charset="0"/>
                <a:ea typeface="Calibri" panose="020F0502020204030204" pitchFamily="34" charset="0"/>
                <a:cs typeface="Times New Roman" panose="02020603050405020304" pitchFamily="18" charset="0"/>
              </a:rPr>
              <a:t>Organisatie van verschillende werkgroepen voor de opmaak van de eindproducten (richtlijnen, tools, voorbeelddossiers, …)</a:t>
            </a:r>
          </a:p>
          <a:p>
            <a:pPr marL="342900" lvl="0" indent="-342900">
              <a:spcAft>
                <a:spcPts val="600"/>
              </a:spcAft>
              <a:buFont typeface="Symbol" panose="05050102010706020507" pitchFamily="18" charset="2"/>
              <a:buChar char=""/>
            </a:pPr>
            <a:r>
              <a:rPr lang="nl-BE" sz="1800" dirty="0">
                <a:effectLst/>
                <a:latin typeface="Calibri" panose="020F0502020204030204" pitchFamily="34" charset="0"/>
                <a:ea typeface="Calibri" panose="020F0502020204030204" pitchFamily="34" charset="0"/>
                <a:cs typeface="Times New Roman" panose="02020603050405020304" pitchFamily="18" charset="0"/>
              </a:rPr>
              <a:t>SharePoint voor publicatie van de eindproducten; na opmaak zal deze op continue basis geüpdatet worden)</a:t>
            </a:r>
          </a:p>
          <a:p>
            <a:endParaRPr lang="fr-BE" dirty="0"/>
          </a:p>
          <a:p>
            <a:r>
              <a:rPr lang="fr-BE" dirty="0"/>
              <a:t>.</a:t>
            </a:r>
          </a:p>
        </p:txBody>
      </p:sp>
      <p:sp>
        <p:nvSpPr>
          <p:cNvPr id="4" name="Slide Number Placeholder 3"/>
          <p:cNvSpPr>
            <a:spLocks noGrp="1"/>
          </p:cNvSpPr>
          <p:nvPr>
            <p:ph type="sldNum" sz="quarter" idx="10"/>
          </p:nvPr>
        </p:nvSpPr>
        <p:spPr/>
        <p:txBody>
          <a:bodyPr/>
          <a:lstStyle/>
          <a:p>
            <a:fld id="{D64F2C25-99DC-4E03-B761-F0DD23C54933}" type="slidenum">
              <a:rPr lang="fr-BE" smtClean="0"/>
              <a:t>28</a:t>
            </a:fld>
            <a:endParaRPr lang="fr-BE"/>
          </a:p>
        </p:txBody>
      </p:sp>
    </p:spTree>
    <p:extLst>
      <p:ext uri="{BB962C8B-B14F-4D97-AF65-F5344CB8AC3E}">
        <p14:creationId xmlns:p14="http://schemas.microsoft.com/office/powerpoint/2010/main" val="170632882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a:t> </a:t>
            </a:r>
            <a:r>
              <a:rPr lang="fr-BE" dirty="0" err="1"/>
              <a:t>Belangrijkste</a:t>
            </a:r>
            <a:r>
              <a:rPr lang="fr-BE" dirty="0"/>
              <a:t> </a:t>
            </a:r>
            <a:r>
              <a:rPr lang="fr-BE" dirty="0" err="1"/>
              <a:t>hernomen</a:t>
            </a:r>
            <a:endParaRPr lang="fr-BE" dirty="0"/>
          </a:p>
          <a:p>
            <a:endParaRPr lang="fr-BE" dirty="0"/>
          </a:p>
          <a:p>
            <a:pPr marL="342900" lvl="0" indent="-342900">
              <a:spcAft>
                <a:spcPts val="600"/>
              </a:spcAft>
              <a:buClr>
                <a:srgbClr val="000000"/>
              </a:buClr>
              <a:buSzPts val="1200"/>
              <a:buFont typeface="+mj-lt"/>
              <a:buAutoNum type="alphaLcPeriod"/>
              <a:tabLst>
                <a:tab pos="540385" algn="l"/>
              </a:tabLst>
            </a:pPr>
            <a:r>
              <a:rPr lang="nl-BE" sz="18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Middelen en methode</a:t>
            </a:r>
          </a:p>
          <a:p>
            <a:pPr marL="342900" lvl="0" indent="-342900">
              <a:spcAft>
                <a:spcPts val="600"/>
              </a:spcAft>
              <a:buSzPts val="1200"/>
              <a:buFont typeface="Calibri" panose="020F0502020204030204" pitchFamily="34" charset="0"/>
              <a:buAutoNum type="arabicParenBoth"/>
              <a:tabLst>
                <a:tab pos="810260" algn="l"/>
              </a:tabLst>
            </a:pPr>
            <a:r>
              <a:rPr lang="nl-BE" sz="18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Middelen</a:t>
            </a:r>
          </a:p>
          <a:p>
            <a:pPr marL="342900" lvl="0" indent="-342900">
              <a:spcAft>
                <a:spcPts val="600"/>
              </a:spcAft>
              <a:buSzPts val="1100"/>
              <a:buFont typeface="Calibri" panose="020F0502020204030204" pitchFamily="34" charset="0"/>
              <a:buAutoNum type="alphaLcParenBoth"/>
            </a:pPr>
            <a:r>
              <a:rPr lang="nl-BE" sz="18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Personeel</a:t>
            </a:r>
          </a:p>
          <a:p>
            <a:pPr>
              <a:spcAft>
                <a:spcPts val="600"/>
              </a:spcAft>
            </a:pPr>
            <a:r>
              <a:rPr lang="nl-BE" sz="1800" dirty="0">
                <a:effectLst/>
                <a:latin typeface="Calibri" panose="020F0502020204030204" pitchFamily="34" charset="0"/>
                <a:ea typeface="Calibri" panose="020F0502020204030204" pitchFamily="34" charset="0"/>
                <a:cs typeface="Times New Roman" panose="02020603050405020304" pitchFamily="18" charset="0"/>
              </a:rPr>
              <a:t>IDPBW/AMT; </a:t>
            </a:r>
            <a:r>
              <a:rPr lang="nl-BE" sz="1800" dirty="0" err="1">
                <a:effectLst/>
                <a:latin typeface="Calibri" panose="020F0502020204030204" pitchFamily="34" charset="0"/>
                <a:ea typeface="Calibri" panose="020F0502020204030204" pitchFamily="34" charset="0"/>
                <a:cs typeface="Times New Roman" panose="02020603050405020304" pitchFamily="18" charset="0"/>
              </a:rPr>
              <a:t>MRSys</a:t>
            </a:r>
            <a:r>
              <a:rPr lang="nl-BE" sz="1800" dirty="0">
                <a:effectLst/>
                <a:latin typeface="Calibri" panose="020F0502020204030204" pitchFamily="34" charset="0"/>
                <a:ea typeface="Calibri" panose="020F0502020204030204" pitchFamily="34" charset="0"/>
                <a:cs typeface="Times New Roman" panose="02020603050405020304" pitchFamily="18" charset="0"/>
              </a:rPr>
              <a:t> (</a:t>
            </a:r>
            <a:r>
              <a:rPr lang="nl-BE" sz="1800" dirty="0" err="1">
                <a:effectLst/>
                <a:latin typeface="Calibri" panose="020F0502020204030204" pitchFamily="34" charset="0"/>
                <a:ea typeface="Calibri" panose="020F0502020204030204" pitchFamily="34" charset="0"/>
                <a:cs typeface="Times New Roman" panose="02020603050405020304" pitchFamily="18" charset="0"/>
              </a:rPr>
              <a:t>MatBeh</a:t>
            </a:r>
            <a:r>
              <a:rPr lang="nl-BE" sz="1800" dirty="0">
                <a:effectLst/>
                <a:latin typeface="Calibri" panose="020F0502020204030204" pitchFamily="34" charset="0"/>
                <a:ea typeface="Calibri" panose="020F0502020204030204" pitchFamily="34" charset="0"/>
                <a:cs typeface="Times New Roman" panose="02020603050405020304" pitchFamily="18" charset="0"/>
              </a:rPr>
              <a:t>), DPBW-MR; DG H&amp;WB; HL</a:t>
            </a:r>
          </a:p>
          <a:p>
            <a:pPr marL="342900" lvl="0" indent="-342900">
              <a:spcAft>
                <a:spcPts val="600"/>
              </a:spcAft>
              <a:buSzPts val="1100"/>
              <a:buFont typeface="Calibri" panose="020F0502020204030204" pitchFamily="34" charset="0"/>
              <a:buAutoNum type="alphaLcParenBoth"/>
            </a:pPr>
            <a:r>
              <a:rPr lang="nl-BE" sz="18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Materieel of tools</a:t>
            </a:r>
          </a:p>
          <a:p>
            <a:pPr marL="342900" lvl="0" indent="-342900">
              <a:buFont typeface="Symbol" panose="05050102010706020507" pitchFamily="18" charset="2"/>
              <a:buChar char=""/>
              <a:tabLst>
                <a:tab pos="1350645" algn="l"/>
              </a:tabLst>
            </a:pP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Multidisciplinaire werkgroep met vertegenwoordigers van alle betrokken actoren</a:t>
            </a:r>
          </a:p>
          <a:p>
            <a:pPr marL="342900" lvl="0" indent="-342900">
              <a:buFont typeface="Symbol" panose="05050102010706020507" pitchFamily="18" charset="2"/>
              <a:buChar char=""/>
              <a:tabLst>
                <a:tab pos="1350645" algn="l"/>
              </a:tabLst>
            </a:pP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SharePoint</a:t>
            </a:r>
          </a:p>
          <a:p>
            <a:pPr marL="342900" lvl="0" indent="-342900">
              <a:spcAft>
                <a:spcPts val="600"/>
              </a:spcAft>
              <a:buFont typeface="Symbol" panose="05050102010706020507" pitchFamily="18" charset="2"/>
              <a:buChar char=""/>
              <a:tabLst>
                <a:tab pos="1350645" algn="l"/>
              </a:tabLst>
            </a:pP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Office-tools voor de opmaak van tools, templates en voorbeelddossiers</a:t>
            </a:r>
          </a:p>
          <a:p>
            <a:pPr marL="342900" lvl="0" indent="-342900">
              <a:spcAft>
                <a:spcPts val="600"/>
              </a:spcAft>
              <a:buSzPts val="1100"/>
              <a:buFont typeface="Calibri" panose="020F0502020204030204" pitchFamily="34" charset="0"/>
              <a:buAutoNum type="alphaLcParenBoth"/>
            </a:pPr>
            <a:r>
              <a:rPr lang="nl-BE" sz="18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Budget</a:t>
            </a:r>
          </a:p>
          <a:p>
            <a:pPr>
              <a:spcAft>
                <a:spcPts val="600"/>
              </a:spcAft>
            </a:pPr>
            <a:r>
              <a:rPr lang="nl-BE" sz="1800" dirty="0" err="1">
                <a:effectLst/>
                <a:latin typeface="Calibri" panose="020F0502020204030204" pitchFamily="34" charset="0"/>
                <a:ea typeface="Calibri" panose="020F0502020204030204" pitchFamily="34" charset="0"/>
                <a:cs typeface="Times New Roman" panose="02020603050405020304" pitchFamily="18" charset="0"/>
              </a:rPr>
              <a:t>p.m</a:t>
            </a:r>
            <a:endParaRPr lang="nl-BE"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spcAft>
                <a:spcPts val="600"/>
              </a:spcAft>
              <a:buSzPts val="1100"/>
              <a:buFont typeface="Calibri" panose="020F0502020204030204" pitchFamily="34" charset="0"/>
              <a:buAutoNum type="alphaLcParenBoth"/>
            </a:pPr>
            <a:r>
              <a:rPr lang="nl-BE" sz="18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Wetgeving en richtlijnen</a:t>
            </a:r>
          </a:p>
          <a:p>
            <a:pPr>
              <a:spcAft>
                <a:spcPts val="600"/>
              </a:spcAft>
            </a:pPr>
            <a:r>
              <a:rPr lang="nl-BE" sz="1800" dirty="0">
                <a:effectLst/>
                <a:latin typeface="Calibri" panose="020F0502020204030204" pitchFamily="34" charset="0"/>
                <a:ea typeface="Calibri" panose="020F0502020204030204" pitchFamily="34" charset="0"/>
                <a:cs typeface="Times New Roman" panose="02020603050405020304" pitchFamily="18" charset="0"/>
              </a:rPr>
              <a:t>codex over het welzijn op het werk, boek VI : “Chemische, kankerverwekkende, mutagene en reprotoxische agentia”</a:t>
            </a:r>
          </a:p>
          <a:p>
            <a:pPr marL="342900" lvl="0" indent="-342900">
              <a:spcAft>
                <a:spcPts val="600"/>
              </a:spcAft>
              <a:buSzPts val="1200"/>
              <a:buFont typeface="Calibri" panose="020F0502020204030204" pitchFamily="34" charset="0"/>
              <a:buAutoNum type="arabicParenBoth"/>
              <a:tabLst>
                <a:tab pos="810260" algn="l"/>
              </a:tabLst>
            </a:pPr>
            <a:r>
              <a:rPr lang="nl-BE" sz="18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Methoden</a:t>
            </a:r>
          </a:p>
          <a:p>
            <a:pPr marL="342900" lvl="0" indent="-342900">
              <a:buFont typeface="Symbol" panose="05050102010706020507" pitchFamily="18" charset="2"/>
              <a:buChar char=""/>
            </a:pPr>
            <a:r>
              <a:rPr lang="nl-BE" sz="1800" dirty="0">
                <a:effectLst/>
                <a:latin typeface="Calibri" panose="020F0502020204030204" pitchFamily="34" charset="0"/>
                <a:ea typeface="Calibri" panose="020F0502020204030204" pitchFamily="34" charset="0"/>
                <a:cs typeface="Times New Roman" panose="02020603050405020304" pitchFamily="18" charset="0"/>
              </a:rPr>
              <a:t>Periodieke stafvergaderingen (follow up)</a:t>
            </a:r>
          </a:p>
          <a:p>
            <a:pPr marL="342900" lvl="0" indent="-342900">
              <a:buFont typeface="Symbol" panose="05050102010706020507" pitchFamily="18" charset="2"/>
              <a:buChar char=""/>
            </a:pPr>
            <a:r>
              <a:rPr lang="nl-BE" sz="1800" dirty="0">
                <a:effectLst/>
                <a:latin typeface="Calibri" panose="020F0502020204030204" pitchFamily="34" charset="0"/>
                <a:ea typeface="Calibri" panose="020F0502020204030204" pitchFamily="34" charset="0"/>
                <a:cs typeface="Times New Roman" panose="02020603050405020304" pitchFamily="18" charset="0"/>
              </a:rPr>
              <a:t>Lokale </a:t>
            </a:r>
            <a:r>
              <a:rPr lang="nl-BE" sz="1800" dirty="0" err="1">
                <a:effectLst/>
                <a:latin typeface="Calibri" panose="020F0502020204030204" pitchFamily="34" charset="0"/>
                <a:ea typeface="Calibri" panose="020F0502020204030204" pitchFamily="34" charset="0"/>
                <a:cs typeface="Times New Roman" panose="02020603050405020304" pitchFamily="18" charset="0"/>
              </a:rPr>
              <a:t>surveys</a:t>
            </a:r>
            <a:r>
              <a:rPr lang="nl-BE" sz="1800" dirty="0">
                <a:effectLst/>
                <a:latin typeface="Calibri" panose="020F0502020204030204" pitchFamily="34" charset="0"/>
                <a:ea typeface="Calibri" panose="020F0502020204030204" pitchFamily="34" charset="0"/>
                <a:cs typeface="Times New Roman" panose="02020603050405020304" pitchFamily="18" charset="0"/>
              </a:rPr>
              <a:t> in de </a:t>
            </a:r>
            <a:r>
              <a:rPr lang="nl-BE" sz="1800" dirty="0" err="1">
                <a:effectLst/>
                <a:latin typeface="Calibri" panose="020F0502020204030204" pitchFamily="34" charset="0"/>
                <a:ea typeface="Calibri" panose="020F0502020204030204" pitchFamily="34" charset="0"/>
                <a:cs typeface="Times New Roman" panose="02020603050405020304" pitchFamily="18" charset="0"/>
              </a:rPr>
              <a:t>Kw</a:t>
            </a:r>
            <a:r>
              <a:rPr lang="nl-BE" sz="1800" dirty="0">
                <a:effectLst/>
                <a:latin typeface="Calibri" panose="020F0502020204030204" pitchFamily="34" charset="0"/>
                <a:ea typeface="Calibri" panose="020F0502020204030204" pitchFamily="34" charset="0"/>
                <a:cs typeface="Times New Roman" panose="02020603050405020304" pitchFamily="18" charset="0"/>
              </a:rPr>
              <a:t>  inclusief de screening door gespecialiseerde labo’s</a:t>
            </a:r>
          </a:p>
          <a:p>
            <a:pPr marL="342900" lvl="0" indent="-342900">
              <a:buFont typeface="Symbol" panose="05050102010706020507" pitchFamily="18" charset="2"/>
              <a:buChar char=""/>
            </a:pPr>
            <a:r>
              <a:rPr lang="nl-BE" sz="1800" dirty="0">
                <a:effectLst/>
                <a:latin typeface="Calibri" panose="020F0502020204030204" pitchFamily="34" charset="0"/>
                <a:ea typeface="Calibri" panose="020F0502020204030204" pitchFamily="34" charset="0"/>
                <a:cs typeface="Times New Roman" panose="02020603050405020304" pitchFamily="18" charset="0"/>
              </a:rPr>
              <a:t>Organisatie van verschillende werkgroepen voor de opmaak van de eindproducten (richtlijnen, tools, voorbeelddossiers, …)</a:t>
            </a:r>
          </a:p>
          <a:p>
            <a:pPr marL="342900" lvl="0" indent="-342900">
              <a:spcAft>
                <a:spcPts val="600"/>
              </a:spcAft>
              <a:buFont typeface="Symbol" panose="05050102010706020507" pitchFamily="18" charset="2"/>
              <a:buChar char=""/>
            </a:pPr>
            <a:r>
              <a:rPr lang="nl-BE" sz="1800" dirty="0">
                <a:effectLst/>
                <a:latin typeface="Calibri" panose="020F0502020204030204" pitchFamily="34" charset="0"/>
                <a:ea typeface="Calibri" panose="020F0502020204030204" pitchFamily="34" charset="0"/>
                <a:cs typeface="Times New Roman" panose="02020603050405020304" pitchFamily="18" charset="0"/>
              </a:rPr>
              <a:t>SharePoint voor publicatie van de eindproducten; na opmaak zal deze op continue basis geüpdatet worden)</a:t>
            </a:r>
          </a:p>
          <a:p>
            <a:endParaRPr lang="fr-BE" dirty="0"/>
          </a:p>
          <a:p>
            <a:r>
              <a:rPr lang="fr-BE" dirty="0"/>
              <a:t>.</a:t>
            </a:r>
          </a:p>
        </p:txBody>
      </p:sp>
      <p:sp>
        <p:nvSpPr>
          <p:cNvPr id="4" name="Slide Number Placeholder 3"/>
          <p:cNvSpPr>
            <a:spLocks noGrp="1"/>
          </p:cNvSpPr>
          <p:nvPr>
            <p:ph type="sldNum" sz="quarter" idx="10"/>
          </p:nvPr>
        </p:nvSpPr>
        <p:spPr/>
        <p:txBody>
          <a:bodyPr/>
          <a:lstStyle/>
          <a:p>
            <a:fld id="{D64F2C25-99DC-4E03-B761-F0DD23C54933}" type="slidenum">
              <a:rPr lang="fr-BE" smtClean="0"/>
              <a:t>29</a:t>
            </a:fld>
            <a:endParaRPr lang="fr-BE"/>
          </a:p>
        </p:txBody>
      </p:sp>
    </p:spTree>
    <p:extLst>
      <p:ext uri="{BB962C8B-B14F-4D97-AF65-F5344CB8AC3E}">
        <p14:creationId xmlns:p14="http://schemas.microsoft.com/office/powerpoint/2010/main" val="104807458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a:t> </a:t>
            </a:r>
            <a:r>
              <a:rPr lang="fr-BE" dirty="0" err="1"/>
              <a:t>Belangrijkste</a:t>
            </a:r>
            <a:r>
              <a:rPr lang="fr-BE" dirty="0"/>
              <a:t> </a:t>
            </a:r>
            <a:r>
              <a:rPr lang="fr-BE" dirty="0" err="1"/>
              <a:t>hernomen</a:t>
            </a:r>
            <a:endParaRPr lang="fr-BE" dirty="0"/>
          </a:p>
          <a:p>
            <a:endParaRPr lang="fr-BE" dirty="0"/>
          </a:p>
          <a:p>
            <a:pPr marL="342900" lvl="0" indent="-342900">
              <a:spcAft>
                <a:spcPts val="600"/>
              </a:spcAft>
              <a:buClr>
                <a:srgbClr val="000000"/>
              </a:buClr>
              <a:buSzPts val="1200"/>
              <a:buFont typeface="+mj-lt"/>
              <a:buAutoNum type="alphaLcPeriod"/>
              <a:tabLst>
                <a:tab pos="540385" algn="l"/>
              </a:tabLst>
            </a:pPr>
            <a:r>
              <a:rPr lang="nl-BE" sz="18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Middelen en methode</a:t>
            </a:r>
          </a:p>
          <a:p>
            <a:pPr marL="342900" lvl="0" indent="-342900">
              <a:spcAft>
                <a:spcPts val="600"/>
              </a:spcAft>
              <a:buSzPts val="1200"/>
              <a:buFont typeface="Calibri" panose="020F0502020204030204" pitchFamily="34" charset="0"/>
              <a:buAutoNum type="arabicParenBoth"/>
              <a:tabLst>
                <a:tab pos="810260" algn="l"/>
              </a:tabLst>
            </a:pPr>
            <a:r>
              <a:rPr lang="nl-BE" sz="18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Middelen</a:t>
            </a:r>
          </a:p>
          <a:p>
            <a:pPr marL="342900" lvl="0" indent="-342900">
              <a:spcAft>
                <a:spcPts val="600"/>
              </a:spcAft>
              <a:buSzPts val="1100"/>
              <a:buFont typeface="Calibri" panose="020F0502020204030204" pitchFamily="34" charset="0"/>
              <a:buAutoNum type="alphaLcParenBoth"/>
            </a:pPr>
            <a:r>
              <a:rPr lang="nl-BE" sz="18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Personeel</a:t>
            </a:r>
          </a:p>
          <a:p>
            <a:pPr>
              <a:spcAft>
                <a:spcPts val="600"/>
              </a:spcAft>
            </a:pPr>
            <a:r>
              <a:rPr lang="nl-BE" sz="1800" dirty="0">
                <a:effectLst/>
                <a:latin typeface="Calibri" panose="020F0502020204030204" pitchFamily="34" charset="0"/>
                <a:ea typeface="Calibri" panose="020F0502020204030204" pitchFamily="34" charset="0"/>
                <a:cs typeface="Times New Roman" panose="02020603050405020304" pitchFamily="18" charset="0"/>
              </a:rPr>
              <a:t>IDPBW/AMT; </a:t>
            </a:r>
            <a:r>
              <a:rPr lang="nl-BE" sz="1800" dirty="0" err="1">
                <a:effectLst/>
                <a:latin typeface="Calibri" panose="020F0502020204030204" pitchFamily="34" charset="0"/>
                <a:ea typeface="Calibri" panose="020F0502020204030204" pitchFamily="34" charset="0"/>
                <a:cs typeface="Times New Roman" panose="02020603050405020304" pitchFamily="18" charset="0"/>
              </a:rPr>
              <a:t>MRSys</a:t>
            </a:r>
            <a:r>
              <a:rPr lang="nl-BE" sz="1800" dirty="0">
                <a:effectLst/>
                <a:latin typeface="Calibri" panose="020F0502020204030204" pitchFamily="34" charset="0"/>
                <a:ea typeface="Calibri" panose="020F0502020204030204" pitchFamily="34" charset="0"/>
                <a:cs typeface="Times New Roman" panose="02020603050405020304" pitchFamily="18" charset="0"/>
              </a:rPr>
              <a:t> (</a:t>
            </a:r>
            <a:r>
              <a:rPr lang="nl-BE" sz="1800" dirty="0" err="1">
                <a:effectLst/>
                <a:latin typeface="Calibri" panose="020F0502020204030204" pitchFamily="34" charset="0"/>
                <a:ea typeface="Calibri" panose="020F0502020204030204" pitchFamily="34" charset="0"/>
                <a:cs typeface="Times New Roman" panose="02020603050405020304" pitchFamily="18" charset="0"/>
              </a:rPr>
              <a:t>MatBeh</a:t>
            </a:r>
            <a:r>
              <a:rPr lang="nl-BE" sz="1800" dirty="0">
                <a:effectLst/>
                <a:latin typeface="Calibri" panose="020F0502020204030204" pitchFamily="34" charset="0"/>
                <a:ea typeface="Calibri" panose="020F0502020204030204" pitchFamily="34" charset="0"/>
                <a:cs typeface="Times New Roman" panose="02020603050405020304" pitchFamily="18" charset="0"/>
              </a:rPr>
              <a:t>), DPBW-MR; DG H&amp;WB; HL</a:t>
            </a:r>
          </a:p>
          <a:p>
            <a:pPr marL="342900" lvl="0" indent="-342900">
              <a:spcAft>
                <a:spcPts val="600"/>
              </a:spcAft>
              <a:buSzPts val="1100"/>
              <a:buFont typeface="Calibri" panose="020F0502020204030204" pitchFamily="34" charset="0"/>
              <a:buAutoNum type="alphaLcParenBoth"/>
            </a:pPr>
            <a:r>
              <a:rPr lang="nl-BE" sz="18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Materieel of tools</a:t>
            </a:r>
          </a:p>
          <a:p>
            <a:pPr marL="342900" lvl="0" indent="-342900">
              <a:buFont typeface="Symbol" panose="05050102010706020507" pitchFamily="18" charset="2"/>
              <a:buChar char=""/>
              <a:tabLst>
                <a:tab pos="1350645" algn="l"/>
              </a:tabLst>
            </a:pP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Multidisciplinaire werkgroep met vertegenwoordigers van alle betrokken actoren</a:t>
            </a:r>
          </a:p>
          <a:p>
            <a:pPr marL="342900" lvl="0" indent="-342900">
              <a:buFont typeface="Symbol" panose="05050102010706020507" pitchFamily="18" charset="2"/>
              <a:buChar char=""/>
              <a:tabLst>
                <a:tab pos="1350645" algn="l"/>
              </a:tabLst>
            </a:pP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SharePoint</a:t>
            </a:r>
          </a:p>
          <a:p>
            <a:pPr marL="342900" lvl="0" indent="-342900">
              <a:spcAft>
                <a:spcPts val="600"/>
              </a:spcAft>
              <a:buFont typeface="Symbol" panose="05050102010706020507" pitchFamily="18" charset="2"/>
              <a:buChar char=""/>
              <a:tabLst>
                <a:tab pos="1350645" algn="l"/>
              </a:tabLst>
            </a:pP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Office-tools voor de opmaak van tools, templates en voorbeelddossiers</a:t>
            </a:r>
          </a:p>
          <a:p>
            <a:pPr marL="342900" lvl="0" indent="-342900">
              <a:spcAft>
                <a:spcPts val="600"/>
              </a:spcAft>
              <a:buSzPts val="1100"/>
              <a:buFont typeface="Calibri" panose="020F0502020204030204" pitchFamily="34" charset="0"/>
              <a:buAutoNum type="alphaLcParenBoth"/>
            </a:pPr>
            <a:r>
              <a:rPr lang="nl-BE" sz="18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Budget</a:t>
            </a:r>
          </a:p>
          <a:p>
            <a:pPr>
              <a:spcAft>
                <a:spcPts val="600"/>
              </a:spcAft>
            </a:pPr>
            <a:r>
              <a:rPr lang="nl-BE" sz="1800" dirty="0" err="1">
                <a:effectLst/>
                <a:latin typeface="Calibri" panose="020F0502020204030204" pitchFamily="34" charset="0"/>
                <a:ea typeface="Calibri" panose="020F0502020204030204" pitchFamily="34" charset="0"/>
                <a:cs typeface="Times New Roman" panose="02020603050405020304" pitchFamily="18" charset="0"/>
              </a:rPr>
              <a:t>p.m</a:t>
            </a:r>
            <a:endParaRPr lang="nl-BE"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spcAft>
                <a:spcPts val="600"/>
              </a:spcAft>
              <a:buSzPts val="1100"/>
              <a:buFont typeface="Calibri" panose="020F0502020204030204" pitchFamily="34" charset="0"/>
              <a:buAutoNum type="alphaLcParenBoth"/>
            </a:pPr>
            <a:r>
              <a:rPr lang="nl-BE" sz="18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Wetgeving en richtlijnen</a:t>
            </a:r>
          </a:p>
          <a:p>
            <a:pPr>
              <a:spcAft>
                <a:spcPts val="600"/>
              </a:spcAft>
            </a:pPr>
            <a:r>
              <a:rPr lang="nl-BE" sz="1800" dirty="0">
                <a:effectLst/>
                <a:latin typeface="Calibri" panose="020F0502020204030204" pitchFamily="34" charset="0"/>
                <a:ea typeface="Calibri" panose="020F0502020204030204" pitchFamily="34" charset="0"/>
                <a:cs typeface="Times New Roman" panose="02020603050405020304" pitchFamily="18" charset="0"/>
              </a:rPr>
              <a:t>codex over het welzijn op het werk, boek VI : “Chemische, kankerverwekkende, mutagene en reprotoxische agentia”</a:t>
            </a:r>
          </a:p>
          <a:p>
            <a:pPr marL="342900" lvl="0" indent="-342900">
              <a:spcAft>
                <a:spcPts val="600"/>
              </a:spcAft>
              <a:buSzPts val="1200"/>
              <a:buFont typeface="Calibri" panose="020F0502020204030204" pitchFamily="34" charset="0"/>
              <a:buAutoNum type="arabicParenBoth"/>
              <a:tabLst>
                <a:tab pos="810260" algn="l"/>
              </a:tabLst>
            </a:pPr>
            <a:r>
              <a:rPr lang="nl-BE" sz="18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Methoden</a:t>
            </a:r>
          </a:p>
          <a:p>
            <a:pPr marL="342900" lvl="0" indent="-342900">
              <a:buFont typeface="Symbol" panose="05050102010706020507" pitchFamily="18" charset="2"/>
              <a:buChar char=""/>
            </a:pPr>
            <a:r>
              <a:rPr lang="nl-BE" sz="1800" dirty="0">
                <a:effectLst/>
                <a:latin typeface="Calibri" panose="020F0502020204030204" pitchFamily="34" charset="0"/>
                <a:ea typeface="Calibri" panose="020F0502020204030204" pitchFamily="34" charset="0"/>
                <a:cs typeface="Times New Roman" panose="02020603050405020304" pitchFamily="18" charset="0"/>
              </a:rPr>
              <a:t>Periodieke stafvergaderingen (follow up)</a:t>
            </a:r>
          </a:p>
          <a:p>
            <a:pPr marL="342900" lvl="0" indent="-342900">
              <a:buFont typeface="Symbol" panose="05050102010706020507" pitchFamily="18" charset="2"/>
              <a:buChar char=""/>
            </a:pPr>
            <a:r>
              <a:rPr lang="nl-BE" sz="1800" dirty="0">
                <a:effectLst/>
                <a:latin typeface="Calibri" panose="020F0502020204030204" pitchFamily="34" charset="0"/>
                <a:ea typeface="Calibri" panose="020F0502020204030204" pitchFamily="34" charset="0"/>
                <a:cs typeface="Times New Roman" panose="02020603050405020304" pitchFamily="18" charset="0"/>
              </a:rPr>
              <a:t>Lokale </a:t>
            </a:r>
            <a:r>
              <a:rPr lang="nl-BE" sz="1800" dirty="0" err="1">
                <a:effectLst/>
                <a:latin typeface="Calibri" panose="020F0502020204030204" pitchFamily="34" charset="0"/>
                <a:ea typeface="Calibri" panose="020F0502020204030204" pitchFamily="34" charset="0"/>
                <a:cs typeface="Times New Roman" panose="02020603050405020304" pitchFamily="18" charset="0"/>
              </a:rPr>
              <a:t>surveys</a:t>
            </a:r>
            <a:r>
              <a:rPr lang="nl-BE" sz="1800" dirty="0">
                <a:effectLst/>
                <a:latin typeface="Calibri" panose="020F0502020204030204" pitchFamily="34" charset="0"/>
                <a:ea typeface="Calibri" panose="020F0502020204030204" pitchFamily="34" charset="0"/>
                <a:cs typeface="Times New Roman" panose="02020603050405020304" pitchFamily="18" charset="0"/>
              </a:rPr>
              <a:t> in de </a:t>
            </a:r>
            <a:r>
              <a:rPr lang="nl-BE" sz="1800" dirty="0" err="1">
                <a:effectLst/>
                <a:latin typeface="Calibri" panose="020F0502020204030204" pitchFamily="34" charset="0"/>
                <a:ea typeface="Calibri" panose="020F0502020204030204" pitchFamily="34" charset="0"/>
                <a:cs typeface="Times New Roman" panose="02020603050405020304" pitchFamily="18" charset="0"/>
              </a:rPr>
              <a:t>Kw</a:t>
            </a:r>
            <a:r>
              <a:rPr lang="nl-BE" sz="1800" dirty="0">
                <a:effectLst/>
                <a:latin typeface="Calibri" panose="020F0502020204030204" pitchFamily="34" charset="0"/>
                <a:ea typeface="Calibri" panose="020F0502020204030204" pitchFamily="34" charset="0"/>
                <a:cs typeface="Times New Roman" panose="02020603050405020304" pitchFamily="18" charset="0"/>
              </a:rPr>
              <a:t>  inclusief de screening door gespecialiseerde labo’s</a:t>
            </a:r>
          </a:p>
          <a:p>
            <a:pPr marL="342900" lvl="0" indent="-342900">
              <a:buFont typeface="Symbol" panose="05050102010706020507" pitchFamily="18" charset="2"/>
              <a:buChar char=""/>
            </a:pPr>
            <a:r>
              <a:rPr lang="nl-BE" sz="1800" dirty="0">
                <a:effectLst/>
                <a:latin typeface="Calibri" panose="020F0502020204030204" pitchFamily="34" charset="0"/>
                <a:ea typeface="Calibri" panose="020F0502020204030204" pitchFamily="34" charset="0"/>
                <a:cs typeface="Times New Roman" panose="02020603050405020304" pitchFamily="18" charset="0"/>
              </a:rPr>
              <a:t>Organisatie van verschillende werkgroepen voor de opmaak van de eindproducten (richtlijnen, tools, voorbeelddossiers, …)</a:t>
            </a:r>
          </a:p>
          <a:p>
            <a:pPr marL="342900" lvl="0" indent="-342900">
              <a:spcAft>
                <a:spcPts val="600"/>
              </a:spcAft>
              <a:buFont typeface="Symbol" panose="05050102010706020507" pitchFamily="18" charset="2"/>
              <a:buChar char=""/>
            </a:pPr>
            <a:r>
              <a:rPr lang="nl-BE" sz="1800" dirty="0">
                <a:effectLst/>
                <a:latin typeface="Calibri" panose="020F0502020204030204" pitchFamily="34" charset="0"/>
                <a:ea typeface="Calibri" panose="020F0502020204030204" pitchFamily="34" charset="0"/>
                <a:cs typeface="Times New Roman" panose="02020603050405020304" pitchFamily="18" charset="0"/>
              </a:rPr>
              <a:t>SharePoint voor publicatie van de eindproducten; na opmaak zal deze op continue basis geüpdatet worden)</a:t>
            </a:r>
          </a:p>
          <a:p>
            <a:endParaRPr lang="fr-BE" dirty="0"/>
          </a:p>
          <a:p>
            <a:r>
              <a:rPr lang="fr-BE" dirty="0"/>
              <a:t>.</a:t>
            </a:r>
          </a:p>
        </p:txBody>
      </p:sp>
      <p:sp>
        <p:nvSpPr>
          <p:cNvPr id="4" name="Slide Number Placeholder 3"/>
          <p:cNvSpPr>
            <a:spLocks noGrp="1"/>
          </p:cNvSpPr>
          <p:nvPr>
            <p:ph type="sldNum" sz="quarter" idx="10"/>
          </p:nvPr>
        </p:nvSpPr>
        <p:spPr/>
        <p:txBody>
          <a:bodyPr/>
          <a:lstStyle/>
          <a:p>
            <a:fld id="{D64F2C25-99DC-4E03-B761-F0DD23C54933}" type="slidenum">
              <a:rPr lang="fr-BE" smtClean="0"/>
              <a:t>30</a:t>
            </a:fld>
            <a:endParaRPr lang="fr-BE"/>
          </a:p>
        </p:txBody>
      </p:sp>
    </p:spTree>
    <p:extLst>
      <p:ext uri="{BB962C8B-B14F-4D97-AF65-F5344CB8AC3E}">
        <p14:creationId xmlns:p14="http://schemas.microsoft.com/office/powerpoint/2010/main" val="247467998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lvl="0" indent="-342900">
              <a:spcAft>
                <a:spcPts val="600"/>
              </a:spcAft>
              <a:buClr>
                <a:srgbClr val="000000"/>
              </a:buClr>
              <a:buSzPts val="1200"/>
              <a:buFont typeface="+mj-lt"/>
              <a:buAutoNum type="alphaLcPeriod"/>
              <a:tabLst>
                <a:tab pos="540385" algn="l"/>
              </a:tabLst>
            </a:pPr>
            <a:r>
              <a:rPr lang="nl-BE" sz="18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Middelen en methode</a:t>
            </a:r>
          </a:p>
          <a:p>
            <a:pPr marL="342900" lvl="0" indent="-342900">
              <a:spcAft>
                <a:spcPts val="600"/>
              </a:spcAft>
              <a:buSzPts val="1200"/>
              <a:buFont typeface="Calibri" panose="020F0502020204030204" pitchFamily="34" charset="0"/>
              <a:buAutoNum type="arabicParenBoth"/>
              <a:tabLst>
                <a:tab pos="810260" algn="l"/>
              </a:tabLst>
            </a:pPr>
            <a:r>
              <a:rPr lang="nl-BE" sz="18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Middelen</a:t>
            </a:r>
          </a:p>
          <a:p>
            <a:pPr marL="342900" lvl="0" indent="-342900">
              <a:spcAft>
                <a:spcPts val="600"/>
              </a:spcAft>
              <a:buSzPts val="1100"/>
              <a:buFont typeface="Calibri" panose="020F0502020204030204" pitchFamily="34" charset="0"/>
              <a:buAutoNum type="alphaLcParenBoth"/>
            </a:pPr>
            <a:r>
              <a:rPr lang="nl-BE" sz="18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Personeel</a:t>
            </a:r>
          </a:p>
          <a:p>
            <a:pPr>
              <a:spcAft>
                <a:spcPts val="6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ACOS </a:t>
            </a:r>
            <a:r>
              <a:rPr lang="en-GB" sz="1800" dirty="0" err="1">
                <a:effectLst/>
                <a:latin typeface="Calibri" panose="020F0502020204030204" pitchFamily="34" charset="0"/>
                <a:ea typeface="Calibri" panose="020F0502020204030204" pitchFamily="34" charset="0"/>
                <a:cs typeface="Times New Roman" panose="02020603050405020304" pitchFamily="18" charset="0"/>
              </a:rPr>
              <a:t>Ops&amp;Trg</a:t>
            </a:r>
            <a:r>
              <a:rPr lang="en-GB" sz="1800" dirty="0">
                <a:effectLst/>
                <a:latin typeface="Calibri" panose="020F0502020204030204" pitchFamily="34" charset="0"/>
                <a:ea typeface="Calibri" panose="020F0502020204030204" pitchFamily="34" charset="0"/>
                <a:cs typeface="Times New Roman" panose="02020603050405020304" pitchFamily="18" charset="0"/>
              </a:rPr>
              <a:t> / SME Diving, IDPBW-GRB</a:t>
            </a:r>
            <a:endParaRPr lang="nl-BE"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spcAft>
                <a:spcPts val="600"/>
              </a:spcAft>
              <a:buSzPts val="1100"/>
              <a:buFont typeface="Calibri" panose="020F0502020204030204" pitchFamily="34" charset="0"/>
              <a:buAutoNum type="alphaLcParenBoth"/>
            </a:pPr>
            <a:r>
              <a:rPr lang="nl-BE" sz="18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Materieel of tools</a:t>
            </a:r>
          </a:p>
          <a:p>
            <a:pPr>
              <a:spcAft>
                <a:spcPts val="600"/>
              </a:spcAft>
            </a:pPr>
            <a:r>
              <a:rPr lang="nl-BE" sz="1800" dirty="0">
                <a:effectLst/>
                <a:latin typeface="Calibri" panose="020F0502020204030204" pitchFamily="34" charset="0"/>
                <a:ea typeface="Calibri" panose="020F0502020204030204" pitchFamily="34" charset="0"/>
                <a:cs typeface="Times New Roman" panose="02020603050405020304" pitchFamily="18" charset="0"/>
              </a:rPr>
              <a:t>Werkgroep SME &amp; GRB</a:t>
            </a:r>
          </a:p>
          <a:p>
            <a:pPr marL="342900" lvl="0" indent="-342900">
              <a:spcAft>
                <a:spcPts val="600"/>
              </a:spcAft>
              <a:buSzPts val="1100"/>
              <a:buFont typeface="Calibri" panose="020F0502020204030204" pitchFamily="34" charset="0"/>
              <a:buAutoNum type="alphaLcParenBoth"/>
            </a:pPr>
            <a:r>
              <a:rPr lang="nl-BE" sz="18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Budget</a:t>
            </a:r>
          </a:p>
          <a:p>
            <a:pPr>
              <a:spcAft>
                <a:spcPts val="600"/>
              </a:spcAft>
            </a:pPr>
            <a:r>
              <a:rPr lang="nl-BE" sz="1800" dirty="0">
                <a:effectLst/>
                <a:latin typeface="Calibri" panose="020F0502020204030204" pitchFamily="34" charset="0"/>
                <a:ea typeface="Calibri" panose="020F0502020204030204" pitchFamily="34" charset="0"/>
                <a:cs typeface="Times New Roman" panose="02020603050405020304" pitchFamily="18" charset="0"/>
              </a:rPr>
              <a:t>TBD</a:t>
            </a:r>
          </a:p>
          <a:p>
            <a:pPr marL="342900" lvl="0" indent="-342900">
              <a:spcAft>
                <a:spcPts val="600"/>
              </a:spcAft>
              <a:buSzPts val="1100"/>
              <a:buFont typeface="Calibri" panose="020F0502020204030204" pitchFamily="34" charset="0"/>
              <a:buAutoNum type="alphaLcParenBoth"/>
            </a:pPr>
            <a:r>
              <a:rPr lang="nl-BE" sz="18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Wetgeving en richtlijnen</a:t>
            </a:r>
          </a:p>
          <a:p>
            <a:pPr marL="342900" lvl="0" indent="-342900">
              <a:buFont typeface="Symbol" panose="05050102010706020507" pitchFamily="18" charset="2"/>
              <a:buChar char=""/>
              <a:tabLst>
                <a:tab pos="1350645" algn="l"/>
              </a:tabLst>
            </a:pP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ACWB-SPS-WRKPR-009 Ed 001 / </a:t>
            </a:r>
            <a:r>
              <a:rPr lang="nl-BE" sz="1800" dirty="0" err="1">
                <a:effectLst/>
                <a:latin typeface="Calibri" panose="020F0502020204030204" pitchFamily="34" charset="0"/>
                <a:ea typeface="Times New Roman" panose="02020603050405020304" pitchFamily="18" charset="0"/>
                <a:cs typeface="Times New Roman" panose="02020603050405020304" pitchFamily="18" charset="0"/>
              </a:rPr>
              <a:t>Rev</a:t>
            </a: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 001 - 01 Dec 2014: “Opmaak van het Globaal Preventieplan en Jaarlijks Actieplan”</a:t>
            </a:r>
          </a:p>
          <a:p>
            <a:pPr marL="342900" lvl="0" indent="-342900">
              <a:buFont typeface="Symbol" panose="05050102010706020507" pitchFamily="18" charset="2"/>
              <a:buChar char=""/>
              <a:tabLst>
                <a:tab pos="1350645" algn="l"/>
              </a:tabLst>
            </a:pP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Codex over het welzijn op het werk, boek V, titel 4, “Werkzaamheden in hyperbare omgeving”.</a:t>
            </a:r>
          </a:p>
          <a:p>
            <a:pPr marL="342900" lvl="0" indent="-342900">
              <a:spcAft>
                <a:spcPts val="600"/>
              </a:spcAft>
              <a:buFont typeface="Symbol" panose="05050102010706020507" pitchFamily="18" charset="2"/>
              <a:buChar char=""/>
              <a:tabLst>
                <a:tab pos="1350645" algn="l"/>
              </a:tabLst>
            </a:pP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ACOT-SPS-DIRDIVE-PSDJ-001: “Duikrichtlijnen van Defensie”</a:t>
            </a:r>
          </a:p>
          <a:p>
            <a:pPr marL="342900" lvl="0" indent="-342900">
              <a:spcAft>
                <a:spcPts val="600"/>
              </a:spcAft>
              <a:buSzPts val="1200"/>
              <a:buFont typeface="Calibri" panose="020F0502020204030204" pitchFamily="34" charset="0"/>
              <a:buAutoNum type="arabicParenBoth"/>
              <a:tabLst>
                <a:tab pos="810260" algn="l"/>
              </a:tabLst>
            </a:pPr>
            <a:r>
              <a:rPr lang="nl-BE" sz="18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Methoden</a:t>
            </a:r>
          </a:p>
          <a:p>
            <a:pPr marL="810260">
              <a:spcAft>
                <a:spcPts val="600"/>
              </a:spcAft>
            </a:pPr>
            <a:r>
              <a:rPr lang="nl-BE" sz="1800" dirty="0">
                <a:effectLst/>
                <a:latin typeface="Calibri" panose="020F0502020204030204" pitchFamily="34" charset="0"/>
                <a:ea typeface="Calibri" panose="020F0502020204030204" pitchFamily="34" charset="0"/>
                <a:cs typeface="Times New Roman" panose="02020603050405020304" pitchFamily="18" charset="0"/>
              </a:rPr>
              <a:t>p.m.</a:t>
            </a:r>
          </a:p>
          <a:p>
            <a:endParaRPr lang="fr-BE" dirty="0"/>
          </a:p>
        </p:txBody>
      </p:sp>
      <p:sp>
        <p:nvSpPr>
          <p:cNvPr id="4" name="Slide Number Placeholder 3"/>
          <p:cNvSpPr>
            <a:spLocks noGrp="1"/>
          </p:cNvSpPr>
          <p:nvPr>
            <p:ph type="sldNum" sz="quarter" idx="10"/>
          </p:nvPr>
        </p:nvSpPr>
        <p:spPr/>
        <p:txBody>
          <a:bodyPr/>
          <a:lstStyle/>
          <a:p>
            <a:fld id="{D64F2C25-99DC-4E03-B761-F0DD23C54933}" type="slidenum">
              <a:rPr lang="fr-BE" smtClean="0"/>
              <a:t>31</a:t>
            </a:fld>
            <a:endParaRPr lang="fr-BE"/>
          </a:p>
        </p:txBody>
      </p:sp>
    </p:spTree>
    <p:extLst>
      <p:ext uri="{BB962C8B-B14F-4D97-AF65-F5344CB8AC3E}">
        <p14:creationId xmlns:p14="http://schemas.microsoft.com/office/powerpoint/2010/main" val="57822245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spcAft>
                <a:spcPts val="600"/>
              </a:spcAft>
              <a:buClr>
                <a:srgbClr val="000000"/>
              </a:buClr>
              <a:buSzPts val="1200"/>
              <a:buFont typeface="+mj-lt"/>
              <a:buNone/>
              <a:tabLst>
                <a:tab pos="540385" algn="l"/>
              </a:tabLst>
            </a:pPr>
            <a:r>
              <a:rPr lang="nl-BE" sz="1200" b="1"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Niet </a:t>
            </a:r>
            <a:r>
              <a:rPr lang="nl-BE" sz="1200" b="1" dirty="0" err="1">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conformiteiten</a:t>
            </a:r>
            <a:r>
              <a:rPr lang="nl-BE" sz="1200" b="1"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 met de regelgeving dienen in orde gebracht te worden en dus opgenomen te worden in het LPP</a:t>
            </a:r>
          </a:p>
          <a:p>
            <a:pPr marL="342900" lvl="0" indent="-342900">
              <a:spcAft>
                <a:spcPts val="600"/>
              </a:spcAft>
              <a:buClr>
                <a:srgbClr val="000000"/>
              </a:buClr>
              <a:buSzPts val="1200"/>
              <a:buFont typeface="+mj-lt"/>
              <a:buAutoNum type="alphaLcPeriod"/>
              <a:tabLst>
                <a:tab pos="540385" algn="l"/>
              </a:tabLst>
            </a:pPr>
            <a:endParaRPr lang="nl-BE" sz="12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spcAft>
                <a:spcPts val="600"/>
              </a:spcAft>
              <a:buClr>
                <a:srgbClr val="000000"/>
              </a:buClr>
              <a:buSzPts val="1200"/>
              <a:buFont typeface="+mj-lt"/>
              <a:buAutoNum type="alphaLcPeriod"/>
              <a:tabLst>
                <a:tab pos="540385" algn="l"/>
              </a:tabLst>
            </a:pPr>
            <a:r>
              <a:rPr lang="nl-BE" sz="12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Middelen en methode</a:t>
            </a:r>
          </a:p>
          <a:p>
            <a:pPr marL="342900" lvl="0" indent="-342900">
              <a:spcAft>
                <a:spcPts val="600"/>
              </a:spcAft>
              <a:buSzPts val="1200"/>
              <a:buFont typeface="Calibri" panose="020F0502020204030204" pitchFamily="34" charset="0"/>
              <a:buAutoNum type="arabicParenBoth"/>
              <a:tabLst>
                <a:tab pos="810260" algn="l"/>
              </a:tabLst>
            </a:pPr>
            <a:r>
              <a:rPr lang="nl-BE" sz="12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Middelen</a:t>
            </a:r>
          </a:p>
          <a:p>
            <a:pPr marL="342900" lvl="0" indent="-342900">
              <a:spcAft>
                <a:spcPts val="600"/>
              </a:spcAft>
              <a:buSzPts val="1100"/>
              <a:buFont typeface="Calibri" panose="020F0502020204030204" pitchFamily="34" charset="0"/>
              <a:buAutoNum type="alphaLcParenBoth"/>
            </a:pPr>
            <a:r>
              <a:rPr lang="nl-BE" sz="11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Personeel</a:t>
            </a:r>
          </a:p>
          <a:p>
            <a:pPr marL="742950" lvl="1" indent="-285750">
              <a:spcAft>
                <a:spcPts val="600"/>
              </a:spcAft>
              <a:buFont typeface="+mj-lt"/>
              <a:buAutoNum type="alphaLcPeriod"/>
            </a:pPr>
            <a:r>
              <a:rPr lang="nl-BE" sz="1100" dirty="0" err="1">
                <a:effectLst/>
                <a:latin typeface="Calibri" panose="020F0502020204030204" pitchFamily="34" charset="0"/>
                <a:ea typeface="Calibri" panose="020F0502020204030204" pitchFamily="34" charset="0"/>
                <a:cs typeface="Times New Roman" panose="02020603050405020304" pitchFamily="18" charset="0"/>
              </a:rPr>
              <a:t>Maj</a:t>
            </a:r>
            <a:r>
              <a:rPr lang="nl-BE" sz="1100" dirty="0">
                <a:effectLst/>
                <a:latin typeface="Calibri" panose="020F0502020204030204" pitchFamily="34" charset="0"/>
                <a:ea typeface="Calibri" panose="020F0502020204030204" pitchFamily="34" charset="0"/>
                <a:cs typeface="Times New Roman" panose="02020603050405020304" pitchFamily="18" charset="0"/>
              </a:rPr>
              <a:t> (</a:t>
            </a:r>
            <a:r>
              <a:rPr lang="nl-BE" sz="1100" dirty="0" err="1">
                <a:effectLst/>
                <a:latin typeface="Calibri" panose="020F0502020204030204" pitchFamily="34" charset="0"/>
                <a:ea typeface="Calibri" panose="020F0502020204030204" pitchFamily="34" charset="0"/>
                <a:cs typeface="Times New Roman" panose="02020603050405020304" pitchFamily="18" charset="0"/>
              </a:rPr>
              <a:t>Res</a:t>
            </a:r>
            <a:r>
              <a:rPr lang="nl-BE" sz="1100" dirty="0">
                <a:effectLst/>
                <a:latin typeface="Calibri" panose="020F0502020204030204" pitchFamily="34" charset="0"/>
                <a:ea typeface="Calibri" panose="020F0502020204030204" pitchFamily="34" charset="0"/>
                <a:cs typeface="Times New Roman" panose="02020603050405020304" pitchFamily="18" charset="0"/>
              </a:rPr>
              <a:t>) Jan EVERAET</a:t>
            </a:r>
          </a:p>
          <a:p>
            <a:pPr marL="742950" lvl="1" indent="-285750">
              <a:spcAft>
                <a:spcPts val="600"/>
              </a:spcAft>
              <a:buFont typeface="+mj-lt"/>
              <a:buAutoNum type="alphaLcPeriod"/>
            </a:pPr>
            <a:r>
              <a:rPr lang="nl-BE" sz="1100" dirty="0">
                <a:effectLst/>
                <a:latin typeface="Calibri" panose="020F0502020204030204" pitchFamily="34" charset="0"/>
                <a:ea typeface="Calibri" panose="020F0502020204030204" pitchFamily="34" charset="0"/>
                <a:cs typeface="Times New Roman" panose="02020603050405020304" pitchFamily="18" charset="0"/>
              </a:rPr>
              <a:t>Kapt (</a:t>
            </a:r>
            <a:r>
              <a:rPr lang="nl-BE" sz="1100" dirty="0" err="1">
                <a:effectLst/>
                <a:latin typeface="Calibri" panose="020F0502020204030204" pitchFamily="34" charset="0"/>
                <a:ea typeface="Calibri" panose="020F0502020204030204" pitchFamily="34" charset="0"/>
                <a:cs typeface="Times New Roman" panose="02020603050405020304" pitchFamily="18" charset="0"/>
              </a:rPr>
              <a:t>Res</a:t>
            </a:r>
            <a:r>
              <a:rPr lang="nl-BE" sz="1100" dirty="0">
                <a:effectLst/>
                <a:latin typeface="Calibri" panose="020F0502020204030204" pitchFamily="34" charset="0"/>
                <a:ea typeface="Calibri" panose="020F0502020204030204" pitchFamily="34" charset="0"/>
                <a:cs typeface="Times New Roman" panose="02020603050405020304" pitchFamily="18" charset="0"/>
              </a:rPr>
              <a:t>) Guy MARLIER</a:t>
            </a:r>
          </a:p>
          <a:p>
            <a:pPr marL="742950" lvl="1" indent="-285750">
              <a:spcAft>
                <a:spcPts val="600"/>
              </a:spcAft>
              <a:buFont typeface="+mj-lt"/>
              <a:buAutoNum type="alphaLcPeriod"/>
            </a:pPr>
            <a:r>
              <a:rPr lang="nl-BE" sz="1100" dirty="0" err="1">
                <a:effectLst/>
                <a:latin typeface="Calibri" panose="020F0502020204030204" pitchFamily="34" charset="0"/>
                <a:ea typeface="Calibri" panose="020F0502020204030204" pitchFamily="34" charset="0"/>
                <a:cs typeface="Times New Roman" panose="02020603050405020304" pitchFamily="18" charset="0"/>
              </a:rPr>
              <a:t>SLt</a:t>
            </a:r>
            <a:r>
              <a:rPr lang="nl-BE" sz="1100" dirty="0">
                <a:effectLst/>
                <a:latin typeface="Calibri" panose="020F0502020204030204" pitchFamily="34" charset="0"/>
                <a:ea typeface="Calibri" panose="020F0502020204030204" pitchFamily="34" charset="0"/>
                <a:cs typeface="Times New Roman" panose="02020603050405020304" pitchFamily="18" charset="0"/>
              </a:rPr>
              <a:t> (</a:t>
            </a:r>
            <a:r>
              <a:rPr lang="nl-BE" sz="1100" dirty="0" err="1">
                <a:effectLst/>
                <a:latin typeface="Calibri" panose="020F0502020204030204" pitchFamily="34" charset="0"/>
                <a:ea typeface="Calibri" panose="020F0502020204030204" pitchFamily="34" charset="0"/>
                <a:cs typeface="Times New Roman" panose="02020603050405020304" pitchFamily="18" charset="0"/>
              </a:rPr>
              <a:t>Res</a:t>
            </a:r>
            <a:r>
              <a:rPr lang="nl-BE" sz="1100" dirty="0">
                <a:effectLst/>
                <a:latin typeface="Calibri" panose="020F0502020204030204" pitchFamily="34" charset="0"/>
                <a:ea typeface="Calibri" panose="020F0502020204030204" pitchFamily="34" charset="0"/>
                <a:cs typeface="Times New Roman" panose="02020603050405020304" pitchFamily="18" charset="0"/>
              </a:rPr>
              <a:t>) Vincent LOGNAY</a:t>
            </a:r>
          </a:p>
          <a:p>
            <a:pPr marL="742950" lvl="1" indent="-285750">
              <a:spcAft>
                <a:spcPts val="600"/>
              </a:spcAft>
              <a:buFont typeface="+mj-lt"/>
              <a:buAutoNum type="alphaLcPeriod"/>
            </a:pPr>
            <a:r>
              <a:rPr lang="fr-BE" sz="1100" dirty="0">
                <a:effectLst/>
                <a:latin typeface="Calibri" panose="020F0502020204030204" pitchFamily="34" charset="0"/>
                <a:ea typeface="Calibri" panose="020F0502020204030204" pitchFamily="34" charset="0"/>
                <a:cs typeface="Times New Roman" panose="02020603050405020304" pitchFamily="18" charset="0"/>
              </a:rPr>
              <a:t>Sgt (</a:t>
            </a:r>
            <a:r>
              <a:rPr lang="fr-BE" sz="1100" dirty="0" err="1">
                <a:effectLst/>
                <a:latin typeface="Calibri" panose="020F0502020204030204" pitchFamily="34" charset="0"/>
                <a:ea typeface="Calibri" panose="020F0502020204030204" pitchFamily="34" charset="0"/>
                <a:cs typeface="Times New Roman" panose="02020603050405020304" pitchFamily="18" charset="0"/>
              </a:rPr>
              <a:t>Res</a:t>
            </a:r>
            <a:r>
              <a:rPr lang="fr-BE" sz="1100" dirty="0">
                <a:effectLst/>
                <a:latin typeface="Calibri" panose="020F0502020204030204" pitchFamily="34" charset="0"/>
                <a:ea typeface="Calibri" panose="020F0502020204030204" pitchFamily="34" charset="0"/>
                <a:cs typeface="Times New Roman" panose="02020603050405020304" pitchFamily="18" charset="0"/>
              </a:rPr>
              <a:t>) Aube de la BRASSINE</a:t>
            </a:r>
            <a:endParaRPr lang="nl-BE" sz="1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spcAft>
                <a:spcPts val="600"/>
              </a:spcAft>
              <a:buSzPts val="1100"/>
              <a:buFont typeface="Calibri" panose="020F0502020204030204" pitchFamily="34" charset="0"/>
              <a:buAutoNum type="alphaLcParenBoth"/>
            </a:pPr>
            <a:r>
              <a:rPr lang="nl-BE" sz="11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Materieel of tools</a:t>
            </a:r>
          </a:p>
          <a:p>
            <a:pPr marL="342900" lvl="0" indent="-342900">
              <a:spcAft>
                <a:spcPts val="600"/>
              </a:spcAft>
              <a:buFont typeface="Symbol" panose="05050102010706020507" pitchFamily="18" charset="2"/>
              <a:buChar char=""/>
              <a:tabLst>
                <a:tab pos="1350645" algn="l"/>
              </a:tabLst>
            </a:pPr>
            <a:r>
              <a:rPr lang="en-US" sz="1100" dirty="0" err="1">
                <a:effectLst/>
                <a:latin typeface="Calibri" panose="020F0502020204030204" pitchFamily="34" charset="0"/>
                <a:ea typeface="Times New Roman" panose="02020603050405020304" pitchFamily="18" charset="0"/>
                <a:cs typeface="Times New Roman" panose="02020603050405020304" pitchFamily="18" charset="0"/>
              </a:rPr>
              <a:t>werkgroep</a:t>
            </a:r>
            <a:endParaRPr lang="nl-BE"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spcAft>
                <a:spcPts val="600"/>
              </a:spcAft>
              <a:buSzPts val="1100"/>
              <a:buFont typeface="Calibri" panose="020F0502020204030204" pitchFamily="34" charset="0"/>
              <a:buAutoNum type="alphaLcParenBoth"/>
            </a:pPr>
            <a:r>
              <a:rPr lang="nl-BE" sz="11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Budget</a:t>
            </a:r>
          </a:p>
          <a:p>
            <a:pPr marL="342900" lvl="0" indent="-342900">
              <a:spcAft>
                <a:spcPts val="600"/>
              </a:spcAft>
              <a:buFont typeface="Symbol" panose="05050102010706020507" pitchFamily="18" charset="2"/>
              <a:buChar char=""/>
              <a:tabLst>
                <a:tab pos="1350645" algn="l"/>
              </a:tabLst>
            </a:pPr>
            <a:r>
              <a:rPr lang="nl-BE" sz="1100" dirty="0">
                <a:effectLst/>
                <a:latin typeface="Calibri" panose="020F0502020204030204" pitchFamily="34" charset="0"/>
                <a:ea typeface="Times New Roman" panose="02020603050405020304" pitchFamily="18" charset="0"/>
                <a:cs typeface="Times New Roman" panose="02020603050405020304" pitchFamily="18" charset="0"/>
              </a:rPr>
              <a:t>n.a.</a:t>
            </a:r>
          </a:p>
          <a:p>
            <a:pPr marL="342900" lvl="0" indent="-342900">
              <a:spcAft>
                <a:spcPts val="600"/>
              </a:spcAft>
              <a:buSzPts val="1100"/>
              <a:buFont typeface="Calibri" panose="020F0502020204030204" pitchFamily="34" charset="0"/>
              <a:buAutoNum type="alphaLcParenBoth"/>
            </a:pPr>
            <a:r>
              <a:rPr lang="nl-BE" sz="11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Wetgeving en richtlijnen</a:t>
            </a:r>
          </a:p>
          <a:p>
            <a:pPr marL="342900" lvl="0" indent="-342900">
              <a:buFont typeface="Symbol" panose="05050102010706020507" pitchFamily="18" charset="2"/>
              <a:buChar char=""/>
              <a:tabLst>
                <a:tab pos="1350645" algn="l"/>
              </a:tabLst>
            </a:pPr>
            <a:r>
              <a:rPr lang="nl-BE" sz="1100" dirty="0">
                <a:effectLst/>
                <a:latin typeface="Calibri" panose="020F0502020204030204" pitchFamily="34" charset="0"/>
                <a:ea typeface="Times New Roman" panose="02020603050405020304" pitchFamily="18" charset="0"/>
                <a:cs typeface="Times New Roman" panose="02020603050405020304" pitchFamily="18" charset="0"/>
              </a:rPr>
              <a:t>ACWB-SPS-WRKPR-016</a:t>
            </a:r>
          </a:p>
          <a:p>
            <a:pPr marL="342900" lvl="0" indent="-342900">
              <a:buFont typeface="Symbol" panose="05050102010706020507" pitchFamily="18" charset="2"/>
              <a:buChar char=""/>
              <a:tabLst>
                <a:tab pos="1350645" algn="l"/>
              </a:tabLst>
            </a:pPr>
            <a:r>
              <a:rPr lang="nl-BE" sz="1100" dirty="0">
                <a:effectLst/>
                <a:latin typeface="Calibri" panose="020F0502020204030204" pitchFamily="34" charset="0"/>
                <a:ea typeface="Times New Roman" panose="02020603050405020304" pitchFamily="18" charset="0"/>
                <a:cs typeface="Times New Roman" panose="02020603050405020304" pitchFamily="18" charset="0"/>
              </a:rPr>
              <a:t>Codex over het welzijn op het werk, boek I, titel 2, hoofdstuk V: “Maatregelen bij noodsituaties en in geval van ernstig en onmiddellijk gevaar”</a:t>
            </a:r>
          </a:p>
          <a:p>
            <a:pPr marL="342900" lvl="0" indent="-342900">
              <a:buFont typeface="Symbol" panose="05050102010706020507" pitchFamily="18" charset="2"/>
              <a:buChar char=""/>
              <a:tabLst>
                <a:tab pos="1350645" algn="l"/>
              </a:tabLst>
            </a:pPr>
            <a:r>
              <a:rPr lang="nl-BE" sz="1100" dirty="0">
                <a:effectLst/>
                <a:latin typeface="Calibri" panose="020F0502020204030204" pitchFamily="34" charset="0"/>
                <a:ea typeface="Times New Roman" panose="02020603050405020304" pitchFamily="18" charset="0"/>
                <a:cs typeface="Times New Roman" panose="02020603050405020304" pitchFamily="18" charset="0"/>
              </a:rPr>
              <a:t>Codex over het welzijn op het werk, boek I, titel 5, hoofdstuk II: “Algemene verplichtingen van de werkgever”</a:t>
            </a:r>
          </a:p>
          <a:p>
            <a:pPr marL="342900" lvl="0" indent="-342900">
              <a:buFont typeface="Symbol" panose="05050102010706020507" pitchFamily="18" charset="2"/>
              <a:buChar char=""/>
              <a:tabLst>
                <a:tab pos="1350645" algn="l"/>
              </a:tabLst>
            </a:pPr>
            <a:r>
              <a:rPr lang="nl-BE" sz="1100" dirty="0">
                <a:effectLst/>
                <a:latin typeface="Calibri" panose="020F0502020204030204" pitchFamily="34" charset="0"/>
                <a:ea typeface="Times New Roman" panose="02020603050405020304" pitchFamily="18" charset="0"/>
                <a:cs typeface="Times New Roman" panose="02020603050405020304" pitchFamily="18" charset="0"/>
              </a:rPr>
              <a:t>Codex over het welzijn op het werk, boek III, titel 3, hoofdstuk IV: “Het intern noodplan”</a:t>
            </a:r>
          </a:p>
          <a:p>
            <a:pPr marL="342900" lvl="0" indent="-342900">
              <a:buFont typeface="Symbol" panose="05050102010706020507" pitchFamily="18" charset="2"/>
              <a:buChar char=""/>
              <a:tabLst>
                <a:tab pos="1350645" algn="l"/>
              </a:tabLst>
            </a:pPr>
            <a:r>
              <a:rPr lang="nl-BE" sz="1100" dirty="0">
                <a:effectLst/>
                <a:latin typeface="Calibri" panose="020F0502020204030204" pitchFamily="34" charset="0"/>
                <a:ea typeface="Times New Roman" panose="02020603050405020304" pitchFamily="18" charset="0"/>
                <a:cs typeface="Times New Roman" panose="02020603050405020304" pitchFamily="18" charset="0"/>
              </a:rPr>
              <a:t>Codex over het welzijn op het werk, boek VI, titel 1, hoofdstuk V: “Maatregelen bij ongevallen, incidenten en noodsituaties”</a:t>
            </a:r>
          </a:p>
          <a:p>
            <a:pPr marL="342900" lvl="0" indent="-342900">
              <a:buFont typeface="Symbol" panose="05050102010706020507" pitchFamily="18" charset="2"/>
              <a:buChar char=""/>
              <a:tabLst>
                <a:tab pos="1350645" algn="l"/>
              </a:tabLst>
            </a:pPr>
            <a:r>
              <a:rPr lang="nl-BE" sz="1100" dirty="0">
                <a:effectLst/>
                <a:latin typeface="Calibri" panose="020F0502020204030204" pitchFamily="34" charset="0"/>
                <a:ea typeface="Times New Roman" panose="02020603050405020304" pitchFamily="18" charset="0"/>
                <a:cs typeface="Times New Roman" panose="02020603050405020304" pitchFamily="18" charset="0"/>
              </a:rPr>
              <a:t>Codex over het welzijn op het werk, boek VII. titel 1, hoofdstuk XIII: “Informatie en kennisgeving aan de inspectie”</a:t>
            </a:r>
          </a:p>
          <a:p>
            <a:pPr marL="342900" lvl="0" indent="-342900">
              <a:buFont typeface="Symbol" panose="05050102010706020507" pitchFamily="18" charset="2"/>
              <a:buChar char=""/>
              <a:tabLst>
                <a:tab pos="1350645" algn="l"/>
              </a:tabLst>
            </a:pPr>
            <a:r>
              <a:rPr lang="nl-BE" sz="1100" dirty="0">
                <a:effectLst/>
                <a:latin typeface="Calibri" panose="020F0502020204030204" pitchFamily="34" charset="0"/>
                <a:ea typeface="Times New Roman" panose="02020603050405020304" pitchFamily="18" charset="0"/>
                <a:cs typeface="Times New Roman" panose="02020603050405020304" pitchFamily="18" charset="0"/>
              </a:rPr>
              <a:t>Algemene Nood- en interventieplannen (ANIP) van de betrokken gemeente</a:t>
            </a:r>
          </a:p>
          <a:p>
            <a:pPr marL="342900" lvl="0" indent="-342900">
              <a:buFont typeface="Symbol" panose="05050102010706020507" pitchFamily="18" charset="2"/>
              <a:buChar char=""/>
              <a:tabLst>
                <a:tab pos="1350645" algn="l"/>
              </a:tabLst>
            </a:pPr>
            <a:r>
              <a:rPr lang="nl-BE" sz="1100" dirty="0">
                <a:effectLst/>
                <a:latin typeface="Calibri" panose="020F0502020204030204" pitchFamily="34" charset="0"/>
                <a:ea typeface="Times New Roman" panose="02020603050405020304" pitchFamily="18" charset="0"/>
                <a:cs typeface="Times New Roman" panose="02020603050405020304" pitchFamily="18" charset="0"/>
              </a:rPr>
              <a:t>Bijzondere Nood- en interventieplannen (BNIP) – type “</a:t>
            </a:r>
            <a:r>
              <a:rPr lang="nl-BE" sz="1100" dirty="0" err="1">
                <a:effectLst/>
                <a:latin typeface="Calibri" panose="020F0502020204030204" pitchFamily="34" charset="0"/>
                <a:ea typeface="Times New Roman" panose="02020603050405020304" pitchFamily="18" charset="0"/>
                <a:cs typeface="Times New Roman" panose="02020603050405020304" pitchFamily="18" charset="0"/>
              </a:rPr>
              <a:t>Seveso</a:t>
            </a:r>
            <a:r>
              <a:rPr lang="nl-BE" sz="1100" dirty="0">
                <a:effectLst/>
                <a:latin typeface="Calibri" panose="020F0502020204030204" pitchFamily="34" charset="0"/>
                <a:ea typeface="Times New Roman" panose="02020603050405020304" pitchFamily="18" charset="0"/>
                <a:cs typeface="Times New Roman" panose="02020603050405020304" pitchFamily="18" charset="0"/>
              </a:rPr>
              <a:t>” van de betrokken provincie</a:t>
            </a:r>
          </a:p>
          <a:p>
            <a:pPr marL="342900" lvl="0" indent="-342900">
              <a:buFont typeface="Symbol" panose="05050102010706020507" pitchFamily="18" charset="2"/>
              <a:buChar char=""/>
              <a:tabLst>
                <a:tab pos="1350645" algn="l"/>
              </a:tabLst>
            </a:pPr>
            <a:r>
              <a:rPr lang="en-GB" sz="1100" dirty="0" err="1">
                <a:effectLst/>
                <a:latin typeface="Calibri" panose="020F0502020204030204" pitchFamily="34" charset="0"/>
                <a:ea typeface="Times New Roman" panose="02020603050405020304" pitchFamily="18" charset="0"/>
                <a:cs typeface="Times New Roman" panose="02020603050405020304" pitchFamily="18" charset="0"/>
              </a:rPr>
              <a:t>Sevesosites</a:t>
            </a:r>
            <a:r>
              <a:rPr lang="en-GB" sz="1100" dirty="0">
                <a:effectLst/>
                <a:latin typeface="Calibri" panose="020F0502020204030204" pitchFamily="34" charset="0"/>
                <a:ea typeface="Times New Roman" panose="02020603050405020304" pitchFamily="18" charset="0"/>
                <a:cs typeface="Times New Roman" panose="02020603050405020304" pitchFamily="18" charset="0"/>
              </a:rPr>
              <a:t> </a:t>
            </a:r>
            <a:r>
              <a:rPr lang="en-GB" sz="1100" dirty="0" err="1">
                <a:effectLst/>
                <a:latin typeface="Calibri" panose="020F0502020204030204" pitchFamily="34" charset="0"/>
                <a:ea typeface="Times New Roman" panose="02020603050405020304" pitchFamily="18" charset="0"/>
                <a:cs typeface="Times New Roman" panose="02020603050405020304" pitchFamily="18" charset="0"/>
              </a:rPr>
              <a:t>België</a:t>
            </a:r>
            <a:r>
              <a:rPr lang="en-GB" sz="1100" dirty="0">
                <a:effectLst/>
                <a:latin typeface="Calibri" panose="020F0502020204030204" pitchFamily="34" charset="0"/>
                <a:ea typeface="Times New Roman" panose="02020603050405020304" pitchFamily="18" charset="0"/>
                <a:cs typeface="Times New Roman" panose="02020603050405020304" pitchFamily="18" charset="0"/>
              </a:rPr>
              <a:t> (</a:t>
            </a:r>
            <a:r>
              <a:rPr lang="en-GB" sz="1100" u="sng" dirty="0">
                <a:solidFill>
                  <a:srgbClr val="0563C1"/>
                </a:solidFill>
                <a:effectLst/>
                <a:latin typeface="Calibri" panose="020F0502020204030204" pitchFamily="34" charset="0"/>
                <a:ea typeface="Times New Roman" panose="02020603050405020304" pitchFamily="18" charset="0"/>
                <a:cs typeface="Times New Roman" panose="02020603050405020304" pitchFamily="18" charset="0"/>
                <a:hlinkClick r:id="rId3"/>
              </a:rPr>
              <a:t>https://www.seveso.be/nl/seveso-ondernemingen</a:t>
            </a:r>
            <a:r>
              <a:rPr lang="en-GB" sz="1100" dirty="0">
                <a:effectLst/>
                <a:latin typeface="Calibri" panose="020F0502020204030204" pitchFamily="34" charset="0"/>
                <a:ea typeface="Times New Roman" panose="02020603050405020304" pitchFamily="18" charset="0"/>
                <a:cs typeface="Times New Roman" panose="02020603050405020304" pitchFamily="18" charset="0"/>
              </a:rPr>
              <a:t> )</a:t>
            </a:r>
            <a:endParaRPr lang="nl-BE"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buFont typeface="Symbol" panose="05050102010706020507" pitchFamily="18" charset="2"/>
              <a:buChar char=""/>
              <a:tabLst>
                <a:tab pos="1350645" algn="l"/>
              </a:tabLst>
            </a:pPr>
            <a:r>
              <a:rPr lang="nl-BE" sz="1100" dirty="0">
                <a:effectLst/>
                <a:latin typeface="Calibri" panose="020F0502020204030204" pitchFamily="34" charset="0"/>
                <a:ea typeface="Times New Roman" panose="02020603050405020304" pitchFamily="18" charset="0"/>
                <a:cs typeface="Times New Roman" panose="02020603050405020304" pitchFamily="18" charset="0"/>
              </a:rPr>
              <a:t>Belgische nucleaire noodplanningszones (</a:t>
            </a:r>
            <a:r>
              <a:rPr lang="nl-BE" sz="1100" u="sng" dirty="0">
                <a:solidFill>
                  <a:srgbClr val="0563C1"/>
                </a:solidFill>
                <a:effectLst/>
                <a:latin typeface="Calibri" panose="020F0502020204030204" pitchFamily="34" charset="0"/>
                <a:ea typeface="Times New Roman" panose="02020603050405020304" pitchFamily="18" charset="0"/>
                <a:cs typeface="Times New Roman" panose="02020603050405020304" pitchFamily="18" charset="0"/>
                <a:hlinkClick r:id="rId4"/>
              </a:rPr>
              <a:t>https://www.nucleairrisico.be/noodplanningszones</a:t>
            </a:r>
            <a:r>
              <a:rPr lang="nl-BE" sz="1100" dirty="0">
                <a:effectLst/>
                <a:latin typeface="Calibri" panose="020F0502020204030204" pitchFamily="34" charset="0"/>
                <a:ea typeface="Times New Roman" panose="02020603050405020304" pitchFamily="18" charset="0"/>
                <a:cs typeface="Times New Roman" panose="02020603050405020304" pitchFamily="18" charset="0"/>
              </a:rPr>
              <a:t> )</a:t>
            </a:r>
          </a:p>
          <a:p>
            <a:pPr marL="342900" lvl="0" indent="-342900">
              <a:buFont typeface="Symbol" panose="05050102010706020507" pitchFamily="18" charset="2"/>
              <a:buChar char=""/>
              <a:tabLst>
                <a:tab pos="1350645" algn="l"/>
              </a:tabLst>
            </a:pPr>
            <a:r>
              <a:rPr lang="nl-BE" sz="1100" dirty="0">
                <a:effectLst/>
                <a:latin typeface="Calibri" panose="020F0502020204030204" pitchFamily="34" charset="0"/>
                <a:ea typeface="Times New Roman" panose="02020603050405020304" pitchFamily="18" charset="0"/>
                <a:cs typeface="Times New Roman" panose="02020603050405020304" pitchFamily="18" charset="0"/>
              </a:rPr>
              <a:t>Koninklijk besluit van 2 februari 2009 tot vaststelling van de territoriale afbakening van de hulpverleningszones (B.S. 17 februari 2009)</a:t>
            </a:r>
          </a:p>
          <a:p>
            <a:pPr marL="342900" lvl="0" indent="-342900">
              <a:spcAft>
                <a:spcPts val="600"/>
              </a:spcAft>
              <a:buFont typeface="Symbol" panose="05050102010706020507" pitchFamily="18" charset="2"/>
              <a:buChar char=""/>
              <a:tabLst>
                <a:tab pos="1350645" algn="l"/>
              </a:tabLst>
            </a:pPr>
            <a:r>
              <a:rPr lang="nl-BE" sz="1100" dirty="0">
                <a:effectLst/>
                <a:latin typeface="Calibri" panose="020F0502020204030204" pitchFamily="34" charset="0"/>
                <a:ea typeface="Times New Roman" panose="02020603050405020304" pitchFamily="18" charset="0"/>
                <a:cs typeface="Times New Roman" panose="02020603050405020304" pitchFamily="18" charset="0"/>
              </a:rPr>
              <a:t>Het ziekenhuisnoodplan (ZNP) (</a:t>
            </a:r>
            <a:r>
              <a:rPr lang="nl-BE" sz="1100" u="sng" dirty="0">
                <a:solidFill>
                  <a:srgbClr val="0563C1"/>
                </a:solidFill>
                <a:effectLst/>
                <a:latin typeface="Calibri" panose="020F0502020204030204" pitchFamily="34" charset="0"/>
                <a:ea typeface="Times New Roman" panose="02020603050405020304" pitchFamily="18" charset="0"/>
                <a:cs typeface="Times New Roman" panose="02020603050405020304" pitchFamily="18" charset="0"/>
                <a:hlinkClick r:id="rId5"/>
              </a:rPr>
              <a:t>https://www.health.belgium.be/nl/het-ziekenhuisnoodplan-znp#Wetgeving</a:t>
            </a:r>
            <a:r>
              <a:rPr lang="nl-BE" sz="1100" dirty="0">
                <a:effectLst/>
                <a:latin typeface="Calibri" panose="020F0502020204030204" pitchFamily="34" charset="0"/>
                <a:ea typeface="Times New Roman" panose="02020603050405020304" pitchFamily="18" charset="0"/>
                <a:cs typeface="Times New Roman" panose="02020603050405020304" pitchFamily="18" charset="0"/>
              </a:rPr>
              <a:t> )</a:t>
            </a:r>
          </a:p>
          <a:p>
            <a:pPr marL="342900" lvl="0" indent="-342900">
              <a:spcAft>
                <a:spcPts val="600"/>
              </a:spcAft>
              <a:buSzPts val="1200"/>
              <a:buFont typeface="Calibri" panose="020F0502020204030204" pitchFamily="34" charset="0"/>
              <a:buAutoNum type="arabicParenBoth"/>
              <a:tabLst>
                <a:tab pos="810260" algn="l"/>
              </a:tabLst>
            </a:pPr>
            <a:r>
              <a:rPr lang="nl-BE" sz="12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Methoden</a:t>
            </a:r>
          </a:p>
          <a:p>
            <a:pPr marL="342900" lvl="0" indent="-342900">
              <a:buFont typeface="Symbol" panose="05050102010706020507" pitchFamily="18" charset="2"/>
              <a:buChar char=""/>
            </a:pPr>
            <a:r>
              <a:rPr lang="nl-BE" sz="1100" dirty="0">
                <a:effectLst/>
                <a:latin typeface="Calibri" panose="020F0502020204030204" pitchFamily="34" charset="0"/>
                <a:ea typeface="Calibri" panose="020F0502020204030204" pitchFamily="34" charset="0"/>
                <a:cs typeface="Times New Roman" panose="02020603050405020304" pitchFamily="18" charset="0"/>
              </a:rPr>
              <a:t>Het updaten van de richtlijn ACWB-SPS-WRKPR-016: dialectische benadering</a:t>
            </a:r>
          </a:p>
          <a:p>
            <a:pPr marL="342900" lvl="0" indent="-342900">
              <a:spcAft>
                <a:spcPts val="600"/>
              </a:spcAft>
              <a:buFont typeface="Symbol" panose="05050102010706020507" pitchFamily="18" charset="2"/>
              <a:buChar char=""/>
            </a:pPr>
            <a:r>
              <a:rPr lang="nl-BE" sz="1100" dirty="0">
                <a:effectLst/>
                <a:latin typeface="Calibri" panose="020F0502020204030204" pitchFamily="34" charset="0"/>
                <a:ea typeface="Calibri" panose="020F0502020204030204" pitchFamily="34" charset="0"/>
                <a:cs typeface="Times New Roman" panose="02020603050405020304" pitchFamily="18" charset="0"/>
              </a:rPr>
              <a:t>Opvolging via meetings</a:t>
            </a:r>
          </a:p>
          <a:p>
            <a:endParaRPr lang="fr-BE" dirty="0"/>
          </a:p>
        </p:txBody>
      </p:sp>
      <p:sp>
        <p:nvSpPr>
          <p:cNvPr id="4" name="Slide Number Placeholder 3"/>
          <p:cNvSpPr>
            <a:spLocks noGrp="1"/>
          </p:cNvSpPr>
          <p:nvPr>
            <p:ph type="sldNum" sz="quarter" idx="10"/>
          </p:nvPr>
        </p:nvSpPr>
        <p:spPr/>
        <p:txBody>
          <a:bodyPr/>
          <a:lstStyle/>
          <a:p>
            <a:fld id="{D64F2C25-99DC-4E03-B761-F0DD23C54933}" type="slidenum">
              <a:rPr lang="fr-BE" smtClean="0"/>
              <a:t>32</a:t>
            </a:fld>
            <a:endParaRPr lang="fr-BE"/>
          </a:p>
        </p:txBody>
      </p:sp>
    </p:spTree>
    <p:extLst>
      <p:ext uri="{BB962C8B-B14F-4D97-AF65-F5344CB8AC3E}">
        <p14:creationId xmlns:p14="http://schemas.microsoft.com/office/powerpoint/2010/main" val="38785248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BE" dirty="0"/>
              <a:t>ACWB-SPS-WRKPR-009, Opstellen GPP en JAP = verantwoordelijkheid</a:t>
            </a:r>
            <a:r>
              <a:rPr lang="nl-BE" baseline="0" dirty="0"/>
              <a:t> Staf Defensie en DG’ en </a:t>
            </a:r>
            <a:r>
              <a:rPr lang="nl-BE" baseline="0" dirty="0" err="1"/>
              <a:t>ACOS’en</a:t>
            </a:r>
            <a:br>
              <a:rPr lang="nl-BE" baseline="0" dirty="0"/>
            </a:br>
            <a:br>
              <a:rPr lang="nl-BE" baseline="0" dirty="0"/>
            </a:br>
            <a:r>
              <a:rPr lang="nl-BE" baseline="0" dirty="0"/>
              <a:t>- ACWB-SPS-WRKPR-005, Het LPP = dient door iedere eenheid (met korpscommandant) opgemaakt te worden</a:t>
            </a:r>
            <a:br>
              <a:rPr lang="nl-BE" baseline="0" dirty="0"/>
            </a:br>
            <a:br>
              <a:rPr lang="nl-BE" baseline="0" dirty="0"/>
            </a:br>
            <a:r>
              <a:rPr lang="nl-BE" baseline="0" dirty="0"/>
              <a:t>- ACWB-SPS-WRKPR-002, Opdrachten en actoren van de preventie op het plaatselijk niveau</a:t>
            </a:r>
            <a:br>
              <a:rPr lang="nl-BE" baseline="0" dirty="0"/>
            </a:br>
            <a:r>
              <a:rPr lang="nl-BE" baseline="0" dirty="0"/>
              <a:t>  Deze richtlijn beschrijft de taken van de verschillende actoren binnen het welzijnsbeleid.</a:t>
            </a:r>
            <a:endParaRPr lang="nl-BE" dirty="0"/>
          </a:p>
          <a:p>
            <a:endParaRPr lang="fr-BE" dirty="0"/>
          </a:p>
        </p:txBody>
      </p:sp>
      <p:sp>
        <p:nvSpPr>
          <p:cNvPr id="4" name="Slide Number Placeholder 3"/>
          <p:cNvSpPr>
            <a:spLocks noGrp="1"/>
          </p:cNvSpPr>
          <p:nvPr>
            <p:ph type="sldNum" sz="quarter" idx="10"/>
          </p:nvPr>
        </p:nvSpPr>
        <p:spPr/>
        <p:txBody>
          <a:bodyPr/>
          <a:lstStyle/>
          <a:p>
            <a:fld id="{D64F2C25-99DC-4E03-B761-F0DD23C54933}" type="slidenum">
              <a:rPr lang="fr-BE" smtClean="0"/>
              <a:t>4</a:t>
            </a:fld>
            <a:endParaRPr lang="fr-BE"/>
          </a:p>
        </p:txBody>
      </p:sp>
    </p:spTree>
    <p:extLst>
      <p:ext uri="{BB962C8B-B14F-4D97-AF65-F5344CB8AC3E}">
        <p14:creationId xmlns:p14="http://schemas.microsoft.com/office/powerpoint/2010/main" val="296653843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lvl="0" indent="-342900">
              <a:spcAft>
                <a:spcPts val="600"/>
              </a:spcAft>
              <a:buClr>
                <a:srgbClr val="000000"/>
              </a:buClr>
              <a:buSzPts val="1200"/>
              <a:buFont typeface="+mj-lt"/>
              <a:buAutoNum type="alphaLcPeriod"/>
              <a:tabLst>
                <a:tab pos="540385" algn="l"/>
              </a:tabLst>
            </a:pPr>
            <a:r>
              <a:rPr lang="nl-BE" sz="12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Middelen en methode</a:t>
            </a:r>
          </a:p>
          <a:p>
            <a:pPr marL="342900" lvl="0" indent="-342900">
              <a:spcAft>
                <a:spcPts val="600"/>
              </a:spcAft>
              <a:buSzPts val="1200"/>
              <a:buFont typeface="Calibri" panose="020F0502020204030204" pitchFamily="34" charset="0"/>
              <a:buAutoNum type="arabicParenBoth"/>
              <a:tabLst>
                <a:tab pos="810260" algn="l"/>
              </a:tabLst>
            </a:pPr>
            <a:r>
              <a:rPr lang="nl-BE" sz="12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Middelen</a:t>
            </a:r>
          </a:p>
          <a:p>
            <a:pPr marL="342900" lvl="0" indent="-342900">
              <a:spcAft>
                <a:spcPts val="600"/>
              </a:spcAft>
              <a:buSzPts val="1100"/>
              <a:buFont typeface="Calibri" panose="020F0502020204030204" pitchFamily="34" charset="0"/>
              <a:buAutoNum type="alphaLcParenBoth"/>
            </a:pPr>
            <a:r>
              <a:rPr lang="en-GB" sz="1100" i="1" dirty="0" err="1">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Personeel</a:t>
            </a:r>
            <a:r>
              <a:rPr lang="en-GB" sz="11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 </a:t>
            </a:r>
            <a:r>
              <a:rPr lang="en-GB" sz="1100" i="0" dirty="0" err="1">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GovSp</a:t>
            </a:r>
            <a:r>
              <a:rPr lang="en-GB" sz="1100" i="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 High/Intermediate/Low levels of risk owners, SIPPT, </a:t>
            </a:r>
            <a:r>
              <a:rPr lang="en-GB" sz="1100" i="0" dirty="0" err="1">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MatBeh</a:t>
            </a:r>
            <a:r>
              <a:rPr lang="en-GB" sz="1100" i="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 of </a:t>
            </a:r>
            <a:r>
              <a:rPr lang="en-GB" sz="1100" i="0" dirty="0" err="1">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gelijkaaardige</a:t>
            </a:r>
            <a:r>
              <a:rPr lang="en-GB" sz="1100" i="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 (</a:t>
            </a:r>
            <a:r>
              <a:rPr lang="en-GB" sz="1100" i="0" dirty="0" err="1">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voor</a:t>
            </a:r>
            <a:r>
              <a:rPr lang="en-GB" sz="1100" i="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 tools)</a:t>
            </a:r>
            <a:endParaRPr lang="nl-BE" sz="11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spcAft>
                <a:spcPts val="600"/>
              </a:spcAft>
              <a:buSzPts val="1100"/>
              <a:buFont typeface="Calibri" panose="020F0502020204030204" pitchFamily="34" charset="0"/>
              <a:buAutoNum type="alphaLcParenBoth"/>
            </a:pPr>
            <a:r>
              <a:rPr lang="nl-BE" sz="11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Materieel of tools: </a:t>
            </a:r>
            <a:r>
              <a:rPr lang="nl-BE" sz="1100" i="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nihil in 2024</a:t>
            </a:r>
            <a:endParaRPr lang="nl-BE" sz="11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spcAft>
                <a:spcPts val="600"/>
              </a:spcAft>
              <a:buSzPts val="1100"/>
              <a:buFont typeface="Calibri" panose="020F0502020204030204" pitchFamily="34" charset="0"/>
              <a:buAutoNum type="alphaLcParenBoth"/>
            </a:pPr>
            <a:r>
              <a:rPr lang="nl-BE" sz="11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Budget :</a:t>
            </a:r>
            <a:r>
              <a:rPr lang="nl-BE" sz="1100" i="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 in functie van gekozen tool</a:t>
            </a:r>
            <a:endParaRPr lang="nl-BE" sz="11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spcAft>
                <a:spcPts val="600"/>
              </a:spcAft>
              <a:buSzPts val="1200"/>
              <a:buFont typeface="Calibri" panose="020F0502020204030204" pitchFamily="34" charset="0"/>
              <a:buAutoNum type="arabicParenBoth"/>
              <a:tabLst>
                <a:tab pos="810260" algn="l"/>
              </a:tabLst>
            </a:pPr>
            <a:r>
              <a:rPr lang="nl-BE" sz="12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Methoden: </a:t>
            </a:r>
          </a:p>
          <a:p>
            <a:pPr marL="742950" lvl="1" indent="-285750">
              <a:spcAft>
                <a:spcPts val="600"/>
              </a:spcAft>
              <a:buFont typeface="+mj-lt"/>
              <a:buAutoNum type="alphaLcPeriod"/>
              <a:tabLst>
                <a:tab pos="810260" algn="l"/>
              </a:tabLst>
            </a:pPr>
            <a:r>
              <a:rPr lang="nl-BE" sz="1100" dirty="0" err="1">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Werksessiess</a:t>
            </a:r>
            <a:endParaRPr lang="nl-BE" sz="12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spcAft>
                <a:spcPts val="600"/>
              </a:spcAft>
              <a:buFont typeface="+mj-lt"/>
              <a:buAutoNum type="alphaLcPeriod"/>
              <a:tabLst>
                <a:tab pos="810260" algn="l"/>
              </a:tabLst>
            </a:pPr>
            <a:r>
              <a:rPr lang="nl-BE" sz="11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Analyse jaarlijkse verslagen </a:t>
            </a:r>
            <a:endParaRPr lang="nl-BE" sz="12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spcAft>
                <a:spcPts val="600"/>
              </a:spcAft>
              <a:buFont typeface="+mj-lt"/>
              <a:buAutoNum type="alphaLcPeriod"/>
              <a:tabLst>
                <a:tab pos="810260" algn="l"/>
              </a:tabLst>
            </a:pPr>
            <a:r>
              <a:rPr lang="nl-BE" sz="11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Analyse werkincidenten of -ongevallen</a:t>
            </a:r>
            <a:endParaRPr lang="nl-BE" sz="12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spcAft>
                <a:spcPts val="600"/>
              </a:spcAft>
              <a:buFont typeface="+mj-lt"/>
              <a:buAutoNum type="alphaLcPeriod"/>
              <a:tabLst>
                <a:tab pos="810260" algn="l"/>
              </a:tabLst>
            </a:pPr>
            <a:r>
              <a:rPr lang="nl-BE" sz="11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Studie huidige en toekomstige behoefte op verschillende niveaus</a:t>
            </a:r>
            <a:endParaRPr lang="nl-BE" sz="12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spcAft>
                <a:spcPts val="600"/>
              </a:spcAft>
              <a:buFont typeface="+mj-lt"/>
              <a:buAutoNum type="alphaLcPeriod"/>
              <a:tabLst>
                <a:tab pos="810260" algn="l"/>
              </a:tabLst>
            </a:pPr>
            <a:r>
              <a:rPr lang="nl-BE" sz="11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Analyse mogelijkheden van huidige software COTS</a:t>
            </a:r>
            <a:endParaRPr lang="nl-BE" sz="12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endParaRPr>
          </a:p>
          <a:p>
            <a:endParaRPr lang="fr-BE" dirty="0"/>
          </a:p>
        </p:txBody>
      </p:sp>
      <p:sp>
        <p:nvSpPr>
          <p:cNvPr id="4" name="Slide Number Placeholder 3"/>
          <p:cNvSpPr>
            <a:spLocks noGrp="1"/>
          </p:cNvSpPr>
          <p:nvPr>
            <p:ph type="sldNum" sz="quarter" idx="10"/>
          </p:nvPr>
        </p:nvSpPr>
        <p:spPr/>
        <p:txBody>
          <a:bodyPr/>
          <a:lstStyle/>
          <a:p>
            <a:fld id="{D64F2C25-99DC-4E03-B761-F0DD23C54933}" type="slidenum">
              <a:rPr lang="fr-BE" smtClean="0"/>
              <a:t>33</a:t>
            </a:fld>
            <a:endParaRPr lang="fr-BE"/>
          </a:p>
        </p:txBody>
      </p:sp>
    </p:spTree>
    <p:extLst>
      <p:ext uri="{BB962C8B-B14F-4D97-AF65-F5344CB8AC3E}">
        <p14:creationId xmlns:p14="http://schemas.microsoft.com/office/powerpoint/2010/main" val="282172179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lvl="0" indent="-342900">
              <a:spcAft>
                <a:spcPts val="600"/>
              </a:spcAft>
              <a:buClr>
                <a:srgbClr val="000000"/>
              </a:buClr>
              <a:buSzPts val="1200"/>
              <a:buFont typeface="+mj-lt"/>
              <a:buAutoNum type="alphaLcPeriod"/>
              <a:tabLst>
                <a:tab pos="540385" algn="l"/>
              </a:tabLst>
            </a:pPr>
            <a:r>
              <a:rPr lang="nl-BE" sz="12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Middelen en methode</a:t>
            </a:r>
          </a:p>
          <a:p>
            <a:pPr marL="342900" lvl="0" indent="-342900">
              <a:spcAft>
                <a:spcPts val="600"/>
              </a:spcAft>
              <a:buSzPts val="1200"/>
              <a:buFont typeface="Calibri" panose="020F0502020204030204" pitchFamily="34" charset="0"/>
              <a:buAutoNum type="arabicParenBoth"/>
              <a:tabLst>
                <a:tab pos="810260" algn="l"/>
              </a:tabLst>
            </a:pPr>
            <a:r>
              <a:rPr lang="nl-BE" sz="12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Middelen</a:t>
            </a:r>
          </a:p>
          <a:p>
            <a:pPr marL="342900" lvl="0" indent="-342900">
              <a:spcAft>
                <a:spcPts val="600"/>
              </a:spcAft>
              <a:buSzPts val="1100"/>
              <a:buFont typeface="Calibri" panose="020F0502020204030204" pitchFamily="34" charset="0"/>
              <a:buAutoNum type="alphaLcParenBoth"/>
            </a:pPr>
            <a:r>
              <a:rPr lang="en-GB" sz="1100" i="1" dirty="0" err="1">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Personeel</a:t>
            </a:r>
            <a:r>
              <a:rPr lang="en-GB" sz="11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 </a:t>
            </a:r>
            <a:r>
              <a:rPr lang="en-GB" sz="1100" i="0" dirty="0" err="1">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GovSp</a:t>
            </a:r>
            <a:r>
              <a:rPr lang="en-GB" sz="1100" i="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 High/Intermediate/Low levels of risk owners, SIPPT, </a:t>
            </a:r>
            <a:r>
              <a:rPr lang="en-GB" sz="1100" i="0" dirty="0" err="1">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MatBeh</a:t>
            </a:r>
            <a:r>
              <a:rPr lang="en-GB" sz="1100" i="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 of </a:t>
            </a:r>
            <a:r>
              <a:rPr lang="en-GB" sz="1100" i="0" dirty="0" err="1">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gelijkaaardige</a:t>
            </a:r>
            <a:r>
              <a:rPr lang="en-GB" sz="1100" i="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 (</a:t>
            </a:r>
            <a:r>
              <a:rPr lang="en-GB" sz="1100" i="0" dirty="0" err="1">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voor</a:t>
            </a:r>
            <a:r>
              <a:rPr lang="en-GB" sz="1100" i="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 tools)</a:t>
            </a:r>
            <a:endParaRPr lang="nl-BE" sz="11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spcAft>
                <a:spcPts val="600"/>
              </a:spcAft>
              <a:buSzPts val="1100"/>
              <a:buFont typeface="Calibri" panose="020F0502020204030204" pitchFamily="34" charset="0"/>
              <a:buAutoNum type="alphaLcParenBoth"/>
            </a:pPr>
            <a:r>
              <a:rPr lang="nl-BE" sz="11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Materieel of tools: </a:t>
            </a:r>
            <a:r>
              <a:rPr lang="nl-BE" sz="1100" i="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nihil in 2024</a:t>
            </a:r>
            <a:endParaRPr lang="nl-BE" sz="11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spcAft>
                <a:spcPts val="600"/>
              </a:spcAft>
              <a:buSzPts val="1100"/>
              <a:buFont typeface="Calibri" panose="020F0502020204030204" pitchFamily="34" charset="0"/>
              <a:buAutoNum type="alphaLcParenBoth"/>
            </a:pPr>
            <a:r>
              <a:rPr lang="nl-BE" sz="11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Budget :</a:t>
            </a:r>
            <a:r>
              <a:rPr lang="nl-BE" sz="1100" i="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 in functie van gekozen tool</a:t>
            </a:r>
            <a:endParaRPr lang="nl-BE" sz="11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spcAft>
                <a:spcPts val="600"/>
              </a:spcAft>
              <a:buSzPts val="1200"/>
              <a:buFont typeface="Calibri" panose="020F0502020204030204" pitchFamily="34" charset="0"/>
              <a:buAutoNum type="arabicParenBoth"/>
              <a:tabLst>
                <a:tab pos="810260" algn="l"/>
              </a:tabLst>
            </a:pPr>
            <a:r>
              <a:rPr lang="nl-BE" sz="12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Methoden: </a:t>
            </a:r>
          </a:p>
          <a:p>
            <a:pPr marL="742950" lvl="1" indent="-285750">
              <a:spcAft>
                <a:spcPts val="600"/>
              </a:spcAft>
              <a:buFont typeface="+mj-lt"/>
              <a:buAutoNum type="alphaLcPeriod"/>
              <a:tabLst>
                <a:tab pos="810260" algn="l"/>
              </a:tabLst>
            </a:pPr>
            <a:r>
              <a:rPr lang="nl-BE" sz="1100" dirty="0" err="1">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Werksessiess</a:t>
            </a:r>
            <a:endParaRPr lang="nl-BE" sz="12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spcAft>
                <a:spcPts val="600"/>
              </a:spcAft>
              <a:buFont typeface="+mj-lt"/>
              <a:buAutoNum type="alphaLcPeriod"/>
              <a:tabLst>
                <a:tab pos="810260" algn="l"/>
              </a:tabLst>
            </a:pPr>
            <a:r>
              <a:rPr lang="nl-BE" sz="11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Analyse jaarlijkse verslagen </a:t>
            </a:r>
            <a:endParaRPr lang="nl-BE" sz="12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spcAft>
                <a:spcPts val="600"/>
              </a:spcAft>
              <a:buFont typeface="+mj-lt"/>
              <a:buAutoNum type="alphaLcPeriod"/>
              <a:tabLst>
                <a:tab pos="810260" algn="l"/>
              </a:tabLst>
            </a:pPr>
            <a:r>
              <a:rPr lang="nl-BE" sz="11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Analyse werkincidenten of -ongevallen</a:t>
            </a:r>
            <a:endParaRPr lang="nl-BE" sz="12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spcAft>
                <a:spcPts val="600"/>
              </a:spcAft>
              <a:buFont typeface="+mj-lt"/>
              <a:buAutoNum type="alphaLcPeriod"/>
              <a:tabLst>
                <a:tab pos="810260" algn="l"/>
              </a:tabLst>
            </a:pPr>
            <a:r>
              <a:rPr lang="nl-BE" sz="11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Studie huidige en toekomstige behoefte op verschillende niveaus</a:t>
            </a:r>
            <a:endParaRPr lang="nl-BE" sz="12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spcAft>
                <a:spcPts val="600"/>
              </a:spcAft>
              <a:buFont typeface="+mj-lt"/>
              <a:buAutoNum type="alphaLcPeriod"/>
              <a:tabLst>
                <a:tab pos="810260" algn="l"/>
              </a:tabLst>
            </a:pPr>
            <a:r>
              <a:rPr lang="nl-BE" sz="11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Analyse mogelijkheden van huidige software COTS</a:t>
            </a:r>
            <a:endParaRPr lang="nl-BE" sz="12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endParaRPr>
          </a:p>
          <a:p>
            <a:endParaRPr lang="fr-BE" dirty="0"/>
          </a:p>
        </p:txBody>
      </p:sp>
      <p:sp>
        <p:nvSpPr>
          <p:cNvPr id="4" name="Slide Number Placeholder 3"/>
          <p:cNvSpPr>
            <a:spLocks noGrp="1"/>
          </p:cNvSpPr>
          <p:nvPr>
            <p:ph type="sldNum" sz="quarter" idx="10"/>
          </p:nvPr>
        </p:nvSpPr>
        <p:spPr/>
        <p:txBody>
          <a:bodyPr/>
          <a:lstStyle/>
          <a:p>
            <a:fld id="{D64F2C25-99DC-4E03-B761-F0DD23C54933}" type="slidenum">
              <a:rPr lang="fr-BE" smtClean="0"/>
              <a:t>34</a:t>
            </a:fld>
            <a:endParaRPr lang="fr-BE"/>
          </a:p>
        </p:txBody>
      </p:sp>
    </p:spTree>
    <p:extLst>
      <p:ext uri="{BB962C8B-B14F-4D97-AF65-F5344CB8AC3E}">
        <p14:creationId xmlns:p14="http://schemas.microsoft.com/office/powerpoint/2010/main" val="5275570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lvl="0" indent="-342900">
              <a:spcAft>
                <a:spcPts val="600"/>
              </a:spcAft>
              <a:buClr>
                <a:srgbClr val="000000"/>
              </a:buClr>
              <a:buSzPts val="1200"/>
              <a:buFont typeface="+mj-lt"/>
              <a:buAutoNum type="alphaLcPeriod"/>
              <a:tabLst>
                <a:tab pos="540385" algn="l"/>
              </a:tabLst>
            </a:pPr>
            <a:r>
              <a:rPr lang="nl-BE" sz="18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Middelen en methode</a:t>
            </a:r>
          </a:p>
          <a:p>
            <a:pPr marL="342900" lvl="0" indent="-342900">
              <a:spcAft>
                <a:spcPts val="600"/>
              </a:spcAft>
              <a:buSzPts val="1200"/>
              <a:buFont typeface="Calibri" panose="020F0502020204030204" pitchFamily="34" charset="0"/>
              <a:buAutoNum type="arabicParenBoth"/>
              <a:tabLst>
                <a:tab pos="810260" algn="l"/>
              </a:tabLst>
            </a:pPr>
            <a:r>
              <a:rPr lang="nl-BE" sz="18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Middelen</a:t>
            </a:r>
          </a:p>
          <a:p>
            <a:pPr marL="342900" lvl="0" indent="-342900">
              <a:spcAft>
                <a:spcPts val="600"/>
              </a:spcAft>
              <a:buSzPts val="1100"/>
              <a:buFont typeface="Calibri" panose="020F0502020204030204" pitchFamily="34" charset="0"/>
              <a:buAutoNum type="alphaLcParenBoth"/>
            </a:pPr>
            <a:r>
              <a:rPr lang="nl-BE" sz="18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Personeel</a:t>
            </a:r>
          </a:p>
          <a:p>
            <a:pPr>
              <a:spcAft>
                <a:spcPts val="600"/>
              </a:spcAft>
            </a:pPr>
            <a:r>
              <a:rPr lang="nl-BE" sz="1800" dirty="0">
                <a:effectLst/>
                <a:latin typeface="Calibri" panose="020F0502020204030204" pitchFamily="34" charset="0"/>
                <a:ea typeface="Calibri" panose="020F0502020204030204" pitchFamily="34" charset="0"/>
                <a:cs typeface="Times New Roman" panose="02020603050405020304" pitchFamily="18" charset="0"/>
              </a:rPr>
              <a:t>Vertrouwenspersonen/ preventieadviseurs/ DG H&amp;WB / DGHR</a:t>
            </a:r>
          </a:p>
          <a:p>
            <a:pPr marL="342900" lvl="0" indent="-342900">
              <a:spcAft>
                <a:spcPts val="600"/>
              </a:spcAft>
              <a:buSzPts val="1100"/>
              <a:buFont typeface="Calibri" panose="020F0502020204030204" pitchFamily="34" charset="0"/>
              <a:buAutoNum type="alphaLcParenBoth"/>
            </a:pPr>
            <a:r>
              <a:rPr lang="nl-BE" sz="18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Materieel of tools</a:t>
            </a:r>
          </a:p>
          <a:p>
            <a:pPr marL="342900" lvl="0" indent="-342900">
              <a:buFont typeface="Symbol" panose="05050102010706020507" pitchFamily="18" charset="2"/>
              <a:buChar char=""/>
              <a:tabLst>
                <a:tab pos="1350645" algn="l"/>
              </a:tabLst>
            </a:pP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Werkgroep</a:t>
            </a:r>
            <a:endParaRPr lang="nl-BE"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spcAft>
                <a:spcPts val="600"/>
              </a:spcAft>
              <a:buFont typeface="Symbol" panose="05050102010706020507" pitchFamily="18" charset="2"/>
              <a:buChar char=""/>
              <a:tabLst>
                <a:tab pos="1350645" algn="l"/>
              </a:tabLs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Interne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richtlijn</a:t>
            </a:r>
            <a:endParaRPr lang="nl-BE"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spcAft>
                <a:spcPts val="600"/>
              </a:spcAft>
              <a:buSzPts val="1100"/>
              <a:buFont typeface="Calibri" panose="020F0502020204030204" pitchFamily="34" charset="0"/>
              <a:buAutoNum type="alphaLcParenBoth"/>
            </a:pPr>
            <a:r>
              <a:rPr lang="nl-BE" sz="18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Budget</a:t>
            </a:r>
          </a:p>
          <a:p>
            <a:pPr marL="1267460" indent="-228600">
              <a:spcAft>
                <a:spcPts val="600"/>
              </a:spcAft>
              <a:tabLst>
                <a:tab pos="1350645" algn="l"/>
              </a:tabLst>
            </a:pPr>
            <a:r>
              <a:rPr lang="nl-BE" sz="1800" dirty="0">
                <a:effectLst/>
                <a:latin typeface="Calibri" panose="020F0502020204030204" pitchFamily="34" charset="0"/>
                <a:ea typeface="Calibri" panose="020F0502020204030204" pitchFamily="34" charset="0"/>
                <a:cs typeface="Times New Roman" panose="02020603050405020304" pitchFamily="18" charset="0"/>
              </a:rPr>
              <a:t>Nihil</a:t>
            </a:r>
          </a:p>
          <a:p>
            <a:pPr marL="342900" lvl="0" indent="-342900">
              <a:spcAft>
                <a:spcPts val="600"/>
              </a:spcAft>
              <a:buSzPts val="1100"/>
              <a:buFont typeface="Calibri" panose="020F0502020204030204" pitchFamily="34" charset="0"/>
              <a:buAutoNum type="alphaLcParenBoth"/>
            </a:pPr>
            <a:r>
              <a:rPr lang="nl-BE" sz="18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Wetgeving en richtlijnen</a:t>
            </a:r>
          </a:p>
          <a:p>
            <a:pPr marL="342900" lvl="0" indent="-342900" algn="just">
              <a:buFont typeface="Symbol" panose="05050102010706020507" pitchFamily="18" charset="2"/>
              <a:buChar char=""/>
              <a:tabLst>
                <a:tab pos="1350645" algn="l"/>
              </a:tabLst>
            </a:pP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Richtlijn 89/391/EEG van de Raad van 12 juni 1989 betreffende de tenuitvoerlegging van maatregelen ter bevordering van de verbetering van de veiligheid en de gezondheid van de werknemers op het werk</a:t>
            </a:r>
          </a:p>
          <a:p>
            <a:pPr marL="342900" lvl="0" indent="-342900" algn="just">
              <a:buFont typeface="Symbol" panose="05050102010706020507" pitchFamily="18" charset="2"/>
              <a:buChar char=""/>
              <a:tabLst>
                <a:tab pos="1350645" algn="l"/>
              </a:tabLst>
            </a:pP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Wet van 4 augustus 1996 betreffende het welzijn van de werknemers bij de uitvoering van hun werk, hoofdstuk </a:t>
            </a:r>
            <a:r>
              <a:rPr lang="nl-BE" sz="1800" dirty="0" err="1">
                <a:effectLst/>
                <a:latin typeface="Calibri" panose="020F0502020204030204" pitchFamily="34" charset="0"/>
                <a:ea typeface="Times New Roman" panose="02020603050405020304" pitchFamily="18" charset="0"/>
                <a:cs typeface="Times New Roman" panose="02020603050405020304" pitchFamily="18" charset="0"/>
              </a:rPr>
              <a:t>Vbis</a:t>
            </a: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a:t>
            </a:r>
          </a:p>
          <a:p>
            <a:pPr marL="342900" lvl="0" indent="-342900" algn="just">
              <a:buFont typeface="Symbol" panose="05050102010706020507" pitchFamily="18" charset="2"/>
              <a:buChar char=""/>
              <a:tabLst>
                <a:tab pos="1350645" algn="l"/>
              </a:tabLst>
            </a:pP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Code inzake welzijn op het werk van 28 april 2017, boek I - titel 3</a:t>
            </a:r>
          </a:p>
          <a:p>
            <a:pPr marL="342900" lvl="0" indent="-342900" algn="just">
              <a:buFont typeface="Symbol" panose="05050102010706020507" pitchFamily="18" charset="2"/>
              <a:buChar char=""/>
              <a:tabLst>
                <a:tab pos="1350645" algn="l"/>
              </a:tabLst>
            </a:pP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ACWB-APG-WRKPR-001 - Defensiebeleid inzake welzijn van werknemers</a:t>
            </a:r>
          </a:p>
          <a:p>
            <a:pPr marL="342900" lvl="0" indent="-342900" algn="just">
              <a:buFont typeface="Symbol" panose="05050102010706020507" pitchFamily="18" charset="2"/>
              <a:buChar char=""/>
              <a:tabLst>
                <a:tab pos="1350645" algn="l"/>
              </a:tabLst>
            </a:pP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ACWB-SPS-PSYSOC-001: Beheer van psychosociale risico's op het werk </a:t>
            </a:r>
          </a:p>
          <a:p>
            <a:pPr marL="342900" lvl="0" indent="-342900" algn="just">
              <a:buFont typeface="Symbol" panose="05050102010706020507" pitchFamily="18" charset="2"/>
              <a:buChar char=""/>
              <a:tabLst>
                <a:tab pos="1350645" algn="l"/>
              </a:tabLst>
            </a:pP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ACWB-GID-PSYSOC-001: Beheersing van psychosociale risico's op het werk - Territoriaal kader</a:t>
            </a:r>
          </a:p>
          <a:p>
            <a:pPr marL="342900" lvl="0" indent="-342900" algn="just">
              <a:buFont typeface="Symbol" panose="05050102010706020507" pitchFamily="18" charset="2"/>
              <a:buChar char=""/>
              <a:tabLst>
                <a:tab pos="1350645" algn="l"/>
              </a:tabLst>
            </a:pP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ACWB-GID-PSYSOC-002: Psychosociale risico's op het werk beheren - Operationeel kader</a:t>
            </a:r>
          </a:p>
          <a:p>
            <a:pPr marL="342900" lvl="0" indent="-342900" algn="just">
              <a:spcAft>
                <a:spcPts val="600"/>
              </a:spcAft>
              <a:buFont typeface="Symbol" panose="05050102010706020507" pitchFamily="18" charset="2"/>
              <a:buChar char=""/>
              <a:tabLst>
                <a:tab pos="1350645" algn="l"/>
              </a:tabLst>
            </a:pP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Toekomst – nieuwe richtlijn (modaliteiten nog te bepalen)</a:t>
            </a:r>
          </a:p>
          <a:p>
            <a:pPr marL="342900" lvl="0" indent="-342900">
              <a:spcAft>
                <a:spcPts val="600"/>
              </a:spcAft>
              <a:buSzPts val="1200"/>
              <a:buFont typeface="Calibri" panose="020F0502020204030204" pitchFamily="34" charset="0"/>
              <a:buAutoNum type="arabicParenBoth"/>
              <a:tabLst>
                <a:tab pos="810260" algn="l"/>
              </a:tabLst>
            </a:pPr>
            <a:r>
              <a:rPr lang="nl-BE" sz="18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Methoden</a:t>
            </a:r>
          </a:p>
          <a:p>
            <a:pPr marL="342900" lvl="0" indent="-342900">
              <a:spcAft>
                <a:spcPts val="600"/>
              </a:spcAft>
              <a:buFont typeface="Symbol" panose="05050102010706020507" pitchFamily="18" charset="2"/>
              <a:buChar char=""/>
            </a:pPr>
            <a:r>
              <a:rPr lang="nl-BE" sz="1800" dirty="0">
                <a:effectLst/>
                <a:latin typeface="Calibri" panose="020F0502020204030204" pitchFamily="34" charset="0"/>
                <a:ea typeface="Calibri" panose="020F0502020204030204" pitchFamily="34" charset="0"/>
                <a:cs typeface="Times New Roman" panose="02020603050405020304" pitchFamily="18" charset="0"/>
              </a:rPr>
              <a:t>Werkgroep</a:t>
            </a:r>
          </a:p>
          <a:p>
            <a:endParaRPr lang="fr-BE" dirty="0"/>
          </a:p>
        </p:txBody>
      </p:sp>
      <p:sp>
        <p:nvSpPr>
          <p:cNvPr id="4" name="Slide Number Placeholder 3"/>
          <p:cNvSpPr>
            <a:spLocks noGrp="1"/>
          </p:cNvSpPr>
          <p:nvPr>
            <p:ph type="sldNum" sz="quarter" idx="10"/>
          </p:nvPr>
        </p:nvSpPr>
        <p:spPr/>
        <p:txBody>
          <a:bodyPr/>
          <a:lstStyle/>
          <a:p>
            <a:fld id="{D64F2C25-99DC-4E03-B761-F0DD23C54933}" type="slidenum">
              <a:rPr lang="fr-BE" smtClean="0"/>
              <a:t>35</a:t>
            </a:fld>
            <a:endParaRPr lang="fr-BE"/>
          </a:p>
        </p:txBody>
      </p:sp>
    </p:spTree>
    <p:extLst>
      <p:ext uri="{BB962C8B-B14F-4D97-AF65-F5344CB8AC3E}">
        <p14:creationId xmlns:p14="http://schemas.microsoft.com/office/powerpoint/2010/main" val="174679666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95C3B4-DFF7-B408-5E2A-4B45CE3B9D9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0085C92-A889-9C83-5217-6F1BA220E9E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FBF38FC-8AAA-4660-5DE8-C4F559A46E58}"/>
              </a:ext>
            </a:extLst>
          </p:cNvPr>
          <p:cNvSpPr>
            <a:spLocks noGrp="1"/>
          </p:cNvSpPr>
          <p:nvPr>
            <p:ph type="body" idx="1"/>
          </p:nvPr>
        </p:nvSpPr>
        <p:spPr/>
        <p:txBody>
          <a:bodyPr/>
          <a:lstStyle/>
          <a:p>
            <a:pPr marL="342900" lvl="0" indent="-342900">
              <a:spcAft>
                <a:spcPts val="600"/>
              </a:spcAft>
              <a:buClr>
                <a:srgbClr val="000000"/>
              </a:buClr>
              <a:buSzPts val="1200"/>
              <a:buFont typeface="+mj-lt"/>
              <a:buAutoNum type="alphaLcPeriod"/>
              <a:tabLst>
                <a:tab pos="540385" algn="l"/>
              </a:tabLst>
            </a:pPr>
            <a:r>
              <a:rPr lang="nl-BE" sz="18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Middelen en methode</a:t>
            </a:r>
          </a:p>
          <a:p>
            <a:pPr marL="342900" lvl="0" indent="-342900">
              <a:spcAft>
                <a:spcPts val="600"/>
              </a:spcAft>
              <a:buSzPts val="1200"/>
              <a:buFont typeface="Calibri" panose="020F0502020204030204" pitchFamily="34" charset="0"/>
              <a:buAutoNum type="arabicParenBoth"/>
              <a:tabLst>
                <a:tab pos="810260" algn="l"/>
              </a:tabLst>
            </a:pPr>
            <a:r>
              <a:rPr lang="nl-BE" sz="18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Middelen</a:t>
            </a:r>
          </a:p>
          <a:p>
            <a:pPr marL="342900" lvl="0" indent="-342900">
              <a:spcAft>
                <a:spcPts val="600"/>
              </a:spcAft>
              <a:buSzPts val="1100"/>
              <a:buFont typeface="Calibri" panose="020F0502020204030204" pitchFamily="34" charset="0"/>
              <a:buAutoNum type="alphaLcParenBoth"/>
            </a:pPr>
            <a:r>
              <a:rPr lang="nl-BE" sz="18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Personeel</a:t>
            </a:r>
          </a:p>
          <a:p>
            <a:pPr>
              <a:spcAft>
                <a:spcPts val="600"/>
              </a:spcAft>
            </a:pPr>
            <a:r>
              <a:rPr lang="nl-BE" sz="1800" dirty="0">
                <a:effectLst/>
                <a:latin typeface="Calibri" panose="020F0502020204030204" pitchFamily="34" charset="0"/>
                <a:ea typeface="Calibri" panose="020F0502020204030204" pitchFamily="34" charset="0"/>
                <a:cs typeface="Times New Roman" panose="02020603050405020304" pitchFamily="18" charset="0"/>
              </a:rPr>
              <a:t>Vertrouwenspersonen/ preventieadviseurs/ DG H&amp;WB / DGHR</a:t>
            </a:r>
          </a:p>
          <a:p>
            <a:pPr marL="342900" lvl="0" indent="-342900">
              <a:spcAft>
                <a:spcPts val="600"/>
              </a:spcAft>
              <a:buSzPts val="1100"/>
              <a:buFont typeface="Calibri" panose="020F0502020204030204" pitchFamily="34" charset="0"/>
              <a:buAutoNum type="alphaLcParenBoth"/>
            </a:pPr>
            <a:r>
              <a:rPr lang="nl-BE" sz="18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Materieel of tools</a:t>
            </a:r>
          </a:p>
          <a:p>
            <a:pPr marL="342900" lvl="0" indent="-342900">
              <a:buFont typeface="Symbol" panose="05050102010706020507" pitchFamily="18" charset="2"/>
              <a:buChar char=""/>
              <a:tabLst>
                <a:tab pos="1350645" algn="l"/>
              </a:tabLst>
            </a:pP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Werkgroep</a:t>
            </a:r>
            <a:endParaRPr lang="nl-BE"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spcAft>
                <a:spcPts val="600"/>
              </a:spcAft>
              <a:buFont typeface="Symbol" panose="05050102010706020507" pitchFamily="18" charset="2"/>
              <a:buChar char=""/>
              <a:tabLst>
                <a:tab pos="1350645" algn="l"/>
              </a:tabLs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Interne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richtlijn</a:t>
            </a:r>
            <a:endParaRPr lang="nl-BE"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spcAft>
                <a:spcPts val="600"/>
              </a:spcAft>
              <a:buSzPts val="1100"/>
              <a:buFont typeface="Calibri" panose="020F0502020204030204" pitchFamily="34" charset="0"/>
              <a:buAutoNum type="alphaLcParenBoth"/>
            </a:pPr>
            <a:r>
              <a:rPr lang="nl-BE" sz="18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Budget</a:t>
            </a:r>
          </a:p>
          <a:p>
            <a:pPr marL="1267460" indent="-228600">
              <a:spcAft>
                <a:spcPts val="600"/>
              </a:spcAft>
              <a:tabLst>
                <a:tab pos="1350645" algn="l"/>
              </a:tabLst>
            </a:pPr>
            <a:r>
              <a:rPr lang="nl-BE" sz="1800" dirty="0">
                <a:effectLst/>
                <a:latin typeface="Calibri" panose="020F0502020204030204" pitchFamily="34" charset="0"/>
                <a:ea typeface="Calibri" panose="020F0502020204030204" pitchFamily="34" charset="0"/>
                <a:cs typeface="Times New Roman" panose="02020603050405020304" pitchFamily="18" charset="0"/>
              </a:rPr>
              <a:t>Nihil</a:t>
            </a:r>
          </a:p>
          <a:p>
            <a:pPr marL="342900" lvl="0" indent="-342900">
              <a:spcAft>
                <a:spcPts val="600"/>
              </a:spcAft>
              <a:buSzPts val="1100"/>
              <a:buFont typeface="Calibri" panose="020F0502020204030204" pitchFamily="34" charset="0"/>
              <a:buAutoNum type="alphaLcParenBoth"/>
            </a:pPr>
            <a:r>
              <a:rPr lang="nl-BE" sz="18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Wetgeving en richtlijnen</a:t>
            </a:r>
          </a:p>
          <a:p>
            <a:pPr marL="342900" lvl="0" indent="-342900" algn="just">
              <a:buFont typeface="Symbol" panose="05050102010706020507" pitchFamily="18" charset="2"/>
              <a:buChar char=""/>
              <a:tabLst>
                <a:tab pos="1350645" algn="l"/>
              </a:tabLst>
            </a:pP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Richtlijn 89/391/EEG van de Raad van 12 juni 1989 betreffende de tenuitvoerlegging van maatregelen ter bevordering van de verbetering van de veiligheid en de gezondheid van de werknemers op het werk</a:t>
            </a:r>
          </a:p>
          <a:p>
            <a:pPr marL="342900" lvl="0" indent="-342900" algn="just">
              <a:buFont typeface="Symbol" panose="05050102010706020507" pitchFamily="18" charset="2"/>
              <a:buChar char=""/>
              <a:tabLst>
                <a:tab pos="1350645" algn="l"/>
              </a:tabLst>
            </a:pP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Wet van 4 augustus 1996 betreffende het welzijn van de werknemers bij de uitvoering van hun werk, hoofdstuk </a:t>
            </a:r>
            <a:r>
              <a:rPr lang="nl-BE" sz="1800" dirty="0" err="1">
                <a:effectLst/>
                <a:latin typeface="Calibri" panose="020F0502020204030204" pitchFamily="34" charset="0"/>
                <a:ea typeface="Times New Roman" panose="02020603050405020304" pitchFamily="18" charset="0"/>
                <a:cs typeface="Times New Roman" panose="02020603050405020304" pitchFamily="18" charset="0"/>
              </a:rPr>
              <a:t>Vbis</a:t>
            </a: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a:t>
            </a:r>
          </a:p>
          <a:p>
            <a:pPr marL="342900" lvl="0" indent="-342900" algn="just">
              <a:buFont typeface="Symbol" panose="05050102010706020507" pitchFamily="18" charset="2"/>
              <a:buChar char=""/>
              <a:tabLst>
                <a:tab pos="1350645" algn="l"/>
              </a:tabLst>
            </a:pP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Code inzake welzijn op het werk van 28 april 2017, boek I - titel 3</a:t>
            </a:r>
          </a:p>
          <a:p>
            <a:pPr marL="342900" lvl="0" indent="-342900" algn="just">
              <a:buFont typeface="Symbol" panose="05050102010706020507" pitchFamily="18" charset="2"/>
              <a:buChar char=""/>
              <a:tabLst>
                <a:tab pos="1350645" algn="l"/>
              </a:tabLst>
            </a:pP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ACWB-APG-WRKPR-001 - Defensiebeleid inzake welzijn van werknemers</a:t>
            </a:r>
          </a:p>
          <a:p>
            <a:pPr marL="342900" lvl="0" indent="-342900" algn="just">
              <a:buFont typeface="Symbol" panose="05050102010706020507" pitchFamily="18" charset="2"/>
              <a:buChar char=""/>
              <a:tabLst>
                <a:tab pos="1350645" algn="l"/>
              </a:tabLst>
            </a:pP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ACWB-SPS-PSYSOC-001: Beheer van psychosociale risico's op het werk </a:t>
            </a:r>
          </a:p>
          <a:p>
            <a:pPr marL="342900" lvl="0" indent="-342900" algn="just">
              <a:buFont typeface="Symbol" panose="05050102010706020507" pitchFamily="18" charset="2"/>
              <a:buChar char=""/>
              <a:tabLst>
                <a:tab pos="1350645" algn="l"/>
              </a:tabLst>
            </a:pP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ACWB-GID-PSYSOC-001: Beheersing van psychosociale risico's op het werk - Territoriaal kader</a:t>
            </a:r>
          </a:p>
          <a:p>
            <a:pPr marL="342900" lvl="0" indent="-342900" algn="just">
              <a:buFont typeface="Symbol" panose="05050102010706020507" pitchFamily="18" charset="2"/>
              <a:buChar char=""/>
              <a:tabLst>
                <a:tab pos="1350645" algn="l"/>
              </a:tabLst>
            </a:pP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ACWB-GID-PSYSOC-002: Psychosociale risico's op het werk beheren - Operationeel kader</a:t>
            </a:r>
          </a:p>
          <a:p>
            <a:pPr marL="342900" lvl="0" indent="-342900" algn="just">
              <a:spcAft>
                <a:spcPts val="600"/>
              </a:spcAft>
              <a:buFont typeface="Symbol" panose="05050102010706020507" pitchFamily="18" charset="2"/>
              <a:buChar char=""/>
              <a:tabLst>
                <a:tab pos="1350645" algn="l"/>
              </a:tabLst>
            </a:pP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Toekomst – nieuwe richtlijn (modaliteiten nog te bepalen)</a:t>
            </a:r>
          </a:p>
          <a:p>
            <a:pPr marL="342900" lvl="0" indent="-342900">
              <a:spcAft>
                <a:spcPts val="600"/>
              </a:spcAft>
              <a:buSzPts val="1200"/>
              <a:buFont typeface="Calibri" panose="020F0502020204030204" pitchFamily="34" charset="0"/>
              <a:buAutoNum type="arabicParenBoth"/>
              <a:tabLst>
                <a:tab pos="810260" algn="l"/>
              </a:tabLst>
            </a:pPr>
            <a:r>
              <a:rPr lang="nl-BE" sz="18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Methoden</a:t>
            </a:r>
          </a:p>
          <a:p>
            <a:pPr marL="342900" lvl="0" indent="-342900">
              <a:spcAft>
                <a:spcPts val="600"/>
              </a:spcAft>
              <a:buFont typeface="Symbol" panose="05050102010706020507" pitchFamily="18" charset="2"/>
              <a:buChar char=""/>
            </a:pPr>
            <a:r>
              <a:rPr lang="nl-BE" sz="1800" dirty="0">
                <a:effectLst/>
                <a:latin typeface="Calibri" panose="020F0502020204030204" pitchFamily="34" charset="0"/>
                <a:ea typeface="Calibri" panose="020F0502020204030204" pitchFamily="34" charset="0"/>
                <a:cs typeface="Times New Roman" panose="02020603050405020304" pitchFamily="18" charset="0"/>
              </a:rPr>
              <a:t>Werkgroep</a:t>
            </a:r>
          </a:p>
          <a:p>
            <a:endParaRPr lang="fr-BE" dirty="0"/>
          </a:p>
        </p:txBody>
      </p:sp>
      <p:sp>
        <p:nvSpPr>
          <p:cNvPr id="4" name="Slide Number Placeholder 3">
            <a:extLst>
              <a:ext uri="{FF2B5EF4-FFF2-40B4-BE49-F238E27FC236}">
                <a16:creationId xmlns:a16="http://schemas.microsoft.com/office/drawing/2014/main" id="{7FD6DE0B-5AAA-651B-B6D4-D22833213FCA}"/>
              </a:ext>
            </a:extLst>
          </p:cNvPr>
          <p:cNvSpPr>
            <a:spLocks noGrp="1"/>
          </p:cNvSpPr>
          <p:nvPr>
            <p:ph type="sldNum" sz="quarter" idx="10"/>
          </p:nvPr>
        </p:nvSpPr>
        <p:spPr/>
        <p:txBody>
          <a:bodyPr/>
          <a:lstStyle/>
          <a:p>
            <a:fld id="{D64F2C25-99DC-4E03-B761-F0DD23C54933}" type="slidenum">
              <a:rPr lang="fr-BE" smtClean="0"/>
              <a:t>36</a:t>
            </a:fld>
            <a:endParaRPr lang="fr-BE"/>
          </a:p>
        </p:txBody>
      </p:sp>
    </p:spTree>
    <p:extLst>
      <p:ext uri="{BB962C8B-B14F-4D97-AF65-F5344CB8AC3E}">
        <p14:creationId xmlns:p14="http://schemas.microsoft.com/office/powerpoint/2010/main" val="369345479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449527-C7C4-9073-6578-6FFE39861F8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6190AA2-7F4F-1576-5305-3DDD846222B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E8ABEE3-10CE-B71E-9308-C8A5641EA877}"/>
              </a:ext>
            </a:extLst>
          </p:cNvPr>
          <p:cNvSpPr>
            <a:spLocks noGrp="1"/>
          </p:cNvSpPr>
          <p:nvPr>
            <p:ph type="body" idx="1"/>
          </p:nvPr>
        </p:nvSpPr>
        <p:spPr/>
        <p:txBody>
          <a:bodyPr/>
          <a:lstStyle/>
          <a:p>
            <a:pPr marL="342900" lvl="0" indent="-342900">
              <a:spcAft>
                <a:spcPts val="600"/>
              </a:spcAft>
              <a:buClr>
                <a:srgbClr val="000000"/>
              </a:buClr>
              <a:buSzPts val="1200"/>
              <a:buFont typeface="+mj-lt"/>
              <a:buAutoNum type="alphaLcPeriod"/>
              <a:tabLst>
                <a:tab pos="540385" algn="l"/>
              </a:tabLst>
            </a:pPr>
            <a:r>
              <a:rPr lang="nl-BE" sz="18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Middelen en methode</a:t>
            </a:r>
          </a:p>
          <a:p>
            <a:pPr marL="342900" lvl="0" indent="-342900">
              <a:spcAft>
                <a:spcPts val="600"/>
              </a:spcAft>
              <a:buSzPts val="1200"/>
              <a:buFont typeface="Calibri" panose="020F0502020204030204" pitchFamily="34" charset="0"/>
              <a:buAutoNum type="arabicParenBoth"/>
              <a:tabLst>
                <a:tab pos="810260" algn="l"/>
              </a:tabLst>
            </a:pPr>
            <a:r>
              <a:rPr lang="nl-BE" sz="18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Middelen</a:t>
            </a:r>
          </a:p>
          <a:p>
            <a:pPr marL="342900" lvl="0" indent="-342900">
              <a:spcAft>
                <a:spcPts val="600"/>
              </a:spcAft>
              <a:buSzPts val="1100"/>
              <a:buFont typeface="Calibri" panose="020F0502020204030204" pitchFamily="34" charset="0"/>
              <a:buAutoNum type="alphaLcParenBoth"/>
            </a:pPr>
            <a:r>
              <a:rPr lang="nl-BE" sz="18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Personeel</a:t>
            </a:r>
          </a:p>
          <a:p>
            <a:pPr>
              <a:spcAft>
                <a:spcPts val="600"/>
              </a:spcAft>
            </a:pPr>
            <a:r>
              <a:rPr lang="nl-BE" sz="1800" dirty="0">
                <a:effectLst/>
                <a:latin typeface="Calibri" panose="020F0502020204030204" pitchFamily="34" charset="0"/>
                <a:ea typeface="Calibri" panose="020F0502020204030204" pitchFamily="34" charset="0"/>
                <a:cs typeface="Times New Roman" panose="02020603050405020304" pitchFamily="18" charset="0"/>
              </a:rPr>
              <a:t>Vertrouwenspersonen/ preventieadviseurs/ DG H&amp;WB / DGHR</a:t>
            </a:r>
          </a:p>
          <a:p>
            <a:pPr marL="342900" lvl="0" indent="-342900">
              <a:spcAft>
                <a:spcPts val="600"/>
              </a:spcAft>
              <a:buSzPts val="1100"/>
              <a:buFont typeface="Calibri" panose="020F0502020204030204" pitchFamily="34" charset="0"/>
              <a:buAutoNum type="alphaLcParenBoth"/>
            </a:pPr>
            <a:r>
              <a:rPr lang="nl-BE" sz="18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Materieel of tools</a:t>
            </a:r>
          </a:p>
          <a:p>
            <a:pPr marL="342900" lvl="0" indent="-342900">
              <a:buFont typeface="Symbol" panose="05050102010706020507" pitchFamily="18" charset="2"/>
              <a:buChar char=""/>
              <a:tabLst>
                <a:tab pos="1350645" algn="l"/>
              </a:tabLst>
            </a:pP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Werkgroep</a:t>
            </a:r>
            <a:endParaRPr lang="nl-BE"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spcAft>
                <a:spcPts val="600"/>
              </a:spcAft>
              <a:buFont typeface="Symbol" panose="05050102010706020507" pitchFamily="18" charset="2"/>
              <a:buChar char=""/>
              <a:tabLst>
                <a:tab pos="1350645" algn="l"/>
              </a:tabLs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Interne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richtlijn</a:t>
            </a:r>
            <a:endParaRPr lang="nl-BE"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spcAft>
                <a:spcPts val="600"/>
              </a:spcAft>
              <a:buSzPts val="1100"/>
              <a:buFont typeface="Calibri" panose="020F0502020204030204" pitchFamily="34" charset="0"/>
              <a:buAutoNum type="alphaLcParenBoth"/>
            </a:pPr>
            <a:r>
              <a:rPr lang="nl-BE" sz="18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Budget</a:t>
            </a:r>
          </a:p>
          <a:p>
            <a:pPr marL="1267460" indent="-228600">
              <a:spcAft>
                <a:spcPts val="600"/>
              </a:spcAft>
              <a:tabLst>
                <a:tab pos="1350645" algn="l"/>
              </a:tabLst>
            </a:pPr>
            <a:r>
              <a:rPr lang="nl-BE" sz="1800" dirty="0">
                <a:effectLst/>
                <a:latin typeface="Calibri" panose="020F0502020204030204" pitchFamily="34" charset="0"/>
                <a:ea typeface="Calibri" panose="020F0502020204030204" pitchFamily="34" charset="0"/>
                <a:cs typeface="Times New Roman" panose="02020603050405020304" pitchFamily="18" charset="0"/>
              </a:rPr>
              <a:t>Nihil</a:t>
            </a:r>
          </a:p>
          <a:p>
            <a:pPr marL="342900" lvl="0" indent="-342900">
              <a:spcAft>
                <a:spcPts val="600"/>
              </a:spcAft>
              <a:buSzPts val="1100"/>
              <a:buFont typeface="Calibri" panose="020F0502020204030204" pitchFamily="34" charset="0"/>
              <a:buAutoNum type="alphaLcParenBoth"/>
            </a:pPr>
            <a:r>
              <a:rPr lang="nl-BE" sz="18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Wetgeving en richtlijnen</a:t>
            </a:r>
          </a:p>
          <a:p>
            <a:pPr marL="342900" lvl="0" indent="-342900" algn="just">
              <a:buFont typeface="Symbol" panose="05050102010706020507" pitchFamily="18" charset="2"/>
              <a:buChar char=""/>
              <a:tabLst>
                <a:tab pos="1350645" algn="l"/>
              </a:tabLst>
            </a:pP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Richtlijn 89/391/EEG van de Raad van 12 juni 1989 betreffende de tenuitvoerlegging van maatregelen ter bevordering van de verbetering van de veiligheid en de gezondheid van de werknemers op het werk</a:t>
            </a:r>
          </a:p>
          <a:p>
            <a:pPr marL="342900" lvl="0" indent="-342900" algn="just">
              <a:buFont typeface="Symbol" panose="05050102010706020507" pitchFamily="18" charset="2"/>
              <a:buChar char=""/>
              <a:tabLst>
                <a:tab pos="1350645" algn="l"/>
              </a:tabLst>
            </a:pP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Wet van 4 augustus 1996 betreffende het welzijn van de werknemers bij de uitvoering van hun werk, hoofdstuk </a:t>
            </a:r>
            <a:r>
              <a:rPr lang="nl-BE" sz="1800" dirty="0" err="1">
                <a:effectLst/>
                <a:latin typeface="Calibri" panose="020F0502020204030204" pitchFamily="34" charset="0"/>
                <a:ea typeface="Times New Roman" panose="02020603050405020304" pitchFamily="18" charset="0"/>
                <a:cs typeface="Times New Roman" panose="02020603050405020304" pitchFamily="18" charset="0"/>
              </a:rPr>
              <a:t>Vbis</a:t>
            </a: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a:t>
            </a:r>
          </a:p>
          <a:p>
            <a:pPr marL="342900" lvl="0" indent="-342900" algn="just">
              <a:buFont typeface="Symbol" panose="05050102010706020507" pitchFamily="18" charset="2"/>
              <a:buChar char=""/>
              <a:tabLst>
                <a:tab pos="1350645" algn="l"/>
              </a:tabLst>
            </a:pP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Code inzake welzijn op het werk van 28 april 2017, boek I - titel 3</a:t>
            </a:r>
          </a:p>
          <a:p>
            <a:pPr marL="342900" lvl="0" indent="-342900" algn="just">
              <a:buFont typeface="Symbol" panose="05050102010706020507" pitchFamily="18" charset="2"/>
              <a:buChar char=""/>
              <a:tabLst>
                <a:tab pos="1350645" algn="l"/>
              </a:tabLst>
            </a:pP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ACWB-APG-WRKPR-001 - Defensiebeleid inzake welzijn van werknemers</a:t>
            </a:r>
          </a:p>
          <a:p>
            <a:pPr marL="342900" lvl="0" indent="-342900" algn="just">
              <a:buFont typeface="Symbol" panose="05050102010706020507" pitchFamily="18" charset="2"/>
              <a:buChar char=""/>
              <a:tabLst>
                <a:tab pos="1350645" algn="l"/>
              </a:tabLst>
            </a:pP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ACWB-SPS-PSYSOC-001: Beheer van psychosociale risico's op het werk </a:t>
            </a:r>
          </a:p>
          <a:p>
            <a:pPr marL="342900" lvl="0" indent="-342900" algn="just">
              <a:buFont typeface="Symbol" panose="05050102010706020507" pitchFamily="18" charset="2"/>
              <a:buChar char=""/>
              <a:tabLst>
                <a:tab pos="1350645" algn="l"/>
              </a:tabLst>
            </a:pP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ACWB-GID-PSYSOC-001: Beheersing van psychosociale risico's op het werk - Territoriaal kader</a:t>
            </a:r>
          </a:p>
          <a:p>
            <a:pPr marL="342900" lvl="0" indent="-342900" algn="just">
              <a:buFont typeface="Symbol" panose="05050102010706020507" pitchFamily="18" charset="2"/>
              <a:buChar char=""/>
              <a:tabLst>
                <a:tab pos="1350645" algn="l"/>
              </a:tabLst>
            </a:pP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ACWB-GID-PSYSOC-002: Psychosociale risico's op het werk beheren - Operationeel kader</a:t>
            </a:r>
          </a:p>
          <a:p>
            <a:pPr marL="342900" lvl="0" indent="-342900" algn="just">
              <a:spcAft>
                <a:spcPts val="600"/>
              </a:spcAft>
              <a:buFont typeface="Symbol" panose="05050102010706020507" pitchFamily="18" charset="2"/>
              <a:buChar char=""/>
              <a:tabLst>
                <a:tab pos="1350645" algn="l"/>
              </a:tabLst>
            </a:pP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Toekomst – nieuwe richtlijn (modaliteiten nog te bepalen)</a:t>
            </a:r>
          </a:p>
          <a:p>
            <a:pPr marL="342900" lvl="0" indent="-342900">
              <a:spcAft>
                <a:spcPts val="600"/>
              </a:spcAft>
              <a:buSzPts val="1200"/>
              <a:buFont typeface="Calibri" panose="020F0502020204030204" pitchFamily="34" charset="0"/>
              <a:buAutoNum type="arabicParenBoth"/>
              <a:tabLst>
                <a:tab pos="810260" algn="l"/>
              </a:tabLst>
            </a:pPr>
            <a:r>
              <a:rPr lang="nl-BE" sz="18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Methoden</a:t>
            </a:r>
          </a:p>
          <a:p>
            <a:pPr marL="342900" lvl="0" indent="-342900">
              <a:spcAft>
                <a:spcPts val="600"/>
              </a:spcAft>
              <a:buFont typeface="Symbol" panose="05050102010706020507" pitchFamily="18" charset="2"/>
              <a:buChar char=""/>
            </a:pPr>
            <a:r>
              <a:rPr lang="nl-BE" sz="1800" dirty="0">
                <a:effectLst/>
                <a:latin typeface="Calibri" panose="020F0502020204030204" pitchFamily="34" charset="0"/>
                <a:ea typeface="Calibri" panose="020F0502020204030204" pitchFamily="34" charset="0"/>
                <a:cs typeface="Times New Roman" panose="02020603050405020304" pitchFamily="18" charset="0"/>
              </a:rPr>
              <a:t>Werkgroep</a:t>
            </a:r>
          </a:p>
          <a:p>
            <a:endParaRPr lang="fr-BE" dirty="0"/>
          </a:p>
        </p:txBody>
      </p:sp>
      <p:sp>
        <p:nvSpPr>
          <p:cNvPr id="4" name="Slide Number Placeholder 3">
            <a:extLst>
              <a:ext uri="{FF2B5EF4-FFF2-40B4-BE49-F238E27FC236}">
                <a16:creationId xmlns:a16="http://schemas.microsoft.com/office/drawing/2014/main" id="{25B13341-21B5-EE23-7903-1A3E0D99DFA2}"/>
              </a:ext>
            </a:extLst>
          </p:cNvPr>
          <p:cNvSpPr>
            <a:spLocks noGrp="1"/>
          </p:cNvSpPr>
          <p:nvPr>
            <p:ph type="sldNum" sz="quarter" idx="10"/>
          </p:nvPr>
        </p:nvSpPr>
        <p:spPr/>
        <p:txBody>
          <a:bodyPr/>
          <a:lstStyle/>
          <a:p>
            <a:fld id="{D64F2C25-99DC-4E03-B761-F0DD23C54933}" type="slidenum">
              <a:rPr lang="fr-BE" smtClean="0"/>
              <a:t>37</a:t>
            </a:fld>
            <a:endParaRPr lang="fr-BE"/>
          </a:p>
        </p:txBody>
      </p:sp>
    </p:spTree>
    <p:extLst>
      <p:ext uri="{BB962C8B-B14F-4D97-AF65-F5344CB8AC3E}">
        <p14:creationId xmlns:p14="http://schemas.microsoft.com/office/powerpoint/2010/main" val="251936929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dirty="0"/>
          </a:p>
        </p:txBody>
      </p:sp>
      <p:sp>
        <p:nvSpPr>
          <p:cNvPr id="4" name="Slide Number Placeholder 3"/>
          <p:cNvSpPr>
            <a:spLocks noGrp="1"/>
          </p:cNvSpPr>
          <p:nvPr>
            <p:ph type="sldNum" sz="quarter" idx="10"/>
          </p:nvPr>
        </p:nvSpPr>
        <p:spPr/>
        <p:txBody>
          <a:bodyPr/>
          <a:lstStyle/>
          <a:p>
            <a:fld id="{D64F2C25-99DC-4E03-B761-F0DD23C54933}" type="slidenum">
              <a:rPr lang="fr-BE" smtClean="0"/>
              <a:t>38</a:t>
            </a:fld>
            <a:endParaRPr lang="fr-BE"/>
          </a:p>
        </p:txBody>
      </p:sp>
    </p:spTree>
    <p:extLst>
      <p:ext uri="{BB962C8B-B14F-4D97-AF65-F5344CB8AC3E}">
        <p14:creationId xmlns:p14="http://schemas.microsoft.com/office/powerpoint/2010/main" val="207158218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dirty="0"/>
          </a:p>
        </p:txBody>
      </p:sp>
      <p:sp>
        <p:nvSpPr>
          <p:cNvPr id="4" name="Slide Number Placeholder 3"/>
          <p:cNvSpPr>
            <a:spLocks noGrp="1"/>
          </p:cNvSpPr>
          <p:nvPr>
            <p:ph type="sldNum" sz="quarter" idx="10"/>
          </p:nvPr>
        </p:nvSpPr>
        <p:spPr/>
        <p:txBody>
          <a:bodyPr/>
          <a:lstStyle/>
          <a:p>
            <a:fld id="{D64F2C25-99DC-4E03-B761-F0DD23C54933}" type="slidenum">
              <a:rPr lang="fr-BE" smtClean="0"/>
              <a:t>39</a:t>
            </a:fld>
            <a:endParaRPr lang="fr-BE"/>
          </a:p>
        </p:txBody>
      </p:sp>
    </p:spTree>
    <p:extLst>
      <p:ext uri="{BB962C8B-B14F-4D97-AF65-F5344CB8AC3E}">
        <p14:creationId xmlns:p14="http://schemas.microsoft.com/office/powerpoint/2010/main" val="292800578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BE" b="0" i="0" dirty="0">
                <a:solidFill>
                  <a:srgbClr val="1F1F1F"/>
                </a:solidFill>
                <a:effectLst/>
                <a:latin typeface="Google Sans"/>
              </a:rPr>
              <a:t>Ioniserende straling is </a:t>
            </a:r>
            <a:r>
              <a:rPr lang="nl-BE" b="0" i="0" dirty="0">
                <a:solidFill>
                  <a:srgbClr val="040C28"/>
                </a:solidFill>
                <a:effectLst/>
                <a:latin typeface="Google Sans"/>
              </a:rPr>
              <a:t>de verzamelnaam voor straling met hoge energie</a:t>
            </a:r>
            <a:r>
              <a:rPr lang="nl-BE" b="0" i="0" dirty="0">
                <a:solidFill>
                  <a:srgbClr val="1F1F1F"/>
                </a:solidFill>
                <a:effectLst/>
                <a:latin typeface="Google Sans"/>
              </a:rPr>
              <a:t>. Dit wordt in de volksmond ook wel radioactieve straling genoemd. Deze straling bereikt ons vanuit de ruimte, wordt uitgezonden door radioactieve stoffen, of kan kunstmatig worden geproduceerd.</a:t>
            </a:r>
            <a:endParaRPr lang="fr-BE" dirty="0"/>
          </a:p>
          <a:p>
            <a:endParaRPr lang="fr-BE" dirty="0"/>
          </a:p>
        </p:txBody>
      </p:sp>
      <p:sp>
        <p:nvSpPr>
          <p:cNvPr id="4" name="Slide Number Placeholder 3"/>
          <p:cNvSpPr>
            <a:spLocks noGrp="1"/>
          </p:cNvSpPr>
          <p:nvPr>
            <p:ph type="sldNum" sz="quarter" idx="10"/>
          </p:nvPr>
        </p:nvSpPr>
        <p:spPr/>
        <p:txBody>
          <a:bodyPr/>
          <a:lstStyle/>
          <a:p>
            <a:fld id="{D64F2C25-99DC-4E03-B761-F0DD23C54933}" type="slidenum">
              <a:rPr lang="fr-BE" smtClean="0"/>
              <a:t>40</a:t>
            </a:fld>
            <a:endParaRPr lang="fr-BE"/>
          </a:p>
        </p:txBody>
      </p:sp>
    </p:spTree>
    <p:extLst>
      <p:ext uri="{BB962C8B-B14F-4D97-AF65-F5344CB8AC3E}">
        <p14:creationId xmlns:p14="http://schemas.microsoft.com/office/powerpoint/2010/main" val="359311068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BE" b="0" i="0" dirty="0">
                <a:solidFill>
                  <a:srgbClr val="1F1F1F"/>
                </a:solidFill>
                <a:effectLst/>
                <a:latin typeface="Google Sans"/>
              </a:rPr>
              <a:t>Ioniserende straling is </a:t>
            </a:r>
            <a:r>
              <a:rPr lang="nl-BE" b="0" i="0" dirty="0">
                <a:solidFill>
                  <a:srgbClr val="040C28"/>
                </a:solidFill>
                <a:effectLst/>
                <a:latin typeface="Google Sans"/>
              </a:rPr>
              <a:t>de verzamelnaam voor straling met hoge energie</a:t>
            </a:r>
            <a:r>
              <a:rPr lang="nl-BE" b="0" i="0" dirty="0">
                <a:solidFill>
                  <a:srgbClr val="1F1F1F"/>
                </a:solidFill>
                <a:effectLst/>
                <a:latin typeface="Google Sans"/>
              </a:rPr>
              <a:t>. Dit wordt in de volksmond ook wel radioactieve straling genoemd. Deze straling bereikt ons vanuit de ruimte, wordt uitgezonden door radioactieve stoffen, of kan kunstmatig worden geproduceerd.</a:t>
            </a:r>
            <a:endParaRPr lang="fr-BE" dirty="0"/>
          </a:p>
        </p:txBody>
      </p:sp>
      <p:sp>
        <p:nvSpPr>
          <p:cNvPr id="4" name="Slide Number Placeholder 3"/>
          <p:cNvSpPr>
            <a:spLocks noGrp="1"/>
          </p:cNvSpPr>
          <p:nvPr>
            <p:ph type="sldNum" sz="quarter" idx="10"/>
          </p:nvPr>
        </p:nvSpPr>
        <p:spPr/>
        <p:txBody>
          <a:bodyPr/>
          <a:lstStyle/>
          <a:p>
            <a:fld id="{D64F2C25-99DC-4E03-B761-F0DD23C54933}" type="slidenum">
              <a:rPr lang="fr-BE" smtClean="0"/>
              <a:t>41</a:t>
            </a:fld>
            <a:endParaRPr lang="fr-BE"/>
          </a:p>
        </p:txBody>
      </p:sp>
    </p:spTree>
    <p:extLst>
      <p:ext uri="{BB962C8B-B14F-4D97-AF65-F5344CB8AC3E}">
        <p14:creationId xmlns:p14="http://schemas.microsoft.com/office/powerpoint/2010/main" val="383879900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dirty="0"/>
          </a:p>
        </p:txBody>
      </p:sp>
      <p:sp>
        <p:nvSpPr>
          <p:cNvPr id="4" name="Slide Number Placeholder 3"/>
          <p:cNvSpPr>
            <a:spLocks noGrp="1"/>
          </p:cNvSpPr>
          <p:nvPr>
            <p:ph type="sldNum" sz="quarter" idx="10"/>
          </p:nvPr>
        </p:nvSpPr>
        <p:spPr/>
        <p:txBody>
          <a:bodyPr/>
          <a:lstStyle/>
          <a:p>
            <a:fld id="{D64F2C25-99DC-4E03-B761-F0DD23C54933}" type="slidenum">
              <a:rPr lang="fr-BE" smtClean="0"/>
              <a:t>42</a:t>
            </a:fld>
            <a:endParaRPr lang="fr-BE"/>
          </a:p>
        </p:txBody>
      </p:sp>
    </p:spTree>
    <p:extLst>
      <p:ext uri="{BB962C8B-B14F-4D97-AF65-F5344CB8AC3E}">
        <p14:creationId xmlns:p14="http://schemas.microsoft.com/office/powerpoint/2010/main" val="15247568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nl-BE" altLang="en-US" kern="0" dirty="0">
                <a:hlinkClick r:id="rId3"/>
              </a:rPr>
              <a:t>CODEX, Boek 2: Organisatorische structuren en sociaaloverleg, Titel 1 – De interne dienst voor preventie en bescherming op het werk</a:t>
            </a:r>
            <a:r>
              <a:rPr lang="nl-BE" altLang="en-US" kern="0" dirty="0"/>
              <a:t> </a:t>
            </a:r>
            <a:endParaRPr lang="nl-BE" dirty="0"/>
          </a:p>
          <a:p>
            <a:pPr marL="228600" indent="-228600">
              <a:buAutoNum type="arabicPeriod"/>
            </a:pPr>
            <a:endParaRPr lang="nl-BE" dirty="0"/>
          </a:p>
          <a:p>
            <a:pPr marL="228600" indent="-228600">
              <a:buAutoNum type="arabicPeriod"/>
            </a:pPr>
            <a:r>
              <a:rPr lang="nl-BE" dirty="0"/>
              <a:t>Gedetailleerde instructie betreffende de opmaak van het jaarverslag van een LDPBW (ook voor de eenheden)</a:t>
            </a:r>
          </a:p>
          <a:p>
            <a:pPr marL="0" indent="0">
              <a:buNone/>
            </a:pPr>
            <a:r>
              <a:rPr lang="nl-BE" dirty="0"/>
              <a:t>       De jaarverslagen van de eenheden</a:t>
            </a:r>
            <a:br>
              <a:rPr lang="nl-BE" dirty="0"/>
            </a:br>
            <a:endParaRPr lang="nl-BE" dirty="0"/>
          </a:p>
          <a:p>
            <a:r>
              <a:rPr lang="nl-BE" dirty="0"/>
              <a:t>2. Van toepassing voor alle eenheden en </a:t>
            </a:r>
            <a:r>
              <a:rPr lang="nl-BE" dirty="0" err="1"/>
              <a:t>gedelocaliseerde</a:t>
            </a:r>
            <a:r>
              <a:rPr lang="nl-BE" dirty="0"/>
              <a:t> eenheden (</a:t>
            </a:r>
            <a:r>
              <a:rPr lang="nl-BE" dirty="0" err="1"/>
              <a:t>Det</a:t>
            </a:r>
            <a:r>
              <a:rPr lang="nl-BE" dirty="0"/>
              <a:t>) die zich in het KKE bevinden. </a:t>
            </a:r>
          </a:p>
          <a:p>
            <a:endParaRPr lang="fr-BE" dirty="0"/>
          </a:p>
        </p:txBody>
      </p:sp>
      <p:sp>
        <p:nvSpPr>
          <p:cNvPr id="4" name="Slide Number Placeholder 3"/>
          <p:cNvSpPr>
            <a:spLocks noGrp="1"/>
          </p:cNvSpPr>
          <p:nvPr>
            <p:ph type="sldNum" sz="quarter" idx="10"/>
          </p:nvPr>
        </p:nvSpPr>
        <p:spPr/>
        <p:txBody>
          <a:bodyPr/>
          <a:lstStyle/>
          <a:p>
            <a:fld id="{D64F2C25-99DC-4E03-B761-F0DD23C54933}" type="slidenum">
              <a:rPr lang="fr-BE" smtClean="0"/>
              <a:t>5</a:t>
            </a:fld>
            <a:endParaRPr lang="fr-BE"/>
          </a:p>
        </p:txBody>
      </p:sp>
    </p:spTree>
    <p:extLst>
      <p:ext uri="{BB962C8B-B14F-4D97-AF65-F5344CB8AC3E}">
        <p14:creationId xmlns:p14="http://schemas.microsoft.com/office/powerpoint/2010/main" val="243786771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dirty="0"/>
          </a:p>
        </p:txBody>
      </p:sp>
      <p:sp>
        <p:nvSpPr>
          <p:cNvPr id="4" name="Slide Number Placeholder 3"/>
          <p:cNvSpPr>
            <a:spLocks noGrp="1"/>
          </p:cNvSpPr>
          <p:nvPr>
            <p:ph type="sldNum" sz="quarter" idx="10"/>
          </p:nvPr>
        </p:nvSpPr>
        <p:spPr/>
        <p:txBody>
          <a:bodyPr/>
          <a:lstStyle/>
          <a:p>
            <a:fld id="{D64F2C25-99DC-4E03-B761-F0DD23C54933}" type="slidenum">
              <a:rPr lang="fr-BE" smtClean="0"/>
              <a:t>43</a:t>
            </a:fld>
            <a:endParaRPr lang="fr-BE"/>
          </a:p>
        </p:txBody>
      </p:sp>
    </p:spTree>
    <p:extLst>
      <p:ext uri="{BB962C8B-B14F-4D97-AF65-F5344CB8AC3E}">
        <p14:creationId xmlns:p14="http://schemas.microsoft.com/office/powerpoint/2010/main" val="363837564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0B2EF93-B740-7DF9-26DC-0375E99BEBC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6B3241C-0EF0-5908-79AB-CEF71169F89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E370ACB-BC84-A2A2-FCEC-5DB45A5BADC7}"/>
              </a:ext>
            </a:extLst>
          </p:cNvPr>
          <p:cNvSpPr>
            <a:spLocks noGrp="1"/>
          </p:cNvSpPr>
          <p:nvPr>
            <p:ph type="body" idx="1"/>
          </p:nvPr>
        </p:nvSpPr>
        <p:spPr/>
        <p:txBody>
          <a:bodyPr/>
          <a:lstStyle/>
          <a:p>
            <a:endParaRPr lang="fr-BE" dirty="0"/>
          </a:p>
        </p:txBody>
      </p:sp>
      <p:sp>
        <p:nvSpPr>
          <p:cNvPr id="4" name="Slide Number Placeholder 3">
            <a:extLst>
              <a:ext uri="{FF2B5EF4-FFF2-40B4-BE49-F238E27FC236}">
                <a16:creationId xmlns:a16="http://schemas.microsoft.com/office/drawing/2014/main" id="{C1C7D14B-B866-B78B-9E45-3C0DA071ADAE}"/>
              </a:ext>
            </a:extLst>
          </p:cNvPr>
          <p:cNvSpPr>
            <a:spLocks noGrp="1"/>
          </p:cNvSpPr>
          <p:nvPr>
            <p:ph type="sldNum" sz="quarter" idx="10"/>
          </p:nvPr>
        </p:nvSpPr>
        <p:spPr/>
        <p:txBody>
          <a:bodyPr/>
          <a:lstStyle/>
          <a:p>
            <a:fld id="{D64F2C25-99DC-4E03-B761-F0DD23C54933}" type="slidenum">
              <a:rPr lang="fr-BE" smtClean="0"/>
              <a:t>44</a:t>
            </a:fld>
            <a:endParaRPr lang="fr-BE"/>
          </a:p>
        </p:txBody>
      </p:sp>
    </p:spTree>
    <p:extLst>
      <p:ext uri="{BB962C8B-B14F-4D97-AF65-F5344CB8AC3E}">
        <p14:creationId xmlns:p14="http://schemas.microsoft.com/office/powerpoint/2010/main" val="118428901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dirty="0"/>
          </a:p>
        </p:txBody>
      </p:sp>
      <p:sp>
        <p:nvSpPr>
          <p:cNvPr id="4" name="Slide Number Placeholder 3"/>
          <p:cNvSpPr>
            <a:spLocks noGrp="1"/>
          </p:cNvSpPr>
          <p:nvPr>
            <p:ph type="sldNum" sz="quarter" idx="5"/>
          </p:nvPr>
        </p:nvSpPr>
        <p:spPr/>
        <p:txBody>
          <a:bodyPr/>
          <a:lstStyle/>
          <a:p>
            <a:fld id="{D64F2C25-99DC-4E03-B761-F0DD23C54933}" type="slidenum">
              <a:rPr lang="fr-BE" smtClean="0"/>
              <a:t>45</a:t>
            </a:fld>
            <a:endParaRPr lang="fr-BE"/>
          </a:p>
        </p:txBody>
      </p:sp>
    </p:spTree>
    <p:extLst>
      <p:ext uri="{BB962C8B-B14F-4D97-AF65-F5344CB8AC3E}">
        <p14:creationId xmlns:p14="http://schemas.microsoft.com/office/powerpoint/2010/main" val="353133873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F9E7D6-8635-8575-4D4A-F28E6AD1633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0AF8731-88C8-3516-2826-43CB5CEF966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E2BC221-9706-E28F-F1F2-A6825C756379}"/>
              </a:ext>
            </a:extLst>
          </p:cNvPr>
          <p:cNvSpPr>
            <a:spLocks noGrp="1"/>
          </p:cNvSpPr>
          <p:nvPr>
            <p:ph type="body" idx="1"/>
          </p:nvPr>
        </p:nvSpPr>
        <p:spPr/>
        <p:txBody>
          <a:bodyPr/>
          <a:lstStyle/>
          <a:p>
            <a:endParaRPr lang="fr-BE" dirty="0"/>
          </a:p>
        </p:txBody>
      </p:sp>
      <p:sp>
        <p:nvSpPr>
          <p:cNvPr id="4" name="Slide Number Placeholder 3">
            <a:extLst>
              <a:ext uri="{FF2B5EF4-FFF2-40B4-BE49-F238E27FC236}">
                <a16:creationId xmlns:a16="http://schemas.microsoft.com/office/drawing/2014/main" id="{16FA4F43-D29F-704E-1F46-5322BED83E14}"/>
              </a:ext>
            </a:extLst>
          </p:cNvPr>
          <p:cNvSpPr>
            <a:spLocks noGrp="1"/>
          </p:cNvSpPr>
          <p:nvPr>
            <p:ph type="sldNum" sz="quarter" idx="10"/>
          </p:nvPr>
        </p:nvSpPr>
        <p:spPr/>
        <p:txBody>
          <a:bodyPr/>
          <a:lstStyle/>
          <a:p>
            <a:fld id="{D64F2C25-99DC-4E03-B761-F0DD23C54933}" type="slidenum">
              <a:rPr lang="fr-BE" smtClean="0"/>
              <a:t>46</a:t>
            </a:fld>
            <a:endParaRPr lang="fr-BE"/>
          </a:p>
        </p:txBody>
      </p:sp>
    </p:spTree>
    <p:extLst>
      <p:ext uri="{BB962C8B-B14F-4D97-AF65-F5344CB8AC3E}">
        <p14:creationId xmlns:p14="http://schemas.microsoft.com/office/powerpoint/2010/main" val="275961630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49FCED-1912-2565-D8F6-7D101D75D7D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DBB2847-F7FE-95C6-00BD-A398CFCC435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CFFF6EE-3092-9516-848A-A7DF08B32779}"/>
              </a:ext>
            </a:extLst>
          </p:cNvPr>
          <p:cNvSpPr>
            <a:spLocks noGrp="1"/>
          </p:cNvSpPr>
          <p:nvPr>
            <p:ph type="body" idx="1"/>
          </p:nvPr>
        </p:nvSpPr>
        <p:spPr/>
        <p:txBody>
          <a:bodyPr/>
          <a:lstStyle/>
          <a:p>
            <a:endParaRPr lang="fr-BE" dirty="0"/>
          </a:p>
        </p:txBody>
      </p:sp>
      <p:sp>
        <p:nvSpPr>
          <p:cNvPr id="4" name="Slide Number Placeholder 3">
            <a:extLst>
              <a:ext uri="{FF2B5EF4-FFF2-40B4-BE49-F238E27FC236}">
                <a16:creationId xmlns:a16="http://schemas.microsoft.com/office/drawing/2014/main" id="{94D04D1C-EC94-C965-787D-90227B8C1BEA}"/>
              </a:ext>
            </a:extLst>
          </p:cNvPr>
          <p:cNvSpPr>
            <a:spLocks noGrp="1"/>
          </p:cNvSpPr>
          <p:nvPr>
            <p:ph type="sldNum" sz="quarter" idx="10"/>
          </p:nvPr>
        </p:nvSpPr>
        <p:spPr/>
        <p:txBody>
          <a:bodyPr/>
          <a:lstStyle/>
          <a:p>
            <a:fld id="{D64F2C25-99DC-4E03-B761-F0DD23C54933}" type="slidenum">
              <a:rPr lang="fr-BE" smtClean="0"/>
              <a:t>47</a:t>
            </a:fld>
            <a:endParaRPr lang="fr-BE"/>
          </a:p>
        </p:txBody>
      </p:sp>
    </p:spTree>
    <p:extLst>
      <p:ext uri="{BB962C8B-B14F-4D97-AF65-F5344CB8AC3E}">
        <p14:creationId xmlns:p14="http://schemas.microsoft.com/office/powerpoint/2010/main" val="223820517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D83BCA-74C8-736C-9099-B2D72331F1C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2296FF0-FABA-117B-551D-88FCB6D1091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404DD0B-24A6-CB3B-E0AC-7AC3943D871C}"/>
              </a:ext>
            </a:extLst>
          </p:cNvPr>
          <p:cNvSpPr>
            <a:spLocks noGrp="1"/>
          </p:cNvSpPr>
          <p:nvPr>
            <p:ph type="body" idx="1"/>
          </p:nvPr>
        </p:nvSpPr>
        <p:spPr/>
        <p:txBody>
          <a:bodyPr/>
          <a:lstStyle/>
          <a:p>
            <a:endParaRPr lang="fr-BE" dirty="0"/>
          </a:p>
        </p:txBody>
      </p:sp>
      <p:sp>
        <p:nvSpPr>
          <p:cNvPr id="4" name="Slide Number Placeholder 3">
            <a:extLst>
              <a:ext uri="{FF2B5EF4-FFF2-40B4-BE49-F238E27FC236}">
                <a16:creationId xmlns:a16="http://schemas.microsoft.com/office/drawing/2014/main" id="{4053BCDF-A9CC-C9D7-8C60-CEBFB5EE29CF}"/>
              </a:ext>
            </a:extLst>
          </p:cNvPr>
          <p:cNvSpPr>
            <a:spLocks noGrp="1"/>
          </p:cNvSpPr>
          <p:nvPr>
            <p:ph type="sldNum" sz="quarter" idx="10"/>
          </p:nvPr>
        </p:nvSpPr>
        <p:spPr/>
        <p:txBody>
          <a:bodyPr/>
          <a:lstStyle/>
          <a:p>
            <a:fld id="{D64F2C25-99DC-4E03-B761-F0DD23C54933}" type="slidenum">
              <a:rPr lang="fr-BE" smtClean="0"/>
              <a:t>48</a:t>
            </a:fld>
            <a:endParaRPr lang="fr-BE"/>
          </a:p>
        </p:txBody>
      </p:sp>
    </p:spTree>
    <p:extLst>
      <p:ext uri="{BB962C8B-B14F-4D97-AF65-F5344CB8AC3E}">
        <p14:creationId xmlns:p14="http://schemas.microsoft.com/office/powerpoint/2010/main" val="142281942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D64F2C25-99DC-4E03-B761-F0DD23C54933}" type="slidenum">
              <a:rPr lang="fr-BE" smtClean="0"/>
              <a:t>49</a:t>
            </a:fld>
            <a:endParaRPr lang="fr-BE"/>
          </a:p>
        </p:txBody>
      </p:sp>
    </p:spTree>
    <p:extLst>
      <p:ext uri="{BB962C8B-B14F-4D97-AF65-F5344CB8AC3E}">
        <p14:creationId xmlns:p14="http://schemas.microsoft.com/office/powerpoint/2010/main" val="118012192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dirty="0"/>
          </a:p>
        </p:txBody>
      </p:sp>
      <p:sp>
        <p:nvSpPr>
          <p:cNvPr id="4" name="Slide Number Placeholder 3"/>
          <p:cNvSpPr>
            <a:spLocks noGrp="1"/>
          </p:cNvSpPr>
          <p:nvPr>
            <p:ph type="sldNum" sz="quarter" idx="10"/>
          </p:nvPr>
        </p:nvSpPr>
        <p:spPr/>
        <p:txBody>
          <a:bodyPr/>
          <a:lstStyle/>
          <a:p>
            <a:fld id="{D64F2C25-99DC-4E03-B761-F0DD23C54933}" type="slidenum">
              <a:rPr lang="fr-BE" smtClean="0"/>
              <a:t>50</a:t>
            </a:fld>
            <a:endParaRPr lang="fr-BE"/>
          </a:p>
        </p:txBody>
      </p:sp>
    </p:spTree>
    <p:extLst>
      <p:ext uri="{BB962C8B-B14F-4D97-AF65-F5344CB8AC3E}">
        <p14:creationId xmlns:p14="http://schemas.microsoft.com/office/powerpoint/2010/main" val="350175205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dirty="0"/>
          </a:p>
        </p:txBody>
      </p:sp>
      <p:sp>
        <p:nvSpPr>
          <p:cNvPr id="4" name="Slide Number Placeholder 3"/>
          <p:cNvSpPr>
            <a:spLocks noGrp="1"/>
          </p:cNvSpPr>
          <p:nvPr>
            <p:ph type="sldNum" sz="quarter" idx="10"/>
          </p:nvPr>
        </p:nvSpPr>
        <p:spPr/>
        <p:txBody>
          <a:bodyPr/>
          <a:lstStyle/>
          <a:p>
            <a:fld id="{D64F2C25-99DC-4E03-B761-F0DD23C54933}" type="slidenum">
              <a:rPr lang="fr-BE" smtClean="0"/>
              <a:t>51</a:t>
            </a:fld>
            <a:endParaRPr lang="fr-BE"/>
          </a:p>
        </p:txBody>
      </p:sp>
    </p:spTree>
    <p:extLst>
      <p:ext uri="{BB962C8B-B14F-4D97-AF65-F5344CB8AC3E}">
        <p14:creationId xmlns:p14="http://schemas.microsoft.com/office/powerpoint/2010/main" val="275324329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BE" sz="1200" dirty="0"/>
              <a:t>Luik B bevat de preventieactiviteiten met betrekking tot professionele risico’s die een lokale planmatige aanpak vereisen en die niet hernomen zijn in het GPP/JAP Defensie.</a:t>
            </a:r>
          </a:p>
          <a:p>
            <a:endParaRPr lang="fr-BE" dirty="0"/>
          </a:p>
        </p:txBody>
      </p:sp>
      <p:sp>
        <p:nvSpPr>
          <p:cNvPr id="4" name="Slide Number Placeholder 3"/>
          <p:cNvSpPr>
            <a:spLocks noGrp="1"/>
          </p:cNvSpPr>
          <p:nvPr>
            <p:ph type="sldNum" sz="quarter" idx="10"/>
          </p:nvPr>
        </p:nvSpPr>
        <p:spPr/>
        <p:txBody>
          <a:bodyPr/>
          <a:lstStyle/>
          <a:p>
            <a:fld id="{D64F2C25-99DC-4E03-B761-F0DD23C54933}" type="slidenum">
              <a:rPr lang="fr-BE" smtClean="0"/>
              <a:t>52</a:t>
            </a:fld>
            <a:endParaRPr lang="fr-BE"/>
          </a:p>
        </p:txBody>
      </p:sp>
    </p:spTree>
    <p:extLst>
      <p:ext uri="{BB962C8B-B14F-4D97-AF65-F5344CB8AC3E}">
        <p14:creationId xmlns:p14="http://schemas.microsoft.com/office/powerpoint/2010/main" val="16377901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BE" dirty="0"/>
              <a:t>Geldig van 1 Apr 2024 tot 31 Mar 2025(+1)</a:t>
            </a:r>
          </a:p>
          <a:p>
            <a:endParaRPr lang="fr-BE" dirty="0"/>
          </a:p>
        </p:txBody>
      </p:sp>
      <p:sp>
        <p:nvSpPr>
          <p:cNvPr id="4" name="Slide Number Placeholder 3"/>
          <p:cNvSpPr>
            <a:spLocks noGrp="1"/>
          </p:cNvSpPr>
          <p:nvPr>
            <p:ph type="sldNum" sz="quarter" idx="10"/>
          </p:nvPr>
        </p:nvSpPr>
        <p:spPr/>
        <p:txBody>
          <a:bodyPr/>
          <a:lstStyle/>
          <a:p>
            <a:fld id="{D64F2C25-99DC-4E03-B761-F0DD23C54933}" type="slidenum">
              <a:rPr lang="fr-BE" smtClean="0"/>
              <a:t>6</a:t>
            </a:fld>
            <a:endParaRPr lang="fr-BE"/>
          </a:p>
        </p:txBody>
      </p:sp>
    </p:spTree>
    <p:extLst>
      <p:ext uri="{BB962C8B-B14F-4D97-AF65-F5344CB8AC3E}">
        <p14:creationId xmlns:p14="http://schemas.microsoft.com/office/powerpoint/2010/main" val="3422338947"/>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D705F68A-FCC7-45F6-BB30-725AB3F66B33}" type="slidenum">
              <a:rPr kumimoji="0" lang="en-US" sz="1200" b="0" i="0" u="none" strike="noStrike" kern="1200" cap="none" spc="0" normalizeH="0" baseline="0" noProof="0" smtClean="0">
                <a:ln>
                  <a:noFill/>
                </a:ln>
                <a:solidFill>
                  <a:prstClr val="black"/>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53</a:t>
            </a:fld>
            <a:endParaRPr kumimoji="0" lang="en-US" sz="1200" b="0" i="0" u="none" strike="noStrike" kern="1200" cap="none" spc="0" normalizeH="0" baseline="0" noProof="0">
              <a:ln>
                <a:noFill/>
              </a:ln>
              <a:solidFill>
                <a:prstClr val="black"/>
              </a:solidFill>
              <a:effectLst/>
              <a:uLnTx/>
              <a:uFillTx/>
              <a:latin typeface="Arial" charset="0"/>
              <a:ea typeface="+mn-ea"/>
              <a:cs typeface="+mn-cs"/>
            </a:endParaRPr>
          </a:p>
        </p:txBody>
      </p:sp>
    </p:spTree>
    <p:extLst>
      <p:ext uri="{BB962C8B-B14F-4D97-AF65-F5344CB8AC3E}">
        <p14:creationId xmlns:p14="http://schemas.microsoft.com/office/powerpoint/2010/main" val="1630001469"/>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D64F2C25-99DC-4E03-B761-F0DD23C54933}" type="slidenum">
              <a:rPr lang="fr-BE" smtClean="0"/>
              <a:t>54</a:t>
            </a:fld>
            <a:endParaRPr lang="fr-BE"/>
          </a:p>
        </p:txBody>
      </p:sp>
    </p:spTree>
    <p:extLst>
      <p:ext uri="{BB962C8B-B14F-4D97-AF65-F5344CB8AC3E}">
        <p14:creationId xmlns:p14="http://schemas.microsoft.com/office/powerpoint/2010/main" val="3221879985"/>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D64F2C25-99DC-4E03-B761-F0DD23C54933}" type="slidenum">
              <a:rPr lang="fr-BE" smtClean="0"/>
              <a:t>56</a:t>
            </a:fld>
            <a:endParaRPr lang="fr-BE"/>
          </a:p>
        </p:txBody>
      </p:sp>
    </p:spTree>
    <p:extLst>
      <p:ext uri="{BB962C8B-B14F-4D97-AF65-F5344CB8AC3E}">
        <p14:creationId xmlns:p14="http://schemas.microsoft.com/office/powerpoint/2010/main" val="3985061344"/>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D64F2C25-99DC-4E03-B761-F0DD23C54933}" type="slidenum">
              <a:rPr lang="fr-BE" smtClean="0"/>
              <a:t>57</a:t>
            </a:fld>
            <a:endParaRPr lang="fr-BE"/>
          </a:p>
        </p:txBody>
      </p:sp>
    </p:spTree>
    <p:extLst>
      <p:ext uri="{BB962C8B-B14F-4D97-AF65-F5344CB8AC3E}">
        <p14:creationId xmlns:p14="http://schemas.microsoft.com/office/powerpoint/2010/main" val="2763678945"/>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D64F2C25-99DC-4E03-B761-F0DD23C54933}" type="slidenum">
              <a:rPr lang="fr-BE" smtClean="0"/>
              <a:t>63</a:t>
            </a:fld>
            <a:endParaRPr lang="fr-BE"/>
          </a:p>
        </p:txBody>
      </p:sp>
    </p:spTree>
    <p:extLst>
      <p:ext uri="{BB962C8B-B14F-4D97-AF65-F5344CB8AC3E}">
        <p14:creationId xmlns:p14="http://schemas.microsoft.com/office/powerpoint/2010/main" val="18932376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BE" dirty="0"/>
              <a:t>Deze richtlijn beschrijft</a:t>
            </a:r>
            <a:r>
              <a:rPr lang="nl-BE" baseline="0" dirty="0"/>
              <a:t> de taken van de verschillende actoren binnen het preventie en welzijnsbeleid.</a:t>
            </a:r>
            <a:endParaRPr lang="nl-BE" dirty="0"/>
          </a:p>
          <a:p>
            <a:endParaRPr lang="fr-BE" dirty="0"/>
          </a:p>
        </p:txBody>
      </p:sp>
      <p:sp>
        <p:nvSpPr>
          <p:cNvPr id="4" name="Slide Number Placeholder 3"/>
          <p:cNvSpPr>
            <a:spLocks noGrp="1"/>
          </p:cNvSpPr>
          <p:nvPr>
            <p:ph type="sldNum" sz="quarter" idx="10"/>
          </p:nvPr>
        </p:nvSpPr>
        <p:spPr/>
        <p:txBody>
          <a:bodyPr/>
          <a:lstStyle/>
          <a:p>
            <a:fld id="{D64F2C25-99DC-4E03-B761-F0DD23C54933}" type="slidenum">
              <a:rPr lang="fr-BE" smtClean="0"/>
              <a:t>7</a:t>
            </a:fld>
            <a:endParaRPr lang="fr-BE"/>
          </a:p>
        </p:txBody>
      </p:sp>
    </p:spTree>
    <p:extLst>
      <p:ext uri="{BB962C8B-B14F-4D97-AF65-F5344CB8AC3E}">
        <p14:creationId xmlns:p14="http://schemas.microsoft.com/office/powerpoint/2010/main" val="29848026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dirty="0" err="1"/>
              <a:t>Verantwoordelijkheid</a:t>
            </a:r>
            <a:r>
              <a:rPr lang="en-US" altLang="en-US" dirty="0"/>
              <a:t> </a:t>
            </a:r>
            <a:r>
              <a:rPr lang="en-US" altLang="en-US" dirty="0" err="1"/>
              <a:t>Staf</a:t>
            </a:r>
            <a:r>
              <a:rPr lang="en-US" altLang="en-US" dirty="0"/>
              <a:t> </a:t>
            </a:r>
            <a:r>
              <a:rPr lang="en-US" altLang="en-US" dirty="0" err="1"/>
              <a:t>Defensie</a:t>
            </a:r>
            <a:r>
              <a:rPr lang="en-US" altLang="en-US" dirty="0"/>
              <a:t> </a:t>
            </a:r>
            <a:r>
              <a:rPr lang="en-US" altLang="en-US" dirty="0" err="1"/>
              <a:t>en</a:t>
            </a:r>
            <a:r>
              <a:rPr lang="en-US" altLang="en-US" dirty="0"/>
              <a:t> DG’s </a:t>
            </a:r>
            <a:r>
              <a:rPr lang="en-US" altLang="en-US" dirty="0" err="1"/>
              <a:t>en</a:t>
            </a:r>
            <a:r>
              <a:rPr lang="en-US" altLang="en-US" dirty="0"/>
              <a:t> </a:t>
            </a:r>
            <a:r>
              <a:rPr lang="en-US" altLang="en-US" dirty="0" err="1"/>
              <a:t>ACOS’en</a:t>
            </a:r>
            <a:endParaRPr lang="en-US" altLang="en-US" dirty="0"/>
          </a:p>
          <a:p>
            <a:endParaRPr lang="fr-BE" dirty="0"/>
          </a:p>
        </p:txBody>
      </p:sp>
      <p:sp>
        <p:nvSpPr>
          <p:cNvPr id="4" name="Slide Number Placeholder 3"/>
          <p:cNvSpPr>
            <a:spLocks noGrp="1"/>
          </p:cNvSpPr>
          <p:nvPr>
            <p:ph type="sldNum" sz="quarter" idx="10"/>
          </p:nvPr>
        </p:nvSpPr>
        <p:spPr/>
        <p:txBody>
          <a:bodyPr/>
          <a:lstStyle/>
          <a:p>
            <a:fld id="{D64F2C25-99DC-4E03-B761-F0DD23C54933}" type="slidenum">
              <a:rPr lang="fr-BE" smtClean="0"/>
              <a:t>8</a:t>
            </a:fld>
            <a:endParaRPr lang="fr-BE"/>
          </a:p>
        </p:txBody>
      </p:sp>
    </p:spTree>
    <p:extLst>
      <p:ext uri="{BB962C8B-B14F-4D97-AF65-F5344CB8AC3E}">
        <p14:creationId xmlns:p14="http://schemas.microsoft.com/office/powerpoint/2010/main" val="17702253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BE" dirty="0"/>
              <a:t>- Luik B</a:t>
            </a:r>
            <a:br>
              <a:rPr lang="nl-BE" dirty="0"/>
            </a:br>
            <a:br>
              <a:rPr lang="nl-BE" dirty="0"/>
            </a:br>
            <a:r>
              <a:rPr lang="nl-BE" dirty="0"/>
              <a:t>  Dit kunnen maatregelen zijn die voortvloeien uit verslagen van ILE, jaarlijkse rondgangen, incidenten, ongevallen, brand-/evacuatieoefeningen, …..</a:t>
            </a:r>
            <a:r>
              <a:rPr lang="nl-BE" baseline="0" dirty="0"/>
              <a:t> en risicoanalyses</a:t>
            </a:r>
            <a:endParaRPr lang="nl-BE" dirty="0"/>
          </a:p>
          <a:p>
            <a:endParaRPr lang="fr-BE" dirty="0"/>
          </a:p>
        </p:txBody>
      </p:sp>
      <p:sp>
        <p:nvSpPr>
          <p:cNvPr id="4" name="Slide Number Placeholder 3"/>
          <p:cNvSpPr>
            <a:spLocks noGrp="1"/>
          </p:cNvSpPr>
          <p:nvPr>
            <p:ph type="sldNum" sz="quarter" idx="10"/>
          </p:nvPr>
        </p:nvSpPr>
        <p:spPr/>
        <p:txBody>
          <a:bodyPr/>
          <a:lstStyle/>
          <a:p>
            <a:fld id="{D64F2C25-99DC-4E03-B761-F0DD23C54933}" type="slidenum">
              <a:rPr lang="fr-BE" smtClean="0"/>
              <a:t>9</a:t>
            </a:fld>
            <a:endParaRPr lang="fr-BE"/>
          </a:p>
        </p:txBody>
      </p:sp>
    </p:spTree>
    <p:extLst>
      <p:ext uri="{BB962C8B-B14F-4D97-AF65-F5344CB8AC3E}">
        <p14:creationId xmlns:p14="http://schemas.microsoft.com/office/powerpoint/2010/main" val="16665940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D64F2C25-99DC-4E03-B761-F0DD23C54933}" type="slidenum">
              <a:rPr lang="fr-BE" smtClean="0"/>
              <a:t>10</a:t>
            </a:fld>
            <a:endParaRPr lang="fr-BE"/>
          </a:p>
        </p:txBody>
      </p:sp>
    </p:spTree>
    <p:extLst>
      <p:ext uri="{BB962C8B-B14F-4D97-AF65-F5344CB8AC3E}">
        <p14:creationId xmlns:p14="http://schemas.microsoft.com/office/powerpoint/2010/main" val="295142478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31868436-61E3-4D76-BA88-7E0BF7E3DF6A}" type="slidenum">
              <a:rPr lang="fr-BE" smtClean="0"/>
              <a:t>‹#›</a:t>
            </a:fld>
            <a:endParaRPr lang="fr-BE"/>
          </a:p>
        </p:txBody>
      </p:sp>
      <p:pic>
        <p:nvPicPr>
          <p:cNvPr id="7" name="Picture 6" descr="Picture 6"/>
          <p:cNvPicPr>
            <a:picLocks noChangeAspect="1"/>
          </p:cNvPicPr>
          <p:nvPr userDrawn="1"/>
        </p:nvPicPr>
        <p:blipFill>
          <a:blip r:embed="rId2"/>
          <a:stretch>
            <a:fillRect/>
          </a:stretch>
        </p:blipFill>
        <p:spPr>
          <a:xfrm>
            <a:off x="1522" y="-2275"/>
            <a:ext cx="12190478" cy="6857143"/>
          </a:xfrm>
          <a:prstGeom prst="rect">
            <a:avLst/>
          </a:prstGeom>
          <a:ln w="12700">
            <a:miter lim="400000"/>
          </a:ln>
        </p:spPr>
      </p:pic>
      <p:sp>
        <p:nvSpPr>
          <p:cNvPr id="9" name="Rectangle 7"/>
          <p:cNvSpPr/>
          <p:nvPr userDrawn="1"/>
        </p:nvSpPr>
        <p:spPr>
          <a:xfrm>
            <a:off x="0" y="5286373"/>
            <a:ext cx="220574" cy="519114"/>
          </a:xfrm>
          <a:prstGeom prst="rect">
            <a:avLst/>
          </a:prstGeom>
          <a:solidFill>
            <a:srgbClr val="F5F1E9"/>
          </a:solidFill>
          <a:ln w="12700">
            <a:miter lim="400000"/>
          </a:ln>
        </p:spPr>
        <p:txBody>
          <a:bodyPr lIns="45719" rIns="45719" anchor="ctr"/>
          <a:lstStyle/>
          <a:p>
            <a:pPr algn="just">
              <a:defRPr>
                <a:solidFill>
                  <a:srgbClr val="FFFFFF"/>
                </a:solidFill>
              </a:defRPr>
            </a:pPr>
            <a:endParaRPr/>
          </a:p>
        </p:txBody>
      </p:sp>
      <p:sp>
        <p:nvSpPr>
          <p:cNvPr id="11" name="Text Placeholder 8"/>
          <p:cNvSpPr txBox="1">
            <a:spLocks noGrp="1"/>
          </p:cNvSpPr>
          <p:nvPr>
            <p:ph type="body" sz="half" idx="13" hasCustomPrompt="1"/>
          </p:nvPr>
        </p:nvSpPr>
        <p:spPr>
          <a:xfrm>
            <a:off x="352162" y="5092589"/>
            <a:ext cx="11672876" cy="1015663"/>
          </a:xfrm>
          <a:prstGeom prst="rect">
            <a:avLst/>
          </a:prstGeom>
        </p:spPr>
        <p:txBody>
          <a:bodyPr>
            <a:spAutoFit/>
          </a:bodyPr>
          <a:lstStyle>
            <a:lvl1pPr marL="0" indent="0">
              <a:lnSpc>
                <a:spcPct val="100000"/>
              </a:lnSpc>
              <a:spcBef>
                <a:spcPts val="0"/>
              </a:spcBef>
              <a:buSzTx/>
              <a:buFontTx/>
              <a:buNone/>
              <a:defRPr sz="6000" kern="0" baseline="0">
                <a:solidFill>
                  <a:srgbClr val="F5F1E9"/>
                </a:solidFill>
                <a:latin typeface="Palanquin Bold"/>
                <a:ea typeface="Palanquin Bold"/>
                <a:cs typeface="Palanquin Bold"/>
                <a:sym typeface="Palanquin Bold"/>
              </a:defRPr>
            </a:lvl1pPr>
          </a:lstStyle>
          <a:p>
            <a:r>
              <a:rPr lang="fr-BE" dirty="0"/>
              <a:t>Put </a:t>
            </a:r>
            <a:r>
              <a:rPr lang="fr-BE" dirty="0" err="1"/>
              <a:t>title</a:t>
            </a:r>
            <a:r>
              <a:rPr lang="fr-BE" dirty="0"/>
              <a:t> </a:t>
            </a:r>
            <a:r>
              <a:rPr lang="fr-BE" dirty="0" err="1"/>
              <a:t>here</a:t>
            </a:r>
            <a:endParaRPr dirty="0"/>
          </a:p>
        </p:txBody>
      </p:sp>
      <p:sp>
        <p:nvSpPr>
          <p:cNvPr id="14" name="Text Placeholder 18"/>
          <p:cNvSpPr>
            <a:spLocks noGrp="1"/>
          </p:cNvSpPr>
          <p:nvPr>
            <p:ph type="body" sz="quarter" idx="16" hasCustomPrompt="1"/>
          </p:nvPr>
        </p:nvSpPr>
        <p:spPr>
          <a:xfrm>
            <a:off x="376962" y="1186891"/>
            <a:ext cx="8220788" cy="245463"/>
          </a:xfrm>
          <a:prstGeom prst="rect">
            <a:avLst/>
          </a:prstGeom>
        </p:spPr>
        <p:txBody>
          <a:bodyPr/>
          <a:lstStyle>
            <a:lvl1pPr marL="0" indent="0">
              <a:buNone/>
              <a:defRPr sz="1100" b="0" i="0" cap="none" spc="300" baseline="0">
                <a:solidFill>
                  <a:schemeClr val="bg1"/>
                </a:solidFill>
                <a:latin typeface="Palanquin Regular" panose="020B0004020203020204" pitchFamily="34" charset="0"/>
              </a:defRPr>
            </a:lvl1pPr>
          </a:lstStyle>
          <a:p>
            <a:pPr lvl="0"/>
            <a:r>
              <a:rPr lang="fr-BE" dirty="0"/>
              <a:t>Day </a:t>
            </a:r>
            <a:r>
              <a:rPr lang="fr-BE" dirty="0" err="1"/>
              <a:t>Month</a:t>
            </a:r>
            <a:r>
              <a:rPr lang="fr-BE" dirty="0"/>
              <a:t> </a:t>
            </a:r>
            <a:r>
              <a:rPr lang="fr-BE" dirty="0" err="1"/>
              <a:t>Year</a:t>
            </a:r>
            <a:endParaRPr lang="fr-BE" dirty="0"/>
          </a:p>
        </p:txBody>
      </p:sp>
      <p:sp>
        <p:nvSpPr>
          <p:cNvPr id="13" name="Rectangle 6">
            <a:extLst>
              <a:ext uri="{FF2B5EF4-FFF2-40B4-BE49-F238E27FC236}">
                <a16:creationId xmlns:a16="http://schemas.microsoft.com/office/drawing/2014/main" id="{4F9F5938-E2C8-BC4B-A548-3C47C2F9BF03}"/>
              </a:ext>
            </a:extLst>
          </p:cNvPr>
          <p:cNvSpPr/>
          <p:nvPr userDrawn="1"/>
        </p:nvSpPr>
        <p:spPr>
          <a:xfrm>
            <a:off x="475512" y="1016332"/>
            <a:ext cx="496039" cy="45720"/>
          </a:xfrm>
          <a:prstGeom prst="rect">
            <a:avLst/>
          </a:prstGeom>
          <a:solidFill>
            <a:srgbClr val="FFFFFF"/>
          </a:solidFill>
          <a:ln w="12700">
            <a:miter lim="400000"/>
          </a:ln>
        </p:spPr>
        <p:txBody>
          <a:bodyPr lIns="45719" rIns="45719" anchor="ctr"/>
          <a:lstStyle/>
          <a:p>
            <a:pPr algn="ctr">
              <a:defRPr sz="2200">
                <a:solidFill>
                  <a:srgbClr val="FFFFFF"/>
                </a:solidFill>
              </a:defRPr>
            </a:pPr>
            <a:endParaRPr/>
          </a:p>
        </p:txBody>
      </p:sp>
      <p:sp>
        <p:nvSpPr>
          <p:cNvPr id="3" name="Text Placeholder 2"/>
          <p:cNvSpPr>
            <a:spLocks noGrp="1"/>
          </p:cNvSpPr>
          <p:nvPr>
            <p:ph type="body" sz="quarter" idx="17" hasCustomPrompt="1"/>
          </p:nvPr>
        </p:nvSpPr>
        <p:spPr>
          <a:xfrm>
            <a:off x="376962" y="436595"/>
            <a:ext cx="8233638" cy="198253"/>
          </a:xfrm>
        </p:spPr>
        <p:txBody>
          <a:bodyPr>
            <a:noAutofit/>
          </a:bodyPr>
          <a:lstStyle>
            <a:lvl1pPr>
              <a:defRPr sz="1300" cap="all" spc="300" baseline="0">
                <a:solidFill>
                  <a:schemeClr val="bg1"/>
                </a:solidFill>
                <a:latin typeface="Palanquin Bold" panose="020B0004020203020204" pitchFamily="34" charset="0"/>
              </a:defRPr>
            </a:lvl1pPr>
          </a:lstStyle>
          <a:p>
            <a:pPr lvl="0"/>
            <a:r>
              <a:rPr lang="en-US" dirty="0"/>
              <a:t>department</a:t>
            </a:r>
            <a:endParaRPr lang="fr-BE" dirty="0"/>
          </a:p>
        </p:txBody>
      </p:sp>
      <p:sp>
        <p:nvSpPr>
          <p:cNvPr id="18" name="Text Placeholder 2"/>
          <p:cNvSpPr>
            <a:spLocks noGrp="1"/>
          </p:cNvSpPr>
          <p:nvPr>
            <p:ph type="body" sz="quarter" idx="18" hasCustomPrompt="1"/>
          </p:nvPr>
        </p:nvSpPr>
        <p:spPr>
          <a:xfrm>
            <a:off x="376962" y="653898"/>
            <a:ext cx="8220788" cy="237595"/>
          </a:xfrm>
        </p:spPr>
        <p:txBody>
          <a:bodyPr>
            <a:noAutofit/>
          </a:bodyPr>
          <a:lstStyle>
            <a:lvl1pPr>
              <a:defRPr sz="1300" cap="all" spc="300" baseline="0">
                <a:solidFill>
                  <a:schemeClr val="bg1"/>
                </a:solidFill>
                <a:latin typeface="Palanquin Regular" panose="020B0004020203020204" pitchFamily="34" charset="0"/>
              </a:defRPr>
            </a:lvl1pPr>
          </a:lstStyle>
          <a:p>
            <a:pPr lvl="0"/>
            <a:r>
              <a:rPr lang="en-US" dirty="0"/>
              <a:t>RANK - name</a:t>
            </a:r>
            <a:endParaRPr lang="fr-BE" dirty="0"/>
          </a:p>
        </p:txBody>
      </p:sp>
      <p:pic>
        <p:nvPicPr>
          <p:cNvPr id="12" name="Picture 1" descr="Picture 1">
            <a:extLst>
              <a:ext uri="{FF2B5EF4-FFF2-40B4-BE49-F238E27FC236}">
                <a16:creationId xmlns:a16="http://schemas.microsoft.com/office/drawing/2014/main" id="{B5C3552D-2649-1344-B1CC-7CD542573980}"/>
              </a:ext>
            </a:extLst>
          </p:cNvPr>
          <p:cNvPicPr>
            <a:picLocks noChangeAspect="1"/>
          </p:cNvPicPr>
          <p:nvPr userDrawn="1"/>
        </p:nvPicPr>
        <p:blipFill>
          <a:blip r:embed="rId3"/>
          <a:stretch>
            <a:fillRect/>
          </a:stretch>
        </p:blipFill>
        <p:spPr>
          <a:xfrm>
            <a:off x="9486962" y="400463"/>
            <a:ext cx="2280741" cy="462231"/>
          </a:xfrm>
          <a:prstGeom prst="rect">
            <a:avLst/>
          </a:prstGeom>
          <a:ln w="12700">
            <a:miter lim="400000"/>
          </a:ln>
        </p:spPr>
      </p:pic>
    </p:spTree>
    <p:extLst>
      <p:ext uri="{BB962C8B-B14F-4D97-AF65-F5344CB8AC3E}">
        <p14:creationId xmlns:p14="http://schemas.microsoft.com/office/powerpoint/2010/main" val="17114554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sp>
        <p:nvSpPr>
          <p:cNvPr id="10" name="Slide Number Placeholder 5"/>
          <p:cNvSpPr txBox="1">
            <a:spLocks/>
          </p:cNvSpPr>
          <p:nvPr userDrawn="1"/>
        </p:nvSpPr>
        <p:spPr>
          <a:xfrm>
            <a:off x="8763000" y="6508750"/>
            <a:ext cx="2743200" cy="365125"/>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1868436-61E3-4D76-BA88-7E0BF7E3DF6A}" type="slidenum">
              <a:rPr lang="fr-BE" smtClean="0"/>
              <a:pPr/>
              <a:t>‹#›</a:t>
            </a:fld>
            <a:endParaRPr lang="fr-BE" dirty="0"/>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31868436-61E3-4D76-BA88-7E0BF7E3DF6A}" type="slidenum">
              <a:rPr lang="fr-BE" smtClean="0"/>
              <a:t>‹#›</a:t>
            </a:fld>
            <a:endParaRPr lang="fr-BE"/>
          </a:p>
        </p:txBody>
      </p:sp>
      <p:pic>
        <p:nvPicPr>
          <p:cNvPr id="7" name="Picture 6" descr="Picture 6"/>
          <p:cNvPicPr>
            <a:picLocks noChangeAspect="1"/>
          </p:cNvPicPr>
          <p:nvPr userDrawn="1"/>
        </p:nvPicPr>
        <p:blipFill>
          <a:blip r:embed="rId2"/>
          <a:stretch>
            <a:fillRect/>
          </a:stretch>
        </p:blipFill>
        <p:spPr>
          <a:xfrm>
            <a:off x="1522" y="-2275"/>
            <a:ext cx="12190478" cy="6857143"/>
          </a:xfrm>
          <a:prstGeom prst="rect">
            <a:avLst/>
          </a:prstGeom>
          <a:ln w="12700">
            <a:miter lim="400000"/>
          </a:ln>
        </p:spPr>
      </p:pic>
      <p:sp>
        <p:nvSpPr>
          <p:cNvPr id="9" name="Rectangle 7"/>
          <p:cNvSpPr/>
          <p:nvPr userDrawn="1"/>
        </p:nvSpPr>
        <p:spPr>
          <a:xfrm>
            <a:off x="0" y="5286373"/>
            <a:ext cx="220574" cy="519114"/>
          </a:xfrm>
          <a:prstGeom prst="rect">
            <a:avLst/>
          </a:prstGeom>
          <a:solidFill>
            <a:srgbClr val="F5F1E9"/>
          </a:solidFill>
          <a:ln w="12700">
            <a:miter lim="400000"/>
          </a:ln>
        </p:spPr>
        <p:txBody>
          <a:bodyPr lIns="45719" rIns="45719" anchor="ctr"/>
          <a:lstStyle/>
          <a:p>
            <a:pPr algn="just">
              <a:defRPr>
                <a:solidFill>
                  <a:srgbClr val="FFFFFF"/>
                </a:solidFill>
              </a:defRPr>
            </a:pPr>
            <a:endParaRPr/>
          </a:p>
        </p:txBody>
      </p:sp>
      <p:sp>
        <p:nvSpPr>
          <p:cNvPr id="11" name="Text Placeholder 8"/>
          <p:cNvSpPr txBox="1">
            <a:spLocks noGrp="1"/>
          </p:cNvSpPr>
          <p:nvPr>
            <p:ph type="body" sz="half" idx="13" hasCustomPrompt="1"/>
          </p:nvPr>
        </p:nvSpPr>
        <p:spPr>
          <a:xfrm>
            <a:off x="352162" y="5092589"/>
            <a:ext cx="11672876" cy="1015663"/>
          </a:xfrm>
          <a:prstGeom prst="rect">
            <a:avLst/>
          </a:prstGeom>
        </p:spPr>
        <p:txBody>
          <a:bodyPr>
            <a:spAutoFit/>
          </a:bodyPr>
          <a:lstStyle>
            <a:lvl1pPr marL="0" indent="0">
              <a:lnSpc>
                <a:spcPct val="100000"/>
              </a:lnSpc>
              <a:spcBef>
                <a:spcPts val="0"/>
              </a:spcBef>
              <a:buSzTx/>
              <a:buFontTx/>
              <a:buNone/>
              <a:defRPr sz="6000">
                <a:solidFill>
                  <a:srgbClr val="F5F1E9"/>
                </a:solidFill>
                <a:latin typeface="Palanquin Bold"/>
                <a:ea typeface="Palanquin Bold"/>
                <a:cs typeface="Palanquin Bold"/>
                <a:sym typeface="Palanquin Bold"/>
              </a:defRPr>
            </a:lvl1pPr>
          </a:lstStyle>
          <a:p>
            <a:r>
              <a:rPr lang="fr-BE" dirty="0"/>
              <a:t>Questions</a:t>
            </a:r>
            <a:endParaRPr dirty="0"/>
          </a:p>
        </p:txBody>
      </p:sp>
      <p:pic>
        <p:nvPicPr>
          <p:cNvPr id="12" name="Picture 1" descr="Picture 1">
            <a:extLst>
              <a:ext uri="{FF2B5EF4-FFF2-40B4-BE49-F238E27FC236}">
                <a16:creationId xmlns:a16="http://schemas.microsoft.com/office/drawing/2014/main" id="{B5C3552D-2649-1344-B1CC-7CD542573980}"/>
              </a:ext>
            </a:extLst>
          </p:cNvPr>
          <p:cNvPicPr>
            <a:picLocks noChangeAspect="1"/>
          </p:cNvPicPr>
          <p:nvPr userDrawn="1"/>
        </p:nvPicPr>
        <p:blipFill>
          <a:blip r:embed="rId3"/>
          <a:stretch>
            <a:fillRect/>
          </a:stretch>
        </p:blipFill>
        <p:spPr>
          <a:xfrm>
            <a:off x="9486962" y="400463"/>
            <a:ext cx="2280741" cy="462231"/>
          </a:xfrm>
          <a:prstGeom prst="rect">
            <a:avLst/>
          </a:prstGeom>
          <a:ln w="12700">
            <a:miter lim="400000"/>
          </a:ln>
        </p:spPr>
      </p:pic>
    </p:spTree>
    <p:extLst>
      <p:ext uri="{BB962C8B-B14F-4D97-AF65-F5344CB8AC3E}">
        <p14:creationId xmlns:p14="http://schemas.microsoft.com/office/powerpoint/2010/main" val="27777984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Slide 1">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31868436-61E3-4D76-BA88-7E0BF7E3DF6A}" type="slidenum">
              <a:rPr lang="fr-BE" smtClean="0"/>
              <a:t>‹#›</a:t>
            </a:fld>
            <a:endParaRPr lang="fr-BE" dirty="0"/>
          </a:p>
        </p:txBody>
      </p:sp>
      <p:pic>
        <p:nvPicPr>
          <p:cNvPr id="15" name="Picture 2" descr="Picture 2"/>
          <p:cNvPicPr>
            <a:picLocks noChangeAspect="1"/>
          </p:cNvPicPr>
          <p:nvPr userDrawn="1"/>
        </p:nvPicPr>
        <p:blipFill>
          <a:blip r:embed="rId2"/>
          <a:stretch>
            <a:fillRect/>
          </a:stretch>
        </p:blipFill>
        <p:spPr>
          <a:xfrm>
            <a:off x="0" y="858"/>
            <a:ext cx="12190478" cy="6857143"/>
          </a:xfrm>
          <a:prstGeom prst="rect">
            <a:avLst/>
          </a:prstGeom>
          <a:ln w="12700">
            <a:miter lim="400000"/>
          </a:ln>
        </p:spPr>
      </p:pic>
      <p:sp>
        <p:nvSpPr>
          <p:cNvPr id="9" name="Rectangle 7"/>
          <p:cNvSpPr/>
          <p:nvPr userDrawn="1"/>
        </p:nvSpPr>
        <p:spPr>
          <a:xfrm>
            <a:off x="0" y="5286373"/>
            <a:ext cx="220574" cy="519114"/>
          </a:xfrm>
          <a:prstGeom prst="rect">
            <a:avLst/>
          </a:prstGeom>
          <a:solidFill>
            <a:srgbClr val="F5F1E9"/>
          </a:solidFill>
          <a:ln w="12700">
            <a:miter lim="400000"/>
          </a:ln>
        </p:spPr>
        <p:txBody>
          <a:bodyPr lIns="45719" rIns="45719" anchor="ctr"/>
          <a:lstStyle/>
          <a:p>
            <a:pPr algn="just">
              <a:defRPr>
                <a:solidFill>
                  <a:srgbClr val="FFFFFF"/>
                </a:solidFill>
              </a:defRPr>
            </a:pPr>
            <a:endParaRPr/>
          </a:p>
        </p:txBody>
      </p:sp>
      <p:sp>
        <p:nvSpPr>
          <p:cNvPr id="11" name="Text Placeholder 8"/>
          <p:cNvSpPr txBox="1">
            <a:spLocks noGrp="1"/>
          </p:cNvSpPr>
          <p:nvPr>
            <p:ph type="body" sz="half" idx="13" hasCustomPrompt="1"/>
          </p:nvPr>
        </p:nvSpPr>
        <p:spPr>
          <a:xfrm>
            <a:off x="352162" y="5092589"/>
            <a:ext cx="11672876" cy="1015663"/>
          </a:xfrm>
          <a:prstGeom prst="rect">
            <a:avLst/>
          </a:prstGeom>
        </p:spPr>
        <p:txBody>
          <a:bodyPr>
            <a:spAutoFit/>
          </a:bodyPr>
          <a:lstStyle>
            <a:lvl1pPr marL="0" indent="0">
              <a:lnSpc>
                <a:spcPct val="100000"/>
              </a:lnSpc>
              <a:spcBef>
                <a:spcPts val="0"/>
              </a:spcBef>
              <a:buSzTx/>
              <a:buFontTx/>
              <a:buNone/>
              <a:defRPr sz="6000">
                <a:solidFill>
                  <a:srgbClr val="F5F1E9"/>
                </a:solidFill>
                <a:latin typeface="Palanquin Bold"/>
                <a:ea typeface="Palanquin Bold"/>
                <a:cs typeface="Palanquin Bold"/>
                <a:sym typeface="Palanquin Bold"/>
              </a:defRPr>
            </a:lvl1pPr>
          </a:lstStyle>
          <a:p>
            <a:r>
              <a:rPr lang="fr-BE" dirty="0"/>
              <a:t>Put </a:t>
            </a:r>
            <a:r>
              <a:rPr lang="fr-BE" dirty="0" err="1"/>
              <a:t>title</a:t>
            </a:r>
            <a:r>
              <a:rPr lang="fr-BE" dirty="0"/>
              <a:t> </a:t>
            </a:r>
            <a:r>
              <a:rPr lang="fr-BE" dirty="0" err="1"/>
              <a:t>here</a:t>
            </a:r>
            <a:endParaRPr dirty="0"/>
          </a:p>
        </p:txBody>
      </p:sp>
      <p:sp>
        <p:nvSpPr>
          <p:cNvPr id="16" name="Text Placeholder 2">
            <a:extLst>
              <a:ext uri="{FF2B5EF4-FFF2-40B4-BE49-F238E27FC236}">
                <a16:creationId xmlns:a16="http://schemas.microsoft.com/office/drawing/2014/main" id="{35B39D68-2118-624A-A3D1-0FC50A3053DD}"/>
              </a:ext>
            </a:extLst>
          </p:cNvPr>
          <p:cNvSpPr>
            <a:spLocks noGrp="1"/>
          </p:cNvSpPr>
          <p:nvPr>
            <p:ph type="body" sz="quarter" idx="14" hasCustomPrompt="1"/>
          </p:nvPr>
        </p:nvSpPr>
        <p:spPr>
          <a:xfrm>
            <a:off x="352162" y="5901969"/>
            <a:ext cx="2115219" cy="956032"/>
          </a:xfrm>
          <a:prstGeom prst="rect">
            <a:avLst/>
          </a:prstGeom>
        </p:spPr>
        <p:txBody>
          <a:bodyPr/>
          <a:lstStyle>
            <a:lvl1pPr marL="0" marR="0" indent="0" algn="l" defTabSz="914400" rtl="0" fontAlgn="auto" latinLnBrk="0" hangingPunct="0">
              <a:lnSpc>
                <a:spcPct val="100000"/>
              </a:lnSpc>
              <a:spcBef>
                <a:spcPts val="0"/>
              </a:spcBef>
              <a:spcAft>
                <a:spcPts val="0"/>
              </a:spcAft>
              <a:buClrTx/>
              <a:buSzTx/>
              <a:buFontTx/>
              <a:buNone/>
              <a:tabLst/>
              <a:defRPr kumimoji="0" lang="nl-NL" sz="3000" b="0" i="0" u="none" strike="noStrike" cap="none" spc="0" normalizeH="0" baseline="0" dirty="0">
                <a:ln>
                  <a:noFill/>
                </a:ln>
                <a:solidFill>
                  <a:srgbClr val="1A4652"/>
                </a:solidFill>
                <a:effectLst/>
                <a:uFillTx/>
                <a:latin typeface="Palanquin Bold"/>
                <a:ea typeface="Palanquin Bold"/>
                <a:cs typeface="Palanquin Bold"/>
                <a:sym typeface="Palanquin Bold"/>
              </a:defRPr>
            </a:lvl1pPr>
          </a:lstStyle>
          <a:p>
            <a:pPr lvl="0"/>
            <a:r>
              <a:rPr lang="en-US" dirty="0"/>
              <a:t>SUBTITLE</a:t>
            </a:r>
            <a:endParaRPr lang="nl-NL" dirty="0"/>
          </a:p>
        </p:txBody>
      </p:sp>
      <p:pic>
        <p:nvPicPr>
          <p:cNvPr id="10" name="Picture 1" descr="Picture 1">
            <a:extLst>
              <a:ext uri="{FF2B5EF4-FFF2-40B4-BE49-F238E27FC236}">
                <a16:creationId xmlns:a16="http://schemas.microsoft.com/office/drawing/2014/main" id="{B5C3552D-2649-1344-B1CC-7CD542573980}"/>
              </a:ext>
            </a:extLst>
          </p:cNvPr>
          <p:cNvPicPr>
            <a:picLocks noChangeAspect="1"/>
          </p:cNvPicPr>
          <p:nvPr userDrawn="1"/>
        </p:nvPicPr>
        <p:blipFill>
          <a:blip r:embed="rId3"/>
          <a:stretch>
            <a:fillRect/>
          </a:stretch>
        </p:blipFill>
        <p:spPr>
          <a:xfrm>
            <a:off x="9486962" y="400463"/>
            <a:ext cx="2280741" cy="462231"/>
          </a:xfrm>
          <a:prstGeom prst="rect">
            <a:avLst/>
          </a:prstGeom>
          <a:ln w="12700">
            <a:miter lim="400000"/>
          </a:ln>
        </p:spPr>
      </p:pic>
    </p:spTree>
    <p:extLst>
      <p:ext uri="{BB962C8B-B14F-4D97-AF65-F5344CB8AC3E}">
        <p14:creationId xmlns:p14="http://schemas.microsoft.com/office/powerpoint/2010/main" val="34812471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Slide 2">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31868436-61E3-4D76-BA88-7E0BF7E3DF6A}" type="slidenum">
              <a:rPr lang="fr-BE" smtClean="0"/>
              <a:t>‹#›</a:t>
            </a:fld>
            <a:endParaRPr lang="fr-BE" dirty="0"/>
          </a:p>
        </p:txBody>
      </p:sp>
      <p:pic>
        <p:nvPicPr>
          <p:cNvPr id="10" name="Picture 4" descr="Picture 4"/>
          <p:cNvPicPr>
            <a:picLocks noChangeAspect="1"/>
          </p:cNvPicPr>
          <p:nvPr userDrawn="1"/>
        </p:nvPicPr>
        <p:blipFill>
          <a:blip r:embed="rId2"/>
          <a:stretch>
            <a:fillRect/>
          </a:stretch>
        </p:blipFill>
        <p:spPr>
          <a:xfrm>
            <a:off x="761" y="427"/>
            <a:ext cx="12190478" cy="6857144"/>
          </a:xfrm>
          <a:prstGeom prst="rect">
            <a:avLst/>
          </a:prstGeom>
          <a:ln w="12700">
            <a:miter lim="400000"/>
          </a:ln>
        </p:spPr>
      </p:pic>
      <p:sp>
        <p:nvSpPr>
          <p:cNvPr id="12" name="Rectangle 6"/>
          <p:cNvSpPr/>
          <p:nvPr userDrawn="1"/>
        </p:nvSpPr>
        <p:spPr>
          <a:xfrm>
            <a:off x="0" y="5286373"/>
            <a:ext cx="220574" cy="519114"/>
          </a:xfrm>
          <a:prstGeom prst="rect">
            <a:avLst/>
          </a:prstGeom>
          <a:solidFill>
            <a:srgbClr val="1A4652"/>
          </a:solidFill>
          <a:ln w="12700">
            <a:miter lim="400000"/>
          </a:ln>
        </p:spPr>
        <p:txBody>
          <a:bodyPr lIns="45719" rIns="45719" anchor="ctr"/>
          <a:lstStyle/>
          <a:p>
            <a:pPr algn="just">
              <a:defRPr>
                <a:solidFill>
                  <a:srgbClr val="FFFFFF"/>
                </a:solidFill>
              </a:defRPr>
            </a:pPr>
            <a:endParaRPr/>
          </a:p>
        </p:txBody>
      </p:sp>
      <p:sp>
        <p:nvSpPr>
          <p:cNvPr id="14" name="TextBox 8"/>
          <p:cNvSpPr txBox="1">
            <a:spLocks noGrp="1"/>
          </p:cNvSpPr>
          <p:nvPr>
            <p:ph type="body" sz="half" idx="13" hasCustomPrompt="1"/>
          </p:nvPr>
        </p:nvSpPr>
        <p:spPr>
          <a:xfrm>
            <a:off x="352162" y="5092589"/>
            <a:ext cx="11672876" cy="1015663"/>
          </a:xfrm>
          <a:prstGeom prst="rect">
            <a:avLst/>
          </a:prstGeom>
        </p:spPr>
        <p:txBody>
          <a:bodyPr>
            <a:spAutoFit/>
          </a:bodyPr>
          <a:lstStyle>
            <a:lvl1pPr marL="0" indent="0">
              <a:lnSpc>
                <a:spcPct val="100000"/>
              </a:lnSpc>
              <a:spcBef>
                <a:spcPts val="0"/>
              </a:spcBef>
              <a:buSzTx/>
              <a:buFontTx/>
              <a:buNone/>
              <a:defRPr sz="6000" baseline="0">
                <a:solidFill>
                  <a:srgbClr val="1A4652"/>
                </a:solidFill>
                <a:latin typeface="Palanquin Bold"/>
                <a:ea typeface="Palanquin Bold"/>
                <a:cs typeface="Palanquin Bold"/>
                <a:sym typeface="Palanquin Bold"/>
              </a:defRPr>
            </a:lvl1pPr>
          </a:lstStyle>
          <a:p>
            <a:r>
              <a:rPr lang="fr-BE" dirty="0"/>
              <a:t>Put </a:t>
            </a:r>
            <a:r>
              <a:rPr lang="fr-BE" dirty="0" err="1"/>
              <a:t>title</a:t>
            </a:r>
            <a:r>
              <a:rPr lang="fr-BE" dirty="0"/>
              <a:t> </a:t>
            </a:r>
            <a:r>
              <a:rPr lang="fr-BE" dirty="0" err="1"/>
              <a:t>here</a:t>
            </a:r>
            <a:endParaRPr dirty="0"/>
          </a:p>
        </p:txBody>
      </p:sp>
      <p:pic>
        <p:nvPicPr>
          <p:cNvPr id="7" name="Picture 7" descr="Picture 7"/>
          <p:cNvPicPr>
            <a:picLocks noChangeAspect="1"/>
          </p:cNvPicPr>
          <p:nvPr userDrawn="1"/>
        </p:nvPicPr>
        <p:blipFill>
          <a:blip r:embed="rId3"/>
          <a:stretch>
            <a:fillRect/>
          </a:stretch>
        </p:blipFill>
        <p:spPr>
          <a:xfrm>
            <a:off x="9486962" y="400463"/>
            <a:ext cx="2280741" cy="462231"/>
          </a:xfrm>
          <a:prstGeom prst="rect">
            <a:avLst/>
          </a:prstGeom>
          <a:ln w="12700">
            <a:miter lim="400000"/>
          </a:ln>
        </p:spPr>
      </p:pic>
    </p:spTree>
    <p:extLst>
      <p:ext uri="{BB962C8B-B14F-4D97-AF65-F5344CB8AC3E}">
        <p14:creationId xmlns:p14="http://schemas.microsoft.com/office/powerpoint/2010/main" val="21763712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Overview Slide ">
    <p:spTree>
      <p:nvGrpSpPr>
        <p:cNvPr id="1" name=""/>
        <p:cNvGrpSpPr/>
        <p:nvPr/>
      </p:nvGrpSpPr>
      <p:grpSpPr>
        <a:xfrm>
          <a:off x="0" y="0"/>
          <a:ext cx="0" cy="0"/>
          <a:chOff x="0" y="0"/>
          <a:chExt cx="0" cy="0"/>
        </a:xfrm>
      </p:grpSpPr>
      <p:sp>
        <p:nvSpPr>
          <p:cNvPr id="11" name="Rectangle 8">
            <a:extLst>
              <a:ext uri="{FF2B5EF4-FFF2-40B4-BE49-F238E27FC236}">
                <a16:creationId xmlns:a16="http://schemas.microsoft.com/office/drawing/2014/main" id="{42492EFA-ABF7-5844-AC8A-8D3823339386}"/>
              </a:ext>
            </a:extLst>
          </p:cNvPr>
          <p:cNvSpPr/>
          <p:nvPr userDrawn="1"/>
        </p:nvSpPr>
        <p:spPr>
          <a:xfrm>
            <a:off x="-1" y="889092"/>
            <a:ext cx="146101" cy="351693"/>
          </a:xfrm>
          <a:prstGeom prst="rect">
            <a:avLst/>
          </a:prstGeom>
          <a:solidFill>
            <a:srgbClr val="008990"/>
          </a:solidFill>
          <a:ln w="12700">
            <a:miter lim="400000"/>
          </a:ln>
        </p:spPr>
        <p:txBody>
          <a:bodyPr lIns="45719" rIns="45719" anchor="ctr"/>
          <a:lstStyle/>
          <a:p>
            <a:pPr algn="just">
              <a:defRPr>
                <a:solidFill>
                  <a:srgbClr val="FFFFFF"/>
                </a:solidFill>
              </a:defRPr>
            </a:pPr>
            <a:endParaRPr/>
          </a:p>
        </p:txBody>
      </p:sp>
      <p:sp>
        <p:nvSpPr>
          <p:cNvPr id="12" name="TextBox 9">
            <a:extLst>
              <a:ext uri="{FF2B5EF4-FFF2-40B4-BE49-F238E27FC236}">
                <a16:creationId xmlns:a16="http://schemas.microsoft.com/office/drawing/2014/main" id="{E14C724D-8150-584E-B310-03760B61CF59}"/>
              </a:ext>
            </a:extLst>
          </p:cNvPr>
          <p:cNvSpPr txBox="1">
            <a:spLocks noGrp="1"/>
          </p:cNvSpPr>
          <p:nvPr>
            <p:ph type="body" sz="quarter" idx="13" hasCustomPrompt="1"/>
          </p:nvPr>
        </p:nvSpPr>
        <p:spPr>
          <a:xfrm>
            <a:off x="281008" y="745829"/>
            <a:ext cx="11166353" cy="707886"/>
          </a:xfrm>
          <a:prstGeom prst="rect">
            <a:avLst/>
          </a:prstGeom>
        </p:spPr>
        <p:txBody>
          <a:bodyPr wrap="square">
            <a:spAutoFit/>
          </a:bodyPr>
          <a:lstStyle>
            <a:lvl1pPr marL="0" indent="0">
              <a:lnSpc>
                <a:spcPct val="100000"/>
              </a:lnSpc>
              <a:spcBef>
                <a:spcPts val="0"/>
              </a:spcBef>
              <a:buSzTx/>
              <a:buFontTx/>
              <a:buNone/>
              <a:defRPr sz="4000" baseline="0">
                <a:solidFill>
                  <a:srgbClr val="008990"/>
                </a:solidFill>
                <a:latin typeface="Palanquin Bold"/>
                <a:ea typeface="Palanquin Bold"/>
                <a:cs typeface="Palanquin Bold"/>
                <a:sym typeface="Palanquin Bold"/>
              </a:defRPr>
            </a:lvl1pPr>
          </a:lstStyle>
          <a:p>
            <a:r>
              <a:rPr lang="fr-BE" dirty="0"/>
              <a:t>Put </a:t>
            </a:r>
            <a:r>
              <a:rPr lang="fr-BE" dirty="0" err="1"/>
              <a:t>title</a:t>
            </a:r>
            <a:r>
              <a:rPr lang="fr-BE" dirty="0"/>
              <a:t> </a:t>
            </a:r>
            <a:r>
              <a:rPr lang="fr-BE" dirty="0" err="1"/>
              <a:t>here</a:t>
            </a:r>
            <a:endParaRPr dirty="0"/>
          </a:p>
        </p:txBody>
      </p:sp>
      <p:sp>
        <p:nvSpPr>
          <p:cNvPr id="13" name="TextBox 9">
            <a:extLst>
              <a:ext uri="{FF2B5EF4-FFF2-40B4-BE49-F238E27FC236}">
                <a16:creationId xmlns:a16="http://schemas.microsoft.com/office/drawing/2014/main" id="{E14C724D-8150-584E-B310-03760B61CF59}"/>
              </a:ext>
            </a:extLst>
          </p:cNvPr>
          <p:cNvSpPr txBox="1">
            <a:spLocks noGrp="1"/>
          </p:cNvSpPr>
          <p:nvPr>
            <p:ph type="body" sz="quarter" idx="14" hasCustomPrompt="1"/>
          </p:nvPr>
        </p:nvSpPr>
        <p:spPr>
          <a:xfrm>
            <a:off x="1959338" y="2315675"/>
            <a:ext cx="9488024" cy="369332"/>
          </a:xfrm>
          <a:prstGeom prst="rect">
            <a:avLst/>
          </a:prstGeom>
        </p:spPr>
        <p:txBody>
          <a:bodyPr wrap="square">
            <a:spAutoFit/>
          </a:bodyPr>
          <a:lstStyle>
            <a:lvl1pPr marL="0" indent="0">
              <a:lnSpc>
                <a:spcPct val="100000"/>
              </a:lnSpc>
              <a:spcBef>
                <a:spcPts val="0"/>
              </a:spcBef>
              <a:buSzTx/>
              <a:buFontTx/>
              <a:buNone/>
              <a:defRPr kumimoji="0" sz="1800" b="0" i="0" u="none" strike="noStrike" cap="none" spc="0" normalizeH="0" baseline="0" dirty="0">
                <a:ln>
                  <a:noFill/>
                </a:ln>
                <a:solidFill>
                  <a:schemeClr val="tx2"/>
                </a:solidFill>
                <a:effectLst/>
                <a:uFillTx/>
                <a:latin typeface="Palanquin Bold" panose="020B0004020203020204" pitchFamily="34" charset="0"/>
                <a:ea typeface="Palanquin Bold" panose="020B0004020203020204" pitchFamily="34" charset="0"/>
                <a:cs typeface="Palanquin Bold" panose="020B0004020203020204" pitchFamily="34" charset="0"/>
                <a:sym typeface="Arial"/>
              </a:defRPr>
            </a:lvl1pPr>
          </a:lstStyle>
          <a:p>
            <a:r>
              <a:rPr lang="fr-BE" dirty="0"/>
              <a:t>Introduction</a:t>
            </a:r>
            <a:endParaRPr dirty="0"/>
          </a:p>
        </p:txBody>
      </p:sp>
      <p:sp>
        <p:nvSpPr>
          <p:cNvPr id="14" name="TextBox 9">
            <a:extLst>
              <a:ext uri="{FF2B5EF4-FFF2-40B4-BE49-F238E27FC236}">
                <a16:creationId xmlns:a16="http://schemas.microsoft.com/office/drawing/2014/main" id="{E14C724D-8150-584E-B310-03760B61CF59}"/>
              </a:ext>
            </a:extLst>
          </p:cNvPr>
          <p:cNvSpPr txBox="1">
            <a:spLocks noGrp="1"/>
          </p:cNvSpPr>
          <p:nvPr>
            <p:ph type="body" sz="quarter" idx="15" hasCustomPrompt="1"/>
          </p:nvPr>
        </p:nvSpPr>
        <p:spPr>
          <a:xfrm>
            <a:off x="1959338" y="2944368"/>
            <a:ext cx="9488024" cy="369332"/>
          </a:xfrm>
          <a:prstGeom prst="rect">
            <a:avLst/>
          </a:prstGeom>
        </p:spPr>
        <p:txBody>
          <a:bodyPr wrap="square">
            <a:spAutoFit/>
          </a:bodyPr>
          <a:lstStyle>
            <a:lvl1pPr marL="0" indent="0">
              <a:lnSpc>
                <a:spcPct val="100000"/>
              </a:lnSpc>
              <a:spcBef>
                <a:spcPts val="0"/>
              </a:spcBef>
              <a:buSzTx/>
              <a:buFontTx/>
              <a:buNone/>
              <a:defRPr kumimoji="0" sz="1800" b="0" i="0" u="none" strike="noStrike" cap="none" spc="0" normalizeH="0" baseline="0" dirty="0">
                <a:ln>
                  <a:noFill/>
                </a:ln>
                <a:solidFill>
                  <a:schemeClr val="tx2"/>
                </a:solidFill>
                <a:effectLst/>
                <a:uFillTx/>
                <a:latin typeface="Palanquin Bold" panose="020B0004020203020204" pitchFamily="34" charset="0"/>
                <a:ea typeface="Palanquin Bold" panose="020B0004020203020204" pitchFamily="34" charset="0"/>
                <a:cs typeface="Palanquin Bold" panose="020B0004020203020204" pitchFamily="34" charset="0"/>
                <a:sym typeface="Arial"/>
              </a:defRPr>
            </a:lvl1pPr>
          </a:lstStyle>
          <a:p>
            <a:r>
              <a:rPr lang="fr-BE" dirty="0"/>
              <a:t>Content 1</a:t>
            </a:r>
            <a:endParaRPr dirty="0"/>
          </a:p>
        </p:txBody>
      </p:sp>
      <p:sp>
        <p:nvSpPr>
          <p:cNvPr id="15" name="TextBox 9">
            <a:extLst>
              <a:ext uri="{FF2B5EF4-FFF2-40B4-BE49-F238E27FC236}">
                <a16:creationId xmlns:a16="http://schemas.microsoft.com/office/drawing/2014/main" id="{E14C724D-8150-584E-B310-03760B61CF59}"/>
              </a:ext>
            </a:extLst>
          </p:cNvPr>
          <p:cNvSpPr txBox="1">
            <a:spLocks noGrp="1"/>
          </p:cNvSpPr>
          <p:nvPr>
            <p:ph type="body" sz="quarter" idx="16" hasCustomPrompt="1"/>
          </p:nvPr>
        </p:nvSpPr>
        <p:spPr>
          <a:xfrm>
            <a:off x="1959338" y="3573061"/>
            <a:ext cx="9488024" cy="369332"/>
          </a:xfrm>
          <a:prstGeom prst="rect">
            <a:avLst/>
          </a:prstGeom>
        </p:spPr>
        <p:txBody>
          <a:bodyPr wrap="square">
            <a:spAutoFit/>
          </a:bodyPr>
          <a:lstStyle>
            <a:lvl1pPr marL="0" indent="0">
              <a:lnSpc>
                <a:spcPct val="100000"/>
              </a:lnSpc>
              <a:spcBef>
                <a:spcPts val="0"/>
              </a:spcBef>
              <a:buSzTx/>
              <a:buFontTx/>
              <a:buNone/>
              <a:defRPr kumimoji="0" sz="1800" b="0" i="0" u="none" strike="noStrike" cap="none" spc="0" normalizeH="0" baseline="0" dirty="0">
                <a:ln>
                  <a:noFill/>
                </a:ln>
                <a:solidFill>
                  <a:schemeClr val="tx2"/>
                </a:solidFill>
                <a:effectLst/>
                <a:uFillTx/>
                <a:latin typeface="Palanquin Bold" panose="020B0004020203020204" pitchFamily="34" charset="0"/>
                <a:ea typeface="Palanquin Bold" panose="020B0004020203020204" pitchFamily="34" charset="0"/>
                <a:cs typeface="Palanquin Bold" panose="020B0004020203020204" pitchFamily="34" charset="0"/>
                <a:sym typeface="Arial"/>
              </a:defRPr>
            </a:lvl1pPr>
          </a:lstStyle>
          <a:p>
            <a:r>
              <a:rPr lang="fr-BE" dirty="0"/>
              <a:t>Content 2</a:t>
            </a:r>
            <a:endParaRPr dirty="0"/>
          </a:p>
        </p:txBody>
      </p:sp>
      <p:sp>
        <p:nvSpPr>
          <p:cNvPr id="16" name="TextBox 9">
            <a:extLst>
              <a:ext uri="{FF2B5EF4-FFF2-40B4-BE49-F238E27FC236}">
                <a16:creationId xmlns:a16="http://schemas.microsoft.com/office/drawing/2014/main" id="{E14C724D-8150-584E-B310-03760B61CF59}"/>
              </a:ext>
            </a:extLst>
          </p:cNvPr>
          <p:cNvSpPr txBox="1">
            <a:spLocks noGrp="1"/>
          </p:cNvSpPr>
          <p:nvPr>
            <p:ph type="body" sz="quarter" idx="17" hasCustomPrompt="1"/>
          </p:nvPr>
        </p:nvSpPr>
        <p:spPr>
          <a:xfrm>
            <a:off x="1959338" y="4223394"/>
            <a:ext cx="9488024" cy="369332"/>
          </a:xfrm>
          <a:prstGeom prst="rect">
            <a:avLst/>
          </a:prstGeom>
        </p:spPr>
        <p:txBody>
          <a:bodyPr wrap="square">
            <a:spAutoFit/>
          </a:bodyPr>
          <a:lstStyle>
            <a:lvl1pPr marL="0" indent="0">
              <a:lnSpc>
                <a:spcPct val="100000"/>
              </a:lnSpc>
              <a:spcBef>
                <a:spcPts val="0"/>
              </a:spcBef>
              <a:buSzTx/>
              <a:buFontTx/>
              <a:buNone/>
              <a:defRPr kumimoji="0" sz="1800" b="0" i="0" u="none" strike="noStrike" cap="none" spc="0" normalizeH="0" baseline="0" dirty="0">
                <a:ln>
                  <a:noFill/>
                </a:ln>
                <a:solidFill>
                  <a:schemeClr val="tx2"/>
                </a:solidFill>
                <a:effectLst/>
                <a:uFillTx/>
                <a:latin typeface="Palanquin Bold" panose="020B0004020203020204" pitchFamily="34" charset="0"/>
                <a:ea typeface="Palanquin Bold" panose="020B0004020203020204" pitchFamily="34" charset="0"/>
                <a:cs typeface="Palanquin Bold" panose="020B0004020203020204" pitchFamily="34" charset="0"/>
                <a:sym typeface="Arial"/>
              </a:defRPr>
            </a:lvl1pPr>
          </a:lstStyle>
          <a:p>
            <a:r>
              <a:rPr lang="fr-BE" dirty="0"/>
              <a:t>Content 3</a:t>
            </a:r>
            <a:endParaRPr dirty="0"/>
          </a:p>
        </p:txBody>
      </p:sp>
      <p:sp>
        <p:nvSpPr>
          <p:cNvPr id="17" name="TextBox 9">
            <a:extLst>
              <a:ext uri="{FF2B5EF4-FFF2-40B4-BE49-F238E27FC236}">
                <a16:creationId xmlns:a16="http://schemas.microsoft.com/office/drawing/2014/main" id="{E14C724D-8150-584E-B310-03760B61CF59}"/>
              </a:ext>
            </a:extLst>
          </p:cNvPr>
          <p:cNvSpPr txBox="1">
            <a:spLocks noGrp="1"/>
          </p:cNvSpPr>
          <p:nvPr>
            <p:ph type="body" sz="quarter" idx="18" hasCustomPrompt="1"/>
          </p:nvPr>
        </p:nvSpPr>
        <p:spPr>
          <a:xfrm>
            <a:off x="1959338" y="4873947"/>
            <a:ext cx="9488024" cy="369332"/>
          </a:xfrm>
          <a:prstGeom prst="rect">
            <a:avLst/>
          </a:prstGeom>
        </p:spPr>
        <p:txBody>
          <a:bodyPr wrap="square">
            <a:spAutoFit/>
          </a:bodyPr>
          <a:lstStyle>
            <a:lvl1pPr marL="0" indent="0">
              <a:lnSpc>
                <a:spcPct val="100000"/>
              </a:lnSpc>
              <a:spcBef>
                <a:spcPts val="0"/>
              </a:spcBef>
              <a:buSzTx/>
              <a:buFontTx/>
              <a:buNone/>
              <a:defRPr kumimoji="0" sz="1800" b="0" i="0" u="none" strike="noStrike" cap="none" spc="0" normalizeH="0" baseline="0" dirty="0">
                <a:ln>
                  <a:noFill/>
                </a:ln>
                <a:solidFill>
                  <a:schemeClr val="tx2"/>
                </a:solidFill>
                <a:effectLst/>
                <a:uFillTx/>
                <a:latin typeface="Palanquin Bold" panose="020B0004020203020204" pitchFamily="34" charset="0"/>
                <a:ea typeface="Palanquin Bold" panose="020B0004020203020204" pitchFamily="34" charset="0"/>
                <a:cs typeface="Palanquin Bold" panose="020B0004020203020204" pitchFamily="34" charset="0"/>
                <a:sym typeface="Arial"/>
              </a:defRPr>
            </a:lvl1pPr>
          </a:lstStyle>
          <a:p>
            <a:r>
              <a:rPr lang="fr-BE" dirty="0"/>
              <a:t>Conclusion</a:t>
            </a:r>
            <a:endParaRPr dirty="0"/>
          </a:p>
        </p:txBody>
      </p:sp>
      <p:sp>
        <p:nvSpPr>
          <p:cNvPr id="18" name="Text Placeholder 5"/>
          <p:cNvSpPr>
            <a:spLocks noGrp="1"/>
          </p:cNvSpPr>
          <p:nvPr>
            <p:ph type="body" sz="quarter" idx="19" hasCustomPrompt="1"/>
          </p:nvPr>
        </p:nvSpPr>
        <p:spPr>
          <a:xfrm>
            <a:off x="1068800" y="2246070"/>
            <a:ext cx="533400" cy="498475"/>
          </a:xfrm>
          <a:prstGeom prst="rect">
            <a:avLst/>
          </a:prstGeom>
          <a:solidFill>
            <a:srgbClr val="008990"/>
          </a:solidFill>
          <a:effectLst>
            <a:softEdge rad="12700"/>
          </a:effectLst>
        </p:spPr>
        <p:txBody>
          <a:bodyPr anchor="ctr"/>
          <a:lstStyle>
            <a:lvl1pPr marL="0" indent="0" algn="ctr">
              <a:buNone/>
              <a:defRPr sz="2400">
                <a:solidFill>
                  <a:schemeClr val="bg1"/>
                </a:solidFill>
                <a:latin typeface="Palanquin Bold" panose="020B0004020203020204" pitchFamily="34" charset="0"/>
                <a:cs typeface="Palanquin Bold" panose="020B0004020203020204" pitchFamily="34" charset="0"/>
              </a:defRPr>
            </a:lvl1pPr>
          </a:lstStyle>
          <a:p>
            <a:pPr lvl="0"/>
            <a:r>
              <a:rPr lang="en-US" dirty="0"/>
              <a:t>1</a:t>
            </a:r>
            <a:endParaRPr lang="fr-BE" dirty="0"/>
          </a:p>
        </p:txBody>
      </p:sp>
      <p:sp>
        <p:nvSpPr>
          <p:cNvPr id="19" name="Text Placeholder 5"/>
          <p:cNvSpPr>
            <a:spLocks noGrp="1"/>
          </p:cNvSpPr>
          <p:nvPr>
            <p:ph type="body" sz="quarter" idx="20" hasCustomPrompt="1"/>
          </p:nvPr>
        </p:nvSpPr>
        <p:spPr>
          <a:xfrm>
            <a:off x="1068800" y="2879796"/>
            <a:ext cx="533400" cy="498475"/>
          </a:xfrm>
          <a:prstGeom prst="rect">
            <a:avLst/>
          </a:prstGeom>
          <a:solidFill>
            <a:srgbClr val="008990"/>
          </a:solidFill>
          <a:effectLst>
            <a:softEdge rad="12700"/>
          </a:effectLst>
        </p:spPr>
        <p:txBody>
          <a:bodyPr anchor="ctr"/>
          <a:lstStyle>
            <a:lvl1pPr marL="0" indent="0" algn="ctr">
              <a:buNone/>
              <a:defRPr sz="2400">
                <a:solidFill>
                  <a:schemeClr val="bg1"/>
                </a:solidFill>
                <a:latin typeface="Palanquin Bold" panose="020B0004020203020204" pitchFamily="34" charset="0"/>
                <a:cs typeface="Palanquin Bold" panose="020B0004020203020204" pitchFamily="34" charset="0"/>
              </a:defRPr>
            </a:lvl1pPr>
          </a:lstStyle>
          <a:p>
            <a:pPr lvl="0"/>
            <a:r>
              <a:rPr lang="en-US" dirty="0"/>
              <a:t>2</a:t>
            </a:r>
            <a:endParaRPr lang="fr-BE" dirty="0"/>
          </a:p>
        </p:txBody>
      </p:sp>
      <p:sp>
        <p:nvSpPr>
          <p:cNvPr id="20" name="Text Placeholder 5"/>
          <p:cNvSpPr>
            <a:spLocks noGrp="1"/>
          </p:cNvSpPr>
          <p:nvPr>
            <p:ph type="body" sz="quarter" idx="21" hasCustomPrompt="1"/>
          </p:nvPr>
        </p:nvSpPr>
        <p:spPr>
          <a:xfrm>
            <a:off x="1068800" y="3513522"/>
            <a:ext cx="533400" cy="498475"/>
          </a:xfrm>
          <a:prstGeom prst="rect">
            <a:avLst/>
          </a:prstGeom>
          <a:solidFill>
            <a:srgbClr val="008990"/>
          </a:solidFill>
          <a:effectLst>
            <a:softEdge rad="12700"/>
          </a:effectLst>
        </p:spPr>
        <p:txBody>
          <a:bodyPr anchor="ctr"/>
          <a:lstStyle>
            <a:lvl1pPr marL="0" indent="0" algn="ctr">
              <a:buNone/>
              <a:defRPr sz="2400">
                <a:solidFill>
                  <a:schemeClr val="bg1"/>
                </a:solidFill>
                <a:latin typeface="Palanquin Bold" panose="020B0004020203020204" pitchFamily="34" charset="0"/>
                <a:cs typeface="Palanquin Bold" panose="020B0004020203020204" pitchFamily="34" charset="0"/>
              </a:defRPr>
            </a:lvl1pPr>
          </a:lstStyle>
          <a:p>
            <a:pPr lvl="0"/>
            <a:r>
              <a:rPr lang="en-US" dirty="0"/>
              <a:t>3</a:t>
            </a:r>
            <a:endParaRPr lang="fr-BE" dirty="0"/>
          </a:p>
        </p:txBody>
      </p:sp>
      <p:sp>
        <p:nvSpPr>
          <p:cNvPr id="21" name="Text Placeholder 5"/>
          <p:cNvSpPr>
            <a:spLocks noGrp="1"/>
          </p:cNvSpPr>
          <p:nvPr>
            <p:ph type="body" sz="quarter" idx="22" hasCustomPrompt="1"/>
          </p:nvPr>
        </p:nvSpPr>
        <p:spPr>
          <a:xfrm>
            <a:off x="1068800" y="4158823"/>
            <a:ext cx="533400" cy="498475"/>
          </a:xfrm>
          <a:prstGeom prst="rect">
            <a:avLst/>
          </a:prstGeom>
          <a:solidFill>
            <a:srgbClr val="008990"/>
          </a:solidFill>
          <a:effectLst>
            <a:softEdge rad="12700"/>
          </a:effectLst>
        </p:spPr>
        <p:txBody>
          <a:bodyPr anchor="ctr"/>
          <a:lstStyle>
            <a:lvl1pPr marL="0" indent="0" algn="ctr">
              <a:buNone/>
              <a:defRPr sz="2400">
                <a:solidFill>
                  <a:schemeClr val="bg1"/>
                </a:solidFill>
                <a:latin typeface="Palanquin Bold" panose="020B0004020203020204" pitchFamily="34" charset="0"/>
                <a:cs typeface="Palanquin Bold" panose="020B0004020203020204" pitchFamily="34" charset="0"/>
              </a:defRPr>
            </a:lvl1pPr>
          </a:lstStyle>
          <a:p>
            <a:pPr lvl="0"/>
            <a:r>
              <a:rPr lang="en-US" dirty="0"/>
              <a:t>4</a:t>
            </a:r>
            <a:endParaRPr lang="fr-BE" dirty="0"/>
          </a:p>
        </p:txBody>
      </p:sp>
      <p:sp>
        <p:nvSpPr>
          <p:cNvPr id="22" name="Text Placeholder 5"/>
          <p:cNvSpPr>
            <a:spLocks noGrp="1"/>
          </p:cNvSpPr>
          <p:nvPr>
            <p:ph type="body" sz="quarter" idx="23" hasCustomPrompt="1"/>
          </p:nvPr>
        </p:nvSpPr>
        <p:spPr>
          <a:xfrm>
            <a:off x="1068800" y="4809698"/>
            <a:ext cx="533400" cy="498475"/>
          </a:xfrm>
          <a:prstGeom prst="rect">
            <a:avLst/>
          </a:prstGeom>
          <a:solidFill>
            <a:srgbClr val="008990"/>
          </a:solidFill>
          <a:effectLst>
            <a:softEdge rad="12700"/>
          </a:effectLst>
        </p:spPr>
        <p:txBody>
          <a:bodyPr anchor="ctr"/>
          <a:lstStyle>
            <a:lvl1pPr marL="0" indent="0" algn="ctr">
              <a:buNone/>
              <a:defRPr sz="2400">
                <a:solidFill>
                  <a:schemeClr val="bg1"/>
                </a:solidFill>
                <a:latin typeface="Palanquin Bold" panose="020B0004020203020204" pitchFamily="34" charset="0"/>
                <a:cs typeface="Palanquin Bold" panose="020B0004020203020204" pitchFamily="34" charset="0"/>
              </a:defRPr>
            </a:lvl1pPr>
          </a:lstStyle>
          <a:p>
            <a:pPr lvl="0"/>
            <a:r>
              <a:rPr lang="en-US" dirty="0"/>
              <a:t>5</a:t>
            </a:r>
            <a:endParaRPr lang="fr-BE" dirty="0"/>
          </a:p>
        </p:txBody>
      </p:sp>
      <p:pic>
        <p:nvPicPr>
          <p:cNvPr id="24" name="Picture 7" descr="Picture 7"/>
          <p:cNvPicPr>
            <a:picLocks noChangeAspect="1"/>
          </p:cNvPicPr>
          <p:nvPr userDrawn="1"/>
        </p:nvPicPr>
        <p:blipFill>
          <a:blip r:embed="rId2"/>
          <a:stretch>
            <a:fillRect/>
          </a:stretch>
        </p:blipFill>
        <p:spPr>
          <a:xfrm>
            <a:off x="9626662" y="6038660"/>
            <a:ext cx="2280741" cy="462231"/>
          </a:xfrm>
          <a:prstGeom prst="rect">
            <a:avLst/>
          </a:prstGeom>
          <a:ln w="12700">
            <a:miter lim="400000"/>
          </a:ln>
        </p:spPr>
      </p:pic>
    </p:spTree>
    <p:extLst>
      <p:ext uri="{BB962C8B-B14F-4D97-AF65-F5344CB8AC3E}">
        <p14:creationId xmlns:p14="http://schemas.microsoft.com/office/powerpoint/2010/main" val="42121609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trutured Text Slide">
    <p:spTree>
      <p:nvGrpSpPr>
        <p:cNvPr id="1" name=""/>
        <p:cNvGrpSpPr/>
        <p:nvPr/>
      </p:nvGrpSpPr>
      <p:grpSpPr>
        <a:xfrm>
          <a:off x="0" y="0"/>
          <a:ext cx="0" cy="0"/>
          <a:chOff x="0" y="0"/>
          <a:chExt cx="0" cy="0"/>
        </a:xfrm>
      </p:grpSpPr>
      <p:sp>
        <p:nvSpPr>
          <p:cNvPr id="11" name="Rectangle 8">
            <a:extLst>
              <a:ext uri="{FF2B5EF4-FFF2-40B4-BE49-F238E27FC236}">
                <a16:creationId xmlns:a16="http://schemas.microsoft.com/office/drawing/2014/main" id="{42492EFA-ABF7-5844-AC8A-8D3823339386}"/>
              </a:ext>
            </a:extLst>
          </p:cNvPr>
          <p:cNvSpPr/>
          <p:nvPr userDrawn="1"/>
        </p:nvSpPr>
        <p:spPr>
          <a:xfrm>
            <a:off x="-1" y="889092"/>
            <a:ext cx="146101" cy="351693"/>
          </a:xfrm>
          <a:prstGeom prst="rect">
            <a:avLst/>
          </a:prstGeom>
          <a:solidFill>
            <a:srgbClr val="008990"/>
          </a:solidFill>
          <a:ln w="12700">
            <a:miter lim="400000"/>
          </a:ln>
        </p:spPr>
        <p:txBody>
          <a:bodyPr lIns="45719" rIns="45719" anchor="ctr"/>
          <a:lstStyle/>
          <a:p>
            <a:pPr algn="just">
              <a:defRPr>
                <a:solidFill>
                  <a:srgbClr val="FFFFFF"/>
                </a:solidFill>
              </a:defRPr>
            </a:pPr>
            <a:endParaRPr/>
          </a:p>
        </p:txBody>
      </p:sp>
      <p:sp>
        <p:nvSpPr>
          <p:cNvPr id="12" name="TextBox 9">
            <a:extLst>
              <a:ext uri="{FF2B5EF4-FFF2-40B4-BE49-F238E27FC236}">
                <a16:creationId xmlns:a16="http://schemas.microsoft.com/office/drawing/2014/main" id="{E14C724D-8150-584E-B310-03760B61CF59}"/>
              </a:ext>
            </a:extLst>
          </p:cNvPr>
          <p:cNvSpPr txBox="1">
            <a:spLocks noGrp="1"/>
          </p:cNvSpPr>
          <p:nvPr>
            <p:ph type="body" sz="quarter" idx="13" hasCustomPrompt="1"/>
          </p:nvPr>
        </p:nvSpPr>
        <p:spPr>
          <a:xfrm>
            <a:off x="281008" y="745829"/>
            <a:ext cx="11166353" cy="707886"/>
          </a:xfrm>
          <a:prstGeom prst="rect">
            <a:avLst/>
          </a:prstGeom>
        </p:spPr>
        <p:txBody>
          <a:bodyPr wrap="square">
            <a:spAutoFit/>
          </a:bodyPr>
          <a:lstStyle>
            <a:lvl1pPr marL="0" indent="0">
              <a:lnSpc>
                <a:spcPct val="100000"/>
              </a:lnSpc>
              <a:spcBef>
                <a:spcPts val="0"/>
              </a:spcBef>
              <a:buSzTx/>
              <a:buFontTx/>
              <a:buNone/>
              <a:defRPr sz="4000" baseline="0">
                <a:solidFill>
                  <a:srgbClr val="008990"/>
                </a:solidFill>
                <a:latin typeface="Palanquin Bold"/>
                <a:ea typeface="Palanquin Bold"/>
                <a:cs typeface="Palanquin Bold"/>
                <a:sym typeface="Palanquin Bold"/>
              </a:defRPr>
            </a:lvl1pPr>
          </a:lstStyle>
          <a:p>
            <a:r>
              <a:rPr lang="fr-BE" dirty="0"/>
              <a:t>Put </a:t>
            </a:r>
            <a:r>
              <a:rPr lang="fr-BE" dirty="0" err="1"/>
              <a:t>title</a:t>
            </a:r>
            <a:r>
              <a:rPr lang="fr-BE" dirty="0"/>
              <a:t> </a:t>
            </a:r>
            <a:r>
              <a:rPr lang="fr-BE" dirty="0" err="1"/>
              <a:t>here</a:t>
            </a:r>
            <a:endParaRPr dirty="0"/>
          </a:p>
        </p:txBody>
      </p:sp>
      <p:sp>
        <p:nvSpPr>
          <p:cNvPr id="23" name="TextBox 9">
            <a:extLst>
              <a:ext uri="{FF2B5EF4-FFF2-40B4-BE49-F238E27FC236}">
                <a16:creationId xmlns:a16="http://schemas.microsoft.com/office/drawing/2014/main" id="{E14C724D-8150-584E-B310-03760B61CF59}"/>
              </a:ext>
            </a:extLst>
          </p:cNvPr>
          <p:cNvSpPr txBox="1">
            <a:spLocks noGrp="1"/>
          </p:cNvSpPr>
          <p:nvPr>
            <p:ph type="body" sz="quarter" idx="16" hasCustomPrompt="1"/>
          </p:nvPr>
        </p:nvSpPr>
        <p:spPr>
          <a:xfrm>
            <a:off x="1959337" y="3434889"/>
            <a:ext cx="9488024" cy="646331"/>
          </a:xfrm>
          <a:prstGeom prst="rect">
            <a:avLst/>
          </a:prstGeom>
        </p:spPr>
        <p:txBody>
          <a:bodyPr wrap="square">
            <a:spAutoFit/>
          </a:bodyPr>
          <a:lstStyle>
            <a:lvl1pPr marL="0" marR="0" indent="0" algn="l" defTabSz="914400" rtl="0" eaLnBrk="1" fontAlgn="auto" latinLnBrk="0" hangingPunct="1">
              <a:lnSpc>
                <a:spcPct val="100000"/>
              </a:lnSpc>
              <a:spcBef>
                <a:spcPts val="0"/>
              </a:spcBef>
              <a:spcAft>
                <a:spcPts val="0"/>
              </a:spcAft>
              <a:buClrTx/>
              <a:buSzTx/>
              <a:buFontTx/>
              <a:buNone/>
              <a:tabLst/>
              <a:defRPr kumimoji="0" sz="1800" b="0" i="0" u="none" strike="noStrike" cap="none" spc="0" normalizeH="0" baseline="0">
                <a:ln>
                  <a:noFill/>
                </a:ln>
                <a:solidFill>
                  <a:srgbClr val="1A4652"/>
                </a:solidFill>
                <a:effectLst/>
                <a:uFillTx/>
                <a:latin typeface="Palanquin Regular"/>
                <a:ea typeface="Arial"/>
                <a:cs typeface="Arial"/>
                <a:sym typeface="Aria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dirty="0" err="1"/>
              <a:t>Lorem</a:t>
            </a:r>
            <a:r>
              <a:rPr lang="fr-BE" dirty="0"/>
              <a:t> </a:t>
            </a:r>
            <a:r>
              <a:rPr lang="fr-BE" dirty="0" err="1"/>
              <a:t>ipsum</a:t>
            </a:r>
            <a:r>
              <a:rPr lang="fr-BE" dirty="0"/>
              <a:t> </a:t>
            </a:r>
            <a:r>
              <a:rPr lang="fr-BE" dirty="0" err="1"/>
              <a:t>dolor</a:t>
            </a:r>
            <a:r>
              <a:rPr lang="fr-BE" dirty="0"/>
              <a:t> </a:t>
            </a:r>
            <a:r>
              <a:rPr lang="fr-BE" dirty="0" err="1"/>
              <a:t>sit</a:t>
            </a:r>
            <a:r>
              <a:rPr lang="fr-BE" dirty="0"/>
              <a:t> </a:t>
            </a:r>
            <a:r>
              <a:rPr lang="fr-BE" dirty="0" err="1"/>
              <a:t>amet</a:t>
            </a:r>
            <a:r>
              <a:rPr lang="fr-BE" dirty="0"/>
              <a:t>, </a:t>
            </a:r>
            <a:r>
              <a:rPr lang="fr-BE" dirty="0" err="1"/>
              <a:t>consectetur</a:t>
            </a:r>
            <a:r>
              <a:rPr lang="fr-BE" dirty="0"/>
              <a:t> </a:t>
            </a:r>
            <a:r>
              <a:rPr lang="fr-BE" dirty="0" err="1"/>
              <a:t>adipiscing</a:t>
            </a:r>
            <a:r>
              <a:rPr lang="fr-BE" dirty="0"/>
              <a:t> </a:t>
            </a:r>
            <a:r>
              <a:rPr lang="fr-BE" dirty="0" err="1"/>
              <a:t>elit</a:t>
            </a:r>
            <a:r>
              <a:rPr lang="fr-BE" dirty="0"/>
              <a:t>, </a:t>
            </a:r>
            <a:r>
              <a:rPr lang="fr-BE" dirty="0" err="1"/>
              <a:t>sed</a:t>
            </a:r>
            <a:r>
              <a:rPr lang="fr-BE" dirty="0"/>
              <a:t> do </a:t>
            </a:r>
            <a:r>
              <a:rPr lang="fr-BE" dirty="0" err="1"/>
              <a:t>eiusmod</a:t>
            </a:r>
            <a:r>
              <a:rPr lang="fr-BE" dirty="0"/>
              <a:t> </a:t>
            </a:r>
            <a:r>
              <a:rPr lang="fr-BE" dirty="0" err="1"/>
              <a:t>tempor</a:t>
            </a:r>
            <a:r>
              <a:rPr lang="fr-BE" dirty="0"/>
              <a:t> </a:t>
            </a:r>
            <a:r>
              <a:rPr lang="fr-BE" dirty="0" err="1"/>
              <a:t>incididunt</a:t>
            </a:r>
            <a:r>
              <a:rPr lang="fr-BE" dirty="0"/>
              <a:t> ut </a:t>
            </a:r>
            <a:r>
              <a:rPr lang="fr-BE" dirty="0" err="1"/>
              <a:t>labore</a:t>
            </a:r>
            <a:r>
              <a:rPr lang="fr-BE" dirty="0"/>
              <a:t> et </a:t>
            </a:r>
            <a:r>
              <a:rPr lang="fr-BE" dirty="0" err="1"/>
              <a:t>dolore</a:t>
            </a:r>
            <a:r>
              <a:rPr lang="fr-BE" dirty="0"/>
              <a:t> magna </a:t>
            </a:r>
            <a:r>
              <a:rPr lang="fr-BE" dirty="0" err="1"/>
              <a:t>aliqua</a:t>
            </a:r>
            <a:r>
              <a:rPr lang="fr-BE" dirty="0"/>
              <a:t>. </a:t>
            </a:r>
          </a:p>
        </p:txBody>
      </p:sp>
      <p:sp>
        <p:nvSpPr>
          <p:cNvPr id="24" name="TextBox 9">
            <a:extLst>
              <a:ext uri="{FF2B5EF4-FFF2-40B4-BE49-F238E27FC236}">
                <a16:creationId xmlns:a16="http://schemas.microsoft.com/office/drawing/2014/main" id="{E14C724D-8150-584E-B310-03760B61CF59}"/>
              </a:ext>
            </a:extLst>
          </p:cNvPr>
          <p:cNvSpPr txBox="1">
            <a:spLocks noGrp="1"/>
          </p:cNvSpPr>
          <p:nvPr>
            <p:ph type="body" sz="quarter" idx="27" hasCustomPrompt="1"/>
          </p:nvPr>
        </p:nvSpPr>
        <p:spPr>
          <a:xfrm>
            <a:off x="1959338" y="2234495"/>
            <a:ext cx="9488024" cy="646331"/>
          </a:xfrm>
          <a:prstGeom prst="rect">
            <a:avLst/>
          </a:prstGeom>
        </p:spPr>
        <p:txBody>
          <a:bodyPr wrap="square">
            <a:spAutoFit/>
          </a:bodyPr>
          <a:lstStyle>
            <a:lvl1pPr marL="0" marR="0" indent="0" algn="l" defTabSz="914400" rtl="0" eaLnBrk="1" fontAlgn="auto" latinLnBrk="0" hangingPunct="1">
              <a:lnSpc>
                <a:spcPct val="100000"/>
              </a:lnSpc>
              <a:spcBef>
                <a:spcPts val="0"/>
              </a:spcBef>
              <a:spcAft>
                <a:spcPts val="0"/>
              </a:spcAft>
              <a:buClrTx/>
              <a:buSzTx/>
              <a:buFontTx/>
              <a:buNone/>
              <a:tabLst/>
              <a:defRPr kumimoji="0" sz="1800" b="0" i="0" u="none" strike="noStrike" cap="none" spc="0" normalizeH="0" baseline="0" dirty="0">
                <a:ln>
                  <a:noFill/>
                </a:ln>
                <a:solidFill>
                  <a:srgbClr val="184652"/>
                </a:solidFill>
                <a:effectLst/>
                <a:uFillTx/>
                <a:latin typeface="Palanquin Regular"/>
                <a:ea typeface="Arial"/>
                <a:cs typeface="Arial"/>
                <a:sym typeface="Aria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dirty="0" err="1"/>
              <a:t>Lorem</a:t>
            </a:r>
            <a:r>
              <a:rPr lang="fr-BE" dirty="0"/>
              <a:t> </a:t>
            </a:r>
            <a:r>
              <a:rPr lang="fr-BE" dirty="0" err="1"/>
              <a:t>ipsum</a:t>
            </a:r>
            <a:r>
              <a:rPr lang="fr-BE" dirty="0"/>
              <a:t> </a:t>
            </a:r>
            <a:r>
              <a:rPr lang="fr-BE" dirty="0" err="1"/>
              <a:t>dolor</a:t>
            </a:r>
            <a:r>
              <a:rPr lang="fr-BE" dirty="0"/>
              <a:t> </a:t>
            </a:r>
            <a:r>
              <a:rPr lang="fr-BE" dirty="0" err="1"/>
              <a:t>sit</a:t>
            </a:r>
            <a:r>
              <a:rPr lang="fr-BE" dirty="0"/>
              <a:t> </a:t>
            </a:r>
            <a:r>
              <a:rPr lang="fr-BE" dirty="0" err="1"/>
              <a:t>amet</a:t>
            </a:r>
            <a:r>
              <a:rPr lang="fr-BE" dirty="0"/>
              <a:t>, </a:t>
            </a:r>
            <a:r>
              <a:rPr lang="fr-BE" dirty="0" err="1"/>
              <a:t>consectetur</a:t>
            </a:r>
            <a:r>
              <a:rPr lang="fr-BE" dirty="0"/>
              <a:t> </a:t>
            </a:r>
            <a:r>
              <a:rPr lang="fr-BE" dirty="0" err="1"/>
              <a:t>adipiscing</a:t>
            </a:r>
            <a:r>
              <a:rPr lang="fr-BE" dirty="0"/>
              <a:t> </a:t>
            </a:r>
            <a:r>
              <a:rPr lang="fr-BE" dirty="0" err="1"/>
              <a:t>elit</a:t>
            </a:r>
            <a:r>
              <a:rPr lang="fr-BE" dirty="0"/>
              <a:t>, </a:t>
            </a:r>
            <a:r>
              <a:rPr lang="fr-BE" dirty="0" err="1"/>
              <a:t>sed</a:t>
            </a:r>
            <a:r>
              <a:rPr lang="fr-BE" dirty="0"/>
              <a:t> do </a:t>
            </a:r>
            <a:r>
              <a:rPr lang="fr-BE" dirty="0" err="1"/>
              <a:t>eiusmod</a:t>
            </a:r>
            <a:r>
              <a:rPr lang="fr-BE" dirty="0"/>
              <a:t> </a:t>
            </a:r>
            <a:r>
              <a:rPr lang="fr-BE" dirty="0" err="1"/>
              <a:t>tempor</a:t>
            </a:r>
            <a:r>
              <a:rPr lang="fr-BE" dirty="0"/>
              <a:t> </a:t>
            </a:r>
            <a:r>
              <a:rPr lang="fr-BE" dirty="0" err="1"/>
              <a:t>incididunt</a:t>
            </a:r>
            <a:r>
              <a:rPr lang="fr-BE" dirty="0"/>
              <a:t> ut </a:t>
            </a:r>
            <a:r>
              <a:rPr lang="fr-BE" dirty="0" err="1"/>
              <a:t>labore</a:t>
            </a:r>
            <a:r>
              <a:rPr lang="fr-BE" dirty="0"/>
              <a:t> et </a:t>
            </a:r>
            <a:r>
              <a:rPr lang="fr-BE" dirty="0" err="1"/>
              <a:t>dolore</a:t>
            </a:r>
            <a:r>
              <a:rPr lang="fr-BE" dirty="0"/>
              <a:t> magna </a:t>
            </a:r>
            <a:r>
              <a:rPr lang="fr-BE" dirty="0" err="1"/>
              <a:t>aliqua</a:t>
            </a:r>
            <a:r>
              <a:rPr lang="fr-BE" dirty="0"/>
              <a:t>. </a:t>
            </a:r>
          </a:p>
        </p:txBody>
      </p:sp>
      <p:sp>
        <p:nvSpPr>
          <p:cNvPr id="25" name="Text Placeholder 9">
            <a:extLst>
              <a:ext uri="{FF2B5EF4-FFF2-40B4-BE49-F238E27FC236}">
                <a16:creationId xmlns:a16="http://schemas.microsoft.com/office/drawing/2014/main" id="{E14C724D-8150-584E-B310-03760B61CF59}"/>
              </a:ext>
            </a:extLst>
          </p:cNvPr>
          <p:cNvSpPr txBox="1">
            <a:spLocks noGrp="1"/>
          </p:cNvSpPr>
          <p:nvPr>
            <p:ph type="body" sz="quarter" idx="28" hasCustomPrompt="1"/>
          </p:nvPr>
        </p:nvSpPr>
        <p:spPr>
          <a:xfrm>
            <a:off x="1959338" y="4635283"/>
            <a:ext cx="9488024" cy="646331"/>
          </a:xfrm>
          <a:prstGeom prst="rect">
            <a:avLst/>
          </a:prstGeom>
        </p:spPr>
        <p:txBody>
          <a:bodyPr wrap="square">
            <a:spAutoFit/>
          </a:bodyPr>
          <a:lstStyle>
            <a:lvl1pPr marL="0" marR="0" indent="0" algn="l" defTabSz="914400" rtl="0" eaLnBrk="1" fontAlgn="auto" latinLnBrk="0" hangingPunct="1">
              <a:lnSpc>
                <a:spcPct val="100000"/>
              </a:lnSpc>
              <a:spcBef>
                <a:spcPts val="0"/>
              </a:spcBef>
              <a:spcAft>
                <a:spcPts val="0"/>
              </a:spcAft>
              <a:buClrTx/>
              <a:buSzTx/>
              <a:buFontTx/>
              <a:buNone/>
              <a:tabLst/>
              <a:defRPr kumimoji="0" sz="1800" b="0" i="0" u="none" strike="noStrike" cap="none" spc="0" normalizeH="0" baseline="0">
                <a:ln>
                  <a:noFill/>
                </a:ln>
                <a:solidFill>
                  <a:srgbClr val="1A4652"/>
                </a:solidFill>
                <a:effectLst/>
                <a:uFillTx/>
                <a:latin typeface="Palanquin Regular"/>
                <a:ea typeface="Arial"/>
                <a:cs typeface="Arial"/>
                <a:sym typeface="Aria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dirty="0" err="1"/>
              <a:t>Lorem</a:t>
            </a:r>
            <a:r>
              <a:rPr lang="fr-BE" dirty="0"/>
              <a:t> </a:t>
            </a:r>
            <a:r>
              <a:rPr lang="fr-BE" dirty="0" err="1"/>
              <a:t>ipsum</a:t>
            </a:r>
            <a:r>
              <a:rPr lang="fr-BE" dirty="0"/>
              <a:t> </a:t>
            </a:r>
            <a:r>
              <a:rPr lang="fr-BE" dirty="0" err="1"/>
              <a:t>dolor</a:t>
            </a:r>
            <a:r>
              <a:rPr lang="fr-BE" dirty="0"/>
              <a:t> </a:t>
            </a:r>
            <a:r>
              <a:rPr lang="fr-BE" dirty="0" err="1"/>
              <a:t>sit</a:t>
            </a:r>
            <a:r>
              <a:rPr lang="fr-BE" dirty="0"/>
              <a:t> </a:t>
            </a:r>
            <a:r>
              <a:rPr lang="fr-BE" dirty="0" err="1"/>
              <a:t>amet</a:t>
            </a:r>
            <a:r>
              <a:rPr lang="fr-BE" dirty="0"/>
              <a:t>, </a:t>
            </a:r>
            <a:r>
              <a:rPr lang="fr-BE" dirty="0" err="1"/>
              <a:t>consectetur</a:t>
            </a:r>
            <a:r>
              <a:rPr lang="fr-BE" dirty="0"/>
              <a:t> </a:t>
            </a:r>
            <a:r>
              <a:rPr lang="fr-BE" dirty="0" err="1"/>
              <a:t>adipiscing</a:t>
            </a:r>
            <a:r>
              <a:rPr lang="fr-BE" dirty="0"/>
              <a:t> </a:t>
            </a:r>
            <a:r>
              <a:rPr lang="fr-BE" dirty="0" err="1"/>
              <a:t>elit</a:t>
            </a:r>
            <a:r>
              <a:rPr lang="fr-BE" dirty="0"/>
              <a:t>, </a:t>
            </a:r>
            <a:r>
              <a:rPr lang="fr-BE" dirty="0" err="1"/>
              <a:t>sed</a:t>
            </a:r>
            <a:r>
              <a:rPr lang="fr-BE" dirty="0"/>
              <a:t> do </a:t>
            </a:r>
            <a:r>
              <a:rPr lang="fr-BE" dirty="0" err="1"/>
              <a:t>eiusmod</a:t>
            </a:r>
            <a:r>
              <a:rPr lang="fr-BE" dirty="0"/>
              <a:t> </a:t>
            </a:r>
            <a:r>
              <a:rPr lang="fr-BE" dirty="0" err="1"/>
              <a:t>tempor</a:t>
            </a:r>
            <a:r>
              <a:rPr lang="fr-BE" dirty="0"/>
              <a:t> </a:t>
            </a:r>
            <a:r>
              <a:rPr lang="fr-BE" dirty="0" err="1"/>
              <a:t>incididunt</a:t>
            </a:r>
            <a:r>
              <a:rPr lang="fr-BE" dirty="0"/>
              <a:t> ut </a:t>
            </a:r>
            <a:r>
              <a:rPr lang="fr-BE" dirty="0" err="1"/>
              <a:t>labore</a:t>
            </a:r>
            <a:r>
              <a:rPr lang="fr-BE" dirty="0"/>
              <a:t> et </a:t>
            </a:r>
            <a:r>
              <a:rPr lang="fr-BE" dirty="0" err="1"/>
              <a:t>dolore</a:t>
            </a:r>
            <a:r>
              <a:rPr lang="fr-BE" dirty="0"/>
              <a:t> magna </a:t>
            </a:r>
            <a:r>
              <a:rPr lang="fr-BE" dirty="0" err="1"/>
              <a:t>aliqua</a:t>
            </a:r>
            <a:r>
              <a:rPr lang="fr-BE" dirty="0"/>
              <a:t>. </a:t>
            </a:r>
          </a:p>
        </p:txBody>
      </p:sp>
      <p:sp>
        <p:nvSpPr>
          <p:cNvPr id="26" name="Text Placeholder 5"/>
          <p:cNvSpPr>
            <a:spLocks noGrp="1"/>
          </p:cNvSpPr>
          <p:nvPr>
            <p:ph type="body" sz="quarter" idx="24" hasCustomPrompt="1"/>
          </p:nvPr>
        </p:nvSpPr>
        <p:spPr>
          <a:xfrm>
            <a:off x="1055131" y="2234495"/>
            <a:ext cx="690913" cy="645675"/>
          </a:xfrm>
          <a:prstGeom prst="rect">
            <a:avLst/>
          </a:prstGeom>
          <a:solidFill>
            <a:srgbClr val="008990"/>
          </a:solidFill>
          <a:effectLst>
            <a:softEdge rad="12700"/>
          </a:effectLst>
        </p:spPr>
        <p:txBody>
          <a:bodyPr anchor="ctr"/>
          <a:lstStyle>
            <a:lvl1pPr marL="0" indent="0" algn="ctr">
              <a:buNone/>
              <a:defRPr sz="2400">
                <a:solidFill>
                  <a:schemeClr val="bg1"/>
                </a:solidFill>
                <a:latin typeface="Palanquin" panose="020B0004020203020204" pitchFamily="34" charset="0"/>
                <a:cs typeface="Palanquin" panose="020B0004020203020204" pitchFamily="34" charset="0"/>
              </a:defRPr>
            </a:lvl1pPr>
          </a:lstStyle>
          <a:p>
            <a:pPr lvl="0"/>
            <a:r>
              <a:rPr lang="en-US" dirty="0"/>
              <a:t>1</a:t>
            </a:r>
            <a:endParaRPr lang="fr-BE" dirty="0"/>
          </a:p>
        </p:txBody>
      </p:sp>
      <p:sp>
        <p:nvSpPr>
          <p:cNvPr id="27" name="Text Placeholder 5"/>
          <p:cNvSpPr>
            <a:spLocks noGrp="1"/>
          </p:cNvSpPr>
          <p:nvPr>
            <p:ph type="body" sz="quarter" idx="25" hasCustomPrompt="1"/>
          </p:nvPr>
        </p:nvSpPr>
        <p:spPr>
          <a:xfrm>
            <a:off x="1064972" y="3434889"/>
            <a:ext cx="690913" cy="645675"/>
          </a:xfrm>
          <a:prstGeom prst="rect">
            <a:avLst/>
          </a:prstGeom>
          <a:solidFill>
            <a:srgbClr val="008990"/>
          </a:solidFill>
          <a:effectLst>
            <a:softEdge rad="12700"/>
          </a:effectLst>
        </p:spPr>
        <p:txBody>
          <a:bodyPr anchor="ctr"/>
          <a:lstStyle>
            <a:lvl1pPr marL="0" indent="0" algn="ctr">
              <a:buNone/>
              <a:defRPr sz="2400">
                <a:solidFill>
                  <a:schemeClr val="bg1"/>
                </a:solidFill>
                <a:latin typeface="Palanquin" panose="020B0004020203020204" pitchFamily="34" charset="0"/>
                <a:cs typeface="Palanquin" panose="020B0004020203020204" pitchFamily="34" charset="0"/>
              </a:defRPr>
            </a:lvl1pPr>
          </a:lstStyle>
          <a:p>
            <a:pPr lvl="0"/>
            <a:r>
              <a:rPr lang="en-US" dirty="0"/>
              <a:t>2</a:t>
            </a:r>
            <a:endParaRPr lang="fr-BE" dirty="0"/>
          </a:p>
        </p:txBody>
      </p:sp>
      <p:sp>
        <p:nvSpPr>
          <p:cNvPr id="28" name="Text Placeholder 5"/>
          <p:cNvSpPr>
            <a:spLocks noGrp="1"/>
          </p:cNvSpPr>
          <p:nvPr>
            <p:ph type="body" sz="quarter" idx="26" hasCustomPrompt="1"/>
          </p:nvPr>
        </p:nvSpPr>
        <p:spPr>
          <a:xfrm>
            <a:off x="1055130" y="4635283"/>
            <a:ext cx="690913" cy="645675"/>
          </a:xfrm>
          <a:prstGeom prst="rect">
            <a:avLst/>
          </a:prstGeom>
          <a:solidFill>
            <a:srgbClr val="008990"/>
          </a:solidFill>
          <a:effectLst>
            <a:softEdge rad="12700"/>
          </a:effectLst>
        </p:spPr>
        <p:txBody>
          <a:bodyPr anchor="ctr"/>
          <a:lstStyle>
            <a:lvl1pPr marL="0" indent="0" algn="ctr">
              <a:buNone/>
              <a:defRPr sz="2400">
                <a:solidFill>
                  <a:schemeClr val="bg1"/>
                </a:solidFill>
                <a:latin typeface="Palanquin" panose="020B0004020203020204" pitchFamily="34" charset="0"/>
                <a:cs typeface="Palanquin" panose="020B0004020203020204" pitchFamily="34" charset="0"/>
              </a:defRPr>
            </a:lvl1pPr>
          </a:lstStyle>
          <a:p>
            <a:pPr lvl="0"/>
            <a:r>
              <a:rPr lang="en-US" dirty="0"/>
              <a:t>3</a:t>
            </a:r>
            <a:endParaRPr lang="fr-BE" dirty="0"/>
          </a:p>
        </p:txBody>
      </p:sp>
      <p:pic>
        <p:nvPicPr>
          <p:cNvPr id="13" name="Picture 7" descr="Picture 7"/>
          <p:cNvPicPr>
            <a:picLocks noChangeAspect="1"/>
          </p:cNvPicPr>
          <p:nvPr userDrawn="1"/>
        </p:nvPicPr>
        <p:blipFill>
          <a:blip r:embed="rId2"/>
          <a:stretch>
            <a:fillRect/>
          </a:stretch>
        </p:blipFill>
        <p:spPr>
          <a:xfrm>
            <a:off x="9626662" y="6038660"/>
            <a:ext cx="2280741" cy="462231"/>
          </a:xfrm>
          <a:prstGeom prst="rect">
            <a:avLst/>
          </a:prstGeom>
          <a:ln w="12700">
            <a:miter lim="400000"/>
          </a:ln>
        </p:spPr>
      </p:pic>
    </p:spTree>
    <p:extLst>
      <p:ext uri="{BB962C8B-B14F-4D97-AF65-F5344CB8AC3E}">
        <p14:creationId xmlns:p14="http://schemas.microsoft.com/office/powerpoint/2010/main" val="22300629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ext Slide 1">
    <p:spTree>
      <p:nvGrpSpPr>
        <p:cNvPr id="1" name=""/>
        <p:cNvGrpSpPr/>
        <p:nvPr/>
      </p:nvGrpSpPr>
      <p:grpSpPr>
        <a:xfrm>
          <a:off x="0" y="0"/>
          <a:ext cx="0" cy="0"/>
          <a:chOff x="0" y="0"/>
          <a:chExt cx="0" cy="0"/>
        </a:xfrm>
      </p:grpSpPr>
      <p:sp>
        <p:nvSpPr>
          <p:cNvPr id="11" name="Rectangle 8">
            <a:extLst>
              <a:ext uri="{FF2B5EF4-FFF2-40B4-BE49-F238E27FC236}">
                <a16:creationId xmlns:a16="http://schemas.microsoft.com/office/drawing/2014/main" id="{42492EFA-ABF7-5844-AC8A-8D3823339386}"/>
              </a:ext>
            </a:extLst>
          </p:cNvPr>
          <p:cNvSpPr/>
          <p:nvPr userDrawn="1"/>
        </p:nvSpPr>
        <p:spPr>
          <a:xfrm>
            <a:off x="-1" y="889092"/>
            <a:ext cx="146101" cy="351693"/>
          </a:xfrm>
          <a:prstGeom prst="rect">
            <a:avLst/>
          </a:prstGeom>
          <a:solidFill>
            <a:srgbClr val="008990"/>
          </a:solidFill>
          <a:ln w="12700">
            <a:miter lim="400000"/>
          </a:ln>
        </p:spPr>
        <p:txBody>
          <a:bodyPr lIns="45719" rIns="45719" anchor="ctr"/>
          <a:lstStyle/>
          <a:p>
            <a:pPr algn="just">
              <a:defRPr>
                <a:solidFill>
                  <a:srgbClr val="FFFFFF"/>
                </a:solidFill>
              </a:defRPr>
            </a:pPr>
            <a:endParaRPr/>
          </a:p>
        </p:txBody>
      </p:sp>
      <p:sp>
        <p:nvSpPr>
          <p:cNvPr id="12" name="TextBox 9">
            <a:extLst>
              <a:ext uri="{FF2B5EF4-FFF2-40B4-BE49-F238E27FC236}">
                <a16:creationId xmlns:a16="http://schemas.microsoft.com/office/drawing/2014/main" id="{E14C724D-8150-584E-B310-03760B61CF59}"/>
              </a:ext>
            </a:extLst>
          </p:cNvPr>
          <p:cNvSpPr txBox="1">
            <a:spLocks noGrp="1"/>
          </p:cNvSpPr>
          <p:nvPr>
            <p:ph type="body" sz="quarter" idx="13" hasCustomPrompt="1"/>
          </p:nvPr>
        </p:nvSpPr>
        <p:spPr>
          <a:xfrm>
            <a:off x="281008" y="745829"/>
            <a:ext cx="11166353" cy="707886"/>
          </a:xfrm>
          <a:prstGeom prst="rect">
            <a:avLst/>
          </a:prstGeom>
        </p:spPr>
        <p:txBody>
          <a:bodyPr wrap="square">
            <a:spAutoFit/>
          </a:bodyPr>
          <a:lstStyle>
            <a:lvl1pPr marL="0" indent="0">
              <a:lnSpc>
                <a:spcPct val="100000"/>
              </a:lnSpc>
              <a:spcBef>
                <a:spcPts val="0"/>
              </a:spcBef>
              <a:buSzTx/>
              <a:buFontTx/>
              <a:buNone/>
              <a:defRPr sz="4000" baseline="0">
                <a:solidFill>
                  <a:srgbClr val="008990"/>
                </a:solidFill>
                <a:latin typeface="Palanquin Bold"/>
                <a:ea typeface="Palanquin Bold"/>
                <a:cs typeface="Palanquin Bold"/>
                <a:sym typeface="Palanquin Bold"/>
              </a:defRPr>
            </a:lvl1pPr>
          </a:lstStyle>
          <a:p>
            <a:r>
              <a:rPr lang="fr-BE" dirty="0"/>
              <a:t>Put </a:t>
            </a:r>
            <a:r>
              <a:rPr lang="fr-BE" dirty="0" err="1"/>
              <a:t>title</a:t>
            </a:r>
            <a:r>
              <a:rPr lang="fr-BE" dirty="0"/>
              <a:t> </a:t>
            </a:r>
            <a:r>
              <a:rPr lang="fr-BE" dirty="0" err="1"/>
              <a:t>here</a:t>
            </a:r>
            <a:endParaRPr dirty="0"/>
          </a:p>
        </p:txBody>
      </p:sp>
      <p:sp>
        <p:nvSpPr>
          <p:cNvPr id="13" name="TextBox 9">
            <a:extLst>
              <a:ext uri="{FF2B5EF4-FFF2-40B4-BE49-F238E27FC236}">
                <a16:creationId xmlns:a16="http://schemas.microsoft.com/office/drawing/2014/main" id="{E14C724D-8150-584E-B310-03760B61CF59}"/>
              </a:ext>
            </a:extLst>
          </p:cNvPr>
          <p:cNvSpPr txBox="1">
            <a:spLocks noGrp="1"/>
          </p:cNvSpPr>
          <p:nvPr>
            <p:ph type="body" sz="quarter" idx="27" hasCustomPrompt="1"/>
          </p:nvPr>
        </p:nvSpPr>
        <p:spPr>
          <a:xfrm>
            <a:off x="281009" y="1779812"/>
            <a:ext cx="11237400" cy="4089476"/>
          </a:xfrm>
          <a:prstGeom prst="rect">
            <a:avLst/>
          </a:prstGeom>
        </p:spPr>
        <p:txBody>
          <a:bodyPr wrap="square">
            <a:noAutofit/>
          </a:bodyPr>
          <a:lstStyle>
            <a:lvl1pPr marL="0" marR="0" indent="0" algn="l" defTabSz="914400" rtl="0" eaLnBrk="1" fontAlgn="auto" latinLnBrk="0" hangingPunct="1">
              <a:lnSpc>
                <a:spcPct val="100000"/>
              </a:lnSpc>
              <a:spcBef>
                <a:spcPts val="0"/>
              </a:spcBef>
              <a:spcAft>
                <a:spcPts val="0"/>
              </a:spcAft>
              <a:buClrTx/>
              <a:buSzTx/>
              <a:buFontTx/>
              <a:buNone/>
              <a:tabLst/>
              <a:defRPr kumimoji="0" sz="1800" b="0" i="0" u="none" strike="noStrike" cap="none" spc="0" normalizeH="0" baseline="0">
                <a:ln>
                  <a:noFill/>
                </a:ln>
                <a:solidFill>
                  <a:srgbClr val="184652"/>
                </a:solidFill>
                <a:effectLst/>
                <a:uFillTx/>
                <a:latin typeface="Palanquin Regular"/>
                <a:ea typeface="Arial"/>
                <a:cs typeface="Arial"/>
                <a:sym typeface="Aria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dirty="0" err="1"/>
              <a:t>Lorem</a:t>
            </a:r>
            <a:r>
              <a:rPr lang="fr-BE" dirty="0"/>
              <a:t> </a:t>
            </a:r>
            <a:r>
              <a:rPr lang="fr-BE" dirty="0" err="1"/>
              <a:t>ipsum</a:t>
            </a:r>
            <a:r>
              <a:rPr lang="fr-BE" dirty="0"/>
              <a:t> </a:t>
            </a:r>
            <a:r>
              <a:rPr lang="fr-BE" dirty="0" err="1"/>
              <a:t>dolor</a:t>
            </a:r>
            <a:r>
              <a:rPr lang="fr-BE" dirty="0"/>
              <a:t> </a:t>
            </a:r>
            <a:r>
              <a:rPr lang="fr-BE" dirty="0" err="1"/>
              <a:t>sit</a:t>
            </a:r>
            <a:r>
              <a:rPr lang="fr-BE" dirty="0"/>
              <a:t> </a:t>
            </a:r>
            <a:r>
              <a:rPr lang="fr-BE" dirty="0" err="1"/>
              <a:t>amet</a:t>
            </a:r>
            <a:r>
              <a:rPr lang="fr-BE" dirty="0"/>
              <a:t>, </a:t>
            </a:r>
            <a:r>
              <a:rPr lang="fr-BE" dirty="0" err="1"/>
              <a:t>consectetur</a:t>
            </a:r>
            <a:r>
              <a:rPr lang="fr-BE" dirty="0"/>
              <a:t> </a:t>
            </a:r>
            <a:r>
              <a:rPr lang="fr-BE" dirty="0" err="1"/>
              <a:t>adipiscing</a:t>
            </a:r>
            <a:r>
              <a:rPr lang="fr-BE" dirty="0"/>
              <a:t> </a:t>
            </a:r>
            <a:r>
              <a:rPr lang="fr-BE" dirty="0" err="1"/>
              <a:t>elit</a:t>
            </a:r>
            <a:r>
              <a:rPr lang="fr-BE" dirty="0"/>
              <a:t>, </a:t>
            </a:r>
            <a:r>
              <a:rPr lang="fr-BE" dirty="0" err="1"/>
              <a:t>sed</a:t>
            </a:r>
            <a:r>
              <a:rPr lang="fr-BE" dirty="0"/>
              <a:t> do </a:t>
            </a:r>
            <a:r>
              <a:rPr lang="fr-BE" dirty="0" err="1"/>
              <a:t>eiusmod</a:t>
            </a:r>
            <a:r>
              <a:rPr lang="fr-BE" dirty="0"/>
              <a:t> </a:t>
            </a:r>
            <a:r>
              <a:rPr lang="fr-BE" dirty="0" err="1"/>
              <a:t>tempor</a:t>
            </a:r>
            <a:r>
              <a:rPr lang="fr-BE" dirty="0"/>
              <a:t> </a:t>
            </a:r>
            <a:r>
              <a:rPr lang="fr-BE" dirty="0" err="1"/>
              <a:t>incididunt</a:t>
            </a:r>
            <a:r>
              <a:rPr lang="fr-BE" dirty="0"/>
              <a:t> ut </a:t>
            </a:r>
            <a:r>
              <a:rPr lang="fr-BE" dirty="0" err="1"/>
              <a:t>labore</a:t>
            </a:r>
            <a:r>
              <a:rPr lang="fr-BE" dirty="0"/>
              <a:t> et </a:t>
            </a:r>
            <a:r>
              <a:rPr lang="fr-BE" dirty="0" err="1"/>
              <a:t>dolore</a:t>
            </a:r>
            <a:r>
              <a:rPr lang="fr-BE" dirty="0"/>
              <a:t> magna </a:t>
            </a:r>
            <a:r>
              <a:rPr lang="fr-BE" dirty="0" err="1"/>
              <a:t>aliqua</a:t>
            </a:r>
            <a:r>
              <a:rPr lang="fr-BE" dirty="0"/>
              <a:t>. Ut </a:t>
            </a:r>
            <a:r>
              <a:rPr lang="fr-BE" dirty="0" err="1"/>
              <a:t>enim</a:t>
            </a:r>
            <a:r>
              <a:rPr lang="fr-BE" dirty="0"/>
              <a:t> ad </a:t>
            </a:r>
            <a:r>
              <a:rPr lang="fr-BE" dirty="0" err="1"/>
              <a:t>minim</a:t>
            </a:r>
            <a:r>
              <a:rPr lang="fr-BE" dirty="0"/>
              <a:t> </a:t>
            </a:r>
            <a:r>
              <a:rPr lang="fr-BE" dirty="0" err="1"/>
              <a:t>veniam</a:t>
            </a:r>
            <a:r>
              <a:rPr lang="fr-BE" dirty="0"/>
              <a:t>, </a:t>
            </a:r>
            <a:r>
              <a:rPr lang="fr-BE" dirty="0" err="1"/>
              <a:t>quis</a:t>
            </a:r>
            <a:r>
              <a:rPr lang="fr-BE" dirty="0"/>
              <a:t> </a:t>
            </a:r>
            <a:r>
              <a:rPr lang="fr-BE" dirty="0" err="1"/>
              <a:t>nostrud</a:t>
            </a:r>
            <a:r>
              <a:rPr lang="fr-BE" dirty="0"/>
              <a:t> </a:t>
            </a:r>
            <a:r>
              <a:rPr lang="fr-BE" dirty="0" err="1"/>
              <a:t>exercitation</a:t>
            </a:r>
            <a:r>
              <a:rPr lang="fr-BE" dirty="0"/>
              <a:t> </a:t>
            </a:r>
            <a:r>
              <a:rPr lang="fr-BE" dirty="0" err="1"/>
              <a:t>ullamco</a:t>
            </a:r>
            <a:r>
              <a:rPr lang="fr-BE" dirty="0"/>
              <a:t> </a:t>
            </a:r>
            <a:r>
              <a:rPr lang="fr-BE" dirty="0" err="1"/>
              <a:t>laboris</a:t>
            </a:r>
            <a:r>
              <a:rPr lang="fr-BE" dirty="0"/>
              <a:t> </a:t>
            </a:r>
            <a:r>
              <a:rPr lang="fr-BE" dirty="0" err="1"/>
              <a:t>nisi</a:t>
            </a:r>
            <a:r>
              <a:rPr lang="fr-BE" dirty="0"/>
              <a:t> ut </a:t>
            </a:r>
            <a:r>
              <a:rPr lang="fr-BE" dirty="0" err="1"/>
              <a:t>aliquip</a:t>
            </a:r>
            <a:r>
              <a:rPr lang="fr-BE" dirty="0"/>
              <a:t> ex </a:t>
            </a:r>
            <a:r>
              <a:rPr lang="fr-BE" dirty="0" err="1"/>
              <a:t>ae</a:t>
            </a:r>
            <a:r>
              <a:rPr lang="fr-BE" dirty="0"/>
              <a:t> </a:t>
            </a:r>
            <a:r>
              <a:rPr lang="fr-BE" dirty="0" err="1"/>
              <a:t>commodo</a:t>
            </a:r>
            <a:r>
              <a:rPr lang="fr-BE" dirty="0"/>
              <a:t> </a:t>
            </a:r>
            <a:r>
              <a:rPr lang="fr-BE" dirty="0" err="1"/>
              <a:t>consequat</a:t>
            </a:r>
            <a:r>
              <a:rPr lang="fr-BE" dirty="0"/>
              <a:t>. Duis </a:t>
            </a:r>
            <a:r>
              <a:rPr lang="fr-BE" dirty="0" err="1"/>
              <a:t>aute</a:t>
            </a:r>
            <a:r>
              <a:rPr lang="fr-BE" dirty="0"/>
              <a:t> </a:t>
            </a:r>
            <a:r>
              <a:rPr lang="fr-BE" dirty="0" err="1"/>
              <a:t>irure</a:t>
            </a:r>
            <a:r>
              <a:rPr lang="fr-BE" dirty="0"/>
              <a:t> </a:t>
            </a:r>
            <a:r>
              <a:rPr lang="fr-BE" dirty="0" err="1"/>
              <a:t>dolor</a:t>
            </a:r>
            <a:r>
              <a:rPr lang="fr-BE" dirty="0"/>
              <a:t> in </a:t>
            </a:r>
            <a:r>
              <a:rPr lang="fr-BE" dirty="0" err="1"/>
              <a:t>reprehenderit</a:t>
            </a:r>
            <a:r>
              <a:rPr lang="fr-BE" dirty="0"/>
              <a:t> in </a:t>
            </a:r>
            <a:r>
              <a:rPr lang="fr-BE" dirty="0" err="1"/>
              <a:t>voluptate</a:t>
            </a:r>
            <a:r>
              <a:rPr lang="fr-BE" dirty="0"/>
              <a:t> </a:t>
            </a:r>
            <a:r>
              <a:rPr lang="fr-BE" dirty="0" err="1"/>
              <a:t>velit</a:t>
            </a:r>
            <a:r>
              <a:rPr lang="fr-BE" dirty="0"/>
              <a:t> esse </a:t>
            </a:r>
            <a:r>
              <a:rPr lang="fr-BE" dirty="0" err="1"/>
              <a:t>cillum</a:t>
            </a:r>
            <a:r>
              <a:rPr lang="fr-BE" dirty="0"/>
              <a:t> </a:t>
            </a:r>
            <a:r>
              <a:rPr lang="fr-BE" dirty="0" err="1"/>
              <a:t>dolore</a:t>
            </a:r>
            <a:r>
              <a:rPr lang="fr-BE" dirty="0"/>
              <a:t> eu </a:t>
            </a:r>
            <a:r>
              <a:rPr lang="fr-BE" dirty="0" err="1"/>
              <a:t>fugiat</a:t>
            </a:r>
            <a:r>
              <a:rPr lang="fr-BE" dirty="0"/>
              <a:t> </a:t>
            </a:r>
            <a:r>
              <a:rPr lang="fr-BE" dirty="0" err="1"/>
              <a:t>nulla</a:t>
            </a:r>
            <a:r>
              <a:rPr lang="fr-BE" dirty="0"/>
              <a:t> </a:t>
            </a:r>
            <a:r>
              <a:rPr lang="fr-BE" dirty="0" err="1"/>
              <a:t>pariatur</a:t>
            </a:r>
            <a:r>
              <a:rPr lang="fr-BE" dirty="0"/>
              <a:t>. </a:t>
            </a:r>
            <a:r>
              <a:rPr lang="fr-BE" dirty="0" err="1"/>
              <a:t>Excepteur</a:t>
            </a:r>
            <a:r>
              <a:rPr lang="fr-BE" dirty="0"/>
              <a:t> </a:t>
            </a:r>
            <a:r>
              <a:rPr lang="fr-BE" dirty="0" err="1"/>
              <a:t>sint</a:t>
            </a:r>
            <a:r>
              <a:rPr lang="fr-BE" dirty="0"/>
              <a:t> </a:t>
            </a:r>
            <a:r>
              <a:rPr lang="fr-BE" dirty="0" err="1"/>
              <a:t>occaecat</a:t>
            </a:r>
            <a:r>
              <a:rPr lang="fr-BE" dirty="0"/>
              <a:t> </a:t>
            </a:r>
            <a:r>
              <a:rPr lang="fr-BE" dirty="0" err="1"/>
              <a:t>cupidatat</a:t>
            </a:r>
            <a:r>
              <a:rPr lang="fr-BE" dirty="0"/>
              <a:t> non </a:t>
            </a:r>
            <a:r>
              <a:rPr lang="fr-BE" dirty="0" err="1"/>
              <a:t>proident</a:t>
            </a:r>
            <a:r>
              <a:rPr lang="fr-BE" dirty="0"/>
              <a:t>, </a:t>
            </a:r>
            <a:r>
              <a:rPr lang="fr-BE" dirty="0" err="1"/>
              <a:t>sunt</a:t>
            </a:r>
            <a:r>
              <a:rPr lang="fr-BE" dirty="0"/>
              <a:t> in culpa qui officia </a:t>
            </a:r>
            <a:r>
              <a:rPr lang="fr-BE" dirty="0" err="1"/>
              <a:t>deserunt</a:t>
            </a:r>
            <a:r>
              <a:rPr lang="fr-BE" dirty="0"/>
              <a:t> mollit </a:t>
            </a:r>
            <a:r>
              <a:rPr lang="fr-BE" dirty="0" err="1"/>
              <a:t>anim</a:t>
            </a:r>
            <a:r>
              <a:rPr lang="fr-BE" dirty="0"/>
              <a:t> id est </a:t>
            </a:r>
            <a:r>
              <a:rPr lang="fr-BE" dirty="0" err="1"/>
              <a:t>laborum</a:t>
            </a:r>
            <a:r>
              <a:rPr lang="fr-BE" dirty="0"/>
              <a:t>.</a:t>
            </a:r>
          </a:p>
        </p:txBody>
      </p:sp>
      <p:pic>
        <p:nvPicPr>
          <p:cNvPr id="6" name="Picture 7" descr="Picture 7"/>
          <p:cNvPicPr>
            <a:picLocks noChangeAspect="1"/>
          </p:cNvPicPr>
          <p:nvPr userDrawn="1"/>
        </p:nvPicPr>
        <p:blipFill>
          <a:blip r:embed="rId2"/>
          <a:stretch>
            <a:fillRect/>
          </a:stretch>
        </p:blipFill>
        <p:spPr>
          <a:xfrm>
            <a:off x="9626662" y="6038660"/>
            <a:ext cx="2280741" cy="462231"/>
          </a:xfrm>
          <a:prstGeom prst="rect">
            <a:avLst/>
          </a:prstGeom>
          <a:ln w="12700">
            <a:miter lim="400000"/>
          </a:ln>
        </p:spPr>
      </p:pic>
    </p:spTree>
    <p:extLst>
      <p:ext uri="{BB962C8B-B14F-4D97-AF65-F5344CB8AC3E}">
        <p14:creationId xmlns:p14="http://schemas.microsoft.com/office/powerpoint/2010/main" val="6446486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xt Slide 2">
    <p:spTree>
      <p:nvGrpSpPr>
        <p:cNvPr id="1" name=""/>
        <p:cNvGrpSpPr/>
        <p:nvPr/>
      </p:nvGrpSpPr>
      <p:grpSpPr>
        <a:xfrm>
          <a:off x="0" y="0"/>
          <a:ext cx="0" cy="0"/>
          <a:chOff x="0" y="0"/>
          <a:chExt cx="0" cy="0"/>
        </a:xfrm>
      </p:grpSpPr>
      <p:pic>
        <p:nvPicPr>
          <p:cNvPr id="6" name="Picture 4" descr="Picture 4"/>
          <p:cNvPicPr>
            <a:picLocks noChangeAspect="1"/>
          </p:cNvPicPr>
          <p:nvPr userDrawn="1"/>
        </p:nvPicPr>
        <p:blipFill>
          <a:blip r:embed="rId2"/>
          <a:stretch>
            <a:fillRect/>
          </a:stretch>
        </p:blipFill>
        <p:spPr>
          <a:xfrm>
            <a:off x="761" y="427"/>
            <a:ext cx="12190478" cy="6857144"/>
          </a:xfrm>
          <a:prstGeom prst="rect">
            <a:avLst/>
          </a:prstGeom>
          <a:ln w="12700">
            <a:miter lim="400000"/>
          </a:ln>
        </p:spPr>
      </p:pic>
      <p:sp>
        <p:nvSpPr>
          <p:cNvPr id="8" name="Rectangle 7">
            <a:extLst>
              <a:ext uri="{FF2B5EF4-FFF2-40B4-BE49-F238E27FC236}">
                <a16:creationId xmlns:a16="http://schemas.microsoft.com/office/drawing/2014/main" id="{42492EFA-ABF7-5844-AC8A-8D3823339386}"/>
              </a:ext>
            </a:extLst>
          </p:cNvPr>
          <p:cNvSpPr/>
          <p:nvPr userDrawn="1"/>
        </p:nvSpPr>
        <p:spPr>
          <a:xfrm>
            <a:off x="-1" y="889092"/>
            <a:ext cx="146101" cy="351693"/>
          </a:xfrm>
          <a:prstGeom prst="rect">
            <a:avLst/>
          </a:prstGeom>
          <a:solidFill>
            <a:srgbClr val="1A4652"/>
          </a:solidFill>
          <a:ln w="12700">
            <a:miter lim="400000"/>
          </a:ln>
        </p:spPr>
        <p:txBody>
          <a:bodyPr lIns="45719" rIns="45719" anchor="ctr"/>
          <a:lstStyle/>
          <a:p>
            <a:pPr algn="just">
              <a:defRPr>
                <a:solidFill>
                  <a:srgbClr val="FFFFFF"/>
                </a:solidFill>
              </a:defRPr>
            </a:pPr>
            <a:endParaRPr/>
          </a:p>
        </p:txBody>
      </p:sp>
      <p:sp>
        <p:nvSpPr>
          <p:cNvPr id="9" name="TextBox 9">
            <a:extLst>
              <a:ext uri="{FF2B5EF4-FFF2-40B4-BE49-F238E27FC236}">
                <a16:creationId xmlns:a16="http://schemas.microsoft.com/office/drawing/2014/main" id="{E14C724D-8150-584E-B310-03760B61CF59}"/>
              </a:ext>
            </a:extLst>
          </p:cNvPr>
          <p:cNvSpPr txBox="1">
            <a:spLocks noGrp="1"/>
          </p:cNvSpPr>
          <p:nvPr>
            <p:ph type="body" sz="quarter" idx="13" hasCustomPrompt="1"/>
          </p:nvPr>
        </p:nvSpPr>
        <p:spPr>
          <a:xfrm>
            <a:off x="281009" y="745829"/>
            <a:ext cx="11293675" cy="707886"/>
          </a:xfrm>
          <a:prstGeom prst="rect">
            <a:avLst/>
          </a:prstGeom>
        </p:spPr>
        <p:txBody>
          <a:bodyPr wrap="square">
            <a:spAutoFit/>
          </a:bodyPr>
          <a:lstStyle>
            <a:lvl1pPr marL="0" indent="0">
              <a:lnSpc>
                <a:spcPct val="100000"/>
              </a:lnSpc>
              <a:spcBef>
                <a:spcPts val="0"/>
              </a:spcBef>
              <a:buSzTx/>
              <a:buFontTx/>
              <a:buNone/>
              <a:defRPr sz="4000" baseline="0">
                <a:solidFill>
                  <a:srgbClr val="1A4652"/>
                </a:solidFill>
                <a:latin typeface="Palanquin Bold"/>
                <a:ea typeface="Palanquin Bold"/>
                <a:cs typeface="Palanquin Bold"/>
                <a:sym typeface="Palanquin Bold"/>
              </a:defRPr>
            </a:lvl1pPr>
          </a:lstStyle>
          <a:p>
            <a:r>
              <a:rPr lang="fr-BE" dirty="0"/>
              <a:t>Put </a:t>
            </a:r>
            <a:r>
              <a:rPr lang="fr-BE" dirty="0" err="1"/>
              <a:t>title</a:t>
            </a:r>
            <a:r>
              <a:rPr lang="fr-BE" dirty="0"/>
              <a:t> </a:t>
            </a:r>
            <a:r>
              <a:rPr lang="fr-BE" dirty="0" err="1"/>
              <a:t>here</a:t>
            </a:r>
            <a:endParaRPr dirty="0"/>
          </a:p>
        </p:txBody>
      </p:sp>
      <p:sp>
        <p:nvSpPr>
          <p:cNvPr id="12" name="TextBox 9">
            <a:extLst>
              <a:ext uri="{FF2B5EF4-FFF2-40B4-BE49-F238E27FC236}">
                <a16:creationId xmlns:a16="http://schemas.microsoft.com/office/drawing/2014/main" id="{E14C724D-8150-584E-B310-03760B61CF59}"/>
              </a:ext>
            </a:extLst>
          </p:cNvPr>
          <p:cNvSpPr txBox="1">
            <a:spLocks noGrp="1"/>
          </p:cNvSpPr>
          <p:nvPr>
            <p:ph type="body" sz="quarter" idx="27" hasCustomPrompt="1"/>
          </p:nvPr>
        </p:nvSpPr>
        <p:spPr>
          <a:xfrm>
            <a:off x="281009" y="1779812"/>
            <a:ext cx="11237400" cy="4089476"/>
          </a:xfrm>
          <a:prstGeom prst="rect">
            <a:avLst/>
          </a:prstGeom>
        </p:spPr>
        <p:txBody>
          <a:bodyPr wrap="square">
            <a:noAutofit/>
          </a:bodyPr>
          <a:lstStyle>
            <a:lvl1pPr marL="0" marR="0" indent="0" algn="l" defTabSz="914400" rtl="0" eaLnBrk="1" fontAlgn="auto" latinLnBrk="0" hangingPunct="1">
              <a:lnSpc>
                <a:spcPct val="100000"/>
              </a:lnSpc>
              <a:spcBef>
                <a:spcPts val="0"/>
              </a:spcBef>
              <a:spcAft>
                <a:spcPts val="0"/>
              </a:spcAft>
              <a:buClrTx/>
              <a:buSzTx/>
              <a:buFontTx/>
              <a:buNone/>
              <a:tabLst/>
              <a:defRPr kumimoji="0" sz="1800" b="0" i="0" u="none" strike="noStrike" cap="none" spc="0" normalizeH="0" baseline="0">
                <a:ln>
                  <a:noFill/>
                </a:ln>
                <a:solidFill>
                  <a:srgbClr val="184652"/>
                </a:solidFill>
                <a:effectLst/>
                <a:uFillTx/>
                <a:latin typeface="Palanquin Regular"/>
                <a:ea typeface="Arial"/>
                <a:cs typeface="Arial"/>
                <a:sym typeface="Aria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dirty="0" err="1"/>
              <a:t>Lorem</a:t>
            </a:r>
            <a:r>
              <a:rPr lang="fr-BE" dirty="0"/>
              <a:t> </a:t>
            </a:r>
            <a:r>
              <a:rPr lang="fr-BE" dirty="0" err="1"/>
              <a:t>ipsum</a:t>
            </a:r>
            <a:r>
              <a:rPr lang="fr-BE" dirty="0"/>
              <a:t> </a:t>
            </a:r>
            <a:r>
              <a:rPr lang="fr-BE" dirty="0" err="1"/>
              <a:t>dolor</a:t>
            </a:r>
            <a:r>
              <a:rPr lang="fr-BE" dirty="0"/>
              <a:t> </a:t>
            </a:r>
            <a:r>
              <a:rPr lang="fr-BE" dirty="0" err="1"/>
              <a:t>sit</a:t>
            </a:r>
            <a:r>
              <a:rPr lang="fr-BE" dirty="0"/>
              <a:t> </a:t>
            </a:r>
            <a:r>
              <a:rPr lang="fr-BE" dirty="0" err="1"/>
              <a:t>amet</a:t>
            </a:r>
            <a:r>
              <a:rPr lang="fr-BE" dirty="0"/>
              <a:t>, </a:t>
            </a:r>
            <a:r>
              <a:rPr lang="fr-BE" dirty="0" err="1"/>
              <a:t>consectetur</a:t>
            </a:r>
            <a:r>
              <a:rPr lang="fr-BE" dirty="0"/>
              <a:t> </a:t>
            </a:r>
            <a:r>
              <a:rPr lang="fr-BE" dirty="0" err="1"/>
              <a:t>adipiscing</a:t>
            </a:r>
            <a:r>
              <a:rPr lang="fr-BE" dirty="0"/>
              <a:t> </a:t>
            </a:r>
            <a:r>
              <a:rPr lang="fr-BE" dirty="0" err="1"/>
              <a:t>elit</a:t>
            </a:r>
            <a:r>
              <a:rPr lang="fr-BE" dirty="0"/>
              <a:t>, </a:t>
            </a:r>
            <a:r>
              <a:rPr lang="fr-BE" dirty="0" err="1"/>
              <a:t>sed</a:t>
            </a:r>
            <a:r>
              <a:rPr lang="fr-BE" dirty="0"/>
              <a:t> do </a:t>
            </a:r>
            <a:r>
              <a:rPr lang="fr-BE" dirty="0" err="1"/>
              <a:t>eiusmod</a:t>
            </a:r>
            <a:r>
              <a:rPr lang="fr-BE" dirty="0"/>
              <a:t> </a:t>
            </a:r>
            <a:r>
              <a:rPr lang="fr-BE" dirty="0" err="1"/>
              <a:t>tempor</a:t>
            </a:r>
            <a:r>
              <a:rPr lang="fr-BE" dirty="0"/>
              <a:t> </a:t>
            </a:r>
            <a:r>
              <a:rPr lang="fr-BE" dirty="0" err="1"/>
              <a:t>incididunt</a:t>
            </a:r>
            <a:r>
              <a:rPr lang="fr-BE" dirty="0"/>
              <a:t> ut </a:t>
            </a:r>
            <a:r>
              <a:rPr lang="fr-BE" dirty="0" err="1"/>
              <a:t>labore</a:t>
            </a:r>
            <a:r>
              <a:rPr lang="fr-BE" dirty="0"/>
              <a:t> et </a:t>
            </a:r>
            <a:r>
              <a:rPr lang="fr-BE" dirty="0" err="1"/>
              <a:t>dolore</a:t>
            </a:r>
            <a:r>
              <a:rPr lang="fr-BE" dirty="0"/>
              <a:t> magna </a:t>
            </a:r>
            <a:r>
              <a:rPr lang="fr-BE" dirty="0" err="1"/>
              <a:t>aliqua</a:t>
            </a:r>
            <a:r>
              <a:rPr lang="fr-BE" dirty="0"/>
              <a:t>. Ut </a:t>
            </a:r>
            <a:r>
              <a:rPr lang="fr-BE" dirty="0" err="1"/>
              <a:t>enim</a:t>
            </a:r>
            <a:r>
              <a:rPr lang="fr-BE" dirty="0"/>
              <a:t> ad </a:t>
            </a:r>
            <a:r>
              <a:rPr lang="fr-BE" dirty="0" err="1"/>
              <a:t>minim</a:t>
            </a:r>
            <a:r>
              <a:rPr lang="fr-BE" dirty="0"/>
              <a:t> </a:t>
            </a:r>
            <a:r>
              <a:rPr lang="fr-BE" dirty="0" err="1"/>
              <a:t>veniam</a:t>
            </a:r>
            <a:r>
              <a:rPr lang="fr-BE" dirty="0"/>
              <a:t>, </a:t>
            </a:r>
            <a:r>
              <a:rPr lang="fr-BE" dirty="0" err="1"/>
              <a:t>quis</a:t>
            </a:r>
            <a:r>
              <a:rPr lang="fr-BE" dirty="0"/>
              <a:t> </a:t>
            </a:r>
            <a:r>
              <a:rPr lang="fr-BE" dirty="0" err="1"/>
              <a:t>nostrud</a:t>
            </a:r>
            <a:r>
              <a:rPr lang="fr-BE" dirty="0"/>
              <a:t> </a:t>
            </a:r>
            <a:r>
              <a:rPr lang="fr-BE" dirty="0" err="1"/>
              <a:t>exercitation</a:t>
            </a:r>
            <a:r>
              <a:rPr lang="fr-BE" dirty="0"/>
              <a:t> </a:t>
            </a:r>
            <a:r>
              <a:rPr lang="fr-BE" dirty="0" err="1"/>
              <a:t>ullamco</a:t>
            </a:r>
            <a:r>
              <a:rPr lang="fr-BE" dirty="0"/>
              <a:t> </a:t>
            </a:r>
            <a:r>
              <a:rPr lang="fr-BE" dirty="0" err="1"/>
              <a:t>laboris</a:t>
            </a:r>
            <a:r>
              <a:rPr lang="fr-BE" dirty="0"/>
              <a:t> </a:t>
            </a:r>
            <a:r>
              <a:rPr lang="fr-BE" dirty="0" err="1"/>
              <a:t>nisi</a:t>
            </a:r>
            <a:r>
              <a:rPr lang="fr-BE" dirty="0"/>
              <a:t> ut </a:t>
            </a:r>
            <a:r>
              <a:rPr lang="fr-BE" dirty="0" err="1"/>
              <a:t>aliquip</a:t>
            </a:r>
            <a:r>
              <a:rPr lang="fr-BE" dirty="0"/>
              <a:t> ex </a:t>
            </a:r>
            <a:r>
              <a:rPr lang="fr-BE" dirty="0" err="1"/>
              <a:t>ae</a:t>
            </a:r>
            <a:r>
              <a:rPr lang="fr-BE" dirty="0"/>
              <a:t> </a:t>
            </a:r>
            <a:r>
              <a:rPr lang="fr-BE" dirty="0" err="1"/>
              <a:t>commodo</a:t>
            </a:r>
            <a:r>
              <a:rPr lang="fr-BE" dirty="0"/>
              <a:t> </a:t>
            </a:r>
            <a:r>
              <a:rPr lang="fr-BE" dirty="0" err="1"/>
              <a:t>consequat</a:t>
            </a:r>
            <a:r>
              <a:rPr lang="fr-BE" dirty="0"/>
              <a:t>. Duis </a:t>
            </a:r>
            <a:r>
              <a:rPr lang="fr-BE" dirty="0" err="1"/>
              <a:t>aute</a:t>
            </a:r>
            <a:r>
              <a:rPr lang="fr-BE" dirty="0"/>
              <a:t> </a:t>
            </a:r>
            <a:r>
              <a:rPr lang="fr-BE" dirty="0" err="1"/>
              <a:t>irure</a:t>
            </a:r>
            <a:r>
              <a:rPr lang="fr-BE" dirty="0"/>
              <a:t> </a:t>
            </a:r>
            <a:r>
              <a:rPr lang="fr-BE" dirty="0" err="1"/>
              <a:t>dolor</a:t>
            </a:r>
            <a:r>
              <a:rPr lang="fr-BE" dirty="0"/>
              <a:t> in </a:t>
            </a:r>
            <a:r>
              <a:rPr lang="fr-BE" dirty="0" err="1"/>
              <a:t>reprehenderit</a:t>
            </a:r>
            <a:r>
              <a:rPr lang="fr-BE" dirty="0"/>
              <a:t> in </a:t>
            </a:r>
            <a:r>
              <a:rPr lang="fr-BE" dirty="0" err="1"/>
              <a:t>voluptate</a:t>
            </a:r>
            <a:r>
              <a:rPr lang="fr-BE" dirty="0"/>
              <a:t> </a:t>
            </a:r>
            <a:r>
              <a:rPr lang="fr-BE" dirty="0" err="1"/>
              <a:t>velit</a:t>
            </a:r>
            <a:r>
              <a:rPr lang="fr-BE" dirty="0"/>
              <a:t> esse </a:t>
            </a:r>
            <a:r>
              <a:rPr lang="fr-BE" dirty="0" err="1"/>
              <a:t>cillum</a:t>
            </a:r>
            <a:r>
              <a:rPr lang="fr-BE" dirty="0"/>
              <a:t> </a:t>
            </a:r>
            <a:r>
              <a:rPr lang="fr-BE" dirty="0" err="1"/>
              <a:t>dolore</a:t>
            </a:r>
            <a:r>
              <a:rPr lang="fr-BE" dirty="0"/>
              <a:t> eu </a:t>
            </a:r>
            <a:r>
              <a:rPr lang="fr-BE" dirty="0" err="1"/>
              <a:t>fugiat</a:t>
            </a:r>
            <a:r>
              <a:rPr lang="fr-BE" dirty="0"/>
              <a:t> </a:t>
            </a:r>
            <a:r>
              <a:rPr lang="fr-BE" dirty="0" err="1"/>
              <a:t>nulla</a:t>
            </a:r>
            <a:r>
              <a:rPr lang="fr-BE" dirty="0"/>
              <a:t> </a:t>
            </a:r>
            <a:r>
              <a:rPr lang="fr-BE" dirty="0" err="1"/>
              <a:t>pariatur</a:t>
            </a:r>
            <a:r>
              <a:rPr lang="fr-BE" dirty="0"/>
              <a:t>. </a:t>
            </a:r>
            <a:r>
              <a:rPr lang="fr-BE" dirty="0" err="1"/>
              <a:t>Excepteur</a:t>
            </a:r>
            <a:r>
              <a:rPr lang="fr-BE" dirty="0"/>
              <a:t> </a:t>
            </a:r>
            <a:r>
              <a:rPr lang="fr-BE" dirty="0" err="1"/>
              <a:t>sint</a:t>
            </a:r>
            <a:r>
              <a:rPr lang="fr-BE" dirty="0"/>
              <a:t> </a:t>
            </a:r>
            <a:r>
              <a:rPr lang="fr-BE" dirty="0" err="1"/>
              <a:t>occaecat</a:t>
            </a:r>
            <a:r>
              <a:rPr lang="fr-BE" dirty="0"/>
              <a:t> </a:t>
            </a:r>
            <a:r>
              <a:rPr lang="fr-BE" dirty="0" err="1"/>
              <a:t>cupidatat</a:t>
            </a:r>
            <a:r>
              <a:rPr lang="fr-BE" dirty="0"/>
              <a:t> non </a:t>
            </a:r>
            <a:r>
              <a:rPr lang="fr-BE" dirty="0" err="1"/>
              <a:t>proident</a:t>
            </a:r>
            <a:r>
              <a:rPr lang="fr-BE" dirty="0"/>
              <a:t>, </a:t>
            </a:r>
            <a:r>
              <a:rPr lang="fr-BE" dirty="0" err="1"/>
              <a:t>sunt</a:t>
            </a:r>
            <a:r>
              <a:rPr lang="fr-BE" dirty="0"/>
              <a:t> in culpa qui officia </a:t>
            </a:r>
            <a:r>
              <a:rPr lang="fr-BE" dirty="0" err="1"/>
              <a:t>deserunt</a:t>
            </a:r>
            <a:r>
              <a:rPr lang="fr-BE" dirty="0"/>
              <a:t> mollit </a:t>
            </a:r>
            <a:r>
              <a:rPr lang="fr-BE" dirty="0" err="1"/>
              <a:t>anim</a:t>
            </a:r>
            <a:r>
              <a:rPr lang="fr-BE" dirty="0"/>
              <a:t> id est </a:t>
            </a:r>
            <a:r>
              <a:rPr lang="fr-BE" dirty="0" err="1"/>
              <a:t>laborum</a:t>
            </a:r>
            <a:r>
              <a:rPr lang="fr-BE" dirty="0"/>
              <a:t>.</a:t>
            </a:r>
          </a:p>
        </p:txBody>
      </p:sp>
      <p:sp>
        <p:nvSpPr>
          <p:cNvPr id="16" name="Slide Number Placeholder 5"/>
          <p:cNvSpPr txBox="1">
            <a:spLocks/>
          </p:cNvSpPr>
          <p:nvPr userDrawn="1"/>
        </p:nvSpPr>
        <p:spPr>
          <a:xfrm>
            <a:off x="9359097" y="6443728"/>
            <a:ext cx="2743200" cy="365125"/>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1868436-61E3-4D76-BA88-7E0BF7E3DF6A}" type="slidenum">
              <a:rPr lang="fr-BE" smtClean="0"/>
              <a:pPr/>
              <a:t>‹#›</a:t>
            </a:fld>
            <a:endParaRPr lang="fr-BE" dirty="0"/>
          </a:p>
        </p:txBody>
      </p:sp>
      <p:pic>
        <p:nvPicPr>
          <p:cNvPr id="10" name="Picture 7" descr="Picture 7"/>
          <p:cNvPicPr>
            <a:picLocks noChangeAspect="1"/>
          </p:cNvPicPr>
          <p:nvPr userDrawn="1"/>
        </p:nvPicPr>
        <p:blipFill>
          <a:blip r:embed="rId3"/>
          <a:stretch>
            <a:fillRect/>
          </a:stretch>
        </p:blipFill>
        <p:spPr>
          <a:xfrm>
            <a:off x="9626662" y="6038660"/>
            <a:ext cx="2280741" cy="462231"/>
          </a:xfrm>
          <a:prstGeom prst="rect">
            <a:avLst/>
          </a:prstGeom>
          <a:ln w="12700">
            <a:miter lim="400000"/>
          </a:ln>
        </p:spPr>
      </p:pic>
    </p:spTree>
    <p:extLst>
      <p:ext uri="{BB962C8B-B14F-4D97-AF65-F5344CB8AC3E}">
        <p14:creationId xmlns:p14="http://schemas.microsoft.com/office/powerpoint/2010/main" val="13313263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icture Slide 1">
    <p:spTree>
      <p:nvGrpSpPr>
        <p:cNvPr id="1" name=""/>
        <p:cNvGrpSpPr/>
        <p:nvPr/>
      </p:nvGrpSpPr>
      <p:grpSpPr>
        <a:xfrm>
          <a:off x="0" y="0"/>
          <a:ext cx="0" cy="0"/>
          <a:chOff x="0" y="0"/>
          <a:chExt cx="0" cy="0"/>
        </a:xfrm>
      </p:grpSpPr>
      <p:sp>
        <p:nvSpPr>
          <p:cNvPr id="4" name="Rectangle 2"/>
          <p:cNvSpPr/>
          <p:nvPr userDrawn="1"/>
        </p:nvSpPr>
        <p:spPr>
          <a:xfrm>
            <a:off x="0" y="0"/>
            <a:ext cx="4343400" cy="6858000"/>
          </a:xfrm>
          <a:prstGeom prst="rect">
            <a:avLst/>
          </a:prstGeom>
          <a:solidFill>
            <a:srgbClr val="D9D9D9"/>
          </a:solidFill>
          <a:ln w="12700">
            <a:miter lim="400000"/>
          </a:ln>
        </p:spPr>
        <p:txBody>
          <a:bodyPr lIns="45719" rIns="45719" anchor="ctr"/>
          <a:lstStyle/>
          <a:p>
            <a:pPr algn="ctr">
              <a:defRPr>
                <a:solidFill>
                  <a:srgbClr val="D9D9D9"/>
                </a:solidFill>
              </a:defRPr>
            </a:pPr>
            <a:endParaRPr/>
          </a:p>
        </p:txBody>
      </p:sp>
      <p:sp>
        <p:nvSpPr>
          <p:cNvPr id="5" name="Rectangle 8"/>
          <p:cNvSpPr/>
          <p:nvPr userDrawn="1"/>
        </p:nvSpPr>
        <p:spPr>
          <a:xfrm>
            <a:off x="4343400" y="2170444"/>
            <a:ext cx="146100" cy="351693"/>
          </a:xfrm>
          <a:prstGeom prst="rect">
            <a:avLst/>
          </a:prstGeom>
          <a:solidFill>
            <a:srgbClr val="008990"/>
          </a:solidFill>
          <a:ln w="12700">
            <a:miter lim="400000"/>
          </a:ln>
        </p:spPr>
        <p:txBody>
          <a:bodyPr lIns="45719" rIns="45719" anchor="ctr"/>
          <a:lstStyle/>
          <a:p>
            <a:pPr algn="just">
              <a:defRPr>
                <a:solidFill>
                  <a:srgbClr val="FFFFFF"/>
                </a:solidFill>
              </a:defRPr>
            </a:pPr>
            <a:endParaRPr/>
          </a:p>
        </p:txBody>
      </p:sp>
      <p:sp>
        <p:nvSpPr>
          <p:cNvPr id="8" name="TextBox 9"/>
          <p:cNvSpPr txBox="1">
            <a:spLocks noGrp="1"/>
          </p:cNvSpPr>
          <p:nvPr>
            <p:ph type="body" sz="quarter" idx="13" hasCustomPrompt="1"/>
          </p:nvPr>
        </p:nvSpPr>
        <p:spPr>
          <a:xfrm>
            <a:off x="4624409" y="2027180"/>
            <a:ext cx="5574033" cy="707886"/>
          </a:xfrm>
          <a:prstGeom prst="rect">
            <a:avLst/>
          </a:prstGeom>
        </p:spPr>
        <p:txBody>
          <a:bodyPr wrap="square">
            <a:spAutoFit/>
          </a:bodyPr>
          <a:lstStyle>
            <a:lvl1pPr marL="0" indent="0">
              <a:lnSpc>
                <a:spcPct val="100000"/>
              </a:lnSpc>
              <a:spcBef>
                <a:spcPts val="0"/>
              </a:spcBef>
              <a:buSzTx/>
              <a:buFontTx/>
              <a:buNone/>
              <a:defRPr sz="4000" baseline="0">
                <a:solidFill>
                  <a:srgbClr val="008990"/>
                </a:solidFill>
                <a:latin typeface="Palanquin Bold"/>
                <a:ea typeface="Palanquin Bold"/>
                <a:cs typeface="Palanquin Bold"/>
                <a:sym typeface="Palanquin Bold"/>
              </a:defRPr>
            </a:lvl1pPr>
          </a:lstStyle>
          <a:p>
            <a:r>
              <a:rPr lang="fr-BE" dirty="0"/>
              <a:t>Put </a:t>
            </a:r>
            <a:r>
              <a:rPr lang="fr-BE" dirty="0" err="1"/>
              <a:t>title</a:t>
            </a:r>
            <a:r>
              <a:rPr lang="fr-BE" dirty="0"/>
              <a:t> </a:t>
            </a:r>
            <a:r>
              <a:rPr lang="fr-BE" dirty="0" err="1"/>
              <a:t>here</a:t>
            </a:r>
            <a:endParaRPr dirty="0"/>
          </a:p>
        </p:txBody>
      </p:sp>
      <p:sp>
        <p:nvSpPr>
          <p:cNvPr id="9" name="TextBox 9">
            <a:extLst>
              <a:ext uri="{FF2B5EF4-FFF2-40B4-BE49-F238E27FC236}">
                <a16:creationId xmlns:a16="http://schemas.microsoft.com/office/drawing/2014/main" id="{E14C724D-8150-584E-B310-03760B61CF59}"/>
              </a:ext>
            </a:extLst>
          </p:cNvPr>
          <p:cNvSpPr txBox="1">
            <a:spLocks noGrp="1"/>
          </p:cNvSpPr>
          <p:nvPr>
            <p:ph type="body" sz="quarter" idx="27" hasCustomPrompt="1"/>
          </p:nvPr>
        </p:nvSpPr>
        <p:spPr>
          <a:xfrm>
            <a:off x="4624409" y="2875333"/>
            <a:ext cx="5574033" cy="2338694"/>
          </a:xfrm>
          <a:prstGeom prst="rect">
            <a:avLst/>
          </a:prstGeom>
        </p:spPr>
        <p:txBody>
          <a:bodyPr wrap="square">
            <a:noAutofit/>
          </a:bodyPr>
          <a:lstStyle>
            <a:lvl1pPr marL="0" marR="0" indent="0" algn="l" defTabSz="914400" rtl="0" eaLnBrk="1" fontAlgn="auto" latinLnBrk="0" hangingPunct="1">
              <a:lnSpc>
                <a:spcPct val="100000"/>
              </a:lnSpc>
              <a:spcBef>
                <a:spcPts val="0"/>
              </a:spcBef>
              <a:spcAft>
                <a:spcPts val="0"/>
              </a:spcAft>
              <a:buClrTx/>
              <a:buSzTx/>
              <a:buFontTx/>
              <a:buNone/>
              <a:tabLst/>
              <a:defRPr kumimoji="0" sz="1800" b="0" i="0" u="none" strike="noStrike" cap="none" spc="0" normalizeH="0" baseline="0" dirty="0">
                <a:ln>
                  <a:noFill/>
                </a:ln>
                <a:solidFill>
                  <a:srgbClr val="184652"/>
                </a:solidFill>
                <a:effectLst/>
                <a:uFillTx/>
                <a:latin typeface="Palanquin Regular"/>
                <a:ea typeface="Arial"/>
                <a:cs typeface="Arial"/>
                <a:sym typeface="Aria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dirty="0" err="1"/>
              <a:t>Lorem</a:t>
            </a:r>
            <a:r>
              <a:rPr lang="fr-BE" dirty="0"/>
              <a:t> </a:t>
            </a:r>
            <a:r>
              <a:rPr lang="fr-BE" dirty="0" err="1"/>
              <a:t>ipsum</a:t>
            </a:r>
            <a:r>
              <a:rPr lang="fr-BE" dirty="0"/>
              <a:t> </a:t>
            </a:r>
            <a:r>
              <a:rPr lang="fr-BE" dirty="0" err="1"/>
              <a:t>dolor</a:t>
            </a:r>
            <a:r>
              <a:rPr lang="fr-BE" dirty="0"/>
              <a:t> </a:t>
            </a:r>
            <a:r>
              <a:rPr lang="fr-BE" dirty="0" err="1"/>
              <a:t>sit</a:t>
            </a:r>
            <a:r>
              <a:rPr lang="fr-BE" dirty="0"/>
              <a:t> </a:t>
            </a:r>
            <a:r>
              <a:rPr lang="fr-BE" dirty="0" err="1"/>
              <a:t>amet</a:t>
            </a:r>
            <a:r>
              <a:rPr lang="fr-BE" dirty="0"/>
              <a:t>, </a:t>
            </a:r>
            <a:r>
              <a:rPr lang="fr-BE" dirty="0" err="1"/>
              <a:t>consectetur</a:t>
            </a:r>
            <a:r>
              <a:rPr lang="fr-BE" dirty="0"/>
              <a:t> </a:t>
            </a:r>
            <a:r>
              <a:rPr lang="fr-BE" dirty="0" err="1"/>
              <a:t>adipiscing</a:t>
            </a:r>
            <a:r>
              <a:rPr lang="fr-BE" dirty="0"/>
              <a:t> </a:t>
            </a:r>
            <a:r>
              <a:rPr lang="fr-BE" dirty="0" err="1"/>
              <a:t>elit</a:t>
            </a:r>
            <a:r>
              <a:rPr lang="fr-BE" dirty="0"/>
              <a:t>, </a:t>
            </a:r>
            <a:r>
              <a:rPr lang="fr-BE" dirty="0" err="1"/>
              <a:t>sed</a:t>
            </a:r>
            <a:r>
              <a:rPr lang="fr-BE" dirty="0"/>
              <a:t> do </a:t>
            </a:r>
            <a:r>
              <a:rPr lang="fr-BE" dirty="0" err="1"/>
              <a:t>eiusmod</a:t>
            </a:r>
            <a:r>
              <a:rPr lang="fr-BE" dirty="0"/>
              <a:t> </a:t>
            </a:r>
            <a:r>
              <a:rPr lang="fr-BE" dirty="0" err="1"/>
              <a:t>tempor</a:t>
            </a:r>
            <a:r>
              <a:rPr lang="fr-BE" dirty="0"/>
              <a:t> </a:t>
            </a:r>
            <a:r>
              <a:rPr lang="fr-BE" dirty="0" err="1"/>
              <a:t>incididunt</a:t>
            </a:r>
            <a:r>
              <a:rPr lang="fr-BE" dirty="0"/>
              <a:t> ut </a:t>
            </a:r>
            <a:r>
              <a:rPr lang="fr-BE" dirty="0" err="1"/>
              <a:t>labore</a:t>
            </a:r>
            <a:r>
              <a:rPr lang="fr-BE" dirty="0"/>
              <a:t> et </a:t>
            </a:r>
            <a:r>
              <a:rPr lang="fr-BE" dirty="0" err="1"/>
              <a:t>dolore</a:t>
            </a:r>
            <a:r>
              <a:rPr lang="fr-BE" dirty="0"/>
              <a:t> magna </a:t>
            </a:r>
            <a:r>
              <a:rPr lang="fr-BE" dirty="0" err="1"/>
              <a:t>aliqua</a:t>
            </a:r>
            <a:r>
              <a:rPr lang="fr-BE" dirty="0"/>
              <a:t>.</a:t>
            </a:r>
          </a:p>
        </p:txBody>
      </p:sp>
      <p:sp>
        <p:nvSpPr>
          <p:cNvPr id="10" name="Picture Placeholder 2"/>
          <p:cNvSpPr>
            <a:spLocks noGrp="1"/>
          </p:cNvSpPr>
          <p:nvPr>
            <p:ph type="pic" sz="quarter" idx="28"/>
          </p:nvPr>
        </p:nvSpPr>
        <p:spPr>
          <a:xfrm>
            <a:off x="0" y="0"/>
            <a:ext cx="4337050" cy="6858000"/>
          </a:xfrm>
          <a:prstGeom prst="rect">
            <a:avLst/>
          </a:prstGeom>
        </p:spPr>
        <p:txBody>
          <a:bodyPr/>
          <a:lstStyle>
            <a:lvl1pPr marL="0" indent="0" algn="ctr">
              <a:buFontTx/>
              <a:buNone/>
              <a:defRPr sz="2000" i="1">
                <a:noFill/>
                <a:latin typeface="Palanquin" panose="020B0004020203020204" pitchFamily="34" charset="0"/>
                <a:cs typeface="Palanquin" panose="020B0004020203020204" pitchFamily="34" charset="0"/>
              </a:defRPr>
            </a:lvl1pPr>
          </a:lstStyle>
          <a:p>
            <a:endParaRPr lang="fr-BE" dirty="0"/>
          </a:p>
        </p:txBody>
      </p:sp>
      <p:pic>
        <p:nvPicPr>
          <p:cNvPr id="11" name="Picture 7" descr="Picture 7"/>
          <p:cNvPicPr>
            <a:picLocks noChangeAspect="1"/>
          </p:cNvPicPr>
          <p:nvPr userDrawn="1"/>
        </p:nvPicPr>
        <p:blipFill>
          <a:blip r:embed="rId2"/>
          <a:stretch>
            <a:fillRect/>
          </a:stretch>
        </p:blipFill>
        <p:spPr>
          <a:xfrm>
            <a:off x="9626662" y="6038660"/>
            <a:ext cx="2280741" cy="462231"/>
          </a:xfrm>
          <a:prstGeom prst="rect">
            <a:avLst/>
          </a:prstGeom>
          <a:ln w="12700">
            <a:miter lim="400000"/>
          </a:ln>
        </p:spPr>
      </p:pic>
    </p:spTree>
    <p:extLst>
      <p:ext uri="{BB962C8B-B14F-4D97-AF65-F5344CB8AC3E}">
        <p14:creationId xmlns:p14="http://schemas.microsoft.com/office/powerpoint/2010/main" val="15730563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Slide 2">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a:xfrm>
            <a:off x="8610600" y="6356350"/>
            <a:ext cx="2743200" cy="365125"/>
          </a:xfrm>
          <a:prstGeom prst="rect">
            <a:avLst/>
          </a:prstGeom>
        </p:spPr>
        <p:txBody>
          <a:bodyPr/>
          <a:lstStyle/>
          <a:p>
            <a:fld id="{31868436-61E3-4D76-BA88-7E0BF7E3DF6A}" type="slidenum">
              <a:rPr lang="fr-BE" smtClean="0"/>
              <a:t>‹#›</a:t>
            </a:fld>
            <a:endParaRPr lang="fr-BE"/>
          </a:p>
        </p:txBody>
      </p:sp>
      <p:sp>
        <p:nvSpPr>
          <p:cNvPr id="4" name="Rectangle 2"/>
          <p:cNvSpPr/>
          <p:nvPr userDrawn="1"/>
        </p:nvSpPr>
        <p:spPr>
          <a:xfrm>
            <a:off x="7848600" y="0"/>
            <a:ext cx="4343400" cy="6858000"/>
          </a:xfrm>
          <a:prstGeom prst="rect">
            <a:avLst/>
          </a:prstGeom>
          <a:solidFill>
            <a:srgbClr val="1A4652"/>
          </a:solidFill>
          <a:ln w="12700">
            <a:miter lim="400000"/>
          </a:ln>
        </p:spPr>
        <p:txBody>
          <a:bodyPr lIns="45719" rIns="45719" anchor="ctr"/>
          <a:lstStyle/>
          <a:p>
            <a:pPr algn="ctr">
              <a:defRPr>
                <a:solidFill>
                  <a:srgbClr val="FFFFFF"/>
                </a:solidFill>
              </a:defRPr>
            </a:pPr>
            <a:endParaRPr/>
          </a:p>
        </p:txBody>
      </p:sp>
      <p:sp>
        <p:nvSpPr>
          <p:cNvPr id="5" name="Rectangle 4"/>
          <p:cNvSpPr/>
          <p:nvPr userDrawn="1"/>
        </p:nvSpPr>
        <p:spPr>
          <a:xfrm>
            <a:off x="0" y="0"/>
            <a:ext cx="7848600" cy="6858000"/>
          </a:xfrm>
          <a:prstGeom prst="rect">
            <a:avLst/>
          </a:prstGeom>
          <a:solidFill>
            <a:srgbClr val="D9D9D9"/>
          </a:solidFill>
          <a:ln w="12700">
            <a:miter lim="400000"/>
          </a:ln>
        </p:spPr>
        <p:txBody>
          <a:bodyPr lIns="45719" rIns="45719" anchor="ctr"/>
          <a:lstStyle/>
          <a:p>
            <a:pPr algn="ctr">
              <a:defRPr>
                <a:solidFill>
                  <a:srgbClr val="FFFFFF"/>
                </a:solidFill>
              </a:defRPr>
            </a:pPr>
            <a:endParaRPr/>
          </a:p>
        </p:txBody>
      </p:sp>
      <p:sp>
        <p:nvSpPr>
          <p:cNvPr id="7" name="TextBox 9">
            <a:extLst>
              <a:ext uri="{FF2B5EF4-FFF2-40B4-BE49-F238E27FC236}">
                <a16:creationId xmlns:a16="http://schemas.microsoft.com/office/drawing/2014/main" id="{E14C724D-8150-584E-B310-03760B61CF59}"/>
              </a:ext>
            </a:extLst>
          </p:cNvPr>
          <p:cNvSpPr txBox="1">
            <a:spLocks noGrp="1"/>
          </p:cNvSpPr>
          <p:nvPr>
            <p:ph type="body" sz="quarter" idx="27" hasCustomPrompt="1"/>
          </p:nvPr>
        </p:nvSpPr>
        <p:spPr>
          <a:xfrm>
            <a:off x="8388790" y="677042"/>
            <a:ext cx="3263021" cy="5004509"/>
          </a:xfrm>
          <a:prstGeom prst="rect">
            <a:avLst/>
          </a:prstGeom>
        </p:spPr>
        <p:txBody>
          <a:bodyPr wrap="square">
            <a:noAutofit/>
          </a:bodyPr>
          <a:lstStyle>
            <a:lvl1pPr marL="0" indent="0">
              <a:lnSpc>
                <a:spcPct val="100000"/>
              </a:lnSpc>
              <a:spcBef>
                <a:spcPts val="0"/>
              </a:spcBef>
              <a:buSzTx/>
              <a:buFontTx/>
              <a:buNone/>
              <a:defRPr kumimoji="0" sz="1800" b="0" i="0" u="none" strike="noStrike" cap="none" spc="0" normalizeH="0" baseline="0" dirty="0">
                <a:ln>
                  <a:noFill/>
                </a:ln>
                <a:solidFill>
                  <a:schemeClr val="bg1"/>
                </a:solidFill>
                <a:effectLst/>
                <a:uFillTx/>
                <a:latin typeface="Palanquin Regular"/>
                <a:ea typeface="Arial"/>
                <a:cs typeface="Arial"/>
                <a:sym typeface="Arial"/>
              </a:defRPr>
            </a:lvl1pPr>
          </a:lstStyle>
          <a:p>
            <a:r>
              <a:rPr lang="fr-BE" dirty="0" err="1"/>
              <a:t>Lorem</a:t>
            </a:r>
            <a:r>
              <a:rPr lang="fr-BE" dirty="0"/>
              <a:t> </a:t>
            </a:r>
            <a:r>
              <a:rPr lang="fr-BE" dirty="0" err="1"/>
              <a:t>ipsum</a:t>
            </a:r>
            <a:r>
              <a:rPr lang="fr-BE" dirty="0"/>
              <a:t> </a:t>
            </a:r>
            <a:r>
              <a:rPr lang="fr-BE" dirty="0" err="1"/>
              <a:t>dolor</a:t>
            </a:r>
            <a:r>
              <a:rPr lang="fr-BE" dirty="0"/>
              <a:t> </a:t>
            </a:r>
            <a:r>
              <a:rPr lang="fr-BE" dirty="0" err="1"/>
              <a:t>sit</a:t>
            </a:r>
            <a:r>
              <a:rPr lang="fr-BE" dirty="0"/>
              <a:t> </a:t>
            </a:r>
            <a:r>
              <a:rPr lang="fr-BE" dirty="0" err="1"/>
              <a:t>amet</a:t>
            </a:r>
            <a:r>
              <a:rPr lang="fr-BE" dirty="0"/>
              <a:t>, </a:t>
            </a:r>
            <a:r>
              <a:rPr lang="fr-BE" dirty="0" err="1"/>
              <a:t>consectetur</a:t>
            </a:r>
            <a:r>
              <a:rPr lang="fr-BE" dirty="0"/>
              <a:t> </a:t>
            </a:r>
            <a:r>
              <a:rPr lang="fr-BE" dirty="0" err="1"/>
              <a:t>adipiscing</a:t>
            </a:r>
            <a:r>
              <a:rPr lang="fr-BE" dirty="0"/>
              <a:t> </a:t>
            </a:r>
            <a:r>
              <a:rPr lang="fr-BE" dirty="0" err="1"/>
              <a:t>elit</a:t>
            </a:r>
            <a:r>
              <a:rPr lang="fr-BE" dirty="0"/>
              <a:t>, </a:t>
            </a:r>
            <a:r>
              <a:rPr lang="fr-BE" dirty="0" err="1"/>
              <a:t>sed</a:t>
            </a:r>
            <a:r>
              <a:rPr lang="fr-BE" dirty="0"/>
              <a:t> do </a:t>
            </a:r>
            <a:r>
              <a:rPr lang="fr-BE" dirty="0" err="1"/>
              <a:t>eiusmod</a:t>
            </a:r>
            <a:r>
              <a:rPr lang="fr-BE" dirty="0"/>
              <a:t> </a:t>
            </a:r>
            <a:r>
              <a:rPr lang="fr-BE" dirty="0" err="1"/>
              <a:t>tempor</a:t>
            </a:r>
            <a:r>
              <a:rPr lang="fr-BE" dirty="0"/>
              <a:t> </a:t>
            </a:r>
            <a:r>
              <a:rPr lang="fr-BE" dirty="0" err="1"/>
              <a:t>incididunt</a:t>
            </a:r>
            <a:r>
              <a:rPr lang="fr-BE" dirty="0"/>
              <a:t> ut </a:t>
            </a:r>
            <a:r>
              <a:rPr lang="fr-BE" dirty="0" err="1"/>
              <a:t>labore</a:t>
            </a:r>
            <a:r>
              <a:rPr lang="fr-BE" dirty="0"/>
              <a:t> et </a:t>
            </a:r>
            <a:r>
              <a:rPr lang="fr-BE" dirty="0" err="1"/>
              <a:t>dolore</a:t>
            </a:r>
            <a:r>
              <a:rPr lang="fr-BE" dirty="0"/>
              <a:t> magna </a:t>
            </a:r>
            <a:r>
              <a:rPr lang="fr-BE" dirty="0" err="1"/>
              <a:t>aliqua</a:t>
            </a:r>
            <a:r>
              <a:rPr lang="fr-BE" dirty="0"/>
              <a:t>. Ut </a:t>
            </a:r>
            <a:r>
              <a:rPr lang="fr-BE" dirty="0" err="1"/>
              <a:t>enim</a:t>
            </a:r>
            <a:r>
              <a:rPr lang="fr-BE" dirty="0"/>
              <a:t> ad </a:t>
            </a:r>
            <a:r>
              <a:rPr lang="fr-BE" dirty="0" err="1"/>
              <a:t>minim</a:t>
            </a:r>
            <a:r>
              <a:rPr lang="fr-BE" dirty="0"/>
              <a:t> </a:t>
            </a:r>
            <a:r>
              <a:rPr lang="fr-BE" dirty="0" err="1"/>
              <a:t>veniam</a:t>
            </a:r>
            <a:r>
              <a:rPr lang="fr-BE" dirty="0"/>
              <a:t>, </a:t>
            </a:r>
            <a:r>
              <a:rPr lang="fr-BE" dirty="0" err="1"/>
              <a:t>quis</a:t>
            </a:r>
            <a:r>
              <a:rPr lang="fr-BE" dirty="0"/>
              <a:t> </a:t>
            </a:r>
            <a:r>
              <a:rPr lang="fr-BE" dirty="0" err="1"/>
              <a:t>nostrud</a:t>
            </a:r>
            <a:r>
              <a:rPr lang="fr-BE" dirty="0"/>
              <a:t> </a:t>
            </a:r>
            <a:r>
              <a:rPr lang="fr-BE" dirty="0" err="1"/>
              <a:t>exercitation</a:t>
            </a:r>
            <a:r>
              <a:rPr lang="fr-BE" dirty="0"/>
              <a:t> </a:t>
            </a:r>
            <a:r>
              <a:rPr lang="fr-BE" dirty="0" err="1"/>
              <a:t>ullamco</a:t>
            </a:r>
            <a:r>
              <a:rPr lang="fr-BE" dirty="0"/>
              <a:t> </a:t>
            </a:r>
            <a:r>
              <a:rPr lang="fr-BE" dirty="0" err="1"/>
              <a:t>laboris</a:t>
            </a:r>
            <a:r>
              <a:rPr lang="fr-BE" dirty="0"/>
              <a:t> </a:t>
            </a:r>
            <a:r>
              <a:rPr lang="fr-BE" dirty="0" err="1"/>
              <a:t>nisi</a:t>
            </a:r>
            <a:r>
              <a:rPr lang="fr-BE" dirty="0"/>
              <a:t> ut </a:t>
            </a:r>
            <a:r>
              <a:rPr lang="fr-BE" dirty="0" err="1"/>
              <a:t>aliquip</a:t>
            </a:r>
            <a:r>
              <a:rPr lang="fr-BE" dirty="0"/>
              <a:t> ex </a:t>
            </a:r>
            <a:r>
              <a:rPr lang="fr-BE" dirty="0" err="1"/>
              <a:t>ae</a:t>
            </a:r>
            <a:r>
              <a:rPr lang="fr-BE" dirty="0"/>
              <a:t> </a:t>
            </a:r>
            <a:r>
              <a:rPr lang="fr-BE" dirty="0" err="1"/>
              <a:t>commodo</a:t>
            </a:r>
            <a:r>
              <a:rPr lang="fr-BE" dirty="0"/>
              <a:t> </a:t>
            </a:r>
            <a:r>
              <a:rPr lang="fr-BE" dirty="0" err="1"/>
              <a:t>consequat</a:t>
            </a:r>
            <a:r>
              <a:rPr lang="fr-BE" dirty="0"/>
              <a:t>.</a:t>
            </a:r>
          </a:p>
        </p:txBody>
      </p:sp>
      <p:sp>
        <p:nvSpPr>
          <p:cNvPr id="9" name="Slide Number Placeholder 5"/>
          <p:cNvSpPr txBox="1">
            <a:spLocks/>
          </p:cNvSpPr>
          <p:nvPr userDrawn="1"/>
        </p:nvSpPr>
        <p:spPr>
          <a:xfrm>
            <a:off x="9359097" y="6443728"/>
            <a:ext cx="2743200" cy="365125"/>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1868436-61E3-4D76-BA88-7E0BF7E3DF6A}" type="slidenum">
              <a:rPr lang="fr-BE" smtClean="0"/>
              <a:pPr/>
              <a:t>‹#›</a:t>
            </a:fld>
            <a:endParaRPr lang="fr-BE" dirty="0"/>
          </a:p>
        </p:txBody>
      </p:sp>
      <p:sp>
        <p:nvSpPr>
          <p:cNvPr id="10" name="Picture Placeholder 9"/>
          <p:cNvSpPr>
            <a:spLocks noGrp="1"/>
          </p:cNvSpPr>
          <p:nvPr>
            <p:ph type="pic" sz="quarter" idx="28"/>
          </p:nvPr>
        </p:nvSpPr>
        <p:spPr>
          <a:xfrm>
            <a:off x="0" y="0"/>
            <a:ext cx="7848600" cy="6858000"/>
          </a:xfrm>
        </p:spPr>
        <p:txBody>
          <a:bodyPr/>
          <a:lstStyle>
            <a:lvl1pPr>
              <a:defRPr>
                <a:noFill/>
              </a:defRPr>
            </a:lvl1pPr>
          </a:lstStyle>
          <a:p>
            <a:endParaRPr lang="fr-BE" dirty="0"/>
          </a:p>
        </p:txBody>
      </p:sp>
      <p:pic>
        <p:nvPicPr>
          <p:cNvPr id="12" name="Picture 1" descr="Picture 1"/>
          <p:cNvPicPr>
            <a:picLocks noChangeAspect="1"/>
          </p:cNvPicPr>
          <p:nvPr userDrawn="1"/>
        </p:nvPicPr>
        <p:blipFill>
          <a:blip r:embed="rId2"/>
          <a:stretch>
            <a:fillRect/>
          </a:stretch>
        </p:blipFill>
        <p:spPr>
          <a:xfrm>
            <a:off x="9626662" y="6038660"/>
            <a:ext cx="2280741" cy="462231"/>
          </a:xfrm>
          <a:prstGeom prst="rect">
            <a:avLst/>
          </a:prstGeom>
          <a:ln w="12700">
            <a:miter lim="400000"/>
          </a:ln>
        </p:spPr>
      </p:pic>
    </p:spTree>
    <p:extLst>
      <p:ext uri="{BB962C8B-B14F-4D97-AF65-F5344CB8AC3E}">
        <p14:creationId xmlns:p14="http://schemas.microsoft.com/office/powerpoint/2010/main" val="6480484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Text Placeholder 2"/>
          <p:cNvSpPr>
            <a:spLocks noGrp="1"/>
          </p:cNvSpPr>
          <p:nvPr>
            <p:ph type="body" idx="1"/>
          </p:nvPr>
        </p:nvSpPr>
        <p:spPr>
          <a:xfrm>
            <a:off x="838200" y="1825625"/>
            <a:ext cx="10515600" cy="4279084"/>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BE" dirty="0"/>
          </a:p>
          <a:p>
            <a:pPr lvl="4"/>
            <a:endParaRPr lang="en-US" dirty="0"/>
          </a:p>
          <a:p>
            <a:pPr lvl="4"/>
            <a:endParaRPr lang="fr-BE" dirty="0"/>
          </a:p>
        </p:txBody>
      </p:sp>
      <p:sp>
        <p:nvSpPr>
          <p:cNvPr id="11" name="Slide Number Placeholder 5"/>
          <p:cNvSpPr txBox="1">
            <a:spLocks/>
          </p:cNvSpPr>
          <p:nvPr userDrawn="1"/>
        </p:nvSpPr>
        <p:spPr>
          <a:xfrm>
            <a:off x="9359097" y="6443728"/>
            <a:ext cx="2743200" cy="365125"/>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1868436-61E3-4D76-BA88-7E0BF7E3DF6A}" type="slidenum">
              <a:rPr lang="fr-BE" smtClean="0"/>
              <a:pPr/>
              <a:t>‹#›</a:t>
            </a:fld>
            <a:endParaRPr lang="fr-BE" dirty="0"/>
          </a:p>
        </p:txBody>
      </p:sp>
    </p:spTree>
    <p:extLst>
      <p:ext uri="{BB962C8B-B14F-4D97-AF65-F5344CB8AC3E}">
        <p14:creationId xmlns:p14="http://schemas.microsoft.com/office/powerpoint/2010/main" val="2447900341"/>
      </p:ext>
    </p:extLst>
  </p:cSld>
  <p:clrMap bg1="lt1" tx1="dk1" bg2="lt2" tx2="dk2" accent1="accent1" accent2="accent2" accent3="accent3" accent4="accent4" accent5="accent5" accent6="accent6" hlink="hlink" folHlink="folHlink"/>
  <p:sldLayoutIdLst>
    <p:sldLayoutId id="2147483719" r:id="rId1"/>
    <p:sldLayoutId id="2147483720" r:id="rId2"/>
    <p:sldLayoutId id="2147483735" r:id="rId3"/>
    <p:sldLayoutId id="2147483729" r:id="rId4"/>
    <p:sldLayoutId id="2147483730" r:id="rId5"/>
    <p:sldLayoutId id="2147483731" r:id="rId6"/>
    <p:sldLayoutId id="2147483736" r:id="rId7"/>
    <p:sldLayoutId id="2147483737" r:id="rId8"/>
    <p:sldLayoutId id="2147483738" r:id="rId9"/>
    <p:sldLayoutId id="2147483734"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800" kern="1200" baseline="0">
          <a:solidFill>
            <a:srgbClr val="184652"/>
          </a:solidFill>
          <a:latin typeface="+mn-lt"/>
          <a:ea typeface="+mn-ea"/>
          <a:cs typeface="+mn-cs"/>
        </a:defRPr>
      </a:lvl1pPr>
      <a:lvl2pPr marL="742950" indent="-285750" algn="l" defTabSz="914400" rtl="0" eaLnBrk="1" latinLnBrk="0" hangingPunct="1">
        <a:lnSpc>
          <a:spcPct val="90000"/>
        </a:lnSpc>
        <a:spcBef>
          <a:spcPts val="500"/>
        </a:spcBef>
        <a:buFont typeface="Arial" panose="020B0604020202020204" pitchFamily="34" charset="0"/>
        <a:buChar char="•"/>
        <a:defRPr sz="1800" kern="1200">
          <a:solidFill>
            <a:srgbClr val="184652"/>
          </a:solidFill>
          <a:latin typeface="+mn-lt"/>
          <a:ea typeface="+mn-ea"/>
          <a:cs typeface="+mn-cs"/>
        </a:defRPr>
      </a:lvl2pPr>
      <a:lvl3pPr marL="1200150" indent="-285750" algn="l" defTabSz="914400" rtl="0" eaLnBrk="1" latinLnBrk="0" hangingPunct="1">
        <a:lnSpc>
          <a:spcPct val="90000"/>
        </a:lnSpc>
        <a:spcBef>
          <a:spcPts val="500"/>
        </a:spcBef>
        <a:buFont typeface="Arial" panose="020B0604020202020204" pitchFamily="34" charset="0"/>
        <a:buChar char="•"/>
        <a:defRPr sz="1600" kern="1200">
          <a:solidFill>
            <a:srgbClr val="184652"/>
          </a:solidFill>
          <a:latin typeface="+mn-lt"/>
          <a:ea typeface="+mn-ea"/>
          <a:cs typeface="+mn-cs"/>
        </a:defRPr>
      </a:lvl3pPr>
      <a:lvl4pPr marL="1657350" indent="-285750" algn="l" defTabSz="914400" rtl="0" eaLnBrk="1" latinLnBrk="0" hangingPunct="1">
        <a:lnSpc>
          <a:spcPct val="90000"/>
        </a:lnSpc>
        <a:spcBef>
          <a:spcPts val="500"/>
        </a:spcBef>
        <a:buFont typeface="Arial" panose="020B0604020202020204" pitchFamily="34" charset="0"/>
        <a:buChar char="•"/>
        <a:defRPr sz="1600" kern="1200">
          <a:solidFill>
            <a:srgbClr val="184652"/>
          </a:solidFill>
          <a:latin typeface="+mn-lt"/>
          <a:ea typeface="+mn-ea"/>
          <a:cs typeface="+mn-cs"/>
        </a:defRPr>
      </a:lvl4pPr>
      <a:lvl5pPr marL="2114550" indent="-285750" algn="l" defTabSz="914400" rtl="0" eaLnBrk="1" latinLnBrk="0" hangingPunct="1">
        <a:lnSpc>
          <a:spcPct val="90000"/>
        </a:lnSpc>
        <a:spcBef>
          <a:spcPts val="500"/>
        </a:spcBef>
        <a:buFont typeface="Arial" panose="020B0604020202020204" pitchFamily="34" charset="0"/>
        <a:buChar char="•"/>
        <a:defRPr sz="1400" kern="1200">
          <a:solidFill>
            <a:srgbClr val="18465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8" Type="http://schemas.openxmlformats.org/officeDocument/2006/relationships/hyperlink" Target="https://shpapps.mil.intra/sites/EDR/Publications/ACWB-SPS-WRKPR-002_F_E001_R000.docx" TargetMode="External"/><Relationship Id="rId13" Type="http://schemas.openxmlformats.org/officeDocument/2006/relationships/hyperlink" Target="http://intranet.mil.intra/sites/EDir/ACOSWB/Geconverteerde%20Documenten/Richtlijnen/SPS/ACWB-SPS-WRKPR-005_N.pdf" TargetMode="External"/><Relationship Id="rId3" Type="http://schemas.openxmlformats.org/officeDocument/2006/relationships/hyperlink" Target="https://shpapps.mil.intra/sites/EDR/Publications/ACWB-SPS-WRKPR-009_N_E001_R000.docx" TargetMode="External"/><Relationship Id="rId7" Type="http://schemas.openxmlformats.org/officeDocument/2006/relationships/hyperlink" Target="https://shpapps.mil.intra/sites/EDR/Publications/ACWB-SPS-WRKPR-002_N_E001_R000.docx" TargetMode="External"/><Relationship Id="rId12" Type="http://schemas.openxmlformats.org/officeDocument/2006/relationships/hyperlink" Target="https://shpapps.mil.intra/sites/EDR/Publications/ACWB-GID-WRKPR-002_F_E002_R000.docx" TargetMode="External"/><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hyperlink" Target="https://shpapps.mil.intra/sites/EDR/Publications/ACWB-SPS-WRKPR-005_F_E002_R000.pdf" TargetMode="External"/><Relationship Id="rId11" Type="http://schemas.openxmlformats.org/officeDocument/2006/relationships/hyperlink" Target="https://shpapps.mil.intra/sites/EDR/Publications/ACWB-GID-WRKPR-002_N_E002_R000.docx" TargetMode="External"/><Relationship Id="rId5" Type="http://schemas.openxmlformats.org/officeDocument/2006/relationships/hyperlink" Target="https://shpapps.mil.intra/sites/EDR/Publications/ACWB-SPS-WRKPR-005_N_E002_R000.pdf?web=1" TargetMode="External"/><Relationship Id="rId10" Type="http://schemas.openxmlformats.org/officeDocument/2006/relationships/hyperlink" Target="https://shpapps.mil.intra/sites/EDR/Publications/ACWB-GID-WRKPR-003_F_E001_R000.docx?web=1" TargetMode="External"/><Relationship Id="rId4" Type="http://schemas.openxmlformats.org/officeDocument/2006/relationships/hyperlink" Target="https://shpapps.mil.intra/sites/EDR/Publications/ACWB-SPS-WRKPR-009_F_E001_R000.docx" TargetMode="External"/><Relationship Id="rId9" Type="http://schemas.openxmlformats.org/officeDocument/2006/relationships/hyperlink" Target="https://shpapps.mil.intra/sites/EDR/Publications/ACWB-GID-WRKPR-003_N_E001_R000.docx?web=1" TargetMode="Externa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6.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hyperlink" Target="https://units.mil.intra/sites/DGHWB/SIPPT_IDPBW_Risk_Management/LDPBW_SLPPT8/Info%20Assistent%20in%20Preventie%20van%20de%20Eenheid/codex%202020.pdf" TargetMode="External"/><Relationship Id="rId7" Type="http://schemas.openxmlformats.org/officeDocument/2006/relationships/hyperlink" Target="https://intranet.mil.intra/sites/CHOD/CHOD_Refertes/Plan%20Global%20de%20Pr&#233;vention_2025-2029_PAA%202025_F_MITS_2500003060.docx" TargetMode="External"/><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hyperlink" Target="https://intranet.mil.intra/sites/CHOD/CHOD_Refertes/Globaal%20Preventieplan_2025-2029_JAP%202025_N_MITS_2500003060.docx" TargetMode="External"/><Relationship Id="rId5" Type="http://schemas.openxmlformats.org/officeDocument/2006/relationships/hyperlink" Target="https://werk.belgie.be/sites/default/files/content/documents/Welzijn%20op%20het%20werk/Regelgeving/Codex%20boek%20II%20titel%201%20IDPB.pdf" TargetMode="External"/><Relationship Id="rId4" Type="http://schemas.openxmlformats.org/officeDocument/2006/relationships/hyperlink" Target="https://units.mil.intra/sites/DGHWB/SIPPT_IDPBW_Risk_Management/LDPBW_SLPPT8/Info%20Assistent%20in%20Preventie%20van%20de%20Eenheid/code2020.pdf" TargetMode="External"/></Relationships>
</file>

<file path=ppt/slides/_rels/slide50.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hyperlink" Target="https://units.mil.intra/sites/DGHWB/SIPPT_IDPBW_Risk_Management/LDPBW_SLPPT8/Templates/Checklist%20brandveiligheid_CODEX-Art52%20ARAB-KB%201972_template.xlsx" TargetMode="External"/><Relationship Id="rId7" Type="http://schemas.openxmlformats.org/officeDocument/2006/relationships/hyperlink" Target="https://units.mil.intra/sites/DGHWB/SIPPT_IDPBW_Risk_Management/LDPBW_SLPPT8/Templates/Template_INVENTARISATIE%20PMGE_2025.xlsx" TargetMode="External"/><Relationship Id="rId2" Type="http://schemas.openxmlformats.org/officeDocument/2006/relationships/notesSlide" Target="../notesSlides/notesSlide47.xml"/><Relationship Id="rId1" Type="http://schemas.openxmlformats.org/officeDocument/2006/relationships/slideLayout" Target="../slideLayouts/slideLayout3.xml"/><Relationship Id="rId6" Type="http://schemas.openxmlformats.org/officeDocument/2006/relationships/hyperlink" Target="https://units.mil.intra/sites/DGHWB/SIPPT_IDPBW_Risk_Management/LDPBW_SLPPT8/Templates/Inventarisatie%20arbeidsmiddelen.xls" TargetMode="External"/><Relationship Id="rId5" Type="http://schemas.openxmlformats.org/officeDocument/2006/relationships/hyperlink" Target="https://shpapps.mil.intra/sites/EDR/Publications/DGMR-SPS-PRPER-PMRS-001_N_E005_R000.docx?web=1" TargetMode="External"/><Relationship Id="rId4" Type="http://schemas.openxmlformats.org/officeDocument/2006/relationships/hyperlink" Target="https://shpapps.mil.intra/sites/EDR/Publications/DGMR-SPS-PRPER-PRMW-002_N_E001_R000.pdf?web=1" TargetMode="External"/></Relationships>
</file>

<file path=ppt/slides/_rels/slide5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8.xml"/><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2.xml"/><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3" Type="http://schemas.openxmlformats.org/officeDocument/2006/relationships/hyperlink" Target="https://units.mil.intra/sites/DGHWB/SIPPT_IDPBW_Risk_Management/LDPBW_SLPPT8/Veiligheidsinformatiebladen%20MSDS/SDS%20aceton.pdf" TargetMode="External"/><Relationship Id="rId2" Type="http://schemas.openxmlformats.org/officeDocument/2006/relationships/hyperlink" Target="https://units.mil.intra/sites/DGHWB/SIPPT_IDPBW_Risk_Management/LDPBW_SLPPT8/Templates/Template_INVENTARISATIE%20PMGE_2025.xlsx" TargetMode="External"/><Relationship Id="rId1" Type="http://schemas.openxmlformats.org/officeDocument/2006/relationships/slideLayout" Target="../slideLayouts/slideLayout7.xml"/><Relationship Id="rId4" Type="http://schemas.openxmlformats.org/officeDocument/2006/relationships/hyperlink" Target="https://units.mil.intra/sites/DGHWB/SIPPT_IDPBW_Risk_Management/LDPBW_SLPPT8/VeiligheidsinstructiekaartPMGE/VIK-255_Jet-A1_NATO%20F35_NL.pdf"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s://shpapps.mil.intra/sites/EDR/Publications/ACWB-SPS-WRKPR-005_N_E002_R000.pdf" TargetMode="External"/><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hyperlink" Target="https://shpapps.mil.intra/sites/EDR/Publications/ACWB-SPS-WRKPR-005_F_E002_R000.pdf" TargetMode="External"/></Relationships>
</file>

<file path=ppt/slides/_rels/slide60.xml.rels><?xml version="1.0" encoding="UTF-8" standalone="yes"?>
<Relationships xmlns="http://schemas.openxmlformats.org/package/2006/relationships"><Relationship Id="rId3" Type="http://schemas.openxmlformats.org/officeDocument/2006/relationships/hyperlink" Target="https://units.mil.intra/sites/DGMR/SYS/S/P/S/Pages/Safety-Data-Sheets---SP.aspx" TargetMode="External"/><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2.xml.rels><?xml version="1.0" encoding="UTF-8" standalone="yes"?>
<Relationships xmlns="http://schemas.openxmlformats.org/package/2006/relationships"><Relationship Id="rId2" Type="http://schemas.openxmlformats.org/officeDocument/2006/relationships/hyperlink" Target="https://units.mil.intra/sites/DGHWB/SIPPT_IDPBW_Risk_Management/LDPBW_SLPPT8/Templates/Inventarisatie%20arbeidsmiddelen.xls" TargetMode="External"/><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3" Type="http://schemas.openxmlformats.org/officeDocument/2006/relationships/hyperlink" Target="mailto:DGHWB-SLPPT08-EVERE@mil.be" TargetMode="External"/><Relationship Id="rId2" Type="http://schemas.openxmlformats.org/officeDocument/2006/relationships/notesSlide" Target="../notesSlides/notesSlide54.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hyperlink" Target="https://shpapps.mil.intra/sites/EDR/Publications/ACWB-SPS-WRKPR-002_N_E001_R000.docx" TargetMode="External"/><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hyperlink" Target="https://shpapps.mil.intra/sites/EDR/Publications/ACWB-SPS-WRKPR-002_F_E001_R000.docx"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intranet.mil.intra/sites/EDir/ACOSWB/Geconverteerde%20Documenten/Richtlijnen/SPS/ACWB-SPS-WRKPR-009_N.doc" TargetMode="External"/><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half" idx="13"/>
          </p:nvPr>
        </p:nvSpPr>
        <p:spPr>
          <a:xfrm>
            <a:off x="352162" y="5092589"/>
            <a:ext cx="11672876" cy="923330"/>
          </a:xfrm>
        </p:spPr>
        <p:txBody>
          <a:bodyPr/>
          <a:lstStyle/>
          <a:p>
            <a:r>
              <a:rPr lang="fr-BE" sz="5400" dirty="0"/>
              <a:t>Het </a:t>
            </a:r>
            <a:r>
              <a:rPr lang="fr-BE" sz="5400" dirty="0" err="1"/>
              <a:t>lokaal</a:t>
            </a:r>
            <a:r>
              <a:rPr lang="fr-BE" sz="5400" dirty="0"/>
              <a:t> </a:t>
            </a:r>
            <a:r>
              <a:rPr lang="fr-BE" sz="5400" dirty="0" err="1"/>
              <a:t>preventieplan</a:t>
            </a:r>
            <a:r>
              <a:rPr lang="fr-BE" sz="5400" dirty="0"/>
              <a:t> 2026-2030</a:t>
            </a:r>
          </a:p>
        </p:txBody>
      </p:sp>
      <p:sp>
        <p:nvSpPr>
          <p:cNvPr id="3" name="Text Placeholder 2"/>
          <p:cNvSpPr>
            <a:spLocks noGrp="1"/>
          </p:cNvSpPr>
          <p:nvPr>
            <p:ph type="body" sz="quarter" idx="16"/>
          </p:nvPr>
        </p:nvSpPr>
        <p:spPr/>
        <p:txBody>
          <a:bodyPr>
            <a:normAutofit lnSpcReduction="10000"/>
          </a:bodyPr>
          <a:lstStyle/>
          <a:p>
            <a:r>
              <a:rPr lang="fr-BE" dirty="0"/>
              <a:t>18 </a:t>
            </a:r>
            <a:r>
              <a:rPr lang="fr-BE" dirty="0" err="1"/>
              <a:t>Feb</a:t>
            </a:r>
            <a:r>
              <a:rPr lang="fr-BE" dirty="0"/>
              <a:t> 2026</a:t>
            </a:r>
          </a:p>
        </p:txBody>
      </p:sp>
      <p:sp>
        <p:nvSpPr>
          <p:cNvPr id="4" name="Text Placeholder 3"/>
          <p:cNvSpPr>
            <a:spLocks noGrp="1"/>
          </p:cNvSpPr>
          <p:nvPr>
            <p:ph type="body" sz="quarter" idx="17"/>
          </p:nvPr>
        </p:nvSpPr>
        <p:spPr/>
        <p:txBody>
          <a:bodyPr/>
          <a:lstStyle/>
          <a:p>
            <a:r>
              <a:rPr lang="fr-BE" dirty="0"/>
              <a:t>SLLPT 08</a:t>
            </a:r>
          </a:p>
        </p:txBody>
      </p:sp>
      <p:sp>
        <p:nvSpPr>
          <p:cNvPr id="5" name="Text Placeholder 4"/>
          <p:cNvSpPr>
            <a:spLocks noGrp="1"/>
          </p:cNvSpPr>
          <p:nvPr>
            <p:ph type="body" sz="quarter" idx="18"/>
          </p:nvPr>
        </p:nvSpPr>
        <p:spPr/>
        <p:txBody>
          <a:bodyPr/>
          <a:lstStyle/>
          <a:p>
            <a:r>
              <a:rPr lang="fr-BE" dirty="0"/>
              <a:t>Adjt Choubane</a:t>
            </a:r>
          </a:p>
        </p:txBody>
      </p:sp>
    </p:spTree>
    <p:extLst>
      <p:ext uri="{BB962C8B-B14F-4D97-AF65-F5344CB8AC3E}">
        <p14:creationId xmlns:p14="http://schemas.microsoft.com/office/powerpoint/2010/main" val="8314699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37673" y="600364"/>
            <a:ext cx="6779491" cy="769441"/>
          </a:xfrm>
          <a:prstGeom prst="rect">
            <a:avLst/>
          </a:prstGeom>
        </p:spPr>
        <p:txBody>
          <a:bodyPr wrap="square" rtlCol="0">
            <a:spAutoFit/>
          </a:bodyPr>
          <a:lstStyle/>
          <a:p>
            <a:r>
              <a:rPr lang="nl-BE" sz="4400" b="1" dirty="0">
                <a:latin typeface="Arial" panose="020B0604020202020204" pitchFamily="34" charset="0"/>
                <a:cs typeface="Arial" panose="020B0604020202020204" pitchFamily="34" charset="0"/>
              </a:rPr>
              <a:t>Opmaak LPP / PLP</a:t>
            </a:r>
          </a:p>
        </p:txBody>
      </p:sp>
      <p:sp>
        <p:nvSpPr>
          <p:cNvPr id="2" name="Rectangle 1"/>
          <p:cNvSpPr/>
          <p:nvPr/>
        </p:nvSpPr>
        <p:spPr>
          <a:xfrm>
            <a:off x="1237673" y="1905506"/>
            <a:ext cx="9825743" cy="3447098"/>
          </a:xfrm>
          <a:prstGeom prst="rect">
            <a:avLst/>
          </a:prstGeom>
        </p:spPr>
        <p:txBody>
          <a:bodyPr wrap="square">
            <a:spAutoFit/>
          </a:bodyPr>
          <a:lstStyle/>
          <a:p>
            <a:pPr algn="just"/>
            <a:endParaRPr lang="nl-BE" b="1" dirty="0">
              <a:latin typeface="Arial" panose="020B0604020202020204" pitchFamily="34" charset="0"/>
              <a:cs typeface="Arial" panose="020B0604020202020204" pitchFamily="34" charset="0"/>
            </a:endParaRPr>
          </a:p>
          <a:p>
            <a:pPr marL="342900" indent="-342900" algn="just">
              <a:buFont typeface="Arial" panose="020B0604020202020204" pitchFamily="34" charset="0"/>
              <a:buChar char="•"/>
            </a:pPr>
            <a:r>
              <a:rPr lang="nl-BE" dirty="0">
                <a:latin typeface="Arial" panose="020B0604020202020204" pitchFamily="34" charset="0"/>
                <a:cs typeface="Arial" panose="020B0604020202020204" pitchFamily="34" charset="0"/>
              </a:rPr>
              <a:t>Alle actiepunten uit het JAP die voor uw eenheid van toepassing zijn </a:t>
            </a:r>
            <a:r>
              <a:rPr lang="nl-BE" b="1" u="sng" dirty="0">
                <a:latin typeface="Arial" panose="020B0604020202020204" pitchFamily="34" charset="0"/>
                <a:cs typeface="Arial" panose="020B0604020202020204" pitchFamily="34" charset="0"/>
              </a:rPr>
              <a:t>moeten</a:t>
            </a:r>
            <a:r>
              <a:rPr lang="nl-BE" dirty="0">
                <a:latin typeface="Arial" panose="020B0604020202020204" pitchFamily="34" charset="0"/>
                <a:cs typeface="Arial" panose="020B0604020202020204" pitchFamily="34" charset="0"/>
              </a:rPr>
              <a:t> hernomen worden in Luik A.</a:t>
            </a:r>
          </a:p>
          <a:p>
            <a:pPr marL="447675" algn="just"/>
            <a:endParaRPr lang="nl-BE" dirty="0">
              <a:latin typeface="Arial" panose="020B0604020202020204" pitchFamily="34" charset="0"/>
              <a:cs typeface="Arial" panose="020B0604020202020204" pitchFamily="34" charset="0"/>
            </a:endParaRPr>
          </a:p>
          <a:p>
            <a:pPr marL="342900" indent="-342900" algn="just">
              <a:buFont typeface="Arial" panose="020B0604020202020204" pitchFamily="34" charset="0"/>
              <a:buChar char="•"/>
            </a:pPr>
            <a:r>
              <a:rPr lang="nl-BE" dirty="0">
                <a:latin typeface="Arial" panose="020B0604020202020204" pitchFamily="34" charset="0"/>
                <a:cs typeface="Arial" panose="020B0604020202020204" pitchFamily="34" charset="0"/>
              </a:rPr>
              <a:t>Stappenplan.</a:t>
            </a:r>
          </a:p>
          <a:p>
            <a:pPr algn="just"/>
            <a:endParaRPr lang="nl-BE" dirty="0">
              <a:latin typeface="Arial" panose="020B0604020202020204" pitchFamily="34" charset="0"/>
              <a:cs typeface="Arial" panose="020B0604020202020204" pitchFamily="34" charset="0"/>
            </a:endParaRPr>
          </a:p>
          <a:p>
            <a:pPr marL="914400" lvl="1" indent="-457200" algn="just">
              <a:spcAft>
                <a:spcPts val="600"/>
              </a:spcAft>
              <a:buFont typeface="+mj-lt"/>
              <a:buAutoNum type="alphaLcParenR"/>
            </a:pPr>
            <a:r>
              <a:rPr lang="nl-BE" dirty="0">
                <a:latin typeface="Arial" panose="020B0604020202020204" pitchFamily="34" charset="0"/>
                <a:cs typeface="Arial" panose="020B0604020202020204" pitchFamily="34" charset="0"/>
              </a:rPr>
              <a:t>Nagaan welke acties van het JAP 2025/2026 dienen overgenomen te worden.</a:t>
            </a:r>
          </a:p>
          <a:p>
            <a:pPr marL="896938" lvl="1" algn="just">
              <a:spcAft>
                <a:spcPts val="600"/>
              </a:spcAft>
            </a:pPr>
            <a:r>
              <a:rPr lang="nl-BE" dirty="0">
                <a:latin typeface="Arial" panose="020B0604020202020204" pitchFamily="34" charset="0"/>
                <a:cs typeface="Arial" panose="020B0604020202020204" pitchFamily="34" charset="0"/>
              </a:rPr>
              <a:t>Zie JAP 2026/2027, Impact op de </a:t>
            </a:r>
            <a:r>
              <a:rPr lang="nl-BE" dirty="0" err="1">
                <a:latin typeface="Arial" panose="020B0604020202020204" pitchFamily="34" charset="0"/>
                <a:cs typeface="Arial" panose="020B0604020202020204" pitchFamily="34" charset="0"/>
              </a:rPr>
              <a:t>LPP’s</a:t>
            </a:r>
            <a:r>
              <a:rPr lang="nl-BE" dirty="0">
                <a:latin typeface="Arial" panose="020B0604020202020204" pitchFamily="34" charset="0"/>
                <a:cs typeface="Arial" panose="020B0604020202020204" pitchFamily="34" charset="0"/>
              </a:rPr>
              <a:t>.</a:t>
            </a:r>
          </a:p>
          <a:p>
            <a:pPr marL="898525" lvl="1" indent="-454025" algn="just">
              <a:spcAft>
                <a:spcPts val="600"/>
              </a:spcAft>
              <a:buFont typeface="+mj-lt"/>
              <a:buAutoNum type="alphaLcParenR" startAt="2"/>
            </a:pPr>
            <a:r>
              <a:rPr lang="nl-BE" dirty="0">
                <a:latin typeface="Arial" panose="020B0604020202020204" pitchFamily="34" charset="0"/>
                <a:cs typeface="Arial" panose="020B0604020202020204" pitchFamily="34" charset="0"/>
              </a:rPr>
              <a:t>Opmaken Luik A van het LPP.</a:t>
            </a:r>
          </a:p>
          <a:p>
            <a:pPr marL="898525" lvl="1" indent="-454025" algn="just">
              <a:spcAft>
                <a:spcPts val="600"/>
              </a:spcAft>
              <a:buFont typeface="+mj-lt"/>
              <a:buAutoNum type="alphaLcParenR" startAt="2"/>
            </a:pPr>
            <a:r>
              <a:rPr lang="nl-BE" dirty="0">
                <a:latin typeface="Arial" panose="020B0604020202020204" pitchFamily="34" charset="0"/>
                <a:cs typeface="Arial" panose="020B0604020202020204" pitchFamily="34" charset="0"/>
              </a:rPr>
              <a:t>Nagaan welke punten dienen uitgevoerd te worden die niet hernomen zijn in het JAP.</a:t>
            </a:r>
          </a:p>
          <a:p>
            <a:pPr marL="898525" lvl="1" indent="-454025" algn="just">
              <a:spcAft>
                <a:spcPts val="600"/>
              </a:spcAft>
              <a:buFont typeface="+mj-lt"/>
              <a:buAutoNum type="alphaLcParenR" startAt="2"/>
            </a:pPr>
            <a:r>
              <a:rPr lang="nl-BE" dirty="0">
                <a:latin typeface="Arial" panose="020B0604020202020204" pitchFamily="34" charset="0"/>
                <a:cs typeface="Arial" panose="020B0604020202020204" pitchFamily="34" charset="0"/>
              </a:rPr>
              <a:t>Opmaken van Luik B van het LPP.</a:t>
            </a:r>
          </a:p>
        </p:txBody>
      </p:sp>
    </p:spTree>
    <p:extLst>
      <p:ext uri="{BB962C8B-B14F-4D97-AF65-F5344CB8AC3E}">
        <p14:creationId xmlns:p14="http://schemas.microsoft.com/office/powerpoint/2010/main" val="20659435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E5320D-9DF2-A4E1-4E9E-4B6683A04899}"/>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85D54274-999B-6A7B-80E4-E457468F576F}"/>
              </a:ext>
            </a:extLst>
          </p:cNvPr>
          <p:cNvSpPr txBox="1"/>
          <p:nvPr/>
        </p:nvSpPr>
        <p:spPr>
          <a:xfrm>
            <a:off x="1237673" y="600364"/>
            <a:ext cx="6779491" cy="769441"/>
          </a:xfrm>
          <a:prstGeom prst="rect">
            <a:avLst/>
          </a:prstGeom>
        </p:spPr>
        <p:txBody>
          <a:bodyPr wrap="square" rtlCol="0">
            <a:spAutoFit/>
          </a:bodyPr>
          <a:lstStyle/>
          <a:p>
            <a:endParaRPr lang="nl-BE" sz="4400" b="1" dirty="0">
              <a:latin typeface="Arial" panose="020B0604020202020204" pitchFamily="34" charset="0"/>
              <a:cs typeface="Arial" panose="020B0604020202020204" pitchFamily="34" charset="0"/>
            </a:endParaRPr>
          </a:p>
        </p:txBody>
      </p:sp>
      <p:sp>
        <p:nvSpPr>
          <p:cNvPr id="2" name="Rectangle 1">
            <a:extLst>
              <a:ext uri="{FF2B5EF4-FFF2-40B4-BE49-F238E27FC236}">
                <a16:creationId xmlns:a16="http://schemas.microsoft.com/office/drawing/2014/main" id="{212AB6A7-AA4C-90A4-E516-6D54E6733ABC}"/>
              </a:ext>
            </a:extLst>
          </p:cNvPr>
          <p:cNvSpPr/>
          <p:nvPr/>
        </p:nvSpPr>
        <p:spPr>
          <a:xfrm>
            <a:off x="1237673" y="1905506"/>
            <a:ext cx="7906327" cy="646331"/>
          </a:xfrm>
          <a:prstGeom prst="rect">
            <a:avLst/>
          </a:prstGeom>
        </p:spPr>
        <p:txBody>
          <a:bodyPr wrap="square">
            <a:spAutoFit/>
          </a:bodyPr>
          <a:lstStyle/>
          <a:p>
            <a:pPr marL="285750" indent="-285750">
              <a:buFont typeface="Arial" panose="020B0604020202020204" pitchFamily="34" charset="0"/>
              <a:buChar char="•"/>
              <a:defRPr/>
            </a:pPr>
            <a:endParaRPr lang="nl-BE" altLang="en-US" kern="0" dirty="0"/>
          </a:p>
          <a:p>
            <a:pPr marL="285750" indent="-285750">
              <a:buFont typeface="Arial" panose="020B0604020202020204" pitchFamily="34" charset="0"/>
              <a:buChar char="•"/>
              <a:defRPr/>
            </a:pPr>
            <a:endParaRPr lang="nl-BE" altLang="en-US" kern="0" dirty="0"/>
          </a:p>
        </p:txBody>
      </p:sp>
      <p:sp>
        <p:nvSpPr>
          <p:cNvPr id="3" name="Rectangle 2">
            <a:extLst>
              <a:ext uri="{FF2B5EF4-FFF2-40B4-BE49-F238E27FC236}">
                <a16:creationId xmlns:a16="http://schemas.microsoft.com/office/drawing/2014/main" id="{68A40452-F4E1-03DF-6DE3-9F0A72A83905}"/>
              </a:ext>
            </a:extLst>
          </p:cNvPr>
          <p:cNvSpPr/>
          <p:nvPr/>
        </p:nvSpPr>
        <p:spPr>
          <a:xfrm>
            <a:off x="0" y="3091934"/>
            <a:ext cx="12192000" cy="1015663"/>
          </a:xfrm>
          <a:prstGeom prst="rect">
            <a:avLst/>
          </a:prstGeom>
        </p:spPr>
        <p:txBody>
          <a:bodyPr wrap="square">
            <a:spAutoFit/>
          </a:bodyPr>
          <a:lstStyle/>
          <a:p>
            <a:pPr algn="ctr"/>
            <a:r>
              <a:rPr lang="nl-BE" sz="6000" dirty="0">
                <a:latin typeface="Arial" panose="020B0604020202020204" pitchFamily="34" charset="0"/>
                <a:cs typeface="Arial" panose="020B0604020202020204" pitchFamily="34" charset="0"/>
              </a:rPr>
              <a:t>Fiches JAP.</a:t>
            </a:r>
          </a:p>
        </p:txBody>
      </p:sp>
    </p:spTree>
    <p:extLst>
      <p:ext uri="{BB962C8B-B14F-4D97-AF65-F5344CB8AC3E}">
        <p14:creationId xmlns:p14="http://schemas.microsoft.com/office/powerpoint/2010/main" val="30331571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7BE573D-FB3E-BE4A-6C96-E5B1DCFBE92C}"/>
              </a:ext>
            </a:extLst>
          </p:cNvPr>
          <p:cNvSpPr>
            <a:spLocks noGrp="1"/>
          </p:cNvSpPr>
          <p:nvPr>
            <p:ph type="body" sz="quarter" idx="13"/>
          </p:nvPr>
        </p:nvSpPr>
        <p:spPr/>
        <p:txBody>
          <a:bodyPr/>
          <a:lstStyle/>
          <a:p>
            <a:r>
              <a:rPr lang="nl-BE" dirty="0"/>
              <a:t>Afgesloten Fiches.</a:t>
            </a:r>
          </a:p>
        </p:txBody>
      </p:sp>
      <p:sp>
        <p:nvSpPr>
          <p:cNvPr id="4" name="Text Placeholder 3">
            <a:extLst>
              <a:ext uri="{FF2B5EF4-FFF2-40B4-BE49-F238E27FC236}">
                <a16:creationId xmlns:a16="http://schemas.microsoft.com/office/drawing/2014/main" id="{F1137A95-48C8-25B7-215F-7C2490BCC165}"/>
              </a:ext>
            </a:extLst>
          </p:cNvPr>
          <p:cNvSpPr>
            <a:spLocks noGrp="1"/>
          </p:cNvSpPr>
          <p:nvPr>
            <p:ph type="body" sz="quarter" idx="27"/>
          </p:nvPr>
        </p:nvSpPr>
        <p:spPr/>
        <p:txBody>
          <a:bodyPr/>
          <a:lstStyle/>
          <a:p>
            <a:pPr marL="285750" lvl="0" indent="-285750">
              <a:buFont typeface="Arial" panose="020B0604020202020204" pitchFamily="34" charset="0"/>
              <a:buChar char="•"/>
            </a:pPr>
            <a:r>
              <a:rPr lang="nl-BE" sz="3200" dirty="0"/>
              <a:t>Fiche 21-WB-01 Roken: beleid en preventie </a:t>
            </a:r>
          </a:p>
          <a:p>
            <a:pPr marL="285750" lvl="0" indent="-285750">
              <a:buFont typeface="Arial" panose="020B0604020202020204" pitchFamily="34" charset="0"/>
              <a:buChar char="•"/>
            </a:pPr>
            <a:endParaRPr lang="nl-BE" sz="3200" dirty="0"/>
          </a:p>
          <a:p>
            <a:pPr marL="285750" indent="-285750">
              <a:buFont typeface="Arial" panose="020B0604020202020204" pitchFamily="34" charset="0"/>
              <a:buChar char="•"/>
            </a:pPr>
            <a:r>
              <a:rPr lang="en-GB" sz="3200" dirty="0"/>
              <a:t>Fiche 23-DF-01 New Way If Working</a:t>
            </a:r>
            <a:endParaRPr lang="nl-BE" sz="3200" dirty="0"/>
          </a:p>
        </p:txBody>
      </p:sp>
    </p:spTree>
    <p:extLst>
      <p:ext uri="{BB962C8B-B14F-4D97-AF65-F5344CB8AC3E}">
        <p14:creationId xmlns:p14="http://schemas.microsoft.com/office/powerpoint/2010/main" val="9202962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0E05247-4E39-23AF-5E10-2FDA430A7FA3}"/>
              </a:ext>
            </a:extLst>
          </p:cNvPr>
          <p:cNvSpPr>
            <a:spLocks noGrp="1"/>
          </p:cNvSpPr>
          <p:nvPr>
            <p:ph type="body" sz="quarter" idx="13"/>
          </p:nvPr>
        </p:nvSpPr>
        <p:spPr/>
        <p:txBody>
          <a:bodyPr/>
          <a:lstStyle/>
          <a:p>
            <a:r>
              <a:rPr lang="nl-BE" dirty="0"/>
              <a:t>Nieuwe Fiches.</a:t>
            </a:r>
          </a:p>
        </p:txBody>
      </p:sp>
      <p:sp>
        <p:nvSpPr>
          <p:cNvPr id="3" name="Text Placeholder 2">
            <a:extLst>
              <a:ext uri="{FF2B5EF4-FFF2-40B4-BE49-F238E27FC236}">
                <a16:creationId xmlns:a16="http://schemas.microsoft.com/office/drawing/2014/main" id="{92CC4E49-904E-4ED9-FE28-A115A5EBAEB0}"/>
              </a:ext>
            </a:extLst>
          </p:cNvPr>
          <p:cNvSpPr>
            <a:spLocks noGrp="1"/>
          </p:cNvSpPr>
          <p:nvPr>
            <p:ph type="body" sz="quarter" idx="27"/>
          </p:nvPr>
        </p:nvSpPr>
        <p:spPr>
          <a:xfrm>
            <a:off x="281008" y="1779812"/>
            <a:ext cx="11910991" cy="4089476"/>
          </a:xfrm>
        </p:spPr>
        <p:txBody>
          <a:bodyPr/>
          <a:lstStyle/>
          <a:p>
            <a:pPr marL="457200" lvl="0" indent="-457200">
              <a:buFont typeface="Arial" panose="020B0604020202020204" pitchFamily="34" charset="0"/>
              <a:buChar char="•"/>
            </a:pPr>
            <a:r>
              <a:rPr lang="nl-BE" sz="3200" dirty="0"/>
              <a:t>26-CA-01 Gevaar beheersing van baanverlichting op </a:t>
            </a:r>
            <a:r>
              <a:rPr lang="nl-BE" sz="3200" dirty="0" err="1"/>
              <a:t>LuM</a:t>
            </a:r>
            <a:r>
              <a:rPr lang="nl-BE" sz="3200" dirty="0"/>
              <a:t>-basis</a:t>
            </a:r>
          </a:p>
          <a:p>
            <a:pPr marL="457200" lvl="0" indent="-457200">
              <a:buFont typeface="Arial" panose="020B0604020202020204" pitchFamily="34" charset="0"/>
              <a:buChar char="•"/>
            </a:pPr>
            <a:r>
              <a:rPr lang="nl-BE" sz="3200" dirty="0"/>
              <a:t>26-HR-01 Herziening van de toelage voor gevaarlijk, ongezonde, zware werk</a:t>
            </a:r>
          </a:p>
          <a:p>
            <a:pPr marL="457200" lvl="0" indent="-457200">
              <a:buFont typeface="Arial" panose="020B0604020202020204" pitchFamily="34" charset="0"/>
              <a:buChar char="•"/>
            </a:pPr>
            <a:endParaRPr lang="nl-BE" sz="3200" dirty="0"/>
          </a:p>
          <a:p>
            <a:pPr marL="457200" lvl="0" indent="-457200">
              <a:buFont typeface="Arial" panose="020B0604020202020204" pitchFamily="34" charset="0"/>
              <a:buChar char="•"/>
            </a:pPr>
            <a:r>
              <a:rPr lang="fr-BE" sz="3200" dirty="0"/>
              <a:t>27-DF-01 Blast </a:t>
            </a:r>
            <a:r>
              <a:rPr lang="fr-BE" sz="3200" dirty="0" err="1"/>
              <a:t>letsels</a:t>
            </a:r>
            <a:r>
              <a:rPr lang="fr-BE" sz="3200" dirty="0"/>
              <a:t> en </a:t>
            </a:r>
            <a:r>
              <a:rPr lang="fr-BE" sz="3200" dirty="0" err="1"/>
              <a:t>trauma's</a:t>
            </a:r>
            <a:r>
              <a:rPr lang="fr-BE" sz="3200" dirty="0"/>
              <a:t> (BTI &amp; BINT) </a:t>
            </a:r>
            <a:r>
              <a:rPr lang="fr-BE" sz="3200" b="1" dirty="0"/>
              <a:t>[PLACEHOLDER]</a:t>
            </a:r>
            <a:endParaRPr lang="nl-BE" sz="3200" dirty="0"/>
          </a:p>
          <a:p>
            <a:pPr marL="457200" lvl="0" indent="-457200">
              <a:buFont typeface="Arial" panose="020B0604020202020204" pitchFamily="34" charset="0"/>
              <a:buChar char="•"/>
            </a:pPr>
            <a:r>
              <a:rPr lang="nl-BE" sz="3200" dirty="0"/>
              <a:t>27-HR-01 Functie en werkposten beschrijving </a:t>
            </a:r>
            <a:r>
              <a:rPr lang="nl-BE" sz="3200" b="1" dirty="0"/>
              <a:t>[PLACEHOLDER]</a:t>
            </a:r>
            <a:endParaRPr lang="nl-BE" sz="3200" dirty="0"/>
          </a:p>
          <a:p>
            <a:pPr marL="457200" indent="-457200">
              <a:buFont typeface="Arial" panose="020B0604020202020204" pitchFamily="34" charset="0"/>
              <a:buChar char="•"/>
            </a:pPr>
            <a:r>
              <a:rPr lang="nl-BE" sz="3200" dirty="0"/>
              <a:t>27-WB-01 Aangifte van beroepsziekten </a:t>
            </a:r>
            <a:r>
              <a:rPr lang="nl-BE" sz="3200" b="1" dirty="0"/>
              <a:t>[PLACEHOLDER]</a:t>
            </a:r>
          </a:p>
          <a:p>
            <a:pPr marL="457200" indent="-457200">
              <a:buFont typeface="Arial" panose="020B0604020202020204" pitchFamily="34" charset="0"/>
              <a:buChar char="•"/>
            </a:pPr>
            <a:endParaRPr lang="nl-BE" sz="3200" b="1" dirty="0"/>
          </a:p>
          <a:p>
            <a:r>
              <a:rPr lang="nl-BE" sz="2800" i="1" dirty="0">
                <a:solidFill>
                  <a:srgbClr val="0070C0"/>
                </a:solidFill>
              </a:rPr>
              <a:t>Afgezien van bovenstaande, werden alle andere fiches uit het vorige GPP 2025-2029 opnieuw hernomen.</a:t>
            </a:r>
          </a:p>
        </p:txBody>
      </p:sp>
    </p:spTree>
    <p:extLst>
      <p:ext uri="{BB962C8B-B14F-4D97-AF65-F5344CB8AC3E}">
        <p14:creationId xmlns:p14="http://schemas.microsoft.com/office/powerpoint/2010/main" val="1282126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37673" y="600364"/>
            <a:ext cx="6779491" cy="769441"/>
          </a:xfrm>
          <a:prstGeom prst="rect">
            <a:avLst/>
          </a:prstGeom>
        </p:spPr>
        <p:txBody>
          <a:bodyPr wrap="square" rtlCol="0">
            <a:spAutoFit/>
          </a:bodyPr>
          <a:lstStyle/>
          <a:p>
            <a:endParaRPr lang="nl-BE" sz="4400" b="1" dirty="0">
              <a:latin typeface="Arial" panose="020B0604020202020204" pitchFamily="34" charset="0"/>
              <a:cs typeface="Arial" panose="020B0604020202020204" pitchFamily="34" charset="0"/>
            </a:endParaRPr>
          </a:p>
        </p:txBody>
      </p:sp>
      <p:sp>
        <p:nvSpPr>
          <p:cNvPr id="2" name="Rectangle 1"/>
          <p:cNvSpPr/>
          <p:nvPr/>
        </p:nvSpPr>
        <p:spPr>
          <a:xfrm>
            <a:off x="1237673" y="1905506"/>
            <a:ext cx="7906327" cy="646331"/>
          </a:xfrm>
          <a:prstGeom prst="rect">
            <a:avLst/>
          </a:prstGeom>
        </p:spPr>
        <p:txBody>
          <a:bodyPr wrap="square">
            <a:spAutoFit/>
          </a:bodyPr>
          <a:lstStyle/>
          <a:p>
            <a:pPr marL="285750" indent="-285750">
              <a:buFont typeface="Arial" panose="020B0604020202020204" pitchFamily="34" charset="0"/>
              <a:buChar char="•"/>
              <a:defRPr/>
            </a:pPr>
            <a:endParaRPr lang="nl-BE" altLang="en-US" kern="0" dirty="0"/>
          </a:p>
          <a:p>
            <a:pPr marL="285750" indent="-285750">
              <a:buFont typeface="Arial" panose="020B0604020202020204" pitchFamily="34" charset="0"/>
              <a:buChar char="•"/>
              <a:defRPr/>
            </a:pPr>
            <a:endParaRPr lang="nl-BE" altLang="en-US" kern="0" dirty="0"/>
          </a:p>
        </p:txBody>
      </p:sp>
      <p:sp>
        <p:nvSpPr>
          <p:cNvPr id="3" name="Rectangle 2"/>
          <p:cNvSpPr/>
          <p:nvPr/>
        </p:nvSpPr>
        <p:spPr>
          <a:xfrm>
            <a:off x="2704290" y="3244334"/>
            <a:ext cx="8502758" cy="1015663"/>
          </a:xfrm>
          <a:prstGeom prst="rect">
            <a:avLst/>
          </a:prstGeom>
        </p:spPr>
        <p:txBody>
          <a:bodyPr wrap="square">
            <a:spAutoFit/>
          </a:bodyPr>
          <a:lstStyle/>
          <a:p>
            <a:r>
              <a:rPr lang="nl-BE" sz="6000" dirty="0">
                <a:latin typeface="Arial" panose="020B0604020202020204" pitchFamily="34" charset="0"/>
                <a:cs typeface="Arial" panose="020B0604020202020204" pitchFamily="34" charset="0"/>
              </a:rPr>
              <a:t>Fiches JAP 2026/2027</a:t>
            </a:r>
          </a:p>
        </p:txBody>
      </p:sp>
      <p:sp>
        <p:nvSpPr>
          <p:cNvPr id="5" name="TextBox 4">
            <a:extLst>
              <a:ext uri="{FF2B5EF4-FFF2-40B4-BE49-F238E27FC236}">
                <a16:creationId xmlns:a16="http://schemas.microsoft.com/office/drawing/2014/main" id="{4DA3023C-1D98-2C4E-E582-78AE46C0F6BC}"/>
              </a:ext>
            </a:extLst>
          </p:cNvPr>
          <p:cNvSpPr txBox="1"/>
          <p:nvPr/>
        </p:nvSpPr>
        <p:spPr>
          <a:xfrm>
            <a:off x="0" y="5037015"/>
            <a:ext cx="12192000" cy="1323439"/>
          </a:xfrm>
          <a:prstGeom prst="rect">
            <a:avLst/>
          </a:prstGeom>
        </p:spPr>
        <p:txBody>
          <a:bodyPr wrap="square" rtlCol="0">
            <a:spAutoFit/>
          </a:bodyPr>
          <a:lstStyle/>
          <a:p>
            <a:pPr algn="ctr"/>
            <a:r>
              <a:rPr lang="nl-BE" sz="4000" b="1" dirty="0">
                <a:solidFill>
                  <a:srgbClr val="00B050"/>
                </a:solidFill>
                <a:latin typeface="ADLaM Display" panose="02010000000000000000" pitchFamily="2" charset="0"/>
                <a:ea typeface="ADLaM Display" panose="02010000000000000000" pitchFamily="2" charset="0"/>
                <a:cs typeface="ADLaM Display" panose="02010000000000000000" pitchFamily="2" charset="0"/>
              </a:rPr>
              <a:t>Groene titel = mogelijk actie ondernemen!!</a:t>
            </a:r>
            <a:br>
              <a:rPr lang="nl-BE" sz="4000" b="1" dirty="0">
                <a:solidFill>
                  <a:srgbClr val="00B050"/>
                </a:solidFill>
                <a:latin typeface="ADLaM Display" panose="02010000000000000000" pitchFamily="2" charset="0"/>
                <a:ea typeface="ADLaM Display" panose="02010000000000000000" pitchFamily="2" charset="0"/>
                <a:cs typeface="ADLaM Display" panose="02010000000000000000" pitchFamily="2" charset="0"/>
              </a:rPr>
            </a:br>
            <a:r>
              <a:rPr lang="nl-BE" sz="4000" b="1" dirty="0">
                <a:solidFill>
                  <a:srgbClr val="00B050"/>
                </a:solidFill>
                <a:latin typeface="ADLaM Display" panose="02010000000000000000" pitchFamily="2" charset="0"/>
                <a:ea typeface="ADLaM Display" panose="02010000000000000000" pitchFamily="2" charset="0"/>
                <a:cs typeface="ADLaM Display" panose="02010000000000000000" pitchFamily="2" charset="0"/>
              </a:rPr>
              <a:t>Zie ook slide acties LDPBW 08.</a:t>
            </a:r>
          </a:p>
        </p:txBody>
      </p:sp>
    </p:spTree>
    <p:extLst>
      <p:ext uri="{BB962C8B-B14F-4D97-AF65-F5344CB8AC3E}">
        <p14:creationId xmlns:p14="http://schemas.microsoft.com/office/powerpoint/2010/main" val="41841142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37673" y="1905506"/>
            <a:ext cx="7906327" cy="646331"/>
          </a:xfrm>
          <a:prstGeom prst="rect">
            <a:avLst/>
          </a:prstGeom>
        </p:spPr>
        <p:txBody>
          <a:bodyPr wrap="square">
            <a:spAutoFit/>
          </a:bodyPr>
          <a:lstStyle/>
          <a:p>
            <a:pPr marL="285750" indent="-285750">
              <a:buFont typeface="Arial" panose="020B0604020202020204" pitchFamily="34" charset="0"/>
              <a:buChar char="•"/>
              <a:defRPr/>
            </a:pPr>
            <a:endParaRPr lang="nl-BE" altLang="en-US" kern="0" dirty="0"/>
          </a:p>
          <a:p>
            <a:pPr marL="285750" indent="-285750">
              <a:buFont typeface="Arial" panose="020B0604020202020204" pitchFamily="34" charset="0"/>
              <a:buChar char="•"/>
              <a:defRPr/>
            </a:pPr>
            <a:endParaRPr lang="nl-BE" altLang="en-US" kern="0" dirty="0"/>
          </a:p>
        </p:txBody>
      </p:sp>
      <p:graphicFrame>
        <p:nvGraphicFramePr>
          <p:cNvPr id="3" name="Table 2"/>
          <p:cNvGraphicFramePr>
            <a:graphicFrameLocks noGrp="1"/>
          </p:cNvGraphicFramePr>
          <p:nvPr>
            <p:extLst>
              <p:ext uri="{D42A27DB-BD31-4B8C-83A1-F6EECF244321}">
                <p14:modId xmlns:p14="http://schemas.microsoft.com/office/powerpoint/2010/main" val="215729622"/>
              </p:ext>
            </p:extLst>
          </p:nvPr>
        </p:nvGraphicFramePr>
        <p:xfrm>
          <a:off x="0" y="1831923"/>
          <a:ext cx="12191999" cy="4671209"/>
        </p:xfrm>
        <a:graphic>
          <a:graphicData uri="http://schemas.openxmlformats.org/drawingml/2006/table">
            <a:tbl>
              <a:tblPr firstRow="1" bandRow="1">
                <a:tableStyleId>{5C22544A-7EE6-4342-B048-85BDC9FD1C3A}</a:tableStyleId>
              </a:tblPr>
              <a:tblGrid>
                <a:gridCol w="1767716">
                  <a:extLst>
                    <a:ext uri="{9D8B030D-6E8A-4147-A177-3AD203B41FA5}">
                      <a16:colId xmlns:a16="http://schemas.microsoft.com/office/drawing/2014/main" val="442804553"/>
                    </a:ext>
                  </a:extLst>
                </a:gridCol>
                <a:gridCol w="2832048">
                  <a:extLst>
                    <a:ext uri="{9D8B030D-6E8A-4147-A177-3AD203B41FA5}">
                      <a16:colId xmlns:a16="http://schemas.microsoft.com/office/drawing/2014/main" val="773704644"/>
                    </a:ext>
                  </a:extLst>
                </a:gridCol>
                <a:gridCol w="888487">
                  <a:extLst>
                    <a:ext uri="{9D8B030D-6E8A-4147-A177-3AD203B41FA5}">
                      <a16:colId xmlns:a16="http://schemas.microsoft.com/office/drawing/2014/main" val="1939210083"/>
                    </a:ext>
                  </a:extLst>
                </a:gridCol>
                <a:gridCol w="1457834">
                  <a:extLst>
                    <a:ext uri="{9D8B030D-6E8A-4147-A177-3AD203B41FA5}">
                      <a16:colId xmlns:a16="http://schemas.microsoft.com/office/drawing/2014/main" val="477023792"/>
                    </a:ext>
                  </a:extLst>
                </a:gridCol>
                <a:gridCol w="1174459">
                  <a:extLst>
                    <a:ext uri="{9D8B030D-6E8A-4147-A177-3AD203B41FA5}">
                      <a16:colId xmlns:a16="http://schemas.microsoft.com/office/drawing/2014/main" val="3881479275"/>
                    </a:ext>
                  </a:extLst>
                </a:gridCol>
                <a:gridCol w="2248250">
                  <a:extLst>
                    <a:ext uri="{9D8B030D-6E8A-4147-A177-3AD203B41FA5}">
                      <a16:colId xmlns:a16="http://schemas.microsoft.com/office/drawing/2014/main" val="1536600595"/>
                    </a:ext>
                  </a:extLst>
                </a:gridCol>
                <a:gridCol w="1823205">
                  <a:extLst>
                    <a:ext uri="{9D8B030D-6E8A-4147-A177-3AD203B41FA5}">
                      <a16:colId xmlns:a16="http://schemas.microsoft.com/office/drawing/2014/main" val="2886917707"/>
                    </a:ext>
                  </a:extLst>
                </a:gridCol>
              </a:tblGrid>
              <a:tr h="978585">
                <a:tc>
                  <a:txBody>
                    <a:bodyPr/>
                    <a:lstStyle/>
                    <a:p>
                      <a:pPr algn="ctr"/>
                      <a:r>
                        <a:rPr lang="nl-BE" dirty="0">
                          <a:solidFill>
                            <a:schemeClr val="bg1"/>
                          </a:solidFill>
                        </a:rPr>
                        <a:t>Actor</a:t>
                      </a:r>
                    </a:p>
                  </a:txBody>
                  <a:tcPr anchor="ctr"/>
                </a:tc>
                <a:tc>
                  <a:txBody>
                    <a:bodyPr/>
                    <a:lstStyle/>
                    <a:p>
                      <a:pPr algn="ctr"/>
                      <a:r>
                        <a:rPr lang="nl-BE" dirty="0" err="1">
                          <a:solidFill>
                            <a:schemeClr val="bg1"/>
                          </a:solidFill>
                        </a:rPr>
                        <a:t>Ojectief</a:t>
                      </a:r>
                      <a:r>
                        <a:rPr lang="nl-BE" dirty="0">
                          <a:solidFill>
                            <a:schemeClr val="bg1"/>
                          </a:solidFill>
                        </a:rPr>
                        <a:t>/Taak</a:t>
                      </a:r>
                    </a:p>
                  </a:txBody>
                  <a:tcPr anchor="ctr"/>
                </a:tc>
                <a:tc>
                  <a:txBody>
                    <a:bodyPr/>
                    <a:lstStyle/>
                    <a:p>
                      <a:pPr algn="ctr"/>
                      <a:r>
                        <a:rPr lang="nl-BE" dirty="0" err="1">
                          <a:solidFill>
                            <a:schemeClr val="bg1"/>
                          </a:solidFill>
                        </a:rPr>
                        <a:t>Prio</a:t>
                      </a:r>
                      <a:endParaRPr lang="nl-BE" dirty="0">
                        <a:solidFill>
                          <a:schemeClr val="bg1"/>
                        </a:solidFill>
                      </a:endParaRPr>
                    </a:p>
                  </a:txBody>
                  <a:tcPr anchor="ctr"/>
                </a:tc>
                <a:tc>
                  <a:txBody>
                    <a:bodyPr/>
                    <a:lstStyle/>
                    <a:p>
                      <a:pPr algn="ctr"/>
                      <a:r>
                        <a:rPr lang="nl-BE" dirty="0">
                          <a:solidFill>
                            <a:schemeClr val="bg1"/>
                          </a:solidFill>
                        </a:rPr>
                        <a:t>Data (NLT)</a:t>
                      </a:r>
                    </a:p>
                  </a:txBody>
                  <a:tcPr anchor="ctr"/>
                </a:tc>
                <a:tc>
                  <a:txBody>
                    <a:bodyPr/>
                    <a:lstStyle/>
                    <a:p>
                      <a:pPr algn="ctr"/>
                      <a:r>
                        <a:rPr lang="nl-BE" dirty="0">
                          <a:solidFill>
                            <a:schemeClr val="bg1"/>
                          </a:solidFill>
                        </a:rPr>
                        <a:t>Impact</a:t>
                      </a:r>
                      <a:br>
                        <a:rPr lang="nl-BE" dirty="0">
                          <a:solidFill>
                            <a:schemeClr val="bg1"/>
                          </a:solidFill>
                        </a:rPr>
                      </a:br>
                      <a:r>
                        <a:rPr lang="nl-BE" dirty="0">
                          <a:solidFill>
                            <a:schemeClr val="bg1"/>
                          </a:solidFill>
                        </a:rPr>
                        <a:t>LPP</a:t>
                      </a:r>
                    </a:p>
                  </a:txBody>
                  <a:tcPr anchor="ctr"/>
                </a:tc>
                <a:tc>
                  <a:txBody>
                    <a:bodyPr/>
                    <a:lstStyle/>
                    <a:p>
                      <a:pPr algn="ctr"/>
                      <a:r>
                        <a:rPr lang="nl-BE" dirty="0">
                          <a:solidFill>
                            <a:schemeClr val="bg1"/>
                          </a:solidFill>
                        </a:rPr>
                        <a:t>Piloot</a:t>
                      </a:r>
                    </a:p>
                  </a:txBody>
                  <a:tcPr anchor="ctr"/>
                </a:tc>
                <a:tc>
                  <a:txBody>
                    <a:bodyPr/>
                    <a:lstStyle/>
                    <a:p>
                      <a:pPr algn="ctr"/>
                      <a:r>
                        <a:rPr lang="nl-BE" dirty="0">
                          <a:solidFill>
                            <a:schemeClr val="bg1"/>
                          </a:solidFill>
                        </a:rPr>
                        <a:t>Preventieadviseur</a:t>
                      </a:r>
                    </a:p>
                  </a:txBody>
                  <a:tcPr anchor="ctr"/>
                </a:tc>
                <a:extLst>
                  <a:ext uri="{0D108BD9-81ED-4DB2-BD59-A6C34878D82A}">
                    <a16:rowId xmlns:a16="http://schemas.microsoft.com/office/drawing/2014/main" val="2222018962"/>
                  </a:ext>
                </a:extLst>
              </a:tr>
              <a:tr h="721908">
                <a:tc>
                  <a:txBody>
                    <a:bodyPr/>
                    <a:lstStyle/>
                    <a:p>
                      <a:pPr algn="ctr" fontAlgn="b"/>
                      <a:r>
                        <a:rPr lang="nl-BE" sz="1600" dirty="0" err="1">
                          <a:solidFill>
                            <a:schemeClr val="tx1">
                              <a:lumMod val="50000"/>
                            </a:schemeClr>
                          </a:solidFill>
                          <a:effectLst/>
                          <a:latin typeface="Calibri" panose="020F0502020204030204" pitchFamily="34" charset="0"/>
                          <a:ea typeface="Times New Roman" panose="02020603050405020304" pitchFamily="18" charset="0"/>
                        </a:rPr>
                        <a:t>Maj</a:t>
                      </a:r>
                      <a:r>
                        <a:rPr lang="nl-BE" sz="1600" dirty="0">
                          <a:solidFill>
                            <a:schemeClr val="tx1">
                              <a:lumMod val="50000"/>
                            </a:schemeClr>
                          </a:solidFill>
                          <a:effectLst/>
                          <a:latin typeface="Calibri" panose="020F0502020204030204" pitchFamily="34" charset="0"/>
                          <a:ea typeface="Times New Roman" panose="02020603050405020304" pitchFamily="18" charset="0"/>
                        </a:rPr>
                        <a:t> </a:t>
                      </a:r>
                      <a:r>
                        <a:rPr lang="nl-BE" sz="1600" dirty="0" err="1">
                          <a:solidFill>
                            <a:schemeClr val="tx1">
                              <a:lumMod val="50000"/>
                            </a:schemeClr>
                          </a:solidFill>
                          <a:effectLst/>
                          <a:latin typeface="Calibri" panose="020F0502020204030204" pitchFamily="34" charset="0"/>
                          <a:ea typeface="Times New Roman" panose="02020603050405020304" pitchFamily="18" charset="0"/>
                        </a:rPr>
                        <a:t>d'Avi</a:t>
                      </a:r>
                      <a:r>
                        <a:rPr lang="nl-BE" sz="1600" dirty="0">
                          <a:solidFill>
                            <a:schemeClr val="tx1">
                              <a:lumMod val="50000"/>
                            </a:schemeClr>
                          </a:solidFill>
                          <a:effectLst/>
                          <a:latin typeface="Calibri" panose="020F0502020204030204" pitchFamily="34" charset="0"/>
                          <a:ea typeface="Times New Roman" panose="02020603050405020304" pitchFamily="18" charset="0"/>
                        </a:rPr>
                        <a:t> VANDER STRAETEN Anne-Carole</a:t>
                      </a:r>
                      <a:endParaRPr lang="nl-BE" sz="1600" b="0" i="0" u="none" strike="noStrike" dirty="0">
                        <a:solidFill>
                          <a:schemeClr val="tx1">
                            <a:lumMod val="50000"/>
                          </a:schemeClr>
                        </a:solidFill>
                        <a:effectLst/>
                        <a:latin typeface="Calibri" panose="020F0502020204030204" pitchFamily="34" charset="0"/>
                      </a:endParaRPr>
                    </a:p>
                  </a:txBody>
                  <a:tcPr marL="7620" marR="7620" marT="7620" marB="0" anchor="ctr"/>
                </a:tc>
                <a:tc>
                  <a:txBody>
                    <a:bodyPr/>
                    <a:lstStyle/>
                    <a:p>
                      <a:pPr algn="ctr" fontAlgn="b"/>
                      <a:r>
                        <a:rPr lang="nl-BE" sz="1600" b="0" i="0" u="none" strike="noStrike" dirty="0">
                          <a:solidFill>
                            <a:schemeClr val="tx1">
                              <a:lumMod val="50000"/>
                            </a:schemeClr>
                          </a:solidFill>
                          <a:effectLst/>
                          <a:latin typeface="Calibri" panose="020F0502020204030204" pitchFamily="34" charset="0"/>
                        </a:rPr>
                        <a:t>Formalisering van het beleid na validatie door </a:t>
                      </a:r>
                      <a:r>
                        <a:rPr lang="nl-BE" sz="1600" b="0" i="0" u="none" strike="noStrike" dirty="0" err="1">
                          <a:solidFill>
                            <a:schemeClr val="tx1">
                              <a:lumMod val="50000"/>
                            </a:schemeClr>
                          </a:solidFill>
                          <a:effectLst/>
                          <a:latin typeface="Calibri" panose="020F0502020204030204" pitchFamily="34" charset="0"/>
                        </a:rPr>
                        <a:t>Kab</a:t>
                      </a:r>
                      <a:r>
                        <a:rPr lang="nl-BE" sz="1600" b="0" i="0" u="none" strike="noStrike" dirty="0">
                          <a:solidFill>
                            <a:schemeClr val="tx1">
                              <a:lumMod val="50000"/>
                            </a:schemeClr>
                          </a:solidFill>
                          <a:effectLst/>
                          <a:latin typeface="Calibri" panose="020F0502020204030204" pitchFamily="34" charset="0"/>
                        </a:rPr>
                        <a:t> </a:t>
                      </a:r>
                      <a:r>
                        <a:rPr lang="nl-BE" sz="1600" b="0" i="0" u="none" strike="noStrike" dirty="0" err="1">
                          <a:solidFill>
                            <a:schemeClr val="tx1">
                              <a:lumMod val="50000"/>
                            </a:schemeClr>
                          </a:solidFill>
                          <a:effectLst/>
                          <a:latin typeface="Calibri" panose="020F0502020204030204" pitchFamily="34" charset="0"/>
                        </a:rPr>
                        <a:t>MoD</a:t>
                      </a:r>
                      <a:r>
                        <a:rPr lang="nl-BE" sz="1600" b="0" i="0" u="none" strike="noStrike" dirty="0">
                          <a:solidFill>
                            <a:schemeClr val="tx1">
                              <a:lumMod val="50000"/>
                            </a:schemeClr>
                          </a:solidFill>
                          <a:effectLst/>
                          <a:latin typeface="Calibri" panose="020F0502020204030204" pitchFamily="34" charset="0"/>
                        </a:rPr>
                        <a:t>: aanpassing van de wetgeving en interne reglementen</a:t>
                      </a:r>
                    </a:p>
                  </a:txBody>
                  <a:tcPr marL="7620" marR="7620" marT="7620" marB="0" anchor="ctr"/>
                </a:tc>
                <a:tc>
                  <a:txBody>
                    <a:bodyPr/>
                    <a:lstStyle/>
                    <a:p>
                      <a:pPr algn="ctr" fontAlgn="b"/>
                      <a:r>
                        <a:rPr lang="nl-BE" sz="1600" b="0" i="0" u="none" strike="noStrike" dirty="0">
                          <a:solidFill>
                            <a:schemeClr val="tx1">
                              <a:lumMod val="50000"/>
                            </a:schemeClr>
                          </a:solidFill>
                          <a:effectLst/>
                          <a:latin typeface="Calibri" panose="020F0502020204030204" pitchFamily="34" charset="0"/>
                        </a:rPr>
                        <a:t>1</a:t>
                      </a:r>
                    </a:p>
                  </a:txBody>
                  <a:tcPr marL="7620" marR="7620" marT="7620" marB="0" anchor="ctr"/>
                </a:tc>
                <a:tc>
                  <a:txBody>
                    <a:bodyPr/>
                    <a:lstStyle/>
                    <a:p>
                      <a:pPr algn="ctr" fontAlgn="b"/>
                      <a:endParaRPr lang="nl-BE" sz="1600" b="0" i="0" u="none" strike="noStrike" dirty="0">
                        <a:solidFill>
                          <a:schemeClr val="tx1">
                            <a:lumMod val="50000"/>
                          </a:schemeClr>
                        </a:solidFill>
                        <a:effectLst/>
                        <a:latin typeface="Calibri" panose="020F0502020204030204" pitchFamily="34" charset="0"/>
                      </a:endParaRPr>
                    </a:p>
                  </a:txBody>
                  <a:tcPr marL="7620" marR="7620" marT="7620" marB="0" anchor="ctr"/>
                </a:tc>
                <a:tc>
                  <a:txBody>
                    <a:bodyPr/>
                    <a:lstStyle/>
                    <a:p>
                      <a:pPr algn="ctr" fontAlgn="b"/>
                      <a:r>
                        <a:rPr lang="nl-BE" sz="1600" b="0" i="0" u="none" strike="noStrike" dirty="0">
                          <a:solidFill>
                            <a:schemeClr val="tx1">
                              <a:lumMod val="50000"/>
                            </a:schemeClr>
                          </a:solidFill>
                          <a:effectLst/>
                          <a:latin typeface="Calibri" panose="020F0502020204030204" pitchFamily="34" charset="0"/>
                        </a:rPr>
                        <a:t>Nihil</a:t>
                      </a:r>
                    </a:p>
                  </a:txBody>
                  <a:tcPr marL="7620" marR="7620" marT="7620" marB="0" anchor="ctr"/>
                </a:tc>
                <a:tc>
                  <a:txBody>
                    <a:bodyPr/>
                    <a:lstStyle/>
                    <a:p>
                      <a:pPr algn="ctr" fontAlgn="b"/>
                      <a:r>
                        <a:rPr lang="nl-BE" sz="1200" b="0" i="0" u="none" strike="noStrike" dirty="0" err="1">
                          <a:solidFill>
                            <a:schemeClr val="tx1">
                              <a:lumMod val="50000"/>
                            </a:schemeClr>
                          </a:solidFill>
                          <a:effectLst/>
                          <a:latin typeface="Calibri" panose="020F0502020204030204" pitchFamily="34" charset="0"/>
                        </a:rPr>
                        <a:t>Maj</a:t>
                      </a:r>
                      <a:r>
                        <a:rPr lang="nl-BE" sz="1200" b="0" i="0" u="none" strike="noStrike" dirty="0">
                          <a:solidFill>
                            <a:schemeClr val="tx1">
                              <a:lumMod val="50000"/>
                            </a:schemeClr>
                          </a:solidFill>
                          <a:effectLst/>
                          <a:latin typeface="Calibri" panose="020F0502020204030204" pitchFamily="34" charset="0"/>
                        </a:rPr>
                        <a:t> </a:t>
                      </a:r>
                      <a:r>
                        <a:rPr lang="nl-BE" sz="1200" b="0" i="0" u="none" strike="noStrike" dirty="0" err="1">
                          <a:solidFill>
                            <a:schemeClr val="tx1">
                              <a:lumMod val="50000"/>
                            </a:schemeClr>
                          </a:solidFill>
                          <a:effectLst/>
                          <a:latin typeface="Calibri" panose="020F0502020204030204" pitchFamily="34" charset="0"/>
                        </a:rPr>
                        <a:t>d’Avi</a:t>
                      </a:r>
                      <a:r>
                        <a:rPr lang="nl-BE" sz="1200" b="0" i="0" u="none" strike="noStrike" dirty="0">
                          <a:solidFill>
                            <a:schemeClr val="tx1">
                              <a:lumMod val="50000"/>
                            </a:schemeClr>
                          </a:solidFill>
                          <a:effectLst/>
                          <a:latin typeface="Calibri" panose="020F0502020204030204" pitchFamily="34" charset="0"/>
                        </a:rPr>
                        <a:t> VANDER STRAETEN A-C</a:t>
                      </a:r>
                    </a:p>
                  </a:txBody>
                  <a:tcPr marL="7620" marR="7620" marT="7620" marB="0" anchor="ctr"/>
                </a:tc>
                <a:tc>
                  <a:txBody>
                    <a:bodyPr/>
                    <a:lstStyle/>
                    <a:p>
                      <a:pPr algn="ctr" fontAlgn="b"/>
                      <a:r>
                        <a:rPr lang="nl-BE" sz="1200" b="0" i="0" u="none" strike="noStrike" dirty="0">
                          <a:solidFill>
                            <a:schemeClr val="tx1">
                              <a:lumMod val="50000"/>
                            </a:schemeClr>
                          </a:solidFill>
                          <a:effectLst/>
                          <a:latin typeface="Calibri" panose="020F0502020204030204" pitchFamily="34" charset="0"/>
                        </a:rPr>
                        <a:t>Lies WILMAERTS</a:t>
                      </a:r>
                      <a:br>
                        <a:rPr lang="nl-BE" sz="1200" b="0" i="0" u="none" strike="noStrike" dirty="0">
                          <a:solidFill>
                            <a:schemeClr val="tx1">
                              <a:lumMod val="50000"/>
                            </a:schemeClr>
                          </a:solidFill>
                          <a:effectLst/>
                          <a:latin typeface="Calibri" panose="020F0502020204030204" pitchFamily="34" charset="0"/>
                        </a:rPr>
                      </a:br>
                      <a:r>
                        <a:rPr lang="nl-BE" sz="1200" b="0" i="0" u="none" strike="noStrike" dirty="0" err="1">
                          <a:solidFill>
                            <a:schemeClr val="tx1">
                              <a:lumMod val="50000"/>
                            </a:schemeClr>
                          </a:solidFill>
                          <a:effectLst/>
                          <a:latin typeface="Calibri" panose="020F0502020204030204" pitchFamily="34" charset="0"/>
                        </a:rPr>
                        <a:t>Cdt</a:t>
                      </a:r>
                      <a:endParaRPr lang="nl-BE" sz="1200" b="0" i="0" u="none" strike="noStrike" dirty="0">
                        <a:solidFill>
                          <a:schemeClr val="tx1">
                            <a:lumMod val="50000"/>
                          </a:schemeClr>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55169873"/>
                  </a:ext>
                </a:extLst>
              </a:tr>
              <a:tr h="780176">
                <a:tc>
                  <a:txBody>
                    <a:bodyPr/>
                    <a:lstStyle/>
                    <a:p>
                      <a:pPr algn="ctr" fontAlgn="b"/>
                      <a:r>
                        <a:rPr lang="nl-BE" sz="1600" dirty="0">
                          <a:solidFill>
                            <a:schemeClr val="tx1">
                              <a:lumMod val="50000"/>
                            </a:schemeClr>
                          </a:solidFill>
                          <a:effectLst/>
                          <a:latin typeface="Calibri" panose="020F0502020204030204" pitchFamily="34" charset="0"/>
                          <a:ea typeface="Times New Roman" panose="02020603050405020304" pitchFamily="18" charset="0"/>
                        </a:rPr>
                        <a:t>Piloot</a:t>
                      </a:r>
                      <a:endParaRPr lang="nl-BE" sz="1600" b="0" i="0" u="none" strike="noStrike" dirty="0">
                        <a:solidFill>
                          <a:schemeClr val="tx1">
                            <a:lumMod val="50000"/>
                          </a:schemeClr>
                        </a:solidFill>
                        <a:effectLst/>
                        <a:latin typeface="Calibri" panose="020F0502020204030204" pitchFamily="34" charset="0"/>
                      </a:endParaRPr>
                    </a:p>
                  </a:txBody>
                  <a:tcPr marL="7620" marR="7620" marT="7620" marB="0" anchor="ctr"/>
                </a:tc>
                <a:tc>
                  <a:txBody>
                    <a:bodyPr/>
                    <a:lstStyle/>
                    <a:p>
                      <a:pPr algn="ctr" fontAlgn="b"/>
                      <a:r>
                        <a:rPr lang="nl-BE" sz="1600" dirty="0">
                          <a:solidFill>
                            <a:schemeClr val="tx1">
                              <a:lumMod val="50000"/>
                            </a:schemeClr>
                          </a:solidFill>
                          <a:effectLst/>
                          <a:latin typeface="Calibri" panose="020F0502020204030204" pitchFamily="34" charset="0"/>
                          <a:ea typeface="Times New Roman" panose="02020603050405020304" pitchFamily="18" charset="0"/>
                        </a:rPr>
                        <a:t>Update aan </a:t>
                      </a:r>
                      <a:r>
                        <a:rPr lang="nl-BE" sz="1600" dirty="0" err="1">
                          <a:solidFill>
                            <a:schemeClr val="tx1">
                              <a:lumMod val="50000"/>
                            </a:schemeClr>
                          </a:solidFill>
                          <a:effectLst/>
                          <a:latin typeface="Calibri" panose="020F0502020204030204" pitchFamily="34" charset="0"/>
                          <a:ea typeface="Times New Roman" panose="02020603050405020304" pitchFamily="18" charset="0"/>
                        </a:rPr>
                        <a:t>Mod</a:t>
                      </a:r>
                      <a:r>
                        <a:rPr lang="nl-BE" sz="1600" dirty="0">
                          <a:solidFill>
                            <a:schemeClr val="tx1">
                              <a:lumMod val="50000"/>
                            </a:schemeClr>
                          </a:solidFill>
                          <a:effectLst/>
                          <a:latin typeface="Calibri" panose="020F0502020204030204" pitchFamily="34" charset="0"/>
                          <a:ea typeface="Times New Roman" panose="02020603050405020304" pitchFamily="18" charset="0"/>
                        </a:rPr>
                        <a:t>.</a:t>
                      </a:r>
                      <a:endParaRPr lang="nl-BE" sz="1600" b="0" i="0" u="none" strike="noStrike" dirty="0">
                        <a:solidFill>
                          <a:schemeClr val="tx1">
                            <a:lumMod val="50000"/>
                          </a:schemeClr>
                        </a:solidFill>
                        <a:effectLst/>
                        <a:latin typeface="Calibri" panose="020F0502020204030204" pitchFamily="34" charset="0"/>
                      </a:endParaRPr>
                    </a:p>
                  </a:txBody>
                  <a:tcPr marL="7620" marR="7620" marT="7620" marB="0" anchor="ctr"/>
                </a:tc>
                <a:tc>
                  <a:txBody>
                    <a:bodyPr/>
                    <a:lstStyle/>
                    <a:p>
                      <a:pPr algn="ctr" fontAlgn="b"/>
                      <a:endParaRPr lang="nl-BE" sz="1600" b="0" i="0" u="none" strike="noStrike" dirty="0">
                        <a:solidFill>
                          <a:schemeClr val="tx1">
                            <a:lumMod val="50000"/>
                          </a:schemeClr>
                        </a:solidFill>
                        <a:effectLst/>
                        <a:latin typeface="Calibri" panose="020F0502020204030204" pitchFamily="34" charset="0"/>
                      </a:endParaRPr>
                    </a:p>
                  </a:txBody>
                  <a:tcPr marL="7620" marR="7620" marT="7620" marB="0" anchor="ctr"/>
                </a:tc>
                <a:tc>
                  <a:txBody>
                    <a:bodyPr/>
                    <a:lstStyle/>
                    <a:p>
                      <a:pPr algn="ctr" fontAlgn="b"/>
                      <a:r>
                        <a:rPr lang="nl-BE" sz="1600" dirty="0">
                          <a:solidFill>
                            <a:schemeClr val="tx1">
                              <a:lumMod val="50000"/>
                            </a:schemeClr>
                          </a:solidFill>
                          <a:effectLst/>
                          <a:latin typeface="Calibri" panose="020F0502020204030204" pitchFamily="34" charset="0"/>
                          <a:ea typeface="Times New Roman" panose="02020603050405020304" pitchFamily="18" charset="0"/>
                        </a:rPr>
                        <a:t>01/03/2026</a:t>
                      </a:r>
                      <a:endParaRPr lang="nl-BE" sz="1600" b="0" i="0" u="none" strike="noStrike" dirty="0">
                        <a:solidFill>
                          <a:schemeClr val="tx1">
                            <a:lumMod val="50000"/>
                          </a:schemeClr>
                        </a:solidFill>
                        <a:effectLst/>
                        <a:latin typeface="Calibri" panose="020F0502020204030204" pitchFamily="34" charset="0"/>
                      </a:endParaRPr>
                    </a:p>
                  </a:txBody>
                  <a:tcPr marL="7620" marR="7620" marT="7620" marB="0" anchor="ctr"/>
                </a:tc>
                <a:tc>
                  <a:txBody>
                    <a:bodyPr/>
                    <a:lstStyle/>
                    <a:p>
                      <a:pPr algn="ctr" fontAlgn="b"/>
                      <a:r>
                        <a:rPr lang="nl-BE" sz="1600" b="0" i="0" u="none" strike="noStrike" dirty="0">
                          <a:solidFill>
                            <a:schemeClr val="tx1">
                              <a:lumMod val="50000"/>
                            </a:schemeClr>
                          </a:solidFill>
                          <a:effectLst/>
                          <a:latin typeface="Calibri" panose="020F0502020204030204" pitchFamily="34" charset="0"/>
                        </a:rPr>
                        <a:t>Nihil</a:t>
                      </a:r>
                    </a:p>
                  </a:txBody>
                  <a:tcPr marL="7620" marR="7620" marT="7620" marB="0" anchor="ctr"/>
                </a:tc>
                <a:tc>
                  <a:txBody>
                    <a:bodyPr/>
                    <a:lstStyle/>
                    <a:p>
                      <a:pPr algn="ctr" fontAlgn="b"/>
                      <a:r>
                        <a:rPr lang="nl-BE" sz="1200" b="0" i="0" u="none" strike="noStrike" dirty="0">
                          <a:solidFill>
                            <a:schemeClr val="tx1">
                              <a:lumMod val="50000"/>
                            </a:schemeClr>
                          </a:solidFill>
                          <a:effectLst/>
                          <a:latin typeface="Calibri" panose="020F0502020204030204" pitchFamily="34" charset="0"/>
                        </a:rPr>
                        <a:t>VANDER STRAETEN A-C</a:t>
                      </a:r>
                    </a:p>
                    <a:p>
                      <a:pPr algn="ctr" fontAlgn="b"/>
                      <a:r>
                        <a:rPr lang="nl-BE" sz="1200" b="0" i="0" u="none" strike="noStrike" dirty="0" err="1">
                          <a:solidFill>
                            <a:schemeClr val="tx1">
                              <a:lumMod val="50000"/>
                            </a:schemeClr>
                          </a:solidFill>
                          <a:effectLst/>
                          <a:latin typeface="Calibri" panose="020F0502020204030204" pitchFamily="34" charset="0"/>
                        </a:rPr>
                        <a:t>Maj</a:t>
                      </a:r>
                      <a:r>
                        <a:rPr lang="nl-BE" sz="1200" b="0" i="0" u="none" strike="noStrike" dirty="0">
                          <a:solidFill>
                            <a:schemeClr val="tx1">
                              <a:lumMod val="50000"/>
                            </a:schemeClr>
                          </a:solidFill>
                          <a:effectLst/>
                          <a:latin typeface="Calibri" panose="020F0502020204030204" pitchFamily="34" charset="0"/>
                        </a:rPr>
                        <a:t> </a:t>
                      </a:r>
                      <a:r>
                        <a:rPr lang="nl-BE" sz="1200" b="0" i="0" u="none" strike="noStrike" dirty="0" err="1">
                          <a:solidFill>
                            <a:schemeClr val="tx1">
                              <a:lumMod val="50000"/>
                            </a:schemeClr>
                          </a:solidFill>
                          <a:effectLst/>
                          <a:latin typeface="Calibri" panose="020F0502020204030204" pitchFamily="34" charset="0"/>
                        </a:rPr>
                        <a:t>d’Avi</a:t>
                      </a:r>
                      <a:endParaRPr lang="nl-BE" sz="1200" b="0" i="0" u="none" strike="noStrike" dirty="0">
                        <a:solidFill>
                          <a:schemeClr val="tx1">
                            <a:lumMod val="50000"/>
                          </a:schemeClr>
                        </a:solidFill>
                        <a:effectLst/>
                        <a:latin typeface="Calibri" panose="020F0502020204030204" pitchFamily="34" charset="0"/>
                      </a:endParaRPr>
                    </a:p>
                  </a:txBody>
                  <a:tcPr marL="7620" marR="7620" marT="7620" marB="0" anchor="ctr"/>
                </a:tc>
                <a:tc>
                  <a:txBody>
                    <a:bodyPr/>
                    <a:lstStyle/>
                    <a:p>
                      <a:pPr algn="ctr" fontAlgn="b"/>
                      <a:r>
                        <a:rPr lang="nl-BE" sz="1200" b="0" i="0" u="none" strike="noStrike" dirty="0">
                          <a:solidFill>
                            <a:schemeClr val="tx1">
                              <a:lumMod val="50000"/>
                            </a:schemeClr>
                          </a:solidFill>
                          <a:effectLst/>
                          <a:latin typeface="Calibri" panose="020F0502020204030204" pitchFamily="34" charset="0"/>
                        </a:rPr>
                        <a:t>Lies WILMAERTS</a:t>
                      </a:r>
                      <a:br>
                        <a:rPr lang="nl-BE" sz="1200" b="0" i="0" u="none" strike="noStrike" dirty="0">
                          <a:solidFill>
                            <a:schemeClr val="tx1">
                              <a:lumMod val="50000"/>
                            </a:schemeClr>
                          </a:solidFill>
                          <a:effectLst/>
                          <a:latin typeface="Calibri" panose="020F0502020204030204" pitchFamily="34" charset="0"/>
                        </a:rPr>
                      </a:br>
                      <a:r>
                        <a:rPr lang="nl-BE" sz="1200" b="0" i="0" u="none" strike="noStrike" dirty="0" err="1">
                          <a:solidFill>
                            <a:schemeClr val="tx1">
                              <a:lumMod val="50000"/>
                            </a:schemeClr>
                          </a:solidFill>
                          <a:effectLst/>
                          <a:latin typeface="Calibri" panose="020F0502020204030204" pitchFamily="34" charset="0"/>
                        </a:rPr>
                        <a:t>Cdt</a:t>
                      </a:r>
                      <a:endParaRPr lang="nl-BE" sz="1200" b="0" i="0" u="none" strike="noStrike" dirty="0">
                        <a:solidFill>
                          <a:schemeClr val="tx1">
                            <a:lumMod val="50000"/>
                          </a:schemeClr>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2196016241"/>
                  </a:ext>
                </a:extLst>
              </a:tr>
              <a:tr h="542628">
                <a:tc>
                  <a:txBody>
                    <a:bodyPr/>
                    <a:lstStyle/>
                    <a:p>
                      <a:pPr algn="ctr" fontAlgn="b"/>
                      <a:r>
                        <a:rPr lang="nl-BE" sz="1600" b="0" i="0" u="none" strike="noStrike" dirty="0">
                          <a:solidFill>
                            <a:schemeClr val="tx1">
                              <a:lumMod val="50000"/>
                            </a:schemeClr>
                          </a:solidFill>
                          <a:effectLst/>
                          <a:latin typeface="Calibri" panose="020F0502020204030204" pitchFamily="34" charset="0"/>
                        </a:rPr>
                        <a:t>HRA-E/D</a:t>
                      </a:r>
                    </a:p>
                  </a:txBody>
                  <a:tcPr marL="7620" marR="7620" marT="7620" marB="0" anchor="ctr"/>
                </a:tc>
                <a:tc>
                  <a:txBody>
                    <a:bodyPr/>
                    <a:lstStyle/>
                    <a:p>
                      <a:pPr algn="ctr" fontAlgn="b"/>
                      <a:r>
                        <a:rPr lang="nl-BE" sz="1600" dirty="0">
                          <a:solidFill>
                            <a:schemeClr val="tx1">
                              <a:lumMod val="50000"/>
                            </a:schemeClr>
                          </a:solidFill>
                          <a:effectLst/>
                          <a:latin typeface="Calibri" panose="020F0502020204030204" pitchFamily="34" charset="0"/>
                          <a:ea typeface="Times New Roman" panose="02020603050405020304" pitchFamily="18" charset="0"/>
                        </a:rPr>
                        <a:t>Uitwerking beleid op disciplinair vlak</a:t>
                      </a:r>
                      <a:endParaRPr lang="nl-BE" sz="1600" b="0" i="0" u="none" strike="noStrike" dirty="0">
                        <a:solidFill>
                          <a:schemeClr val="tx1">
                            <a:lumMod val="50000"/>
                          </a:schemeClr>
                        </a:solidFill>
                        <a:effectLst/>
                        <a:latin typeface="Calibri" panose="020F0502020204030204" pitchFamily="34" charset="0"/>
                      </a:endParaRPr>
                    </a:p>
                  </a:txBody>
                  <a:tcPr marL="7620" marR="7620" marT="7620" marB="0" anchor="ctr"/>
                </a:tc>
                <a:tc>
                  <a:txBody>
                    <a:bodyPr/>
                    <a:lstStyle/>
                    <a:p>
                      <a:pPr algn="ctr" fontAlgn="b"/>
                      <a:endParaRPr lang="nl-BE" sz="1600" b="0" i="0" u="none" strike="noStrike" dirty="0">
                        <a:solidFill>
                          <a:schemeClr val="tx1">
                            <a:lumMod val="50000"/>
                          </a:schemeClr>
                        </a:solidFill>
                        <a:effectLst/>
                        <a:latin typeface="Calibri" panose="020F0502020204030204" pitchFamily="34" charset="0"/>
                      </a:endParaRPr>
                    </a:p>
                  </a:txBody>
                  <a:tcPr marL="7620" marR="7620" marT="7620" marB="0" anchor="ctr"/>
                </a:tc>
                <a:tc>
                  <a:txBody>
                    <a:bodyPr/>
                    <a:lstStyle/>
                    <a:p>
                      <a:pPr algn="ctr" fontAlgn="b"/>
                      <a:r>
                        <a:rPr lang="nl-BE" sz="1600" dirty="0">
                          <a:solidFill>
                            <a:schemeClr val="tx1">
                              <a:lumMod val="50000"/>
                            </a:schemeClr>
                          </a:solidFill>
                          <a:effectLst/>
                          <a:latin typeface="Calibri" panose="020F0502020204030204" pitchFamily="34" charset="0"/>
                          <a:ea typeface="Times New Roman" panose="02020603050405020304" pitchFamily="18" charset="0"/>
                        </a:rPr>
                        <a:t>31/12/2025</a:t>
                      </a:r>
                      <a:endParaRPr lang="nl-BE" sz="1600" b="0" i="0" u="none" strike="noStrike" dirty="0">
                        <a:solidFill>
                          <a:schemeClr val="tx1">
                            <a:lumMod val="50000"/>
                          </a:schemeClr>
                        </a:solidFill>
                        <a:effectLst/>
                        <a:latin typeface="Calibri" panose="020F0502020204030204" pitchFamily="34" charset="0"/>
                      </a:endParaRPr>
                    </a:p>
                  </a:txBody>
                  <a:tcPr marL="7620" marR="7620" marT="7620" marB="0" anchor="ctr"/>
                </a:tc>
                <a:tc>
                  <a:txBody>
                    <a:bodyPr/>
                    <a:lstStyle/>
                    <a:p>
                      <a:pPr algn="ctr" fontAlgn="b"/>
                      <a:r>
                        <a:rPr lang="nl-BE" sz="1600" b="0" i="0" u="none" strike="noStrike" dirty="0">
                          <a:solidFill>
                            <a:schemeClr val="tx1">
                              <a:lumMod val="50000"/>
                            </a:schemeClr>
                          </a:solidFill>
                          <a:effectLst/>
                          <a:latin typeface="Calibri" panose="020F0502020204030204" pitchFamily="34" charset="0"/>
                        </a:rPr>
                        <a:t>Nihil</a:t>
                      </a:r>
                    </a:p>
                  </a:txBody>
                  <a:tcPr marL="7620" marR="7620" marT="7620" marB="0" anchor="ctr"/>
                </a:tc>
                <a:tc>
                  <a:txBody>
                    <a:bodyPr/>
                    <a:lstStyle/>
                    <a:p>
                      <a:pPr algn="ctr" fontAlgn="b"/>
                      <a:r>
                        <a:rPr lang="nl-BE" sz="1200" b="0" i="0" u="none" strike="noStrike" dirty="0">
                          <a:solidFill>
                            <a:schemeClr val="tx1">
                              <a:lumMod val="50000"/>
                            </a:schemeClr>
                          </a:solidFill>
                          <a:effectLst/>
                          <a:latin typeface="Calibri" panose="020F0502020204030204" pitchFamily="34" charset="0"/>
                        </a:rPr>
                        <a:t>VANDER STRAETEN A-C</a:t>
                      </a:r>
                    </a:p>
                    <a:p>
                      <a:pPr algn="ctr" fontAlgn="b"/>
                      <a:r>
                        <a:rPr lang="nl-BE" sz="1200" b="0" i="0" u="none" strike="noStrike" dirty="0" err="1">
                          <a:solidFill>
                            <a:schemeClr val="tx1">
                              <a:lumMod val="50000"/>
                            </a:schemeClr>
                          </a:solidFill>
                          <a:effectLst/>
                          <a:latin typeface="Calibri" panose="020F0502020204030204" pitchFamily="34" charset="0"/>
                        </a:rPr>
                        <a:t>Maj</a:t>
                      </a:r>
                      <a:r>
                        <a:rPr lang="nl-BE" sz="1200" b="0" i="0" u="none" strike="noStrike" dirty="0">
                          <a:solidFill>
                            <a:schemeClr val="tx1">
                              <a:lumMod val="50000"/>
                            </a:schemeClr>
                          </a:solidFill>
                          <a:effectLst/>
                          <a:latin typeface="Calibri" panose="020F0502020204030204" pitchFamily="34" charset="0"/>
                        </a:rPr>
                        <a:t> </a:t>
                      </a:r>
                      <a:r>
                        <a:rPr lang="nl-BE" sz="1200" b="0" i="0" u="none" strike="noStrike" dirty="0" err="1">
                          <a:solidFill>
                            <a:schemeClr val="tx1">
                              <a:lumMod val="50000"/>
                            </a:schemeClr>
                          </a:solidFill>
                          <a:effectLst/>
                          <a:latin typeface="Calibri" panose="020F0502020204030204" pitchFamily="34" charset="0"/>
                        </a:rPr>
                        <a:t>d’Avi</a:t>
                      </a:r>
                      <a:endParaRPr lang="nl-BE" sz="1200" b="0" i="0" u="none" strike="noStrike" dirty="0">
                        <a:solidFill>
                          <a:schemeClr val="tx1">
                            <a:lumMod val="50000"/>
                          </a:schemeClr>
                        </a:solidFill>
                        <a:effectLst/>
                        <a:latin typeface="Calibri" panose="020F0502020204030204" pitchFamily="34" charset="0"/>
                      </a:endParaRPr>
                    </a:p>
                  </a:txBody>
                  <a:tcPr marL="7620" marR="7620" marT="7620" marB="0" anchor="ctr"/>
                </a:tc>
                <a:tc>
                  <a:txBody>
                    <a:bodyPr/>
                    <a:lstStyle/>
                    <a:p>
                      <a:pPr algn="ctr" fontAlgn="b"/>
                      <a:r>
                        <a:rPr lang="nl-BE" sz="1200" b="0" i="0" u="none" strike="noStrike" dirty="0">
                          <a:solidFill>
                            <a:schemeClr val="tx1">
                              <a:lumMod val="50000"/>
                            </a:schemeClr>
                          </a:solidFill>
                          <a:effectLst/>
                          <a:latin typeface="Calibri" panose="020F0502020204030204" pitchFamily="34" charset="0"/>
                        </a:rPr>
                        <a:t>Lies WILMAERTS</a:t>
                      </a:r>
                      <a:br>
                        <a:rPr lang="nl-BE" sz="1200" b="0" i="0" u="none" strike="noStrike" dirty="0">
                          <a:solidFill>
                            <a:schemeClr val="tx1">
                              <a:lumMod val="50000"/>
                            </a:schemeClr>
                          </a:solidFill>
                          <a:effectLst/>
                          <a:latin typeface="Calibri" panose="020F0502020204030204" pitchFamily="34" charset="0"/>
                        </a:rPr>
                      </a:br>
                      <a:r>
                        <a:rPr lang="nl-BE" sz="1200" b="0" i="0" u="none" strike="noStrike" dirty="0" err="1">
                          <a:solidFill>
                            <a:schemeClr val="tx1">
                              <a:lumMod val="50000"/>
                            </a:schemeClr>
                          </a:solidFill>
                          <a:effectLst/>
                          <a:latin typeface="Calibri" panose="020F0502020204030204" pitchFamily="34" charset="0"/>
                        </a:rPr>
                        <a:t>Cdt</a:t>
                      </a:r>
                      <a:endParaRPr lang="nl-BE" sz="1200" b="0" i="0" u="none" strike="noStrike" dirty="0">
                        <a:solidFill>
                          <a:schemeClr val="tx1">
                            <a:lumMod val="50000"/>
                          </a:schemeClr>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2657508051"/>
                  </a:ext>
                </a:extLst>
              </a:tr>
              <a:tr h="770900">
                <a:tc>
                  <a:txBody>
                    <a:bodyPr/>
                    <a:lstStyle/>
                    <a:p>
                      <a:pPr algn="ctr" fontAlgn="b"/>
                      <a:r>
                        <a:rPr lang="nl-BE" sz="1600" b="0" i="0" u="none" strike="noStrike" dirty="0">
                          <a:solidFill>
                            <a:schemeClr val="tx1">
                              <a:lumMod val="50000"/>
                            </a:schemeClr>
                          </a:solidFill>
                          <a:effectLst/>
                          <a:latin typeface="Calibri" panose="020F0502020204030204" pitchFamily="34" charset="0"/>
                        </a:rPr>
                        <a:t>HRA-E-D</a:t>
                      </a:r>
                    </a:p>
                  </a:txBody>
                  <a:tcPr marL="7620" marR="7620" marT="7620" marB="0" anchor="ctr"/>
                </a:tc>
                <a:tc>
                  <a:txBody>
                    <a:bodyPr/>
                    <a:lstStyle/>
                    <a:p>
                      <a:pPr algn="ctr" fontAlgn="b"/>
                      <a:r>
                        <a:rPr lang="nl-BE" sz="1600" dirty="0">
                          <a:solidFill>
                            <a:schemeClr val="tx1">
                              <a:lumMod val="50000"/>
                            </a:schemeClr>
                          </a:solidFill>
                          <a:effectLst/>
                          <a:latin typeface="Calibri" panose="020F0502020204030204" pitchFamily="34" charset="0"/>
                          <a:ea typeface="Times New Roman" panose="02020603050405020304" pitchFamily="18" charset="0"/>
                        </a:rPr>
                        <a:t>Redactie van de wettelijke teksten (KB, wet</a:t>
                      </a:r>
                      <a:endParaRPr lang="nl-BE" sz="1600" b="0" i="0" u="none" strike="noStrike" dirty="0">
                        <a:solidFill>
                          <a:schemeClr val="tx1">
                            <a:lumMod val="50000"/>
                          </a:schemeClr>
                        </a:solidFill>
                        <a:effectLst/>
                        <a:latin typeface="Calibri" panose="020F0502020204030204" pitchFamily="34" charset="0"/>
                      </a:endParaRPr>
                    </a:p>
                  </a:txBody>
                  <a:tcPr marL="7620" marR="7620" marT="7620" marB="0" anchor="ctr"/>
                </a:tc>
                <a:tc>
                  <a:txBody>
                    <a:bodyPr/>
                    <a:lstStyle/>
                    <a:p>
                      <a:pPr algn="ctr" fontAlgn="b"/>
                      <a:endParaRPr lang="nl-BE" sz="1600" b="0" i="0" u="none" strike="noStrike" dirty="0">
                        <a:solidFill>
                          <a:schemeClr val="tx1">
                            <a:lumMod val="50000"/>
                          </a:schemeClr>
                        </a:solidFill>
                        <a:effectLst/>
                        <a:latin typeface="Calibri" panose="020F0502020204030204" pitchFamily="34" charset="0"/>
                      </a:endParaRPr>
                    </a:p>
                  </a:txBody>
                  <a:tcPr marL="7620" marR="7620" marT="7620" marB="0" anchor="ctr"/>
                </a:tc>
                <a:tc>
                  <a:txBody>
                    <a:bodyPr/>
                    <a:lstStyle/>
                    <a:p>
                      <a:pPr algn="ctr" fontAlgn="b"/>
                      <a:r>
                        <a:rPr lang="nl-BE" sz="1600" dirty="0">
                          <a:solidFill>
                            <a:schemeClr val="tx1">
                              <a:lumMod val="50000"/>
                            </a:schemeClr>
                          </a:solidFill>
                          <a:effectLst/>
                          <a:latin typeface="Calibri" panose="020F0502020204030204" pitchFamily="34" charset="0"/>
                          <a:ea typeface="Times New Roman" panose="02020603050405020304" pitchFamily="18" charset="0"/>
                        </a:rPr>
                        <a:t>31/12/2026</a:t>
                      </a:r>
                      <a:endParaRPr lang="nl-BE" sz="1600" b="0" i="0" u="none" strike="noStrike" dirty="0">
                        <a:solidFill>
                          <a:schemeClr val="tx1">
                            <a:lumMod val="50000"/>
                          </a:schemeClr>
                        </a:solidFill>
                        <a:effectLst/>
                        <a:latin typeface="Calibri" panose="020F0502020204030204" pitchFamily="34" charset="0"/>
                      </a:endParaRPr>
                    </a:p>
                  </a:txBody>
                  <a:tcPr marL="7620" marR="7620" marT="7620" marB="0" anchor="ctr"/>
                </a:tc>
                <a:tc>
                  <a:txBody>
                    <a:bodyPr/>
                    <a:lstStyle/>
                    <a:p>
                      <a:pPr algn="ctr" fontAlgn="b"/>
                      <a:r>
                        <a:rPr lang="nl-BE" sz="1600" b="0" i="0" u="none" strike="noStrike" dirty="0">
                          <a:solidFill>
                            <a:schemeClr val="tx1">
                              <a:lumMod val="50000"/>
                            </a:schemeClr>
                          </a:solidFill>
                          <a:effectLst/>
                          <a:latin typeface="Calibri" panose="020F0502020204030204" pitchFamily="34" charset="0"/>
                        </a:rPr>
                        <a:t>Nihil</a:t>
                      </a:r>
                    </a:p>
                  </a:txBody>
                  <a:tcPr marL="7620" marR="7620" marT="7620" marB="0" anchor="ctr"/>
                </a:tc>
                <a:tc>
                  <a:txBody>
                    <a:bodyPr/>
                    <a:lstStyle/>
                    <a:p>
                      <a:pPr algn="ctr" fontAlgn="b"/>
                      <a:r>
                        <a:rPr lang="nl-BE" sz="1200" b="0" i="0" u="none" strike="noStrike" dirty="0">
                          <a:solidFill>
                            <a:schemeClr val="tx1">
                              <a:lumMod val="50000"/>
                            </a:schemeClr>
                          </a:solidFill>
                          <a:effectLst/>
                          <a:latin typeface="Calibri" panose="020F0502020204030204" pitchFamily="34" charset="0"/>
                        </a:rPr>
                        <a:t>VANDER STRAETEN A-C</a:t>
                      </a:r>
                    </a:p>
                    <a:p>
                      <a:pPr algn="ctr" fontAlgn="b"/>
                      <a:r>
                        <a:rPr lang="nl-BE" sz="1200" b="0" i="0" u="none" strike="noStrike" dirty="0" err="1">
                          <a:solidFill>
                            <a:schemeClr val="tx1">
                              <a:lumMod val="50000"/>
                            </a:schemeClr>
                          </a:solidFill>
                          <a:effectLst/>
                          <a:latin typeface="Calibri" panose="020F0502020204030204" pitchFamily="34" charset="0"/>
                        </a:rPr>
                        <a:t>Maj</a:t>
                      </a:r>
                      <a:r>
                        <a:rPr lang="nl-BE" sz="1200" b="0" i="0" u="none" strike="noStrike" dirty="0">
                          <a:solidFill>
                            <a:schemeClr val="tx1">
                              <a:lumMod val="50000"/>
                            </a:schemeClr>
                          </a:solidFill>
                          <a:effectLst/>
                          <a:latin typeface="Calibri" panose="020F0502020204030204" pitchFamily="34" charset="0"/>
                        </a:rPr>
                        <a:t> </a:t>
                      </a:r>
                      <a:r>
                        <a:rPr lang="nl-BE" sz="1200" b="0" i="0" u="none" strike="noStrike" dirty="0" err="1">
                          <a:solidFill>
                            <a:schemeClr val="tx1">
                              <a:lumMod val="50000"/>
                            </a:schemeClr>
                          </a:solidFill>
                          <a:effectLst/>
                          <a:latin typeface="Calibri" panose="020F0502020204030204" pitchFamily="34" charset="0"/>
                        </a:rPr>
                        <a:t>d’Avi</a:t>
                      </a:r>
                      <a:endParaRPr lang="nl-BE" sz="1200" b="0" i="0" u="none" strike="noStrike" dirty="0">
                        <a:solidFill>
                          <a:schemeClr val="tx1">
                            <a:lumMod val="50000"/>
                          </a:schemeClr>
                        </a:solidFill>
                        <a:effectLst/>
                        <a:latin typeface="Calibri" panose="020F0502020204030204" pitchFamily="34" charset="0"/>
                      </a:endParaRPr>
                    </a:p>
                  </a:txBody>
                  <a:tcPr marL="7620" marR="7620" marT="7620" marB="0" anchor="ctr"/>
                </a:tc>
                <a:tc>
                  <a:txBody>
                    <a:bodyPr/>
                    <a:lstStyle/>
                    <a:p>
                      <a:pPr algn="ctr" fontAlgn="b"/>
                      <a:r>
                        <a:rPr lang="nl-BE" sz="1200" b="0" i="0" u="none" strike="noStrike" dirty="0">
                          <a:solidFill>
                            <a:schemeClr val="tx1">
                              <a:lumMod val="50000"/>
                            </a:schemeClr>
                          </a:solidFill>
                          <a:effectLst/>
                          <a:latin typeface="Calibri" panose="020F0502020204030204" pitchFamily="34" charset="0"/>
                        </a:rPr>
                        <a:t>Lies WILMAERTS</a:t>
                      </a:r>
                      <a:br>
                        <a:rPr lang="nl-BE" sz="1200" b="0" i="0" u="none" strike="noStrike" dirty="0">
                          <a:solidFill>
                            <a:schemeClr val="tx1">
                              <a:lumMod val="50000"/>
                            </a:schemeClr>
                          </a:solidFill>
                          <a:effectLst/>
                          <a:latin typeface="Calibri" panose="020F0502020204030204" pitchFamily="34" charset="0"/>
                        </a:rPr>
                      </a:br>
                      <a:r>
                        <a:rPr lang="nl-BE" sz="1200" b="0" i="0" u="none" strike="noStrike" dirty="0" err="1">
                          <a:solidFill>
                            <a:schemeClr val="tx1">
                              <a:lumMod val="50000"/>
                            </a:schemeClr>
                          </a:solidFill>
                          <a:effectLst/>
                          <a:latin typeface="Calibri" panose="020F0502020204030204" pitchFamily="34" charset="0"/>
                        </a:rPr>
                        <a:t>Cdt</a:t>
                      </a:r>
                      <a:endParaRPr lang="nl-BE" sz="1200" b="0" i="0" u="none" strike="noStrike" dirty="0">
                        <a:solidFill>
                          <a:schemeClr val="tx1">
                            <a:lumMod val="50000"/>
                          </a:schemeClr>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1087795460"/>
                  </a:ext>
                </a:extLst>
              </a:tr>
              <a:tr h="615940">
                <a:tc>
                  <a:txBody>
                    <a:bodyPr/>
                    <a:lstStyle/>
                    <a:p>
                      <a:pPr algn="ctr" fontAlgn="b"/>
                      <a:r>
                        <a:rPr lang="nl-BE" sz="1600" b="0" i="0" u="none" strike="noStrike" dirty="0">
                          <a:solidFill>
                            <a:schemeClr val="tx1">
                              <a:lumMod val="50000"/>
                            </a:schemeClr>
                          </a:solidFill>
                          <a:effectLst/>
                          <a:latin typeface="Calibri" panose="020F0502020204030204" pitchFamily="34" charset="0"/>
                        </a:rPr>
                        <a:t>MRMP</a:t>
                      </a:r>
                    </a:p>
                  </a:txBody>
                  <a:tcPr marL="7620" marR="7620" marT="7620" marB="0" anchor="ctr"/>
                </a:tc>
                <a:tc>
                  <a:txBody>
                    <a:bodyPr/>
                    <a:lstStyle/>
                    <a:p>
                      <a:pPr algn="ctr" fontAlgn="b"/>
                      <a:r>
                        <a:rPr lang="nl-BE" sz="1600" b="0" i="0" u="none" strike="noStrike" dirty="0">
                          <a:solidFill>
                            <a:schemeClr val="tx1">
                              <a:lumMod val="50000"/>
                            </a:schemeClr>
                          </a:solidFill>
                          <a:effectLst/>
                          <a:latin typeface="Calibri" panose="020F0502020204030204" pitchFamily="34" charset="0"/>
                        </a:rPr>
                        <a:t>Overheidsopdracht aankoop speekseltesten</a:t>
                      </a:r>
                    </a:p>
                  </a:txBody>
                  <a:tcPr marL="7620" marR="7620" marT="7620" marB="0" anchor="ctr"/>
                </a:tc>
                <a:tc>
                  <a:txBody>
                    <a:bodyPr/>
                    <a:lstStyle/>
                    <a:p>
                      <a:pPr algn="ctr" fontAlgn="b"/>
                      <a:endParaRPr lang="nl-BE" sz="1600" b="0" i="0" u="none" strike="noStrike" dirty="0">
                        <a:solidFill>
                          <a:schemeClr val="tx1">
                            <a:lumMod val="50000"/>
                          </a:schemeClr>
                        </a:solidFill>
                        <a:effectLst/>
                        <a:latin typeface="Calibri" panose="020F0502020204030204" pitchFamily="34" charset="0"/>
                      </a:endParaRPr>
                    </a:p>
                  </a:txBody>
                  <a:tcPr marL="7620" marR="7620" marT="7620" marB="0" anchor="ctr"/>
                </a:tc>
                <a:tc>
                  <a:txBody>
                    <a:bodyPr/>
                    <a:lstStyle/>
                    <a:p>
                      <a:pPr algn="ctr" fontAlgn="b"/>
                      <a:r>
                        <a:rPr lang="nl-BE" sz="1600" b="0" i="0" u="none" strike="noStrike" dirty="0">
                          <a:solidFill>
                            <a:schemeClr val="tx1">
                              <a:lumMod val="50000"/>
                            </a:schemeClr>
                          </a:solidFill>
                          <a:effectLst/>
                          <a:latin typeface="Calibri" panose="020F0502020204030204" pitchFamily="34" charset="0"/>
                        </a:rPr>
                        <a:t>31/12/2026</a:t>
                      </a:r>
                    </a:p>
                  </a:txBody>
                  <a:tcPr marL="7620" marR="7620" marT="7620" marB="0" anchor="ctr"/>
                </a:tc>
                <a:tc>
                  <a:txBody>
                    <a:bodyPr/>
                    <a:lstStyle/>
                    <a:p>
                      <a:pPr algn="ctr" fontAlgn="b"/>
                      <a:r>
                        <a:rPr lang="nl-BE" sz="1600" b="0" i="0" u="none" strike="noStrike" dirty="0">
                          <a:solidFill>
                            <a:schemeClr val="tx1">
                              <a:lumMod val="50000"/>
                            </a:schemeClr>
                          </a:solidFill>
                          <a:effectLst/>
                          <a:latin typeface="Calibri" panose="020F0502020204030204" pitchFamily="34" charset="0"/>
                        </a:rPr>
                        <a:t>Nihil</a:t>
                      </a:r>
                    </a:p>
                  </a:txBody>
                  <a:tcPr marL="7620" marR="7620" marT="7620" marB="0" anchor="ctr"/>
                </a:tc>
                <a:tc>
                  <a:txBody>
                    <a:bodyPr/>
                    <a:lstStyle/>
                    <a:p>
                      <a:pPr algn="ctr" fontAlgn="b"/>
                      <a:r>
                        <a:rPr lang="nl-BE" sz="1200" b="0" i="0" u="none" strike="noStrike" dirty="0">
                          <a:solidFill>
                            <a:schemeClr val="tx1">
                              <a:lumMod val="50000"/>
                            </a:schemeClr>
                          </a:solidFill>
                          <a:effectLst/>
                          <a:latin typeface="Calibri" panose="020F0502020204030204" pitchFamily="34" charset="0"/>
                        </a:rPr>
                        <a:t>VANDER STRAETEN A-C</a:t>
                      </a:r>
                    </a:p>
                    <a:p>
                      <a:pPr algn="ctr" fontAlgn="b"/>
                      <a:r>
                        <a:rPr lang="nl-BE" sz="1200" b="0" i="0" u="none" strike="noStrike" dirty="0" err="1">
                          <a:solidFill>
                            <a:schemeClr val="tx1">
                              <a:lumMod val="50000"/>
                            </a:schemeClr>
                          </a:solidFill>
                          <a:effectLst/>
                          <a:latin typeface="Calibri" panose="020F0502020204030204" pitchFamily="34" charset="0"/>
                        </a:rPr>
                        <a:t>Maj</a:t>
                      </a:r>
                      <a:r>
                        <a:rPr lang="nl-BE" sz="1200" b="0" i="0" u="none" strike="noStrike" dirty="0">
                          <a:solidFill>
                            <a:schemeClr val="tx1">
                              <a:lumMod val="50000"/>
                            </a:schemeClr>
                          </a:solidFill>
                          <a:effectLst/>
                          <a:latin typeface="Calibri" panose="020F0502020204030204" pitchFamily="34" charset="0"/>
                        </a:rPr>
                        <a:t> </a:t>
                      </a:r>
                      <a:r>
                        <a:rPr lang="nl-BE" sz="1200" b="0" i="0" u="none" strike="noStrike" dirty="0" err="1">
                          <a:solidFill>
                            <a:schemeClr val="tx1">
                              <a:lumMod val="50000"/>
                            </a:schemeClr>
                          </a:solidFill>
                          <a:effectLst/>
                          <a:latin typeface="Calibri" panose="020F0502020204030204" pitchFamily="34" charset="0"/>
                        </a:rPr>
                        <a:t>d’Avi</a:t>
                      </a:r>
                      <a:endParaRPr lang="nl-BE" sz="1200" b="0" i="0" u="none" strike="noStrike" dirty="0">
                        <a:solidFill>
                          <a:schemeClr val="tx1">
                            <a:lumMod val="50000"/>
                          </a:schemeClr>
                        </a:solidFill>
                        <a:effectLst/>
                        <a:latin typeface="Calibri" panose="020F0502020204030204" pitchFamily="34" charset="0"/>
                      </a:endParaRPr>
                    </a:p>
                  </a:txBody>
                  <a:tcPr marL="7620" marR="7620" marT="7620" marB="0" anchor="ctr"/>
                </a:tc>
                <a:tc>
                  <a:txBody>
                    <a:bodyPr/>
                    <a:lstStyle/>
                    <a:p>
                      <a:pPr algn="ctr" fontAlgn="b"/>
                      <a:r>
                        <a:rPr lang="nl-BE" sz="1200" b="0" i="0" u="none" strike="noStrike" dirty="0">
                          <a:solidFill>
                            <a:schemeClr val="tx1">
                              <a:lumMod val="50000"/>
                            </a:schemeClr>
                          </a:solidFill>
                          <a:effectLst/>
                          <a:latin typeface="Calibri" panose="020F0502020204030204" pitchFamily="34" charset="0"/>
                        </a:rPr>
                        <a:t>Lies WILMAERTS</a:t>
                      </a:r>
                      <a:br>
                        <a:rPr lang="nl-BE" sz="1200" b="0" i="0" u="none" strike="noStrike" dirty="0">
                          <a:solidFill>
                            <a:schemeClr val="tx1">
                              <a:lumMod val="50000"/>
                            </a:schemeClr>
                          </a:solidFill>
                          <a:effectLst/>
                          <a:latin typeface="Calibri" panose="020F0502020204030204" pitchFamily="34" charset="0"/>
                        </a:rPr>
                      </a:br>
                      <a:r>
                        <a:rPr lang="nl-BE" sz="1200" b="0" i="0" u="none" strike="noStrike" dirty="0" err="1">
                          <a:solidFill>
                            <a:schemeClr val="tx1">
                              <a:lumMod val="50000"/>
                            </a:schemeClr>
                          </a:solidFill>
                          <a:effectLst/>
                          <a:latin typeface="Calibri" panose="020F0502020204030204" pitchFamily="34" charset="0"/>
                        </a:rPr>
                        <a:t>Cdt</a:t>
                      </a:r>
                      <a:endParaRPr lang="nl-BE" sz="1200" b="0" i="0" u="none" strike="noStrike" dirty="0">
                        <a:solidFill>
                          <a:schemeClr val="tx1">
                            <a:lumMod val="50000"/>
                          </a:schemeClr>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3422180185"/>
                  </a:ext>
                </a:extLst>
              </a:tr>
            </a:tbl>
          </a:graphicData>
        </a:graphic>
      </p:graphicFrame>
      <p:sp>
        <p:nvSpPr>
          <p:cNvPr id="4" name="TextBox 3">
            <a:extLst>
              <a:ext uri="{FF2B5EF4-FFF2-40B4-BE49-F238E27FC236}">
                <a16:creationId xmlns:a16="http://schemas.microsoft.com/office/drawing/2014/main" id="{91784406-041F-3077-9C04-4ACAF8587172}"/>
              </a:ext>
            </a:extLst>
          </p:cNvPr>
          <p:cNvSpPr txBox="1"/>
          <p:nvPr/>
        </p:nvSpPr>
        <p:spPr>
          <a:xfrm>
            <a:off x="0" y="113803"/>
            <a:ext cx="12192000" cy="1446550"/>
          </a:xfrm>
          <a:prstGeom prst="rect">
            <a:avLst/>
          </a:prstGeom>
        </p:spPr>
        <p:txBody>
          <a:bodyPr wrap="square" rtlCol="0">
            <a:spAutoFit/>
          </a:bodyPr>
          <a:lstStyle/>
          <a:p>
            <a:pPr algn="ctr"/>
            <a:r>
              <a:rPr lang="nl-BE" sz="4400" b="1" dirty="0">
                <a:latin typeface="Arial" panose="020B0604020202020204" pitchFamily="34" charset="0"/>
                <a:cs typeface="Arial" panose="020B0604020202020204" pitchFamily="34" charset="0"/>
              </a:rPr>
              <a:t>09-HR-01 </a:t>
            </a:r>
            <a:br>
              <a:rPr lang="nl-BE" sz="4400" b="1" dirty="0">
                <a:latin typeface="Arial" panose="020B0604020202020204" pitchFamily="34" charset="0"/>
                <a:cs typeface="Arial" panose="020B0604020202020204" pitchFamily="34" charset="0"/>
              </a:rPr>
            </a:br>
            <a:r>
              <a:rPr lang="nl-BE" sz="4400" b="1" dirty="0">
                <a:latin typeface="Arial" panose="020B0604020202020204" pitchFamily="34" charset="0"/>
                <a:cs typeface="Arial" panose="020B0604020202020204" pitchFamily="34" charset="0"/>
              </a:rPr>
              <a:t>Beleid inzake gebruik psychotrope middelen.</a:t>
            </a:r>
          </a:p>
        </p:txBody>
      </p:sp>
    </p:spTree>
    <p:extLst>
      <p:ext uri="{BB962C8B-B14F-4D97-AF65-F5344CB8AC3E}">
        <p14:creationId xmlns:p14="http://schemas.microsoft.com/office/powerpoint/2010/main" val="3158454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37673" y="1905506"/>
            <a:ext cx="7906327" cy="646331"/>
          </a:xfrm>
          <a:prstGeom prst="rect">
            <a:avLst/>
          </a:prstGeom>
        </p:spPr>
        <p:txBody>
          <a:bodyPr wrap="square">
            <a:spAutoFit/>
          </a:bodyPr>
          <a:lstStyle/>
          <a:p>
            <a:pPr marL="285750" indent="-285750">
              <a:buFont typeface="Arial" panose="020B0604020202020204" pitchFamily="34" charset="0"/>
              <a:buChar char="•"/>
              <a:defRPr/>
            </a:pPr>
            <a:endParaRPr lang="nl-BE" altLang="en-US" kern="0" dirty="0"/>
          </a:p>
          <a:p>
            <a:pPr marL="285750" indent="-285750">
              <a:buFont typeface="Arial" panose="020B0604020202020204" pitchFamily="34" charset="0"/>
              <a:buChar char="•"/>
              <a:defRPr/>
            </a:pPr>
            <a:endParaRPr lang="nl-BE" altLang="en-US" kern="0" dirty="0"/>
          </a:p>
        </p:txBody>
      </p:sp>
      <p:sp>
        <p:nvSpPr>
          <p:cNvPr id="4" name="TextBox 3">
            <a:extLst>
              <a:ext uri="{FF2B5EF4-FFF2-40B4-BE49-F238E27FC236}">
                <a16:creationId xmlns:a16="http://schemas.microsoft.com/office/drawing/2014/main" id="{91784406-041F-3077-9C04-4ACAF8587172}"/>
              </a:ext>
            </a:extLst>
          </p:cNvPr>
          <p:cNvSpPr txBox="1"/>
          <p:nvPr/>
        </p:nvSpPr>
        <p:spPr>
          <a:xfrm>
            <a:off x="0" y="113803"/>
            <a:ext cx="12192000" cy="2123658"/>
          </a:xfrm>
          <a:prstGeom prst="rect">
            <a:avLst/>
          </a:prstGeom>
        </p:spPr>
        <p:txBody>
          <a:bodyPr wrap="square" rtlCol="0">
            <a:spAutoFit/>
          </a:bodyPr>
          <a:lstStyle/>
          <a:p>
            <a:pPr algn="ctr"/>
            <a:r>
              <a:rPr lang="nl-BE" sz="4400" b="1" dirty="0">
                <a:latin typeface="Arial" panose="020B0604020202020204" pitchFamily="34" charset="0"/>
                <a:cs typeface="Arial" panose="020B0604020202020204" pitchFamily="34" charset="0"/>
              </a:rPr>
              <a:t>16-WB-02 </a:t>
            </a:r>
            <a:br>
              <a:rPr lang="nl-BE" sz="4400" b="1" dirty="0">
                <a:latin typeface="Arial" panose="020B0604020202020204" pitchFamily="34" charset="0"/>
                <a:cs typeface="Arial" panose="020B0604020202020204" pitchFamily="34" charset="0"/>
              </a:rPr>
            </a:br>
            <a:r>
              <a:rPr lang="nl-BE" sz="4400" b="1" dirty="0">
                <a:latin typeface="Arial" panose="020B0604020202020204" pitchFamily="34" charset="0"/>
                <a:cs typeface="Arial" panose="020B0604020202020204" pitchFamily="34" charset="0"/>
              </a:rPr>
              <a:t>Preventie ontwikkeling preventiepolitiek</a:t>
            </a:r>
            <a:br>
              <a:rPr lang="nl-BE" sz="4400" b="1" dirty="0">
                <a:latin typeface="Arial" panose="020B0604020202020204" pitchFamily="34" charset="0"/>
                <a:cs typeface="Arial" panose="020B0604020202020204" pitchFamily="34" charset="0"/>
              </a:rPr>
            </a:br>
            <a:r>
              <a:rPr lang="nl-BE" sz="4400" b="1" dirty="0">
                <a:latin typeface="Arial" panose="020B0604020202020204" pitchFamily="34" charset="0"/>
                <a:cs typeface="Arial" panose="020B0604020202020204" pitchFamily="34" charset="0"/>
              </a:rPr>
              <a:t>burn-out bij Defensie.</a:t>
            </a:r>
          </a:p>
        </p:txBody>
      </p:sp>
      <p:graphicFrame>
        <p:nvGraphicFramePr>
          <p:cNvPr id="3" name="Table 2">
            <a:extLst>
              <a:ext uri="{FF2B5EF4-FFF2-40B4-BE49-F238E27FC236}">
                <a16:creationId xmlns:a16="http://schemas.microsoft.com/office/drawing/2014/main" id="{459E06F7-6B29-45A3-C4A3-8004A06EA07F}"/>
              </a:ext>
            </a:extLst>
          </p:cNvPr>
          <p:cNvGraphicFramePr>
            <a:graphicFrameLocks noGrp="1"/>
          </p:cNvGraphicFramePr>
          <p:nvPr>
            <p:extLst>
              <p:ext uri="{D42A27DB-BD31-4B8C-83A1-F6EECF244321}">
                <p14:modId xmlns:p14="http://schemas.microsoft.com/office/powerpoint/2010/main" val="1549543447"/>
              </p:ext>
            </p:extLst>
          </p:nvPr>
        </p:nvGraphicFramePr>
        <p:xfrm>
          <a:off x="0" y="2516605"/>
          <a:ext cx="12192000" cy="4251662"/>
        </p:xfrm>
        <a:graphic>
          <a:graphicData uri="http://schemas.openxmlformats.org/drawingml/2006/table">
            <a:tbl>
              <a:tblPr firstRow="1" bandRow="1">
                <a:tableStyleId>{5C22544A-7EE6-4342-B048-85BDC9FD1C3A}</a:tableStyleId>
              </a:tblPr>
              <a:tblGrid>
                <a:gridCol w="1594064">
                  <a:extLst>
                    <a:ext uri="{9D8B030D-6E8A-4147-A177-3AD203B41FA5}">
                      <a16:colId xmlns:a16="http://schemas.microsoft.com/office/drawing/2014/main" val="3164560031"/>
                    </a:ext>
                  </a:extLst>
                </a:gridCol>
                <a:gridCol w="2516617">
                  <a:extLst>
                    <a:ext uri="{9D8B030D-6E8A-4147-A177-3AD203B41FA5}">
                      <a16:colId xmlns:a16="http://schemas.microsoft.com/office/drawing/2014/main" val="4051463726"/>
                    </a:ext>
                  </a:extLst>
                </a:gridCol>
                <a:gridCol w="1515762">
                  <a:extLst>
                    <a:ext uri="{9D8B030D-6E8A-4147-A177-3AD203B41FA5}">
                      <a16:colId xmlns:a16="http://schemas.microsoft.com/office/drawing/2014/main" val="2989411758"/>
                    </a:ext>
                  </a:extLst>
                </a:gridCol>
                <a:gridCol w="1095633">
                  <a:extLst>
                    <a:ext uri="{9D8B030D-6E8A-4147-A177-3AD203B41FA5}">
                      <a16:colId xmlns:a16="http://schemas.microsoft.com/office/drawing/2014/main" val="3396486518"/>
                    </a:ext>
                  </a:extLst>
                </a:gridCol>
                <a:gridCol w="1186248">
                  <a:extLst>
                    <a:ext uri="{9D8B030D-6E8A-4147-A177-3AD203B41FA5}">
                      <a16:colId xmlns:a16="http://schemas.microsoft.com/office/drawing/2014/main" val="3760943750"/>
                    </a:ext>
                  </a:extLst>
                </a:gridCol>
                <a:gridCol w="2018271">
                  <a:extLst>
                    <a:ext uri="{9D8B030D-6E8A-4147-A177-3AD203B41FA5}">
                      <a16:colId xmlns:a16="http://schemas.microsoft.com/office/drawing/2014/main" val="435362140"/>
                    </a:ext>
                  </a:extLst>
                </a:gridCol>
                <a:gridCol w="2265405">
                  <a:extLst>
                    <a:ext uri="{9D8B030D-6E8A-4147-A177-3AD203B41FA5}">
                      <a16:colId xmlns:a16="http://schemas.microsoft.com/office/drawing/2014/main" val="2718862243"/>
                    </a:ext>
                  </a:extLst>
                </a:gridCol>
              </a:tblGrid>
              <a:tr h="1262788">
                <a:tc>
                  <a:txBody>
                    <a:bodyPr/>
                    <a:lstStyle/>
                    <a:p>
                      <a:pPr algn="ctr"/>
                      <a:r>
                        <a:rPr lang="nl-BE" dirty="0">
                          <a:solidFill>
                            <a:schemeClr val="bg1"/>
                          </a:solidFill>
                        </a:rPr>
                        <a:t>Actor</a:t>
                      </a:r>
                    </a:p>
                  </a:txBody>
                  <a:tcPr anchor="ctr"/>
                </a:tc>
                <a:tc>
                  <a:txBody>
                    <a:bodyPr/>
                    <a:lstStyle/>
                    <a:p>
                      <a:pPr algn="ctr"/>
                      <a:r>
                        <a:rPr lang="nl-BE" dirty="0" err="1">
                          <a:solidFill>
                            <a:schemeClr val="bg1"/>
                          </a:solidFill>
                        </a:rPr>
                        <a:t>Ojectief</a:t>
                      </a:r>
                      <a:r>
                        <a:rPr lang="nl-BE" dirty="0">
                          <a:solidFill>
                            <a:schemeClr val="bg1"/>
                          </a:solidFill>
                        </a:rPr>
                        <a:t>/Taak</a:t>
                      </a:r>
                    </a:p>
                  </a:txBody>
                  <a:tcPr anchor="ctr"/>
                </a:tc>
                <a:tc>
                  <a:txBody>
                    <a:bodyPr/>
                    <a:lstStyle/>
                    <a:p>
                      <a:pPr algn="ctr"/>
                      <a:r>
                        <a:rPr lang="nl-BE" dirty="0">
                          <a:solidFill>
                            <a:schemeClr val="bg1"/>
                          </a:solidFill>
                        </a:rPr>
                        <a:t>Impact</a:t>
                      </a:r>
                      <a:br>
                        <a:rPr lang="nl-BE" dirty="0">
                          <a:solidFill>
                            <a:schemeClr val="bg1"/>
                          </a:solidFill>
                        </a:rPr>
                      </a:br>
                      <a:r>
                        <a:rPr lang="nl-BE" dirty="0">
                          <a:solidFill>
                            <a:schemeClr val="bg1"/>
                          </a:solidFill>
                        </a:rPr>
                        <a:t>LPP/PLP</a:t>
                      </a:r>
                    </a:p>
                  </a:txBody>
                  <a:tcPr anchor="ctr"/>
                </a:tc>
                <a:tc>
                  <a:txBody>
                    <a:bodyPr/>
                    <a:lstStyle/>
                    <a:p>
                      <a:pPr algn="ctr"/>
                      <a:r>
                        <a:rPr lang="nl-BE" dirty="0" err="1">
                          <a:solidFill>
                            <a:schemeClr val="bg1"/>
                          </a:solidFill>
                        </a:rPr>
                        <a:t>Prio</a:t>
                      </a:r>
                      <a:endParaRPr lang="nl-BE" dirty="0">
                        <a:solidFill>
                          <a:schemeClr val="bg1"/>
                        </a:solidFill>
                      </a:endParaRPr>
                    </a:p>
                  </a:txBody>
                  <a:tcPr anchor="ctr"/>
                </a:tc>
                <a:tc>
                  <a:txBody>
                    <a:bodyPr/>
                    <a:lstStyle/>
                    <a:p>
                      <a:pPr algn="ctr"/>
                      <a:r>
                        <a:rPr lang="nl-BE" dirty="0">
                          <a:solidFill>
                            <a:schemeClr val="bg1"/>
                          </a:solidFill>
                        </a:rPr>
                        <a:t>Data </a:t>
                      </a:r>
                      <a:br>
                        <a:rPr lang="nl-BE" dirty="0">
                          <a:solidFill>
                            <a:schemeClr val="bg1"/>
                          </a:solidFill>
                        </a:rPr>
                      </a:br>
                      <a:r>
                        <a:rPr lang="nl-BE" dirty="0">
                          <a:solidFill>
                            <a:schemeClr val="bg1"/>
                          </a:solidFill>
                        </a:rPr>
                        <a:t>(NLT)</a:t>
                      </a:r>
                    </a:p>
                  </a:txBody>
                  <a:tcPr anchor="ctr"/>
                </a:tc>
                <a:tc>
                  <a:txBody>
                    <a:bodyPr/>
                    <a:lstStyle/>
                    <a:p>
                      <a:pPr algn="ctr"/>
                      <a:r>
                        <a:rPr lang="nl-BE" dirty="0">
                          <a:solidFill>
                            <a:schemeClr val="bg1"/>
                          </a:solidFill>
                        </a:rPr>
                        <a:t>Piloot</a:t>
                      </a:r>
                    </a:p>
                  </a:txBody>
                  <a:tcPr anchor="ctr"/>
                </a:tc>
                <a:tc>
                  <a:txBody>
                    <a:bodyPr/>
                    <a:lstStyle/>
                    <a:p>
                      <a:pPr algn="ctr"/>
                      <a:r>
                        <a:rPr lang="nl-BE" dirty="0">
                          <a:solidFill>
                            <a:schemeClr val="bg1"/>
                          </a:solidFill>
                        </a:rPr>
                        <a:t>Preventieadviseur</a:t>
                      </a:r>
                    </a:p>
                  </a:txBody>
                  <a:tcPr anchor="ctr"/>
                </a:tc>
                <a:extLst>
                  <a:ext uri="{0D108BD9-81ED-4DB2-BD59-A6C34878D82A}">
                    <a16:rowId xmlns:a16="http://schemas.microsoft.com/office/drawing/2014/main" val="3142780"/>
                  </a:ext>
                </a:extLst>
              </a:tr>
              <a:tr h="931567">
                <a:tc>
                  <a:txBody>
                    <a:bodyPr/>
                    <a:lstStyle/>
                    <a:p>
                      <a:pPr algn="ctr">
                        <a:lnSpc>
                          <a:spcPct val="107000"/>
                        </a:lnSpc>
                        <a:spcAft>
                          <a:spcPts val="800"/>
                        </a:spcAft>
                      </a:pPr>
                      <a:r>
                        <a:rPr lang="nl-BE" sz="1400" dirty="0" err="1">
                          <a:effectLst/>
                          <a:latin typeface="Calibri" panose="020F0502020204030204" pitchFamily="34" charset="0"/>
                          <a:ea typeface="Times New Roman" panose="02020603050405020304" pitchFamily="18" charset="0"/>
                        </a:rPr>
                        <a:t>Cdt</a:t>
                      </a:r>
                      <a:r>
                        <a:rPr lang="nl-BE" sz="1400" dirty="0">
                          <a:effectLst/>
                          <a:latin typeface="Calibri" panose="020F0502020204030204" pitchFamily="34" charset="0"/>
                          <a:ea typeface="Times New Roman" panose="02020603050405020304" pitchFamily="18" charset="0"/>
                        </a:rPr>
                        <a:t> Vicky De </a:t>
                      </a:r>
                      <a:r>
                        <a:rPr lang="nl-BE" sz="1400" dirty="0" err="1">
                          <a:effectLst/>
                          <a:latin typeface="Calibri" panose="020F0502020204030204" pitchFamily="34" charset="0"/>
                          <a:ea typeface="Times New Roman" panose="02020603050405020304" pitchFamily="18" charset="0"/>
                        </a:rPr>
                        <a:t>Nil</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r>
                        <a:rPr lang="nl-BE" sz="1800" b="0" i="0" u="none" strike="noStrike" kern="1200" baseline="0" dirty="0">
                          <a:solidFill>
                            <a:schemeClr val="dk1"/>
                          </a:solidFill>
                          <a:latin typeface="+mn-lt"/>
                          <a:ea typeface="+mn-ea"/>
                          <a:cs typeface="+mn-cs"/>
                        </a:rPr>
                        <a:t> </a:t>
                      </a:r>
                      <a:r>
                        <a:rPr lang="nl-BE" sz="1400" b="0" i="0" u="none" strike="noStrike" kern="1200" baseline="0" dirty="0">
                          <a:solidFill>
                            <a:schemeClr val="dk1"/>
                          </a:solidFill>
                          <a:latin typeface="Calibri" panose="020F0502020204030204" pitchFamily="34" charset="0"/>
                          <a:ea typeface="Calibri" panose="020F0502020204030204" pitchFamily="34" charset="0"/>
                          <a:cs typeface="Calibri" panose="020F0502020204030204" pitchFamily="34" charset="0"/>
                        </a:rPr>
                        <a:t>Opstellen handboek voor leidinggevenden om stress en burn-out te vermijden bij personeel</a:t>
                      </a:r>
                      <a:r>
                        <a:rPr lang="nl-BE" sz="1800" b="0" i="0" u="none" strike="noStrike" kern="1200" baseline="0" dirty="0">
                          <a:solidFill>
                            <a:schemeClr val="dk1"/>
                          </a:solidFill>
                          <a:latin typeface="+mn-lt"/>
                          <a:ea typeface="+mn-ea"/>
                          <a:cs typeface="+mn-cs"/>
                        </a:rPr>
                        <a:t>	</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Nihil</a:t>
                      </a:r>
                    </a:p>
                  </a:txBody>
                  <a:tcPr marL="44450" marR="44450" marT="0" marB="0" anchor="ctr"/>
                </a:tc>
                <a:tc>
                  <a:txBody>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lang="nl-BE" sz="1400" dirty="0">
                          <a:effectLst/>
                          <a:latin typeface="Calibri" panose="020F0502020204030204" pitchFamily="34" charset="0"/>
                          <a:ea typeface="Calibri" panose="020F0502020204030204" pitchFamily="34" charset="0"/>
                          <a:cs typeface="Times New Roman" panose="02020603050405020304" pitchFamily="18" charset="0"/>
                        </a:rPr>
                        <a:t>1</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31/12/2026</a:t>
                      </a: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err="1">
                          <a:effectLst/>
                          <a:latin typeface="Calibri" panose="020F0502020204030204" pitchFamily="34" charset="0"/>
                          <a:ea typeface="Calibri" panose="020F0502020204030204" pitchFamily="34" charset="0"/>
                          <a:cs typeface="Times New Roman" panose="02020603050405020304" pitchFamily="18" charset="0"/>
                        </a:rPr>
                        <a:t>Cdt</a:t>
                      </a:r>
                      <a:r>
                        <a:rPr lang="nl-BE" sz="1400" dirty="0">
                          <a:effectLst/>
                          <a:latin typeface="Calibri" panose="020F0502020204030204" pitchFamily="34" charset="0"/>
                          <a:ea typeface="Calibri" panose="020F0502020204030204" pitchFamily="34" charset="0"/>
                          <a:cs typeface="Times New Roman" panose="02020603050405020304" pitchFamily="18" charset="0"/>
                        </a:rPr>
                        <a:t> Vicky de </a:t>
                      </a:r>
                      <a:r>
                        <a:rPr lang="nl-BE" sz="1400" dirty="0" err="1">
                          <a:effectLst/>
                          <a:latin typeface="Calibri" panose="020F0502020204030204" pitchFamily="34" charset="0"/>
                          <a:ea typeface="Calibri" panose="020F0502020204030204" pitchFamily="34" charset="0"/>
                          <a:cs typeface="Times New Roman" panose="02020603050405020304" pitchFamily="18" charset="0"/>
                        </a:rPr>
                        <a:t>Nil</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ctr" defTabSz="914400" rtl="0" eaLnBrk="1" fontAlgn="b" latinLnBrk="0" hangingPunct="1">
                        <a:lnSpc>
                          <a:spcPct val="100000"/>
                        </a:lnSpc>
                        <a:spcBef>
                          <a:spcPts val="0"/>
                        </a:spcBef>
                        <a:spcAft>
                          <a:spcPts val="0"/>
                        </a:spcAft>
                        <a:buClrTx/>
                        <a:buSzTx/>
                        <a:buFontTx/>
                        <a:buNone/>
                        <a:tabLst/>
                        <a:defRPr/>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algn="ctr" fontAlgn="b"/>
                      <a:r>
                        <a:rPr lang="nl-BE" sz="1400" b="0" i="0" u="none" strike="noStrike" dirty="0">
                          <a:solidFill>
                            <a:schemeClr val="tx1">
                              <a:lumMod val="50000"/>
                            </a:schemeClr>
                          </a:solidFill>
                          <a:effectLst/>
                          <a:latin typeface="Calibri" panose="020F0502020204030204" pitchFamily="34" charset="0"/>
                        </a:rPr>
                        <a:t>Lies WILMAERTS</a:t>
                      </a:r>
                      <a:br>
                        <a:rPr lang="nl-BE" sz="1400" b="0" i="0" u="none" strike="noStrike" dirty="0">
                          <a:solidFill>
                            <a:schemeClr val="tx1">
                              <a:lumMod val="50000"/>
                            </a:schemeClr>
                          </a:solidFill>
                          <a:effectLst/>
                          <a:latin typeface="Calibri" panose="020F0502020204030204" pitchFamily="34" charset="0"/>
                        </a:rPr>
                      </a:br>
                      <a:r>
                        <a:rPr lang="nl-BE" sz="1400" b="0" i="0" u="none" strike="noStrike" dirty="0" err="1">
                          <a:solidFill>
                            <a:schemeClr val="tx1">
                              <a:lumMod val="50000"/>
                            </a:schemeClr>
                          </a:solidFill>
                          <a:effectLst/>
                          <a:latin typeface="Calibri" panose="020F0502020204030204" pitchFamily="34" charset="0"/>
                        </a:rPr>
                        <a:t>Cdt</a:t>
                      </a:r>
                      <a:endParaRPr lang="nl-BE" sz="1400" b="0" i="0" u="none" strike="noStrike" dirty="0">
                        <a:solidFill>
                          <a:schemeClr val="tx1">
                            <a:lumMod val="50000"/>
                          </a:schemeClr>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3523808688"/>
                  </a:ext>
                </a:extLst>
              </a:tr>
              <a:tr h="1006757">
                <a:tc>
                  <a:txBody>
                    <a:bodyPr/>
                    <a:lstStyle/>
                    <a:p>
                      <a:pPr algn="ctr">
                        <a:lnSpc>
                          <a:spcPct val="107000"/>
                        </a:lnSpc>
                        <a:spcAft>
                          <a:spcPts val="800"/>
                        </a:spcAft>
                      </a:pPr>
                      <a:r>
                        <a:rPr lang="nl-BE" sz="1400" dirty="0" err="1">
                          <a:effectLst/>
                          <a:latin typeface="Calibri" panose="020F0502020204030204" pitchFamily="34" charset="0"/>
                          <a:ea typeface="Times New Roman" panose="02020603050405020304" pitchFamily="18" charset="0"/>
                        </a:rPr>
                        <a:t>Cdt</a:t>
                      </a:r>
                      <a:r>
                        <a:rPr lang="nl-BE" sz="1400" dirty="0">
                          <a:effectLst/>
                          <a:latin typeface="Calibri" panose="020F0502020204030204" pitchFamily="34" charset="0"/>
                          <a:ea typeface="Times New Roman" panose="02020603050405020304" pitchFamily="18" charset="0"/>
                        </a:rPr>
                        <a:t> Vicky De </a:t>
                      </a:r>
                      <a:r>
                        <a:rPr lang="nl-BE" sz="1400" dirty="0" err="1">
                          <a:effectLst/>
                          <a:latin typeface="Calibri" panose="020F0502020204030204" pitchFamily="34" charset="0"/>
                          <a:ea typeface="Times New Roman" panose="02020603050405020304" pitchFamily="18" charset="0"/>
                        </a:rPr>
                        <a:t>Nil</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Informeren Pers </a:t>
                      </a:r>
                      <a:r>
                        <a:rPr lang="nl-BE" sz="14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Def</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Nihil</a:t>
                      </a:r>
                    </a:p>
                  </a:txBody>
                  <a:tcPr marL="44450" marR="44450" marT="0" marB="0" anchor="ctr"/>
                </a:tc>
                <a:tc>
                  <a:txBody>
                    <a:bodyPr/>
                    <a:lstStyle/>
                    <a:p>
                      <a:pPr marL="0" marR="0" lvl="0" indent="0" algn="ctr" defTabSz="914400" rtl="0" eaLnBrk="1" fontAlgn="auto" latinLnBrk="0" hangingPunct="1">
                        <a:lnSpc>
                          <a:spcPct val="107000"/>
                        </a:lnSpc>
                        <a:spcBef>
                          <a:spcPts val="0"/>
                        </a:spcBef>
                        <a:spcAft>
                          <a:spcPts val="800"/>
                        </a:spcAft>
                        <a:buClrTx/>
                        <a:buSzTx/>
                        <a:buFontTx/>
                        <a:buNone/>
                        <a:tabLst/>
                        <a:defRPr/>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31/12/2026</a:t>
                      </a: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err="1">
                          <a:effectLst/>
                          <a:latin typeface="Calibri" panose="020F0502020204030204" pitchFamily="34" charset="0"/>
                          <a:ea typeface="Times New Roman" panose="02020603050405020304" pitchFamily="18" charset="0"/>
                        </a:rPr>
                        <a:t>Cdt</a:t>
                      </a:r>
                      <a:r>
                        <a:rPr lang="nl-BE" sz="1400" dirty="0">
                          <a:effectLst/>
                          <a:latin typeface="Calibri" panose="020F0502020204030204" pitchFamily="34" charset="0"/>
                          <a:ea typeface="Times New Roman" panose="02020603050405020304" pitchFamily="18" charset="0"/>
                        </a:rPr>
                        <a:t> Vicky De </a:t>
                      </a:r>
                      <a:r>
                        <a:rPr lang="nl-BE" sz="1400" dirty="0" err="1">
                          <a:effectLst/>
                          <a:latin typeface="Calibri" panose="020F0502020204030204" pitchFamily="34" charset="0"/>
                          <a:ea typeface="Times New Roman" panose="02020603050405020304" pitchFamily="18" charset="0"/>
                        </a:rPr>
                        <a:t>Nil</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algn="ctr" fontAlgn="b"/>
                      <a:r>
                        <a:rPr lang="nl-BE" sz="1400" b="0" i="0" u="none" strike="noStrike" dirty="0">
                          <a:solidFill>
                            <a:schemeClr val="tx1">
                              <a:lumMod val="50000"/>
                            </a:schemeClr>
                          </a:solidFill>
                          <a:effectLst/>
                          <a:latin typeface="Calibri" panose="020F0502020204030204" pitchFamily="34" charset="0"/>
                        </a:rPr>
                        <a:t>Lies WILMAERTS</a:t>
                      </a:r>
                      <a:br>
                        <a:rPr lang="nl-BE" sz="1400" b="0" i="0" u="none" strike="noStrike" dirty="0">
                          <a:solidFill>
                            <a:schemeClr val="tx1">
                              <a:lumMod val="50000"/>
                            </a:schemeClr>
                          </a:solidFill>
                          <a:effectLst/>
                          <a:latin typeface="Calibri" panose="020F0502020204030204" pitchFamily="34" charset="0"/>
                        </a:rPr>
                      </a:br>
                      <a:r>
                        <a:rPr lang="nl-BE" sz="1400" b="0" i="0" u="none" strike="noStrike" dirty="0" err="1">
                          <a:solidFill>
                            <a:schemeClr val="tx1">
                              <a:lumMod val="50000"/>
                            </a:schemeClr>
                          </a:solidFill>
                          <a:effectLst/>
                          <a:latin typeface="Calibri" panose="020F0502020204030204" pitchFamily="34" charset="0"/>
                        </a:rPr>
                        <a:t>Cdt</a:t>
                      </a:r>
                      <a:endParaRPr lang="nl-BE" sz="1400" b="0" i="0" u="none" strike="noStrike" dirty="0">
                        <a:solidFill>
                          <a:schemeClr val="tx1">
                            <a:lumMod val="50000"/>
                          </a:schemeClr>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3168295882"/>
                  </a:ext>
                </a:extLst>
              </a:tr>
              <a:tr h="1006757">
                <a:tc>
                  <a:txBody>
                    <a:bodyPr/>
                    <a:lstStyle/>
                    <a:p>
                      <a:pPr algn="ctr">
                        <a:lnSpc>
                          <a:spcPct val="107000"/>
                        </a:lnSpc>
                        <a:spcAft>
                          <a:spcPts val="800"/>
                        </a:spcAft>
                      </a:pPr>
                      <a:r>
                        <a:rPr lang="nl-BE" sz="1400" dirty="0" err="1">
                          <a:effectLst/>
                          <a:latin typeface="Calibri" panose="020F0502020204030204" pitchFamily="34" charset="0"/>
                          <a:ea typeface="Times New Roman" panose="02020603050405020304" pitchFamily="18" charset="0"/>
                        </a:rPr>
                        <a:t>Cdt</a:t>
                      </a:r>
                      <a:r>
                        <a:rPr lang="nl-BE" sz="1400" dirty="0">
                          <a:effectLst/>
                          <a:latin typeface="Calibri" panose="020F0502020204030204" pitchFamily="34" charset="0"/>
                          <a:ea typeface="Times New Roman" panose="02020603050405020304" pitchFamily="18" charset="0"/>
                        </a:rPr>
                        <a:t> Vicky De </a:t>
                      </a:r>
                      <a:r>
                        <a:rPr lang="nl-BE" sz="1400" dirty="0" err="1">
                          <a:effectLst/>
                          <a:latin typeface="Calibri" panose="020F0502020204030204" pitchFamily="34" charset="0"/>
                          <a:ea typeface="Times New Roman" panose="02020603050405020304" pitchFamily="18" charset="0"/>
                        </a:rPr>
                        <a:t>Nil</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Informeren en vormen kaderfuncties.</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Nihil</a:t>
                      </a:r>
                    </a:p>
                  </a:txBody>
                  <a:tcPr marL="44450" marR="44450" marT="0" marB="0" anchor="ctr"/>
                </a:tc>
                <a:tc>
                  <a:txBody>
                    <a:bodyPr/>
                    <a:lstStyle/>
                    <a:p>
                      <a:pPr marL="0" marR="0" lvl="0" indent="0" algn="ctr" defTabSz="914400" rtl="0" eaLnBrk="1" fontAlgn="auto" latinLnBrk="0" hangingPunct="1">
                        <a:lnSpc>
                          <a:spcPct val="107000"/>
                        </a:lnSpc>
                        <a:spcBef>
                          <a:spcPts val="0"/>
                        </a:spcBef>
                        <a:spcAft>
                          <a:spcPts val="800"/>
                        </a:spcAft>
                        <a:buClrTx/>
                        <a:buSzTx/>
                        <a:buFontTx/>
                        <a:buNone/>
                        <a:tabLst/>
                        <a:defRPr/>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31/12/2026</a:t>
                      </a: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err="1">
                          <a:effectLst/>
                          <a:latin typeface="Calibri" panose="020F0502020204030204" pitchFamily="34" charset="0"/>
                          <a:ea typeface="Times New Roman" panose="02020603050405020304" pitchFamily="18" charset="0"/>
                        </a:rPr>
                        <a:t>Cdt</a:t>
                      </a:r>
                      <a:r>
                        <a:rPr lang="nl-BE" sz="1400" dirty="0">
                          <a:effectLst/>
                          <a:latin typeface="Calibri" panose="020F0502020204030204" pitchFamily="34" charset="0"/>
                          <a:ea typeface="Times New Roman" panose="02020603050405020304" pitchFamily="18" charset="0"/>
                        </a:rPr>
                        <a:t> Vicky De </a:t>
                      </a:r>
                      <a:r>
                        <a:rPr lang="nl-BE" sz="1400" dirty="0" err="1">
                          <a:effectLst/>
                          <a:latin typeface="Calibri" panose="020F0502020204030204" pitchFamily="34" charset="0"/>
                          <a:ea typeface="Times New Roman" panose="02020603050405020304" pitchFamily="18" charset="0"/>
                        </a:rPr>
                        <a:t>Nil</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algn="ctr" fontAlgn="b"/>
                      <a:r>
                        <a:rPr lang="nl-BE" sz="1400" b="0" i="0" u="none" strike="noStrike" dirty="0">
                          <a:solidFill>
                            <a:schemeClr val="tx1">
                              <a:lumMod val="50000"/>
                            </a:schemeClr>
                          </a:solidFill>
                          <a:effectLst/>
                          <a:latin typeface="Calibri" panose="020F0502020204030204" pitchFamily="34" charset="0"/>
                        </a:rPr>
                        <a:t>Lies WILMAERTS</a:t>
                      </a:r>
                      <a:br>
                        <a:rPr lang="nl-BE" sz="1400" b="0" i="0" u="none" strike="noStrike" dirty="0">
                          <a:solidFill>
                            <a:schemeClr val="tx1">
                              <a:lumMod val="50000"/>
                            </a:schemeClr>
                          </a:solidFill>
                          <a:effectLst/>
                          <a:latin typeface="Calibri" panose="020F0502020204030204" pitchFamily="34" charset="0"/>
                        </a:rPr>
                      </a:br>
                      <a:r>
                        <a:rPr lang="nl-BE" sz="1400" b="0" i="0" u="none" strike="noStrike" dirty="0" err="1">
                          <a:solidFill>
                            <a:schemeClr val="tx1">
                              <a:lumMod val="50000"/>
                            </a:schemeClr>
                          </a:solidFill>
                          <a:effectLst/>
                          <a:latin typeface="Calibri" panose="020F0502020204030204" pitchFamily="34" charset="0"/>
                        </a:rPr>
                        <a:t>Cdt</a:t>
                      </a:r>
                      <a:endParaRPr lang="nl-BE" sz="1400" b="0" i="0" u="none" strike="noStrike" dirty="0">
                        <a:solidFill>
                          <a:schemeClr val="tx1">
                            <a:lumMod val="50000"/>
                          </a:schemeClr>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3285532725"/>
                  </a:ext>
                </a:extLst>
              </a:tr>
            </a:tbl>
          </a:graphicData>
        </a:graphic>
      </p:graphicFrame>
    </p:spTree>
    <p:extLst>
      <p:ext uri="{BB962C8B-B14F-4D97-AF65-F5344CB8AC3E}">
        <p14:creationId xmlns:p14="http://schemas.microsoft.com/office/powerpoint/2010/main" val="283067736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37673" y="1905506"/>
            <a:ext cx="7906327" cy="646331"/>
          </a:xfrm>
          <a:prstGeom prst="rect">
            <a:avLst/>
          </a:prstGeom>
        </p:spPr>
        <p:txBody>
          <a:bodyPr wrap="square">
            <a:spAutoFit/>
          </a:bodyPr>
          <a:lstStyle/>
          <a:p>
            <a:pPr marL="285750" indent="-285750">
              <a:buFont typeface="Arial" panose="020B0604020202020204" pitchFamily="34" charset="0"/>
              <a:buChar char="•"/>
              <a:defRPr/>
            </a:pPr>
            <a:endParaRPr lang="nl-BE" altLang="en-US" kern="0" dirty="0"/>
          </a:p>
          <a:p>
            <a:pPr marL="285750" indent="-285750">
              <a:buFont typeface="Arial" panose="020B0604020202020204" pitchFamily="34" charset="0"/>
              <a:buChar char="•"/>
              <a:defRPr/>
            </a:pPr>
            <a:endParaRPr lang="nl-BE" altLang="en-US" kern="0" dirty="0"/>
          </a:p>
        </p:txBody>
      </p:sp>
      <p:sp>
        <p:nvSpPr>
          <p:cNvPr id="4" name="TextBox 3">
            <a:extLst>
              <a:ext uri="{FF2B5EF4-FFF2-40B4-BE49-F238E27FC236}">
                <a16:creationId xmlns:a16="http://schemas.microsoft.com/office/drawing/2014/main" id="{91784406-041F-3077-9C04-4ACAF8587172}"/>
              </a:ext>
            </a:extLst>
          </p:cNvPr>
          <p:cNvSpPr txBox="1"/>
          <p:nvPr/>
        </p:nvSpPr>
        <p:spPr>
          <a:xfrm>
            <a:off x="0" y="113803"/>
            <a:ext cx="12192000" cy="2123658"/>
          </a:xfrm>
          <a:prstGeom prst="rect">
            <a:avLst/>
          </a:prstGeom>
        </p:spPr>
        <p:txBody>
          <a:bodyPr wrap="square" rtlCol="0">
            <a:spAutoFit/>
          </a:bodyPr>
          <a:lstStyle/>
          <a:p>
            <a:pPr algn="ctr"/>
            <a:r>
              <a:rPr lang="nl-BE" sz="4400" b="1" dirty="0">
                <a:latin typeface="Arial" panose="020B0604020202020204" pitchFamily="34" charset="0"/>
                <a:cs typeface="Arial" panose="020B0604020202020204" pitchFamily="34" charset="0"/>
              </a:rPr>
              <a:t>16-WB-02 </a:t>
            </a:r>
            <a:br>
              <a:rPr lang="nl-BE" sz="4400" b="1" dirty="0">
                <a:latin typeface="Arial" panose="020B0604020202020204" pitchFamily="34" charset="0"/>
                <a:cs typeface="Arial" panose="020B0604020202020204" pitchFamily="34" charset="0"/>
              </a:rPr>
            </a:br>
            <a:r>
              <a:rPr lang="nl-BE" sz="4400" b="1" dirty="0">
                <a:latin typeface="Arial" panose="020B0604020202020204" pitchFamily="34" charset="0"/>
                <a:cs typeface="Arial" panose="020B0604020202020204" pitchFamily="34" charset="0"/>
              </a:rPr>
              <a:t>Preventie ontwikkeling preventiepolitiek</a:t>
            </a:r>
            <a:br>
              <a:rPr lang="nl-BE" sz="4400" b="1" dirty="0">
                <a:latin typeface="Arial" panose="020B0604020202020204" pitchFamily="34" charset="0"/>
                <a:cs typeface="Arial" panose="020B0604020202020204" pitchFamily="34" charset="0"/>
              </a:rPr>
            </a:br>
            <a:r>
              <a:rPr lang="nl-BE" sz="4400" b="1" dirty="0">
                <a:latin typeface="Arial" panose="020B0604020202020204" pitchFamily="34" charset="0"/>
                <a:cs typeface="Arial" panose="020B0604020202020204" pitchFamily="34" charset="0"/>
              </a:rPr>
              <a:t>burn-out bij Defensie.</a:t>
            </a:r>
          </a:p>
        </p:txBody>
      </p:sp>
      <p:graphicFrame>
        <p:nvGraphicFramePr>
          <p:cNvPr id="3" name="Table 2">
            <a:extLst>
              <a:ext uri="{FF2B5EF4-FFF2-40B4-BE49-F238E27FC236}">
                <a16:creationId xmlns:a16="http://schemas.microsoft.com/office/drawing/2014/main" id="{459E06F7-6B29-45A3-C4A3-8004A06EA07F}"/>
              </a:ext>
            </a:extLst>
          </p:cNvPr>
          <p:cNvGraphicFramePr>
            <a:graphicFrameLocks noGrp="1"/>
          </p:cNvGraphicFramePr>
          <p:nvPr>
            <p:extLst>
              <p:ext uri="{D42A27DB-BD31-4B8C-83A1-F6EECF244321}">
                <p14:modId xmlns:p14="http://schemas.microsoft.com/office/powerpoint/2010/main" val="1612694209"/>
              </p:ext>
            </p:extLst>
          </p:nvPr>
        </p:nvGraphicFramePr>
        <p:xfrm>
          <a:off x="0" y="2650132"/>
          <a:ext cx="12192000" cy="4079344"/>
        </p:xfrm>
        <a:graphic>
          <a:graphicData uri="http://schemas.openxmlformats.org/drawingml/2006/table">
            <a:tbl>
              <a:tblPr firstRow="1" bandRow="1">
                <a:tableStyleId>{5C22544A-7EE6-4342-B048-85BDC9FD1C3A}</a:tableStyleId>
              </a:tblPr>
              <a:tblGrid>
                <a:gridCol w="1657350">
                  <a:extLst>
                    <a:ext uri="{9D8B030D-6E8A-4147-A177-3AD203B41FA5}">
                      <a16:colId xmlns:a16="http://schemas.microsoft.com/office/drawing/2014/main" val="3164560031"/>
                    </a:ext>
                  </a:extLst>
                </a:gridCol>
                <a:gridCol w="2453331">
                  <a:extLst>
                    <a:ext uri="{9D8B030D-6E8A-4147-A177-3AD203B41FA5}">
                      <a16:colId xmlns:a16="http://schemas.microsoft.com/office/drawing/2014/main" val="4051463726"/>
                    </a:ext>
                  </a:extLst>
                </a:gridCol>
                <a:gridCol w="1515762">
                  <a:extLst>
                    <a:ext uri="{9D8B030D-6E8A-4147-A177-3AD203B41FA5}">
                      <a16:colId xmlns:a16="http://schemas.microsoft.com/office/drawing/2014/main" val="2989411758"/>
                    </a:ext>
                  </a:extLst>
                </a:gridCol>
                <a:gridCol w="1095633">
                  <a:extLst>
                    <a:ext uri="{9D8B030D-6E8A-4147-A177-3AD203B41FA5}">
                      <a16:colId xmlns:a16="http://schemas.microsoft.com/office/drawing/2014/main" val="3396486518"/>
                    </a:ext>
                  </a:extLst>
                </a:gridCol>
                <a:gridCol w="1186248">
                  <a:extLst>
                    <a:ext uri="{9D8B030D-6E8A-4147-A177-3AD203B41FA5}">
                      <a16:colId xmlns:a16="http://schemas.microsoft.com/office/drawing/2014/main" val="3760943750"/>
                    </a:ext>
                  </a:extLst>
                </a:gridCol>
                <a:gridCol w="2018271">
                  <a:extLst>
                    <a:ext uri="{9D8B030D-6E8A-4147-A177-3AD203B41FA5}">
                      <a16:colId xmlns:a16="http://schemas.microsoft.com/office/drawing/2014/main" val="435362140"/>
                    </a:ext>
                  </a:extLst>
                </a:gridCol>
                <a:gridCol w="2265405">
                  <a:extLst>
                    <a:ext uri="{9D8B030D-6E8A-4147-A177-3AD203B41FA5}">
                      <a16:colId xmlns:a16="http://schemas.microsoft.com/office/drawing/2014/main" val="2718862243"/>
                    </a:ext>
                  </a:extLst>
                </a:gridCol>
              </a:tblGrid>
              <a:tr h="1097811">
                <a:tc>
                  <a:txBody>
                    <a:bodyPr/>
                    <a:lstStyle/>
                    <a:p>
                      <a:pPr algn="ctr"/>
                      <a:r>
                        <a:rPr lang="nl-BE" dirty="0">
                          <a:solidFill>
                            <a:schemeClr val="bg1"/>
                          </a:solidFill>
                        </a:rPr>
                        <a:t>Actor</a:t>
                      </a:r>
                    </a:p>
                  </a:txBody>
                  <a:tcPr anchor="ctr"/>
                </a:tc>
                <a:tc>
                  <a:txBody>
                    <a:bodyPr/>
                    <a:lstStyle/>
                    <a:p>
                      <a:pPr algn="ctr"/>
                      <a:r>
                        <a:rPr lang="nl-BE" dirty="0" err="1">
                          <a:solidFill>
                            <a:schemeClr val="bg1"/>
                          </a:solidFill>
                        </a:rPr>
                        <a:t>Ojectief</a:t>
                      </a:r>
                      <a:r>
                        <a:rPr lang="nl-BE" dirty="0">
                          <a:solidFill>
                            <a:schemeClr val="bg1"/>
                          </a:solidFill>
                        </a:rPr>
                        <a:t>/Taak</a:t>
                      </a:r>
                    </a:p>
                  </a:txBody>
                  <a:tcPr anchor="ctr"/>
                </a:tc>
                <a:tc>
                  <a:txBody>
                    <a:bodyPr/>
                    <a:lstStyle/>
                    <a:p>
                      <a:pPr algn="ctr"/>
                      <a:r>
                        <a:rPr lang="nl-BE" dirty="0">
                          <a:solidFill>
                            <a:schemeClr val="bg1"/>
                          </a:solidFill>
                        </a:rPr>
                        <a:t>Impact</a:t>
                      </a:r>
                      <a:br>
                        <a:rPr lang="nl-BE" dirty="0">
                          <a:solidFill>
                            <a:schemeClr val="bg1"/>
                          </a:solidFill>
                        </a:rPr>
                      </a:br>
                      <a:r>
                        <a:rPr lang="nl-BE" dirty="0">
                          <a:solidFill>
                            <a:schemeClr val="bg1"/>
                          </a:solidFill>
                        </a:rPr>
                        <a:t>LPP/PLP</a:t>
                      </a:r>
                    </a:p>
                  </a:txBody>
                  <a:tcPr anchor="ctr"/>
                </a:tc>
                <a:tc>
                  <a:txBody>
                    <a:bodyPr/>
                    <a:lstStyle/>
                    <a:p>
                      <a:pPr algn="ctr"/>
                      <a:r>
                        <a:rPr lang="nl-BE" dirty="0" err="1">
                          <a:solidFill>
                            <a:schemeClr val="bg1"/>
                          </a:solidFill>
                        </a:rPr>
                        <a:t>Prio</a:t>
                      </a:r>
                      <a:endParaRPr lang="nl-BE" dirty="0">
                        <a:solidFill>
                          <a:schemeClr val="bg1"/>
                        </a:solidFill>
                      </a:endParaRPr>
                    </a:p>
                  </a:txBody>
                  <a:tcPr anchor="ctr"/>
                </a:tc>
                <a:tc>
                  <a:txBody>
                    <a:bodyPr/>
                    <a:lstStyle/>
                    <a:p>
                      <a:pPr algn="ctr"/>
                      <a:r>
                        <a:rPr lang="nl-BE" dirty="0">
                          <a:solidFill>
                            <a:schemeClr val="bg1"/>
                          </a:solidFill>
                        </a:rPr>
                        <a:t>Data </a:t>
                      </a:r>
                      <a:br>
                        <a:rPr lang="nl-BE" dirty="0">
                          <a:solidFill>
                            <a:schemeClr val="bg1"/>
                          </a:solidFill>
                        </a:rPr>
                      </a:br>
                      <a:r>
                        <a:rPr lang="nl-BE" dirty="0">
                          <a:solidFill>
                            <a:schemeClr val="bg1"/>
                          </a:solidFill>
                        </a:rPr>
                        <a:t>(NLT)</a:t>
                      </a:r>
                    </a:p>
                  </a:txBody>
                  <a:tcPr anchor="ctr"/>
                </a:tc>
                <a:tc>
                  <a:txBody>
                    <a:bodyPr/>
                    <a:lstStyle/>
                    <a:p>
                      <a:pPr algn="ctr"/>
                      <a:r>
                        <a:rPr lang="nl-BE" dirty="0">
                          <a:solidFill>
                            <a:schemeClr val="bg1"/>
                          </a:solidFill>
                        </a:rPr>
                        <a:t>Piloot</a:t>
                      </a:r>
                    </a:p>
                  </a:txBody>
                  <a:tcPr anchor="ctr"/>
                </a:tc>
                <a:tc>
                  <a:txBody>
                    <a:bodyPr/>
                    <a:lstStyle/>
                    <a:p>
                      <a:pPr algn="ctr"/>
                      <a:r>
                        <a:rPr lang="nl-BE" dirty="0">
                          <a:solidFill>
                            <a:schemeClr val="bg1"/>
                          </a:solidFill>
                        </a:rPr>
                        <a:t>Preventieadviseur</a:t>
                      </a:r>
                    </a:p>
                  </a:txBody>
                  <a:tcPr anchor="ctr"/>
                </a:tc>
                <a:extLst>
                  <a:ext uri="{0D108BD9-81ED-4DB2-BD59-A6C34878D82A}">
                    <a16:rowId xmlns:a16="http://schemas.microsoft.com/office/drawing/2014/main" val="3142780"/>
                  </a:ext>
                </a:extLst>
              </a:tr>
              <a:tr h="923354">
                <a:tc>
                  <a:txBody>
                    <a:bodyPr/>
                    <a:lstStyle/>
                    <a:p>
                      <a:pPr algn="ctr">
                        <a:lnSpc>
                          <a:spcPct val="107000"/>
                        </a:lnSpc>
                        <a:spcAft>
                          <a:spcPts val="800"/>
                        </a:spcAft>
                      </a:pPr>
                      <a:r>
                        <a:rPr lang="nl-BE" sz="1400" dirty="0" err="1">
                          <a:effectLst/>
                          <a:latin typeface="Calibri" panose="020F0502020204030204" pitchFamily="34" charset="0"/>
                          <a:ea typeface="Calibri" panose="020F0502020204030204" pitchFamily="34" charset="0"/>
                          <a:cs typeface="Times New Roman" panose="02020603050405020304" pitchFamily="18" charset="0"/>
                        </a:rPr>
                        <a:t>Cdt</a:t>
                      </a:r>
                      <a:r>
                        <a:rPr lang="nl-BE" sz="1400" dirty="0">
                          <a:effectLst/>
                          <a:latin typeface="Calibri" panose="020F0502020204030204" pitchFamily="34" charset="0"/>
                          <a:ea typeface="Calibri" panose="020F0502020204030204" pitchFamily="34" charset="0"/>
                          <a:cs typeface="Times New Roman" panose="02020603050405020304" pitchFamily="18" charset="0"/>
                        </a:rPr>
                        <a:t> Vicky De </a:t>
                      </a:r>
                      <a:r>
                        <a:rPr lang="nl-BE" sz="1400" dirty="0" err="1">
                          <a:effectLst/>
                          <a:latin typeface="Calibri" panose="020F0502020204030204" pitchFamily="34" charset="0"/>
                          <a:ea typeface="Calibri" panose="020F0502020204030204" pitchFamily="34" charset="0"/>
                          <a:cs typeface="Times New Roman" panose="02020603050405020304" pitchFamily="18" charset="0"/>
                        </a:rPr>
                        <a:t>Nil</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r>
                        <a:rPr lang="nl-BE" sz="1400" b="0" i="0" u="none" strike="noStrike" kern="1200" baseline="0" dirty="0">
                          <a:solidFill>
                            <a:schemeClr val="dk1"/>
                          </a:solidFill>
                          <a:latin typeface="+mn-lt"/>
                          <a:ea typeface="+mn-ea"/>
                          <a:cs typeface="+mn-cs"/>
                        </a:rPr>
                        <a:t> Informeren van de steundiensten (PSMR, VP, </a:t>
                      </a:r>
                      <a:r>
                        <a:rPr lang="nl-BE" sz="1400" b="0" i="0" u="none" strike="noStrike" kern="1200" baseline="0" dirty="0" err="1">
                          <a:solidFill>
                            <a:schemeClr val="dk1"/>
                          </a:solidFill>
                          <a:latin typeface="+mn-lt"/>
                          <a:ea typeface="+mn-ea"/>
                          <a:cs typeface="+mn-cs"/>
                        </a:rPr>
                        <a:t>Soc</a:t>
                      </a:r>
                      <a:r>
                        <a:rPr lang="nl-BE" sz="1400" b="0" i="0" u="none" strike="noStrike" kern="1200" baseline="0" dirty="0">
                          <a:solidFill>
                            <a:schemeClr val="dk1"/>
                          </a:solidFill>
                          <a:latin typeface="+mn-lt"/>
                          <a:ea typeface="+mn-ea"/>
                          <a:cs typeface="+mn-cs"/>
                        </a:rPr>
                        <a:t> Dienst, …) en actoren (vakbonden, …)	</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Nihil</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0</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31/12/2026</a:t>
                      </a: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a:effectLst/>
                          <a:latin typeface="Calibri" panose="020F0502020204030204" pitchFamily="34" charset="0"/>
                          <a:ea typeface="Calibri" panose="020F0502020204030204" pitchFamily="34" charset="0"/>
                          <a:cs typeface="Times New Roman" panose="02020603050405020304" pitchFamily="18" charset="0"/>
                        </a:rPr>
                        <a:t>Cdt Vicky De Nil</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b="0" i="0" u="none" strike="noStrike" dirty="0">
                          <a:solidFill>
                            <a:schemeClr val="tx1">
                              <a:lumMod val="50000"/>
                            </a:schemeClr>
                          </a:solidFill>
                          <a:effectLst/>
                          <a:latin typeface="Calibri" panose="020F0502020204030204" pitchFamily="34" charset="0"/>
                        </a:rPr>
                        <a:t>Lies WILMAERTS</a:t>
                      </a:r>
                      <a:br>
                        <a:rPr lang="nl-BE" sz="1400" b="0" i="0" u="none" strike="noStrike" dirty="0">
                          <a:solidFill>
                            <a:schemeClr val="tx1">
                              <a:lumMod val="50000"/>
                            </a:schemeClr>
                          </a:solidFill>
                          <a:effectLst/>
                          <a:latin typeface="Calibri" panose="020F0502020204030204" pitchFamily="34" charset="0"/>
                        </a:rPr>
                      </a:br>
                      <a:r>
                        <a:rPr lang="nl-BE" sz="1400" b="0" i="0" u="none" strike="noStrike" dirty="0" err="1">
                          <a:solidFill>
                            <a:schemeClr val="tx1">
                              <a:lumMod val="50000"/>
                            </a:schemeClr>
                          </a:solidFill>
                          <a:effectLst/>
                          <a:latin typeface="Calibri" panose="020F0502020204030204" pitchFamily="34" charset="0"/>
                        </a:rPr>
                        <a:t>Cdt</a:t>
                      </a:r>
                      <a:endParaRPr lang="nl-BE" sz="1400" b="0" i="0" u="none" strike="noStrike" dirty="0">
                        <a:solidFill>
                          <a:schemeClr val="tx1">
                            <a:lumMod val="50000"/>
                          </a:schemeClr>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3523808688"/>
                  </a:ext>
                </a:extLst>
              </a:tr>
              <a:tr h="986553">
                <a:tc>
                  <a:txBody>
                    <a:bodyPr/>
                    <a:lstStyle/>
                    <a:p>
                      <a:pPr algn="ctr">
                        <a:lnSpc>
                          <a:spcPct val="107000"/>
                        </a:lnSpc>
                        <a:spcAft>
                          <a:spcPts val="800"/>
                        </a:spcAft>
                      </a:pPr>
                      <a:r>
                        <a:rPr lang="nl-BE" sz="1400">
                          <a:effectLst/>
                          <a:latin typeface="Calibri" panose="020F0502020204030204" pitchFamily="34" charset="0"/>
                          <a:ea typeface="Calibri" panose="020F0502020204030204" pitchFamily="34" charset="0"/>
                          <a:cs typeface="Times New Roman" panose="02020603050405020304" pitchFamily="18" charset="0"/>
                        </a:rPr>
                        <a:t>Cdt Vicky De Nil</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r>
                        <a:rPr lang="nl-BE" sz="1400" b="0" i="0" u="none" strike="noStrike" kern="1200" baseline="0" dirty="0">
                          <a:solidFill>
                            <a:schemeClr val="dk1"/>
                          </a:solidFill>
                          <a:latin typeface="+mn-lt"/>
                          <a:ea typeface="+mn-ea"/>
                          <a:cs typeface="+mn-cs"/>
                        </a:rPr>
                        <a:t> Vormen van de specialisten voor steun bij Defensie in preventie en interventie in geval van burn-out.	</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Nihil</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0</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31/12/2026</a:t>
                      </a: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a:effectLst/>
                          <a:latin typeface="Calibri" panose="020F0502020204030204" pitchFamily="34" charset="0"/>
                          <a:ea typeface="Calibri" panose="020F0502020204030204" pitchFamily="34" charset="0"/>
                          <a:cs typeface="Times New Roman" panose="02020603050405020304" pitchFamily="18" charset="0"/>
                        </a:rPr>
                        <a:t>Cdt Vicky De Nil</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b="0" i="0" u="none" strike="noStrike" dirty="0">
                          <a:solidFill>
                            <a:schemeClr val="tx1">
                              <a:lumMod val="50000"/>
                            </a:schemeClr>
                          </a:solidFill>
                          <a:effectLst/>
                          <a:latin typeface="Calibri" panose="020F0502020204030204" pitchFamily="34" charset="0"/>
                        </a:rPr>
                        <a:t>Lies WILMAERTS</a:t>
                      </a:r>
                      <a:br>
                        <a:rPr lang="nl-BE" sz="1400" b="0" i="0" u="none" strike="noStrike" dirty="0">
                          <a:solidFill>
                            <a:schemeClr val="tx1">
                              <a:lumMod val="50000"/>
                            </a:schemeClr>
                          </a:solidFill>
                          <a:effectLst/>
                          <a:latin typeface="Calibri" panose="020F0502020204030204" pitchFamily="34" charset="0"/>
                        </a:rPr>
                      </a:br>
                      <a:r>
                        <a:rPr lang="nl-BE" sz="1400" b="0" i="0" u="none" strike="noStrike" dirty="0" err="1">
                          <a:solidFill>
                            <a:schemeClr val="tx1">
                              <a:lumMod val="50000"/>
                            </a:schemeClr>
                          </a:solidFill>
                          <a:effectLst/>
                          <a:latin typeface="Calibri" panose="020F0502020204030204" pitchFamily="34" charset="0"/>
                        </a:rPr>
                        <a:t>Cdt</a:t>
                      </a:r>
                      <a:endParaRPr lang="nl-BE" sz="1400" b="0" i="0" u="none" strike="noStrike" dirty="0">
                        <a:solidFill>
                          <a:schemeClr val="tx1">
                            <a:lumMod val="50000"/>
                          </a:schemeClr>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3168295882"/>
                  </a:ext>
                </a:extLst>
              </a:tr>
              <a:tr h="875229">
                <a:tc>
                  <a:txBody>
                    <a:bodyPr/>
                    <a:lstStyle/>
                    <a:p>
                      <a:pPr algn="ctr">
                        <a:lnSpc>
                          <a:spcPct val="107000"/>
                        </a:lnSpc>
                        <a:spcAft>
                          <a:spcPts val="800"/>
                        </a:spcAft>
                      </a:pPr>
                      <a:r>
                        <a:rPr lang="nl-BE" sz="1400" dirty="0" err="1">
                          <a:effectLst/>
                          <a:latin typeface="Calibri" panose="020F0502020204030204" pitchFamily="34" charset="0"/>
                          <a:ea typeface="Calibri" panose="020F0502020204030204" pitchFamily="34" charset="0"/>
                          <a:cs typeface="Times New Roman" panose="02020603050405020304" pitchFamily="18" charset="0"/>
                        </a:rPr>
                        <a:t>Cdt</a:t>
                      </a:r>
                      <a:r>
                        <a:rPr lang="nl-BE" sz="1400" dirty="0">
                          <a:effectLst/>
                          <a:latin typeface="Calibri" panose="020F0502020204030204" pitchFamily="34" charset="0"/>
                          <a:ea typeface="Calibri" panose="020F0502020204030204" pitchFamily="34" charset="0"/>
                          <a:cs typeface="Times New Roman" panose="02020603050405020304" pitchFamily="18" charset="0"/>
                        </a:rPr>
                        <a:t> Vicky De </a:t>
                      </a:r>
                      <a:r>
                        <a:rPr lang="nl-BE" sz="1400" dirty="0" err="1">
                          <a:effectLst/>
                          <a:latin typeface="Calibri" panose="020F0502020204030204" pitchFamily="34" charset="0"/>
                          <a:ea typeface="Calibri" panose="020F0502020204030204" pitchFamily="34" charset="0"/>
                          <a:cs typeface="Times New Roman" panose="02020603050405020304" pitchFamily="18" charset="0"/>
                        </a:rPr>
                        <a:t>Nil</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endParaRPr lang="nl-BE" sz="1400" b="0" i="0" u="none" strike="noStrike" kern="1200" baseline="0" dirty="0">
                        <a:solidFill>
                          <a:schemeClr val="dk1"/>
                        </a:solidFill>
                        <a:latin typeface="+mn-lt"/>
                        <a:ea typeface="+mn-ea"/>
                        <a:cs typeface="+mn-cs"/>
                      </a:endParaRPr>
                    </a:p>
                    <a:p>
                      <a:r>
                        <a:rPr lang="nl-BE" sz="1400" b="0" i="0" u="none" strike="noStrike" kern="1200" baseline="0" dirty="0">
                          <a:solidFill>
                            <a:schemeClr val="dk1"/>
                          </a:solidFill>
                          <a:latin typeface="+mn-lt"/>
                          <a:ea typeface="+mn-ea"/>
                          <a:cs typeface="+mn-cs"/>
                        </a:rPr>
                        <a:t>Ontwikkelen van een zorgtraject aangepast aan </a:t>
                      </a:r>
                      <a:r>
                        <a:rPr lang="nl-BE" sz="1400" b="0" i="0" u="none" strike="noStrike" kern="1200" baseline="0" dirty="0" err="1">
                          <a:solidFill>
                            <a:schemeClr val="dk1"/>
                          </a:solidFill>
                          <a:latin typeface="+mn-lt"/>
                          <a:ea typeface="+mn-ea"/>
                          <a:cs typeface="+mn-cs"/>
                        </a:rPr>
                        <a:t>burn</a:t>
                      </a:r>
                      <a:r>
                        <a:rPr lang="nl-BE" sz="1400" b="0" i="0" u="none" strike="noStrike" kern="1200" baseline="0" dirty="0">
                          <a:solidFill>
                            <a:schemeClr val="dk1"/>
                          </a:solidFill>
                          <a:latin typeface="+mn-lt"/>
                          <a:ea typeface="+mn-ea"/>
                          <a:cs typeface="+mn-cs"/>
                        </a:rPr>
                        <a:t>-pot.</a:t>
                      </a:r>
                    </a:p>
                    <a:p>
                      <a:pPr>
                        <a:lnSpc>
                          <a:spcPct val="107000"/>
                        </a:lnSpc>
                        <a:spcAft>
                          <a:spcPts val="800"/>
                        </a:spcAft>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Nihil</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0</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31/12/2026</a:t>
                      </a: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err="1">
                          <a:effectLst/>
                          <a:latin typeface="Calibri" panose="020F0502020204030204" pitchFamily="34" charset="0"/>
                          <a:ea typeface="Calibri" panose="020F0502020204030204" pitchFamily="34" charset="0"/>
                          <a:cs typeface="Times New Roman" panose="02020603050405020304" pitchFamily="18" charset="0"/>
                        </a:rPr>
                        <a:t>Cdt</a:t>
                      </a:r>
                      <a:r>
                        <a:rPr lang="nl-BE" sz="1400" dirty="0">
                          <a:effectLst/>
                          <a:latin typeface="Calibri" panose="020F0502020204030204" pitchFamily="34" charset="0"/>
                          <a:ea typeface="Calibri" panose="020F0502020204030204" pitchFamily="34" charset="0"/>
                          <a:cs typeface="Times New Roman" panose="02020603050405020304" pitchFamily="18" charset="0"/>
                        </a:rPr>
                        <a:t> Vicky De </a:t>
                      </a:r>
                      <a:r>
                        <a:rPr lang="nl-BE" sz="1400" dirty="0" err="1">
                          <a:effectLst/>
                          <a:latin typeface="Calibri" panose="020F0502020204030204" pitchFamily="34" charset="0"/>
                          <a:ea typeface="Calibri" panose="020F0502020204030204" pitchFamily="34" charset="0"/>
                          <a:cs typeface="Times New Roman" panose="02020603050405020304" pitchFamily="18" charset="0"/>
                        </a:rPr>
                        <a:t>Nil</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b="0" i="0" u="none" strike="noStrike" dirty="0">
                          <a:solidFill>
                            <a:schemeClr val="tx1">
                              <a:lumMod val="50000"/>
                            </a:schemeClr>
                          </a:solidFill>
                          <a:effectLst/>
                          <a:latin typeface="Calibri" panose="020F0502020204030204" pitchFamily="34" charset="0"/>
                        </a:rPr>
                        <a:t>Lies WILMAERTS</a:t>
                      </a:r>
                      <a:br>
                        <a:rPr lang="nl-BE" sz="1400" b="0" i="0" u="none" strike="noStrike" dirty="0">
                          <a:solidFill>
                            <a:schemeClr val="tx1">
                              <a:lumMod val="50000"/>
                            </a:schemeClr>
                          </a:solidFill>
                          <a:effectLst/>
                          <a:latin typeface="Calibri" panose="020F0502020204030204" pitchFamily="34" charset="0"/>
                        </a:rPr>
                      </a:br>
                      <a:r>
                        <a:rPr lang="nl-BE" sz="1400" b="0" i="0" u="none" strike="noStrike" dirty="0" err="1">
                          <a:solidFill>
                            <a:schemeClr val="tx1">
                              <a:lumMod val="50000"/>
                            </a:schemeClr>
                          </a:solidFill>
                          <a:effectLst/>
                          <a:latin typeface="Calibri" panose="020F0502020204030204" pitchFamily="34" charset="0"/>
                        </a:rPr>
                        <a:t>Cdt</a:t>
                      </a:r>
                      <a:endParaRPr lang="nl-BE" sz="1400" b="0" i="0" u="none" strike="noStrike" dirty="0">
                        <a:solidFill>
                          <a:schemeClr val="tx1">
                            <a:lumMod val="50000"/>
                          </a:schemeClr>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3285532725"/>
                  </a:ext>
                </a:extLst>
              </a:tr>
            </a:tbl>
          </a:graphicData>
        </a:graphic>
      </p:graphicFrame>
    </p:spTree>
    <p:extLst>
      <p:ext uri="{BB962C8B-B14F-4D97-AF65-F5344CB8AC3E}">
        <p14:creationId xmlns:p14="http://schemas.microsoft.com/office/powerpoint/2010/main" val="395015963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37673" y="1905506"/>
            <a:ext cx="7906327" cy="646331"/>
          </a:xfrm>
          <a:prstGeom prst="rect">
            <a:avLst/>
          </a:prstGeom>
        </p:spPr>
        <p:txBody>
          <a:bodyPr wrap="square">
            <a:spAutoFit/>
          </a:bodyPr>
          <a:lstStyle/>
          <a:p>
            <a:pPr marL="285750" indent="-285750">
              <a:buFont typeface="Arial" panose="020B0604020202020204" pitchFamily="34" charset="0"/>
              <a:buChar char="•"/>
              <a:defRPr/>
            </a:pPr>
            <a:endParaRPr lang="nl-BE" altLang="en-US" kern="0" dirty="0"/>
          </a:p>
          <a:p>
            <a:pPr marL="285750" indent="-285750">
              <a:buFont typeface="Arial" panose="020B0604020202020204" pitchFamily="34" charset="0"/>
              <a:buChar char="•"/>
              <a:defRPr/>
            </a:pPr>
            <a:endParaRPr lang="nl-BE" altLang="en-US" kern="0" dirty="0"/>
          </a:p>
        </p:txBody>
      </p:sp>
      <p:sp>
        <p:nvSpPr>
          <p:cNvPr id="4" name="TextBox 3">
            <a:extLst>
              <a:ext uri="{FF2B5EF4-FFF2-40B4-BE49-F238E27FC236}">
                <a16:creationId xmlns:a16="http://schemas.microsoft.com/office/drawing/2014/main" id="{91784406-041F-3077-9C04-4ACAF8587172}"/>
              </a:ext>
            </a:extLst>
          </p:cNvPr>
          <p:cNvSpPr txBox="1"/>
          <p:nvPr/>
        </p:nvSpPr>
        <p:spPr>
          <a:xfrm>
            <a:off x="0" y="113803"/>
            <a:ext cx="12192000" cy="2123658"/>
          </a:xfrm>
          <a:prstGeom prst="rect">
            <a:avLst/>
          </a:prstGeom>
        </p:spPr>
        <p:txBody>
          <a:bodyPr wrap="square" rtlCol="0">
            <a:spAutoFit/>
          </a:bodyPr>
          <a:lstStyle/>
          <a:p>
            <a:pPr algn="ctr"/>
            <a:r>
              <a:rPr lang="nl-BE" sz="4400" b="1" dirty="0">
                <a:latin typeface="Arial" panose="020B0604020202020204" pitchFamily="34" charset="0"/>
                <a:cs typeface="Arial" panose="020B0604020202020204" pitchFamily="34" charset="0"/>
              </a:rPr>
              <a:t>16-WB-02 </a:t>
            </a:r>
            <a:br>
              <a:rPr lang="nl-BE" sz="4400" b="1" dirty="0">
                <a:latin typeface="Arial" panose="020B0604020202020204" pitchFamily="34" charset="0"/>
                <a:cs typeface="Arial" panose="020B0604020202020204" pitchFamily="34" charset="0"/>
              </a:rPr>
            </a:br>
            <a:r>
              <a:rPr lang="nl-BE" sz="4400" b="1" dirty="0">
                <a:latin typeface="Arial" panose="020B0604020202020204" pitchFamily="34" charset="0"/>
                <a:cs typeface="Arial" panose="020B0604020202020204" pitchFamily="34" charset="0"/>
              </a:rPr>
              <a:t>Preventie ontwikkeling preventiepolitiek</a:t>
            </a:r>
            <a:br>
              <a:rPr lang="nl-BE" sz="4400" b="1" dirty="0">
                <a:latin typeface="Arial" panose="020B0604020202020204" pitchFamily="34" charset="0"/>
                <a:cs typeface="Arial" panose="020B0604020202020204" pitchFamily="34" charset="0"/>
              </a:rPr>
            </a:br>
            <a:r>
              <a:rPr lang="nl-BE" sz="4400" b="1" dirty="0">
                <a:latin typeface="Arial" panose="020B0604020202020204" pitchFamily="34" charset="0"/>
                <a:cs typeface="Arial" panose="020B0604020202020204" pitchFamily="34" charset="0"/>
              </a:rPr>
              <a:t>burn-out bij Defensie.</a:t>
            </a:r>
          </a:p>
        </p:txBody>
      </p:sp>
      <p:graphicFrame>
        <p:nvGraphicFramePr>
          <p:cNvPr id="3" name="Table 2">
            <a:extLst>
              <a:ext uri="{FF2B5EF4-FFF2-40B4-BE49-F238E27FC236}">
                <a16:creationId xmlns:a16="http://schemas.microsoft.com/office/drawing/2014/main" id="{459E06F7-6B29-45A3-C4A3-8004A06EA07F}"/>
              </a:ext>
            </a:extLst>
          </p:cNvPr>
          <p:cNvGraphicFramePr>
            <a:graphicFrameLocks noGrp="1"/>
          </p:cNvGraphicFramePr>
          <p:nvPr>
            <p:extLst>
              <p:ext uri="{D42A27DB-BD31-4B8C-83A1-F6EECF244321}">
                <p14:modId xmlns:p14="http://schemas.microsoft.com/office/powerpoint/2010/main" val="2876630056"/>
              </p:ext>
            </p:extLst>
          </p:nvPr>
        </p:nvGraphicFramePr>
        <p:xfrm>
          <a:off x="0" y="2551837"/>
          <a:ext cx="12192000" cy="4207324"/>
        </p:xfrm>
        <a:graphic>
          <a:graphicData uri="http://schemas.openxmlformats.org/drawingml/2006/table">
            <a:tbl>
              <a:tblPr firstRow="1" bandRow="1">
                <a:tableStyleId>{5C22544A-7EE6-4342-B048-85BDC9FD1C3A}</a:tableStyleId>
              </a:tblPr>
              <a:tblGrid>
                <a:gridCol w="1594064">
                  <a:extLst>
                    <a:ext uri="{9D8B030D-6E8A-4147-A177-3AD203B41FA5}">
                      <a16:colId xmlns:a16="http://schemas.microsoft.com/office/drawing/2014/main" val="3164560031"/>
                    </a:ext>
                  </a:extLst>
                </a:gridCol>
                <a:gridCol w="2516617">
                  <a:extLst>
                    <a:ext uri="{9D8B030D-6E8A-4147-A177-3AD203B41FA5}">
                      <a16:colId xmlns:a16="http://schemas.microsoft.com/office/drawing/2014/main" val="4051463726"/>
                    </a:ext>
                  </a:extLst>
                </a:gridCol>
                <a:gridCol w="1515762">
                  <a:extLst>
                    <a:ext uri="{9D8B030D-6E8A-4147-A177-3AD203B41FA5}">
                      <a16:colId xmlns:a16="http://schemas.microsoft.com/office/drawing/2014/main" val="2989411758"/>
                    </a:ext>
                  </a:extLst>
                </a:gridCol>
                <a:gridCol w="1095633">
                  <a:extLst>
                    <a:ext uri="{9D8B030D-6E8A-4147-A177-3AD203B41FA5}">
                      <a16:colId xmlns:a16="http://schemas.microsoft.com/office/drawing/2014/main" val="3396486518"/>
                    </a:ext>
                  </a:extLst>
                </a:gridCol>
                <a:gridCol w="1186248">
                  <a:extLst>
                    <a:ext uri="{9D8B030D-6E8A-4147-A177-3AD203B41FA5}">
                      <a16:colId xmlns:a16="http://schemas.microsoft.com/office/drawing/2014/main" val="3760943750"/>
                    </a:ext>
                  </a:extLst>
                </a:gridCol>
                <a:gridCol w="2018271">
                  <a:extLst>
                    <a:ext uri="{9D8B030D-6E8A-4147-A177-3AD203B41FA5}">
                      <a16:colId xmlns:a16="http://schemas.microsoft.com/office/drawing/2014/main" val="435362140"/>
                    </a:ext>
                  </a:extLst>
                </a:gridCol>
                <a:gridCol w="2265405">
                  <a:extLst>
                    <a:ext uri="{9D8B030D-6E8A-4147-A177-3AD203B41FA5}">
                      <a16:colId xmlns:a16="http://schemas.microsoft.com/office/drawing/2014/main" val="2718862243"/>
                    </a:ext>
                  </a:extLst>
                </a:gridCol>
              </a:tblGrid>
              <a:tr h="498939">
                <a:tc>
                  <a:txBody>
                    <a:bodyPr/>
                    <a:lstStyle/>
                    <a:p>
                      <a:pPr algn="ctr"/>
                      <a:r>
                        <a:rPr lang="nl-BE" dirty="0">
                          <a:solidFill>
                            <a:schemeClr val="bg1"/>
                          </a:solidFill>
                        </a:rPr>
                        <a:t>Actor</a:t>
                      </a:r>
                    </a:p>
                  </a:txBody>
                  <a:tcPr anchor="ctr"/>
                </a:tc>
                <a:tc>
                  <a:txBody>
                    <a:bodyPr/>
                    <a:lstStyle/>
                    <a:p>
                      <a:pPr algn="ctr"/>
                      <a:r>
                        <a:rPr lang="nl-BE" dirty="0" err="1">
                          <a:solidFill>
                            <a:schemeClr val="bg1"/>
                          </a:solidFill>
                        </a:rPr>
                        <a:t>Ojectief</a:t>
                      </a:r>
                      <a:r>
                        <a:rPr lang="nl-BE" dirty="0">
                          <a:solidFill>
                            <a:schemeClr val="bg1"/>
                          </a:solidFill>
                        </a:rPr>
                        <a:t>/Taak</a:t>
                      </a:r>
                    </a:p>
                  </a:txBody>
                  <a:tcPr anchor="ctr"/>
                </a:tc>
                <a:tc>
                  <a:txBody>
                    <a:bodyPr/>
                    <a:lstStyle/>
                    <a:p>
                      <a:pPr algn="ctr"/>
                      <a:r>
                        <a:rPr lang="nl-BE" dirty="0">
                          <a:solidFill>
                            <a:schemeClr val="bg1"/>
                          </a:solidFill>
                        </a:rPr>
                        <a:t>Impact</a:t>
                      </a:r>
                      <a:br>
                        <a:rPr lang="nl-BE" dirty="0">
                          <a:solidFill>
                            <a:schemeClr val="bg1"/>
                          </a:solidFill>
                        </a:rPr>
                      </a:br>
                      <a:r>
                        <a:rPr lang="nl-BE" dirty="0">
                          <a:solidFill>
                            <a:schemeClr val="bg1"/>
                          </a:solidFill>
                        </a:rPr>
                        <a:t>LPP/PLP</a:t>
                      </a:r>
                    </a:p>
                  </a:txBody>
                  <a:tcPr anchor="ctr"/>
                </a:tc>
                <a:tc>
                  <a:txBody>
                    <a:bodyPr/>
                    <a:lstStyle/>
                    <a:p>
                      <a:pPr algn="ctr"/>
                      <a:r>
                        <a:rPr lang="nl-BE" dirty="0" err="1">
                          <a:solidFill>
                            <a:schemeClr val="bg1"/>
                          </a:solidFill>
                        </a:rPr>
                        <a:t>Prio</a:t>
                      </a:r>
                      <a:endParaRPr lang="nl-BE" dirty="0">
                        <a:solidFill>
                          <a:schemeClr val="bg1"/>
                        </a:solidFill>
                      </a:endParaRPr>
                    </a:p>
                  </a:txBody>
                  <a:tcPr anchor="ctr"/>
                </a:tc>
                <a:tc>
                  <a:txBody>
                    <a:bodyPr/>
                    <a:lstStyle/>
                    <a:p>
                      <a:pPr algn="ctr"/>
                      <a:r>
                        <a:rPr lang="nl-BE" dirty="0">
                          <a:solidFill>
                            <a:schemeClr val="bg1"/>
                          </a:solidFill>
                        </a:rPr>
                        <a:t>Data </a:t>
                      </a:r>
                      <a:br>
                        <a:rPr lang="nl-BE" dirty="0">
                          <a:solidFill>
                            <a:schemeClr val="bg1"/>
                          </a:solidFill>
                        </a:rPr>
                      </a:br>
                      <a:r>
                        <a:rPr lang="nl-BE" dirty="0">
                          <a:solidFill>
                            <a:schemeClr val="bg1"/>
                          </a:solidFill>
                        </a:rPr>
                        <a:t>(NLT)</a:t>
                      </a:r>
                    </a:p>
                  </a:txBody>
                  <a:tcPr anchor="ctr"/>
                </a:tc>
                <a:tc>
                  <a:txBody>
                    <a:bodyPr/>
                    <a:lstStyle/>
                    <a:p>
                      <a:pPr algn="ctr"/>
                      <a:r>
                        <a:rPr lang="nl-BE" dirty="0">
                          <a:solidFill>
                            <a:schemeClr val="bg1"/>
                          </a:solidFill>
                        </a:rPr>
                        <a:t>Piloot</a:t>
                      </a:r>
                    </a:p>
                  </a:txBody>
                  <a:tcPr anchor="ctr"/>
                </a:tc>
                <a:tc>
                  <a:txBody>
                    <a:bodyPr/>
                    <a:lstStyle/>
                    <a:p>
                      <a:pPr algn="ctr"/>
                      <a:r>
                        <a:rPr lang="nl-BE" dirty="0">
                          <a:solidFill>
                            <a:schemeClr val="bg1"/>
                          </a:solidFill>
                        </a:rPr>
                        <a:t>Preventieadviseur</a:t>
                      </a:r>
                    </a:p>
                  </a:txBody>
                  <a:tcPr anchor="ctr"/>
                </a:tc>
                <a:extLst>
                  <a:ext uri="{0D108BD9-81ED-4DB2-BD59-A6C34878D82A}">
                    <a16:rowId xmlns:a16="http://schemas.microsoft.com/office/drawing/2014/main" val="3142780"/>
                  </a:ext>
                </a:extLst>
              </a:tr>
              <a:tr h="1103858">
                <a:tc>
                  <a:txBody>
                    <a:bodyPr/>
                    <a:lstStyle/>
                    <a:p>
                      <a:pPr algn="ctr">
                        <a:lnSpc>
                          <a:spcPct val="107000"/>
                        </a:lnSpc>
                        <a:spcAft>
                          <a:spcPts val="800"/>
                        </a:spcAft>
                      </a:pPr>
                      <a:r>
                        <a:rPr lang="nl-BE" sz="1400" dirty="0" err="1">
                          <a:effectLst/>
                          <a:latin typeface="Calibri" panose="020F0502020204030204" pitchFamily="34" charset="0"/>
                          <a:ea typeface="Calibri" panose="020F0502020204030204" pitchFamily="34" charset="0"/>
                          <a:cs typeface="Times New Roman" panose="02020603050405020304" pitchFamily="18" charset="0"/>
                        </a:rPr>
                        <a:t>Cdt</a:t>
                      </a:r>
                      <a:r>
                        <a:rPr lang="nl-BE" sz="1400" dirty="0">
                          <a:effectLst/>
                          <a:latin typeface="Calibri" panose="020F0502020204030204" pitchFamily="34" charset="0"/>
                          <a:ea typeface="Calibri" panose="020F0502020204030204" pitchFamily="34" charset="0"/>
                          <a:cs typeface="Times New Roman" panose="02020603050405020304" pitchFamily="18" charset="0"/>
                        </a:rPr>
                        <a:t> Vicky De </a:t>
                      </a:r>
                      <a:r>
                        <a:rPr lang="nl-BE" sz="1400" dirty="0" err="1">
                          <a:effectLst/>
                          <a:latin typeface="Calibri" panose="020F0502020204030204" pitchFamily="34" charset="0"/>
                          <a:ea typeface="Calibri" panose="020F0502020204030204" pitchFamily="34" charset="0"/>
                          <a:cs typeface="Times New Roman" panose="02020603050405020304" pitchFamily="18" charset="0"/>
                        </a:rPr>
                        <a:t>Nil</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r>
                        <a:rPr lang="nl-BE" sz="1400" b="0" i="0" u="none" strike="noStrike" kern="1200" baseline="0" dirty="0">
                          <a:solidFill>
                            <a:schemeClr val="dk1"/>
                          </a:solidFill>
                          <a:latin typeface="+mn-lt"/>
                          <a:ea typeface="+mn-ea"/>
                          <a:cs typeface="+mn-cs"/>
                        </a:rPr>
                        <a:t> Koppeling met dossier verzuimbeleid (specifiek </a:t>
                      </a:r>
                      <a:r>
                        <a:rPr lang="nl-BE" sz="1400" b="0" i="0" u="none" strike="noStrike" kern="1200" baseline="0" dirty="0" err="1">
                          <a:solidFill>
                            <a:schemeClr val="dk1"/>
                          </a:solidFill>
                          <a:latin typeface="+mn-lt"/>
                          <a:ea typeface="+mn-ea"/>
                          <a:cs typeface="+mn-cs"/>
                        </a:rPr>
                        <a:t>reïntegratietraject</a:t>
                      </a:r>
                      <a:r>
                        <a:rPr lang="nl-BE" sz="1400" b="0" i="0" u="none" strike="noStrike" kern="1200" baseline="0" dirty="0">
                          <a:solidFill>
                            <a:schemeClr val="dk1"/>
                          </a:solidFill>
                          <a:latin typeface="+mn-lt"/>
                          <a:ea typeface="+mn-ea"/>
                          <a:cs typeface="+mn-cs"/>
                        </a:rPr>
                        <a:t>). 	</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Nihil</a:t>
                      </a:r>
                    </a:p>
                  </a:txBody>
                  <a:tcPr marL="44450" marR="44450" marT="0" marB="0" anchor="ctr"/>
                </a:tc>
                <a:tc>
                  <a:txBody>
                    <a:bodyPr/>
                    <a:lstStyle/>
                    <a:p>
                      <a:pPr algn="ctr">
                        <a:lnSpc>
                          <a:spcPct val="107000"/>
                        </a:lnSpc>
                        <a:spcAft>
                          <a:spcPts val="800"/>
                        </a:spcAft>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31/12/2026</a:t>
                      </a: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a:effectLst/>
                          <a:latin typeface="Calibri" panose="020F0502020204030204" pitchFamily="34" charset="0"/>
                          <a:ea typeface="Calibri" panose="020F0502020204030204" pitchFamily="34" charset="0"/>
                          <a:cs typeface="Times New Roman" panose="02020603050405020304" pitchFamily="18" charset="0"/>
                        </a:rPr>
                        <a:t>Cdt Vicky De Nil</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b="0" i="0" u="none" strike="noStrike" dirty="0">
                          <a:solidFill>
                            <a:schemeClr val="tx1">
                              <a:lumMod val="50000"/>
                            </a:schemeClr>
                          </a:solidFill>
                          <a:effectLst/>
                          <a:latin typeface="Calibri" panose="020F0502020204030204" pitchFamily="34" charset="0"/>
                        </a:rPr>
                        <a:t>Lies WILMAERTS</a:t>
                      </a:r>
                      <a:br>
                        <a:rPr lang="nl-BE" sz="1400" b="0" i="0" u="none" strike="noStrike" dirty="0">
                          <a:solidFill>
                            <a:schemeClr val="tx1">
                              <a:lumMod val="50000"/>
                            </a:schemeClr>
                          </a:solidFill>
                          <a:effectLst/>
                          <a:latin typeface="Calibri" panose="020F0502020204030204" pitchFamily="34" charset="0"/>
                        </a:rPr>
                      </a:br>
                      <a:r>
                        <a:rPr lang="nl-BE" sz="1400" b="0" i="0" u="none" strike="noStrike" dirty="0" err="1">
                          <a:solidFill>
                            <a:schemeClr val="tx1">
                              <a:lumMod val="50000"/>
                            </a:schemeClr>
                          </a:solidFill>
                          <a:effectLst/>
                          <a:latin typeface="Calibri" panose="020F0502020204030204" pitchFamily="34" charset="0"/>
                        </a:rPr>
                        <a:t>Cdt</a:t>
                      </a:r>
                      <a:endParaRPr lang="nl-BE" sz="1400" b="0" i="0" u="none" strike="noStrike" dirty="0">
                        <a:effectLst/>
                        <a:latin typeface="Calibri" panose="020F0502020204030204" pitchFamily="34" charset="0"/>
                      </a:endParaRPr>
                    </a:p>
                  </a:txBody>
                  <a:tcPr marL="7620" marR="7620" marT="7620" marB="0" anchor="ctr"/>
                </a:tc>
                <a:extLst>
                  <a:ext uri="{0D108BD9-81ED-4DB2-BD59-A6C34878D82A}">
                    <a16:rowId xmlns:a16="http://schemas.microsoft.com/office/drawing/2014/main" val="3523808688"/>
                  </a:ext>
                </a:extLst>
              </a:tr>
              <a:tr h="974441">
                <a:tc>
                  <a:txBody>
                    <a:bodyPr/>
                    <a:lstStyle/>
                    <a:p>
                      <a:pPr algn="ctr">
                        <a:lnSpc>
                          <a:spcPct val="107000"/>
                        </a:lnSpc>
                        <a:spcAft>
                          <a:spcPts val="800"/>
                        </a:spcAft>
                      </a:pPr>
                      <a:r>
                        <a:rPr lang="nl-BE" sz="1400" dirty="0" err="1">
                          <a:effectLst/>
                          <a:latin typeface="Calibri" panose="020F0502020204030204" pitchFamily="34" charset="0"/>
                          <a:ea typeface="Calibri" panose="020F0502020204030204" pitchFamily="34" charset="0"/>
                          <a:cs typeface="Times New Roman" panose="02020603050405020304" pitchFamily="18" charset="0"/>
                        </a:rPr>
                        <a:t>Cdt</a:t>
                      </a:r>
                      <a:r>
                        <a:rPr lang="nl-BE" sz="1400" dirty="0">
                          <a:effectLst/>
                          <a:latin typeface="Calibri" panose="020F0502020204030204" pitchFamily="34" charset="0"/>
                          <a:ea typeface="Calibri" panose="020F0502020204030204" pitchFamily="34" charset="0"/>
                          <a:cs typeface="Times New Roman" panose="02020603050405020304" pitchFamily="18" charset="0"/>
                        </a:rPr>
                        <a:t> Vicky De </a:t>
                      </a:r>
                      <a:r>
                        <a:rPr lang="nl-BE" sz="1400" dirty="0" err="1">
                          <a:effectLst/>
                          <a:latin typeface="Calibri" panose="020F0502020204030204" pitchFamily="34" charset="0"/>
                          <a:ea typeface="Calibri" panose="020F0502020204030204" pitchFamily="34" charset="0"/>
                          <a:cs typeface="Times New Roman" panose="02020603050405020304" pitchFamily="18" charset="0"/>
                        </a:rPr>
                        <a:t>Nil</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endParaRPr lang="nl-BE" sz="1400" b="0" i="0" u="none" strike="noStrike" kern="1200" baseline="0" dirty="0">
                        <a:solidFill>
                          <a:schemeClr val="dk1"/>
                        </a:solidFill>
                        <a:latin typeface="+mn-lt"/>
                        <a:ea typeface="+mn-ea"/>
                        <a:cs typeface="+mn-cs"/>
                      </a:endParaRPr>
                    </a:p>
                    <a:p>
                      <a:r>
                        <a:rPr lang="nl-BE" sz="1400" b="0" i="0" u="none" strike="noStrike" kern="1200" baseline="0" dirty="0">
                          <a:solidFill>
                            <a:schemeClr val="dk1"/>
                          </a:solidFill>
                          <a:latin typeface="+mn-lt"/>
                          <a:ea typeface="+mn-ea"/>
                          <a:cs typeface="+mn-cs"/>
                        </a:rPr>
                        <a:t>Sensibiliseren tijdens de vorming.</a:t>
                      </a:r>
                    </a:p>
                    <a:p>
                      <a:pPr>
                        <a:lnSpc>
                          <a:spcPct val="107000"/>
                        </a:lnSpc>
                        <a:spcAft>
                          <a:spcPts val="800"/>
                        </a:spcAft>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Nihil</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2</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31/12/2026</a:t>
                      </a: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a:effectLst/>
                          <a:latin typeface="Calibri" panose="020F0502020204030204" pitchFamily="34" charset="0"/>
                          <a:ea typeface="Calibri" panose="020F0502020204030204" pitchFamily="34" charset="0"/>
                          <a:cs typeface="Times New Roman" panose="02020603050405020304" pitchFamily="18" charset="0"/>
                        </a:rPr>
                        <a:t>Cdt Vicky De Nil</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algn="ctr" fontAlgn="b"/>
                      <a:r>
                        <a:rPr lang="nl-BE" sz="1400" b="0" i="0" u="none" strike="noStrike" dirty="0">
                          <a:solidFill>
                            <a:schemeClr val="tx1">
                              <a:lumMod val="50000"/>
                            </a:schemeClr>
                          </a:solidFill>
                          <a:effectLst/>
                          <a:latin typeface="Calibri" panose="020F0502020204030204" pitchFamily="34" charset="0"/>
                        </a:rPr>
                        <a:t>Lies WILMAERTS</a:t>
                      </a:r>
                      <a:br>
                        <a:rPr lang="nl-BE" sz="1400" b="0" i="0" u="none" strike="noStrike" dirty="0">
                          <a:solidFill>
                            <a:schemeClr val="tx1">
                              <a:lumMod val="50000"/>
                            </a:schemeClr>
                          </a:solidFill>
                          <a:effectLst/>
                          <a:latin typeface="Calibri" panose="020F0502020204030204" pitchFamily="34" charset="0"/>
                        </a:rPr>
                      </a:br>
                      <a:r>
                        <a:rPr lang="nl-BE" sz="1400" b="0" i="0" u="none" strike="noStrike" dirty="0" err="1">
                          <a:solidFill>
                            <a:schemeClr val="tx1">
                              <a:lumMod val="50000"/>
                            </a:schemeClr>
                          </a:solidFill>
                          <a:effectLst/>
                          <a:latin typeface="Calibri" panose="020F0502020204030204" pitchFamily="34" charset="0"/>
                        </a:rPr>
                        <a:t>Cdt</a:t>
                      </a:r>
                      <a:endParaRPr lang="nl-BE" sz="1400" b="0" i="0" u="none" strike="noStrike" dirty="0">
                        <a:effectLst/>
                        <a:latin typeface="Calibri" panose="020F0502020204030204" pitchFamily="34" charset="0"/>
                      </a:endParaRPr>
                    </a:p>
                  </a:txBody>
                  <a:tcPr marL="7620" marR="7620" marT="7620" marB="0" anchor="ctr"/>
                </a:tc>
                <a:extLst>
                  <a:ext uri="{0D108BD9-81ED-4DB2-BD59-A6C34878D82A}">
                    <a16:rowId xmlns:a16="http://schemas.microsoft.com/office/drawing/2014/main" val="3168295882"/>
                  </a:ext>
                </a:extLst>
              </a:tr>
              <a:tr h="1488945">
                <a:tc>
                  <a:txBody>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lang="nl-BE" sz="1400" dirty="0" err="1">
                          <a:effectLst/>
                          <a:latin typeface="Calibri" panose="020F0502020204030204" pitchFamily="34" charset="0"/>
                          <a:ea typeface="Calibri" panose="020F0502020204030204" pitchFamily="34" charset="0"/>
                          <a:cs typeface="Times New Roman" panose="02020603050405020304" pitchFamily="18" charset="0"/>
                        </a:rPr>
                        <a:t>Cdt</a:t>
                      </a:r>
                      <a:r>
                        <a:rPr lang="nl-BE" sz="1400" dirty="0">
                          <a:effectLst/>
                          <a:latin typeface="Calibri" panose="020F0502020204030204" pitchFamily="34" charset="0"/>
                          <a:ea typeface="Calibri" panose="020F0502020204030204" pitchFamily="34" charset="0"/>
                          <a:cs typeface="Times New Roman" panose="02020603050405020304" pitchFamily="18" charset="0"/>
                        </a:rPr>
                        <a:t> Vicky De </a:t>
                      </a:r>
                      <a:r>
                        <a:rPr lang="nl-BE" sz="1400" dirty="0" err="1">
                          <a:effectLst/>
                          <a:latin typeface="Calibri" panose="020F0502020204030204" pitchFamily="34" charset="0"/>
                          <a:ea typeface="Calibri" panose="020F0502020204030204" pitchFamily="34" charset="0"/>
                          <a:cs typeface="Times New Roman" panose="02020603050405020304" pitchFamily="18" charset="0"/>
                        </a:rPr>
                        <a:t>Nil</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nSpc>
                          <a:spcPct val="107000"/>
                        </a:lnSpc>
                        <a:spcAft>
                          <a:spcPts val="800"/>
                        </a:spcAft>
                      </a:pPr>
                      <a:r>
                        <a:rPr lang="nl-BE" sz="1400" dirty="0" err="1">
                          <a:effectLst/>
                          <a:latin typeface="Calibri" panose="020F0502020204030204" pitchFamily="34" charset="0"/>
                          <a:ea typeface="Calibri" panose="020F0502020204030204" pitchFamily="34" charset="0"/>
                          <a:cs typeface="Times New Roman" panose="02020603050405020304" pitchFamily="18" charset="0"/>
                        </a:rPr>
                        <a:t>Welzijnsenquete</a:t>
                      </a:r>
                      <a:r>
                        <a:rPr lang="nl-BE" sz="1400" dirty="0">
                          <a:effectLst/>
                          <a:latin typeface="Calibri" panose="020F0502020204030204" pitchFamily="34" charset="0"/>
                          <a:ea typeface="Calibri" panose="020F0502020204030204" pitchFamily="34" charset="0"/>
                          <a:cs typeface="Times New Roman" panose="02020603050405020304" pitchFamily="18" charset="0"/>
                        </a:rPr>
                        <a:t> uitvoeren om het risico op burn-out in te schatten en de factoren die bijdragen in kaart te brengen.</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Nihil</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2</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31/12/2026</a:t>
                      </a: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err="1">
                          <a:effectLst/>
                          <a:latin typeface="Calibri" panose="020F0502020204030204" pitchFamily="34" charset="0"/>
                          <a:ea typeface="Calibri" panose="020F0502020204030204" pitchFamily="34" charset="0"/>
                          <a:cs typeface="Times New Roman" panose="02020603050405020304" pitchFamily="18" charset="0"/>
                        </a:rPr>
                        <a:t>Cdt</a:t>
                      </a:r>
                      <a:r>
                        <a:rPr lang="nl-BE" sz="1400" dirty="0">
                          <a:effectLst/>
                          <a:latin typeface="Calibri" panose="020F0502020204030204" pitchFamily="34" charset="0"/>
                          <a:ea typeface="Calibri" panose="020F0502020204030204" pitchFamily="34" charset="0"/>
                          <a:cs typeface="Times New Roman" panose="02020603050405020304" pitchFamily="18" charset="0"/>
                        </a:rPr>
                        <a:t> Vicky De </a:t>
                      </a:r>
                      <a:r>
                        <a:rPr lang="nl-BE" sz="1400" dirty="0" err="1">
                          <a:effectLst/>
                          <a:latin typeface="Calibri" panose="020F0502020204030204" pitchFamily="34" charset="0"/>
                          <a:ea typeface="Calibri" panose="020F0502020204030204" pitchFamily="34" charset="0"/>
                          <a:cs typeface="Times New Roman" panose="02020603050405020304" pitchFamily="18" charset="0"/>
                        </a:rPr>
                        <a:t>Nil</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algn="ctr" fontAlgn="b"/>
                      <a:r>
                        <a:rPr lang="nl-BE" sz="1400" b="0" i="0" u="none" strike="noStrike" dirty="0">
                          <a:solidFill>
                            <a:schemeClr val="tx1">
                              <a:lumMod val="50000"/>
                            </a:schemeClr>
                          </a:solidFill>
                          <a:effectLst/>
                          <a:latin typeface="Calibri" panose="020F0502020204030204" pitchFamily="34" charset="0"/>
                        </a:rPr>
                        <a:t>Lies WILMAERTS</a:t>
                      </a:r>
                      <a:br>
                        <a:rPr lang="nl-BE" sz="1400" b="0" i="0" u="none" strike="noStrike" dirty="0">
                          <a:solidFill>
                            <a:schemeClr val="tx1">
                              <a:lumMod val="50000"/>
                            </a:schemeClr>
                          </a:solidFill>
                          <a:effectLst/>
                          <a:latin typeface="Calibri" panose="020F0502020204030204" pitchFamily="34" charset="0"/>
                        </a:rPr>
                      </a:br>
                      <a:r>
                        <a:rPr lang="nl-BE" sz="1400" b="0" i="0" u="none" strike="noStrike" dirty="0" err="1">
                          <a:solidFill>
                            <a:schemeClr val="tx1">
                              <a:lumMod val="50000"/>
                            </a:schemeClr>
                          </a:solidFill>
                          <a:effectLst/>
                          <a:latin typeface="Calibri" panose="020F0502020204030204" pitchFamily="34" charset="0"/>
                        </a:rPr>
                        <a:t>Cdt</a:t>
                      </a:r>
                      <a:endParaRPr lang="nl-BE" sz="1400" b="0" i="0" u="none" strike="noStrike" dirty="0">
                        <a:effectLst/>
                        <a:latin typeface="Calibri" panose="020F0502020204030204" pitchFamily="34" charset="0"/>
                      </a:endParaRPr>
                    </a:p>
                  </a:txBody>
                  <a:tcPr marL="7620" marR="7620" marT="7620" marB="0" anchor="ctr"/>
                </a:tc>
                <a:extLst>
                  <a:ext uri="{0D108BD9-81ED-4DB2-BD59-A6C34878D82A}">
                    <a16:rowId xmlns:a16="http://schemas.microsoft.com/office/drawing/2014/main" val="3285532725"/>
                  </a:ext>
                </a:extLst>
              </a:tr>
            </a:tbl>
          </a:graphicData>
        </a:graphic>
      </p:graphicFrame>
    </p:spTree>
    <p:extLst>
      <p:ext uri="{BB962C8B-B14F-4D97-AF65-F5344CB8AC3E}">
        <p14:creationId xmlns:p14="http://schemas.microsoft.com/office/powerpoint/2010/main" val="254866955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37673" y="1905506"/>
            <a:ext cx="7906327" cy="646331"/>
          </a:xfrm>
          <a:prstGeom prst="rect">
            <a:avLst/>
          </a:prstGeom>
        </p:spPr>
        <p:txBody>
          <a:bodyPr wrap="square">
            <a:spAutoFit/>
          </a:bodyPr>
          <a:lstStyle/>
          <a:p>
            <a:pPr marL="285750" indent="-285750">
              <a:buFont typeface="Arial" panose="020B0604020202020204" pitchFamily="34" charset="0"/>
              <a:buChar char="•"/>
              <a:defRPr/>
            </a:pPr>
            <a:endParaRPr lang="nl-BE" altLang="en-US" kern="0" dirty="0"/>
          </a:p>
          <a:p>
            <a:pPr marL="285750" indent="-285750">
              <a:buFont typeface="Arial" panose="020B0604020202020204" pitchFamily="34" charset="0"/>
              <a:buChar char="•"/>
              <a:defRPr/>
            </a:pPr>
            <a:endParaRPr lang="nl-BE" altLang="en-US" kern="0" dirty="0"/>
          </a:p>
        </p:txBody>
      </p:sp>
      <p:sp>
        <p:nvSpPr>
          <p:cNvPr id="4" name="TextBox 3">
            <a:extLst>
              <a:ext uri="{FF2B5EF4-FFF2-40B4-BE49-F238E27FC236}">
                <a16:creationId xmlns:a16="http://schemas.microsoft.com/office/drawing/2014/main" id="{4CF6AD95-E550-D503-185A-A7D2B2AF1607}"/>
              </a:ext>
            </a:extLst>
          </p:cNvPr>
          <p:cNvSpPr txBox="1"/>
          <p:nvPr/>
        </p:nvSpPr>
        <p:spPr>
          <a:xfrm>
            <a:off x="0" y="458956"/>
            <a:ext cx="12192000" cy="1446550"/>
          </a:xfrm>
          <a:prstGeom prst="rect">
            <a:avLst/>
          </a:prstGeom>
        </p:spPr>
        <p:txBody>
          <a:bodyPr wrap="square" rtlCol="0">
            <a:spAutoFit/>
          </a:bodyPr>
          <a:lstStyle/>
          <a:p>
            <a:pPr algn="ctr"/>
            <a:r>
              <a:rPr lang="nl-BE" sz="4400" b="1" dirty="0">
                <a:solidFill>
                  <a:srgbClr val="00B050"/>
                </a:solidFill>
                <a:latin typeface="Arial" panose="020B0604020202020204" pitchFamily="34" charset="0"/>
                <a:cs typeface="Arial" panose="020B0604020202020204" pitchFamily="34" charset="0"/>
              </a:rPr>
              <a:t>17-MR-01 </a:t>
            </a:r>
            <a:br>
              <a:rPr lang="nl-BE" sz="4400" b="1" dirty="0">
                <a:solidFill>
                  <a:srgbClr val="00B050"/>
                </a:solidFill>
                <a:latin typeface="Arial" panose="020B0604020202020204" pitchFamily="34" charset="0"/>
                <a:cs typeface="Arial" panose="020B0604020202020204" pitchFamily="34" charset="0"/>
              </a:rPr>
            </a:br>
            <a:r>
              <a:rPr lang="nl-BE" sz="4400" b="1" dirty="0">
                <a:solidFill>
                  <a:srgbClr val="00B050"/>
                </a:solidFill>
                <a:latin typeface="Arial" panose="020B0604020202020204" pitchFamily="34" charset="0"/>
                <a:cs typeface="Arial" panose="020B0604020202020204" pitchFamily="34" charset="0"/>
              </a:rPr>
              <a:t>Veiligheid elektromagnetische velden.</a:t>
            </a:r>
          </a:p>
        </p:txBody>
      </p:sp>
      <p:graphicFrame>
        <p:nvGraphicFramePr>
          <p:cNvPr id="5" name="Table 4">
            <a:extLst>
              <a:ext uri="{FF2B5EF4-FFF2-40B4-BE49-F238E27FC236}">
                <a16:creationId xmlns:a16="http://schemas.microsoft.com/office/drawing/2014/main" id="{F1AFF3C4-344B-CB8B-6D99-739776614CAC}"/>
              </a:ext>
            </a:extLst>
          </p:cNvPr>
          <p:cNvGraphicFramePr>
            <a:graphicFrameLocks noGrp="1"/>
          </p:cNvGraphicFramePr>
          <p:nvPr>
            <p:extLst>
              <p:ext uri="{D42A27DB-BD31-4B8C-83A1-F6EECF244321}">
                <p14:modId xmlns:p14="http://schemas.microsoft.com/office/powerpoint/2010/main" val="711847293"/>
              </p:ext>
            </p:extLst>
          </p:nvPr>
        </p:nvGraphicFramePr>
        <p:xfrm>
          <a:off x="0" y="2251349"/>
          <a:ext cx="12192000" cy="4606651"/>
        </p:xfrm>
        <a:graphic>
          <a:graphicData uri="http://schemas.openxmlformats.org/drawingml/2006/table">
            <a:tbl>
              <a:tblPr firstRow="1" bandRow="1">
                <a:tableStyleId>{5C22544A-7EE6-4342-B048-85BDC9FD1C3A}</a:tableStyleId>
              </a:tblPr>
              <a:tblGrid>
                <a:gridCol w="1594064">
                  <a:extLst>
                    <a:ext uri="{9D8B030D-6E8A-4147-A177-3AD203B41FA5}">
                      <a16:colId xmlns:a16="http://schemas.microsoft.com/office/drawing/2014/main" val="3164560031"/>
                    </a:ext>
                  </a:extLst>
                </a:gridCol>
                <a:gridCol w="2516617">
                  <a:extLst>
                    <a:ext uri="{9D8B030D-6E8A-4147-A177-3AD203B41FA5}">
                      <a16:colId xmlns:a16="http://schemas.microsoft.com/office/drawing/2014/main" val="4051463726"/>
                    </a:ext>
                  </a:extLst>
                </a:gridCol>
                <a:gridCol w="1515762">
                  <a:extLst>
                    <a:ext uri="{9D8B030D-6E8A-4147-A177-3AD203B41FA5}">
                      <a16:colId xmlns:a16="http://schemas.microsoft.com/office/drawing/2014/main" val="2989411758"/>
                    </a:ext>
                  </a:extLst>
                </a:gridCol>
                <a:gridCol w="1095633">
                  <a:extLst>
                    <a:ext uri="{9D8B030D-6E8A-4147-A177-3AD203B41FA5}">
                      <a16:colId xmlns:a16="http://schemas.microsoft.com/office/drawing/2014/main" val="3396486518"/>
                    </a:ext>
                  </a:extLst>
                </a:gridCol>
                <a:gridCol w="1186248">
                  <a:extLst>
                    <a:ext uri="{9D8B030D-6E8A-4147-A177-3AD203B41FA5}">
                      <a16:colId xmlns:a16="http://schemas.microsoft.com/office/drawing/2014/main" val="3760943750"/>
                    </a:ext>
                  </a:extLst>
                </a:gridCol>
                <a:gridCol w="2018271">
                  <a:extLst>
                    <a:ext uri="{9D8B030D-6E8A-4147-A177-3AD203B41FA5}">
                      <a16:colId xmlns:a16="http://schemas.microsoft.com/office/drawing/2014/main" val="435362140"/>
                    </a:ext>
                  </a:extLst>
                </a:gridCol>
                <a:gridCol w="2265405">
                  <a:extLst>
                    <a:ext uri="{9D8B030D-6E8A-4147-A177-3AD203B41FA5}">
                      <a16:colId xmlns:a16="http://schemas.microsoft.com/office/drawing/2014/main" val="2718862243"/>
                    </a:ext>
                  </a:extLst>
                </a:gridCol>
              </a:tblGrid>
              <a:tr h="1097811">
                <a:tc>
                  <a:txBody>
                    <a:bodyPr/>
                    <a:lstStyle/>
                    <a:p>
                      <a:pPr algn="ctr"/>
                      <a:r>
                        <a:rPr lang="nl-BE" dirty="0">
                          <a:solidFill>
                            <a:schemeClr val="bg1"/>
                          </a:solidFill>
                        </a:rPr>
                        <a:t>Actor</a:t>
                      </a:r>
                    </a:p>
                  </a:txBody>
                  <a:tcPr anchor="ctr">
                    <a:solidFill>
                      <a:srgbClr val="00B050"/>
                    </a:solidFill>
                  </a:tcPr>
                </a:tc>
                <a:tc>
                  <a:txBody>
                    <a:bodyPr/>
                    <a:lstStyle/>
                    <a:p>
                      <a:pPr algn="ctr"/>
                      <a:r>
                        <a:rPr lang="nl-BE" dirty="0" err="1">
                          <a:solidFill>
                            <a:schemeClr val="bg1"/>
                          </a:solidFill>
                        </a:rPr>
                        <a:t>Ojectief</a:t>
                      </a:r>
                      <a:r>
                        <a:rPr lang="nl-BE" dirty="0">
                          <a:solidFill>
                            <a:schemeClr val="bg1"/>
                          </a:solidFill>
                        </a:rPr>
                        <a:t>/Taak</a:t>
                      </a:r>
                    </a:p>
                  </a:txBody>
                  <a:tcPr anchor="ctr">
                    <a:solidFill>
                      <a:srgbClr val="00B050"/>
                    </a:solidFill>
                  </a:tcPr>
                </a:tc>
                <a:tc>
                  <a:txBody>
                    <a:bodyPr/>
                    <a:lstStyle/>
                    <a:p>
                      <a:pPr algn="ctr"/>
                      <a:r>
                        <a:rPr lang="nl-BE" dirty="0">
                          <a:solidFill>
                            <a:schemeClr val="bg1"/>
                          </a:solidFill>
                        </a:rPr>
                        <a:t>Impact</a:t>
                      </a:r>
                      <a:br>
                        <a:rPr lang="nl-BE" dirty="0">
                          <a:solidFill>
                            <a:schemeClr val="bg1"/>
                          </a:solidFill>
                        </a:rPr>
                      </a:br>
                      <a:r>
                        <a:rPr lang="nl-BE" dirty="0">
                          <a:solidFill>
                            <a:schemeClr val="bg1"/>
                          </a:solidFill>
                        </a:rPr>
                        <a:t>LPP/PLP</a:t>
                      </a:r>
                    </a:p>
                  </a:txBody>
                  <a:tcPr anchor="ctr">
                    <a:solidFill>
                      <a:srgbClr val="00B050"/>
                    </a:solidFill>
                  </a:tcPr>
                </a:tc>
                <a:tc>
                  <a:txBody>
                    <a:bodyPr/>
                    <a:lstStyle/>
                    <a:p>
                      <a:pPr algn="ctr"/>
                      <a:r>
                        <a:rPr lang="nl-BE" dirty="0" err="1">
                          <a:solidFill>
                            <a:schemeClr val="bg1"/>
                          </a:solidFill>
                        </a:rPr>
                        <a:t>Prio</a:t>
                      </a:r>
                      <a:endParaRPr lang="nl-BE" dirty="0">
                        <a:solidFill>
                          <a:schemeClr val="bg1"/>
                        </a:solidFill>
                      </a:endParaRPr>
                    </a:p>
                  </a:txBody>
                  <a:tcPr anchor="ctr">
                    <a:solidFill>
                      <a:srgbClr val="00B050"/>
                    </a:solidFill>
                  </a:tcPr>
                </a:tc>
                <a:tc>
                  <a:txBody>
                    <a:bodyPr/>
                    <a:lstStyle/>
                    <a:p>
                      <a:pPr algn="ctr"/>
                      <a:r>
                        <a:rPr lang="nl-BE" dirty="0">
                          <a:solidFill>
                            <a:schemeClr val="bg1"/>
                          </a:solidFill>
                        </a:rPr>
                        <a:t>Data </a:t>
                      </a:r>
                      <a:br>
                        <a:rPr lang="nl-BE" dirty="0">
                          <a:solidFill>
                            <a:schemeClr val="bg1"/>
                          </a:solidFill>
                        </a:rPr>
                      </a:br>
                      <a:r>
                        <a:rPr lang="nl-BE" dirty="0">
                          <a:solidFill>
                            <a:schemeClr val="bg1"/>
                          </a:solidFill>
                        </a:rPr>
                        <a:t>(NLT)</a:t>
                      </a:r>
                    </a:p>
                  </a:txBody>
                  <a:tcPr anchor="ctr">
                    <a:solidFill>
                      <a:srgbClr val="00B050"/>
                    </a:solidFill>
                  </a:tcPr>
                </a:tc>
                <a:tc>
                  <a:txBody>
                    <a:bodyPr/>
                    <a:lstStyle/>
                    <a:p>
                      <a:pPr algn="ctr"/>
                      <a:r>
                        <a:rPr lang="nl-BE" dirty="0">
                          <a:solidFill>
                            <a:schemeClr val="bg1"/>
                          </a:solidFill>
                        </a:rPr>
                        <a:t>Piloot</a:t>
                      </a:r>
                    </a:p>
                  </a:txBody>
                  <a:tcPr anchor="ctr">
                    <a:solidFill>
                      <a:srgbClr val="00B050"/>
                    </a:solidFill>
                  </a:tcPr>
                </a:tc>
                <a:tc>
                  <a:txBody>
                    <a:bodyPr/>
                    <a:lstStyle/>
                    <a:p>
                      <a:pPr algn="ctr"/>
                      <a:r>
                        <a:rPr lang="nl-BE" dirty="0">
                          <a:solidFill>
                            <a:schemeClr val="bg1"/>
                          </a:solidFill>
                        </a:rPr>
                        <a:t>Preventieadviseur</a:t>
                      </a:r>
                    </a:p>
                  </a:txBody>
                  <a:tcPr anchor="ctr">
                    <a:solidFill>
                      <a:srgbClr val="00B050"/>
                    </a:solidFill>
                  </a:tcPr>
                </a:tc>
                <a:extLst>
                  <a:ext uri="{0D108BD9-81ED-4DB2-BD59-A6C34878D82A}">
                    <a16:rowId xmlns:a16="http://schemas.microsoft.com/office/drawing/2014/main" val="3142780"/>
                  </a:ext>
                </a:extLst>
              </a:tr>
              <a:tr h="809862">
                <a:tc>
                  <a:txBody>
                    <a:bodyPr/>
                    <a:lstStyle/>
                    <a:p>
                      <a:pPr algn="ctr">
                        <a:lnSpc>
                          <a:spcPct val="107000"/>
                        </a:lnSpc>
                        <a:spcAft>
                          <a:spcPts val="800"/>
                        </a:spcAft>
                      </a:pPr>
                      <a:r>
                        <a:rPr lang="nl-BE" sz="1400" dirty="0">
                          <a:solidFill>
                            <a:srgbClr val="184652"/>
                          </a:solidFill>
                          <a:effectLst/>
                          <a:latin typeface="Calibri" panose="020F0502020204030204" pitchFamily="34" charset="0"/>
                          <a:ea typeface="Calibri" panose="020F0502020204030204" pitchFamily="34" charset="0"/>
                          <a:cs typeface="Times New Roman" panose="02020603050405020304" pitchFamily="18" charset="0"/>
                        </a:rPr>
                        <a:t>Kol Gunnar PLOVIE</a:t>
                      </a:r>
                    </a:p>
                  </a:txBody>
                  <a:tcPr marL="44450" marR="44450" marT="0" marB="0" anchor="ctr"/>
                </a:tc>
                <a:tc>
                  <a:txBody>
                    <a:bodyPr/>
                    <a:lstStyle/>
                    <a:p>
                      <a:pPr algn="ctr">
                        <a:lnSpc>
                          <a:spcPct val="107000"/>
                        </a:lnSpc>
                        <a:spcAft>
                          <a:spcPts val="800"/>
                        </a:spcAft>
                      </a:pPr>
                      <a:r>
                        <a:rPr lang="nl-BE" sz="1400" dirty="0">
                          <a:solidFill>
                            <a:srgbClr val="184652"/>
                          </a:solidFill>
                          <a:effectLst/>
                          <a:latin typeface="Calibri" panose="020F0502020204030204" pitchFamily="34" charset="0"/>
                          <a:ea typeface="Calibri" panose="020F0502020204030204" pitchFamily="34" charset="0"/>
                          <a:cs typeface="Calibri" panose="020F0502020204030204" pitchFamily="34" charset="0"/>
                        </a:rPr>
                        <a:t>Continue inventarisatie van de materialen waarvoor een beoordeling vereist is</a:t>
                      </a:r>
                      <a:endParaRPr lang="nl-BE" sz="1400" dirty="0">
                        <a:solidFill>
                          <a:srgbClr val="184652"/>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184652"/>
                          </a:solidFill>
                          <a:effectLst/>
                          <a:latin typeface="Calibri" panose="020F0502020204030204" pitchFamily="34" charset="0"/>
                          <a:ea typeface="Times New Roman" panose="02020603050405020304" pitchFamily="18" charset="0"/>
                          <a:cs typeface="Calibri" panose="020F0502020204030204" pitchFamily="34" charset="0"/>
                        </a:rPr>
                        <a:t>Nihil</a:t>
                      </a:r>
                      <a:endParaRPr lang="nl-BE" sz="1400" dirty="0">
                        <a:solidFill>
                          <a:srgbClr val="184652"/>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184652"/>
                          </a:solidFill>
                          <a:effectLst/>
                          <a:latin typeface="Calibri" panose="020F0502020204030204" pitchFamily="34" charset="0"/>
                          <a:ea typeface="Times New Roman" panose="02020603050405020304" pitchFamily="18" charset="0"/>
                          <a:cs typeface="Calibri" panose="020F0502020204030204" pitchFamily="34" charset="0"/>
                        </a:rPr>
                        <a:t>1</a:t>
                      </a:r>
                      <a:endParaRPr lang="nl-BE" sz="1400" dirty="0">
                        <a:solidFill>
                          <a:srgbClr val="184652"/>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184652"/>
                          </a:solidFill>
                          <a:effectLst/>
                          <a:latin typeface="Calibri" panose="020F0502020204030204" pitchFamily="34" charset="0"/>
                          <a:ea typeface="Times New Roman" panose="02020603050405020304" pitchFamily="18" charset="0"/>
                          <a:cs typeface="Calibri" panose="020F0502020204030204" pitchFamily="34" charset="0"/>
                        </a:rPr>
                        <a:t>Continu</a:t>
                      </a:r>
                      <a:endParaRPr lang="nl-BE" sz="1400" dirty="0">
                        <a:solidFill>
                          <a:srgbClr val="184652"/>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a:solidFill>
                            <a:srgbClr val="184652"/>
                          </a:solidFill>
                          <a:effectLst/>
                          <a:latin typeface="Calibri" panose="020F0502020204030204" pitchFamily="34" charset="0"/>
                          <a:ea typeface="Calibri" panose="020F0502020204030204" pitchFamily="34" charset="0"/>
                          <a:cs typeface="Times New Roman" panose="02020603050405020304" pitchFamily="18" charset="0"/>
                        </a:rPr>
                        <a:t>Kol Gunnar PLOVIE</a:t>
                      </a:r>
                    </a:p>
                  </a:txBody>
                  <a:tcPr marL="7620" marR="7620" marT="7620" marB="0" anchor="ctr"/>
                </a:tc>
                <a:tc>
                  <a:txBody>
                    <a:bodyPr/>
                    <a:lstStyle/>
                    <a:p>
                      <a:pPr algn="ctr" fontAlgn="b"/>
                      <a:r>
                        <a:rPr lang="nl-BE" sz="1400" b="0" i="0" u="none" strike="noStrike" dirty="0">
                          <a:solidFill>
                            <a:srgbClr val="184652"/>
                          </a:solidFill>
                          <a:effectLst/>
                          <a:latin typeface="Calibri" panose="020F0502020204030204" pitchFamily="34" charset="0"/>
                        </a:rPr>
                        <a:t>Dhr. LEJEUNE Fabian</a:t>
                      </a:r>
                    </a:p>
                  </a:txBody>
                  <a:tcPr marL="7620" marR="7620" marT="7620" marB="0" anchor="ctr"/>
                </a:tc>
                <a:extLst>
                  <a:ext uri="{0D108BD9-81ED-4DB2-BD59-A6C34878D82A}">
                    <a16:rowId xmlns:a16="http://schemas.microsoft.com/office/drawing/2014/main" val="3523808688"/>
                  </a:ext>
                </a:extLst>
              </a:tr>
              <a:tr h="875229">
                <a:tc>
                  <a:txBody>
                    <a:bodyPr/>
                    <a:lstStyle/>
                    <a:p>
                      <a:pPr algn="ctr">
                        <a:lnSpc>
                          <a:spcPct val="107000"/>
                        </a:lnSpc>
                        <a:spcAft>
                          <a:spcPts val="800"/>
                        </a:spcAft>
                      </a:pPr>
                      <a:r>
                        <a:rPr lang="fr-BE" sz="1400" dirty="0">
                          <a:solidFill>
                            <a:srgbClr val="184652"/>
                          </a:solidFill>
                          <a:effectLst/>
                          <a:latin typeface="Calibri" panose="020F0502020204030204" pitchFamily="34" charset="0"/>
                          <a:ea typeface="Times New Roman" panose="02020603050405020304" pitchFamily="18" charset="0"/>
                          <a:cs typeface="Calibri" panose="020F0502020204030204" pitchFamily="34" charset="0"/>
                        </a:rPr>
                        <a:t>MR Sys &amp; MR C&amp;I</a:t>
                      </a:r>
                      <a:endParaRPr lang="nl-BE" sz="1400" dirty="0">
                        <a:solidFill>
                          <a:srgbClr val="184652"/>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solidFill>
                            <a:srgbClr val="184652"/>
                          </a:solidFill>
                          <a:effectLst/>
                          <a:latin typeface="Calibri" panose="020F0502020204030204" pitchFamily="34" charset="0"/>
                          <a:ea typeface="Calibri" panose="020F0502020204030204" pitchFamily="34" charset="0"/>
                          <a:cs typeface="Calibri" panose="020F0502020204030204" pitchFamily="34" charset="0"/>
                        </a:rPr>
                        <a:t>Inventarisatie van alle Mat &amp; Infra EMV</a:t>
                      </a:r>
                      <a:endParaRPr lang="nl-BE" sz="1400" dirty="0">
                        <a:solidFill>
                          <a:srgbClr val="184652"/>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err="1">
                          <a:solidFill>
                            <a:srgbClr val="184652"/>
                          </a:solidFill>
                          <a:effectLst/>
                          <a:highlight>
                            <a:srgbClr val="FFFF00"/>
                          </a:highlight>
                          <a:latin typeface="Calibri" panose="020F0502020204030204" pitchFamily="34" charset="0"/>
                          <a:ea typeface="Times New Roman" panose="02020603050405020304" pitchFamily="18" charset="0"/>
                          <a:cs typeface="Calibri" panose="020F0502020204030204" pitchFamily="34" charset="0"/>
                        </a:rPr>
                        <a:t>MatMan</a:t>
                      </a:r>
                      <a:endParaRPr lang="nl-BE" sz="1400" dirty="0">
                        <a:solidFill>
                          <a:srgbClr val="184652"/>
                        </a:solidFill>
                        <a:effectLst/>
                        <a:highlight>
                          <a:srgbClr val="FFFF00"/>
                        </a:highligh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184652"/>
                          </a:solidFill>
                          <a:effectLst/>
                          <a:latin typeface="Calibri" panose="020F0502020204030204" pitchFamily="34" charset="0"/>
                          <a:ea typeface="Times New Roman" panose="02020603050405020304" pitchFamily="18" charset="0"/>
                          <a:cs typeface="Calibri" panose="020F0502020204030204" pitchFamily="34" charset="0"/>
                        </a:rPr>
                        <a:t> 2</a:t>
                      </a:r>
                      <a:endParaRPr lang="nl-BE" sz="1400" dirty="0">
                        <a:solidFill>
                          <a:srgbClr val="184652"/>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184652"/>
                          </a:solidFill>
                          <a:effectLst/>
                          <a:latin typeface="Calibri" panose="020F0502020204030204" pitchFamily="34" charset="0"/>
                          <a:ea typeface="Times New Roman" panose="02020603050405020304" pitchFamily="18" charset="0"/>
                          <a:cs typeface="Calibri" panose="020F0502020204030204" pitchFamily="34" charset="0"/>
                        </a:rPr>
                        <a:t>Continu</a:t>
                      </a:r>
                      <a:endParaRPr lang="nl-BE" sz="1400" dirty="0">
                        <a:solidFill>
                          <a:srgbClr val="184652"/>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a:solidFill>
                            <a:srgbClr val="184652"/>
                          </a:solidFill>
                          <a:effectLst/>
                          <a:latin typeface="Calibri" panose="020F0502020204030204" pitchFamily="34" charset="0"/>
                          <a:ea typeface="Calibri" panose="020F0502020204030204" pitchFamily="34" charset="0"/>
                          <a:cs typeface="Times New Roman" panose="02020603050405020304" pitchFamily="18" charset="0"/>
                        </a:rPr>
                        <a:t>Kol Gunnar PLOVIE</a:t>
                      </a:r>
                    </a:p>
                  </a:txBody>
                  <a:tcPr marL="7620" marR="7620" marT="7620" marB="0" anchor="ctr"/>
                </a:tc>
                <a:tc>
                  <a:txBody>
                    <a:bodyPr/>
                    <a:lstStyle/>
                    <a:p>
                      <a:pPr algn="ctr" fontAlgn="b"/>
                      <a:r>
                        <a:rPr lang="nl-BE" sz="1400" b="0" i="0" u="none" strike="noStrike" dirty="0">
                          <a:solidFill>
                            <a:srgbClr val="184652"/>
                          </a:solidFill>
                          <a:effectLst/>
                          <a:latin typeface="Calibri" panose="020F0502020204030204" pitchFamily="34" charset="0"/>
                        </a:rPr>
                        <a:t>Dhr. LEJEUNE Fabian</a:t>
                      </a:r>
                    </a:p>
                  </a:txBody>
                  <a:tcPr marL="7620" marR="7620" marT="7620" marB="0" anchor="ctr"/>
                </a:tc>
                <a:extLst>
                  <a:ext uri="{0D108BD9-81ED-4DB2-BD59-A6C34878D82A}">
                    <a16:rowId xmlns:a16="http://schemas.microsoft.com/office/drawing/2014/main" val="3168295882"/>
                  </a:ext>
                </a:extLst>
              </a:tr>
              <a:tr h="608739">
                <a:tc>
                  <a:txBody>
                    <a:bodyPr/>
                    <a:lstStyle/>
                    <a:p>
                      <a:pPr algn="ctr">
                        <a:lnSpc>
                          <a:spcPct val="107000"/>
                        </a:lnSpc>
                        <a:spcAft>
                          <a:spcPts val="800"/>
                        </a:spcAft>
                      </a:pPr>
                      <a:r>
                        <a:rPr lang="fr-BE" sz="1400" dirty="0" err="1">
                          <a:solidFill>
                            <a:srgbClr val="184652"/>
                          </a:solidFill>
                          <a:effectLst/>
                          <a:latin typeface="Calibri" panose="020F0502020204030204" pitchFamily="34" charset="0"/>
                          <a:ea typeface="Times New Roman" panose="02020603050405020304" pitchFamily="18" charset="0"/>
                          <a:cs typeface="Calibri" panose="020F0502020204030204" pitchFamily="34" charset="0"/>
                        </a:rPr>
                        <a:t>Piloot</a:t>
                      </a:r>
                      <a:r>
                        <a:rPr lang="fr-BE" sz="1400" dirty="0">
                          <a:solidFill>
                            <a:srgbClr val="184652"/>
                          </a:solidFill>
                          <a:effectLst/>
                          <a:latin typeface="Calibri" panose="020F0502020204030204" pitchFamily="34" charset="0"/>
                          <a:ea typeface="Times New Roman" panose="02020603050405020304" pitchFamily="18" charset="0"/>
                          <a:cs typeface="Calibri" panose="020F0502020204030204" pitchFamily="34" charset="0"/>
                        </a:rPr>
                        <a:t> &amp; AMT</a:t>
                      </a:r>
                      <a:endParaRPr lang="nl-BE" sz="1400" dirty="0">
                        <a:solidFill>
                          <a:srgbClr val="184652"/>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solidFill>
                            <a:srgbClr val="184652"/>
                          </a:solidFill>
                          <a:effectLst/>
                          <a:latin typeface="Calibri" panose="020F0502020204030204" pitchFamily="34" charset="0"/>
                          <a:ea typeface="Calibri" panose="020F0502020204030204" pitchFamily="34" charset="0"/>
                          <a:cs typeface="Calibri" panose="020F0502020204030204" pitchFamily="34" charset="0"/>
                        </a:rPr>
                        <a:t>Identificatie van de werknemers met verhoogd risico</a:t>
                      </a:r>
                      <a:endParaRPr lang="nl-BE" sz="1400" dirty="0">
                        <a:solidFill>
                          <a:srgbClr val="184652"/>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184652"/>
                          </a:solidFill>
                          <a:effectLst/>
                          <a:latin typeface="Calibri" panose="020F0502020204030204" pitchFamily="34" charset="0"/>
                          <a:ea typeface="Times New Roman" panose="02020603050405020304" pitchFamily="18" charset="0"/>
                          <a:cs typeface="Calibri" panose="020F0502020204030204" pitchFamily="34" charset="0"/>
                        </a:rPr>
                        <a:t>Nihil</a:t>
                      </a:r>
                      <a:endParaRPr lang="nl-BE" sz="1400" dirty="0">
                        <a:solidFill>
                          <a:srgbClr val="184652"/>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184652"/>
                          </a:solidFill>
                          <a:effectLst/>
                          <a:latin typeface="Calibri" panose="020F0502020204030204" pitchFamily="34" charset="0"/>
                          <a:ea typeface="Times New Roman" panose="02020603050405020304" pitchFamily="18" charset="0"/>
                          <a:cs typeface="Calibri" panose="020F0502020204030204" pitchFamily="34" charset="0"/>
                        </a:rPr>
                        <a:t>1</a:t>
                      </a:r>
                      <a:endParaRPr lang="nl-BE" sz="1400" dirty="0">
                        <a:solidFill>
                          <a:srgbClr val="184652"/>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err="1">
                          <a:solidFill>
                            <a:srgbClr val="184652"/>
                          </a:solidFill>
                          <a:effectLst/>
                          <a:latin typeface="Calibri" panose="020F0502020204030204" pitchFamily="34" charset="0"/>
                          <a:ea typeface="Times New Roman" panose="02020603050405020304" pitchFamily="18" charset="0"/>
                          <a:cs typeface="Calibri" panose="020F0502020204030204" pitchFamily="34" charset="0"/>
                        </a:rPr>
                        <a:t>Done</a:t>
                      </a:r>
                      <a:endParaRPr lang="nl-BE" sz="1400" dirty="0">
                        <a:solidFill>
                          <a:srgbClr val="184652"/>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a:solidFill>
                            <a:srgbClr val="184652"/>
                          </a:solidFill>
                          <a:effectLst/>
                          <a:latin typeface="Calibri" panose="020F0502020204030204" pitchFamily="34" charset="0"/>
                          <a:ea typeface="Calibri" panose="020F0502020204030204" pitchFamily="34" charset="0"/>
                          <a:cs typeface="Times New Roman" panose="02020603050405020304" pitchFamily="18" charset="0"/>
                        </a:rPr>
                        <a:t>Kol Gunnar PLOVIE</a:t>
                      </a:r>
                    </a:p>
                  </a:txBody>
                  <a:tcPr marL="7620" marR="7620" marT="7620" marB="0" anchor="ctr"/>
                </a:tc>
                <a:tc>
                  <a:txBody>
                    <a:bodyPr/>
                    <a:lstStyle/>
                    <a:p>
                      <a:pPr algn="ctr" fontAlgn="b"/>
                      <a:r>
                        <a:rPr lang="nl-BE" sz="1400" b="0" i="0" u="none" strike="noStrike" dirty="0">
                          <a:solidFill>
                            <a:srgbClr val="184652"/>
                          </a:solidFill>
                          <a:effectLst/>
                          <a:latin typeface="Calibri" panose="020F0502020204030204" pitchFamily="34" charset="0"/>
                        </a:rPr>
                        <a:t>Dhr. LEJEUNE Fabian</a:t>
                      </a:r>
                    </a:p>
                  </a:txBody>
                  <a:tcPr marL="7620" marR="7620" marT="7620" marB="0" anchor="ctr"/>
                </a:tc>
                <a:extLst>
                  <a:ext uri="{0D108BD9-81ED-4DB2-BD59-A6C34878D82A}">
                    <a16:rowId xmlns:a16="http://schemas.microsoft.com/office/drawing/2014/main" val="553309125"/>
                  </a:ext>
                </a:extLst>
              </a:tr>
              <a:tr h="1215010">
                <a:tc>
                  <a:txBody>
                    <a:bodyPr/>
                    <a:lstStyle/>
                    <a:p>
                      <a:pPr algn="ctr">
                        <a:lnSpc>
                          <a:spcPct val="107000"/>
                        </a:lnSpc>
                        <a:spcAft>
                          <a:spcPts val="800"/>
                        </a:spcAft>
                      </a:pPr>
                      <a:r>
                        <a:rPr lang="fr-BE" sz="1400" dirty="0" err="1">
                          <a:solidFill>
                            <a:srgbClr val="184652"/>
                          </a:solidFill>
                          <a:effectLst/>
                          <a:latin typeface="Calibri" panose="020F0502020204030204" pitchFamily="34" charset="0"/>
                          <a:ea typeface="Times New Roman" panose="02020603050405020304" pitchFamily="18" charset="0"/>
                          <a:cs typeface="Calibri" panose="020F0502020204030204" pitchFamily="34" charset="0"/>
                        </a:rPr>
                        <a:t>MRSys</a:t>
                      </a:r>
                      <a:r>
                        <a:rPr lang="fr-BE" sz="1400" dirty="0">
                          <a:solidFill>
                            <a:srgbClr val="184652"/>
                          </a:solidFill>
                          <a:effectLst/>
                          <a:latin typeface="Calibri" panose="020F0502020204030204" pitchFamily="34" charset="0"/>
                          <a:ea typeface="Times New Roman" panose="02020603050405020304" pitchFamily="18" charset="0"/>
                          <a:cs typeface="Calibri" panose="020F0502020204030204" pitchFamily="34" charset="0"/>
                        </a:rPr>
                        <a:t> &amp; MR-C&amp;I</a:t>
                      </a:r>
                      <a:endParaRPr lang="nl-BE" sz="1400" dirty="0">
                        <a:solidFill>
                          <a:srgbClr val="184652"/>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solidFill>
                            <a:srgbClr val="184652"/>
                          </a:solidFill>
                          <a:effectLst/>
                          <a:latin typeface="Calibri" panose="020F0502020204030204" pitchFamily="34" charset="0"/>
                          <a:ea typeface="Calibri" panose="020F0502020204030204" pitchFamily="34" charset="0"/>
                          <a:cs typeface="Calibri" panose="020F0502020204030204" pitchFamily="34" charset="0"/>
                        </a:rPr>
                        <a:t>Kwalitatieve risicobeoordeling van bestaand Mat/Infra: per type Mat nazien toepassing van de preventiemaatregelen (prioritair Mat)</a:t>
                      </a:r>
                      <a:endParaRPr lang="nl-BE" sz="1400" dirty="0">
                        <a:solidFill>
                          <a:srgbClr val="184652"/>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en-GB" sz="1400" dirty="0">
                          <a:solidFill>
                            <a:srgbClr val="184652"/>
                          </a:solidFill>
                          <a:effectLst/>
                          <a:highlight>
                            <a:srgbClr val="FFFF00"/>
                          </a:highlight>
                          <a:latin typeface="Calibri" panose="020F0502020204030204" pitchFamily="34" charset="0"/>
                          <a:ea typeface="Times New Roman" panose="02020603050405020304" pitchFamily="18" charset="0"/>
                          <a:cs typeface="Calibri" panose="020F0502020204030204" pitchFamily="34" charset="0"/>
                        </a:rPr>
                        <a:t>DPBW-MR, KMS, CC V&amp;C &amp; ACOS IS</a:t>
                      </a:r>
                      <a:endParaRPr lang="nl-BE" sz="1400" dirty="0">
                        <a:solidFill>
                          <a:srgbClr val="184652"/>
                        </a:solidFill>
                        <a:effectLst/>
                        <a:highlight>
                          <a:srgbClr val="FFFF00"/>
                        </a:highligh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en-GB" sz="1400" dirty="0">
                          <a:solidFill>
                            <a:srgbClr val="184652"/>
                          </a:solidFill>
                          <a:effectLst/>
                          <a:latin typeface="Calibri" panose="020F0502020204030204" pitchFamily="34" charset="0"/>
                          <a:ea typeface="Times New Roman" panose="02020603050405020304" pitchFamily="18" charset="0"/>
                          <a:cs typeface="Calibri" panose="020F0502020204030204" pitchFamily="34" charset="0"/>
                        </a:rPr>
                        <a:t> 2</a:t>
                      </a:r>
                      <a:endParaRPr lang="nl-BE" sz="1400" dirty="0">
                        <a:solidFill>
                          <a:srgbClr val="184652"/>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184652"/>
                          </a:solidFill>
                          <a:effectLst/>
                          <a:latin typeface="Calibri" panose="020F0502020204030204" pitchFamily="34" charset="0"/>
                          <a:ea typeface="Times New Roman" panose="02020603050405020304" pitchFamily="18" charset="0"/>
                          <a:cs typeface="Calibri" panose="020F0502020204030204" pitchFamily="34" charset="0"/>
                        </a:rPr>
                        <a:t>Continu</a:t>
                      </a:r>
                      <a:endParaRPr lang="nl-BE" sz="1400" dirty="0">
                        <a:solidFill>
                          <a:srgbClr val="184652"/>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a:solidFill>
                            <a:srgbClr val="184652"/>
                          </a:solidFill>
                          <a:effectLst/>
                          <a:latin typeface="Calibri" panose="020F0502020204030204" pitchFamily="34" charset="0"/>
                          <a:ea typeface="Calibri" panose="020F0502020204030204" pitchFamily="34" charset="0"/>
                          <a:cs typeface="Times New Roman" panose="02020603050405020304" pitchFamily="18" charset="0"/>
                        </a:rPr>
                        <a:t>Kol Gunnar PLOVIE</a:t>
                      </a:r>
                    </a:p>
                  </a:txBody>
                  <a:tcPr marL="7620" marR="7620" marT="7620" marB="0" anchor="ctr"/>
                </a:tc>
                <a:tc>
                  <a:txBody>
                    <a:bodyPr/>
                    <a:lstStyle/>
                    <a:p>
                      <a:pPr algn="ctr" fontAlgn="b"/>
                      <a:r>
                        <a:rPr lang="nl-BE" sz="1400" b="0" i="0" u="none" strike="noStrike" dirty="0">
                          <a:solidFill>
                            <a:srgbClr val="184652"/>
                          </a:solidFill>
                          <a:effectLst/>
                          <a:latin typeface="Calibri" panose="020F0502020204030204" pitchFamily="34" charset="0"/>
                        </a:rPr>
                        <a:t>Dhr. LEJEUNE Fabian</a:t>
                      </a:r>
                    </a:p>
                  </a:txBody>
                  <a:tcPr marL="7620" marR="7620" marT="7620" marB="0" anchor="ctr"/>
                </a:tc>
                <a:extLst>
                  <a:ext uri="{0D108BD9-81ED-4DB2-BD59-A6C34878D82A}">
                    <a16:rowId xmlns:a16="http://schemas.microsoft.com/office/drawing/2014/main" val="87566873"/>
                  </a:ext>
                </a:extLst>
              </a:tr>
            </a:tbl>
          </a:graphicData>
        </a:graphic>
      </p:graphicFrame>
    </p:spTree>
    <p:extLst>
      <p:ext uri="{BB962C8B-B14F-4D97-AF65-F5344CB8AC3E}">
        <p14:creationId xmlns:p14="http://schemas.microsoft.com/office/powerpoint/2010/main" val="26936082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67DDBD69-C9BE-C61F-3B56-82A375C70DDC}"/>
              </a:ext>
            </a:extLst>
          </p:cNvPr>
          <p:cNvSpPr>
            <a:spLocks noGrp="1"/>
          </p:cNvSpPr>
          <p:nvPr>
            <p:ph type="body" sz="quarter" idx="13"/>
          </p:nvPr>
        </p:nvSpPr>
        <p:spPr>
          <a:xfrm>
            <a:off x="281009" y="745829"/>
            <a:ext cx="11293675" cy="707886"/>
          </a:xfrm>
        </p:spPr>
        <p:txBody>
          <a:bodyPr/>
          <a:lstStyle/>
          <a:p>
            <a:r>
              <a:rPr lang="nl-BE" dirty="0"/>
              <a:t>Inhoud briefing LPP/PLP 2026/2027</a:t>
            </a:r>
          </a:p>
        </p:txBody>
      </p:sp>
      <p:sp>
        <p:nvSpPr>
          <p:cNvPr id="15" name="Text Placeholder 4">
            <a:extLst>
              <a:ext uri="{FF2B5EF4-FFF2-40B4-BE49-F238E27FC236}">
                <a16:creationId xmlns:a16="http://schemas.microsoft.com/office/drawing/2014/main" id="{4BA01ED5-AA1F-CBD3-B219-A7FB6899D3F6}"/>
              </a:ext>
            </a:extLst>
          </p:cNvPr>
          <p:cNvSpPr txBox="1">
            <a:spLocks/>
          </p:cNvSpPr>
          <p:nvPr/>
        </p:nvSpPr>
        <p:spPr>
          <a:xfrm>
            <a:off x="897794" y="2315675"/>
            <a:ext cx="11293675" cy="369332"/>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800" kern="1200" baseline="0">
                <a:solidFill>
                  <a:srgbClr val="184652"/>
                </a:solidFill>
                <a:latin typeface="+mn-lt"/>
                <a:ea typeface="+mn-ea"/>
                <a:cs typeface="+mn-cs"/>
              </a:defRPr>
            </a:lvl1pPr>
            <a:lvl2pPr marL="742950" indent="-285750" algn="l" defTabSz="914400" rtl="0" eaLnBrk="1" latinLnBrk="0" hangingPunct="1">
              <a:lnSpc>
                <a:spcPct val="90000"/>
              </a:lnSpc>
              <a:spcBef>
                <a:spcPts val="500"/>
              </a:spcBef>
              <a:buFont typeface="Arial" panose="020B0604020202020204" pitchFamily="34" charset="0"/>
              <a:buChar char="•"/>
              <a:defRPr sz="1800" kern="1200">
                <a:solidFill>
                  <a:srgbClr val="184652"/>
                </a:solidFill>
                <a:latin typeface="+mn-lt"/>
                <a:ea typeface="+mn-ea"/>
                <a:cs typeface="+mn-cs"/>
              </a:defRPr>
            </a:lvl2pPr>
            <a:lvl3pPr marL="1200150" indent="-285750" algn="l" defTabSz="914400" rtl="0" eaLnBrk="1" latinLnBrk="0" hangingPunct="1">
              <a:lnSpc>
                <a:spcPct val="90000"/>
              </a:lnSpc>
              <a:spcBef>
                <a:spcPts val="500"/>
              </a:spcBef>
              <a:buFont typeface="Arial" panose="020B0604020202020204" pitchFamily="34" charset="0"/>
              <a:buChar char="•"/>
              <a:defRPr sz="1600" kern="1200">
                <a:solidFill>
                  <a:srgbClr val="184652"/>
                </a:solidFill>
                <a:latin typeface="+mn-lt"/>
                <a:ea typeface="+mn-ea"/>
                <a:cs typeface="+mn-cs"/>
              </a:defRPr>
            </a:lvl3pPr>
            <a:lvl4pPr marL="1657350" indent="-285750" algn="l" defTabSz="914400" rtl="0" eaLnBrk="1" latinLnBrk="0" hangingPunct="1">
              <a:lnSpc>
                <a:spcPct val="90000"/>
              </a:lnSpc>
              <a:spcBef>
                <a:spcPts val="500"/>
              </a:spcBef>
              <a:buFont typeface="Arial" panose="020B0604020202020204" pitchFamily="34" charset="0"/>
              <a:buChar char="•"/>
              <a:defRPr sz="1600" kern="1200">
                <a:solidFill>
                  <a:srgbClr val="184652"/>
                </a:solidFill>
                <a:latin typeface="+mn-lt"/>
                <a:ea typeface="+mn-ea"/>
                <a:cs typeface="+mn-cs"/>
              </a:defRPr>
            </a:lvl4pPr>
            <a:lvl5pPr marL="2114550" indent="-285750" algn="l" defTabSz="914400" rtl="0" eaLnBrk="1" latinLnBrk="0" hangingPunct="1">
              <a:lnSpc>
                <a:spcPct val="90000"/>
              </a:lnSpc>
              <a:spcBef>
                <a:spcPts val="500"/>
              </a:spcBef>
              <a:buFont typeface="Arial" panose="020B0604020202020204" pitchFamily="34" charset="0"/>
              <a:buChar char="•"/>
              <a:defRPr sz="1400" kern="1200">
                <a:solidFill>
                  <a:srgbClr val="18465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nl-BE" sz="3600" b="1" dirty="0"/>
              <a:t>LPP/PLP 2026/2027</a:t>
            </a:r>
          </a:p>
        </p:txBody>
      </p:sp>
      <p:sp>
        <p:nvSpPr>
          <p:cNvPr id="16" name="Text Placeholder 5">
            <a:extLst>
              <a:ext uri="{FF2B5EF4-FFF2-40B4-BE49-F238E27FC236}">
                <a16:creationId xmlns:a16="http://schemas.microsoft.com/office/drawing/2014/main" id="{4FE6C87C-C78B-A523-2EE6-566038C21087}"/>
              </a:ext>
            </a:extLst>
          </p:cNvPr>
          <p:cNvSpPr txBox="1">
            <a:spLocks/>
          </p:cNvSpPr>
          <p:nvPr/>
        </p:nvSpPr>
        <p:spPr>
          <a:xfrm>
            <a:off x="897794" y="2996323"/>
            <a:ext cx="11293675" cy="369332"/>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800" kern="1200" baseline="0">
                <a:solidFill>
                  <a:srgbClr val="184652"/>
                </a:solidFill>
                <a:latin typeface="+mn-lt"/>
                <a:ea typeface="+mn-ea"/>
                <a:cs typeface="+mn-cs"/>
              </a:defRPr>
            </a:lvl1pPr>
            <a:lvl2pPr marL="742950" indent="-285750" algn="l" defTabSz="914400" rtl="0" eaLnBrk="1" latinLnBrk="0" hangingPunct="1">
              <a:lnSpc>
                <a:spcPct val="90000"/>
              </a:lnSpc>
              <a:spcBef>
                <a:spcPts val="500"/>
              </a:spcBef>
              <a:buFont typeface="Arial" panose="020B0604020202020204" pitchFamily="34" charset="0"/>
              <a:buChar char="•"/>
              <a:defRPr sz="1800" kern="1200">
                <a:solidFill>
                  <a:srgbClr val="184652"/>
                </a:solidFill>
                <a:latin typeface="+mn-lt"/>
                <a:ea typeface="+mn-ea"/>
                <a:cs typeface="+mn-cs"/>
              </a:defRPr>
            </a:lvl2pPr>
            <a:lvl3pPr marL="1200150" indent="-285750" algn="l" defTabSz="914400" rtl="0" eaLnBrk="1" latinLnBrk="0" hangingPunct="1">
              <a:lnSpc>
                <a:spcPct val="90000"/>
              </a:lnSpc>
              <a:spcBef>
                <a:spcPts val="500"/>
              </a:spcBef>
              <a:buFont typeface="Arial" panose="020B0604020202020204" pitchFamily="34" charset="0"/>
              <a:buChar char="•"/>
              <a:defRPr sz="1600" kern="1200">
                <a:solidFill>
                  <a:srgbClr val="184652"/>
                </a:solidFill>
                <a:latin typeface="+mn-lt"/>
                <a:ea typeface="+mn-ea"/>
                <a:cs typeface="+mn-cs"/>
              </a:defRPr>
            </a:lvl3pPr>
            <a:lvl4pPr marL="1657350" indent="-285750" algn="l" defTabSz="914400" rtl="0" eaLnBrk="1" latinLnBrk="0" hangingPunct="1">
              <a:lnSpc>
                <a:spcPct val="90000"/>
              </a:lnSpc>
              <a:spcBef>
                <a:spcPts val="500"/>
              </a:spcBef>
              <a:buFont typeface="Arial" panose="020B0604020202020204" pitchFamily="34" charset="0"/>
              <a:buChar char="•"/>
              <a:defRPr sz="1600" kern="1200">
                <a:solidFill>
                  <a:srgbClr val="184652"/>
                </a:solidFill>
                <a:latin typeface="+mn-lt"/>
                <a:ea typeface="+mn-ea"/>
                <a:cs typeface="+mn-cs"/>
              </a:defRPr>
            </a:lvl4pPr>
            <a:lvl5pPr marL="2114550" indent="-285750" algn="l" defTabSz="914400" rtl="0" eaLnBrk="1" latinLnBrk="0" hangingPunct="1">
              <a:lnSpc>
                <a:spcPct val="90000"/>
              </a:lnSpc>
              <a:spcBef>
                <a:spcPts val="500"/>
              </a:spcBef>
              <a:buFont typeface="Arial" panose="020B0604020202020204" pitchFamily="34" charset="0"/>
              <a:buChar char="•"/>
              <a:defRPr sz="1400" kern="1200">
                <a:solidFill>
                  <a:srgbClr val="18465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nl-BE" sz="3600" b="1" dirty="0"/>
              <a:t>Inventaris producten met gevaarlijke eigenschappen.</a:t>
            </a:r>
          </a:p>
        </p:txBody>
      </p:sp>
      <p:sp>
        <p:nvSpPr>
          <p:cNvPr id="17" name="Text Placeholder 6">
            <a:extLst>
              <a:ext uri="{FF2B5EF4-FFF2-40B4-BE49-F238E27FC236}">
                <a16:creationId xmlns:a16="http://schemas.microsoft.com/office/drawing/2014/main" id="{276FB7D5-005D-518C-F8C1-80F303ADFE40}"/>
              </a:ext>
            </a:extLst>
          </p:cNvPr>
          <p:cNvSpPr txBox="1">
            <a:spLocks/>
          </p:cNvSpPr>
          <p:nvPr/>
        </p:nvSpPr>
        <p:spPr>
          <a:xfrm>
            <a:off x="897794" y="3708144"/>
            <a:ext cx="11293675" cy="369332"/>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800" kern="1200" baseline="0">
                <a:solidFill>
                  <a:srgbClr val="184652"/>
                </a:solidFill>
                <a:latin typeface="+mn-lt"/>
                <a:ea typeface="+mn-ea"/>
                <a:cs typeface="+mn-cs"/>
              </a:defRPr>
            </a:lvl1pPr>
            <a:lvl2pPr marL="742950" indent="-285750" algn="l" defTabSz="914400" rtl="0" eaLnBrk="1" latinLnBrk="0" hangingPunct="1">
              <a:lnSpc>
                <a:spcPct val="90000"/>
              </a:lnSpc>
              <a:spcBef>
                <a:spcPts val="500"/>
              </a:spcBef>
              <a:buFont typeface="Arial" panose="020B0604020202020204" pitchFamily="34" charset="0"/>
              <a:buChar char="•"/>
              <a:defRPr sz="1800" kern="1200">
                <a:solidFill>
                  <a:srgbClr val="184652"/>
                </a:solidFill>
                <a:latin typeface="+mn-lt"/>
                <a:ea typeface="+mn-ea"/>
                <a:cs typeface="+mn-cs"/>
              </a:defRPr>
            </a:lvl2pPr>
            <a:lvl3pPr marL="1200150" indent="-285750" algn="l" defTabSz="914400" rtl="0" eaLnBrk="1" latinLnBrk="0" hangingPunct="1">
              <a:lnSpc>
                <a:spcPct val="90000"/>
              </a:lnSpc>
              <a:spcBef>
                <a:spcPts val="500"/>
              </a:spcBef>
              <a:buFont typeface="Arial" panose="020B0604020202020204" pitchFamily="34" charset="0"/>
              <a:buChar char="•"/>
              <a:defRPr sz="1600" kern="1200">
                <a:solidFill>
                  <a:srgbClr val="184652"/>
                </a:solidFill>
                <a:latin typeface="+mn-lt"/>
                <a:ea typeface="+mn-ea"/>
                <a:cs typeface="+mn-cs"/>
              </a:defRPr>
            </a:lvl3pPr>
            <a:lvl4pPr marL="1657350" indent="-285750" algn="l" defTabSz="914400" rtl="0" eaLnBrk="1" latinLnBrk="0" hangingPunct="1">
              <a:lnSpc>
                <a:spcPct val="90000"/>
              </a:lnSpc>
              <a:spcBef>
                <a:spcPts val="500"/>
              </a:spcBef>
              <a:buFont typeface="Arial" panose="020B0604020202020204" pitchFamily="34" charset="0"/>
              <a:buChar char="•"/>
              <a:defRPr sz="1600" kern="1200">
                <a:solidFill>
                  <a:srgbClr val="184652"/>
                </a:solidFill>
                <a:latin typeface="+mn-lt"/>
                <a:ea typeface="+mn-ea"/>
                <a:cs typeface="+mn-cs"/>
              </a:defRPr>
            </a:lvl4pPr>
            <a:lvl5pPr marL="2114550" indent="-285750" algn="l" defTabSz="914400" rtl="0" eaLnBrk="1" latinLnBrk="0" hangingPunct="1">
              <a:lnSpc>
                <a:spcPct val="90000"/>
              </a:lnSpc>
              <a:spcBef>
                <a:spcPts val="500"/>
              </a:spcBef>
              <a:buFont typeface="Arial" panose="020B0604020202020204" pitchFamily="34" charset="0"/>
              <a:buChar char="•"/>
              <a:defRPr sz="1400" kern="1200">
                <a:solidFill>
                  <a:srgbClr val="18465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nl-BE" sz="3600" b="1" dirty="0"/>
              <a:t>Inventaris arbeidsmiddelen.</a:t>
            </a:r>
          </a:p>
        </p:txBody>
      </p:sp>
      <p:sp>
        <p:nvSpPr>
          <p:cNvPr id="18" name="Action Button: Blank 17">
            <a:hlinkClick r:id="" action="ppaction://noaction" highlightClick="1"/>
            <a:extLst>
              <a:ext uri="{FF2B5EF4-FFF2-40B4-BE49-F238E27FC236}">
                <a16:creationId xmlns:a16="http://schemas.microsoft.com/office/drawing/2014/main" id="{486C6C3E-B042-C3DA-AB60-3473D9135C10}"/>
              </a:ext>
            </a:extLst>
          </p:cNvPr>
          <p:cNvSpPr/>
          <p:nvPr/>
        </p:nvSpPr>
        <p:spPr>
          <a:xfrm>
            <a:off x="281009" y="2352498"/>
            <a:ext cx="373618" cy="369332"/>
          </a:xfrm>
          <a:prstGeom prst="actionButtonBlank">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21" name="Action Button: Blank 20">
            <a:hlinkClick r:id="" action="ppaction://noaction" highlightClick="1"/>
            <a:extLst>
              <a:ext uri="{FF2B5EF4-FFF2-40B4-BE49-F238E27FC236}">
                <a16:creationId xmlns:a16="http://schemas.microsoft.com/office/drawing/2014/main" id="{B0942F6F-AB87-A14E-980C-FDFA136E6F8E}"/>
              </a:ext>
            </a:extLst>
          </p:cNvPr>
          <p:cNvSpPr/>
          <p:nvPr/>
        </p:nvSpPr>
        <p:spPr>
          <a:xfrm>
            <a:off x="281009" y="3059668"/>
            <a:ext cx="373618" cy="369332"/>
          </a:xfrm>
          <a:prstGeom prst="actionButtonBlank">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22" name="Action Button: Blank 21">
            <a:hlinkClick r:id="" action="ppaction://noaction" highlightClick="1"/>
            <a:extLst>
              <a:ext uri="{FF2B5EF4-FFF2-40B4-BE49-F238E27FC236}">
                <a16:creationId xmlns:a16="http://schemas.microsoft.com/office/drawing/2014/main" id="{E441BF58-0D78-1BC8-1D26-FE28ACE2A4AB}"/>
              </a:ext>
            </a:extLst>
          </p:cNvPr>
          <p:cNvSpPr/>
          <p:nvPr/>
        </p:nvSpPr>
        <p:spPr>
          <a:xfrm>
            <a:off x="281009" y="3757727"/>
            <a:ext cx="373618" cy="369332"/>
          </a:xfrm>
          <a:prstGeom prst="actionButtonBlank">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23" name="TextBox 22">
            <a:extLst>
              <a:ext uri="{FF2B5EF4-FFF2-40B4-BE49-F238E27FC236}">
                <a16:creationId xmlns:a16="http://schemas.microsoft.com/office/drawing/2014/main" id="{902B9620-6BC4-4282-8A38-454D105B7D60}"/>
              </a:ext>
            </a:extLst>
          </p:cNvPr>
          <p:cNvSpPr txBox="1"/>
          <p:nvPr/>
        </p:nvSpPr>
        <p:spPr>
          <a:xfrm>
            <a:off x="281009" y="2275554"/>
            <a:ext cx="571500" cy="523220"/>
          </a:xfrm>
          <a:prstGeom prst="rect">
            <a:avLst/>
          </a:prstGeom>
        </p:spPr>
        <p:txBody>
          <a:bodyPr wrap="square" rtlCol="0">
            <a:spAutoFit/>
          </a:bodyPr>
          <a:lstStyle/>
          <a:p>
            <a:r>
              <a:rPr lang="nl-BE" sz="2800" dirty="0">
                <a:solidFill>
                  <a:schemeClr val="bg1"/>
                </a:solidFill>
                <a:latin typeface="Amasis MT Pro Black" panose="02040A04050005020304" pitchFamily="18" charset="0"/>
              </a:rPr>
              <a:t>1</a:t>
            </a:r>
          </a:p>
        </p:txBody>
      </p:sp>
      <p:sp>
        <p:nvSpPr>
          <p:cNvPr id="24" name="TextBox 23">
            <a:extLst>
              <a:ext uri="{FF2B5EF4-FFF2-40B4-BE49-F238E27FC236}">
                <a16:creationId xmlns:a16="http://schemas.microsoft.com/office/drawing/2014/main" id="{96319830-2974-BE92-C911-22E4533EC21D}"/>
              </a:ext>
            </a:extLst>
          </p:cNvPr>
          <p:cNvSpPr txBox="1"/>
          <p:nvPr/>
        </p:nvSpPr>
        <p:spPr>
          <a:xfrm>
            <a:off x="269034" y="2956598"/>
            <a:ext cx="571500" cy="523220"/>
          </a:xfrm>
          <a:prstGeom prst="rect">
            <a:avLst/>
          </a:prstGeom>
        </p:spPr>
        <p:txBody>
          <a:bodyPr wrap="square" rtlCol="0">
            <a:spAutoFit/>
          </a:bodyPr>
          <a:lstStyle/>
          <a:p>
            <a:r>
              <a:rPr lang="nl-BE" sz="2800" dirty="0">
                <a:solidFill>
                  <a:schemeClr val="bg1"/>
                </a:solidFill>
                <a:latin typeface="Amasis MT Pro Black" panose="02040A04050005020304" pitchFamily="18" charset="0"/>
              </a:rPr>
              <a:t>2</a:t>
            </a:r>
          </a:p>
        </p:txBody>
      </p:sp>
      <p:sp>
        <p:nvSpPr>
          <p:cNvPr id="25" name="TextBox 24">
            <a:extLst>
              <a:ext uri="{FF2B5EF4-FFF2-40B4-BE49-F238E27FC236}">
                <a16:creationId xmlns:a16="http://schemas.microsoft.com/office/drawing/2014/main" id="{8E8D8C68-9CF4-D380-7DE4-F3332477DF28}"/>
              </a:ext>
            </a:extLst>
          </p:cNvPr>
          <p:cNvSpPr txBox="1"/>
          <p:nvPr/>
        </p:nvSpPr>
        <p:spPr>
          <a:xfrm>
            <a:off x="264858" y="3663803"/>
            <a:ext cx="571500" cy="523220"/>
          </a:xfrm>
          <a:prstGeom prst="rect">
            <a:avLst/>
          </a:prstGeom>
        </p:spPr>
        <p:txBody>
          <a:bodyPr wrap="square" rtlCol="0">
            <a:spAutoFit/>
          </a:bodyPr>
          <a:lstStyle/>
          <a:p>
            <a:r>
              <a:rPr lang="nl-BE" sz="2800" dirty="0">
                <a:solidFill>
                  <a:schemeClr val="bg1"/>
                </a:solidFill>
                <a:latin typeface="Amasis MT Pro Black" panose="02040A04050005020304" pitchFamily="18" charset="0"/>
              </a:rPr>
              <a:t>3</a:t>
            </a:r>
          </a:p>
        </p:txBody>
      </p:sp>
    </p:spTree>
    <p:extLst>
      <p:ext uri="{BB962C8B-B14F-4D97-AF65-F5344CB8AC3E}">
        <p14:creationId xmlns:p14="http://schemas.microsoft.com/office/powerpoint/2010/main" val="355052107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37673" y="1905506"/>
            <a:ext cx="7906327" cy="646331"/>
          </a:xfrm>
          <a:prstGeom prst="rect">
            <a:avLst/>
          </a:prstGeom>
        </p:spPr>
        <p:txBody>
          <a:bodyPr wrap="square">
            <a:spAutoFit/>
          </a:bodyPr>
          <a:lstStyle/>
          <a:p>
            <a:pPr marL="285750" indent="-285750">
              <a:buFont typeface="Arial" panose="020B0604020202020204" pitchFamily="34" charset="0"/>
              <a:buChar char="•"/>
              <a:defRPr/>
            </a:pPr>
            <a:endParaRPr lang="nl-BE" altLang="en-US" kern="0" dirty="0"/>
          </a:p>
          <a:p>
            <a:pPr marL="285750" indent="-285750">
              <a:buFont typeface="Arial" panose="020B0604020202020204" pitchFamily="34" charset="0"/>
              <a:buChar char="•"/>
              <a:defRPr/>
            </a:pPr>
            <a:endParaRPr lang="nl-BE" altLang="en-US" kern="0" dirty="0"/>
          </a:p>
        </p:txBody>
      </p:sp>
      <p:sp>
        <p:nvSpPr>
          <p:cNvPr id="4" name="TextBox 3">
            <a:extLst>
              <a:ext uri="{FF2B5EF4-FFF2-40B4-BE49-F238E27FC236}">
                <a16:creationId xmlns:a16="http://schemas.microsoft.com/office/drawing/2014/main" id="{4CF6AD95-E550-D503-185A-A7D2B2AF1607}"/>
              </a:ext>
            </a:extLst>
          </p:cNvPr>
          <p:cNvSpPr txBox="1"/>
          <p:nvPr/>
        </p:nvSpPr>
        <p:spPr>
          <a:xfrm>
            <a:off x="0" y="113803"/>
            <a:ext cx="12192000" cy="1446550"/>
          </a:xfrm>
          <a:prstGeom prst="rect">
            <a:avLst/>
          </a:prstGeom>
        </p:spPr>
        <p:txBody>
          <a:bodyPr wrap="square" rtlCol="0">
            <a:spAutoFit/>
          </a:bodyPr>
          <a:lstStyle/>
          <a:p>
            <a:pPr algn="ctr"/>
            <a:r>
              <a:rPr lang="nl-BE" sz="4400" b="1" dirty="0">
                <a:solidFill>
                  <a:srgbClr val="00B050"/>
                </a:solidFill>
                <a:latin typeface="Arial" panose="020B0604020202020204" pitchFamily="34" charset="0"/>
                <a:cs typeface="Arial" panose="020B0604020202020204" pitchFamily="34" charset="0"/>
              </a:rPr>
              <a:t>17-MR-01 </a:t>
            </a:r>
            <a:br>
              <a:rPr lang="nl-BE" sz="4400" b="1" dirty="0">
                <a:solidFill>
                  <a:srgbClr val="00B050"/>
                </a:solidFill>
                <a:latin typeface="Arial" panose="020B0604020202020204" pitchFamily="34" charset="0"/>
                <a:cs typeface="Arial" panose="020B0604020202020204" pitchFamily="34" charset="0"/>
              </a:rPr>
            </a:br>
            <a:r>
              <a:rPr lang="nl-BE" sz="4400" b="1" dirty="0">
                <a:solidFill>
                  <a:srgbClr val="00B050"/>
                </a:solidFill>
                <a:latin typeface="Arial" panose="020B0604020202020204" pitchFamily="34" charset="0"/>
                <a:cs typeface="Arial" panose="020B0604020202020204" pitchFamily="34" charset="0"/>
              </a:rPr>
              <a:t>Veiligheid elektromagnetische velden.</a:t>
            </a:r>
          </a:p>
        </p:txBody>
      </p:sp>
      <p:graphicFrame>
        <p:nvGraphicFramePr>
          <p:cNvPr id="5" name="Table 4">
            <a:extLst>
              <a:ext uri="{FF2B5EF4-FFF2-40B4-BE49-F238E27FC236}">
                <a16:creationId xmlns:a16="http://schemas.microsoft.com/office/drawing/2014/main" id="{F1AFF3C4-344B-CB8B-6D99-739776614CAC}"/>
              </a:ext>
            </a:extLst>
          </p:cNvPr>
          <p:cNvGraphicFramePr>
            <a:graphicFrameLocks noGrp="1"/>
          </p:cNvGraphicFramePr>
          <p:nvPr>
            <p:extLst>
              <p:ext uri="{D42A27DB-BD31-4B8C-83A1-F6EECF244321}">
                <p14:modId xmlns:p14="http://schemas.microsoft.com/office/powerpoint/2010/main" val="714251835"/>
              </p:ext>
            </p:extLst>
          </p:nvPr>
        </p:nvGraphicFramePr>
        <p:xfrm>
          <a:off x="0" y="2091435"/>
          <a:ext cx="12192000" cy="4836821"/>
        </p:xfrm>
        <a:graphic>
          <a:graphicData uri="http://schemas.openxmlformats.org/drawingml/2006/table">
            <a:tbl>
              <a:tblPr firstRow="1" bandRow="1">
                <a:tableStyleId>{5C22544A-7EE6-4342-B048-85BDC9FD1C3A}</a:tableStyleId>
              </a:tblPr>
              <a:tblGrid>
                <a:gridCol w="1594064">
                  <a:extLst>
                    <a:ext uri="{9D8B030D-6E8A-4147-A177-3AD203B41FA5}">
                      <a16:colId xmlns:a16="http://schemas.microsoft.com/office/drawing/2014/main" val="3164560031"/>
                    </a:ext>
                  </a:extLst>
                </a:gridCol>
                <a:gridCol w="2516617">
                  <a:extLst>
                    <a:ext uri="{9D8B030D-6E8A-4147-A177-3AD203B41FA5}">
                      <a16:colId xmlns:a16="http://schemas.microsoft.com/office/drawing/2014/main" val="4051463726"/>
                    </a:ext>
                  </a:extLst>
                </a:gridCol>
                <a:gridCol w="1515762">
                  <a:extLst>
                    <a:ext uri="{9D8B030D-6E8A-4147-A177-3AD203B41FA5}">
                      <a16:colId xmlns:a16="http://schemas.microsoft.com/office/drawing/2014/main" val="2989411758"/>
                    </a:ext>
                  </a:extLst>
                </a:gridCol>
                <a:gridCol w="1095633">
                  <a:extLst>
                    <a:ext uri="{9D8B030D-6E8A-4147-A177-3AD203B41FA5}">
                      <a16:colId xmlns:a16="http://schemas.microsoft.com/office/drawing/2014/main" val="3396486518"/>
                    </a:ext>
                  </a:extLst>
                </a:gridCol>
                <a:gridCol w="1186248">
                  <a:extLst>
                    <a:ext uri="{9D8B030D-6E8A-4147-A177-3AD203B41FA5}">
                      <a16:colId xmlns:a16="http://schemas.microsoft.com/office/drawing/2014/main" val="3760943750"/>
                    </a:ext>
                  </a:extLst>
                </a:gridCol>
                <a:gridCol w="2018271">
                  <a:extLst>
                    <a:ext uri="{9D8B030D-6E8A-4147-A177-3AD203B41FA5}">
                      <a16:colId xmlns:a16="http://schemas.microsoft.com/office/drawing/2014/main" val="435362140"/>
                    </a:ext>
                  </a:extLst>
                </a:gridCol>
                <a:gridCol w="2265405">
                  <a:extLst>
                    <a:ext uri="{9D8B030D-6E8A-4147-A177-3AD203B41FA5}">
                      <a16:colId xmlns:a16="http://schemas.microsoft.com/office/drawing/2014/main" val="2718862243"/>
                    </a:ext>
                  </a:extLst>
                </a:gridCol>
              </a:tblGrid>
              <a:tr h="1012050">
                <a:tc>
                  <a:txBody>
                    <a:bodyPr/>
                    <a:lstStyle/>
                    <a:p>
                      <a:pPr algn="ctr"/>
                      <a:r>
                        <a:rPr lang="nl-BE" dirty="0">
                          <a:solidFill>
                            <a:schemeClr val="bg1"/>
                          </a:solidFill>
                        </a:rPr>
                        <a:t>Actor</a:t>
                      </a:r>
                    </a:p>
                  </a:txBody>
                  <a:tcPr anchor="ctr">
                    <a:solidFill>
                      <a:srgbClr val="00B050"/>
                    </a:solidFill>
                  </a:tcPr>
                </a:tc>
                <a:tc>
                  <a:txBody>
                    <a:bodyPr/>
                    <a:lstStyle/>
                    <a:p>
                      <a:pPr algn="ctr"/>
                      <a:r>
                        <a:rPr lang="nl-BE" dirty="0" err="1">
                          <a:solidFill>
                            <a:schemeClr val="bg1"/>
                          </a:solidFill>
                        </a:rPr>
                        <a:t>Ojectief</a:t>
                      </a:r>
                      <a:r>
                        <a:rPr lang="nl-BE" dirty="0">
                          <a:solidFill>
                            <a:schemeClr val="bg1"/>
                          </a:solidFill>
                        </a:rPr>
                        <a:t>/Taak</a:t>
                      </a:r>
                    </a:p>
                  </a:txBody>
                  <a:tcPr anchor="ctr">
                    <a:solidFill>
                      <a:srgbClr val="00B050"/>
                    </a:solidFill>
                  </a:tcPr>
                </a:tc>
                <a:tc>
                  <a:txBody>
                    <a:bodyPr/>
                    <a:lstStyle/>
                    <a:p>
                      <a:pPr algn="ctr"/>
                      <a:r>
                        <a:rPr lang="nl-BE" dirty="0">
                          <a:solidFill>
                            <a:schemeClr val="bg1"/>
                          </a:solidFill>
                        </a:rPr>
                        <a:t>Impact</a:t>
                      </a:r>
                      <a:br>
                        <a:rPr lang="nl-BE" dirty="0">
                          <a:solidFill>
                            <a:schemeClr val="bg1"/>
                          </a:solidFill>
                        </a:rPr>
                      </a:br>
                      <a:r>
                        <a:rPr lang="nl-BE" dirty="0">
                          <a:solidFill>
                            <a:schemeClr val="bg1"/>
                          </a:solidFill>
                        </a:rPr>
                        <a:t>LPP/PLP</a:t>
                      </a:r>
                    </a:p>
                  </a:txBody>
                  <a:tcPr anchor="ctr">
                    <a:solidFill>
                      <a:srgbClr val="00B050"/>
                    </a:solidFill>
                  </a:tcPr>
                </a:tc>
                <a:tc>
                  <a:txBody>
                    <a:bodyPr/>
                    <a:lstStyle/>
                    <a:p>
                      <a:pPr algn="ctr"/>
                      <a:r>
                        <a:rPr lang="nl-BE" dirty="0" err="1">
                          <a:solidFill>
                            <a:schemeClr val="bg1"/>
                          </a:solidFill>
                        </a:rPr>
                        <a:t>Prio</a:t>
                      </a:r>
                      <a:endParaRPr lang="nl-BE" dirty="0">
                        <a:solidFill>
                          <a:schemeClr val="bg1"/>
                        </a:solidFill>
                      </a:endParaRPr>
                    </a:p>
                  </a:txBody>
                  <a:tcPr anchor="ctr">
                    <a:solidFill>
                      <a:srgbClr val="00B050"/>
                    </a:solidFill>
                  </a:tcPr>
                </a:tc>
                <a:tc>
                  <a:txBody>
                    <a:bodyPr/>
                    <a:lstStyle/>
                    <a:p>
                      <a:pPr algn="ctr"/>
                      <a:r>
                        <a:rPr lang="nl-BE" dirty="0">
                          <a:solidFill>
                            <a:schemeClr val="bg1"/>
                          </a:solidFill>
                        </a:rPr>
                        <a:t>Data </a:t>
                      </a:r>
                      <a:br>
                        <a:rPr lang="nl-BE" dirty="0">
                          <a:solidFill>
                            <a:schemeClr val="bg1"/>
                          </a:solidFill>
                        </a:rPr>
                      </a:br>
                      <a:r>
                        <a:rPr lang="nl-BE" dirty="0">
                          <a:solidFill>
                            <a:schemeClr val="bg1"/>
                          </a:solidFill>
                        </a:rPr>
                        <a:t>(NLT)</a:t>
                      </a:r>
                    </a:p>
                  </a:txBody>
                  <a:tcPr anchor="ctr">
                    <a:solidFill>
                      <a:srgbClr val="00B050"/>
                    </a:solidFill>
                  </a:tcPr>
                </a:tc>
                <a:tc>
                  <a:txBody>
                    <a:bodyPr/>
                    <a:lstStyle/>
                    <a:p>
                      <a:pPr algn="ctr"/>
                      <a:r>
                        <a:rPr lang="nl-BE" dirty="0">
                          <a:solidFill>
                            <a:schemeClr val="bg1"/>
                          </a:solidFill>
                        </a:rPr>
                        <a:t>Piloot</a:t>
                      </a:r>
                    </a:p>
                  </a:txBody>
                  <a:tcPr anchor="ctr">
                    <a:solidFill>
                      <a:srgbClr val="00B050"/>
                    </a:solidFill>
                  </a:tcPr>
                </a:tc>
                <a:tc>
                  <a:txBody>
                    <a:bodyPr/>
                    <a:lstStyle/>
                    <a:p>
                      <a:pPr algn="ctr"/>
                      <a:r>
                        <a:rPr lang="nl-BE" dirty="0">
                          <a:solidFill>
                            <a:schemeClr val="bg1"/>
                          </a:solidFill>
                        </a:rPr>
                        <a:t>Preventieadviseur</a:t>
                      </a:r>
                    </a:p>
                  </a:txBody>
                  <a:tcPr anchor="ctr">
                    <a:solidFill>
                      <a:srgbClr val="00B050"/>
                    </a:solidFill>
                  </a:tcPr>
                </a:tc>
                <a:extLst>
                  <a:ext uri="{0D108BD9-81ED-4DB2-BD59-A6C34878D82A}">
                    <a16:rowId xmlns:a16="http://schemas.microsoft.com/office/drawing/2014/main" val="3142780"/>
                  </a:ext>
                </a:extLst>
              </a:tr>
              <a:tr h="837515">
                <a:tc>
                  <a:txBody>
                    <a:bodyPr/>
                    <a:lstStyle/>
                    <a:p>
                      <a:pPr algn="ctr">
                        <a:lnSpc>
                          <a:spcPct val="107000"/>
                        </a:lnSpc>
                        <a:spcAft>
                          <a:spcPts val="800"/>
                        </a:spcAft>
                      </a:pPr>
                      <a:r>
                        <a:rPr lang="fr-BE" sz="1400" dirty="0" err="1">
                          <a:solidFill>
                            <a:srgbClr val="00B050"/>
                          </a:solidFill>
                          <a:effectLst/>
                          <a:latin typeface="Calibri" panose="020F0502020204030204" pitchFamily="34" charset="0"/>
                          <a:ea typeface="Times New Roman" panose="02020603050405020304" pitchFamily="18" charset="0"/>
                          <a:cs typeface="Calibri" panose="020F0502020204030204" pitchFamily="34" charset="0"/>
                        </a:rPr>
                        <a:t>Piloot</a:t>
                      </a:r>
                      <a:endPar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solidFill>
                            <a:srgbClr val="00B050"/>
                          </a:solidFill>
                          <a:effectLst/>
                          <a:latin typeface="Calibri" panose="020F0502020204030204" pitchFamily="34" charset="0"/>
                          <a:ea typeface="Calibri" panose="020F0502020204030204" pitchFamily="34" charset="0"/>
                          <a:cs typeface="Calibri" panose="020F0502020204030204" pitchFamily="34" charset="0"/>
                        </a:rPr>
                        <a:t>Implementatiefase</a:t>
                      </a:r>
                      <a:endPar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B050"/>
                          </a:solidFill>
                          <a:effectLst/>
                          <a:latin typeface="Calibri" panose="020F0502020204030204" pitchFamily="34" charset="0"/>
                          <a:ea typeface="Times New Roman" panose="02020603050405020304" pitchFamily="18" charset="0"/>
                          <a:cs typeface="Calibri" panose="020F0502020204030204" pitchFamily="34" charset="0"/>
                        </a:rPr>
                        <a:t>Nihil</a:t>
                      </a:r>
                      <a:endPar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B050"/>
                          </a:solidFill>
                          <a:effectLst/>
                          <a:latin typeface="Calibri" panose="020F0502020204030204" pitchFamily="34" charset="0"/>
                          <a:ea typeface="Times New Roman" panose="02020603050405020304" pitchFamily="18" charset="0"/>
                          <a:cs typeface="Calibri" panose="020F0502020204030204" pitchFamily="34" charset="0"/>
                        </a:rPr>
                        <a:t>1 </a:t>
                      </a:r>
                      <a:endPar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B050"/>
                          </a:solidFill>
                          <a:effectLst/>
                          <a:latin typeface="Calibri" panose="020F0502020204030204" pitchFamily="34" charset="0"/>
                          <a:ea typeface="Times New Roman" panose="02020603050405020304" pitchFamily="18" charset="0"/>
                          <a:cs typeface="Calibri" panose="020F0502020204030204" pitchFamily="34" charset="0"/>
                        </a:rPr>
                        <a:t>31/12/2025</a:t>
                      </a:r>
                      <a:endPar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a:solidFill>
                            <a:srgbClr val="184652"/>
                          </a:solidFill>
                          <a:effectLst/>
                          <a:latin typeface="Calibri" panose="020F0502020204030204" pitchFamily="34" charset="0"/>
                          <a:ea typeface="Calibri" panose="020F0502020204030204" pitchFamily="34" charset="0"/>
                          <a:cs typeface="Times New Roman" panose="02020603050405020304" pitchFamily="18" charset="0"/>
                        </a:rPr>
                        <a:t>Kol Gunnar PLOVIE</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algn="ctr" fontAlgn="b"/>
                      <a:r>
                        <a:rPr lang="nl-BE" sz="1400" b="0" i="0" u="none" strike="noStrike" dirty="0">
                          <a:solidFill>
                            <a:schemeClr val="tx1"/>
                          </a:solidFill>
                          <a:effectLst/>
                          <a:latin typeface="Calibri" panose="020F0502020204030204" pitchFamily="34" charset="0"/>
                        </a:rPr>
                        <a:t>Dhr. LEJEUNE Fabian</a:t>
                      </a:r>
                    </a:p>
                  </a:txBody>
                  <a:tcPr marL="7620" marR="7620" marT="7620" marB="0" anchor="ctr"/>
                </a:tc>
                <a:extLst>
                  <a:ext uri="{0D108BD9-81ED-4DB2-BD59-A6C34878D82A}">
                    <a16:rowId xmlns:a16="http://schemas.microsoft.com/office/drawing/2014/main" val="3523808688"/>
                  </a:ext>
                </a:extLst>
              </a:tr>
              <a:tr h="964130">
                <a:tc>
                  <a:txBody>
                    <a:bodyPr/>
                    <a:lstStyle/>
                    <a:p>
                      <a:pPr algn="ctr">
                        <a:lnSpc>
                          <a:spcPct val="107000"/>
                        </a:lnSpc>
                        <a:spcAft>
                          <a:spcPts val="800"/>
                        </a:spcAft>
                      </a:pPr>
                      <a:r>
                        <a:rPr lang="fr-BE" sz="1400" dirty="0" err="1">
                          <a:solidFill>
                            <a:srgbClr val="00B050"/>
                          </a:solidFill>
                          <a:effectLst/>
                          <a:latin typeface="Calibri" panose="020F0502020204030204" pitchFamily="34" charset="0"/>
                          <a:ea typeface="Times New Roman" panose="02020603050405020304" pitchFamily="18" charset="0"/>
                          <a:cs typeface="Calibri" panose="020F0502020204030204" pitchFamily="34" charset="0"/>
                        </a:rPr>
                        <a:t>Piloot</a:t>
                      </a:r>
                      <a:r>
                        <a:rPr lang="fr-BE" sz="1400" dirty="0">
                          <a:solidFill>
                            <a:srgbClr val="00B050"/>
                          </a:solidFill>
                          <a:effectLst/>
                          <a:latin typeface="Calibri" panose="020F0502020204030204" pitchFamily="34" charset="0"/>
                          <a:ea typeface="Times New Roman" panose="02020603050405020304" pitchFamily="18" charset="0"/>
                          <a:cs typeface="Calibri" panose="020F0502020204030204" pitchFamily="34" charset="0"/>
                        </a:rPr>
                        <a:t> + IDPBW</a:t>
                      </a:r>
                      <a:endPar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Implementatie van het materieel voor de uitvoering van de risicoanalyses.</a:t>
                      </a:r>
                    </a:p>
                  </a:txBody>
                  <a:tcPr marL="44450" marR="44450" marT="0" marB="0" anchor="ctr"/>
                </a:tc>
                <a:tc>
                  <a:txBody>
                    <a:bodyPr/>
                    <a:lstStyle/>
                    <a:p>
                      <a:pPr algn="ctr">
                        <a:lnSpc>
                          <a:spcPct val="107000"/>
                        </a:lnSpc>
                        <a:spcAft>
                          <a:spcPts val="800"/>
                        </a:spcAft>
                      </a:pPr>
                      <a:r>
                        <a:rPr lang="fr-BE" sz="1400" dirty="0">
                          <a:solidFill>
                            <a:srgbClr val="00B050"/>
                          </a:solidFill>
                          <a:effectLst/>
                          <a:latin typeface="Calibri" panose="020F0502020204030204" pitchFamily="34" charset="0"/>
                          <a:ea typeface="Times New Roman" panose="02020603050405020304" pitchFamily="18" charset="0"/>
                          <a:cs typeface="Calibri" panose="020F0502020204030204" pitchFamily="34" charset="0"/>
                        </a:rPr>
                        <a:t>Nihil</a:t>
                      </a:r>
                      <a:endPar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B050"/>
                          </a:solidFill>
                          <a:effectLst/>
                          <a:latin typeface="Calibri" panose="020F0502020204030204" pitchFamily="34" charset="0"/>
                          <a:ea typeface="Times New Roman" panose="02020603050405020304" pitchFamily="18" charset="0"/>
                          <a:cs typeface="Calibri" panose="020F0502020204030204" pitchFamily="34" charset="0"/>
                        </a:rPr>
                        <a:t> 1</a:t>
                      </a:r>
                      <a:endPar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B050"/>
                          </a:solidFill>
                          <a:effectLst/>
                          <a:latin typeface="Calibri" panose="020F0502020204030204" pitchFamily="34" charset="0"/>
                          <a:ea typeface="Times New Roman" panose="02020603050405020304" pitchFamily="18" charset="0"/>
                          <a:cs typeface="Calibri" panose="020F0502020204030204" pitchFamily="34" charset="0"/>
                        </a:rPr>
                        <a:t>31/12/025</a:t>
                      </a:r>
                      <a:endPar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a:solidFill>
                            <a:srgbClr val="184652"/>
                          </a:solidFill>
                          <a:effectLst/>
                          <a:latin typeface="Calibri" panose="020F0502020204030204" pitchFamily="34" charset="0"/>
                          <a:ea typeface="Calibri" panose="020F0502020204030204" pitchFamily="34" charset="0"/>
                          <a:cs typeface="Times New Roman" panose="02020603050405020304" pitchFamily="18" charset="0"/>
                        </a:rPr>
                        <a:t>Kol Gunnar PLOVIE</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algn="ctr" fontAlgn="b"/>
                      <a:r>
                        <a:rPr lang="nl-BE" sz="1400" b="0" i="0" u="none" strike="noStrike" dirty="0">
                          <a:solidFill>
                            <a:schemeClr val="tx1"/>
                          </a:solidFill>
                          <a:effectLst/>
                          <a:latin typeface="Calibri" panose="020F0502020204030204" pitchFamily="34" charset="0"/>
                        </a:rPr>
                        <a:t>Dhr. LEJEUNE Fabian</a:t>
                      </a:r>
                    </a:p>
                  </a:txBody>
                  <a:tcPr marL="7620" marR="7620" marT="7620" marB="0" anchor="ctr"/>
                </a:tc>
                <a:extLst>
                  <a:ext uri="{0D108BD9-81ED-4DB2-BD59-A6C34878D82A}">
                    <a16:rowId xmlns:a16="http://schemas.microsoft.com/office/drawing/2014/main" val="3168295882"/>
                  </a:ext>
                </a:extLst>
              </a:tr>
              <a:tr h="832778">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IDPBW + </a:t>
                      </a:r>
                      <a:r>
                        <a:rPr lang="fr-BE" sz="14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eenheden</a:t>
                      </a: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 </a:t>
                      </a:r>
                      <a:r>
                        <a:rPr lang="fr-BE" sz="14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MatMan</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Practical testcase:</a:t>
                      </a:r>
                      <a:br>
                        <a:rPr lang="nl-BE"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br>
                      <a:r>
                        <a:rPr lang="nl-BE"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1) </a:t>
                      </a:r>
                      <a:r>
                        <a:rPr lang="nl-BE" sz="14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section</a:t>
                      </a:r>
                      <a:r>
                        <a:rPr lang="nl-BE"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NDI 2W</a:t>
                      </a:r>
                      <a:br>
                        <a:rPr lang="nl-BE"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br>
                      <a:r>
                        <a:rPr lang="nl-BE"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2) OUT jammer (</a:t>
                      </a:r>
                      <a:r>
                        <a:rPr lang="nl-BE" sz="14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Falcon</a:t>
                      </a:r>
                      <a:r>
                        <a:rPr lang="nl-BE"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a:t>
                      </a:r>
                      <a:br>
                        <a:rPr lang="nl-BE"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br>
                      <a:r>
                        <a:rPr lang="nl-BE"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3) Flight test </a:t>
                      </a:r>
                      <a:r>
                        <a:rPr lang="nl-BE" sz="14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heleicopter</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Nihil</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31/03/2026</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a:solidFill>
                            <a:srgbClr val="184652"/>
                          </a:solidFill>
                          <a:effectLst/>
                          <a:latin typeface="Calibri" panose="020F0502020204030204" pitchFamily="34" charset="0"/>
                          <a:ea typeface="Calibri" panose="020F0502020204030204" pitchFamily="34" charset="0"/>
                          <a:cs typeface="Times New Roman" panose="02020603050405020304" pitchFamily="18" charset="0"/>
                        </a:rPr>
                        <a:t>Kol Gunnar PLOVIE</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algn="ctr" fontAlgn="b"/>
                      <a:r>
                        <a:rPr lang="nl-BE" sz="1400" b="0" i="0" u="none" strike="noStrike" dirty="0">
                          <a:solidFill>
                            <a:schemeClr val="tx1"/>
                          </a:solidFill>
                          <a:effectLst/>
                          <a:latin typeface="Calibri" panose="020F0502020204030204" pitchFamily="34" charset="0"/>
                        </a:rPr>
                        <a:t>Dhr. LEJEUNE Fabian</a:t>
                      </a:r>
                    </a:p>
                  </a:txBody>
                  <a:tcPr marL="7620" marR="7620" marT="7620" marB="0" anchor="ctr"/>
                </a:tc>
                <a:extLst>
                  <a:ext uri="{0D108BD9-81ED-4DB2-BD59-A6C34878D82A}">
                    <a16:rowId xmlns:a16="http://schemas.microsoft.com/office/drawing/2014/main" val="553309125"/>
                  </a:ext>
                </a:extLst>
              </a:tr>
              <a:tr h="1120092">
                <a:tc>
                  <a:txBody>
                    <a:bodyPr/>
                    <a:lstStyle/>
                    <a:p>
                      <a:pPr algn="ctr">
                        <a:lnSpc>
                          <a:spcPct val="107000"/>
                        </a:lnSpc>
                        <a:spcAft>
                          <a:spcPts val="800"/>
                        </a:spcAft>
                      </a:pPr>
                      <a:r>
                        <a:rPr lang="fr-BE" sz="14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Eenheden</a:t>
                      </a: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met </a:t>
                      </a:r>
                      <a:r>
                        <a:rPr lang="fr-BE" sz="14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advies</a:t>
                      </a: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LDPBW</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Opmaak van inventaris van activiteiten met EMV risico’s op in gebruik zijnde systemen.</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Opname</a:t>
                      </a: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LPP/PLP</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2</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31/03/2026</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a:solidFill>
                            <a:srgbClr val="184652"/>
                          </a:solidFill>
                          <a:effectLst/>
                          <a:latin typeface="Calibri" panose="020F0502020204030204" pitchFamily="34" charset="0"/>
                          <a:ea typeface="Calibri" panose="020F0502020204030204" pitchFamily="34" charset="0"/>
                          <a:cs typeface="Times New Roman" panose="02020603050405020304" pitchFamily="18" charset="0"/>
                        </a:rPr>
                        <a:t>Kol Gunnar PLOVIE</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algn="ctr" fontAlgn="b"/>
                      <a:r>
                        <a:rPr lang="nl-BE" sz="1400" b="0" i="0" u="none" strike="noStrike" dirty="0">
                          <a:solidFill>
                            <a:schemeClr val="tx1"/>
                          </a:solidFill>
                          <a:effectLst/>
                          <a:latin typeface="Calibri" panose="020F0502020204030204" pitchFamily="34" charset="0"/>
                        </a:rPr>
                        <a:t>Dhr. LEJEUNE Fabian</a:t>
                      </a:r>
                    </a:p>
                  </a:txBody>
                  <a:tcPr marL="7620" marR="7620" marT="7620" marB="0" anchor="ctr"/>
                </a:tc>
                <a:extLst>
                  <a:ext uri="{0D108BD9-81ED-4DB2-BD59-A6C34878D82A}">
                    <a16:rowId xmlns:a16="http://schemas.microsoft.com/office/drawing/2014/main" val="87566873"/>
                  </a:ext>
                </a:extLst>
              </a:tr>
            </a:tbl>
          </a:graphicData>
        </a:graphic>
      </p:graphicFrame>
    </p:spTree>
    <p:extLst>
      <p:ext uri="{BB962C8B-B14F-4D97-AF65-F5344CB8AC3E}">
        <p14:creationId xmlns:p14="http://schemas.microsoft.com/office/powerpoint/2010/main" val="93107167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9033B04-8CBD-6970-90B2-D42625AB748E}"/>
              </a:ext>
            </a:extLst>
          </p:cNvPr>
          <p:cNvSpPr txBox="1"/>
          <p:nvPr/>
        </p:nvSpPr>
        <p:spPr>
          <a:xfrm>
            <a:off x="0" y="113803"/>
            <a:ext cx="12192000" cy="1446550"/>
          </a:xfrm>
          <a:prstGeom prst="rect">
            <a:avLst/>
          </a:prstGeom>
        </p:spPr>
        <p:txBody>
          <a:bodyPr wrap="square" rtlCol="0">
            <a:spAutoFit/>
          </a:bodyPr>
          <a:lstStyle/>
          <a:p>
            <a:pPr algn="ctr"/>
            <a:r>
              <a:rPr lang="nl-BE" sz="4400" b="1" dirty="0">
                <a:latin typeface="Arial" panose="020B0604020202020204" pitchFamily="34" charset="0"/>
                <a:cs typeface="Arial" panose="020B0604020202020204" pitchFamily="34" charset="0"/>
              </a:rPr>
              <a:t>21-HR-01</a:t>
            </a:r>
            <a:br>
              <a:rPr lang="nl-BE" sz="4400" b="1" dirty="0">
                <a:latin typeface="Arial" panose="020B0604020202020204" pitchFamily="34" charset="0"/>
                <a:cs typeface="Arial" panose="020B0604020202020204" pitchFamily="34" charset="0"/>
              </a:rPr>
            </a:br>
            <a:r>
              <a:rPr lang="nl-BE" sz="4400" b="1" dirty="0">
                <a:latin typeface="Arial" panose="020B0604020202020204" pitchFamily="34" charset="0"/>
                <a:cs typeface="Arial" panose="020B0604020202020204" pitchFamily="34" charset="0"/>
              </a:rPr>
              <a:t>Verzuimbeleid bij Defensie.</a:t>
            </a:r>
          </a:p>
        </p:txBody>
      </p:sp>
      <p:graphicFrame>
        <p:nvGraphicFramePr>
          <p:cNvPr id="6" name="Table 5">
            <a:extLst>
              <a:ext uri="{FF2B5EF4-FFF2-40B4-BE49-F238E27FC236}">
                <a16:creationId xmlns:a16="http://schemas.microsoft.com/office/drawing/2014/main" id="{9E8EDF15-6C8F-E43A-4A4B-EC3308345CE8}"/>
              </a:ext>
            </a:extLst>
          </p:cNvPr>
          <p:cNvGraphicFramePr>
            <a:graphicFrameLocks noGrp="1"/>
          </p:cNvGraphicFramePr>
          <p:nvPr>
            <p:extLst>
              <p:ext uri="{D42A27DB-BD31-4B8C-83A1-F6EECF244321}">
                <p14:modId xmlns:p14="http://schemas.microsoft.com/office/powerpoint/2010/main" val="1813672505"/>
              </p:ext>
            </p:extLst>
          </p:nvPr>
        </p:nvGraphicFramePr>
        <p:xfrm>
          <a:off x="0" y="1560353"/>
          <a:ext cx="12192000" cy="5297647"/>
        </p:xfrm>
        <a:graphic>
          <a:graphicData uri="http://schemas.openxmlformats.org/drawingml/2006/table">
            <a:tbl>
              <a:tblPr firstRow="1" bandRow="1">
                <a:tableStyleId>{5C22544A-7EE6-4342-B048-85BDC9FD1C3A}</a:tableStyleId>
              </a:tblPr>
              <a:tblGrid>
                <a:gridCol w="2326068">
                  <a:extLst>
                    <a:ext uri="{9D8B030D-6E8A-4147-A177-3AD203B41FA5}">
                      <a16:colId xmlns:a16="http://schemas.microsoft.com/office/drawing/2014/main" val="3164560031"/>
                    </a:ext>
                  </a:extLst>
                </a:gridCol>
                <a:gridCol w="2516617">
                  <a:extLst>
                    <a:ext uri="{9D8B030D-6E8A-4147-A177-3AD203B41FA5}">
                      <a16:colId xmlns:a16="http://schemas.microsoft.com/office/drawing/2014/main" val="4051463726"/>
                    </a:ext>
                  </a:extLst>
                </a:gridCol>
                <a:gridCol w="1243790">
                  <a:extLst>
                    <a:ext uri="{9D8B030D-6E8A-4147-A177-3AD203B41FA5}">
                      <a16:colId xmlns:a16="http://schemas.microsoft.com/office/drawing/2014/main" val="2989411758"/>
                    </a:ext>
                  </a:extLst>
                </a:gridCol>
                <a:gridCol w="885825">
                  <a:extLst>
                    <a:ext uri="{9D8B030D-6E8A-4147-A177-3AD203B41FA5}">
                      <a16:colId xmlns:a16="http://schemas.microsoft.com/office/drawing/2014/main" val="3396486518"/>
                    </a:ext>
                  </a:extLst>
                </a:gridCol>
                <a:gridCol w="1171575">
                  <a:extLst>
                    <a:ext uri="{9D8B030D-6E8A-4147-A177-3AD203B41FA5}">
                      <a16:colId xmlns:a16="http://schemas.microsoft.com/office/drawing/2014/main" val="3760943750"/>
                    </a:ext>
                  </a:extLst>
                </a:gridCol>
                <a:gridCol w="1495425">
                  <a:extLst>
                    <a:ext uri="{9D8B030D-6E8A-4147-A177-3AD203B41FA5}">
                      <a16:colId xmlns:a16="http://schemas.microsoft.com/office/drawing/2014/main" val="435362140"/>
                    </a:ext>
                  </a:extLst>
                </a:gridCol>
                <a:gridCol w="2552700">
                  <a:extLst>
                    <a:ext uri="{9D8B030D-6E8A-4147-A177-3AD203B41FA5}">
                      <a16:colId xmlns:a16="http://schemas.microsoft.com/office/drawing/2014/main" val="2718862243"/>
                    </a:ext>
                  </a:extLst>
                </a:gridCol>
              </a:tblGrid>
              <a:tr h="965631">
                <a:tc>
                  <a:txBody>
                    <a:bodyPr/>
                    <a:lstStyle/>
                    <a:p>
                      <a:pPr algn="ctr"/>
                      <a:r>
                        <a:rPr lang="nl-BE" dirty="0">
                          <a:solidFill>
                            <a:schemeClr val="bg1"/>
                          </a:solidFill>
                        </a:rPr>
                        <a:t>Actor</a:t>
                      </a:r>
                    </a:p>
                  </a:txBody>
                  <a:tcPr anchor="ctr"/>
                </a:tc>
                <a:tc>
                  <a:txBody>
                    <a:bodyPr/>
                    <a:lstStyle/>
                    <a:p>
                      <a:pPr algn="ctr"/>
                      <a:r>
                        <a:rPr lang="nl-BE" dirty="0" err="1">
                          <a:solidFill>
                            <a:schemeClr val="bg1"/>
                          </a:solidFill>
                        </a:rPr>
                        <a:t>Ojectief</a:t>
                      </a:r>
                      <a:r>
                        <a:rPr lang="nl-BE" dirty="0">
                          <a:solidFill>
                            <a:schemeClr val="bg1"/>
                          </a:solidFill>
                        </a:rPr>
                        <a:t>/Taak</a:t>
                      </a:r>
                    </a:p>
                  </a:txBody>
                  <a:tcPr anchor="ctr"/>
                </a:tc>
                <a:tc>
                  <a:txBody>
                    <a:bodyPr/>
                    <a:lstStyle/>
                    <a:p>
                      <a:pPr algn="ctr"/>
                      <a:r>
                        <a:rPr lang="nl-BE" dirty="0">
                          <a:solidFill>
                            <a:schemeClr val="bg1"/>
                          </a:solidFill>
                        </a:rPr>
                        <a:t>Impact</a:t>
                      </a:r>
                      <a:br>
                        <a:rPr lang="nl-BE" dirty="0">
                          <a:solidFill>
                            <a:schemeClr val="bg1"/>
                          </a:solidFill>
                        </a:rPr>
                      </a:br>
                      <a:r>
                        <a:rPr lang="nl-BE" dirty="0">
                          <a:solidFill>
                            <a:schemeClr val="bg1"/>
                          </a:solidFill>
                        </a:rPr>
                        <a:t>LPP/PLP</a:t>
                      </a:r>
                      <a:br>
                        <a:rPr lang="nl-BE" dirty="0">
                          <a:solidFill>
                            <a:schemeClr val="bg1"/>
                          </a:solidFill>
                        </a:rPr>
                      </a:br>
                      <a:r>
                        <a:rPr lang="nl-BE" dirty="0">
                          <a:solidFill>
                            <a:schemeClr val="bg1"/>
                          </a:solidFill>
                        </a:rPr>
                        <a:t>KKE</a:t>
                      </a:r>
                    </a:p>
                  </a:txBody>
                  <a:tcPr anchor="ctr"/>
                </a:tc>
                <a:tc>
                  <a:txBody>
                    <a:bodyPr/>
                    <a:lstStyle/>
                    <a:p>
                      <a:pPr algn="ctr"/>
                      <a:r>
                        <a:rPr lang="nl-BE" dirty="0" err="1">
                          <a:solidFill>
                            <a:schemeClr val="bg1"/>
                          </a:solidFill>
                        </a:rPr>
                        <a:t>Prio</a:t>
                      </a:r>
                      <a:endParaRPr lang="nl-BE" dirty="0">
                        <a:solidFill>
                          <a:schemeClr val="bg1"/>
                        </a:solidFill>
                      </a:endParaRPr>
                    </a:p>
                  </a:txBody>
                  <a:tcPr anchor="ctr"/>
                </a:tc>
                <a:tc>
                  <a:txBody>
                    <a:bodyPr/>
                    <a:lstStyle/>
                    <a:p>
                      <a:pPr algn="ctr"/>
                      <a:r>
                        <a:rPr lang="nl-BE" dirty="0">
                          <a:solidFill>
                            <a:schemeClr val="bg1"/>
                          </a:solidFill>
                        </a:rPr>
                        <a:t>Data </a:t>
                      </a:r>
                      <a:br>
                        <a:rPr lang="nl-BE" dirty="0">
                          <a:solidFill>
                            <a:schemeClr val="bg1"/>
                          </a:solidFill>
                        </a:rPr>
                      </a:br>
                      <a:r>
                        <a:rPr lang="nl-BE" dirty="0">
                          <a:solidFill>
                            <a:schemeClr val="bg1"/>
                          </a:solidFill>
                        </a:rPr>
                        <a:t>(NLT)</a:t>
                      </a:r>
                    </a:p>
                  </a:txBody>
                  <a:tcPr anchor="ctr"/>
                </a:tc>
                <a:tc>
                  <a:txBody>
                    <a:bodyPr/>
                    <a:lstStyle/>
                    <a:p>
                      <a:pPr algn="ctr"/>
                      <a:r>
                        <a:rPr lang="nl-BE" dirty="0">
                          <a:solidFill>
                            <a:schemeClr val="bg1"/>
                          </a:solidFill>
                        </a:rPr>
                        <a:t>Piloot</a:t>
                      </a:r>
                    </a:p>
                  </a:txBody>
                  <a:tcPr anchor="ctr"/>
                </a:tc>
                <a:tc>
                  <a:txBody>
                    <a:bodyPr/>
                    <a:lstStyle/>
                    <a:p>
                      <a:pPr algn="ctr"/>
                      <a:r>
                        <a:rPr lang="nl-BE" dirty="0">
                          <a:solidFill>
                            <a:schemeClr val="bg1"/>
                          </a:solidFill>
                        </a:rPr>
                        <a:t>Preventieadviseur</a:t>
                      </a:r>
                    </a:p>
                  </a:txBody>
                  <a:tcPr anchor="ctr"/>
                </a:tc>
                <a:extLst>
                  <a:ext uri="{0D108BD9-81ED-4DB2-BD59-A6C34878D82A}">
                    <a16:rowId xmlns:a16="http://schemas.microsoft.com/office/drawing/2014/main" val="3142780"/>
                  </a:ext>
                </a:extLst>
              </a:tr>
              <a:tr h="685834">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Mensura, DG H&amp;WB, HRM Pol</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Defensiebrede</a:t>
                      </a:r>
                      <a:r>
                        <a:rPr lang="nl-BE"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uitrol van de </a:t>
                      </a:r>
                      <a:r>
                        <a:rPr lang="nl-BE" sz="14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toolbox</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Nihil</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31/12/2026</a:t>
                      </a: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err="1">
                          <a:effectLst/>
                          <a:latin typeface="Calibri" panose="020F0502020204030204" pitchFamily="34" charset="0"/>
                          <a:ea typeface="Calibri" panose="020F0502020204030204" pitchFamily="34" charset="0"/>
                          <a:cs typeface="Times New Roman" panose="02020603050405020304" pitchFamily="18" charset="0"/>
                        </a:rPr>
                        <a:t>Cdt</a:t>
                      </a:r>
                      <a:r>
                        <a:rPr lang="nl-BE" sz="1400" dirty="0">
                          <a:effectLst/>
                          <a:latin typeface="Calibri" panose="020F0502020204030204" pitchFamily="34" charset="0"/>
                          <a:ea typeface="Calibri" panose="020F0502020204030204" pitchFamily="34" charset="0"/>
                          <a:cs typeface="Times New Roman" panose="02020603050405020304" pitchFamily="18" charset="0"/>
                        </a:rPr>
                        <a:t> Ellen NEYENS</a:t>
                      </a:r>
                    </a:p>
                  </a:txBody>
                  <a:tcPr marL="7620" marR="7620" marT="7620" marB="0" anchor="ctr"/>
                </a:tc>
                <a:tc>
                  <a:txBody>
                    <a:bodyPr/>
                    <a:lstStyle/>
                    <a:p>
                      <a:pPr algn="ctr" fontAlgn="b"/>
                      <a:r>
                        <a:rPr lang="nl-BE" sz="1400" b="0" i="0" u="none" strike="noStrike" dirty="0" err="1">
                          <a:effectLst/>
                          <a:latin typeface="Calibri" panose="020F0502020204030204" pitchFamily="34" charset="0"/>
                        </a:rPr>
                        <a:t>Cdt</a:t>
                      </a:r>
                      <a:r>
                        <a:rPr lang="nl-BE" sz="1400" b="0" i="0" u="none" strike="noStrike" dirty="0">
                          <a:effectLst/>
                          <a:latin typeface="Calibri" panose="020F0502020204030204" pitchFamily="34" charset="0"/>
                        </a:rPr>
                        <a:t> Lies WILMAERTS</a:t>
                      </a:r>
                    </a:p>
                  </a:txBody>
                  <a:tcPr marL="7620" marR="7620" marT="7620" marB="0" anchor="ctr"/>
                </a:tc>
                <a:extLst>
                  <a:ext uri="{0D108BD9-81ED-4DB2-BD59-A6C34878D82A}">
                    <a16:rowId xmlns:a16="http://schemas.microsoft.com/office/drawing/2014/main" val="3523808688"/>
                  </a:ext>
                </a:extLst>
              </a:tr>
              <a:tr h="734282">
                <a:tc>
                  <a:txBody>
                    <a:bodyPr/>
                    <a:lstStyle/>
                    <a:p>
                      <a:pPr algn="ctr">
                        <a:lnSpc>
                          <a:spcPct val="107000"/>
                        </a:lnSpc>
                        <a:spcAft>
                          <a:spcPts val="800"/>
                        </a:spcAft>
                      </a:pPr>
                      <a:r>
                        <a:rPr lang="nl-BE" sz="1400" dirty="0" err="1">
                          <a:effectLst/>
                          <a:latin typeface="Calibri" panose="020F0502020204030204" pitchFamily="34" charset="0"/>
                          <a:ea typeface="Calibri" panose="020F0502020204030204" pitchFamily="34" charset="0"/>
                          <a:cs typeface="Times New Roman" panose="02020603050405020304" pitchFamily="18" charset="0"/>
                        </a:rPr>
                        <a:t>Cdt</a:t>
                      </a:r>
                      <a:r>
                        <a:rPr lang="nl-BE" sz="1400" dirty="0">
                          <a:effectLst/>
                          <a:latin typeface="Calibri" panose="020F0502020204030204" pitchFamily="34" charset="0"/>
                          <a:ea typeface="Calibri" panose="020F0502020204030204" pitchFamily="34" charset="0"/>
                          <a:cs typeface="Times New Roman" panose="02020603050405020304" pitchFamily="18" charset="0"/>
                        </a:rPr>
                        <a:t> Ellen NEYENS</a:t>
                      </a:r>
                      <a:br>
                        <a:rPr lang="nl-BE" sz="1400" dirty="0">
                          <a:effectLst/>
                          <a:latin typeface="Calibri" panose="020F0502020204030204" pitchFamily="34" charset="0"/>
                          <a:ea typeface="Calibri" panose="020F0502020204030204" pitchFamily="34" charset="0"/>
                          <a:cs typeface="Times New Roman" panose="02020603050405020304" pitchFamily="18" charset="0"/>
                        </a:rPr>
                      </a:br>
                      <a:r>
                        <a:rPr lang="nl-BE" sz="1400" dirty="0">
                          <a:effectLst/>
                          <a:latin typeface="Calibri" panose="020F0502020204030204" pitchFamily="34" charset="0"/>
                          <a:ea typeface="Calibri" panose="020F0502020204030204" pitchFamily="34" charset="0"/>
                          <a:cs typeface="Times New Roman" panose="02020603050405020304" pitchFamily="18" charset="0"/>
                        </a:rPr>
                        <a:t>Mevr. Kaat GOORTS</a:t>
                      </a:r>
                    </a:p>
                  </a:txBody>
                  <a:tcPr marL="44450" marR="44450" marT="0" marB="0" anchor="ctr"/>
                </a:tc>
                <a:tc>
                  <a:txBody>
                    <a:bodyPr/>
                    <a:lstStyle/>
                    <a:p>
                      <a:pPr algn="ctr">
                        <a:lnSpc>
                          <a:spcPct val="107000"/>
                        </a:lnSpc>
                        <a:spcAft>
                          <a:spcPts val="800"/>
                        </a:spcAft>
                      </a:pPr>
                      <a:r>
                        <a:rPr lang="nl-BE" sz="1400" dirty="0">
                          <a:solidFill>
                            <a:srgbClr val="000000"/>
                          </a:solidFill>
                          <a:effectLst/>
                          <a:latin typeface="Calibri" panose="020F0502020204030204" pitchFamily="34" charset="0"/>
                          <a:ea typeface="Times New Roman" panose="02020603050405020304" pitchFamily="18" charset="0"/>
                        </a:rPr>
                        <a:t>Uitwerking van een beleid rond de communicatie</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Nihil</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31/12/2026</a:t>
                      </a: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err="1">
                          <a:effectLst/>
                          <a:latin typeface="Calibri" panose="020F0502020204030204" pitchFamily="34" charset="0"/>
                          <a:ea typeface="Calibri" panose="020F0502020204030204" pitchFamily="34" charset="0"/>
                          <a:cs typeface="Times New Roman" panose="02020603050405020304" pitchFamily="18" charset="0"/>
                        </a:rPr>
                        <a:t>Cdt</a:t>
                      </a:r>
                      <a:r>
                        <a:rPr lang="nl-BE" sz="1400" dirty="0">
                          <a:effectLst/>
                          <a:latin typeface="Calibri" panose="020F0502020204030204" pitchFamily="34" charset="0"/>
                          <a:ea typeface="Calibri" panose="020F0502020204030204" pitchFamily="34" charset="0"/>
                          <a:cs typeface="Times New Roman" panose="02020603050405020304" pitchFamily="18" charset="0"/>
                        </a:rPr>
                        <a:t> Ellen NEYENS</a:t>
                      </a:r>
                    </a:p>
                  </a:txBody>
                  <a:tcPr marL="7620" marR="7620" marT="7620" marB="0" anchor="ctr"/>
                </a:tc>
                <a:tc>
                  <a:txBody>
                    <a:bodyPr/>
                    <a:lstStyle/>
                    <a:p>
                      <a:pPr algn="ctr" fontAlgn="b"/>
                      <a:r>
                        <a:rPr lang="nl-BE" sz="1400" b="0" i="0" u="none" strike="noStrike" dirty="0" err="1">
                          <a:effectLst/>
                          <a:latin typeface="Calibri" panose="020F0502020204030204" pitchFamily="34" charset="0"/>
                        </a:rPr>
                        <a:t>Cdt</a:t>
                      </a:r>
                      <a:r>
                        <a:rPr lang="nl-BE" sz="1400" b="0" i="0" u="none" strike="noStrike" dirty="0">
                          <a:effectLst/>
                          <a:latin typeface="Calibri" panose="020F0502020204030204" pitchFamily="34" charset="0"/>
                        </a:rPr>
                        <a:t> Lies WILMAERTS</a:t>
                      </a:r>
                    </a:p>
                  </a:txBody>
                  <a:tcPr marL="7620" marR="7620" marT="7620" marB="0" anchor="ctr"/>
                </a:tc>
                <a:extLst>
                  <a:ext uri="{0D108BD9-81ED-4DB2-BD59-A6C34878D82A}">
                    <a16:rowId xmlns:a16="http://schemas.microsoft.com/office/drawing/2014/main" val="3168295882"/>
                  </a:ext>
                </a:extLst>
              </a:tr>
              <a:tr h="764458">
                <a:tc>
                  <a:txBody>
                    <a:bodyPr/>
                    <a:lstStyle/>
                    <a:p>
                      <a:pPr algn="ctr">
                        <a:lnSpc>
                          <a:spcPct val="107000"/>
                        </a:lnSpc>
                        <a:spcAft>
                          <a:spcPts val="800"/>
                        </a:spcAft>
                      </a:pPr>
                      <a:r>
                        <a:rPr lang="nl-BE" sz="1400" dirty="0" err="1">
                          <a:effectLst/>
                          <a:latin typeface="Calibri" panose="020F0502020204030204" pitchFamily="34" charset="0"/>
                          <a:ea typeface="Calibri" panose="020F0502020204030204" pitchFamily="34" charset="0"/>
                          <a:cs typeface="Times New Roman" panose="02020603050405020304" pitchFamily="18" charset="0"/>
                        </a:rPr>
                        <a:t>Cdt</a:t>
                      </a:r>
                      <a:r>
                        <a:rPr lang="nl-BE" sz="1400" dirty="0">
                          <a:effectLst/>
                          <a:latin typeface="Calibri" panose="020F0502020204030204" pitchFamily="34" charset="0"/>
                          <a:ea typeface="Calibri" panose="020F0502020204030204" pitchFamily="34" charset="0"/>
                          <a:cs typeface="Times New Roman" panose="02020603050405020304" pitchFamily="18" charset="0"/>
                        </a:rPr>
                        <a:t> Ellen NEYENS</a:t>
                      </a:r>
                      <a:br>
                        <a:rPr lang="nl-BE" sz="1400" dirty="0">
                          <a:effectLst/>
                          <a:latin typeface="Calibri" panose="020F0502020204030204" pitchFamily="34" charset="0"/>
                          <a:ea typeface="Calibri" panose="020F0502020204030204" pitchFamily="34" charset="0"/>
                          <a:cs typeface="Times New Roman" panose="02020603050405020304" pitchFamily="18" charset="0"/>
                        </a:rPr>
                      </a:br>
                      <a:r>
                        <a:rPr lang="nl-BE" sz="1400" dirty="0">
                          <a:effectLst/>
                          <a:latin typeface="Calibri" panose="020F0502020204030204" pitchFamily="34" charset="0"/>
                          <a:ea typeface="Calibri" panose="020F0502020204030204" pitchFamily="34" charset="0"/>
                          <a:cs typeface="Times New Roman" panose="02020603050405020304" pitchFamily="18" charset="0"/>
                        </a:rPr>
                        <a:t>Mevr. Kaat GOORTS</a:t>
                      </a:r>
                      <a:br>
                        <a:rPr lang="nl-BE" sz="1400" dirty="0">
                          <a:effectLst/>
                          <a:latin typeface="Calibri" panose="020F0502020204030204" pitchFamily="34" charset="0"/>
                          <a:ea typeface="Calibri" panose="020F0502020204030204" pitchFamily="34" charset="0"/>
                          <a:cs typeface="Times New Roman" panose="02020603050405020304" pitchFamily="18" charset="0"/>
                        </a:rPr>
                      </a:br>
                      <a:r>
                        <a:rPr lang="nl-BE" sz="1400" dirty="0">
                          <a:effectLst/>
                          <a:latin typeface="Calibri" panose="020F0502020204030204" pitchFamily="34" charset="0"/>
                          <a:ea typeface="Calibri" panose="020F0502020204030204" pitchFamily="34" charset="0"/>
                          <a:cs typeface="Times New Roman" panose="02020603050405020304" pitchFamily="18" charset="0"/>
                        </a:rPr>
                        <a:t>DG HR T – DG HR I</a:t>
                      </a:r>
                    </a:p>
                  </a:txBody>
                  <a:tcPr marL="44450" marR="44450" marT="0" marB="0" anchor="ctr"/>
                </a:tc>
                <a:tc>
                  <a:txBody>
                    <a:bodyPr/>
                    <a:lstStyle/>
                    <a:p>
                      <a:pPr algn="ctr">
                        <a:lnSpc>
                          <a:spcPct val="107000"/>
                        </a:lnSpc>
                        <a:spcAft>
                          <a:spcPts val="800"/>
                        </a:spcAft>
                      </a:pPr>
                      <a:r>
                        <a:rPr lang="nl-BE" sz="1400" dirty="0">
                          <a:solidFill>
                            <a:srgbClr val="000000"/>
                          </a:solidFill>
                          <a:effectLst/>
                          <a:latin typeface="Calibri" panose="020F0502020204030204" pitchFamily="34" charset="0"/>
                          <a:ea typeface="Times New Roman" panose="02020603050405020304" pitchFamily="18" charset="0"/>
                        </a:rPr>
                        <a:t>Uitwerking van een beleid rond de verzuimdashboards</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Nihil</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2</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30/06/2025</a:t>
                      </a: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err="1">
                          <a:effectLst/>
                          <a:latin typeface="Calibri" panose="020F0502020204030204" pitchFamily="34" charset="0"/>
                          <a:ea typeface="Calibri" panose="020F0502020204030204" pitchFamily="34" charset="0"/>
                          <a:cs typeface="Times New Roman" panose="02020603050405020304" pitchFamily="18" charset="0"/>
                        </a:rPr>
                        <a:t>Cdt</a:t>
                      </a:r>
                      <a:r>
                        <a:rPr lang="nl-BE" sz="1400" dirty="0">
                          <a:effectLst/>
                          <a:latin typeface="Calibri" panose="020F0502020204030204" pitchFamily="34" charset="0"/>
                          <a:ea typeface="Calibri" panose="020F0502020204030204" pitchFamily="34" charset="0"/>
                          <a:cs typeface="Times New Roman" panose="02020603050405020304" pitchFamily="18" charset="0"/>
                        </a:rPr>
                        <a:t> Ellen NEYENS</a:t>
                      </a:r>
                    </a:p>
                  </a:txBody>
                  <a:tcPr marL="7620" marR="7620" marT="7620" marB="0" anchor="ctr"/>
                </a:tc>
                <a:tc>
                  <a:txBody>
                    <a:bodyPr/>
                    <a:lstStyle/>
                    <a:p>
                      <a:pPr algn="ctr" fontAlgn="b"/>
                      <a:r>
                        <a:rPr lang="nl-BE" sz="1400" b="0" i="0" u="none" strike="noStrike" dirty="0" err="1">
                          <a:effectLst/>
                          <a:latin typeface="Calibri" panose="020F0502020204030204" pitchFamily="34" charset="0"/>
                        </a:rPr>
                        <a:t>Cdt</a:t>
                      </a:r>
                      <a:r>
                        <a:rPr lang="nl-BE" sz="1400" b="0" i="0" u="none" strike="noStrike" dirty="0">
                          <a:effectLst/>
                          <a:latin typeface="Calibri" panose="020F0502020204030204" pitchFamily="34" charset="0"/>
                        </a:rPr>
                        <a:t> Lies WILMAERTS</a:t>
                      </a:r>
                    </a:p>
                  </a:txBody>
                  <a:tcPr marL="7620" marR="7620" marT="7620" marB="0" anchor="ctr"/>
                </a:tc>
                <a:extLst>
                  <a:ext uri="{0D108BD9-81ED-4DB2-BD59-A6C34878D82A}">
                    <a16:rowId xmlns:a16="http://schemas.microsoft.com/office/drawing/2014/main" val="553309125"/>
                  </a:ext>
                </a:extLst>
              </a:tr>
              <a:tr h="952741">
                <a:tc>
                  <a:txBody>
                    <a:bodyPr/>
                    <a:lstStyle/>
                    <a:p>
                      <a:pPr algn="ctr">
                        <a:lnSpc>
                          <a:spcPct val="107000"/>
                        </a:lnSpc>
                        <a:spcAft>
                          <a:spcPts val="800"/>
                        </a:spcAft>
                      </a:pPr>
                      <a:r>
                        <a:rPr lang="nl-BE" sz="1400" dirty="0" err="1">
                          <a:effectLst/>
                          <a:latin typeface="Calibri" panose="020F0502020204030204" pitchFamily="34" charset="0"/>
                          <a:ea typeface="Calibri" panose="020F0502020204030204" pitchFamily="34" charset="0"/>
                          <a:cs typeface="Times New Roman" panose="02020603050405020304" pitchFamily="18" charset="0"/>
                        </a:rPr>
                        <a:t>Cdt</a:t>
                      </a:r>
                      <a:r>
                        <a:rPr lang="nl-BE" sz="1400" dirty="0">
                          <a:effectLst/>
                          <a:latin typeface="Calibri" panose="020F0502020204030204" pitchFamily="34" charset="0"/>
                          <a:ea typeface="Calibri" panose="020F0502020204030204" pitchFamily="34" charset="0"/>
                          <a:cs typeface="Times New Roman" panose="02020603050405020304" pitchFamily="18" charset="0"/>
                        </a:rPr>
                        <a:t> Ellen NEYENS</a:t>
                      </a:r>
                      <a:br>
                        <a:rPr lang="nl-BE" sz="1400" dirty="0">
                          <a:effectLst/>
                          <a:latin typeface="Calibri" panose="020F0502020204030204" pitchFamily="34" charset="0"/>
                          <a:ea typeface="Calibri" panose="020F0502020204030204" pitchFamily="34" charset="0"/>
                          <a:cs typeface="Times New Roman" panose="02020603050405020304" pitchFamily="18" charset="0"/>
                        </a:rPr>
                      </a:br>
                      <a:r>
                        <a:rPr lang="nl-BE" sz="1400" dirty="0">
                          <a:effectLst/>
                          <a:latin typeface="Calibri" panose="020F0502020204030204" pitchFamily="34" charset="0"/>
                          <a:ea typeface="Calibri" panose="020F0502020204030204" pitchFamily="34" charset="0"/>
                          <a:cs typeface="Times New Roman" panose="02020603050405020304" pitchFamily="18" charset="0"/>
                        </a:rPr>
                        <a:t>DG HR A-R/</a:t>
                      </a:r>
                      <a:r>
                        <a:rPr lang="nl-BE" sz="1400" dirty="0" err="1">
                          <a:effectLst/>
                          <a:latin typeface="Calibri" panose="020F0502020204030204" pitchFamily="34" charset="0"/>
                          <a:ea typeface="Calibri" panose="020F0502020204030204" pitchFamily="34" charset="0"/>
                          <a:cs typeface="Times New Roman" panose="02020603050405020304" pitchFamily="18" charset="0"/>
                        </a:rPr>
                        <a:t>Adm</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solidFill>
                            <a:srgbClr val="000000"/>
                          </a:solidFill>
                          <a:effectLst/>
                          <a:latin typeface="Calibri" panose="020F0502020204030204" pitchFamily="34" charset="0"/>
                          <a:ea typeface="Times New Roman" panose="02020603050405020304" pitchFamily="18" charset="0"/>
                        </a:rPr>
                        <a:t>Uitwerking curatieve pijler door uitwerking regelgeving verzuimbeleid</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Nihil</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31/12/2026</a:t>
                      </a: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err="1">
                          <a:effectLst/>
                          <a:latin typeface="Calibri" panose="020F0502020204030204" pitchFamily="34" charset="0"/>
                          <a:ea typeface="Calibri" panose="020F0502020204030204" pitchFamily="34" charset="0"/>
                          <a:cs typeface="Times New Roman" panose="02020603050405020304" pitchFamily="18" charset="0"/>
                        </a:rPr>
                        <a:t>Cdt</a:t>
                      </a:r>
                      <a:r>
                        <a:rPr lang="nl-BE" sz="1400" dirty="0">
                          <a:effectLst/>
                          <a:latin typeface="Calibri" panose="020F0502020204030204" pitchFamily="34" charset="0"/>
                          <a:ea typeface="Calibri" panose="020F0502020204030204" pitchFamily="34" charset="0"/>
                          <a:cs typeface="Times New Roman" panose="02020603050405020304" pitchFamily="18" charset="0"/>
                        </a:rPr>
                        <a:t> Ellen NEYENS</a:t>
                      </a:r>
                    </a:p>
                  </a:txBody>
                  <a:tcPr marL="7620" marR="7620" marT="7620" marB="0" anchor="ctr"/>
                </a:tc>
                <a:tc>
                  <a:txBody>
                    <a:bodyPr/>
                    <a:lstStyle/>
                    <a:p>
                      <a:pPr algn="ctr" fontAlgn="b"/>
                      <a:r>
                        <a:rPr lang="nl-BE" sz="1400" b="0" i="0" u="none" strike="noStrike" dirty="0" err="1">
                          <a:effectLst/>
                          <a:latin typeface="Calibri" panose="020F0502020204030204" pitchFamily="34" charset="0"/>
                        </a:rPr>
                        <a:t>Cdt</a:t>
                      </a:r>
                      <a:r>
                        <a:rPr lang="nl-BE" sz="1400" b="0" i="0" u="none" strike="noStrike" dirty="0">
                          <a:effectLst/>
                          <a:latin typeface="Calibri" panose="020F0502020204030204" pitchFamily="34" charset="0"/>
                        </a:rPr>
                        <a:t> Lies WILMAERTS</a:t>
                      </a:r>
                    </a:p>
                  </a:txBody>
                  <a:tcPr marL="7620" marR="7620" marT="7620" marB="0" anchor="ctr"/>
                </a:tc>
                <a:extLst>
                  <a:ext uri="{0D108BD9-81ED-4DB2-BD59-A6C34878D82A}">
                    <a16:rowId xmlns:a16="http://schemas.microsoft.com/office/drawing/2014/main" val="87566873"/>
                  </a:ext>
                </a:extLst>
              </a:tr>
              <a:tr h="1194701">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DG HR P, DG H&amp;WB, DG HR A-E-M</a:t>
                      </a:r>
                    </a:p>
                  </a:txBody>
                  <a:tcPr marL="44450" marR="44450" marT="0" marB="0" anchor="ctr"/>
                </a:tc>
                <a:tc>
                  <a:txBody>
                    <a:bodyPr/>
                    <a:lstStyle/>
                    <a:p>
                      <a:pPr algn="ctr">
                        <a:lnSpc>
                          <a:spcPct val="107000"/>
                        </a:lnSpc>
                        <a:spcAft>
                          <a:spcPts val="800"/>
                        </a:spcAft>
                      </a:pPr>
                      <a:r>
                        <a:rPr lang="nl-BE" sz="1400" dirty="0">
                          <a:solidFill>
                            <a:srgbClr val="000000"/>
                          </a:solidFill>
                          <a:effectLst/>
                          <a:latin typeface="Calibri" panose="020F0502020204030204" pitchFamily="34" charset="0"/>
                          <a:ea typeface="Times New Roman" panose="02020603050405020304" pitchFamily="18" charset="0"/>
                        </a:rPr>
                        <a:t>Regelgeving (intern en extern) voor de toepassing van het aangepast KB re-integratie bij Defensie. Implementatie van aangepaste maatregelen. </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Nihil</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1</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31/12/2026</a:t>
                      </a: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err="1">
                          <a:effectLst/>
                          <a:latin typeface="Calibri" panose="020F0502020204030204" pitchFamily="34" charset="0"/>
                          <a:ea typeface="Calibri" panose="020F0502020204030204" pitchFamily="34" charset="0"/>
                          <a:cs typeface="Times New Roman" panose="02020603050405020304" pitchFamily="18" charset="0"/>
                        </a:rPr>
                        <a:t>Cdt</a:t>
                      </a:r>
                      <a:r>
                        <a:rPr lang="nl-BE" sz="1400" dirty="0">
                          <a:effectLst/>
                          <a:latin typeface="Calibri" panose="020F0502020204030204" pitchFamily="34" charset="0"/>
                          <a:ea typeface="Calibri" panose="020F0502020204030204" pitchFamily="34" charset="0"/>
                          <a:cs typeface="Times New Roman" panose="02020603050405020304" pitchFamily="18" charset="0"/>
                        </a:rPr>
                        <a:t> Ellen NEYENS</a:t>
                      </a:r>
                    </a:p>
                  </a:txBody>
                  <a:tcPr marL="7620" marR="7620" marT="7620" marB="0" anchor="ctr"/>
                </a:tc>
                <a:tc>
                  <a:txBody>
                    <a:bodyPr/>
                    <a:lstStyle/>
                    <a:p>
                      <a:pPr algn="ctr" fontAlgn="b"/>
                      <a:r>
                        <a:rPr lang="nl-BE" sz="1400" b="0" i="0" u="none" strike="noStrike" dirty="0" err="1">
                          <a:effectLst/>
                          <a:latin typeface="Calibri" panose="020F0502020204030204" pitchFamily="34" charset="0"/>
                        </a:rPr>
                        <a:t>Cdt</a:t>
                      </a:r>
                      <a:r>
                        <a:rPr lang="nl-BE" sz="1400" b="0" i="0" u="none" strike="noStrike" dirty="0">
                          <a:effectLst/>
                          <a:latin typeface="Calibri" panose="020F0502020204030204" pitchFamily="34" charset="0"/>
                        </a:rPr>
                        <a:t> Lies WILMAERTS</a:t>
                      </a:r>
                    </a:p>
                  </a:txBody>
                  <a:tcPr marL="7620" marR="7620" marT="7620" marB="0" anchor="ctr"/>
                </a:tc>
                <a:extLst>
                  <a:ext uri="{0D108BD9-81ED-4DB2-BD59-A6C34878D82A}">
                    <a16:rowId xmlns:a16="http://schemas.microsoft.com/office/drawing/2014/main" val="1814509536"/>
                  </a:ext>
                </a:extLst>
              </a:tr>
            </a:tbl>
          </a:graphicData>
        </a:graphic>
      </p:graphicFrame>
    </p:spTree>
    <p:extLst>
      <p:ext uri="{BB962C8B-B14F-4D97-AF65-F5344CB8AC3E}">
        <p14:creationId xmlns:p14="http://schemas.microsoft.com/office/powerpoint/2010/main" val="182984495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9033B04-8CBD-6970-90B2-D42625AB748E}"/>
              </a:ext>
            </a:extLst>
          </p:cNvPr>
          <p:cNvSpPr txBox="1"/>
          <p:nvPr/>
        </p:nvSpPr>
        <p:spPr>
          <a:xfrm>
            <a:off x="0" y="113803"/>
            <a:ext cx="12192000" cy="1446550"/>
          </a:xfrm>
          <a:prstGeom prst="rect">
            <a:avLst/>
          </a:prstGeom>
        </p:spPr>
        <p:txBody>
          <a:bodyPr wrap="square" rtlCol="0">
            <a:spAutoFit/>
          </a:bodyPr>
          <a:lstStyle/>
          <a:p>
            <a:pPr algn="ctr"/>
            <a:r>
              <a:rPr lang="nl-BE" sz="4400" b="1" dirty="0">
                <a:solidFill>
                  <a:srgbClr val="00B050"/>
                </a:solidFill>
                <a:latin typeface="Arial" panose="020B0604020202020204" pitchFamily="34" charset="0"/>
                <a:cs typeface="Arial" panose="020B0604020202020204" pitchFamily="34" charset="0"/>
              </a:rPr>
              <a:t>21-MR-01</a:t>
            </a:r>
            <a:br>
              <a:rPr lang="nl-BE" sz="4400" b="1" dirty="0">
                <a:solidFill>
                  <a:srgbClr val="00B050"/>
                </a:solidFill>
                <a:latin typeface="Arial" panose="020B0604020202020204" pitchFamily="34" charset="0"/>
                <a:cs typeface="Arial" panose="020B0604020202020204" pitchFamily="34" charset="0"/>
              </a:rPr>
            </a:br>
            <a:r>
              <a:rPr lang="nl-BE" sz="4400" b="1" dirty="0">
                <a:solidFill>
                  <a:srgbClr val="00B050"/>
                </a:solidFill>
                <a:latin typeface="Arial" panose="020B0604020202020204" pitchFamily="34" charset="0"/>
                <a:cs typeface="Arial" panose="020B0604020202020204" pitchFamily="34" charset="0"/>
              </a:rPr>
              <a:t>Brandpreveiligheid.</a:t>
            </a:r>
          </a:p>
        </p:txBody>
      </p:sp>
      <p:graphicFrame>
        <p:nvGraphicFramePr>
          <p:cNvPr id="6" name="Table 5">
            <a:extLst>
              <a:ext uri="{FF2B5EF4-FFF2-40B4-BE49-F238E27FC236}">
                <a16:creationId xmlns:a16="http://schemas.microsoft.com/office/drawing/2014/main" id="{9E8EDF15-6C8F-E43A-4A4B-EC3308345CE8}"/>
              </a:ext>
            </a:extLst>
          </p:cNvPr>
          <p:cNvGraphicFramePr>
            <a:graphicFrameLocks noGrp="1"/>
          </p:cNvGraphicFramePr>
          <p:nvPr>
            <p:extLst>
              <p:ext uri="{D42A27DB-BD31-4B8C-83A1-F6EECF244321}">
                <p14:modId xmlns:p14="http://schemas.microsoft.com/office/powerpoint/2010/main" val="810278331"/>
              </p:ext>
            </p:extLst>
          </p:nvPr>
        </p:nvGraphicFramePr>
        <p:xfrm>
          <a:off x="0" y="1560353"/>
          <a:ext cx="12192000" cy="5297647"/>
        </p:xfrm>
        <a:graphic>
          <a:graphicData uri="http://schemas.openxmlformats.org/drawingml/2006/table">
            <a:tbl>
              <a:tblPr firstRow="1" bandRow="1">
                <a:tableStyleId>{5C22544A-7EE6-4342-B048-85BDC9FD1C3A}</a:tableStyleId>
              </a:tblPr>
              <a:tblGrid>
                <a:gridCol w="1594064">
                  <a:extLst>
                    <a:ext uri="{9D8B030D-6E8A-4147-A177-3AD203B41FA5}">
                      <a16:colId xmlns:a16="http://schemas.microsoft.com/office/drawing/2014/main" val="3164560031"/>
                    </a:ext>
                  </a:extLst>
                </a:gridCol>
                <a:gridCol w="3005290">
                  <a:extLst>
                    <a:ext uri="{9D8B030D-6E8A-4147-A177-3AD203B41FA5}">
                      <a16:colId xmlns:a16="http://schemas.microsoft.com/office/drawing/2014/main" val="4051463726"/>
                    </a:ext>
                  </a:extLst>
                </a:gridCol>
                <a:gridCol w="1270000">
                  <a:extLst>
                    <a:ext uri="{9D8B030D-6E8A-4147-A177-3AD203B41FA5}">
                      <a16:colId xmlns:a16="http://schemas.microsoft.com/office/drawing/2014/main" val="2989411758"/>
                    </a:ext>
                  </a:extLst>
                </a:gridCol>
                <a:gridCol w="852722">
                  <a:extLst>
                    <a:ext uri="{9D8B030D-6E8A-4147-A177-3AD203B41FA5}">
                      <a16:colId xmlns:a16="http://schemas.microsoft.com/office/drawing/2014/main" val="3396486518"/>
                    </a:ext>
                  </a:extLst>
                </a:gridCol>
                <a:gridCol w="1186248">
                  <a:extLst>
                    <a:ext uri="{9D8B030D-6E8A-4147-A177-3AD203B41FA5}">
                      <a16:colId xmlns:a16="http://schemas.microsoft.com/office/drawing/2014/main" val="3760943750"/>
                    </a:ext>
                  </a:extLst>
                </a:gridCol>
                <a:gridCol w="2018271">
                  <a:extLst>
                    <a:ext uri="{9D8B030D-6E8A-4147-A177-3AD203B41FA5}">
                      <a16:colId xmlns:a16="http://schemas.microsoft.com/office/drawing/2014/main" val="435362140"/>
                    </a:ext>
                  </a:extLst>
                </a:gridCol>
                <a:gridCol w="2265405">
                  <a:extLst>
                    <a:ext uri="{9D8B030D-6E8A-4147-A177-3AD203B41FA5}">
                      <a16:colId xmlns:a16="http://schemas.microsoft.com/office/drawing/2014/main" val="2718862243"/>
                    </a:ext>
                  </a:extLst>
                </a:gridCol>
              </a:tblGrid>
              <a:tr h="1004611">
                <a:tc>
                  <a:txBody>
                    <a:bodyPr/>
                    <a:lstStyle/>
                    <a:p>
                      <a:pPr algn="ctr"/>
                      <a:r>
                        <a:rPr lang="nl-BE" dirty="0">
                          <a:solidFill>
                            <a:schemeClr val="bg1"/>
                          </a:solidFill>
                        </a:rPr>
                        <a:t>Actor</a:t>
                      </a:r>
                    </a:p>
                  </a:txBody>
                  <a:tcPr anchor="ctr">
                    <a:solidFill>
                      <a:srgbClr val="00B050"/>
                    </a:solidFill>
                  </a:tcPr>
                </a:tc>
                <a:tc>
                  <a:txBody>
                    <a:bodyPr/>
                    <a:lstStyle/>
                    <a:p>
                      <a:pPr algn="ctr"/>
                      <a:r>
                        <a:rPr lang="nl-BE" dirty="0" err="1">
                          <a:solidFill>
                            <a:schemeClr val="bg1"/>
                          </a:solidFill>
                        </a:rPr>
                        <a:t>Ojectief</a:t>
                      </a:r>
                      <a:r>
                        <a:rPr lang="nl-BE" dirty="0">
                          <a:solidFill>
                            <a:schemeClr val="bg1"/>
                          </a:solidFill>
                        </a:rPr>
                        <a:t>/Taak</a:t>
                      </a:r>
                    </a:p>
                  </a:txBody>
                  <a:tcPr anchor="ctr">
                    <a:solidFill>
                      <a:srgbClr val="00B050"/>
                    </a:solidFill>
                  </a:tcPr>
                </a:tc>
                <a:tc>
                  <a:txBody>
                    <a:bodyPr/>
                    <a:lstStyle/>
                    <a:p>
                      <a:pPr algn="ctr"/>
                      <a:r>
                        <a:rPr lang="nl-BE" dirty="0">
                          <a:solidFill>
                            <a:schemeClr val="bg1"/>
                          </a:solidFill>
                        </a:rPr>
                        <a:t>Impact</a:t>
                      </a:r>
                      <a:br>
                        <a:rPr lang="nl-BE" dirty="0">
                          <a:solidFill>
                            <a:schemeClr val="bg1"/>
                          </a:solidFill>
                        </a:rPr>
                      </a:br>
                      <a:r>
                        <a:rPr lang="nl-BE" dirty="0">
                          <a:solidFill>
                            <a:schemeClr val="bg1"/>
                          </a:solidFill>
                        </a:rPr>
                        <a:t>LPP/PLP</a:t>
                      </a:r>
                      <a:br>
                        <a:rPr lang="nl-BE" dirty="0">
                          <a:solidFill>
                            <a:schemeClr val="bg1"/>
                          </a:solidFill>
                        </a:rPr>
                      </a:br>
                      <a:r>
                        <a:rPr lang="nl-BE" dirty="0">
                          <a:solidFill>
                            <a:schemeClr val="bg1"/>
                          </a:solidFill>
                        </a:rPr>
                        <a:t>KKE</a:t>
                      </a:r>
                    </a:p>
                  </a:txBody>
                  <a:tcPr anchor="ctr">
                    <a:solidFill>
                      <a:srgbClr val="00B050"/>
                    </a:solidFill>
                  </a:tcPr>
                </a:tc>
                <a:tc>
                  <a:txBody>
                    <a:bodyPr/>
                    <a:lstStyle/>
                    <a:p>
                      <a:pPr algn="ctr"/>
                      <a:r>
                        <a:rPr lang="nl-BE" dirty="0" err="1">
                          <a:solidFill>
                            <a:schemeClr val="bg1"/>
                          </a:solidFill>
                        </a:rPr>
                        <a:t>Prio</a:t>
                      </a:r>
                      <a:endParaRPr lang="nl-BE" dirty="0">
                        <a:solidFill>
                          <a:schemeClr val="bg1"/>
                        </a:solidFill>
                      </a:endParaRPr>
                    </a:p>
                  </a:txBody>
                  <a:tcPr anchor="ctr">
                    <a:solidFill>
                      <a:srgbClr val="00B050"/>
                    </a:solidFill>
                  </a:tcPr>
                </a:tc>
                <a:tc>
                  <a:txBody>
                    <a:bodyPr/>
                    <a:lstStyle/>
                    <a:p>
                      <a:pPr algn="ctr"/>
                      <a:r>
                        <a:rPr lang="nl-BE" dirty="0">
                          <a:solidFill>
                            <a:schemeClr val="bg1"/>
                          </a:solidFill>
                        </a:rPr>
                        <a:t>Data </a:t>
                      </a:r>
                      <a:br>
                        <a:rPr lang="nl-BE" dirty="0">
                          <a:solidFill>
                            <a:schemeClr val="bg1"/>
                          </a:solidFill>
                        </a:rPr>
                      </a:br>
                      <a:r>
                        <a:rPr lang="nl-BE" dirty="0">
                          <a:solidFill>
                            <a:schemeClr val="bg1"/>
                          </a:solidFill>
                        </a:rPr>
                        <a:t>(NLT)</a:t>
                      </a:r>
                    </a:p>
                  </a:txBody>
                  <a:tcPr anchor="ctr">
                    <a:solidFill>
                      <a:srgbClr val="00B050"/>
                    </a:solidFill>
                  </a:tcPr>
                </a:tc>
                <a:tc>
                  <a:txBody>
                    <a:bodyPr/>
                    <a:lstStyle/>
                    <a:p>
                      <a:pPr algn="ctr"/>
                      <a:r>
                        <a:rPr lang="nl-BE" dirty="0">
                          <a:solidFill>
                            <a:schemeClr val="bg1"/>
                          </a:solidFill>
                        </a:rPr>
                        <a:t>Piloot</a:t>
                      </a:r>
                    </a:p>
                  </a:txBody>
                  <a:tcPr anchor="ctr">
                    <a:solidFill>
                      <a:srgbClr val="00B050"/>
                    </a:solidFill>
                  </a:tcPr>
                </a:tc>
                <a:tc>
                  <a:txBody>
                    <a:bodyPr/>
                    <a:lstStyle/>
                    <a:p>
                      <a:pPr algn="ctr"/>
                      <a:r>
                        <a:rPr lang="nl-BE" dirty="0">
                          <a:solidFill>
                            <a:schemeClr val="bg1"/>
                          </a:solidFill>
                        </a:rPr>
                        <a:t>Preventieadviseur</a:t>
                      </a:r>
                    </a:p>
                  </a:txBody>
                  <a:tcPr anchor="ctr">
                    <a:solidFill>
                      <a:srgbClr val="00B050"/>
                    </a:solidFill>
                  </a:tcPr>
                </a:tc>
                <a:extLst>
                  <a:ext uri="{0D108BD9-81ED-4DB2-BD59-A6C34878D82A}">
                    <a16:rowId xmlns:a16="http://schemas.microsoft.com/office/drawing/2014/main" val="3142780"/>
                  </a:ext>
                </a:extLst>
              </a:tr>
              <a:tr h="992124">
                <a:tc>
                  <a:txBody>
                    <a:bodyPr/>
                    <a:lstStyle/>
                    <a:p>
                      <a:pPr algn="ctr">
                        <a:lnSpc>
                          <a:spcPct val="107000"/>
                        </a:lnSpc>
                        <a:spcAft>
                          <a:spcPts val="800"/>
                        </a:spcAft>
                      </a:pPr>
                      <a:r>
                        <a:rPr lang="nl-BE" sz="1400" dirty="0" err="1">
                          <a:effectLst/>
                          <a:latin typeface="Calibri" panose="020F0502020204030204" pitchFamily="34" charset="0"/>
                          <a:ea typeface="Calibri" panose="020F0502020204030204" pitchFamily="34" charset="0"/>
                          <a:cs typeface="Times New Roman" panose="02020603050405020304" pitchFamily="18" charset="0"/>
                        </a:rPr>
                        <a:t>Maj</a:t>
                      </a:r>
                      <a:r>
                        <a:rPr lang="nl-BE" sz="1400" dirty="0">
                          <a:effectLst/>
                          <a:latin typeface="Calibri" panose="020F0502020204030204" pitchFamily="34" charset="0"/>
                          <a:ea typeface="Calibri" panose="020F0502020204030204" pitchFamily="34" charset="0"/>
                          <a:cs typeface="Times New Roman" panose="02020603050405020304" pitchFamily="18" charset="0"/>
                        </a:rPr>
                        <a:t> Arnaud DAMART (WG FF)</a:t>
                      </a:r>
                    </a:p>
                  </a:txBody>
                  <a:tcPr marL="44450" marR="44450" marT="0" marB="0" anchor="ctr"/>
                </a:tc>
                <a:tc>
                  <a:txBody>
                    <a:bodyPr/>
                    <a:lstStyle/>
                    <a:p>
                      <a:pPr algn="ctr">
                        <a:lnSpc>
                          <a:spcPct val="107000"/>
                        </a:lnSpc>
                        <a:spcAft>
                          <a:spcPts val="800"/>
                        </a:spcAft>
                      </a:pPr>
                      <a:r>
                        <a:rPr lang="nl-BE"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Actualisatie van bestaande richtlijnen en publicatie van richtlijn betreffende specifieke brandpreventie en -bestrijding</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Nihil</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a:solidFill>
                            <a:srgbClr val="000000"/>
                          </a:solidFill>
                          <a:effectLst/>
                          <a:latin typeface="Calibri" panose="020F0502020204030204" pitchFamily="34" charset="0"/>
                          <a:ea typeface="Calibri" panose="020F0502020204030204" pitchFamily="34" charset="0"/>
                          <a:cs typeface="Calibri" panose="020F0502020204030204" pitchFamily="34" charset="0"/>
                        </a:rPr>
                        <a:t>1</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31/12/2025</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err="1">
                          <a:effectLst/>
                          <a:latin typeface="Calibri" panose="020F0502020204030204" pitchFamily="34" charset="0"/>
                          <a:ea typeface="Calibri" panose="020F0502020204030204" pitchFamily="34" charset="0"/>
                          <a:cs typeface="Times New Roman" panose="02020603050405020304" pitchFamily="18" charset="0"/>
                        </a:rPr>
                        <a:t>Maj</a:t>
                      </a:r>
                      <a:r>
                        <a:rPr lang="nl-BE" sz="1400" dirty="0">
                          <a:effectLst/>
                          <a:latin typeface="Calibri" panose="020F0502020204030204" pitchFamily="34" charset="0"/>
                          <a:ea typeface="Calibri" panose="020F0502020204030204" pitchFamily="34" charset="0"/>
                          <a:cs typeface="Times New Roman" panose="02020603050405020304" pitchFamily="18" charset="0"/>
                        </a:rPr>
                        <a:t> Arnaud DAMART</a:t>
                      </a:r>
                      <a:br>
                        <a:rPr lang="nl-BE" sz="1400" dirty="0">
                          <a:effectLst/>
                          <a:latin typeface="Calibri" panose="020F0502020204030204" pitchFamily="34" charset="0"/>
                          <a:ea typeface="Calibri" panose="020F0502020204030204" pitchFamily="34" charset="0"/>
                          <a:cs typeface="Times New Roman" panose="02020603050405020304" pitchFamily="18" charset="0"/>
                        </a:rPr>
                      </a:br>
                      <a:r>
                        <a:rPr lang="nl-BE" sz="1400" dirty="0">
                          <a:effectLst/>
                          <a:latin typeface="Calibri" panose="020F0502020204030204" pitchFamily="34" charset="0"/>
                          <a:ea typeface="Calibri" panose="020F0502020204030204" pitchFamily="34" charset="0"/>
                          <a:cs typeface="Times New Roman" panose="02020603050405020304" pitchFamily="18" charset="0"/>
                        </a:rPr>
                        <a:t>(WG FF)</a:t>
                      </a:r>
                    </a:p>
                  </a:txBody>
                  <a:tcPr marL="7620" marR="7620" marT="7620" marB="0" anchor="ctr"/>
                </a:tc>
                <a:tc>
                  <a:txBody>
                    <a:bodyPr/>
                    <a:lstStyle/>
                    <a:p>
                      <a:pPr algn="ctr" fontAlgn="b"/>
                      <a:r>
                        <a:rPr lang="nl-BE" sz="1400" b="0" i="0" u="none" strike="noStrike" dirty="0" err="1">
                          <a:effectLst/>
                          <a:latin typeface="Calibri" panose="020F0502020204030204" pitchFamily="34" charset="0"/>
                        </a:rPr>
                        <a:t>Maj</a:t>
                      </a:r>
                      <a:r>
                        <a:rPr lang="nl-BE" sz="1400" b="0" i="0" u="none" strike="noStrike" dirty="0">
                          <a:effectLst/>
                          <a:latin typeface="Calibri" panose="020F0502020204030204" pitchFamily="34" charset="0"/>
                        </a:rPr>
                        <a:t> DAMART Arnaud</a:t>
                      </a:r>
                      <a:br>
                        <a:rPr lang="nl-BE" sz="1400" b="0" i="0" u="none" strike="noStrike" dirty="0">
                          <a:effectLst/>
                          <a:latin typeface="Calibri" panose="020F0502020204030204" pitchFamily="34" charset="0"/>
                        </a:rPr>
                      </a:br>
                      <a:r>
                        <a:rPr lang="nl-BE" sz="1400" b="0" i="0" u="none" strike="noStrike" dirty="0">
                          <a:effectLst/>
                          <a:latin typeface="Calibri" panose="020F0502020204030204" pitchFamily="34" charset="0"/>
                        </a:rPr>
                        <a:t>Dhr. LEJEUNE Fabian</a:t>
                      </a:r>
                    </a:p>
                  </a:txBody>
                  <a:tcPr marL="7620" marR="7620" marT="7620" marB="0" anchor="ctr"/>
                </a:tc>
                <a:extLst>
                  <a:ext uri="{0D108BD9-81ED-4DB2-BD59-A6C34878D82A}">
                    <a16:rowId xmlns:a16="http://schemas.microsoft.com/office/drawing/2014/main" val="3523808688"/>
                  </a:ext>
                </a:extLst>
              </a:tr>
              <a:tr h="815060">
                <a:tc>
                  <a:txBody>
                    <a:bodyPr/>
                    <a:lstStyle/>
                    <a:p>
                      <a:pPr algn="ctr">
                        <a:lnSpc>
                          <a:spcPct val="107000"/>
                        </a:lnSpc>
                        <a:spcAft>
                          <a:spcPts val="800"/>
                        </a:spcAft>
                      </a:pPr>
                      <a:r>
                        <a:rPr lang="nl-BE" sz="1400" dirty="0" err="1">
                          <a:effectLst/>
                          <a:latin typeface="Calibri" panose="020F0502020204030204" pitchFamily="34" charset="0"/>
                          <a:ea typeface="Calibri" panose="020F0502020204030204" pitchFamily="34" charset="0"/>
                          <a:cs typeface="Times New Roman" panose="02020603050405020304" pitchFamily="18" charset="0"/>
                        </a:rPr>
                        <a:t>All</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Update en opmaak van richtlijnen binnen de respectievelijke bevoegdheidsdomeinen</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Nihil</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1 </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31/12/2025</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err="1">
                          <a:effectLst/>
                          <a:latin typeface="Calibri" panose="020F0502020204030204" pitchFamily="34" charset="0"/>
                          <a:ea typeface="Calibri" panose="020F0502020204030204" pitchFamily="34" charset="0"/>
                          <a:cs typeface="Times New Roman" panose="02020603050405020304" pitchFamily="18" charset="0"/>
                        </a:rPr>
                        <a:t>Maj</a:t>
                      </a:r>
                      <a:r>
                        <a:rPr lang="nl-BE" sz="1400" dirty="0">
                          <a:effectLst/>
                          <a:latin typeface="Calibri" panose="020F0502020204030204" pitchFamily="34" charset="0"/>
                          <a:ea typeface="Calibri" panose="020F0502020204030204" pitchFamily="34" charset="0"/>
                          <a:cs typeface="Times New Roman" panose="02020603050405020304" pitchFamily="18" charset="0"/>
                        </a:rPr>
                        <a:t> Arnaud DAMART</a:t>
                      </a:r>
                      <a:br>
                        <a:rPr lang="nl-BE" sz="1400" dirty="0">
                          <a:effectLst/>
                          <a:latin typeface="Calibri" panose="020F0502020204030204" pitchFamily="34" charset="0"/>
                          <a:ea typeface="Calibri" panose="020F0502020204030204" pitchFamily="34" charset="0"/>
                          <a:cs typeface="Times New Roman" panose="02020603050405020304" pitchFamily="18" charset="0"/>
                        </a:rPr>
                      </a:br>
                      <a:r>
                        <a:rPr lang="nl-BE" sz="1400" dirty="0">
                          <a:effectLst/>
                          <a:latin typeface="Calibri" panose="020F0502020204030204" pitchFamily="34" charset="0"/>
                          <a:ea typeface="Calibri" panose="020F0502020204030204" pitchFamily="34" charset="0"/>
                          <a:cs typeface="Times New Roman" panose="02020603050405020304" pitchFamily="18" charset="0"/>
                        </a:rPr>
                        <a:t>(WG FF)</a:t>
                      </a:r>
                    </a:p>
                  </a:txBody>
                  <a:tcPr marL="7620" marR="7620" marT="762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b="0" i="0" u="none" strike="noStrike" dirty="0" err="1">
                          <a:effectLst/>
                          <a:latin typeface="Calibri" panose="020F0502020204030204" pitchFamily="34" charset="0"/>
                        </a:rPr>
                        <a:t>Maj</a:t>
                      </a:r>
                      <a:r>
                        <a:rPr lang="nl-BE" sz="1400" b="0" i="0" u="none" strike="noStrike" dirty="0">
                          <a:effectLst/>
                          <a:latin typeface="Calibri" panose="020F0502020204030204" pitchFamily="34" charset="0"/>
                        </a:rPr>
                        <a:t> DAMART Arnaud</a:t>
                      </a:r>
                      <a:br>
                        <a:rPr lang="nl-BE" sz="1400" b="0" i="0" u="none" strike="noStrike" dirty="0">
                          <a:effectLst/>
                          <a:latin typeface="Calibri" panose="020F0502020204030204" pitchFamily="34" charset="0"/>
                        </a:rPr>
                      </a:br>
                      <a:r>
                        <a:rPr lang="nl-BE" sz="1400" b="0" i="0" u="none" strike="noStrike" dirty="0">
                          <a:effectLst/>
                          <a:latin typeface="Calibri" panose="020F0502020204030204" pitchFamily="34" charset="0"/>
                        </a:rPr>
                        <a:t>Dhr. LEJEUNE Fabian</a:t>
                      </a:r>
                    </a:p>
                  </a:txBody>
                  <a:tcPr marL="7620" marR="7620" marT="7620" marB="0" anchor="ctr"/>
                </a:tc>
                <a:extLst>
                  <a:ext uri="{0D108BD9-81ED-4DB2-BD59-A6C34878D82A}">
                    <a16:rowId xmlns:a16="http://schemas.microsoft.com/office/drawing/2014/main" val="1761810358"/>
                  </a:ext>
                </a:extLst>
              </a:tr>
              <a:tr h="1242926">
                <a:tc>
                  <a:txBody>
                    <a:bodyPr/>
                    <a:lstStyle/>
                    <a:p>
                      <a:pPr algn="ctr">
                        <a:lnSpc>
                          <a:spcPct val="107000"/>
                        </a:lnSpc>
                        <a:spcAft>
                          <a:spcPts val="800"/>
                        </a:spcAft>
                      </a:pPr>
                      <a:r>
                        <a:rPr lang="nl-BE" sz="1400" dirty="0" err="1">
                          <a:effectLst/>
                          <a:latin typeface="Calibri" panose="020F0502020204030204" pitchFamily="34" charset="0"/>
                          <a:ea typeface="Calibri" panose="020F0502020204030204" pitchFamily="34" charset="0"/>
                          <a:cs typeface="Times New Roman" panose="02020603050405020304" pitchFamily="18" charset="0"/>
                        </a:rPr>
                        <a:t>Maj</a:t>
                      </a:r>
                      <a:r>
                        <a:rPr lang="nl-BE" sz="1400" dirty="0">
                          <a:effectLst/>
                          <a:latin typeface="Calibri" panose="020F0502020204030204" pitchFamily="34" charset="0"/>
                          <a:ea typeface="Calibri" panose="020F0502020204030204" pitchFamily="34" charset="0"/>
                          <a:cs typeface="Times New Roman" panose="02020603050405020304" pitchFamily="18" charset="0"/>
                        </a:rPr>
                        <a:t> Arnaud DAMART (WG FF)</a:t>
                      </a:r>
                    </a:p>
                  </a:txBody>
                  <a:tcPr marL="44450" marR="44450" marT="0" marB="0" anchor="ctr"/>
                </a:tc>
                <a:tc>
                  <a:txBody>
                    <a:bodyPr/>
                    <a:lstStyle/>
                    <a:p>
                      <a:pPr algn="ctr">
                        <a:lnSpc>
                          <a:spcPct val="107000"/>
                        </a:lnSpc>
                        <a:spcAft>
                          <a:spcPts val="800"/>
                        </a:spcAft>
                      </a:pPr>
                      <a:r>
                        <a:rPr lang="nl-BE"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Opmaak templates en standaardisatie van de richtlijnen inzake risicoanalyses en brandpreventiedossiers, inclusief deze voor (schiet)kampen en oefenterreinen.</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a:solidFill>
                            <a:srgbClr val="000000"/>
                          </a:solidFill>
                          <a:effectLst/>
                          <a:latin typeface="Calibri" panose="020F0502020204030204" pitchFamily="34" charset="0"/>
                          <a:ea typeface="Calibri" panose="020F0502020204030204" pitchFamily="34" charset="0"/>
                          <a:cs typeface="Calibri" panose="020F0502020204030204" pitchFamily="34" charset="0"/>
                        </a:rPr>
                        <a:t>Nihil</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a:solidFill>
                            <a:srgbClr val="000000"/>
                          </a:solidFill>
                          <a:effectLst/>
                          <a:latin typeface="Calibri" panose="020F0502020204030204" pitchFamily="34" charset="0"/>
                          <a:ea typeface="Calibri" panose="020F0502020204030204" pitchFamily="34" charset="0"/>
                          <a:cs typeface="Calibri" panose="020F0502020204030204" pitchFamily="34" charset="0"/>
                        </a:rPr>
                        <a:t>2</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21/03/2025</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err="1">
                          <a:effectLst/>
                          <a:latin typeface="Calibri" panose="020F0502020204030204" pitchFamily="34" charset="0"/>
                          <a:ea typeface="Calibri" panose="020F0502020204030204" pitchFamily="34" charset="0"/>
                          <a:cs typeface="Times New Roman" panose="02020603050405020304" pitchFamily="18" charset="0"/>
                        </a:rPr>
                        <a:t>Maj</a:t>
                      </a:r>
                      <a:r>
                        <a:rPr lang="nl-BE" sz="1400" dirty="0">
                          <a:effectLst/>
                          <a:latin typeface="Calibri" panose="020F0502020204030204" pitchFamily="34" charset="0"/>
                          <a:ea typeface="Calibri" panose="020F0502020204030204" pitchFamily="34" charset="0"/>
                          <a:cs typeface="Times New Roman" panose="02020603050405020304" pitchFamily="18" charset="0"/>
                        </a:rPr>
                        <a:t> Arnaud DAMART (WG FF)</a:t>
                      </a:r>
                    </a:p>
                  </a:txBody>
                  <a:tcPr marL="7620" marR="7620" marT="762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b="0" i="0" u="none" strike="noStrike" dirty="0" err="1">
                          <a:effectLst/>
                          <a:latin typeface="Calibri" panose="020F0502020204030204" pitchFamily="34" charset="0"/>
                        </a:rPr>
                        <a:t>Maj</a:t>
                      </a:r>
                      <a:r>
                        <a:rPr lang="nl-BE" sz="1400" b="0" i="0" u="none" strike="noStrike" dirty="0">
                          <a:effectLst/>
                          <a:latin typeface="Calibri" panose="020F0502020204030204" pitchFamily="34" charset="0"/>
                        </a:rPr>
                        <a:t> DAMART Arnaud</a:t>
                      </a:r>
                      <a:br>
                        <a:rPr lang="nl-BE" sz="1400" b="0" i="0" u="none" strike="noStrike" dirty="0">
                          <a:effectLst/>
                          <a:latin typeface="Calibri" panose="020F0502020204030204" pitchFamily="34" charset="0"/>
                        </a:rPr>
                      </a:br>
                      <a:r>
                        <a:rPr lang="nl-BE" sz="1400" b="0" i="0" u="none" strike="noStrike" dirty="0">
                          <a:effectLst/>
                          <a:latin typeface="Calibri" panose="020F0502020204030204" pitchFamily="34" charset="0"/>
                        </a:rPr>
                        <a:t>Dhr. LEJEUNE Fabian</a:t>
                      </a:r>
                    </a:p>
                  </a:txBody>
                  <a:tcPr marL="7620" marR="7620" marT="7620" marB="0" anchor="ctr"/>
                </a:tc>
                <a:extLst>
                  <a:ext uri="{0D108BD9-81ED-4DB2-BD59-A6C34878D82A}">
                    <a16:rowId xmlns:a16="http://schemas.microsoft.com/office/drawing/2014/main" val="14674523"/>
                  </a:ext>
                </a:extLst>
              </a:tr>
              <a:tr h="1242926">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SPPT AIR (</a:t>
                      </a:r>
                      <a:r>
                        <a:rPr lang="nl-BE" sz="1400" dirty="0" err="1">
                          <a:effectLst/>
                          <a:latin typeface="Calibri" panose="020F0502020204030204" pitchFamily="34" charset="0"/>
                          <a:ea typeface="Calibri" panose="020F0502020204030204" pitchFamily="34" charset="0"/>
                          <a:cs typeface="Times New Roman" panose="02020603050405020304" pitchFamily="18" charset="0"/>
                        </a:rPr>
                        <a:t>Maj</a:t>
                      </a:r>
                      <a:r>
                        <a:rPr lang="nl-BE" sz="1400" dirty="0">
                          <a:effectLst/>
                          <a:latin typeface="Calibri" panose="020F0502020204030204" pitchFamily="34" charset="0"/>
                          <a:ea typeface="Calibri" panose="020F0502020204030204" pitchFamily="34" charset="0"/>
                          <a:cs typeface="Times New Roman" panose="02020603050405020304" pitchFamily="18" charset="0"/>
                        </a:rPr>
                        <a:t> Arnaud DAMART)</a:t>
                      </a:r>
                      <a:br>
                        <a:rPr lang="nl-BE" sz="1400" dirty="0">
                          <a:effectLst/>
                          <a:latin typeface="Calibri" panose="020F0502020204030204" pitchFamily="34" charset="0"/>
                          <a:ea typeface="Calibri" panose="020F0502020204030204" pitchFamily="34" charset="0"/>
                          <a:cs typeface="Times New Roman" panose="02020603050405020304" pitchFamily="18" charset="0"/>
                        </a:rPr>
                      </a:br>
                      <a:r>
                        <a:rPr lang="nl-BE" sz="1400" dirty="0">
                          <a:effectLst/>
                          <a:latin typeface="Calibri" panose="020F0502020204030204" pitchFamily="34" charset="0"/>
                          <a:ea typeface="Calibri" panose="020F0502020204030204" pitchFamily="34" charset="0"/>
                          <a:cs typeface="Times New Roman" panose="02020603050405020304" pitchFamily="18" charset="0"/>
                        </a:rPr>
                        <a:t>DPBW MR (</a:t>
                      </a:r>
                      <a:r>
                        <a:rPr lang="nl-BE" sz="1400" dirty="0" err="1">
                          <a:effectLst/>
                          <a:latin typeface="Calibri" panose="020F0502020204030204" pitchFamily="34" charset="0"/>
                          <a:ea typeface="Calibri" panose="020F0502020204030204" pitchFamily="34" charset="0"/>
                          <a:cs typeface="Times New Roman" panose="02020603050405020304" pitchFamily="18" charset="0"/>
                        </a:rPr>
                        <a:t>Cdt</a:t>
                      </a:r>
                      <a:r>
                        <a:rPr lang="nl-BE" sz="1400" dirty="0">
                          <a:effectLst/>
                          <a:latin typeface="Calibri" panose="020F0502020204030204" pitchFamily="34" charset="0"/>
                          <a:ea typeface="Calibri" panose="020F0502020204030204" pitchFamily="34" charset="0"/>
                          <a:cs typeface="Times New Roman" panose="02020603050405020304" pitchFamily="18" charset="0"/>
                        </a:rPr>
                        <a:t> JANSENS Katrien)</a:t>
                      </a:r>
                    </a:p>
                  </a:txBody>
                  <a:tcPr marL="44450" marR="44450" marT="0" marB="0" anchor="ctr"/>
                </a:tc>
                <a:tc>
                  <a:txBody>
                    <a:bodyPr/>
                    <a:lstStyle/>
                    <a:p>
                      <a:pPr algn="ctr">
                        <a:lnSpc>
                          <a:spcPct val="107000"/>
                        </a:lnSpc>
                        <a:spcAft>
                          <a:spcPts val="800"/>
                        </a:spcAft>
                      </a:pPr>
                      <a:r>
                        <a:rPr lang="nl-BE"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Standaardprocedures en templates voor de opmaak van risicoanalyses en brandpreventiedossiers, inclusief de opmaak van voorbeelddossiers</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Nihil</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2</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31/03/2025</a:t>
                      </a: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err="1">
                          <a:effectLst/>
                          <a:latin typeface="Calibri" panose="020F0502020204030204" pitchFamily="34" charset="0"/>
                          <a:ea typeface="Calibri" panose="020F0502020204030204" pitchFamily="34" charset="0"/>
                          <a:cs typeface="Times New Roman" panose="02020603050405020304" pitchFamily="18" charset="0"/>
                        </a:rPr>
                        <a:t>Maj</a:t>
                      </a:r>
                      <a:r>
                        <a:rPr lang="nl-BE" sz="1400" dirty="0">
                          <a:effectLst/>
                          <a:latin typeface="Calibri" panose="020F0502020204030204" pitchFamily="34" charset="0"/>
                          <a:ea typeface="Calibri" panose="020F0502020204030204" pitchFamily="34" charset="0"/>
                          <a:cs typeface="Times New Roman" panose="02020603050405020304" pitchFamily="18" charset="0"/>
                        </a:rPr>
                        <a:t> Arnaud DAMART (WG FF)</a:t>
                      </a:r>
                    </a:p>
                  </a:txBody>
                  <a:tcPr marL="7620" marR="7620" marT="7620" marB="0" anchor="ctr"/>
                </a:tc>
                <a:tc>
                  <a:txBody>
                    <a:bodyPr/>
                    <a:lstStyle/>
                    <a:p>
                      <a:pPr algn="ctr" fontAlgn="b"/>
                      <a:r>
                        <a:rPr lang="nl-BE" sz="1400" b="0" i="0" u="none" strike="noStrike" dirty="0" err="1">
                          <a:effectLst/>
                          <a:latin typeface="Calibri" panose="020F0502020204030204" pitchFamily="34" charset="0"/>
                        </a:rPr>
                        <a:t>Maj</a:t>
                      </a:r>
                      <a:r>
                        <a:rPr lang="nl-BE" sz="1400" b="0" i="0" u="none" strike="noStrike" dirty="0">
                          <a:effectLst/>
                          <a:latin typeface="Calibri" panose="020F0502020204030204" pitchFamily="34" charset="0"/>
                        </a:rPr>
                        <a:t> DAMART Arnaud</a:t>
                      </a:r>
                      <a:br>
                        <a:rPr lang="nl-BE" sz="1400" b="0" i="0" u="none" strike="noStrike" dirty="0">
                          <a:effectLst/>
                          <a:latin typeface="Calibri" panose="020F0502020204030204" pitchFamily="34" charset="0"/>
                        </a:rPr>
                      </a:br>
                      <a:r>
                        <a:rPr lang="nl-BE" sz="1400" b="0" i="0" u="none" strike="noStrike" dirty="0">
                          <a:effectLst/>
                          <a:latin typeface="Calibri" panose="020F0502020204030204" pitchFamily="34" charset="0"/>
                        </a:rPr>
                        <a:t>Dhr. LEJEUNE Fabian</a:t>
                      </a:r>
                    </a:p>
                  </a:txBody>
                  <a:tcPr marL="7620" marR="7620" marT="7620" marB="0" anchor="ctr"/>
                </a:tc>
                <a:extLst>
                  <a:ext uri="{0D108BD9-81ED-4DB2-BD59-A6C34878D82A}">
                    <a16:rowId xmlns:a16="http://schemas.microsoft.com/office/drawing/2014/main" val="3010871630"/>
                  </a:ext>
                </a:extLst>
              </a:tr>
            </a:tbl>
          </a:graphicData>
        </a:graphic>
      </p:graphicFrame>
    </p:spTree>
    <p:extLst>
      <p:ext uri="{BB962C8B-B14F-4D97-AF65-F5344CB8AC3E}">
        <p14:creationId xmlns:p14="http://schemas.microsoft.com/office/powerpoint/2010/main" val="427782043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9033B04-8CBD-6970-90B2-D42625AB748E}"/>
              </a:ext>
            </a:extLst>
          </p:cNvPr>
          <p:cNvSpPr txBox="1"/>
          <p:nvPr/>
        </p:nvSpPr>
        <p:spPr>
          <a:xfrm>
            <a:off x="0" y="113803"/>
            <a:ext cx="12192000" cy="1446550"/>
          </a:xfrm>
          <a:prstGeom prst="rect">
            <a:avLst/>
          </a:prstGeom>
        </p:spPr>
        <p:txBody>
          <a:bodyPr wrap="square" rtlCol="0">
            <a:spAutoFit/>
          </a:bodyPr>
          <a:lstStyle/>
          <a:p>
            <a:pPr algn="ctr"/>
            <a:r>
              <a:rPr lang="nl-BE" sz="4400" b="1" dirty="0">
                <a:solidFill>
                  <a:srgbClr val="00B050"/>
                </a:solidFill>
                <a:latin typeface="Arial" panose="020B0604020202020204" pitchFamily="34" charset="0"/>
                <a:cs typeface="Arial" panose="020B0604020202020204" pitchFamily="34" charset="0"/>
              </a:rPr>
              <a:t>21-MR-01</a:t>
            </a:r>
            <a:br>
              <a:rPr lang="nl-BE" sz="4400" b="1" dirty="0">
                <a:solidFill>
                  <a:srgbClr val="00B050"/>
                </a:solidFill>
                <a:latin typeface="Arial" panose="020B0604020202020204" pitchFamily="34" charset="0"/>
                <a:cs typeface="Arial" panose="020B0604020202020204" pitchFamily="34" charset="0"/>
              </a:rPr>
            </a:br>
            <a:r>
              <a:rPr lang="nl-BE" sz="4400" b="1" dirty="0">
                <a:solidFill>
                  <a:srgbClr val="00B050"/>
                </a:solidFill>
                <a:latin typeface="Arial" panose="020B0604020202020204" pitchFamily="34" charset="0"/>
                <a:cs typeface="Arial" panose="020B0604020202020204" pitchFamily="34" charset="0"/>
              </a:rPr>
              <a:t>Brandpreveiligheid.</a:t>
            </a:r>
          </a:p>
        </p:txBody>
      </p:sp>
      <p:graphicFrame>
        <p:nvGraphicFramePr>
          <p:cNvPr id="6" name="Table 5">
            <a:extLst>
              <a:ext uri="{FF2B5EF4-FFF2-40B4-BE49-F238E27FC236}">
                <a16:creationId xmlns:a16="http://schemas.microsoft.com/office/drawing/2014/main" id="{9E8EDF15-6C8F-E43A-4A4B-EC3308345CE8}"/>
              </a:ext>
            </a:extLst>
          </p:cNvPr>
          <p:cNvGraphicFramePr>
            <a:graphicFrameLocks noGrp="1"/>
          </p:cNvGraphicFramePr>
          <p:nvPr>
            <p:extLst>
              <p:ext uri="{D42A27DB-BD31-4B8C-83A1-F6EECF244321}">
                <p14:modId xmlns:p14="http://schemas.microsoft.com/office/powerpoint/2010/main" val="3921417510"/>
              </p:ext>
            </p:extLst>
          </p:nvPr>
        </p:nvGraphicFramePr>
        <p:xfrm>
          <a:off x="0" y="1599525"/>
          <a:ext cx="12192000" cy="5258475"/>
        </p:xfrm>
        <a:graphic>
          <a:graphicData uri="http://schemas.openxmlformats.org/drawingml/2006/table">
            <a:tbl>
              <a:tblPr firstRow="1" bandRow="1">
                <a:tableStyleId>{5C22544A-7EE6-4342-B048-85BDC9FD1C3A}</a:tableStyleId>
              </a:tblPr>
              <a:tblGrid>
                <a:gridCol w="1594064">
                  <a:extLst>
                    <a:ext uri="{9D8B030D-6E8A-4147-A177-3AD203B41FA5}">
                      <a16:colId xmlns:a16="http://schemas.microsoft.com/office/drawing/2014/main" val="3164560031"/>
                    </a:ext>
                  </a:extLst>
                </a:gridCol>
                <a:gridCol w="3005290">
                  <a:extLst>
                    <a:ext uri="{9D8B030D-6E8A-4147-A177-3AD203B41FA5}">
                      <a16:colId xmlns:a16="http://schemas.microsoft.com/office/drawing/2014/main" val="4051463726"/>
                    </a:ext>
                  </a:extLst>
                </a:gridCol>
                <a:gridCol w="1270000">
                  <a:extLst>
                    <a:ext uri="{9D8B030D-6E8A-4147-A177-3AD203B41FA5}">
                      <a16:colId xmlns:a16="http://schemas.microsoft.com/office/drawing/2014/main" val="2989411758"/>
                    </a:ext>
                  </a:extLst>
                </a:gridCol>
                <a:gridCol w="852722">
                  <a:extLst>
                    <a:ext uri="{9D8B030D-6E8A-4147-A177-3AD203B41FA5}">
                      <a16:colId xmlns:a16="http://schemas.microsoft.com/office/drawing/2014/main" val="3396486518"/>
                    </a:ext>
                  </a:extLst>
                </a:gridCol>
                <a:gridCol w="1186248">
                  <a:extLst>
                    <a:ext uri="{9D8B030D-6E8A-4147-A177-3AD203B41FA5}">
                      <a16:colId xmlns:a16="http://schemas.microsoft.com/office/drawing/2014/main" val="3760943750"/>
                    </a:ext>
                  </a:extLst>
                </a:gridCol>
                <a:gridCol w="2018271">
                  <a:extLst>
                    <a:ext uri="{9D8B030D-6E8A-4147-A177-3AD203B41FA5}">
                      <a16:colId xmlns:a16="http://schemas.microsoft.com/office/drawing/2014/main" val="435362140"/>
                    </a:ext>
                  </a:extLst>
                </a:gridCol>
                <a:gridCol w="2265405">
                  <a:extLst>
                    <a:ext uri="{9D8B030D-6E8A-4147-A177-3AD203B41FA5}">
                      <a16:colId xmlns:a16="http://schemas.microsoft.com/office/drawing/2014/main" val="2718862243"/>
                    </a:ext>
                  </a:extLst>
                </a:gridCol>
              </a:tblGrid>
              <a:tr h="1060621">
                <a:tc>
                  <a:txBody>
                    <a:bodyPr/>
                    <a:lstStyle/>
                    <a:p>
                      <a:pPr algn="ctr"/>
                      <a:r>
                        <a:rPr lang="nl-BE" dirty="0">
                          <a:solidFill>
                            <a:schemeClr val="bg1"/>
                          </a:solidFill>
                        </a:rPr>
                        <a:t>Actor</a:t>
                      </a:r>
                    </a:p>
                  </a:txBody>
                  <a:tcPr anchor="ctr">
                    <a:solidFill>
                      <a:srgbClr val="00B050"/>
                    </a:solidFill>
                  </a:tcPr>
                </a:tc>
                <a:tc>
                  <a:txBody>
                    <a:bodyPr/>
                    <a:lstStyle/>
                    <a:p>
                      <a:pPr algn="ctr"/>
                      <a:r>
                        <a:rPr lang="nl-BE" dirty="0" err="1">
                          <a:solidFill>
                            <a:schemeClr val="bg1"/>
                          </a:solidFill>
                        </a:rPr>
                        <a:t>Ojectief</a:t>
                      </a:r>
                      <a:r>
                        <a:rPr lang="nl-BE" dirty="0">
                          <a:solidFill>
                            <a:schemeClr val="bg1"/>
                          </a:solidFill>
                        </a:rPr>
                        <a:t>/Taak</a:t>
                      </a:r>
                    </a:p>
                  </a:txBody>
                  <a:tcPr anchor="ctr">
                    <a:solidFill>
                      <a:srgbClr val="00B050"/>
                    </a:solidFill>
                  </a:tcPr>
                </a:tc>
                <a:tc>
                  <a:txBody>
                    <a:bodyPr/>
                    <a:lstStyle/>
                    <a:p>
                      <a:pPr algn="ctr"/>
                      <a:r>
                        <a:rPr lang="nl-BE" dirty="0">
                          <a:solidFill>
                            <a:schemeClr val="bg1"/>
                          </a:solidFill>
                        </a:rPr>
                        <a:t>Impact</a:t>
                      </a:r>
                      <a:br>
                        <a:rPr lang="nl-BE" dirty="0">
                          <a:solidFill>
                            <a:schemeClr val="bg1"/>
                          </a:solidFill>
                        </a:rPr>
                      </a:br>
                      <a:r>
                        <a:rPr lang="nl-BE" dirty="0">
                          <a:solidFill>
                            <a:schemeClr val="bg1"/>
                          </a:solidFill>
                        </a:rPr>
                        <a:t>LPP/PLP</a:t>
                      </a:r>
                      <a:br>
                        <a:rPr lang="nl-BE" dirty="0">
                          <a:solidFill>
                            <a:schemeClr val="bg1"/>
                          </a:solidFill>
                        </a:rPr>
                      </a:br>
                      <a:r>
                        <a:rPr lang="nl-BE" dirty="0">
                          <a:solidFill>
                            <a:schemeClr val="bg1"/>
                          </a:solidFill>
                        </a:rPr>
                        <a:t>KKE</a:t>
                      </a:r>
                    </a:p>
                  </a:txBody>
                  <a:tcPr anchor="ctr">
                    <a:solidFill>
                      <a:srgbClr val="00B050"/>
                    </a:solidFill>
                  </a:tcPr>
                </a:tc>
                <a:tc>
                  <a:txBody>
                    <a:bodyPr/>
                    <a:lstStyle/>
                    <a:p>
                      <a:pPr algn="ctr"/>
                      <a:r>
                        <a:rPr lang="nl-BE" dirty="0" err="1">
                          <a:solidFill>
                            <a:schemeClr val="bg1"/>
                          </a:solidFill>
                        </a:rPr>
                        <a:t>Prio</a:t>
                      </a:r>
                      <a:endParaRPr lang="nl-BE" dirty="0">
                        <a:solidFill>
                          <a:schemeClr val="bg1"/>
                        </a:solidFill>
                      </a:endParaRPr>
                    </a:p>
                  </a:txBody>
                  <a:tcPr anchor="ctr">
                    <a:solidFill>
                      <a:srgbClr val="00B050"/>
                    </a:solidFill>
                  </a:tcPr>
                </a:tc>
                <a:tc>
                  <a:txBody>
                    <a:bodyPr/>
                    <a:lstStyle/>
                    <a:p>
                      <a:pPr algn="ctr"/>
                      <a:r>
                        <a:rPr lang="nl-BE" dirty="0">
                          <a:solidFill>
                            <a:schemeClr val="bg1"/>
                          </a:solidFill>
                        </a:rPr>
                        <a:t>Data </a:t>
                      </a:r>
                      <a:br>
                        <a:rPr lang="nl-BE" dirty="0">
                          <a:solidFill>
                            <a:schemeClr val="bg1"/>
                          </a:solidFill>
                        </a:rPr>
                      </a:br>
                      <a:r>
                        <a:rPr lang="nl-BE" dirty="0">
                          <a:solidFill>
                            <a:schemeClr val="bg1"/>
                          </a:solidFill>
                        </a:rPr>
                        <a:t>(NLT)</a:t>
                      </a:r>
                    </a:p>
                  </a:txBody>
                  <a:tcPr anchor="ctr">
                    <a:solidFill>
                      <a:srgbClr val="00B050"/>
                    </a:solidFill>
                  </a:tcPr>
                </a:tc>
                <a:tc>
                  <a:txBody>
                    <a:bodyPr/>
                    <a:lstStyle/>
                    <a:p>
                      <a:pPr algn="ctr"/>
                      <a:r>
                        <a:rPr lang="nl-BE" dirty="0">
                          <a:solidFill>
                            <a:schemeClr val="bg1"/>
                          </a:solidFill>
                        </a:rPr>
                        <a:t>Piloot</a:t>
                      </a:r>
                    </a:p>
                  </a:txBody>
                  <a:tcPr anchor="ctr">
                    <a:solidFill>
                      <a:srgbClr val="00B050"/>
                    </a:solidFill>
                  </a:tcPr>
                </a:tc>
                <a:tc>
                  <a:txBody>
                    <a:bodyPr/>
                    <a:lstStyle/>
                    <a:p>
                      <a:pPr algn="ctr"/>
                      <a:r>
                        <a:rPr lang="nl-BE" dirty="0">
                          <a:solidFill>
                            <a:schemeClr val="bg1"/>
                          </a:solidFill>
                        </a:rPr>
                        <a:t>Preventieadviseur</a:t>
                      </a:r>
                    </a:p>
                  </a:txBody>
                  <a:tcPr anchor="ctr">
                    <a:solidFill>
                      <a:srgbClr val="00B050"/>
                    </a:solidFill>
                  </a:tcPr>
                </a:tc>
                <a:extLst>
                  <a:ext uri="{0D108BD9-81ED-4DB2-BD59-A6C34878D82A}">
                    <a16:rowId xmlns:a16="http://schemas.microsoft.com/office/drawing/2014/main" val="3142780"/>
                  </a:ext>
                </a:extLst>
              </a:tr>
              <a:tr h="1047438">
                <a:tc>
                  <a:txBody>
                    <a:bodyPr/>
                    <a:lstStyle/>
                    <a:p>
                      <a:pPr algn="ctr">
                        <a:lnSpc>
                          <a:spcPct val="107000"/>
                        </a:lnSpc>
                        <a:spcAft>
                          <a:spcPts val="800"/>
                        </a:spcAft>
                      </a:pPr>
                      <a:r>
                        <a:rPr lang="nl-BE" sz="1400" dirty="0" err="1">
                          <a:effectLst/>
                          <a:latin typeface="Calibri" panose="020F0502020204030204" pitchFamily="34" charset="0"/>
                          <a:ea typeface="Calibri" panose="020F0502020204030204" pitchFamily="34" charset="0"/>
                          <a:cs typeface="Times New Roman" panose="02020603050405020304" pitchFamily="18" charset="0"/>
                        </a:rPr>
                        <a:t>Maj</a:t>
                      </a:r>
                      <a:r>
                        <a:rPr lang="nl-BE" sz="1400" dirty="0">
                          <a:effectLst/>
                          <a:latin typeface="Calibri" panose="020F0502020204030204" pitchFamily="34" charset="0"/>
                          <a:ea typeface="Calibri" panose="020F0502020204030204" pitchFamily="34" charset="0"/>
                          <a:cs typeface="Times New Roman" panose="02020603050405020304" pitchFamily="18" charset="0"/>
                        </a:rPr>
                        <a:t> Arnaud DAMART </a:t>
                      </a:r>
                    </a:p>
                  </a:txBody>
                  <a:tcPr marL="44450" marR="44450" marT="0" marB="0" anchor="ctr"/>
                </a:tc>
                <a:tc>
                  <a:txBody>
                    <a:bodyPr/>
                    <a:lstStyle/>
                    <a:p>
                      <a:pPr algn="ctr">
                        <a:lnSpc>
                          <a:spcPct val="107000"/>
                        </a:lnSpc>
                        <a:spcAft>
                          <a:spcPts val="800"/>
                        </a:spcAft>
                      </a:pPr>
                      <a:r>
                        <a:rPr lang="nl-BE"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Opmaak </a:t>
                      </a:r>
                      <a:r>
                        <a:rPr lang="nl-BE" sz="14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Sharepoint</a:t>
                      </a:r>
                      <a:r>
                        <a:rPr lang="nl-BE"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pagina brandveiligheid</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a:solidFill>
                            <a:srgbClr val="000000"/>
                          </a:solidFill>
                          <a:effectLst/>
                          <a:latin typeface="Calibri" panose="020F0502020204030204" pitchFamily="34" charset="0"/>
                          <a:ea typeface="Calibri" panose="020F0502020204030204" pitchFamily="34" charset="0"/>
                          <a:cs typeface="Calibri" panose="020F0502020204030204" pitchFamily="34" charset="0"/>
                        </a:rPr>
                        <a:t>Nihil</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a:solidFill>
                            <a:srgbClr val="000000"/>
                          </a:solidFill>
                          <a:effectLst/>
                          <a:latin typeface="Calibri" panose="020F0502020204030204" pitchFamily="34" charset="0"/>
                          <a:ea typeface="Calibri" panose="020F0502020204030204" pitchFamily="34" charset="0"/>
                          <a:cs typeface="Calibri" panose="020F0502020204030204" pitchFamily="34" charset="0"/>
                        </a:rPr>
                        <a:t>3</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31/03/2025</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err="1">
                          <a:effectLst/>
                          <a:latin typeface="Calibri" panose="020F0502020204030204" pitchFamily="34" charset="0"/>
                          <a:ea typeface="Calibri" panose="020F0502020204030204" pitchFamily="34" charset="0"/>
                          <a:cs typeface="Times New Roman" panose="02020603050405020304" pitchFamily="18" charset="0"/>
                        </a:rPr>
                        <a:t>Maj</a:t>
                      </a:r>
                      <a:r>
                        <a:rPr lang="nl-BE" sz="1400" dirty="0">
                          <a:effectLst/>
                          <a:latin typeface="Calibri" panose="020F0502020204030204" pitchFamily="34" charset="0"/>
                          <a:ea typeface="Calibri" panose="020F0502020204030204" pitchFamily="34" charset="0"/>
                          <a:cs typeface="Times New Roman" panose="02020603050405020304" pitchFamily="18" charset="0"/>
                        </a:rPr>
                        <a:t> Arnaud DAMART</a:t>
                      </a:r>
                    </a:p>
                  </a:txBody>
                  <a:tcPr marL="7620" marR="7620" marT="762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b="0" i="0" u="none" strike="noStrike" dirty="0" err="1">
                          <a:effectLst/>
                          <a:latin typeface="Calibri" panose="020F0502020204030204" pitchFamily="34" charset="0"/>
                        </a:rPr>
                        <a:t>Maj</a:t>
                      </a:r>
                      <a:r>
                        <a:rPr lang="nl-BE" sz="1400" b="0" i="0" u="none" strike="noStrike" dirty="0">
                          <a:effectLst/>
                          <a:latin typeface="Calibri" panose="020F0502020204030204" pitchFamily="34" charset="0"/>
                        </a:rPr>
                        <a:t> DAMART Arnaud</a:t>
                      </a:r>
                      <a:br>
                        <a:rPr lang="nl-BE" sz="1400" b="0" i="0" u="none" strike="noStrike" dirty="0">
                          <a:effectLst/>
                          <a:latin typeface="Calibri" panose="020F0502020204030204" pitchFamily="34" charset="0"/>
                        </a:rPr>
                      </a:br>
                      <a:r>
                        <a:rPr lang="nl-BE" sz="1400" b="0" i="0" u="none" strike="noStrike" dirty="0">
                          <a:effectLst/>
                          <a:latin typeface="Calibri" panose="020F0502020204030204" pitchFamily="34" charset="0"/>
                        </a:rPr>
                        <a:t>Dhr. LEJEUNE Fabian</a:t>
                      </a:r>
                    </a:p>
                  </a:txBody>
                  <a:tcPr marL="7620" marR="7620" marT="7620" marB="0" anchor="ctr"/>
                </a:tc>
                <a:extLst>
                  <a:ext uri="{0D108BD9-81ED-4DB2-BD59-A6C34878D82A}">
                    <a16:rowId xmlns:a16="http://schemas.microsoft.com/office/drawing/2014/main" val="3523808688"/>
                  </a:ext>
                </a:extLst>
              </a:tr>
              <a:tr h="860503">
                <a:tc>
                  <a:txBody>
                    <a:bodyPr/>
                    <a:lstStyle/>
                    <a:p>
                      <a:pPr algn="ctr">
                        <a:lnSpc>
                          <a:spcPct val="107000"/>
                        </a:lnSpc>
                        <a:spcAft>
                          <a:spcPts val="800"/>
                        </a:spcAft>
                      </a:pPr>
                      <a:r>
                        <a:rPr lang="nl-BE" sz="1400" dirty="0" err="1">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Maj</a:t>
                      </a:r>
                      <a: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 Arnaud DAMART</a:t>
                      </a:r>
                      <a:endParaRPr lang="nl-BE" sz="1400" b="1"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b="1" dirty="0">
                          <a:solidFill>
                            <a:srgbClr val="00B050"/>
                          </a:solidFill>
                          <a:effectLst/>
                          <a:latin typeface="Calibri" panose="020F0502020204030204" pitchFamily="34" charset="0"/>
                          <a:ea typeface="Calibri" panose="020F0502020204030204" pitchFamily="34" charset="0"/>
                          <a:cs typeface="Calibri" panose="020F0502020204030204" pitchFamily="34" charset="0"/>
                        </a:rPr>
                        <a:t>Implementatie van de richtlijnen in de </a:t>
                      </a:r>
                      <a:r>
                        <a:rPr lang="nl-BE" sz="1400" b="1" dirty="0" err="1">
                          <a:solidFill>
                            <a:srgbClr val="00B050"/>
                          </a:solidFill>
                          <a:effectLst/>
                          <a:latin typeface="Calibri" panose="020F0502020204030204" pitchFamily="34" charset="0"/>
                          <a:ea typeface="Calibri" panose="020F0502020204030204" pitchFamily="34" charset="0"/>
                          <a:cs typeface="Calibri" panose="020F0502020204030204" pitchFamily="34" charset="0"/>
                        </a:rPr>
                        <a:t>Kw</a:t>
                      </a:r>
                      <a:endParaRPr lang="nl-BE" sz="1400" b="1"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b="1" dirty="0">
                          <a:solidFill>
                            <a:srgbClr val="00B050"/>
                          </a:solidFill>
                          <a:effectLst/>
                          <a:latin typeface="Calibri" panose="020F0502020204030204" pitchFamily="34" charset="0"/>
                          <a:ea typeface="Calibri" panose="020F0502020204030204" pitchFamily="34" charset="0"/>
                          <a:cs typeface="Calibri" panose="020F0502020204030204" pitchFamily="34" charset="0"/>
                        </a:rPr>
                        <a:t>Te integreren in de LPP</a:t>
                      </a:r>
                      <a:endParaRPr lang="nl-BE" sz="1400" b="1"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b="1" dirty="0">
                          <a:solidFill>
                            <a:srgbClr val="00B050"/>
                          </a:solidFill>
                          <a:effectLst/>
                          <a:latin typeface="Calibri" panose="020F0502020204030204" pitchFamily="34" charset="0"/>
                          <a:ea typeface="Calibri" panose="020F0502020204030204" pitchFamily="34" charset="0"/>
                          <a:cs typeface="Calibri" panose="020F0502020204030204" pitchFamily="34" charset="0"/>
                        </a:rPr>
                        <a:t>1 </a:t>
                      </a:r>
                      <a:endParaRPr lang="nl-BE" sz="1400" b="1"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b="1" dirty="0">
                          <a:solidFill>
                            <a:srgbClr val="00B050"/>
                          </a:solidFill>
                          <a:effectLst/>
                          <a:latin typeface="Calibri" panose="020F0502020204030204" pitchFamily="34" charset="0"/>
                          <a:ea typeface="Calibri" panose="020F0502020204030204" pitchFamily="34" charset="0"/>
                          <a:cs typeface="Calibri" panose="020F0502020204030204" pitchFamily="34" charset="0"/>
                        </a:rPr>
                        <a:t>31/10/2025</a:t>
                      </a:r>
                      <a:endParaRPr lang="nl-BE" sz="1400" b="1"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err="1">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Maj</a:t>
                      </a:r>
                      <a: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 Arnaud DAMART</a:t>
                      </a:r>
                      <a:endParaRPr lang="nl-BE" sz="1400" b="1"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b="0" i="0" u="none" strike="noStrike" dirty="0" err="1">
                          <a:solidFill>
                            <a:srgbClr val="00B050"/>
                          </a:solidFill>
                          <a:effectLst/>
                          <a:latin typeface="Calibri" panose="020F0502020204030204" pitchFamily="34" charset="0"/>
                        </a:rPr>
                        <a:t>Maj</a:t>
                      </a:r>
                      <a:r>
                        <a:rPr lang="nl-BE" sz="1400" b="0" i="0" u="none" strike="noStrike" dirty="0">
                          <a:solidFill>
                            <a:srgbClr val="00B050"/>
                          </a:solidFill>
                          <a:effectLst/>
                          <a:latin typeface="Calibri" panose="020F0502020204030204" pitchFamily="34" charset="0"/>
                        </a:rPr>
                        <a:t> DAMART Arnaud</a:t>
                      </a:r>
                      <a:br>
                        <a:rPr lang="nl-BE" sz="1400" b="0" i="0" u="none" strike="noStrike" dirty="0">
                          <a:solidFill>
                            <a:srgbClr val="00B050"/>
                          </a:solidFill>
                          <a:effectLst/>
                          <a:latin typeface="Calibri" panose="020F0502020204030204" pitchFamily="34" charset="0"/>
                        </a:rPr>
                      </a:br>
                      <a:r>
                        <a:rPr lang="nl-BE" sz="1400" b="0" i="0" u="none" strike="noStrike" dirty="0">
                          <a:solidFill>
                            <a:srgbClr val="00B050"/>
                          </a:solidFill>
                          <a:effectLst/>
                          <a:latin typeface="Calibri" panose="020F0502020204030204" pitchFamily="34" charset="0"/>
                        </a:rPr>
                        <a:t>Dhr. LEJEUNE Fabian</a:t>
                      </a:r>
                    </a:p>
                  </a:txBody>
                  <a:tcPr marL="7620" marR="7620" marT="7620" marB="0" anchor="ctr"/>
                </a:tc>
                <a:extLst>
                  <a:ext uri="{0D108BD9-81ED-4DB2-BD59-A6C34878D82A}">
                    <a16:rowId xmlns:a16="http://schemas.microsoft.com/office/drawing/2014/main" val="1761810358"/>
                  </a:ext>
                </a:extLst>
              </a:tr>
              <a:tr h="977689">
                <a:tc>
                  <a:txBody>
                    <a:bodyPr/>
                    <a:lstStyle/>
                    <a:p>
                      <a:pPr algn="ctr">
                        <a:lnSpc>
                          <a:spcPct val="107000"/>
                        </a:lnSpc>
                        <a:spcAft>
                          <a:spcPts val="800"/>
                        </a:spcAft>
                      </a:pPr>
                      <a:r>
                        <a:rPr lang="en-US" sz="14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Piloot</a:t>
                      </a:r>
                      <a:r>
                        <a:rPr lang="en-US"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 IDPBW</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Informatiecampagne nieuwe RA tool en </a:t>
                      </a:r>
                      <a:r>
                        <a:rPr lang="nl-BE" sz="1400" dirty="0" err="1">
                          <a:effectLst/>
                          <a:latin typeface="Calibri" panose="020F0502020204030204" pitchFamily="34" charset="0"/>
                          <a:ea typeface="Calibri" panose="020F0502020204030204" pitchFamily="34" charset="0"/>
                          <a:cs typeface="Times New Roman" panose="02020603050405020304" pitchFamily="18" charset="0"/>
                        </a:rPr>
                        <a:t>ShP</a:t>
                      </a:r>
                      <a:r>
                        <a:rPr lang="nl-BE" sz="1400" dirty="0">
                          <a:effectLst/>
                          <a:latin typeface="Calibri" panose="020F0502020204030204" pitchFamily="34" charset="0"/>
                          <a:ea typeface="Calibri" panose="020F0502020204030204" pitchFamily="34" charset="0"/>
                          <a:cs typeface="Times New Roman" panose="02020603050405020304" pitchFamily="18" charset="0"/>
                        </a:rPr>
                        <a:t>-Site en sensibilisering</a:t>
                      </a:r>
                    </a:p>
                  </a:txBody>
                  <a:tcPr marL="44450" marR="44450" marT="0" marB="0" anchor="ctr"/>
                </a:tc>
                <a:tc>
                  <a:txBody>
                    <a:bodyPr/>
                    <a:lstStyle/>
                    <a:p>
                      <a:pPr algn="ctr">
                        <a:lnSpc>
                          <a:spcPct val="107000"/>
                        </a:lnSpc>
                        <a:spcAft>
                          <a:spcPts val="800"/>
                        </a:spcAft>
                      </a:pPr>
                      <a:r>
                        <a:rPr lang="nl-BE"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Nihil</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1 </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31/2025</a:t>
                      </a: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err="1">
                          <a:effectLst/>
                          <a:latin typeface="Calibri" panose="020F0502020204030204" pitchFamily="34" charset="0"/>
                          <a:ea typeface="Calibri" panose="020F0502020204030204" pitchFamily="34" charset="0"/>
                          <a:cs typeface="Times New Roman" panose="02020603050405020304" pitchFamily="18" charset="0"/>
                        </a:rPr>
                        <a:t>Maj</a:t>
                      </a:r>
                      <a:r>
                        <a:rPr lang="nl-BE" sz="1400" dirty="0">
                          <a:effectLst/>
                          <a:latin typeface="Calibri" panose="020F0502020204030204" pitchFamily="34" charset="0"/>
                          <a:ea typeface="Calibri" panose="020F0502020204030204" pitchFamily="34" charset="0"/>
                          <a:cs typeface="Times New Roman" panose="02020603050405020304" pitchFamily="18" charset="0"/>
                        </a:rPr>
                        <a:t> Arnaud DAMART</a:t>
                      </a:r>
                    </a:p>
                  </a:txBody>
                  <a:tcPr marL="7620" marR="7620" marT="762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b="0" i="0" u="none" strike="noStrike" dirty="0" err="1">
                          <a:effectLst/>
                          <a:latin typeface="Calibri" panose="020F0502020204030204" pitchFamily="34" charset="0"/>
                        </a:rPr>
                        <a:t>Maj</a:t>
                      </a:r>
                      <a:r>
                        <a:rPr lang="nl-BE" sz="1400" b="0" i="0" u="none" strike="noStrike" dirty="0">
                          <a:effectLst/>
                          <a:latin typeface="Calibri" panose="020F0502020204030204" pitchFamily="34" charset="0"/>
                        </a:rPr>
                        <a:t> DAMART Arnaud</a:t>
                      </a:r>
                      <a:br>
                        <a:rPr lang="nl-BE" sz="1400" b="0" i="0" u="none" strike="noStrike" dirty="0">
                          <a:effectLst/>
                          <a:latin typeface="Calibri" panose="020F0502020204030204" pitchFamily="34" charset="0"/>
                        </a:rPr>
                      </a:br>
                      <a:r>
                        <a:rPr lang="nl-BE" sz="1400" b="0" i="0" u="none" strike="noStrike" dirty="0">
                          <a:effectLst/>
                          <a:latin typeface="Calibri" panose="020F0502020204030204" pitchFamily="34" charset="0"/>
                        </a:rPr>
                        <a:t>Dhr. LEJEUNE Fabian</a:t>
                      </a:r>
                    </a:p>
                  </a:txBody>
                  <a:tcPr marL="7620" marR="7620" marT="7620" marB="0" anchor="ctr"/>
                </a:tc>
                <a:extLst>
                  <a:ext uri="{0D108BD9-81ED-4DB2-BD59-A6C34878D82A}">
                    <a16:rowId xmlns:a16="http://schemas.microsoft.com/office/drawing/2014/main" val="14674523"/>
                  </a:ext>
                </a:extLst>
              </a:tr>
              <a:tr h="1312224">
                <a:tc>
                  <a:txBody>
                    <a:bodyPr/>
                    <a:lstStyle/>
                    <a:p>
                      <a:pPr algn="ctr">
                        <a:lnSpc>
                          <a:spcPct val="107000"/>
                        </a:lnSpc>
                        <a:spcAft>
                          <a:spcPts val="800"/>
                        </a:spcAft>
                      </a:pPr>
                      <a:r>
                        <a:rPr lang="nl-BE" sz="1400" dirty="0">
                          <a:solidFill>
                            <a:srgbClr val="00B050"/>
                          </a:solidFill>
                          <a:effectLst/>
                          <a:latin typeface="Calibri" panose="020F0502020204030204" pitchFamily="34" charset="0"/>
                          <a:ea typeface="Calibri" panose="020F0502020204030204" pitchFamily="34" charset="0"/>
                          <a:cs typeface="Calibri" panose="020F0502020204030204" pitchFamily="34" charset="0"/>
                        </a:rPr>
                        <a:t>HL</a:t>
                      </a:r>
                      <a:endPar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Uitvoeren </a:t>
                      </a:r>
                      <a:r>
                        <a:rPr lang="nl-BE" sz="1400" dirty="0" err="1">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an</a:t>
                      </a:r>
                      <a: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 actualiseren van de risicoanalyses brand</a:t>
                      </a:r>
                    </a:p>
                  </a:txBody>
                  <a:tcPr marL="44450" marR="44450" marT="0" marB="0" anchor="ctr"/>
                </a:tc>
                <a:tc>
                  <a:txBody>
                    <a:bodyPr/>
                    <a:lstStyle/>
                    <a:p>
                      <a:pPr algn="ctr">
                        <a:lnSpc>
                          <a:spcPct val="107000"/>
                        </a:lnSpc>
                        <a:spcAft>
                          <a:spcPts val="800"/>
                        </a:spcAft>
                      </a:pPr>
                      <a:r>
                        <a:rPr lang="nl-BE" sz="1400" dirty="0">
                          <a:solidFill>
                            <a:srgbClr val="00B050"/>
                          </a:solidFill>
                          <a:effectLst/>
                          <a:latin typeface="Calibri" panose="020F0502020204030204" pitchFamily="34" charset="0"/>
                          <a:ea typeface="Calibri" panose="020F0502020204030204" pitchFamily="34" charset="0"/>
                          <a:cs typeface="Calibri" panose="020F0502020204030204" pitchFamily="34" charset="0"/>
                        </a:rPr>
                        <a:t>Te integreren in LPP</a:t>
                      </a:r>
                      <a:endPar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solidFill>
                            <a:srgbClr val="00B050"/>
                          </a:solidFill>
                          <a:effectLst/>
                          <a:latin typeface="Calibri" panose="020F0502020204030204" pitchFamily="34" charset="0"/>
                          <a:ea typeface="Calibri" panose="020F0502020204030204" pitchFamily="34" charset="0"/>
                          <a:cs typeface="Calibri" panose="020F0502020204030204" pitchFamily="34" charset="0"/>
                        </a:rPr>
                        <a:t>1</a:t>
                      </a:r>
                      <a:endPar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solidFill>
                            <a:srgbClr val="00B050"/>
                          </a:solidFill>
                          <a:effectLst/>
                          <a:latin typeface="Calibri" panose="020F0502020204030204" pitchFamily="34" charset="0"/>
                          <a:ea typeface="Calibri" panose="020F0502020204030204" pitchFamily="34" charset="0"/>
                          <a:cs typeface="Calibri" panose="020F0502020204030204" pitchFamily="34" charset="0"/>
                        </a:rPr>
                        <a:t>31/10/2025</a:t>
                      </a:r>
                      <a:endPar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err="1">
                          <a:effectLst/>
                          <a:latin typeface="Calibri" panose="020F0502020204030204" pitchFamily="34" charset="0"/>
                          <a:ea typeface="Calibri" panose="020F0502020204030204" pitchFamily="34" charset="0"/>
                          <a:cs typeface="Times New Roman" panose="02020603050405020304" pitchFamily="18" charset="0"/>
                        </a:rPr>
                        <a:t>Maj</a:t>
                      </a:r>
                      <a:r>
                        <a:rPr lang="nl-BE" sz="1400" dirty="0">
                          <a:effectLst/>
                          <a:latin typeface="Calibri" panose="020F0502020204030204" pitchFamily="34" charset="0"/>
                          <a:ea typeface="Calibri" panose="020F0502020204030204" pitchFamily="34" charset="0"/>
                          <a:cs typeface="Times New Roman" panose="02020603050405020304" pitchFamily="18" charset="0"/>
                        </a:rPr>
                        <a:t> Arnaud DAMART</a:t>
                      </a:r>
                      <a:endPar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b="0" i="0" u="none" strike="noStrike" dirty="0" err="1">
                          <a:effectLst/>
                          <a:latin typeface="Calibri" panose="020F0502020204030204" pitchFamily="34" charset="0"/>
                        </a:rPr>
                        <a:t>Maj</a:t>
                      </a:r>
                      <a:r>
                        <a:rPr lang="nl-BE" sz="1400" b="0" i="0" u="none" strike="noStrike" dirty="0">
                          <a:effectLst/>
                          <a:latin typeface="Calibri" panose="020F0502020204030204" pitchFamily="34" charset="0"/>
                        </a:rPr>
                        <a:t> DAMART Arnaud</a:t>
                      </a:r>
                      <a:br>
                        <a:rPr lang="nl-BE" sz="1400" b="0" i="0" u="none" strike="noStrike" dirty="0">
                          <a:effectLst/>
                          <a:latin typeface="Calibri" panose="020F0502020204030204" pitchFamily="34" charset="0"/>
                        </a:rPr>
                      </a:br>
                      <a:r>
                        <a:rPr lang="nl-BE" sz="1400" b="0" i="0" u="none" strike="noStrike" dirty="0">
                          <a:effectLst/>
                          <a:latin typeface="Calibri" panose="020F0502020204030204" pitchFamily="34" charset="0"/>
                        </a:rPr>
                        <a:t>Dhr. LEJEUNE Fabian</a:t>
                      </a:r>
                    </a:p>
                  </a:txBody>
                  <a:tcPr marL="7620" marR="7620" marT="7620" marB="0" anchor="ctr"/>
                </a:tc>
                <a:extLst>
                  <a:ext uri="{0D108BD9-81ED-4DB2-BD59-A6C34878D82A}">
                    <a16:rowId xmlns:a16="http://schemas.microsoft.com/office/drawing/2014/main" val="2176762502"/>
                  </a:ext>
                </a:extLst>
              </a:tr>
            </a:tbl>
          </a:graphicData>
        </a:graphic>
      </p:graphicFrame>
    </p:spTree>
    <p:extLst>
      <p:ext uri="{BB962C8B-B14F-4D97-AF65-F5344CB8AC3E}">
        <p14:creationId xmlns:p14="http://schemas.microsoft.com/office/powerpoint/2010/main" val="414017559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9033B04-8CBD-6970-90B2-D42625AB748E}"/>
              </a:ext>
            </a:extLst>
          </p:cNvPr>
          <p:cNvSpPr txBox="1"/>
          <p:nvPr/>
        </p:nvSpPr>
        <p:spPr>
          <a:xfrm>
            <a:off x="0" y="113803"/>
            <a:ext cx="12192000" cy="1446550"/>
          </a:xfrm>
          <a:prstGeom prst="rect">
            <a:avLst/>
          </a:prstGeom>
        </p:spPr>
        <p:txBody>
          <a:bodyPr wrap="square" rtlCol="0">
            <a:spAutoFit/>
          </a:bodyPr>
          <a:lstStyle/>
          <a:p>
            <a:pPr algn="ctr"/>
            <a:r>
              <a:rPr lang="nl-BE" sz="4400" b="1" dirty="0">
                <a:solidFill>
                  <a:srgbClr val="00B050"/>
                </a:solidFill>
                <a:latin typeface="Arial" panose="020B0604020202020204" pitchFamily="34" charset="0"/>
                <a:cs typeface="Arial" panose="020B0604020202020204" pitchFamily="34" charset="0"/>
              </a:rPr>
              <a:t>21-MR-03</a:t>
            </a:r>
            <a:br>
              <a:rPr lang="nl-BE" sz="4400" b="1" dirty="0">
                <a:solidFill>
                  <a:srgbClr val="00B050"/>
                </a:solidFill>
                <a:latin typeface="Arial" panose="020B0604020202020204" pitchFamily="34" charset="0"/>
                <a:cs typeface="Arial" panose="020B0604020202020204" pitchFamily="34" charset="0"/>
              </a:rPr>
            </a:br>
            <a:r>
              <a:rPr lang="nl-BE" sz="4400" b="1" dirty="0">
                <a:solidFill>
                  <a:srgbClr val="00B050"/>
                </a:solidFill>
                <a:latin typeface="Arial" panose="020B0604020202020204" pitchFamily="34" charset="0"/>
                <a:cs typeface="Arial" panose="020B0604020202020204" pitchFamily="34" charset="0"/>
              </a:rPr>
              <a:t>Elektrische veiligheid.</a:t>
            </a:r>
          </a:p>
        </p:txBody>
      </p:sp>
      <p:graphicFrame>
        <p:nvGraphicFramePr>
          <p:cNvPr id="6" name="Table 5">
            <a:extLst>
              <a:ext uri="{FF2B5EF4-FFF2-40B4-BE49-F238E27FC236}">
                <a16:creationId xmlns:a16="http://schemas.microsoft.com/office/drawing/2014/main" id="{9E8EDF15-6C8F-E43A-4A4B-EC3308345CE8}"/>
              </a:ext>
            </a:extLst>
          </p:cNvPr>
          <p:cNvGraphicFramePr>
            <a:graphicFrameLocks noGrp="1"/>
          </p:cNvGraphicFramePr>
          <p:nvPr>
            <p:extLst>
              <p:ext uri="{D42A27DB-BD31-4B8C-83A1-F6EECF244321}">
                <p14:modId xmlns:p14="http://schemas.microsoft.com/office/powerpoint/2010/main" val="1174036917"/>
              </p:ext>
            </p:extLst>
          </p:nvPr>
        </p:nvGraphicFramePr>
        <p:xfrm>
          <a:off x="0" y="2191570"/>
          <a:ext cx="12192000" cy="4666430"/>
        </p:xfrm>
        <a:graphic>
          <a:graphicData uri="http://schemas.openxmlformats.org/drawingml/2006/table">
            <a:tbl>
              <a:tblPr firstRow="1" bandRow="1">
                <a:tableStyleId>{5C22544A-7EE6-4342-B048-85BDC9FD1C3A}</a:tableStyleId>
              </a:tblPr>
              <a:tblGrid>
                <a:gridCol w="1562100">
                  <a:extLst>
                    <a:ext uri="{9D8B030D-6E8A-4147-A177-3AD203B41FA5}">
                      <a16:colId xmlns:a16="http://schemas.microsoft.com/office/drawing/2014/main" val="3164560031"/>
                    </a:ext>
                  </a:extLst>
                </a:gridCol>
                <a:gridCol w="2548581">
                  <a:extLst>
                    <a:ext uri="{9D8B030D-6E8A-4147-A177-3AD203B41FA5}">
                      <a16:colId xmlns:a16="http://schemas.microsoft.com/office/drawing/2014/main" val="4051463726"/>
                    </a:ext>
                  </a:extLst>
                </a:gridCol>
                <a:gridCol w="1515762">
                  <a:extLst>
                    <a:ext uri="{9D8B030D-6E8A-4147-A177-3AD203B41FA5}">
                      <a16:colId xmlns:a16="http://schemas.microsoft.com/office/drawing/2014/main" val="2989411758"/>
                    </a:ext>
                  </a:extLst>
                </a:gridCol>
                <a:gridCol w="1095633">
                  <a:extLst>
                    <a:ext uri="{9D8B030D-6E8A-4147-A177-3AD203B41FA5}">
                      <a16:colId xmlns:a16="http://schemas.microsoft.com/office/drawing/2014/main" val="3396486518"/>
                    </a:ext>
                  </a:extLst>
                </a:gridCol>
                <a:gridCol w="1186248">
                  <a:extLst>
                    <a:ext uri="{9D8B030D-6E8A-4147-A177-3AD203B41FA5}">
                      <a16:colId xmlns:a16="http://schemas.microsoft.com/office/drawing/2014/main" val="3760943750"/>
                    </a:ext>
                  </a:extLst>
                </a:gridCol>
                <a:gridCol w="2018271">
                  <a:extLst>
                    <a:ext uri="{9D8B030D-6E8A-4147-A177-3AD203B41FA5}">
                      <a16:colId xmlns:a16="http://schemas.microsoft.com/office/drawing/2014/main" val="435362140"/>
                    </a:ext>
                  </a:extLst>
                </a:gridCol>
                <a:gridCol w="2265405">
                  <a:extLst>
                    <a:ext uri="{9D8B030D-6E8A-4147-A177-3AD203B41FA5}">
                      <a16:colId xmlns:a16="http://schemas.microsoft.com/office/drawing/2014/main" val="2718862243"/>
                    </a:ext>
                  </a:extLst>
                </a:gridCol>
              </a:tblGrid>
              <a:tr h="922555">
                <a:tc>
                  <a:txBody>
                    <a:bodyPr/>
                    <a:lstStyle/>
                    <a:p>
                      <a:pPr algn="ctr"/>
                      <a:r>
                        <a:rPr lang="nl-BE" dirty="0">
                          <a:solidFill>
                            <a:schemeClr val="bg1"/>
                          </a:solidFill>
                        </a:rPr>
                        <a:t>Actor</a:t>
                      </a:r>
                    </a:p>
                  </a:txBody>
                  <a:tcPr anchor="ctr">
                    <a:solidFill>
                      <a:srgbClr val="00B050"/>
                    </a:solidFill>
                  </a:tcPr>
                </a:tc>
                <a:tc>
                  <a:txBody>
                    <a:bodyPr/>
                    <a:lstStyle/>
                    <a:p>
                      <a:pPr algn="ctr"/>
                      <a:r>
                        <a:rPr lang="nl-BE" dirty="0" err="1">
                          <a:solidFill>
                            <a:schemeClr val="bg1"/>
                          </a:solidFill>
                        </a:rPr>
                        <a:t>Ojectief</a:t>
                      </a:r>
                      <a:r>
                        <a:rPr lang="nl-BE" dirty="0">
                          <a:solidFill>
                            <a:schemeClr val="bg1"/>
                          </a:solidFill>
                        </a:rPr>
                        <a:t>/Taak</a:t>
                      </a:r>
                    </a:p>
                  </a:txBody>
                  <a:tcPr anchor="ctr">
                    <a:solidFill>
                      <a:srgbClr val="00B050"/>
                    </a:solidFill>
                  </a:tcPr>
                </a:tc>
                <a:tc>
                  <a:txBody>
                    <a:bodyPr/>
                    <a:lstStyle/>
                    <a:p>
                      <a:pPr algn="ctr"/>
                      <a:r>
                        <a:rPr lang="nl-BE" dirty="0">
                          <a:solidFill>
                            <a:schemeClr val="bg1"/>
                          </a:solidFill>
                        </a:rPr>
                        <a:t>Impact</a:t>
                      </a:r>
                      <a:br>
                        <a:rPr lang="nl-BE" dirty="0">
                          <a:solidFill>
                            <a:schemeClr val="bg1"/>
                          </a:solidFill>
                        </a:rPr>
                      </a:br>
                      <a:r>
                        <a:rPr lang="nl-BE" dirty="0">
                          <a:solidFill>
                            <a:schemeClr val="bg1"/>
                          </a:solidFill>
                        </a:rPr>
                        <a:t>LPP/PLP</a:t>
                      </a:r>
                      <a:br>
                        <a:rPr lang="nl-BE" dirty="0">
                          <a:solidFill>
                            <a:schemeClr val="bg1"/>
                          </a:solidFill>
                        </a:rPr>
                      </a:br>
                      <a:r>
                        <a:rPr lang="nl-BE" dirty="0">
                          <a:solidFill>
                            <a:schemeClr val="bg1"/>
                          </a:solidFill>
                        </a:rPr>
                        <a:t>KKE</a:t>
                      </a:r>
                    </a:p>
                  </a:txBody>
                  <a:tcPr anchor="ctr">
                    <a:solidFill>
                      <a:srgbClr val="00B050"/>
                    </a:solidFill>
                  </a:tcPr>
                </a:tc>
                <a:tc>
                  <a:txBody>
                    <a:bodyPr/>
                    <a:lstStyle/>
                    <a:p>
                      <a:pPr algn="ctr"/>
                      <a:r>
                        <a:rPr lang="nl-BE" dirty="0" err="1">
                          <a:solidFill>
                            <a:schemeClr val="bg1"/>
                          </a:solidFill>
                        </a:rPr>
                        <a:t>Prio</a:t>
                      </a:r>
                      <a:endParaRPr lang="nl-BE" dirty="0">
                        <a:solidFill>
                          <a:schemeClr val="bg1"/>
                        </a:solidFill>
                      </a:endParaRPr>
                    </a:p>
                  </a:txBody>
                  <a:tcPr anchor="ctr">
                    <a:solidFill>
                      <a:srgbClr val="00B050"/>
                    </a:solidFill>
                  </a:tcPr>
                </a:tc>
                <a:tc>
                  <a:txBody>
                    <a:bodyPr/>
                    <a:lstStyle/>
                    <a:p>
                      <a:pPr algn="ctr"/>
                      <a:r>
                        <a:rPr lang="nl-BE" dirty="0">
                          <a:solidFill>
                            <a:schemeClr val="bg1"/>
                          </a:solidFill>
                        </a:rPr>
                        <a:t>Data </a:t>
                      </a:r>
                      <a:br>
                        <a:rPr lang="nl-BE" dirty="0">
                          <a:solidFill>
                            <a:schemeClr val="bg1"/>
                          </a:solidFill>
                        </a:rPr>
                      </a:br>
                      <a:r>
                        <a:rPr lang="nl-BE" dirty="0">
                          <a:solidFill>
                            <a:schemeClr val="bg1"/>
                          </a:solidFill>
                        </a:rPr>
                        <a:t>(NLT)</a:t>
                      </a:r>
                    </a:p>
                  </a:txBody>
                  <a:tcPr anchor="ctr">
                    <a:solidFill>
                      <a:srgbClr val="00B050"/>
                    </a:solidFill>
                  </a:tcPr>
                </a:tc>
                <a:tc>
                  <a:txBody>
                    <a:bodyPr/>
                    <a:lstStyle/>
                    <a:p>
                      <a:pPr algn="ctr"/>
                      <a:r>
                        <a:rPr lang="nl-BE" dirty="0">
                          <a:solidFill>
                            <a:schemeClr val="bg1"/>
                          </a:solidFill>
                        </a:rPr>
                        <a:t>Piloot</a:t>
                      </a:r>
                    </a:p>
                  </a:txBody>
                  <a:tcPr anchor="ctr">
                    <a:solidFill>
                      <a:srgbClr val="00B050"/>
                    </a:solidFill>
                  </a:tcPr>
                </a:tc>
                <a:tc>
                  <a:txBody>
                    <a:bodyPr/>
                    <a:lstStyle/>
                    <a:p>
                      <a:pPr algn="ctr"/>
                      <a:r>
                        <a:rPr lang="nl-BE" dirty="0">
                          <a:solidFill>
                            <a:schemeClr val="bg1"/>
                          </a:solidFill>
                        </a:rPr>
                        <a:t>Preventieadviseur</a:t>
                      </a:r>
                    </a:p>
                  </a:txBody>
                  <a:tcPr anchor="ctr">
                    <a:solidFill>
                      <a:srgbClr val="00B050"/>
                    </a:solidFill>
                  </a:tcPr>
                </a:tc>
                <a:extLst>
                  <a:ext uri="{0D108BD9-81ED-4DB2-BD59-A6C34878D82A}">
                    <a16:rowId xmlns:a16="http://schemas.microsoft.com/office/drawing/2014/main" val="3142780"/>
                  </a:ext>
                </a:extLst>
              </a:tr>
              <a:tr h="821911">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a:effectLst/>
                          <a:latin typeface="Calibri" panose="020F0502020204030204" pitchFamily="34" charset="0"/>
                          <a:ea typeface="Calibri" panose="020F0502020204030204" pitchFamily="34" charset="0"/>
                          <a:cs typeface="Times New Roman" panose="02020603050405020304" pitchFamily="18" charset="0"/>
                        </a:rPr>
                        <a:t>Kapt Sébastien MERTENS de WILMARS</a:t>
                      </a:r>
                    </a:p>
                  </a:txBody>
                  <a:tcPr marL="44450" marR="44450" marT="0" marB="0" anchor="ctr"/>
                </a:tc>
                <a:tc>
                  <a:txBody>
                    <a:bodyPr/>
                    <a:lstStyle/>
                    <a:p>
                      <a:pPr>
                        <a:lnSpc>
                          <a:spcPct val="107000"/>
                        </a:lnSpc>
                        <a:spcAft>
                          <a:spcPts val="800"/>
                        </a:spcAft>
                      </a:pPr>
                      <a:r>
                        <a:rPr lang="nl-BE"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Revisie van de </a:t>
                      </a:r>
                      <a:r>
                        <a:rPr lang="nl-BE" sz="14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beheerspolitiek</a:t>
                      </a:r>
                      <a:r>
                        <a:rPr lang="nl-BE"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volgens het wettelijk kader geënt aan de algemene situatie</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Nihil</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31/12/2024</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a:effectLst/>
                          <a:latin typeface="Calibri" panose="020F0502020204030204" pitchFamily="34" charset="0"/>
                          <a:ea typeface="Calibri" panose="020F0502020204030204" pitchFamily="34" charset="0"/>
                          <a:cs typeface="Times New Roman" panose="02020603050405020304" pitchFamily="18" charset="0"/>
                        </a:rPr>
                        <a:t>Kapt Sébastien MERTENS de WILMARS</a:t>
                      </a:r>
                    </a:p>
                  </a:txBody>
                  <a:tcPr marL="7620" marR="7620" marT="7620" marB="0" anchor="ctr"/>
                </a:tc>
                <a:tc>
                  <a:txBody>
                    <a:bodyPr/>
                    <a:lstStyle/>
                    <a:p>
                      <a:pPr algn="ctr" fontAlgn="b"/>
                      <a:r>
                        <a:rPr lang="nl-BE" sz="1400" b="0" i="0" u="none" strike="noStrike" dirty="0">
                          <a:effectLst/>
                          <a:latin typeface="Calibri" panose="020F0502020204030204" pitchFamily="34" charset="0"/>
                        </a:rPr>
                        <a:t>Dhr. LEJEUNE Fabian</a:t>
                      </a:r>
                    </a:p>
                  </a:txBody>
                  <a:tcPr marL="7620" marR="7620" marT="7620" marB="0" anchor="ctr"/>
                </a:tc>
                <a:extLst>
                  <a:ext uri="{0D108BD9-81ED-4DB2-BD59-A6C34878D82A}">
                    <a16:rowId xmlns:a16="http://schemas.microsoft.com/office/drawing/2014/main" val="3523808688"/>
                  </a:ext>
                </a:extLst>
              </a:tr>
              <a:tr h="916537">
                <a:tc>
                  <a:txBody>
                    <a:bodyPr/>
                    <a:lstStyle/>
                    <a:p>
                      <a:pPr algn="ctr">
                        <a:lnSpc>
                          <a:spcPct val="107000"/>
                        </a:lnSpc>
                        <a:spcAft>
                          <a:spcPts val="800"/>
                        </a:spcAft>
                      </a:pPr>
                      <a:r>
                        <a:rPr lang="fr-BE" sz="14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Matbeh</a:t>
                      </a: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met </a:t>
                      </a:r>
                      <a:r>
                        <a:rPr lang="fr-BE" sz="14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lokale</a:t>
                      </a: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r>
                        <a:rPr lang="fr-BE" sz="14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actoren</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nSpc>
                          <a:spcPct val="107000"/>
                        </a:lnSpc>
                        <a:spcAft>
                          <a:spcPts val="800"/>
                        </a:spcAft>
                      </a:pPr>
                      <a:r>
                        <a:rPr lang="nl-BE" sz="14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Assettiseren</a:t>
                      </a:r>
                      <a:r>
                        <a:rPr lang="nl-BE"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van de installaties en de onderdelen en deze communiceren naar de betrokken Fa</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Nihil</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Continu</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a:effectLst/>
                          <a:latin typeface="Calibri" panose="020F0502020204030204" pitchFamily="34" charset="0"/>
                          <a:ea typeface="Calibri" panose="020F0502020204030204" pitchFamily="34" charset="0"/>
                          <a:cs typeface="Times New Roman" panose="02020603050405020304" pitchFamily="18" charset="0"/>
                        </a:rPr>
                        <a:t>Kapt Sébastien MERTENS de WILMARS</a:t>
                      </a:r>
                    </a:p>
                  </a:txBody>
                  <a:tcPr marL="7620" marR="7620" marT="7620" marB="0" anchor="ctr"/>
                </a:tc>
                <a:tc>
                  <a:txBody>
                    <a:bodyPr/>
                    <a:lstStyle/>
                    <a:p>
                      <a:pPr algn="ctr" fontAlgn="b"/>
                      <a:r>
                        <a:rPr lang="nl-BE" sz="1400" b="0" i="0" u="none" strike="noStrike" dirty="0">
                          <a:effectLst/>
                          <a:latin typeface="Calibri" panose="020F0502020204030204" pitchFamily="34" charset="0"/>
                        </a:rPr>
                        <a:t>Dhr. LEJEUNE Fabian</a:t>
                      </a:r>
                    </a:p>
                  </a:txBody>
                  <a:tcPr marL="7620" marR="7620" marT="7620" marB="0" anchor="ctr"/>
                </a:tc>
                <a:extLst>
                  <a:ext uri="{0D108BD9-81ED-4DB2-BD59-A6C34878D82A}">
                    <a16:rowId xmlns:a16="http://schemas.microsoft.com/office/drawing/2014/main" val="3168295882"/>
                  </a:ext>
                </a:extLst>
              </a:tr>
              <a:tr h="1094340">
                <a:tc>
                  <a:txBody>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lang="nl-BE" sz="14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MatBeh</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Fysiek verwijderen en administratief declasseren van de installaties en de onderdelen</a:t>
                      </a: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Nihil</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indent="0">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Continu</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a:effectLst/>
                          <a:latin typeface="Calibri" panose="020F0502020204030204" pitchFamily="34" charset="0"/>
                          <a:ea typeface="Calibri" panose="020F0502020204030204" pitchFamily="34" charset="0"/>
                          <a:cs typeface="Times New Roman" panose="02020603050405020304" pitchFamily="18" charset="0"/>
                        </a:rPr>
                        <a:t>Kapt Sébastien MERTENS de WILMA</a:t>
                      </a:r>
                    </a:p>
                  </a:txBody>
                  <a:tcPr marL="7620" marR="7620" marT="7620" marB="0" anchor="ctr"/>
                </a:tc>
                <a:tc>
                  <a:txBody>
                    <a:bodyPr/>
                    <a:lstStyle/>
                    <a:p>
                      <a:pPr algn="ctr" fontAlgn="b"/>
                      <a:r>
                        <a:rPr lang="nl-BE" sz="1400" b="0" i="0" u="none" strike="noStrike" dirty="0">
                          <a:effectLst/>
                          <a:latin typeface="Calibri" panose="020F0502020204030204" pitchFamily="34" charset="0"/>
                        </a:rPr>
                        <a:t>Dhr. LEJEUNE Fabian</a:t>
                      </a:r>
                    </a:p>
                  </a:txBody>
                  <a:tcPr marL="7620" marR="7620" marT="7620" marB="0" anchor="ctr"/>
                </a:tc>
                <a:extLst>
                  <a:ext uri="{0D108BD9-81ED-4DB2-BD59-A6C34878D82A}">
                    <a16:rowId xmlns:a16="http://schemas.microsoft.com/office/drawing/2014/main" val="553309125"/>
                  </a:ext>
                </a:extLst>
              </a:tr>
              <a:tr h="911087">
                <a:tc>
                  <a:txBody>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lang="nl-BE" sz="14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Matbeh</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Optimaliseren van de informatiedoorstroming en de opvolging van de niet conforme assets</a:t>
                      </a: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Nihil</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Continu</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a:effectLst/>
                          <a:latin typeface="Calibri" panose="020F0502020204030204" pitchFamily="34" charset="0"/>
                          <a:ea typeface="Calibri" panose="020F0502020204030204" pitchFamily="34" charset="0"/>
                          <a:cs typeface="Times New Roman" panose="02020603050405020304" pitchFamily="18" charset="0"/>
                        </a:rPr>
                        <a:t>Kapt Sébastien MERTENS de WILMA</a:t>
                      </a:r>
                    </a:p>
                  </a:txBody>
                  <a:tcPr marL="7620" marR="7620" marT="7620" marB="0" anchor="ctr"/>
                </a:tc>
                <a:tc>
                  <a:txBody>
                    <a:bodyPr/>
                    <a:lstStyle/>
                    <a:p>
                      <a:pPr algn="ctr" fontAlgn="b"/>
                      <a:r>
                        <a:rPr lang="nl-BE" sz="1400" b="0" i="0" u="none" strike="noStrike" dirty="0">
                          <a:effectLst/>
                          <a:latin typeface="Calibri" panose="020F0502020204030204" pitchFamily="34" charset="0"/>
                        </a:rPr>
                        <a:t>Dhr. LEJEUNE Fabian</a:t>
                      </a:r>
                    </a:p>
                  </a:txBody>
                  <a:tcPr marL="7620" marR="7620" marT="7620" marB="0" anchor="ctr"/>
                </a:tc>
                <a:extLst>
                  <a:ext uri="{0D108BD9-81ED-4DB2-BD59-A6C34878D82A}">
                    <a16:rowId xmlns:a16="http://schemas.microsoft.com/office/drawing/2014/main" val="87566873"/>
                  </a:ext>
                </a:extLst>
              </a:tr>
            </a:tbl>
          </a:graphicData>
        </a:graphic>
      </p:graphicFrame>
    </p:spTree>
    <p:extLst>
      <p:ext uri="{BB962C8B-B14F-4D97-AF65-F5344CB8AC3E}">
        <p14:creationId xmlns:p14="http://schemas.microsoft.com/office/powerpoint/2010/main" val="213839589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9033B04-8CBD-6970-90B2-D42625AB748E}"/>
              </a:ext>
            </a:extLst>
          </p:cNvPr>
          <p:cNvSpPr txBox="1"/>
          <p:nvPr/>
        </p:nvSpPr>
        <p:spPr>
          <a:xfrm>
            <a:off x="0" y="113803"/>
            <a:ext cx="12192000" cy="1446550"/>
          </a:xfrm>
          <a:prstGeom prst="rect">
            <a:avLst/>
          </a:prstGeom>
        </p:spPr>
        <p:txBody>
          <a:bodyPr wrap="square" rtlCol="0">
            <a:spAutoFit/>
          </a:bodyPr>
          <a:lstStyle/>
          <a:p>
            <a:pPr algn="ctr"/>
            <a:r>
              <a:rPr lang="nl-BE" sz="4400" b="1" dirty="0">
                <a:solidFill>
                  <a:srgbClr val="00B050"/>
                </a:solidFill>
                <a:latin typeface="Arial" panose="020B0604020202020204" pitchFamily="34" charset="0"/>
                <a:cs typeface="Arial" panose="020B0604020202020204" pitchFamily="34" charset="0"/>
              </a:rPr>
              <a:t>21-MR-03</a:t>
            </a:r>
            <a:br>
              <a:rPr lang="nl-BE" sz="4400" b="1" dirty="0">
                <a:solidFill>
                  <a:srgbClr val="00B050"/>
                </a:solidFill>
                <a:latin typeface="Arial" panose="020B0604020202020204" pitchFamily="34" charset="0"/>
                <a:cs typeface="Arial" panose="020B0604020202020204" pitchFamily="34" charset="0"/>
              </a:rPr>
            </a:br>
            <a:r>
              <a:rPr lang="nl-BE" sz="4400" b="1" dirty="0">
                <a:solidFill>
                  <a:srgbClr val="00B050"/>
                </a:solidFill>
                <a:latin typeface="Arial" panose="020B0604020202020204" pitchFamily="34" charset="0"/>
                <a:cs typeface="Arial" panose="020B0604020202020204" pitchFamily="34" charset="0"/>
              </a:rPr>
              <a:t>Elektrische veiligheid.</a:t>
            </a:r>
          </a:p>
        </p:txBody>
      </p:sp>
      <p:graphicFrame>
        <p:nvGraphicFramePr>
          <p:cNvPr id="6" name="Table 5">
            <a:extLst>
              <a:ext uri="{FF2B5EF4-FFF2-40B4-BE49-F238E27FC236}">
                <a16:creationId xmlns:a16="http://schemas.microsoft.com/office/drawing/2014/main" id="{9E8EDF15-6C8F-E43A-4A4B-EC3308345CE8}"/>
              </a:ext>
            </a:extLst>
          </p:cNvPr>
          <p:cNvGraphicFramePr>
            <a:graphicFrameLocks noGrp="1"/>
          </p:cNvGraphicFramePr>
          <p:nvPr>
            <p:extLst>
              <p:ext uri="{D42A27DB-BD31-4B8C-83A1-F6EECF244321}">
                <p14:modId xmlns:p14="http://schemas.microsoft.com/office/powerpoint/2010/main" val="1058588266"/>
              </p:ext>
            </p:extLst>
          </p:nvPr>
        </p:nvGraphicFramePr>
        <p:xfrm>
          <a:off x="1" y="1499908"/>
          <a:ext cx="12192001" cy="5358092"/>
        </p:xfrm>
        <a:graphic>
          <a:graphicData uri="http://schemas.openxmlformats.org/drawingml/2006/table">
            <a:tbl>
              <a:tblPr firstRow="1" bandRow="1">
                <a:tableStyleId>{5C22544A-7EE6-4342-B048-85BDC9FD1C3A}</a:tableStyleId>
              </a:tblPr>
              <a:tblGrid>
                <a:gridCol w="1225664">
                  <a:extLst>
                    <a:ext uri="{9D8B030D-6E8A-4147-A177-3AD203B41FA5}">
                      <a16:colId xmlns:a16="http://schemas.microsoft.com/office/drawing/2014/main" val="3164560031"/>
                    </a:ext>
                  </a:extLst>
                </a:gridCol>
                <a:gridCol w="3127260">
                  <a:extLst>
                    <a:ext uri="{9D8B030D-6E8A-4147-A177-3AD203B41FA5}">
                      <a16:colId xmlns:a16="http://schemas.microsoft.com/office/drawing/2014/main" val="4051463726"/>
                    </a:ext>
                  </a:extLst>
                </a:gridCol>
                <a:gridCol w="1295400">
                  <a:extLst>
                    <a:ext uri="{9D8B030D-6E8A-4147-A177-3AD203B41FA5}">
                      <a16:colId xmlns:a16="http://schemas.microsoft.com/office/drawing/2014/main" val="2989411758"/>
                    </a:ext>
                  </a:extLst>
                </a:gridCol>
                <a:gridCol w="883610">
                  <a:extLst>
                    <a:ext uri="{9D8B030D-6E8A-4147-A177-3AD203B41FA5}">
                      <a16:colId xmlns:a16="http://schemas.microsoft.com/office/drawing/2014/main" val="3396486518"/>
                    </a:ext>
                  </a:extLst>
                </a:gridCol>
                <a:gridCol w="1160427">
                  <a:extLst>
                    <a:ext uri="{9D8B030D-6E8A-4147-A177-3AD203B41FA5}">
                      <a16:colId xmlns:a16="http://schemas.microsoft.com/office/drawing/2014/main" val="3760943750"/>
                    </a:ext>
                  </a:extLst>
                </a:gridCol>
                <a:gridCol w="2155486">
                  <a:extLst>
                    <a:ext uri="{9D8B030D-6E8A-4147-A177-3AD203B41FA5}">
                      <a16:colId xmlns:a16="http://schemas.microsoft.com/office/drawing/2014/main" val="435362140"/>
                    </a:ext>
                  </a:extLst>
                </a:gridCol>
                <a:gridCol w="2344154">
                  <a:extLst>
                    <a:ext uri="{9D8B030D-6E8A-4147-A177-3AD203B41FA5}">
                      <a16:colId xmlns:a16="http://schemas.microsoft.com/office/drawing/2014/main" val="2718862243"/>
                    </a:ext>
                  </a:extLst>
                </a:gridCol>
              </a:tblGrid>
              <a:tr h="1077810">
                <a:tc>
                  <a:txBody>
                    <a:bodyPr/>
                    <a:lstStyle/>
                    <a:p>
                      <a:pPr algn="ctr"/>
                      <a:r>
                        <a:rPr lang="nl-BE" dirty="0">
                          <a:solidFill>
                            <a:schemeClr val="bg1"/>
                          </a:solidFill>
                        </a:rPr>
                        <a:t>Actor</a:t>
                      </a:r>
                    </a:p>
                  </a:txBody>
                  <a:tcPr anchor="ctr">
                    <a:solidFill>
                      <a:srgbClr val="00B050"/>
                    </a:solidFill>
                  </a:tcPr>
                </a:tc>
                <a:tc>
                  <a:txBody>
                    <a:bodyPr/>
                    <a:lstStyle/>
                    <a:p>
                      <a:pPr algn="ctr"/>
                      <a:r>
                        <a:rPr lang="nl-BE" dirty="0" err="1">
                          <a:solidFill>
                            <a:schemeClr val="bg1"/>
                          </a:solidFill>
                        </a:rPr>
                        <a:t>Ojectief</a:t>
                      </a:r>
                      <a:r>
                        <a:rPr lang="nl-BE" dirty="0">
                          <a:solidFill>
                            <a:schemeClr val="bg1"/>
                          </a:solidFill>
                        </a:rPr>
                        <a:t>/Taak</a:t>
                      </a:r>
                    </a:p>
                  </a:txBody>
                  <a:tcPr anchor="ctr">
                    <a:solidFill>
                      <a:srgbClr val="00B050"/>
                    </a:solidFill>
                  </a:tcPr>
                </a:tc>
                <a:tc>
                  <a:txBody>
                    <a:bodyPr/>
                    <a:lstStyle/>
                    <a:p>
                      <a:pPr algn="ctr"/>
                      <a:r>
                        <a:rPr lang="nl-BE" dirty="0">
                          <a:solidFill>
                            <a:schemeClr val="bg1"/>
                          </a:solidFill>
                        </a:rPr>
                        <a:t>Impact</a:t>
                      </a:r>
                      <a:br>
                        <a:rPr lang="nl-BE" dirty="0">
                          <a:solidFill>
                            <a:schemeClr val="bg1"/>
                          </a:solidFill>
                        </a:rPr>
                      </a:br>
                      <a:r>
                        <a:rPr lang="nl-BE" dirty="0">
                          <a:solidFill>
                            <a:schemeClr val="bg1"/>
                          </a:solidFill>
                        </a:rPr>
                        <a:t>LPP/PLP</a:t>
                      </a:r>
                      <a:br>
                        <a:rPr lang="nl-BE" dirty="0">
                          <a:solidFill>
                            <a:schemeClr val="bg1"/>
                          </a:solidFill>
                        </a:rPr>
                      </a:br>
                      <a:r>
                        <a:rPr lang="nl-BE" dirty="0">
                          <a:solidFill>
                            <a:schemeClr val="bg1"/>
                          </a:solidFill>
                        </a:rPr>
                        <a:t>KKE</a:t>
                      </a:r>
                    </a:p>
                  </a:txBody>
                  <a:tcPr anchor="ctr">
                    <a:solidFill>
                      <a:srgbClr val="00B050"/>
                    </a:solidFill>
                  </a:tcPr>
                </a:tc>
                <a:tc>
                  <a:txBody>
                    <a:bodyPr/>
                    <a:lstStyle/>
                    <a:p>
                      <a:pPr algn="ctr"/>
                      <a:r>
                        <a:rPr lang="nl-BE" dirty="0" err="1">
                          <a:solidFill>
                            <a:schemeClr val="bg1"/>
                          </a:solidFill>
                        </a:rPr>
                        <a:t>Prio</a:t>
                      </a:r>
                      <a:endParaRPr lang="nl-BE" dirty="0">
                        <a:solidFill>
                          <a:schemeClr val="bg1"/>
                        </a:solidFill>
                      </a:endParaRPr>
                    </a:p>
                  </a:txBody>
                  <a:tcPr anchor="ctr">
                    <a:solidFill>
                      <a:srgbClr val="00B050"/>
                    </a:solidFill>
                  </a:tcPr>
                </a:tc>
                <a:tc>
                  <a:txBody>
                    <a:bodyPr/>
                    <a:lstStyle/>
                    <a:p>
                      <a:pPr algn="ctr"/>
                      <a:r>
                        <a:rPr lang="nl-BE" dirty="0">
                          <a:solidFill>
                            <a:schemeClr val="bg1"/>
                          </a:solidFill>
                        </a:rPr>
                        <a:t>Data </a:t>
                      </a:r>
                      <a:br>
                        <a:rPr lang="nl-BE" dirty="0">
                          <a:solidFill>
                            <a:schemeClr val="bg1"/>
                          </a:solidFill>
                        </a:rPr>
                      </a:br>
                      <a:r>
                        <a:rPr lang="nl-BE" dirty="0">
                          <a:solidFill>
                            <a:schemeClr val="bg1"/>
                          </a:solidFill>
                        </a:rPr>
                        <a:t>(NLT)</a:t>
                      </a:r>
                    </a:p>
                  </a:txBody>
                  <a:tcPr anchor="ctr">
                    <a:solidFill>
                      <a:srgbClr val="00B050"/>
                    </a:solidFill>
                  </a:tcPr>
                </a:tc>
                <a:tc>
                  <a:txBody>
                    <a:bodyPr/>
                    <a:lstStyle/>
                    <a:p>
                      <a:pPr algn="ctr"/>
                      <a:r>
                        <a:rPr lang="nl-BE" dirty="0">
                          <a:solidFill>
                            <a:schemeClr val="bg1"/>
                          </a:solidFill>
                        </a:rPr>
                        <a:t>Piloot</a:t>
                      </a:r>
                    </a:p>
                  </a:txBody>
                  <a:tcPr anchor="ctr">
                    <a:solidFill>
                      <a:srgbClr val="00B050"/>
                    </a:solidFill>
                  </a:tcPr>
                </a:tc>
                <a:tc>
                  <a:txBody>
                    <a:bodyPr/>
                    <a:lstStyle/>
                    <a:p>
                      <a:pPr algn="ctr"/>
                      <a:r>
                        <a:rPr lang="nl-BE" dirty="0">
                          <a:solidFill>
                            <a:schemeClr val="bg1"/>
                          </a:solidFill>
                        </a:rPr>
                        <a:t>Preventieadviseur</a:t>
                      </a:r>
                    </a:p>
                  </a:txBody>
                  <a:tcPr anchor="ctr">
                    <a:solidFill>
                      <a:srgbClr val="00B050"/>
                    </a:solidFill>
                  </a:tcPr>
                </a:tc>
                <a:extLst>
                  <a:ext uri="{0D108BD9-81ED-4DB2-BD59-A6C34878D82A}">
                    <a16:rowId xmlns:a16="http://schemas.microsoft.com/office/drawing/2014/main" val="3142780"/>
                  </a:ext>
                </a:extLst>
              </a:tr>
              <a:tr h="881664">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a:effectLst/>
                          <a:latin typeface="Calibri" panose="020F0502020204030204" pitchFamily="34" charset="0"/>
                          <a:ea typeface="Calibri" panose="020F0502020204030204" pitchFamily="34" charset="0"/>
                          <a:cs typeface="Times New Roman" panose="02020603050405020304" pitchFamily="18" charset="0"/>
                        </a:rPr>
                        <a:t>Kapt Sébastien MERTENS de WILMARS</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Opmaken van een actieplan teneinde de situatie te optimaliseren</a:t>
                      </a: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Nihil</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2</a:t>
                      </a: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Continu</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a:effectLst/>
                          <a:latin typeface="Calibri" panose="020F0502020204030204" pitchFamily="34" charset="0"/>
                          <a:ea typeface="Calibri" panose="020F0502020204030204" pitchFamily="34" charset="0"/>
                          <a:cs typeface="Times New Roman" panose="02020603050405020304" pitchFamily="18" charset="0"/>
                        </a:rPr>
                        <a:t>Kapt Sébastien MERTENS de WILMARS</a:t>
                      </a:r>
                    </a:p>
                  </a:txBody>
                  <a:tcPr marL="7620" marR="7620" marT="7620" marB="0" anchor="ctr"/>
                </a:tc>
                <a:tc>
                  <a:txBody>
                    <a:bodyPr/>
                    <a:lstStyle/>
                    <a:p>
                      <a:pPr algn="ctr" fontAlgn="b"/>
                      <a:r>
                        <a:rPr lang="nl-BE" sz="1400" b="0" i="0" u="none" strike="noStrike" dirty="0">
                          <a:effectLst/>
                          <a:latin typeface="Calibri" panose="020F0502020204030204" pitchFamily="34" charset="0"/>
                        </a:rPr>
                        <a:t>Dhr. LEJEUNE Fabian</a:t>
                      </a:r>
                    </a:p>
                  </a:txBody>
                  <a:tcPr marL="7620" marR="7620" marT="7620" marB="0" anchor="ctr"/>
                </a:tc>
                <a:extLst>
                  <a:ext uri="{0D108BD9-81ED-4DB2-BD59-A6C34878D82A}">
                    <a16:rowId xmlns:a16="http://schemas.microsoft.com/office/drawing/2014/main" val="3523808688"/>
                  </a:ext>
                </a:extLst>
              </a:tr>
              <a:tr h="960230">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a:effectLst/>
                          <a:latin typeface="Calibri" panose="020F0502020204030204" pitchFamily="34" charset="0"/>
                          <a:ea typeface="Calibri" panose="020F0502020204030204" pitchFamily="34" charset="0"/>
                          <a:cs typeface="Times New Roman" panose="02020603050405020304" pitchFamily="18" charset="0"/>
                        </a:rPr>
                        <a:t>Kapt Sébastien MERTENS de WILMARS</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Uitbaten van de wettelijke verslagen en de opmerkingen van de gebruikers door het opmaken van </a:t>
                      </a:r>
                      <a:r>
                        <a:rPr lang="nl-BE" sz="1400" dirty="0" err="1">
                          <a:effectLst/>
                          <a:latin typeface="Calibri" panose="020F0502020204030204" pitchFamily="34" charset="0"/>
                          <a:ea typeface="Calibri" panose="020F0502020204030204" pitchFamily="34" charset="0"/>
                          <a:cs typeface="Times New Roman" panose="02020603050405020304" pitchFamily="18" charset="0"/>
                        </a:rPr>
                        <a:t>WO's</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Nihil</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Continu</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a:effectLst/>
                          <a:latin typeface="Calibri" panose="020F0502020204030204" pitchFamily="34" charset="0"/>
                          <a:ea typeface="Calibri" panose="020F0502020204030204" pitchFamily="34" charset="0"/>
                          <a:cs typeface="Times New Roman" panose="02020603050405020304" pitchFamily="18" charset="0"/>
                        </a:rPr>
                        <a:t>Kapt Sébastien MERTENS de </a:t>
                      </a:r>
                      <a:r>
                        <a:rPr lang="nl-BE" sz="1400" dirty="0" err="1">
                          <a:effectLst/>
                          <a:latin typeface="Calibri" panose="020F0502020204030204" pitchFamily="34" charset="0"/>
                          <a:ea typeface="Calibri" panose="020F0502020204030204" pitchFamily="34" charset="0"/>
                          <a:cs typeface="Times New Roman" panose="02020603050405020304" pitchFamily="18" charset="0"/>
                        </a:rPr>
                        <a:t>WILMARSKapt</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algn="ctr" fontAlgn="b"/>
                      <a:r>
                        <a:rPr lang="nl-BE" sz="1400" b="0" i="0" u="none" strike="noStrike" dirty="0">
                          <a:effectLst/>
                          <a:latin typeface="Calibri" panose="020F0502020204030204" pitchFamily="34" charset="0"/>
                        </a:rPr>
                        <a:t>Dhr. LEJEUNE Fabian</a:t>
                      </a:r>
                    </a:p>
                  </a:txBody>
                  <a:tcPr marL="7620" marR="7620" marT="7620" marB="0" anchor="ctr"/>
                </a:tc>
                <a:extLst>
                  <a:ext uri="{0D108BD9-81ED-4DB2-BD59-A6C34878D82A}">
                    <a16:rowId xmlns:a16="http://schemas.microsoft.com/office/drawing/2014/main" val="3168295882"/>
                  </a:ext>
                </a:extLst>
              </a:tr>
              <a:tr h="1373975">
                <a:tc>
                  <a:txBody>
                    <a:bodyPr/>
                    <a:lstStyle/>
                    <a:p>
                      <a:pPr algn="ctr">
                        <a:lnSpc>
                          <a:spcPct val="107000"/>
                        </a:lnSpc>
                        <a:spcAft>
                          <a:spcPts val="800"/>
                        </a:spcAft>
                      </a:pPr>
                      <a:r>
                        <a:rPr lang="fr-BE" sz="1400" dirty="0" err="1">
                          <a:solidFill>
                            <a:srgbClr val="1A4652"/>
                          </a:solidFill>
                          <a:effectLst/>
                          <a:latin typeface="Calibri" panose="020F0502020204030204" pitchFamily="34" charset="0"/>
                          <a:ea typeface="Times New Roman" panose="02020603050405020304" pitchFamily="18" charset="0"/>
                          <a:cs typeface="Calibri" panose="020F0502020204030204" pitchFamily="34" charset="0"/>
                        </a:rPr>
                        <a:t>MatBeh</a:t>
                      </a:r>
                      <a:r>
                        <a:rPr lang="fr-BE" sz="1400" dirty="0">
                          <a:solidFill>
                            <a:srgbClr val="1A4652"/>
                          </a:solidFill>
                          <a:effectLst/>
                          <a:latin typeface="Calibri" panose="020F0502020204030204" pitchFamily="34" charset="0"/>
                          <a:ea typeface="Times New Roman" panose="02020603050405020304" pitchFamily="18" charset="0"/>
                          <a:cs typeface="Calibri" panose="020F0502020204030204" pitchFamily="34" charset="0"/>
                        </a:rPr>
                        <a:t> met </a:t>
                      </a:r>
                      <a:r>
                        <a:rPr lang="fr-BE" sz="1400" dirty="0" err="1">
                          <a:solidFill>
                            <a:srgbClr val="1A4652"/>
                          </a:solidFill>
                          <a:effectLst/>
                          <a:latin typeface="Calibri" panose="020F0502020204030204" pitchFamily="34" charset="0"/>
                          <a:ea typeface="Times New Roman" panose="02020603050405020304" pitchFamily="18" charset="0"/>
                          <a:cs typeface="Calibri" panose="020F0502020204030204" pitchFamily="34" charset="0"/>
                        </a:rPr>
                        <a:t>lokale</a:t>
                      </a:r>
                      <a:r>
                        <a:rPr lang="fr-BE" sz="1400" dirty="0">
                          <a:solidFill>
                            <a:srgbClr val="1A4652"/>
                          </a:solidFill>
                          <a:effectLst/>
                          <a:latin typeface="Calibri" panose="020F0502020204030204" pitchFamily="34" charset="0"/>
                          <a:ea typeface="Times New Roman" panose="02020603050405020304" pitchFamily="18" charset="0"/>
                          <a:cs typeface="Calibri" panose="020F0502020204030204" pitchFamily="34" charset="0"/>
                        </a:rPr>
                        <a:t> </a:t>
                      </a:r>
                      <a:r>
                        <a:rPr lang="fr-BE" sz="1400" dirty="0" err="1">
                          <a:solidFill>
                            <a:srgbClr val="1A4652"/>
                          </a:solidFill>
                          <a:effectLst/>
                          <a:latin typeface="Calibri" panose="020F0502020204030204" pitchFamily="34" charset="0"/>
                          <a:ea typeface="Times New Roman" panose="02020603050405020304" pitchFamily="18" charset="0"/>
                          <a:cs typeface="Calibri" panose="020F0502020204030204" pitchFamily="34" charset="0"/>
                        </a:rPr>
                        <a:t>actoren</a:t>
                      </a:r>
                      <a:endParaRPr lang="nl-BE" sz="1400" dirty="0">
                        <a:solidFill>
                          <a:srgbClr val="1A4652"/>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solidFill>
                            <a:srgbClr val="1A4652"/>
                          </a:solidFill>
                          <a:effectLst/>
                          <a:latin typeface="Calibri" panose="020F0502020204030204" pitchFamily="34" charset="0"/>
                          <a:ea typeface="Calibri" panose="020F0502020204030204" pitchFamily="34" charset="0"/>
                          <a:cs typeface="Times New Roman" panose="02020603050405020304" pitchFamily="18" charset="0"/>
                        </a:rPr>
                        <a:t>Bepalen van de prioriteiten tijdens de </a:t>
                      </a:r>
                      <a:r>
                        <a:rPr lang="nl-BE" sz="1400" dirty="0" err="1">
                          <a:solidFill>
                            <a:srgbClr val="1A4652"/>
                          </a:solidFill>
                          <a:effectLst/>
                          <a:latin typeface="Calibri" panose="020F0502020204030204" pitchFamily="34" charset="0"/>
                          <a:ea typeface="Calibri" panose="020F0502020204030204" pitchFamily="34" charset="0"/>
                          <a:cs typeface="Times New Roman" panose="02020603050405020304" pitchFamily="18" charset="0"/>
                        </a:rPr>
                        <a:t>recurrente</a:t>
                      </a:r>
                      <a:r>
                        <a:rPr lang="nl-BE" sz="1400" dirty="0">
                          <a:solidFill>
                            <a:srgbClr val="1A4652"/>
                          </a:solidFill>
                          <a:effectLst/>
                          <a:latin typeface="Calibri" panose="020F0502020204030204" pitchFamily="34" charset="0"/>
                          <a:ea typeface="Calibri" panose="020F0502020204030204" pitchFamily="34" charset="0"/>
                          <a:cs typeface="Times New Roman" panose="02020603050405020304" pitchFamily="18" charset="0"/>
                        </a:rPr>
                        <a:t> meeting. Er dient een onderscheid gemaakt te worden tussen administratieve opmerkingen, niet werkende installaties en onveilige situaties.</a:t>
                      </a:r>
                    </a:p>
                  </a:txBody>
                  <a:tcPr marL="44450" marR="44450" marT="0" marB="0" anchor="ctr"/>
                </a:tc>
                <a:tc>
                  <a:txBody>
                    <a:bodyPr/>
                    <a:lstStyle/>
                    <a:p>
                      <a:pPr algn="ctr">
                        <a:lnSpc>
                          <a:spcPct val="107000"/>
                        </a:lnSpc>
                        <a:spcAft>
                          <a:spcPts val="800"/>
                        </a:spcAft>
                      </a:pPr>
                      <a:r>
                        <a:rPr lang="fr-BE" sz="1400" dirty="0">
                          <a:solidFill>
                            <a:srgbClr val="1A4652"/>
                          </a:solidFill>
                          <a:effectLst/>
                          <a:latin typeface="Calibri" panose="020F0502020204030204" pitchFamily="34" charset="0"/>
                          <a:ea typeface="Times New Roman" panose="02020603050405020304" pitchFamily="18" charset="0"/>
                          <a:cs typeface="Calibri" panose="020F0502020204030204" pitchFamily="34" charset="0"/>
                        </a:rPr>
                        <a:t>Nihil</a:t>
                      </a:r>
                      <a:endParaRPr lang="nl-BE" sz="1400" dirty="0">
                        <a:solidFill>
                          <a:srgbClr val="1A4652"/>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1A4652"/>
                          </a:solidFill>
                          <a:effectLst/>
                          <a:latin typeface="Calibri" panose="020F0502020204030204" pitchFamily="34" charset="0"/>
                          <a:ea typeface="Times New Roman" panose="02020603050405020304" pitchFamily="18" charset="0"/>
                          <a:cs typeface="Calibri" panose="020F0502020204030204" pitchFamily="34" charset="0"/>
                        </a:rPr>
                        <a:t> </a:t>
                      </a:r>
                      <a:endParaRPr lang="nl-BE" sz="1400" dirty="0">
                        <a:solidFill>
                          <a:srgbClr val="1A4652"/>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1A4652"/>
                          </a:solidFill>
                          <a:effectLst/>
                          <a:latin typeface="Calibri" panose="020F0502020204030204" pitchFamily="34" charset="0"/>
                          <a:ea typeface="Times New Roman" panose="02020603050405020304" pitchFamily="18" charset="0"/>
                          <a:cs typeface="Calibri" panose="020F0502020204030204" pitchFamily="34" charset="0"/>
                        </a:rPr>
                        <a:t>Continu</a:t>
                      </a:r>
                      <a:endParaRPr lang="nl-BE" sz="1400" dirty="0">
                        <a:solidFill>
                          <a:srgbClr val="1A4652"/>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a:effectLst/>
                          <a:latin typeface="Calibri" panose="020F0502020204030204" pitchFamily="34" charset="0"/>
                          <a:ea typeface="Calibri" panose="020F0502020204030204" pitchFamily="34" charset="0"/>
                          <a:cs typeface="Times New Roman" panose="02020603050405020304" pitchFamily="18" charset="0"/>
                        </a:rPr>
                        <a:t>Kapt Sébastien MERTENS de </a:t>
                      </a:r>
                      <a:r>
                        <a:rPr lang="nl-BE" sz="1400" dirty="0" err="1">
                          <a:effectLst/>
                          <a:latin typeface="Calibri" panose="020F0502020204030204" pitchFamily="34" charset="0"/>
                          <a:ea typeface="Calibri" panose="020F0502020204030204" pitchFamily="34" charset="0"/>
                          <a:cs typeface="Times New Roman" panose="02020603050405020304" pitchFamily="18" charset="0"/>
                        </a:rPr>
                        <a:t>WILMARSKapt</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algn="ctr" fontAlgn="b"/>
                      <a:r>
                        <a:rPr lang="nl-BE" sz="1400" b="0" i="0" u="none" strike="noStrike" dirty="0">
                          <a:solidFill>
                            <a:srgbClr val="1A4652"/>
                          </a:solidFill>
                          <a:effectLst/>
                          <a:latin typeface="Calibri" panose="020F0502020204030204" pitchFamily="34" charset="0"/>
                        </a:rPr>
                        <a:t>Dhr. LEJEUNE Fabian</a:t>
                      </a:r>
                    </a:p>
                  </a:txBody>
                  <a:tcPr marL="7620" marR="7620" marT="7620" marB="0" anchor="ctr"/>
                </a:tc>
                <a:extLst>
                  <a:ext uri="{0D108BD9-81ED-4DB2-BD59-A6C34878D82A}">
                    <a16:rowId xmlns:a16="http://schemas.microsoft.com/office/drawing/2014/main" val="553309125"/>
                  </a:ext>
                </a:extLst>
              </a:tr>
              <a:tr h="1064413">
                <a:tc>
                  <a:txBody>
                    <a:bodyPr/>
                    <a:lstStyle/>
                    <a:p>
                      <a:pPr algn="ctr">
                        <a:lnSpc>
                          <a:spcPct val="107000"/>
                        </a:lnSpc>
                        <a:spcAft>
                          <a:spcPts val="800"/>
                        </a:spcAft>
                      </a:pPr>
                      <a:r>
                        <a:rPr lang="fr-BE" sz="14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Matbeh</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Vrijmaken van de nodige budgetten rekening houdend met de prioriteiten van 3.2</a:t>
                      </a: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Nihil</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Continu</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a:effectLst/>
                          <a:latin typeface="Calibri" panose="020F0502020204030204" pitchFamily="34" charset="0"/>
                          <a:ea typeface="Calibri" panose="020F0502020204030204" pitchFamily="34" charset="0"/>
                          <a:cs typeface="Times New Roman" panose="02020603050405020304" pitchFamily="18" charset="0"/>
                        </a:rPr>
                        <a:t>Kapt Sébastien MERTENS de </a:t>
                      </a:r>
                      <a:r>
                        <a:rPr lang="nl-BE" sz="1400" dirty="0" err="1">
                          <a:effectLst/>
                          <a:latin typeface="Calibri" panose="020F0502020204030204" pitchFamily="34" charset="0"/>
                          <a:ea typeface="Calibri" panose="020F0502020204030204" pitchFamily="34" charset="0"/>
                          <a:cs typeface="Times New Roman" panose="02020603050405020304" pitchFamily="18" charset="0"/>
                        </a:rPr>
                        <a:t>WILMARSKapt</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algn="ctr" fontAlgn="b"/>
                      <a:r>
                        <a:rPr lang="nl-BE" sz="1400" b="0" i="0" u="none" strike="noStrike" dirty="0">
                          <a:effectLst/>
                          <a:latin typeface="Calibri" panose="020F0502020204030204" pitchFamily="34" charset="0"/>
                        </a:rPr>
                        <a:t>Dhr. LEJEUNE Fabian</a:t>
                      </a:r>
                    </a:p>
                  </a:txBody>
                  <a:tcPr marL="7620" marR="7620" marT="7620" marB="0" anchor="ctr"/>
                </a:tc>
                <a:extLst>
                  <a:ext uri="{0D108BD9-81ED-4DB2-BD59-A6C34878D82A}">
                    <a16:rowId xmlns:a16="http://schemas.microsoft.com/office/drawing/2014/main" val="87566873"/>
                  </a:ext>
                </a:extLst>
              </a:tr>
            </a:tbl>
          </a:graphicData>
        </a:graphic>
      </p:graphicFrame>
    </p:spTree>
    <p:extLst>
      <p:ext uri="{BB962C8B-B14F-4D97-AF65-F5344CB8AC3E}">
        <p14:creationId xmlns:p14="http://schemas.microsoft.com/office/powerpoint/2010/main" val="302737808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9033B04-8CBD-6970-90B2-D42625AB748E}"/>
              </a:ext>
            </a:extLst>
          </p:cNvPr>
          <p:cNvSpPr txBox="1"/>
          <p:nvPr/>
        </p:nvSpPr>
        <p:spPr>
          <a:xfrm>
            <a:off x="0" y="113803"/>
            <a:ext cx="12192000" cy="1446550"/>
          </a:xfrm>
          <a:prstGeom prst="rect">
            <a:avLst/>
          </a:prstGeom>
        </p:spPr>
        <p:txBody>
          <a:bodyPr wrap="square" rtlCol="0">
            <a:spAutoFit/>
          </a:bodyPr>
          <a:lstStyle/>
          <a:p>
            <a:pPr algn="ctr"/>
            <a:r>
              <a:rPr lang="nl-BE" sz="4400" b="1" dirty="0">
                <a:solidFill>
                  <a:srgbClr val="00B050"/>
                </a:solidFill>
                <a:latin typeface="Arial" panose="020B0604020202020204" pitchFamily="34" charset="0"/>
                <a:cs typeface="Arial" panose="020B0604020202020204" pitchFamily="34" charset="0"/>
              </a:rPr>
              <a:t>21-MR-03</a:t>
            </a:r>
            <a:br>
              <a:rPr lang="nl-BE" sz="4400" b="1" dirty="0">
                <a:solidFill>
                  <a:srgbClr val="00B050"/>
                </a:solidFill>
                <a:latin typeface="Arial" panose="020B0604020202020204" pitchFamily="34" charset="0"/>
                <a:cs typeface="Arial" panose="020B0604020202020204" pitchFamily="34" charset="0"/>
              </a:rPr>
            </a:br>
            <a:r>
              <a:rPr lang="nl-BE" sz="4400" b="1" dirty="0">
                <a:solidFill>
                  <a:srgbClr val="00B050"/>
                </a:solidFill>
                <a:latin typeface="Arial" panose="020B0604020202020204" pitchFamily="34" charset="0"/>
                <a:cs typeface="Arial" panose="020B0604020202020204" pitchFamily="34" charset="0"/>
              </a:rPr>
              <a:t>Elektrische veiligheid.</a:t>
            </a:r>
          </a:p>
        </p:txBody>
      </p:sp>
      <p:graphicFrame>
        <p:nvGraphicFramePr>
          <p:cNvPr id="6" name="Table 5">
            <a:extLst>
              <a:ext uri="{FF2B5EF4-FFF2-40B4-BE49-F238E27FC236}">
                <a16:creationId xmlns:a16="http://schemas.microsoft.com/office/drawing/2014/main" id="{9E8EDF15-6C8F-E43A-4A4B-EC3308345CE8}"/>
              </a:ext>
            </a:extLst>
          </p:cNvPr>
          <p:cNvGraphicFramePr>
            <a:graphicFrameLocks noGrp="1"/>
          </p:cNvGraphicFramePr>
          <p:nvPr>
            <p:extLst>
              <p:ext uri="{D42A27DB-BD31-4B8C-83A1-F6EECF244321}">
                <p14:modId xmlns:p14="http://schemas.microsoft.com/office/powerpoint/2010/main" val="2840722421"/>
              </p:ext>
            </p:extLst>
          </p:nvPr>
        </p:nvGraphicFramePr>
        <p:xfrm>
          <a:off x="0" y="1871383"/>
          <a:ext cx="12192000" cy="3851041"/>
        </p:xfrm>
        <a:graphic>
          <a:graphicData uri="http://schemas.openxmlformats.org/drawingml/2006/table">
            <a:tbl>
              <a:tblPr firstRow="1" bandRow="1">
                <a:tableStyleId>{5C22544A-7EE6-4342-B048-85BDC9FD1C3A}</a:tableStyleId>
              </a:tblPr>
              <a:tblGrid>
                <a:gridCol w="1594064">
                  <a:extLst>
                    <a:ext uri="{9D8B030D-6E8A-4147-A177-3AD203B41FA5}">
                      <a16:colId xmlns:a16="http://schemas.microsoft.com/office/drawing/2014/main" val="3164560031"/>
                    </a:ext>
                  </a:extLst>
                </a:gridCol>
                <a:gridCol w="2520736">
                  <a:extLst>
                    <a:ext uri="{9D8B030D-6E8A-4147-A177-3AD203B41FA5}">
                      <a16:colId xmlns:a16="http://schemas.microsoft.com/office/drawing/2014/main" val="4051463726"/>
                    </a:ext>
                  </a:extLst>
                </a:gridCol>
                <a:gridCol w="1511643">
                  <a:extLst>
                    <a:ext uri="{9D8B030D-6E8A-4147-A177-3AD203B41FA5}">
                      <a16:colId xmlns:a16="http://schemas.microsoft.com/office/drawing/2014/main" val="2989411758"/>
                    </a:ext>
                  </a:extLst>
                </a:gridCol>
                <a:gridCol w="1095633">
                  <a:extLst>
                    <a:ext uri="{9D8B030D-6E8A-4147-A177-3AD203B41FA5}">
                      <a16:colId xmlns:a16="http://schemas.microsoft.com/office/drawing/2014/main" val="3396486518"/>
                    </a:ext>
                  </a:extLst>
                </a:gridCol>
                <a:gridCol w="1121444">
                  <a:extLst>
                    <a:ext uri="{9D8B030D-6E8A-4147-A177-3AD203B41FA5}">
                      <a16:colId xmlns:a16="http://schemas.microsoft.com/office/drawing/2014/main" val="3760943750"/>
                    </a:ext>
                  </a:extLst>
                </a:gridCol>
                <a:gridCol w="2083075">
                  <a:extLst>
                    <a:ext uri="{9D8B030D-6E8A-4147-A177-3AD203B41FA5}">
                      <a16:colId xmlns:a16="http://schemas.microsoft.com/office/drawing/2014/main" val="435362140"/>
                    </a:ext>
                  </a:extLst>
                </a:gridCol>
                <a:gridCol w="2265405">
                  <a:extLst>
                    <a:ext uri="{9D8B030D-6E8A-4147-A177-3AD203B41FA5}">
                      <a16:colId xmlns:a16="http://schemas.microsoft.com/office/drawing/2014/main" val="2718862243"/>
                    </a:ext>
                  </a:extLst>
                </a:gridCol>
              </a:tblGrid>
              <a:tr h="1074354">
                <a:tc>
                  <a:txBody>
                    <a:bodyPr/>
                    <a:lstStyle/>
                    <a:p>
                      <a:pPr algn="ctr"/>
                      <a:r>
                        <a:rPr lang="nl-BE" dirty="0">
                          <a:solidFill>
                            <a:schemeClr val="bg1"/>
                          </a:solidFill>
                        </a:rPr>
                        <a:t>Actor</a:t>
                      </a:r>
                    </a:p>
                  </a:txBody>
                  <a:tcPr anchor="ctr">
                    <a:solidFill>
                      <a:srgbClr val="00B050"/>
                    </a:solidFill>
                  </a:tcPr>
                </a:tc>
                <a:tc>
                  <a:txBody>
                    <a:bodyPr/>
                    <a:lstStyle/>
                    <a:p>
                      <a:pPr algn="ctr"/>
                      <a:r>
                        <a:rPr lang="nl-BE" dirty="0" err="1">
                          <a:solidFill>
                            <a:schemeClr val="bg1"/>
                          </a:solidFill>
                        </a:rPr>
                        <a:t>Ojectief</a:t>
                      </a:r>
                      <a:r>
                        <a:rPr lang="nl-BE" dirty="0">
                          <a:solidFill>
                            <a:schemeClr val="bg1"/>
                          </a:solidFill>
                        </a:rPr>
                        <a:t>/Taak</a:t>
                      </a:r>
                    </a:p>
                  </a:txBody>
                  <a:tcPr anchor="ctr">
                    <a:solidFill>
                      <a:srgbClr val="00B050"/>
                    </a:solidFill>
                  </a:tcPr>
                </a:tc>
                <a:tc>
                  <a:txBody>
                    <a:bodyPr/>
                    <a:lstStyle/>
                    <a:p>
                      <a:pPr algn="ctr"/>
                      <a:r>
                        <a:rPr lang="nl-BE" dirty="0">
                          <a:solidFill>
                            <a:schemeClr val="bg1"/>
                          </a:solidFill>
                        </a:rPr>
                        <a:t>Impact</a:t>
                      </a:r>
                      <a:br>
                        <a:rPr lang="nl-BE" dirty="0">
                          <a:solidFill>
                            <a:schemeClr val="bg1"/>
                          </a:solidFill>
                        </a:rPr>
                      </a:br>
                      <a:r>
                        <a:rPr lang="nl-BE" dirty="0">
                          <a:solidFill>
                            <a:schemeClr val="bg1"/>
                          </a:solidFill>
                        </a:rPr>
                        <a:t>LPP/PLP</a:t>
                      </a:r>
                      <a:br>
                        <a:rPr lang="nl-BE" dirty="0">
                          <a:solidFill>
                            <a:schemeClr val="bg1"/>
                          </a:solidFill>
                        </a:rPr>
                      </a:br>
                      <a:r>
                        <a:rPr lang="nl-BE" dirty="0">
                          <a:solidFill>
                            <a:schemeClr val="bg1"/>
                          </a:solidFill>
                        </a:rPr>
                        <a:t>KKE</a:t>
                      </a:r>
                    </a:p>
                  </a:txBody>
                  <a:tcPr anchor="ctr">
                    <a:solidFill>
                      <a:srgbClr val="00B050"/>
                    </a:solidFill>
                  </a:tcPr>
                </a:tc>
                <a:tc>
                  <a:txBody>
                    <a:bodyPr/>
                    <a:lstStyle/>
                    <a:p>
                      <a:pPr algn="ctr"/>
                      <a:r>
                        <a:rPr lang="nl-BE" dirty="0" err="1">
                          <a:solidFill>
                            <a:schemeClr val="bg1"/>
                          </a:solidFill>
                        </a:rPr>
                        <a:t>Prio</a:t>
                      </a:r>
                      <a:endParaRPr lang="nl-BE" dirty="0">
                        <a:solidFill>
                          <a:schemeClr val="bg1"/>
                        </a:solidFill>
                      </a:endParaRPr>
                    </a:p>
                  </a:txBody>
                  <a:tcPr anchor="ctr">
                    <a:solidFill>
                      <a:srgbClr val="00B050"/>
                    </a:solidFill>
                  </a:tcPr>
                </a:tc>
                <a:tc>
                  <a:txBody>
                    <a:bodyPr/>
                    <a:lstStyle/>
                    <a:p>
                      <a:pPr algn="ctr"/>
                      <a:r>
                        <a:rPr lang="nl-BE" dirty="0">
                          <a:solidFill>
                            <a:schemeClr val="bg1"/>
                          </a:solidFill>
                        </a:rPr>
                        <a:t>Data </a:t>
                      </a:r>
                      <a:br>
                        <a:rPr lang="nl-BE" dirty="0">
                          <a:solidFill>
                            <a:schemeClr val="bg1"/>
                          </a:solidFill>
                        </a:rPr>
                      </a:br>
                      <a:r>
                        <a:rPr lang="nl-BE" dirty="0">
                          <a:solidFill>
                            <a:schemeClr val="bg1"/>
                          </a:solidFill>
                        </a:rPr>
                        <a:t>(NLT)</a:t>
                      </a:r>
                    </a:p>
                  </a:txBody>
                  <a:tcPr anchor="ctr">
                    <a:solidFill>
                      <a:srgbClr val="00B050"/>
                    </a:solidFill>
                  </a:tcPr>
                </a:tc>
                <a:tc>
                  <a:txBody>
                    <a:bodyPr/>
                    <a:lstStyle/>
                    <a:p>
                      <a:pPr algn="ctr"/>
                      <a:r>
                        <a:rPr lang="nl-BE" dirty="0">
                          <a:solidFill>
                            <a:schemeClr val="bg1"/>
                          </a:solidFill>
                        </a:rPr>
                        <a:t>Piloot</a:t>
                      </a:r>
                    </a:p>
                  </a:txBody>
                  <a:tcPr anchor="ctr">
                    <a:solidFill>
                      <a:srgbClr val="00B050"/>
                    </a:solidFill>
                  </a:tcPr>
                </a:tc>
                <a:tc>
                  <a:txBody>
                    <a:bodyPr/>
                    <a:lstStyle/>
                    <a:p>
                      <a:pPr algn="ctr"/>
                      <a:r>
                        <a:rPr lang="nl-BE" dirty="0">
                          <a:solidFill>
                            <a:schemeClr val="bg1"/>
                          </a:solidFill>
                        </a:rPr>
                        <a:t>Preventieadviseur</a:t>
                      </a:r>
                    </a:p>
                  </a:txBody>
                  <a:tcPr anchor="ctr">
                    <a:solidFill>
                      <a:srgbClr val="00B050"/>
                    </a:solidFill>
                  </a:tcPr>
                </a:tc>
                <a:extLst>
                  <a:ext uri="{0D108BD9-81ED-4DB2-BD59-A6C34878D82A}">
                    <a16:rowId xmlns:a16="http://schemas.microsoft.com/office/drawing/2014/main" val="3142780"/>
                  </a:ext>
                </a:extLst>
              </a:tr>
              <a:tr h="812653">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a:effectLst/>
                          <a:latin typeface="Calibri" panose="020F0502020204030204" pitchFamily="34" charset="0"/>
                          <a:ea typeface="Calibri" panose="020F0502020204030204" pitchFamily="34" charset="0"/>
                          <a:cs typeface="Times New Roman" panose="02020603050405020304" pitchFamily="18" charset="0"/>
                        </a:rPr>
                        <a:t>Kapt Sébastien MERTENS de WILMARS</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Automatiseren van de processen om de doorlooptijden te verkorten en de werklast te verminderen</a:t>
                      </a: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Nihil</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3</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lang="nl-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01/06/2026</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a:effectLst/>
                          <a:latin typeface="Calibri" panose="020F0502020204030204" pitchFamily="34" charset="0"/>
                          <a:ea typeface="Calibri" panose="020F0502020204030204" pitchFamily="34" charset="0"/>
                          <a:cs typeface="Times New Roman" panose="02020603050405020304" pitchFamily="18" charset="0"/>
                        </a:rPr>
                        <a:t>Kapt Sébastien MERTENS de WILMARS</a:t>
                      </a:r>
                    </a:p>
                  </a:txBody>
                  <a:tcPr marL="7620" marR="7620" marT="7620" marB="0" anchor="ctr"/>
                </a:tc>
                <a:tc>
                  <a:txBody>
                    <a:bodyPr/>
                    <a:lstStyle/>
                    <a:p>
                      <a:pPr algn="ctr" fontAlgn="b"/>
                      <a:r>
                        <a:rPr lang="nl-BE" sz="1400" b="0" i="0" u="none" strike="noStrike" dirty="0">
                          <a:effectLst/>
                          <a:latin typeface="Calibri" panose="020F0502020204030204" pitchFamily="34" charset="0"/>
                        </a:rPr>
                        <a:t>Dhr. LEJEUNE Fabian</a:t>
                      </a:r>
                    </a:p>
                  </a:txBody>
                  <a:tcPr marL="7620" marR="7620" marT="7620" marB="0" anchor="ctr"/>
                </a:tc>
                <a:extLst>
                  <a:ext uri="{0D108BD9-81ED-4DB2-BD59-A6C34878D82A}">
                    <a16:rowId xmlns:a16="http://schemas.microsoft.com/office/drawing/2014/main" val="3435054981"/>
                  </a:ext>
                </a:extLst>
              </a:tr>
              <a:tr h="1061000">
                <a:tc>
                  <a:txBody>
                    <a:bodyPr/>
                    <a:lstStyle/>
                    <a:p>
                      <a:pPr algn="ctr">
                        <a:lnSpc>
                          <a:spcPct val="107000"/>
                        </a:lnSpc>
                        <a:spcAft>
                          <a:spcPts val="800"/>
                        </a:spcAft>
                      </a:pPr>
                      <a:r>
                        <a:rPr lang="nl-BE" sz="1400" dirty="0" err="1">
                          <a:effectLst/>
                          <a:latin typeface="Calibri" panose="020F0502020204030204" pitchFamily="34" charset="0"/>
                          <a:ea typeface="Calibri" panose="020F0502020204030204" pitchFamily="34" charset="0"/>
                          <a:cs typeface="Times New Roman" panose="02020603050405020304" pitchFamily="18" charset="0"/>
                        </a:rPr>
                        <a:t>Matbeh</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Automatiseren van de processen</a:t>
                      </a: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Nihil</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lang="nl-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01/06/2026</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a:effectLst/>
                          <a:latin typeface="Calibri" panose="020F0502020204030204" pitchFamily="34" charset="0"/>
                          <a:ea typeface="Calibri" panose="020F0502020204030204" pitchFamily="34" charset="0"/>
                          <a:cs typeface="Times New Roman" panose="02020603050405020304" pitchFamily="18" charset="0"/>
                        </a:rPr>
                        <a:t>Kapt DERWAEL Simon</a:t>
                      </a:r>
                    </a:p>
                  </a:txBody>
                  <a:tcPr marL="7620" marR="7620" marT="7620" marB="0" anchor="ctr"/>
                </a:tc>
                <a:tc>
                  <a:txBody>
                    <a:bodyPr/>
                    <a:lstStyle/>
                    <a:p>
                      <a:pPr algn="ctr" fontAlgn="b"/>
                      <a:r>
                        <a:rPr lang="nl-BE" sz="1400" b="0" i="0" u="none" strike="noStrike" dirty="0">
                          <a:effectLst/>
                          <a:latin typeface="Calibri" panose="020F0502020204030204" pitchFamily="34" charset="0"/>
                        </a:rPr>
                        <a:t>Dhr. LEJEUNE Fabian</a:t>
                      </a:r>
                    </a:p>
                  </a:txBody>
                  <a:tcPr marL="7620" marR="7620" marT="7620" marB="0" anchor="ctr"/>
                </a:tc>
                <a:extLst>
                  <a:ext uri="{0D108BD9-81ED-4DB2-BD59-A6C34878D82A}">
                    <a16:rowId xmlns:a16="http://schemas.microsoft.com/office/drawing/2014/main" val="3916878563"/>
                  </a:ext>
                </a:extLst>
              </a:tr>
              <a:tr h="812653">
                <a:tc>
                  <a:txBody>
                    <a:bodyPr/>
                    <a:lstStyle/>
                    <a:p>
                      <a:pPr algn="ctr">
                        <a:lnSpc>
                          <a:spcPct val="107000"/>
                        </a:lnSpc>
                        <a:spcAft>
                          <a:spcPts val="800"/>
                        </a:spcAft>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auto" latinLnBrk="0" hangingPunct="1">
                        <a:lnSpc>
                          <a:spcPct val="107000"/>
                        </a:lnSpc>
                        <a:spcBef>
                          <a:spcPts val="0"/>
                        </a:spcBef>
                        <a:spcAft>
                          <a:spcPts val="800"/>
                        </a:spcAft>
                        <a:buClrTx/>
                        <a:buSzTx/>
                        <a:buFontTx/>
                        <a:buNone/>
                        <a:tabLst/>
                        <a:defRPr/>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algn="ctr" fontAlgn="b"/>
                      <a:endParaRPr lang="nl-BE" sz="1400" b="0" i="0" u="none" strike="noStrike" dirty="0">
                        <a:effectLst/>
                        <a:latin typeface="Calibri" panose="020F0502020204030204" pitchFamily="34" charset="0"/>
                      </a:endParaRPr>
                    </a:p>
                  </a:txBody>
                  <a:tcPr marL="7620" marR="7620" marT="7620" marB="0" anchor="ctr"/>
                </a:tc>
                <a:extLst>
                  <a:ext uri="{0D108BD9-81ED-4DB2-BD59-A6C34878D82A}">
                    <a16:rowId xmlns:a16="http://schemas.microsoft.com/office/drawing/2014/main" val="2321501161"/>
                  </a:ext>
                </a:extLst>
              </a:tr>
            </a:tbl>
          </a:graphicData>
        </a:graphic>
      </p:graphicFrame>
    </p:spTree>
    <p:extLst>
      <p:ext uri="{BB962C8B-B14F-4D97-AF65-F5344CB8AC3E}">
        <p14:creationId xmlns:p14="http://schemas.microsoft.com/office/powerpoint/2010/main" val="136232241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9033B04-8CBD-6970-90B2-D42625AB748E}"/>
              </a:ext>
            </a:extLst>
          </p:cNvPr>
          <p:cNvSpPr txBox="1"/>
          <p:nvPr/>
        </p:nvSpPr>
        <p:spPr>
          <a:xfrm>
            <a:off x="0" y="113803"/>
            <a:ext cx="12192000" cy="2000548"/>
          </a:xfrm>
          <a:prstGeom prst="rect">
            <a:avLst/>
          </a:prstGeom>
        </p:spPr>
        <p:txBody>
          <a:bodyPr wrap="square" rtlCol="0">
            <a:spAutoFit/>
          </a:bodyPr>
          <a:lstStyle/>
          <a:p>
            <a:pPr algn="ctr"/>
            <a:r>
              <a:rPr lang="nl-BE" sz="4400" b="1" dirty="0">
                <a:solidFill>
                  <a:srgbClr val="00B050"/>
                </a:solidFill>
                <a:latin typeface="Arial" panose="020B0604020202020204" pitchFamily="34" charset="0"/>
                <a:cs typeface="Arial" panose="020B0604020202020204" pitchFamily="34" charset="0"/>
              </a:rPr>
              <a:t>21-MR-04</a:t>
            </a:r>
            <a:br>
              <a:rPr lang="nl-BE" sz="4400" b="1" dirty="0">
                <a:solidFill>
                  <a:srgbClr val="00B050"/>
                </a:solidFill>
                <a:latin typeface="Arial" panose="020B0604020202020204" pitchFamily="34" charset="0"/>
                <a:cs typeface="Arial" panose="020B0604020202020204" pitchFamily="34" charset="0"/>
              </a:rPr>
            </a:br>
            <a:r>
              <a:rPr lang="nl-BE" sz="4000" b="1" dirty="0">
                <a:solidFill>
                  <a:srgbClr val="00B050"/>
                </a:solidFill>
                <a:latin typeface="Arial" panose="020B0604020202020204" pitchFamily="34" charset="0"/>
                <a:cs typeface="Arial" panose="020B0604020202020204" pitchFamily="34" charset="0"/>
              </a:rPr>
              <a:t>Identificatie en risicobeoordeling carcinogene, mutagene en reprotoxische agentia (CMR).</a:t>
            </a:r>
          </a:p>
        </p:txBody>
      </p:sp>
      <p:graphicFrame>
        <p:nvGraphicFramePr>
          <p:cNvPr id="6" name="Table 5">
            <a:extLst>
              <a:ext uri="{FF2B5EF4-FFF2-40B4-BE49-F238E27FC236}">
                <a16:creationId xmlns:a16="http://schemas.microsoft.com/office/drawing/2014/main" id="{9E8EDF15-6C8F-E43A-4A4B-EC3308345CE8}"/>
              </a:ext>
            </a:extLst>
          </p:cNvPr>
          <p:cNvGraphicFramePr>
            <a:graphicFrameLocks noGrp="1"/>
          </p:cNvGraphicFramePr>
          <p:nvPr>
            <p:extLst>
              <p:ext uri="{D42A27DB-BD31-4B8C-83A1-F6EECF244321}">
                <p14:modId xmlns:p14="http://schemas.microsoft.com/office/powerpoint/2010/main" val="3525142138"/>
              </p:ext>
            </p:extLst>
          </p:nvPr>
        </p:nvGraphicFramePr>
        <p:xfrm>
          <a:off x="0" y="2114351"/>
          <a:ext cx="12192000" cy="4743649"/>
        </p:xfrm>
        <a:graphic>
          <a:graphicData uri="http://schemas.openxmlformats.org/drawingml/2006/table">
            <a:tbl>
              <a:tblPr firstRow="1" bandRow="1">
                <a:tableStyleId>{5C22544A-7EE6-4342-B048-85BDC9FD1C3A}</a:tableStyleId>
              </a:tblPr>
              <a:tblGrid>
                <a:gridCol w="1594064">
                  <a:extLst>
                    <a:ext uri="{9D8B030D-6E8A-4147-A177-3AD203B41FA5}">
                      <a16:colId xmlns:a16="http://schemas.microsoft.com/office/drawing/2014/main" val="3164560031"/>
                    </a:ext>
                  </a:extLst>
                </a:gridCol>
                <a:gridCol w="2516617">
                  <a:extLst>
                    <a:ext uri="{9D8B030D-6E8A-4147-A177-3AD203B41FA5}">
                      <a16:colId xmlns:a16="http://schemas.microsoft.com/office/drawing/2014/main" val="4051463726"/>
                    </a:ext>
                  </a:extLst>
                </a:gridCol>
                <a:gridCol w="1589079">
                  <a:extLst>
                    <a:ext uri="{9D8B030D-6E8A-4147-A177-3AD203B41FA5}">
                      <a16:colId xmlns:a16="http://schemas.microsoft.com/office/drawing/2014/main" val="2989411758"/>
                    </a:ext>
                  </a:extLst>
                </a:gridCol>
                <a:gridCol w="1022316">
                  <a:extLst>
                    <a:ext uri="{9D8B030D-6E8A-4147-A177-3AD203B41FA5}">
                      <a16:colId xmlns:a16="http://schemas.microsoft.com/office/drawing/2014/main" val="3396486518"/>
                    </a:ext>
                  </a:extLst>
                </a:gridCol>
                <a:gridCol w="1186248">
                  <a:extLst>
                    <a:ext uri="{9D8B030D-6E8A-4147-A177-3AD203B41FA5}">
                      <a16:colId xmlns:a16="http://schemas.microsoft.com/office/drawing/2014/main" val="3760943750"/>
                    </a:ext>
                  </a:extLst>
                </a:gridCol>
                <a:gridCol w="2018271">
                  <a:extLst>
                    <a:ext uri="{9D8B030D-6E8A-4147-A177-3AD203B41FA5}">
                      <a16:colId xmlns:a16="http://schemas.microsoft.com/office/drawing/2014/main" val="435362140"/>
                    </a:ext>
                  </a:extLst>
                </a:gridCol>
                <a:gridCol w="2265405">
                  <a:extLst>
                    <a:ext uri="{9D8B030D-6E8A-4147-A177-3AD203B41FA5}">
                      <a16:colId xmlns:a16="http://schemas.microsoft.com/office/drawing/2014/main" val="2718862243"/>
                    </a:ext>
                  </a:extLst>
                </a:gridCol>
              </a:tblGrid>
              <a:tr h="977528">
                <a:tc>
                  <a:txBody>
                    <a:bodyPr/>
                    <a:lstStyle/>
                    <a:p>
                      <a:pPr algn="ctr"/>
                      <a:r>
                        <a:rPr lang="nl-BE" dirty="0">
                          <a:solidFill>
                            <a:schemeClr val="bg1"/>
                          </a:solidFill>
                        </a:rPr>
                        <a:t>Actor</a:t>
                      </a:r>
                    </a:p>
                  </a:txBody>
                  <a:tcPr anchor="ctr">
                    <a:solidFill>
                      <a:srgbClr val="00B050"/>
                    </a:solidFill>
                  </a:tcPr>
                </a:tc>
                <a:tc>
                  <a:txBody>
                    <a:bodyPr/>
                    <a:lstStyle/>
                    <a:p>
                      <a:pPr algn="ctr"/>
                      <a:r>
                        <a:rPr lang="nl-BE" dirty="0" err="1">
                          <a:solidFill>
                            <a:schemeClr val="bg1"/>
                          </a:solidFill>
                        </a:rPr>
                        <a:t>Ojectief</a:t>
                      </a:r>
                      <a:r>
                        <a:rPr lang="nl-BE" dirty="0">
                          <a:solidFill>
                            <a:schemeClr val="bg1"/>
                          </a:solidFill>
                        </a:rPr>
                        <a:t>/Taak</a:t>
                      </a:r>
                    </a:p>
                  </a:txBody>
                  <a:tcPr anchor="ctr">
                    <a:solidFill>
                      <a:srgbClr val="00B050"/>
                    </a:solidFill>
                  </a:tcPr>
                </a:tc>
                <a:tc>
                  <a:txBody>
                    <a:bodyPr/>
                    <a:lstStyle/>
                    <a:p>
                      <a:pPr algn="ctr"/>
                      <a:r>
                        <a:rPr lang="nl-BE" dirty="0">
                          <a:solidFill>
                            <a:schemeClr val="bg1"/>
                          </a:solidFill>
                        </a:rPr>
                        <a:t>Impact</a:t>
                      </a:r>
                      <a:br>
                        <a:rPr lang="nl-BE" dirty="0">
                          <a:solidFill>
                            <a:schemeClr val="bg1"/>
                          </a:solidFill>
                        </a:rPr>
                      </a:br>
                      <a:r>
                        <a:rPr lang="nl-BE" dirty="0">
                          <a:solidFill>
                            <a:schemeClr val="bg1"/>
                          </a:solidFill>
                        </a:rPr>
                        <a:t>LPP/PLP</a:t>
                      </a:r>
                      <a:br>
                        <a:rPr lang="nl-BE" dirty="0">
                          <a:solidFill>
                            <a:schemeClr val="bg1"/>
                          </a:solidFill>
                        </a:rPr>
                      </a:br>
                      <a:r>
                        <a:rPr lang="nl-BE" dirty="0">
                          <a:solidFill>
                            <a:schemeClr val="bg1"/>
                          </a:solidFill>
                        </a:rPr>
                        <a:t>KKE</a:t>
                      </a:r>
                    </a:p>
                  </a:txBody>
                  <a:tcPr anchor="ctr">
                    <a:solidFill>
                      <a:srgbClr val="00B050"/>
                    </a:solidFill>
                  </a:tcPr>
                </a:tc>
                <a:tc>
                  <a:txBody>
                    <a:bodyPr/>
                    <a:lstStyle/>
                    <a:p>
                      <a:pPr algn="ctr"/>
                      <a:r>
                        <a:rPr lang="nl-BE" dirty="0" err="1">
                          <a:solidFill>
                            <a:schemeClr val="bg1"/>
                          </a:solidFill>
                        </a:rPr>
                        <a:t>Prio</a:t>
                      </a:r>
                      <a:endParaRPr lang="nl-BE" dirty="0">
                        <a:solidFill>
                          <a:schemeClr val="bg1"/>
                        </a:solidFill>
                      </a:endParaRPr>
                    </a:p>
                  </a:txBody>
                  <a:tcPr anchor="ctr">
                    <a:solidFill>
                      <a:srgbClr val="00B050"/>
                    </a:solidFill>
                  </a:tcPr>
                </a:tc>
                <a:tc>
                  <a:txBody>
                    <a:bodyPr/>
                    <a:lstStyle/>
                    <a:p>
                      <a:pPr algn="ctr"/>
                      <a:r>
                        <a:rPr lang="nl-BE" dirty="0">
                          <a:solidFill>
                            <a:schemeClr val="bg1"/>
                          </a:solidFill>
                        </a:rPr>
                        <a:t>Data </a:t>
                      </a:r>
                      <a:br>
                        <a:rPr lang="nl-BE" dirty="0">
                          <a:solidFill>
                            <a:schemeClr val="bg1"/>
                          </a:solidFill>
                        </a:rPr>
                      </a:br>
                      <a:r>
                        <a:rPr lang="nl-BE" dirty="0">
                          <a:solidFill>
                            <a:schemeClr val="bg1"/>
                          </a:solidFill>
                        </a:rPr>
                        <a:t>(NLT)</a:t>
                      </a:r>
                    </a:p>
                  </a:txBody>
                  <a:tcPr anchor="ctr">
                    <a:solidFill>
                      <a:srgbClr val="00B050"/>
                    </a:solidFill>
                  </a:tcPr>
                </a:tc>
                <a:tc>
                  <a:txBody>
                    <a:bodyPr/>
                    <a:lstStyle/>
                    <a:p>
                      <a:pPr algn="ctr"/>
                      <a:r>
                        <a:rPr lang="nl-BE" dirty="0">
                          <a:solidFill>
                            <a:schemeClr val="bg1"/>
                          </a:solidFill>
                        </a:rPr>
                        <a:t>Piloot</a:t>
                      </a:r>
                    </a:p>
                  </a:txBody>
                  <a:tcPr anchor="ctr">
                    <a:solidFill>
                      <a:srgbClr val="00B050"/>
                    </a:solidFill>
                  </a:tcPr>
                </a:tc>
                <a:tc>
                  <a:txBody>
                    <a:bodyPr/>
                    <a:lstStyle/>
                    <a:p>
                      <a:pPr algn="ctr"/>
                      <a:r>
                        <a:rPr lang="nl-BE" dirty="0">
                          <a:solidFill>
                            <a:schemeClr val="bg1"/>
                          </a:solidFill>
                        </a:rPr>
                        <a:t>Preventieadviseur</a:t>
                      </a:r>
                    </a:p>
                  </a:txBody>
                  <a:tcPr anchor="ctr">
                    <a:solidFill>
                      <a:srgbClr val="00B050"/>
                    </a:solidFill>
                  </a:tcPr>
                </a:tc>
                <a:extLst>
                  <a:ext uri="{0D108BD9-81ED-4DB2-BD59-A6C34878D82A}">
                    <a16:rowId xmlns:a16="http://schemas.microsoft.com/office/drawing/2014/main" val="3142780"/>
                  </a:ext>
                </a:extLst>
              </a:tr>
              <a:tr h="870887">
                <a:tc>
                  <a:txBody>
                    <a:bodyPr/>
                    <a:lstStyle/>
                    <a:p>
                      <a:pPr algn="ctr">
                        <a:lnSpc>
                          <a:spcPct val="107000"/>
                        </a:lnSpc>
                        <a:spcAft>
                          <a:spcPts val="800"/>
                        </a:spcAft>
                      </a:pPr>
                      <a:endParaRPr lang="nl-BE" sz="1400" dirty="0">
                        <a:solidFill>
                          <a:srgbClr val="1A4652"/>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solidFill>
                            <a:srgbClr val="1A4652"/>
                          </a:solidFill>
                          <a:effectLst/>
                          <a:latin typeface="Calibri" panose="020F0502020204030204" pitchFamily="34" charset="0"/>
                          <a:ea typeface="Calibri" panose="020F0502020204030204" pitchFamily="34" charset="0"/>
                          <a:cs typeface="Times New Roman" panose="02020603050405020304" pitchFamily="18" charset="0"/>
                        </a:rPr>
                        <a:t>Systematiseren van de detectie van nieuwe potentiële blootstellingen</a:t>
                      </a:r>
                    </a:p>
                  </a:txBody>
                  <a:tcPr marL="44450" marR="44450" marT="0" marB="0" anchor="ctr"/>
                </a:tc>
                <a:tc>
                  <a:txBody>
                    <a:bodyPr/>
                    <a:lstStyle/>
                    <a:p>
                      <a:pPr algn="ctr">
                        <a:lnSpc>
                          <a:spcPct val="107000"/>
                        </a:lnSpc>
                        <a:spcAft>
                          <a:spcPts val="800"/>
                        </a:spcAft>
                      </a:pPr>
                      <a:endParaRPr lang="nl-BE" sz="1400" dirty="0">
                        <a:solidFill>
                          <a:srgbClr val="1A4652"/>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endParaRPr lang="nl-BE" sz="1400" dirty="0">
                        <a:solidFill>
                          <a:srgbClr val="1A4652"/>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1A4652"/>
                          </a:solidFill>
                          <a:effectLst/>
                          <a:latin typeface="Calibri" panose="020F0502020204030204" pitchFamily="34" charset="0"/>
                          <a:ea typeface="Calibri" panose="020F0502020204030204" pitchFamily="34" charset="0"/>
                          <a:cs typeface="Calibri" panose="020F0502020204030204" pitchFamily="34" charset="0"/>
                        </a:rPr>
                        <a:t>NA</a:t>
                      </a:r>
                      <a:endParaRPr lang="nl-BE" sz="1400" dirty="0">
                        <a:solidFill>
                          <a:srgbClr val="1A4652"/>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err="1">
                          <a:solidFill>
                            <a:srgbClr val="1A4652"/>
                          </a:solidFill>
                          <a:effectLst/>
                          <a:latin typeface="Calibri" panose="020F0502020204030204" pitchFamily="34" charset="0"/>
                          <a:ea typeface="Calibri" panose="020F0502020204030204" pitchFamily="34" charset="0"/>
                          <a:cs typeface="Times New Roman" panose="02020603050405020304" pitchFamily="18" charset="0"/>
                        </a:rPr>
                        <a:t>LtKol</a:t>
                      </a:r>
                      <a:r>
                        <a:rPr lang="nl-BE" sz="1400" dirty="0">
                          <a:solidFill>
                            <a:srgbClr val="1A4652"/>
                          </a:solidFill>
                          <a:effectLst/>
                          <a:latin typeface="Calibri" panose="020F0502020204030204" pitchFamily="34" charset="0"/>
                          <a:ea typeface="Calibri" panose="020F0502020204030204" pitchFamily="34" charset="0"/>
                          <a:cs typeface="Times New Roman" panose="02020603050405020304" pitchFamily="18" charset="0"/>
                        </a:rPr>
                        <a:t> SBH KESTELEYN</a:t>
                      </a:r>
                    </a:p>
                  </a:txBody>
                  <a:tcPr marL="7620" marR="7620" marT="7620" marB="0" anchor="ctr"/>
                </a:tc>
                <a:tc>
                  <a:txBody>
                    <a:bodyPr/>
                    <a:lstStyle/>
                    <a:p>
                      <a:pPr algn="ctr" fontAlgn="b"/>
                      <a:r>
                        <a:rPr lang="fr-FR" sz="1400" b="0" i="0" u="none" strike="noStrike" dirty="0">
                          <a:solidFill>
                            <a:srgbClr val="1A4652"/>
                          </a:solidFill>
                          <a:effectLst/>
                          <a:latin typeface="Calibri" panose="020F0502020204030204" pitchFamily="34" charset="0"/>
                        </a:rPr>
                        <a:t>Att F. Lejeune; hygiéniste</a:t>
                      </a:r>
                      <a:br>
                        <a:rPr lang="fr-FR" sz="1400" b="0" i="0" u="none" strike="noStrike" dirty="0">
                          <a:solidFill>
                            <a:srgbClr val="1A4652"/>
                          </a:solidFill>
                          <a:effectLst/>
                          <a:latin typeface="Calibri" panose="020F0502020204030204" pitchFamily="34" charset="0"/>
                        </a:rPr>
                      </a:br>
                      <a:r>
                        <a:rPr lang="fr-FR" sz="1400" b="0" i="0" u="none" strike="noStrike" dirty="0">
                          <a:solidFill>
                            <a:srgbClr val="1A4652"/>
                          </a:solidFill>
                          <a:effectLst/>
                          <a:latin typeface="Calibri" panose="020F0502020204030204" pitchFamily="34" charset="0"/>
                        </a:rPr>
                        <a:t>ADC CARLAIRE</a:t>
                      </a:r>
                      <a:endParaRPr lang="nl-BE" sz="1400" b="0" i="0" u="none" strike="noStrike" dirty="0">
                        <a:solidFill>
                          <a:srgbClr val="1A4652"/>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3523808688"/>
                  </a:ext>
                </a:extLst>
              </a:tr>
              <a:tr h="965378">
                <a:tc>
                  <a:txBody>
                    <a:bodyPr/>
                    <a:lstStyle/>
                    <a:p>
                      <a:pPr algn="ctr">
                        <a:lnSpc>
                          <a:spcPct val="107000"/>
                        </a:lnSpc>
                        <a:spcAft>
                          <a:spcPts val="800"/>
                        </a:spcAft>
                      </a:pPr>
                      <a:r>
                        <a:rPr lang="nl-BE" sz="1400" dirty="0" err="1">
                          <a:solidFill>
                            <a:srgbClr val="1A4652"/>
                          </a:solidFill>
                          <a:effectLst/>
                          <a:latin typeface="Calibri" panose="020F0502020204030204" pitchFamily="34" charset="0"/>
                          <a:ea typeface="Calibri" panose="020F0502020204030204" pitchFamily="34" charset="0"/>
                          <a:cs typeface="Times New Roman" panose="02020603050405020304" pitchFamily="18" charset="0"/>
                        </a:rPr>
                        <a:t>Att</a:t>
                      </a:r>
                      <a:r>
                        <a:rPr lang="nl-BE" sz="1400" dirty="0">
                          <a:solidFill>
                            <a:srgbClr val="1A4652"/>
                          </a:solidFill>
                          <a:effectLst/>
                          <a:latin typeface="Calibri" panose="020F0502020204030204" pitchFamily="34" charset="0"/>
                          <a:ea typeface="Calibri" panose="020F0502020204030204" pitchFamily="34" charset="0"/>
                          <a:cs typeface="Times New Roman" panose="02020603050405020304" pitchFamily="18" charset="0"/>
                        </a:rPr>
                        <a:t> F. Lejeune; </a:t>
                      </a:r>
                      <a:r>
                        <a:rPr lang="nl-BE" sz="1400" dirty="0" err="1">
                          <a:solidFill>
                            <a:srgbClr val="1A4652"/>
                          </a:solidFill>
                          <a:effectLst/>
                          <a:latin typeface="Calibri" panose="020F0502020204030204" pitchFamily="34" charset="0"/>
                          <a:ea typeface="Calibri" panose="020F0502020204030204" pitchFamily="34" charset="0"/>
                          <a:cs typeface="Times New Roman" panose="02020603050405020304" pitchFamily="18" charset="0"/>
                        </a:rPr>
                        <a:t>hygiéniste</a:t>
                      </a:r>
                      <a:r>
                        <a:rPr lang="nl-BE" sz="1400" dirty="0">
                          <a:solidFill>
                            <a:srgbClr val="1A4652"/>
                          </a:solidFill>
                          <a:effectLst/>
                          <a:latin typeface="Calibri" panose="020F0502020204030204" pitchFamily="34" charset="0"/>
                          <a:ea typeface="Calibri" panose="020F0502020204030204" pitchFamily="34" charset="0"/>
                          <a:cs typeface="Times New Roman" panose="02020603050405020304" pitchFamily="18" charset="0"/>
                        </a:rPr>
                        <a:t> ADC </a:t>
                      </a:r>
                      <a:r>
                        <a:rPr lang="nl-BE" sz="1400" dirty="0" err="1">
                          <a:solidFill>
                            <a:srgbClr val="1A4652"/>
                          </a:solidFill>
                          <a:effectLst/>
                          <a:latin typeface="Calibri" panose="020F0502020204030204" pitchFamily="34" charset="0"/>
                          <a:ea typeface="Calibri" panose="020F0502020204030204" pitchFamily="34" charset="0"/>
                          <a:cs typeface="Times New Roman" panose="02020603050405020304" pitchFamily="18" charset="0"/>
                        </a:rPr>
                        <a:t>Carlaire</a:t>
                      </a:r>
                      <a:r>
                        <a:rPr lang="nl-BE" sz="1400" dirty="0">
                          <a:solidFill>
                            <a:srgbClr val="1A4652"/>
                          </a:solidFill>
                          <a:effectLst/>
                          <a:latin typeface="Calibri" panose="020F0502020204030204" pitchFamily="34" charset="0"/>
                          <a:ea typeface="Calibri" panose="020F0502020204030204" pitchFamily="34" charset="0"/>
                          <a:cs typeface="Times New Roman" panose="02020603050405020304" pitchFamily="18" charset="0"/>
                        </a:rPr>
                        <a:t> - MR-</a:t>
                      </a:r>
                      <a:r>
                        <a:rPr lang="nl-BE" sz="1400" dirty="0" err="1">
                          <a:solidFill>
                            <a:srgbClr val="1A4652"/>
                          </a:solidFill>
                          <a:effectLst/>
                          <a:latin typeface="Calibri" panose="020F0502020204030204" pitchFamily="34" charset="0"/>
                          <a:ea typeface="Calibri" panose="020F0502020204030204" pitchFamily="34" charset="0"/>
                          <a:cs typeface="Times New Roman" panose="02020603050405020304" pitchFamily="18" charset="0"/>
                        </a:rPr>
                        <a:t>Mgt</a:t>
                      </a:r>
                      <a:endParaRPr lang="nl-BE" sz="1400" dirty="0">
                        <a:solidFill>
                          <a:srgbClr val="1A4652"/>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solidFill>
                            <a:srgbClr val="1A4652"/>
                          </a:solidFill>
                          <a:effectLst/>
                          <a:latin typeface="Calibri" panose="020F0502020204030204" pitchFamily="34" charset="0"/>
                          <a:ea typeface="Calibri" panose="020F0502020204030204" pitchFamily="34" charset="0"/>
                          <a:cs typeface="Times New Roman" panose="02020603050405020304" pitchFamily="18" charset="0"/>
                        </a:rPr>
                        <a:t>Intern opleidingsplan over de systematisering van de identificatie en evaluatie van </a:t>
                      </a:r>
                      <a:r>
                        <a:rPr lang="nl-BE" sz="1400" dirty="0" err="1">
                          <a:solidFill>
                            <a:srgbClr val="1A4652"/>
                          </a:solidFill>
                          <a:effectLst/>
                          <a:latin typeface="Calibri" panose="020F0502020204030204" pitchFamily="34" charset="0"/>
                          <a:ea typeface="Calibri" panose="020F0502020204030204" pitchFamily="34" charset="0"/>
                          <a:cs typeface="Times New Roman" panose="02020603050405020304" pitchFamily="18" charset="0"/>
                        </a:rPr>
                        <a:t>CMR's</a:t>
                      </a:r>
                      <a:endParaRPr lang="nl-BE" sz="1400" dirty="0">
                        <a:solidFill>
                          <a:srgbClr val="1A4652"/>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endParaRPr lang="nl-BE" sz="1400" dirty="0">
                        <a:solidFill>
                          <a:srgbClr val="1A4652"/>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1A4652"/>
                          </a:solidFill>
                          <a:effectLst/>
                          <a:latin typeface="Calibri" panose="020F0502020204030204" pitchFamily="34" charset="0"/>
                          <a:ea typeface="Times New Roman" panose="02020603050405020304" pitchFamily="18" charset="0"/>
                          <a:cs typeface="Calibri" panose="020F0502020204030204" pitchFamily="34" charset="0"/>
                        </a:rPr>
                        <a:t> 3</a:t>
                      </a:r>
                      <a:endParaRPr lang="nl-BE" sz="1400" dirty="0">
                        <a:solidFill>
                          <a:srgbClr val="1A4652"/>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solidFill>
                            <a:srgbClr val="1A4652"/>
                          </a:solidFill>
                          <a:effectLst/>
                          <a:latin typeface="Calibri" panose="020F0502020204030204" pitchFamily="34" charset="0"/>
                          <a:ea typeface="Calibri" panose="020F0502020204030204" pitchFamily="34" charset="0"/>
                          <a:cs typeface="Times New Roman" panose="02020603050405020304" pitchFamily="18" charset="0"/>
                        </a:rPr>
                        <a:t>31/12/2025</a:t>
                      </a: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err="1">
                          <a:solidFill>
                            <a:srgbClr val="1A4652"/>
                          </a:solidFill>
                          <a:effectLst/>
                          <a:latin typeface="Calibri" panose="020F0502020204030204" pitchFamily="34" charset="0"/>
                          <a:ea typeface="Calibri" panose="020F0502020204030204" pitchFamily="34" charset="0"/>
                          <a:cs typeface="Times New Roman" panose="02020603050405020304" pitchFamily="18" charset="0"/>
                        </a:rPr>
                        <a:t>LtKol</a:t>
                      </a:r>
                      <a:r>
                        <a:rPr lang="nl-BE" sz="1400" dirty="0">
                          <a:solidFill>
                            <a:srgbClr val="1A4652"/>
                          </a:solidFill>
                          <a:effectLst/>
                          <a:latin typeface="Calibri" panose="020F0502020204030204" pitchFamily="34" charset="0"/>
                          <a:ea typeface="Calibri" panose="020F0502020204030204" pitchFamily="34" charset="0"/>
                          <a:cs typeface="Times New Roman" panose="02020603050405020304" pitchFamily="18" charset="0"/>
                        </a:rPr>
                        <a:t> SBH KESTELEYN</a:t>
                      </a:r>
                    </a:p>
                  </a:txBody>
                  <a:tcPr marL="7620" marR="7620" marT="7620" marB="0" anchor="ctr"/>
                </a:tc>
                <a:tc>
                  <a:txBody>
                    <a:bodyPr/>
                    <a:lstStyle/>
                    <a:p>
                      <a:pPr algn="ctr" fontAlgn="b"/>
                      <a:r>
                        <a:rPr lang="fr-FR" sz="1400" b="0" i="0" u="none" strike="noStrike" dirty="0">
                          <a:solidFill>
                            <a:srgbClr val="1A4652"/>
                          </a:solidFill>
                          <a:effectLst/>
                          <a:latin typeface="Calibri" panose="020F0502020204030204" pitchFamily="34" charset="0"/>
                        </a:rPr>
                        <a:t>Att F. Lejeune; hygiéniste</a:t>
                      </a:r>
                      <a:br>
                        <a:rPr lang="fr-FR" sz="1400" b="0" i="0" u="none" strike="noStrike" dirty="0">
                          <a:solidFill>
                            <a:srgbClr val="1A4652"/>
                          </a:solidFill>
                          <a:effectLst/>
                          <a:latin typeface="Calibri" panose="020F0502020204030204" pitchFamily="34" charset="0"/>
                        </a:rPr>
                      </a:br>
                      <a:r>
                        <a:rPr lang="fr-FR" sz="1400" b="0" i="0" u="none" strike="noStrike" dirty="0">
                          <a:solidFill>
                            <a:srgbClr val="1A4652"/>
                          </a:solidFill>
                          <a:effectLst/>
                          <a:latin typeface="Calibri" panose="020F0502020204030204" pitchFamily="34" charset="0"/>
                        </a:rPr>
                        <a:t>ADC CARLAIRE</a:t>
                      </a:r>
                      <a:endParaRPr lang="nl-BE" sz="1400" b="0" i="0" u="none" strike="noStrike" dirty="0">
                        <a:solidFill>
                          <a:srgbClr val="1A4652"/>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3168295882"/>
                  </a:ext>
                </a:extLst>
              </a:tr>
              <a:tr h="965378">
                <a:tc>
                  <a:txBody>
                    <a:bodyPr/>
                    <a:lstStyle/>
                    <a:p>
                      <a:pPr algn="ctr">
                        <a:lnSpc>
                          <a:spcPct val="107000"/>
                        </a:lnSpc>
                        <a:spcAft>
                          <a:spcPts val="800"/>
                        </a:spcAft>
                      </a:pPr>
                      <a:r>
                        <a:rPr lang="en-US" sz="1400" dirty="0">
                          <a:solidFill>
                            <a:srgbClr val="1A4652"/>
                          </a:solidFill>
                          <a:effectLst/>
                          <a:latin typeface="Calibri" panose="020F0502020204030204" pitchFamily="34" charset="0"/>
                          <a:ea typeface="Times New Roman" panose="02020603050405020304" pitchFamily="18" charset="0"/>
                          <a:cs typeface="Calibri" panose="020F0502020204030204" pitchFamily="34" charset="0"/>
                        </a:rPr>
                        <a:t> MR-Sys/S/P</a:t>
                      </a:r>
                      <a:endParaRPr lang="nl-BE" sz="1400" dirty="0">
                        <a:solidFill>
                          <a:srgbClr val="1A4652"/>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solidFill>
                            <a:srgbClr val="1A4652"/>
                          </a:solidFill>
                          <a:effectLst/>
                          <a:latin typeface="Calibri" panose="020F0502020204030204" pitchFamily="34" charset="0"/>
                          <a:ea typeface="Calibri" panose="020F0502020204030204" pitchFamily="34" charset="0"/>
                          <a:cs typeface="Times New Roman" panose="02020603050405020304" pitchFamily="18" charset="0"/>
                        </a:rPr>
                        <a:t>Beheer van SDS-bestanden door een automatisch systeem (LISAM)</a:t>
                      </a:r>
                    </a:p>
                  </a:txBody>
                  <a:tcPr marL="44450" marR="44450" marT="0" marB="0" anchor="ctr"/>
                </a:tc>
                <a:tc>
                  <a:txBody>
                    <a:bodyPr/>
                    <a:lstStyle/>
                    <a:p>
                      <a:pPr algn="ctr">
                        <a:lnSpc>
                          <a:spcPct val="107000"/>
                        </a:lnSpc>
                        <a:spcAft>
                          <a:spcPts val="800"/>
                        </a:spcAft>
                      </a:pPr>
                      <a:r>
                        <a:rPr lang="nl-BE" sz="1400" dirty="0">
                          <a:solidFill>
                            <a:srgbClr val="1A4652"/>
                          </a:solidFill>
                          <a:effectLst/>
                          <a:latin typeface="Calibri" panose="020F0502020204030204" pitchFamily="34" charset="0"/>
                          <a:ea typeface="Calibri" panose="020F0502020204030204" pitchFamily="34" charset="0"/>
                          <a:cs typeface="Calibri" panose="020F0502020204030204" pitchFamily="34" charset="0"/>
                        </a:rPr>
                        <a:t> </a:t>
                      </a:r>
                      <a:endParaRPr lang="nl-BE" sz="1400" dirty="0">
                        <a:solidFill>
                          <a:srgbClr val="1A4652"/>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solidFill>
                            <a:srgbClr val="1A4652"/>
                          </a:solidFill>
                          <a:effectLst/>
                          <a:latin typeface="Calibri" panose="020F0502020204030204" pitchFamily="34" charset="0"/>
                          <a:ea typeface="Calibri" panose="020F0502020204030204" pitchFamily="34" charset="0"/>
                          <a:cs typeface="Calibri" panose="020F0502020204030204" pitchFamily="34" charset="0"/>
                        </a:rPr>
                        <a:t>1</a:t>
                      </a:r>
                      <a:endParaRPr lang="nl-BE" sz="1400" dirty="0">
                        <a:solidFill>
                          <a:srgbClr val="1A4652"/>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300000"/>
                        </a:lnSpc>
                        <a:spcAft>
                          <a:spcPts val="800"/>
                        </a:spcAft>
                      </a:pPr>
                      <a:r>
                        <a:rPr lang="nl-BE" sz="1400" dirty="0">
                          <a:solidFill>
                            <a:srgbClr val="1A4652"/>
                          </a:solidFill>
                          <a:effectLst/>
                          <a:latin typeface="Calibri" panose="020F0502020204030204" pitchFamily="34" charset="0"/>
                          <a:ea typeface="Calibri" panose="020F0502020204030204" pitchFamily="34" charset="0"/>
                          <a:cs typeface="Calibri" panose="020F0502020204030204" pitchFamily="34" charset="0"/>
                        </a:rPr>
                        <a:t>Continu</a:t>
                      </a:r>
                      <a:endParaRPr lang="nl-BE" sz="1400" dirty="0">
                        <a:solidFill>
                          <a:srgbClr val="1A4652"/>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err="1">
                          <a:solidFill>
                            <a:srgbClr val="1A4652"/>
                          </a:solidFill>
                          <a:effectLst/>
                          <a:latin typeface="Calibri" panose="020F0502020204030204" pitchFamily="34" charset="0"/>
                          <a:ea typeface="Calibri" panose="020F0502020204030204" pitchFamily="34" charset="0"/>
                          <a:cs typeface="Times New Roman" panose="02020603050405020304" pitchFamily="18" charset="0"/>
                        </a:rPr>
                        <a:t>LtKol</a:t>
                      </a:r>
                      <a:r>
                        <a:rPr lang="nl-BE" sz="1400" dirty="0">
                          <a:solidFill>
                            <a:srgbClr val="1A4652"/>
                          </a:solidFill>
                          <a:effectLst/>
                          <a:latin typeface="Calibri" panose="020F0502020204030204" pitchFamily="34" charset="0"/>
                          <a:ea typeface="Calibri" panose="020F0502020204030204" pitchFamily="34" charset="0"/>
                          <a:cs typeface="Times New Roman" panose="02020603050405020304" pitchFamily="18" charset="0"/>
                        </a:rPr>
                        <a:t> SBH KESTELEYN</a:t>
                      </a:r>
                    </a:p>
                  </a:txBody>
                  <a:tcPr marL="7620" marR="7620" marT="7620" marB="0" anchor="ctr"/>
                </a:tc>
                <a:tc>
                  <a:txBody>
                    <a:bodyPr/>
                    <a:lstStyle/>
                    <a:p>
                      <a:pPr algn="ctr" fontAlgn="b"/>
                      <a:r>
                        <a:rPr lang="nl-BE" sz="1400" b="0" i="0" u="none" strike="noStrike" dirty="0" err="1">
                          <a:solidFill>
                            <a:srgbClr val="1A4652"/>
                          </a:solidFill>
                          <a:effectLst/>
                          <a:latin typeface="Calibri" panose="020F0502020204030204" pitchFamily="34" charset="0"/>
                        </a:rPr>
                        <a:t>Att</a:t>
                      </a:r>
                      <a:r>
                        <a:rPr lang="nl-BE" sz="1400" b="0" i="0" u="none" strike="noStrike" dirty="0">
                          <a:solidFill>
                            <a:srgbClr val="1A4652"/>
                          </a:solidFill>
                          <a:effectLst/>
                          <a:latin typeface="Calibri" panose="020F0502020204030204" pitchFamily="34" charset="0"/>
                        </a:rPr>
                        <a:t> F. Lejeune; </a:t>
                      </a:r>
                      <a:r>
                        <a:rPr lang="nl-BE" sz="1400" b="0" i="0" u="none" strike="noStrike" dirty="0" err="1">
                          <a:solidFill>
                            <a:srgbClr val="1A4652"/>
                          </a:solidFill>
                          <a:effectLst/>
                          <a:latin typeface="Calibri" panose="020F0502020204030204" pitchFamily="34" charset="0"/>
                        </a:rPr>
                        <a:t>hygiéniste</a:t>
                      </a:r>
                      <a:r>
                        <a:rPr lang="nl-BE" sz="1400" b="0" i="0" u="none" strike="noStrike" dirty="0">
                          <a:solidFill>
                            <a:srgbClr val="1A4652"/>
                          </a:solidFill>
                          <a:effectLst/>
                          <a:latin typeface="Calibri" panose="020F0502020204030204" pitchFamily="34" charset="0"/>
                        </a:rPr>
                        <a:t> -</a:t>
                      </a:r>
                    </a:p>
                  </a:txBody>
                  <a:tcPr marL="7620" marR="7620" marT="7620" marB="0" anchor="ctr"/>
                </a:tc>
                <a:extLst>
                  <a:ext uri="{0D108BD9-81ED-4DB2-BD59-A6C34878D82A}">
                    <a16:rowId xmlns:a16="http://schemas.microsoft.com/office/drawing/2014/main" val="553309125"/>
                  </a:ext>
                </a:extLst>
              </a:tr>
              <a:tr h="964478">
                <a:tc>
                  <a:txBody>
                    <a:bodyPr/>
                    <a:lstStyle/>
                    <a:p>
                      <a:pPr algn="l">
                        <a:lnSpc>
                          <a:spcPct val="107000"/>
                        </a:lnSpc>
                        <a:spcAft>
                          <a:spcPts val="800"/>
                        </a:spcAft>
                      </a:pPr>
                      <a:r>
                        <a:rPr lang="en-US" sz="1400" dirty="0" err="1">
                          <a:solidFill>
                            <a:srgbClr val="1A4652"/>
                          </a:solidFill>
                          <a:effectLst/>
                          <a:latin typeface="Calibri" panose="020F0502020204030204" pitchFamily="34" charset="0"/>
                          <a:ea typeface="Calibri" panose="020F0502020204030204" pitchFamily="34" charset="0"/>
                          <a:cs typeface="Times New Roman" panose="02020603050405020304" pitchFamily="18" charset="0"/>
                        </a:rPr>
                        <a:t>Mr</a:t>
                      </a:r>
                      <a:r>
                        <a:rPr lang="en-US" sz="1400" dirty="0">
                          <a:solidFill>
                            <a:srgbClr val="1A4652"/>
                          </a:solidFill>
                          <a:effectLst/>
                          <a:latin typeface="Calibri" panose="020F0502020204030204" pitchFamily="34" charset="0"/>
                          <a:ea typeface="Calibri" panose="020F0502020204030204" pitchFamily="34" charset="0"/>
                          <a:cs typeface="Times New Roman" panose="02020603050405020304" pitchFamily="18" charset="0"/>
                        </a:rPr>
                        <a:t> LEJEUNE Fabian - AMT Coord</a:t>
                      </a:r>
                      <a:endParaRPr lang="nl-BE" sz="1400" dirty="0">
                        <a:solidFill>
                          <a:srgbClr val="1A4652"/>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solidFill>
                            <a:srgbClr val="1A4652"/>
                          </a:solidFill>
                          <a:effectLst/>
                          <a:latin typeface="Calibri" panose="020F0502020204030204" pitchFamily="34" charset="0"/>
                          <a:ea typeface="Calibri" panose="020F0502020204030204" pitchFamily="34" charset="0"/>
                          <a:cs typeface="Times New Roman" panose="02020603050405020304" pitchFamily="18" charset="0"/>
                        </a:rPr>
                        <a:t>Integratie van de opvolging van de CMR in de AMT processen</a:t>
                      </a:r>
                    </a:p>
                  </a:txBody>
                  <a:tcPr marL="44450" marR="44450" marT="0" marB="0" anchor="ctr"/>
                </a:tc>
                <a:tc>
                  <a:txBody>
                    <a:bodyPr/>
                    <a:lstStyle/>
                    <a:p>
                      <a:pPr algn="ctr">
                        <a:lnSpc>
                          <a:spcPct val="107000"/>
                        </a:lnSpc>
                        <a:spcAft>
                          <a:spcPts val="800"/>
                        </a:spcAft>
                      </a:pPr>
                      <a:endParaRPr lang="nl-BE" sz="1400" dirty="0">
                        <a:solidFill>
                          <a:srgbClr val="1A4652"/>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solidFill>
                            <a:srgbClr val="1A4652"/>
                          </a:solidFill>
                          <a:effectLst/>
                          <a:latin typeface="Calibri" panose="020F0502020204030204" pitchFamily="34" charset="0"/>
                          <a:ea typeface="Calibri" panose="020F0502020204030204" pitchFamily="34" charset="0"/>
                          <a:cs typeface="Times New Roman" panose="02020603050405020304" pitchFamily="18" charset="0"/>
                        </a:rPr>
                        <a:t>1</a:t>
                      </a:r>
                    </a:p>
                  </a:txBody>
                  <a:tcPr marL="44450" marR="44450" marT="0" marB="0" anchor="ctr"/>
                </a:tc>
                <a:tc>
                  <a:txBody>
                    <a:bodyPr/>
                    <a:lstStyle/>
                    <a:p>
                      <a:pPr algn="ctr">
                        <a:lnSpc>
                          <a:spcPct val="107000"/>
                        </a:lnSpc>
                        <a:spcAft>
                          <a:spcPts val="800"/>
                        </a:spcAft>
                      </a:pPr>
                      <a:r>
                        <a:rPr lang="fr-BE" sz="1400" dirty="0">
                          <a:solidFill>
                            <a:srgbClr val="1A4652"/>
                          </a:solidFill>
                          <a:effectLst/>
                          <a:latin typeface="Calibri" panose="020F0502020204030204" pitchFamily="34" charset="0"/>
                          <a:ea typeface="Calibri" panose="020F0502020204030204" pitchFamily="34" charset="0"/>
                          <a:cs typeface="Calibri" panose="020F0502020204030204" pitchFamily="34" charset="0"/>
                        </a:rPr>
                        <a:t>31/12/2025</a:t>
                      </a:r>
                      <a:endParaRPr lang="nl-BE" sz="1400" dirty="0">
                        <a:solidFill>
                          <a:srgbClr val="1A4652"/>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err="1">
                          <a:solidFill>
                            <a:srgbClr val="1A4652"/>
                          </a:solidFill>
                          <a:effectLst/>
                          <a:latin typeface="Calibri" panose="020F0502020204030204" pitchFamily="34" charset="0"/>
                          <a:ea typeface="Calibri" panose="020F0502020204030204" pitchFamily="34" charset="0"/>
                          <a:cs typeface="Times New Roman" panose="02020603050405020304" pitchFamily="18" charset="0"/>
                        </a:rPr>
                        <a:t>LtKol</a:t>
                      </a:r>
                      <a:r>
                        <a:rPr lang="nl-BE" sz="1400" dirty="0">
                          <a:solidFill>
                            <a:srgbClr val="1A4652"/>
                          </a:solidFill>
                          <a:effectLst/>
                          <a:latin typeface="Calibri" panose="020F0502020204030204" pitchFamily="34" charset="0"/>
                          <a:ea typeface="Calibri" panose="020F0502020204030204" pitchFamily="34" charset="0"/>
                          <a:cs typeface="Times New Roman" panose="02020603050405020304" pitchFamily="18" charset="0"/>
                        </a:rPr>
                        <a:t> SBH KESTELEYN</a:t>
                      </a:r>
                    </a:p>
                  </a:txBody>
                  <a:tcPr marL="7620" marR="7620" marT="7620" marB="0" anchor="ctr"/>
                </a:tc>
                <a:tc>
                  <a:txBody>
                    <a:bodyPr/>
                    <a:lstStyle/>
                    <a:p>
                      <a:pPr algn="ctr" fontAlgn="b"/>
                      <a:r>
                        <a:rPr lang="fr-FR" sz="1400" b="0" i="0" u="none" strike="noStrike" dirty="0">
                          <a:solidFill>
                            <a:srgbClr val="1A4652"/>
                          </a:solidFill>
                          <a:effectLst/>
                          <a:latin typeface="Calibri" panose="020F0502020204030204" pitchFamily="34" charset="0"/>
                        </a:rPr>
                        <a:t>Att F. Lejeune; hygiéniste</a:t>
                      </a:r>
                      <a:endParaRPr lang="nl-BE" sz="1400" b="0" i="0" u="none" strike="noStrike" dirty="0">
                        <a:solidFill>
                          <a:srgbClr val="1A4652"/>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87566873"/>
                  </a:ext>
                </a:extLst>
              </a:tr>
            </a:tbl>
          </a:graphicData>
        </a:graphic>
      </p:graphicFrame>
    </p:spTree>
    <p:extLst>
      <p:ext uri="{BB962C8B-B14F-4D97-AF65-F5344CB8AC3E}">
        <p14:creationId xmlns:p14="http://schemas.microsoft.com/office/powerpoint/2010/main" val="100092522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9033B04-8CBD-6970-90B2-D42625AB748E}"/>
              </a:ext>
            </a:extLst>
          </p:cNvPr>
          <p:cNvSpPr txBox="1"/>
          <p:nvPr/>
        </p:nvSpPr>
        <p:spPr>
          <a:xfrm>
            <a:off x="0" y="113803"/>
            <a:ext cx="12192000" cy="2000548"/>
          </a:xfrm>
          <a:prstGeom prst="rect">
            <a:avLst/>
          </a:prstGeom>
        </p:spPr>
        <p:txBody>
          <a:bodyPr wrap="square" rtlCol="0">
            <a:spAutoFit/>
          </a:bodyPr>
          <a:lstStyle/>
          <a:p>
            <a:pPr algn="ctr"/>
            <a:r>
              <a:rPr lang="nl-BE" sz="4400" b="1" dirty="0">
                <a:solidFill>
                  <a:srgbClr val="00B050"/>
                </a:solidFill>
                <a:latin typeface="Arial" panose="020B0604020202020204" pitchFamily="34" charset="0"/>
                <a:cs typeface="Arial" panose="020B0604020202020204" pitchFamily="34" charset="0"/>
              </a:rPr>
              <a:t>21-MR-04</a:t>
            </a:r>
            <a:br>
              <a:rPr lang="nl-BE" sz="4400" b="1" dirty="0">
                <a:solidFill>
                  <a:srgbClr val="00B050"/>
                </a:solidFill>
                <a:latin typeface="Arial" panose="020B0604020202020204" pitchFamily="34" charset="0"/>
                <a:cs typeface="Arial" panose="020B0604020202020204" pitchFamily="34" charset="0"/>
              </a:rPr>
            </a:br>
            <a:r>
              <a:rPr lang="nl-BE" sz="4000" b="1" dirty="0">
                <a:solidFill>
                  <a:srgbClr val="00B050"/>
                </a:solidFill>
                <a:latin typeface="Arial" panose="020B0604020202020204" pitchFamily="34" charset="0"/>
                <a:cs typeface="Arial" panose="020B0604020202020204" pitchFamily="34" charset="0"/>
              </a:rPr>
              <a:t>Identificatie en risicobeoordeling carcinogene, mutagene en reprotoxische agentia (CMR).</a:t>
            </a:r>
          </a:p>
        </p:txBody>
      </p:sp>
      <p:graphicFrame>
        <p:nvGraphicFramePr>
          <p:cNvPr id="6" name="Table 5">
            <a:extLst>
              <a:ext uri="{FF2B5EF4-FFF2-40B4-BE49-F238E27FC236}">
                <a16:creationId xmlns:a16="http://schemas.microsoft.com/office/drawing/2014/main" id="{9E8EDF15-6C8F-E43A-4A4B-EC3308345CE8}"/>
              </a:ext>
            </a:extLst>
          </p:cNvPr>
          <p:cNvGraphicFramePr>
            <a:graphicFrameLocks noGrp="1"/>
          </p:cNvGraphicFramePr>
          <p:nvPr>
            <p:extLst>
              <p:ext uri="{D42A27DB-BD31-4B8C-83A1-F6EECF244321}">
                <p14:modId xmlns:p14="http://schemas.microsoft.com/office/powerpoint/2010/main" val="1304997652"/>
              </p:ext>
            </p:extLst>
          </p:nvPr>
        </p:nvGraphicFramePr>
        <p:xfrm>
          <a:off x="-9525" y="2114351"/>
          <a:ext cx="12201525" cy="4941734"/>
        </p:xfrm>
        <a:graphic>
          <a:graphicData uri="http://schemas.openxmlformats.org/drawingml/2006/table">
            <a:tbl>
              <a:tblPr firstRow="1" bandRow="1">
                <a:tableStyleId>{5C22544A-7EE6-4342-B048-85BDC9FD1C3A}</a:tableStyleId>
              </a:tblPr>
              <a:tblGrid>
                <a:gridCol w="1524000">
                  <a:extLst>
                    <a:ext uri="{9D8B030D-6E8A-4147-A177-3AD203B41FA5}">
                      <a16:colId xmlns:a16="http://schemas.microsoft.com/office/drawing/2014/main" val="3164560031"/>
                    </a:ext>
                  </a:extLst>
                </a:gridCol>
                <a:gridCol w="2514600">
                  <a:extLst>
                    <a:ext uri="{9D8B030D-6E8A-4147-A177-3AD203B41FA5}">
                      <a16:colId xmlns:a16="http://schemas.microsoft.com/office/drawing/2014/main" val="4051463726"/>
                    </a:ext>
                  </a:extLst>
                </a:gridCol>
                <a:gridCol w="1171575">
                  <a:extLst>
                    <a:ext uri="{9D8B030D-6E8A-4147-A177-3AD203B41FA5}">
                      <a16:colId xmlns:a16="http://schemas.microsoft.com/office/drawing/2014/main" val="2989411758"/>
                    </a:ext>
                  </a:extLst>
                </a:gridCol>
                <a:gridCol w="819966">
                  <a:extLst>
                    <a:ext uri="{9D8B030D-6E8A-4147-A177-3AD203B41FA5}">
                      <a16:colId xmlns:a16="http://schemas.microsoft.com/office/drawing/2014/main" val="3396486518"/>
                    </a:ext>
                  </a:extLst>
                </a:gridCol>
                <a:gridCol w="1338372">
                  <a:extLst>
                    <a:ext uri="{9D8B030D-6E8A-4147-A177-3AD203B41FA5}">
                      <a16:colId xmlns:a16="http://schemas.microsoft.com/office/drawing/2014/main" val="3760943750"/>
                    </a:ext>
                  </a:extLst>
                </a:gridCol>
                <a:gridCol w="2277093">
                  <a:extLst>
                    <a:ext uri="{9D8B030D-6E8A-4147-A177-3AD203B41FA5}">
                      <a16:colId xmlns:a16="http://schemas.microsoft.com/office/drawing/2014/main" val="435362140"/>
                    </a:ext>
                  </a:extLst>
                </a:gridCol>
                <a:gridCol w="2555919">
                  <a:extLst>
                    <a:ext uri="{9D8B030D-6E8A-4147-A177-3AD203B41FA5}">
                      <a16:colId xmlns:a16="http://schemas.microsoft.com/office/drawing/2014/main" val="2718862243"/>
                    </a:ext>
                  </a:extLst>
                </a:gridCol>
              </a:tblGrid>
              <a:tr h="977528">
                <a:tc>
                  <a:txBody>
                    <a:bodyPr/>
                    <a:lstStyle/>
                    <a:p>
                      <a:pPr algn="ctr"/>
                      <a:r>
                        <a:rPr lang="nl-BE" dirty="0">
                          <a:solidFill>
                            <a:schemeClr val="bg1"/>
                          </a:solidFill>
                        </a:rPr>
                        <a:t>Actor</a:t>
                      </a:r>
                    </a:p>
                  </a:txBody>
                  <a:tcPr anchor="ctr">
                    <a:solidFill>
                      <a:srgbClr val="00B050"/>
                    </a:solidFill>
                  </a:tcPr>
                </a:tc>
                <a:tc>
                  <a:txBody>
                    <a:bodyPr/>
                    <a:lstStyle/>
                    <a:p>
                      <a:pPr algn="ctr"/>
                      <a:r>
                        <a:rPr lang="nl-BE" dirty="0" err="1">
                          <a:solidFill>
                            <a:schemeClr val="bg1"/>
                          </a:solidFill>
                        </a:rPr>
                        <a:t>Ojectief</a:t>
                      </a:r>
                      <a:r>
                        <a:rPr lang="nl-BE" dirty="0">
                          <a:solidFill>
                            <a:schemeClr val="bg1"/>
                          </a:solidFill>
                        </a:rPr>
                        <a:t>/Taak</a:t>
                      </a:r>
                    </a:p>
                  </a:txBody>
                  <a:tcPr anchor="ctr">
                    <a:solidFill>
                      <a:srgbClr val="00B050"/>
                    </a:solidFill>
                  </a:tcPr>
                </a:tc>
                <a:tc>
                  <a:txBody>
                    <a:bodyPr/>
                    <a:lstStyle/>
                    <a:p>
                      <a:pPr algn="ctr"/>
                      <a:r>
                        <a:rPr lang="nl-BE" dirty="0">
                          <a:solidFill>
                            <a:schemeClr val="bg1"/>
                          </a:solidFill>
                        </a:rPr>
                        <a:t>Impact</a:t>
                      </a:r>
                      <a:br>
                        <a:rPr lang="nl-BE" dirty="0">
                          <a:solidFill>
                            <a:schemeClr val="bg1"/>
                          </a:solidFill>
                        </a:rPr>
                      </a:br>
                      <a:r>
                        <a:rPr lang="nl-BE" dirty="0">
                          <a:solidFill>
                            <a:schemeClr val="bg1"/>
                          </a:solidFill>
                        </a:rPr>
                        <a:t>LPP/PLP</a:t>
                      </a:r>
                      <a:br>
                        <a:rPr lang="nl-BE" dirty="0">
                          <a:solidFill>
                            <a:schemeClr val="bg1"/>
                          </a:solidFill>
                        </a:rPr>
                      </a:br>
                      <a:r>
                        <a:rPr lang="nl-BE" dirty="0">
                          <a:solidFill>
                            <a:schemeClr val="bg1"/>
                          </a:solidFill>
                        </a:rPr>
                        <a:t>KKE</a:t>
                      </a:r>
                    </a:p>
                  </a:txBody>
                  <a:tcPr anchor="ctr">
                    <a:solidFill>
                      <a:srgbClr val="00B050"/>
                    </a:solidFill>
                  </a:tcPr>
                </a:tc>
                <a:tc>
                  <a:txBody>
                    <a:bodyPr/>
                    <a:lstStyle/>
                    <a:p>
                      <a:pPr algn="ctr"/>
                      <a:r>
                        <a:rPr lang="nl-BE" dirty="0" err="1">
                          <a:solidFill>
                            <a:schemeClr val="bg1"/>
                          </a:solidFill>
                        </a:rPr>
                        <a:t>Prio</a:t>
                      </a:r>
                      <a:endParaRPr lang="nl-BE" dirty="0">
                        <a:solidFill>
                          <a:schemeClr val="bg1"/>
                        </a:solidFill>
                      </a:endParaRPr>
                    </a:p>
                  </a:txBody>
                  <a:tcPr anchor="ctr">
                    <a:solidFill>
                      <a:srgbClr val="00B050"/>
                    </a:solidFill>
                  </a:tcPr>
                </a:tc>
                <a:tc>
                  <a:txBody>
                    <a:bodyPr/>
                    <a:lstStyle/>
                    <a:p>
                      <a:pPr algn="ctr"/>
                      <a:r>
                        <a:rPr lang="nl-BE" dirty="0">
                          <a:solidFill>
                            <a:schemeClr val="bg1"/>
                          </a:solidFill>
                        </a:rPr>
                        <a:t>Data </a:t>
                      </a:r>
                      <a:br>
                        <a:rPr lang="nl-BE" dirty="0">
                          <a:solidFill>
                            <a:schemeClr val="bg1"/>
                          </a:solidFill>
                        </a:rPr>
                      </a:br>
                      <a:r>
                        <a:rPr lang="nl-BE" dirty="0">
                          <a:solidFill>
                            <a:schemeClr val="bg1"/>
                          </a:solidFill>
                        </a:rPr>
                        <a:t>(NLT)</a:t>
                      </a:r>
                    </a:p>
                  </a:txBody>
                  <a:tcPr anchor="ctr">
                    <a:solidFill>
                      <a:srgbClr val="00B050"/>
                    </a:solidFill>
                  </a:tcPr>
                </a:tc>
                <a:tc>
                  <a:txBody>
                    <a:bodyPr/>
                    <a:lstStyle/>
                    <a:p>
                      <a:pPr algn="ctr"/>
                      <a:r>
                        <a:rPr lang="nl-BE" dirty="0">
                          <a:solidFill>
                            <a:schemeClr val="bg1"/>
                          </a:solidFill>
                        </a:rPr>
                        <a:t>Piloot</a:t>
                      </a:r>
                    </a:p>
                  </a:txBody>
                  <a:tcPr anchor="ctr">
                    <a:solidFill>
                      <a:srgbClr val="00B050"/>
                    </a:solidFill>
                  </a:tcPr>
                </a:tc>
                <a:tc>
                  <a:txBody>
                    <a:bodyPr/>
                    <a:lstStyle/>
                    <a:p>
                      <a:pPr algn="ctr"/>
                      <a:r>
                        <a:rPr lang="nl-BE" dirty="0">
                          <a:solidFill>
                            <a:schemeClr val="bg1"/>
                          </a:solidFill>
                        </a:rPr>
                        <a:t>Preventieadviseur</a:t>
                      </a:r>
                    </a:p>
                  </a:txBody>
                  <a:tcPr anchor="ctr">
                    <a:solidFill>
                      <a:srgbClr val="00B050"/>
                    </a:solidFill>
                  </a:tcPr>
                </a:tc>
                <a:extLst>
                  <a:ext uri="{0D108BD9-81ED-4DB2-BD59-A6C34878D82A}">
                    <a16:rowId xmlns:a16="http://schemas.microsoft.com/office/drawing/2014/main" val="3142780"/>
                  </a:ext>
                </a:extLst>
              </a:tr>
              <a:tr h="870887">
                <a:tc>
                  <a:txBody>
                    <a:bodyPr/>
                    <a:lstStyle/>
                    <a:p>
                      <a:pPr algn="ctr">
                        <a:lnSpc>
                          <a:spcPct val="107000"/>
                        </a:lnSpc>
                        <a:spcAft>
                          <a:spcPts val="800"/>
                        </a:spcAft>
                      </a:pPr>
                      <a:r>
                        <a:rPr lang="nl-BE" sz="1400" dirty="0">
                          <a:solidFill>
                            <a:srgbClr val="1A4652"/>
                          </a:solidFill>
                          <a:effectLst/>
                          <a:latin typeface="Calibri" panose="020F0502020204030204" pitchFamily="34" charset="0"/>
                          <a:ea typeface="Calibri" panose="020F0502020204030204" pitchFamily="34" charset="0"/>
                          <a:cs typeface="Times New Roman" panose="02020603050405020304" pitchFamily="18" charset="0"/>
                        </a:rPr>
                        <a:t>Mr LEJEUNE Fabian</a:t>
                      </a:r>
                    </a:p>
                  </a:txBody>
                  <a:tcPr marL="44450" marR="44450" marT="0" marB="0" anchor="ctr"/>
                </a:tc>
                <a:tc>
                  <a:txBody>
                    <a:bodyPr/>
                    <a:lstStyle/>
                    <a:p>
                      <a:pPr algn="ctr">
                        <a:lnSpc>
                          <a:spcPct val="107000"/>
                        </a:lnSpc>
                        <a:spcAft>
                          <a:spcPts val="800"/>
                        </a:spcAft>
                      </a:pPr>
                      <a:r>
                        <a:rPr lang="nl-BE" sz="1400" dirty="0">
                          <a:solidFill>
                            <a:srgbClr val="1A4652"/>
                          </a:solidFill>
                          <a:effectLst/>
                          <a:latin typeface="Calibri" panose="020F0502020204030204" pitchFamily="34" charset="0"/>
                          <a:ea typeface="Calibri" panose="020F0502020204030204" pitchFamily="34" charset="0"/>
                          <a:cs typeface="Times New Roman" panose="02020603050405020304" pitchFamily="18" charset="0"/>
                        </a:rPr>
                        <a:t>ILE jaarverslag 2023: generalisatie van de CMR-monitoringstrategie naar alle gevaarlijke producten</a:t>
                      </a:r>
                    </a:p>
                  </a:txBody>
                  <a:tcPr marL="44450" marR="44450" marT="0" marB="0" anchor="ctr"/>
                </a:tc>
                <a:tc>
                  <a:txBody>
                    <a:bodyPr/>
                    <a:lstStyle/>
                    <a:p>
                      <a:pPr algn="ctr">
                        <a:lnSpc>
                          <a:spcPct val="107000"/>
                        </a:lnSpc>
                        <a:spcAft>
                          <a:spcPts val="800"/>
                        </a:spcAft>
                      </a:pPr>
                      <a:endParaRPr lang="nl-BE" sz="1400" dirty="0">
                        <a:solidFill>
                          <a:srgbClr val="1A4652"/>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en-US" sz="1400" dirty="0">
                          <a:solidFill>
                            <a:srgbClr val="1A4652"/>
                          </a:solidFill>
                          <a:effectLst/>
                          <a:latin typeface="Calibri" panose="020F0502020204030204" pitchFamily="34" charset="0"/>
                          <a:ea typeface="Times New Roman" panose="02020603050405020304" pitchFamily="18" charset="0"/>
                          <a:cs typeface="Calibri" panose="020F0502020204030204" pitchFamily="34" charset="0"/>
                        </a:rPr>
                        <a:t> 1</a:t>
                      </a:r>
                      <a:endParaRPr lang="nl-BE" sz="1400" dirty="0">
                        <a:solidFill>
                          <a:srgbClr val="1A4652"/>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en-US" sz="1400" dirty="0">
                          <a:solidFill>
                            <a:srgbClr val="1A4652"/>
                          </a:solidFill>
                          <a:effectLst/>
                          <a:latin typeface="Calibri" panose="020F0502020204030204" pitchFamily="34" charset="0"/>
                          <a:ea typeface="Calibri" panose="020F0502020204030204" pitchFamily="34" charset="0"/>
                          <a:cs typeface="Calibri" panose="020F0502020204030204" pitchFamily="34" charset="0"/>
                        </a:rPr>
                        <a:t>31/12/2025</a:t>
                      </a:r>
                      <a:endParaRPr lang="nl-BE" sz="1400" dirty="0">
                        <a:solidFill>
                          <a:srgbClr val="1A4652"/>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err="1">
                          <a:solidFill>
                            <a:srgbClr val="1A4652"/>
                          </a:solidFill>
                          <a:effectLst/>
                          <a:latin typeface="Calibri" panose="020F0502020204030204" pitchFamily="34" charset="0"/>
                          <a:ea typeface="Calibri" panose="020F0502020204030204" pitchFamily="34" charset="0"/>
                          <a:cs typeface="Times New Roman" panose="02020603050405020304" pitchFamily="18" charset="0"/>
                        </a:rPr>
                        <a:t>LtKol</a:t>
                      </a:r>
                      <a:r>
                        <a:rPr lang="nl-BE" sz="1400" dirty="0">
                          <a:solidFill>
                            <a:srgbClr val="1A4652"/>
                          </a:solidFill>
                          <a:effectLst/>
                          <a:latin typeface="Calibri" panose="020F0502020204030204" pitchFamily="34" charset="0"/>
                          <a:ea typeface="Calibri" panose="020F0502020204030204" pitchFamily="34" charset="0"/>
                          <a:cs typeface="Times New Roman" panose="02020603050405020304" pitchFamily="18" charset="0"/>
                        </a:rPr>
                        <a:t> SBH KESTELEYN</a:t>
                      </a:r>
                    </a:p>
                  </a:txBody>
                  <a:tcPr marL="7620" marR="7620" marT="7620" marB="0" anchor="ctr"/>
                </a:tc>
                <a:tc>
                  <a:txBody>
                    <a:bodyPr/>
                    <a:lstStyle/>
                    <a:p>
                      <a:pPr algn="ctr" fontAlgn="b"/>
                      <a:r>
                        <a:rPr lang="fr-FR" sz="1400" b="0" i="0" u="none" strike="noStrike" dirty="0">
                          <a:solidFill>
                            <a:srgbClr val="1A4652"/>
                          </a:solidFill>
                          <a:effectLst/>
                          <a:latin typeface="Calibri" panose="020F0502020204030204" pitchFamily="34" charset="0"/>
                        </a:rPr>
                        <a:t>Att F. Lejeune; hygiéniste</a:t>
                      </a:r>
                      <a:endParaRPr lang="nl-BE" sz="1400" b="0" i="0" u="none" strike="noStrike" dirty="0">
                        <a:solidFill>
                          <a:srgbClr val="1A4652"/>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3523808688"/>
                  </a:ext>
                </a:extLst>
              </a:tr>
              <a:tr h="965378">
                <a:tc>
                  <a:txBody>
                    <a:bodyPr/>
                    <a:lstStyle/>
                    <a:p>
                      <a:pPr algn="ctr">
                        <a:lnSpc>
                          <a:spcPct val="107000"/>
                        </a:lnSpc>
                        <a:spcAft>
                          <a:spcPts val="800"/>
                        </a:spcAft>
                      </a:pPr>
                      <a:endParaRPr lang="nl-BE" sz="1400" dirty="0">
                        <a:solidFill>
                          <a:srgbClr val="1A4652"/>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solidFill>
                            <a:srgbClr val="1A4652"/>
                          </a:solidFill>
                          <a:effectLst/>
                          <a:latin typeface="Calibri" panose="020F0502020204030204" pitchFamily="34" charset="0"/>
                          <a:ea typeface="Calibri" panose="020F0502020204030204" pitchFamily="34" charset="0"/>
                          <a:cs typeface="Times New Roman" panose="02020603050405020304" pitchFamily="18" charset="0"/>
                        </a:rPr>
                        <a:t>Systematisering van risicobeoordeling op het laagst mogelijke niveau (</a:t>
                      </a:r>
                      <a:r>
                        <a:rPr lang="nl-BE" sz="1400" dirty="0" err="1">
                          <a:solidFill>
                            <a:srgbClr val="1A4652"/>
                          </a:solidFill>
                          <a:effectLst/>
                          <a:latin typeface="Calibri" panose="020F0502020204030204" pitchFamily="34" charset="0"/>
                          <a:ea typeface="Calibri" panose="020F0502020204030204" pitchFamily="34" charset="0"/>
                          <a:cs typeface="Times New Roman" panose="02020603050405020304" pitchFamily="18" charset="0"/>
                        </a:rPr>
                        <a:t>multi</a:t>
                      </a:r>
                      <a:r>
                        <a:rPr lang="nl-BE" sz="1400" dirty="0">
                          <a:solidFill>
                            <a:srgbClr val="1A4652"/>
                          </a:solidFill>
                          <a:effectLst/>
                          <a:latin typeface="Calibri" panose="020F0502020204030204" pitchFamily="34" charset="0"/>
                          <a:ea typeface="Calibri" panose="020F0502020204030204" pitchFamily="34" charset="0"/>
                          <a:cs typeface="Times New Roman" panose="02020603050405020304" pitchFamily="18" charset="0"/>
                        </a:rPr>
                        <a:t>-level approach)</a:t>
                      </a:r>
                    </a:p>
                  </a:txBody>
                  <a:tcPr marL="44450" marR="44450" marT="0" marB="0" anchor="ctr"/>
                </a:tc>
                <a:tc>
                  <a:txBody>
                    <a:bodyPr/>
                    <a:lstStyle/>
                    <a:p>
                      <a:pPr algn="ctr">
                        <a:lnSpc>
                          <a:spcPct val="107000"/>
                        </a:lnSpc>
                        <a:spcAft>
                          <a:spcPts val="800"/>
                        </a:spcAft>
                      </a:pPr>
                      <a:endParaRPr lang="nl-BE" sz="1400" dirty="0">
                        <a:solidFill>
                          <a:srgbClr val="1A4652"/>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1A4652"/>
                          </a:solidFill>
                          <a:effectLst/>
                          <a:latin typeface="Calibri" panose="020F0502020204030204" pitchFamily="34" charset="0"/>
                          <a:ea typeface="Times New Roman" panose="02020603050405020304" pitchFamily="18" charset="0"/>
                          <a:cs typeface="Calibri" panose="020F0502020204030204" pitchFamily="34" charset="0"/>
                        </a:rPr>
                        <a:t> </a:t>
                      </a:r>
                      <a:endParaRPr lang="nl-BE" sz="1400" dirty="0">
                        <a:solidFill>
                          <a:srgbClr val="1A4652"/>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solidFill>
                            <a:srgbClr val="1A4652"/>
                          </a:solidFill>
                          <a:effectLst/>
                          <a:latin typeface="Calibri" panose="020F0502020204030204" pitchFamily="34" charset="0"/>
                          <a:ea typeface="Calibri" panose="020F0502020204030204" pitchFamily="34" charset="0"/>
                          <a:cs typeface="Times New Roman" panose="02020603050405020304" pitchFamily="18" charset="0"/>
                        </a:rPr>
                        <a:t>?</a:t>
                      </a: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err="1">
                          <a:solidFill>
                            <a:srgbClr val="1A4652"/>
                          </a:solidFill>
                          <a:effectLst/>
                          <a:latin typeface="Calibri" panose="020F0502020204030204" pitchFamily="34" charset="0"/>
                          <a:ea typeface="Calibri" panose="020F0502020204030204" pitchFamily="34" charset="0"/>
                          <a:cs typeface="Times New Roman" panose="02020603050405020304" pitchFamily="18" charset="0"/>
                        </a:rPr>
                        <a:t>LtKol</a:t>
                      </a:r>
                      <a:r>
                        <a:rPr lang="nl-BE" sz="1400" dirty="0">
                          <a:solidFill>
                            <a:srgbClr val="1A4652"/>
                          </a:solidFill>
                          <a:effectLst/>
                          <a:latin typeface="Calibri" panose="020F0502020204030204" pitchFamily="34" charset="0"/>
                          <a:ea typeface="Calibri" panose="020F0502020204030204" pitchFamily="34" charset="0"/>
                          <a:cs typeface="Times New Roman" panose="02020603050405020304" pitchFamily="18" charset="0"/>
                        </a:rPr>
                        <a:t> SBH KESTELEYN</a:t>
                      </a:r>
                    </a:p>
                  </a:txBody>
                  <a:tcPr marL="7620" marR="7620" marT="7620" marB="0" anchor="ctr"/>
                </a:tc>
                <a:tc>
                  <a:txBody>
                    <a:bodyPr/>
                    <a:lstStyle/>
                    <a:p>
                      <a:pPr algn="ctr" fontAlgn="b"/>
                      <a:r>
                        <a:rPr lang="fr-FR" sz="1400" b="0" i="0" u="none" strike="noStrike" dirty="0">
                          <a:solidFill>
                            <a:srgbClr val="1A4652"/>
                          </a:solidFill>
                          <a:effectLst/>
                          <a:latin typeface="Calibri" panose="020F0502020204030204" pitchFamily="34" charset="0"/>
                        </a:rPr>
                        <a:t>Att F. Lejeune; hygiéniste</a:t>
                      </a:r>
                      <a:endParaRPr lang="nl-BE" sz="1400" b="0" i="0" u="none" strike="noStrike" dirty="0">
                        <a:solidFill>
                          <a:srgbClr val="1A4652"/>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3168295882"/>
                  </a:ext>
                </a:extLst>
              </a:tr>
              <a:tr h="965378">
                <a:tc>
                  <a:txBody>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lang="fr-FR" sz="1400" b="0" i="0" u="none" strike="noStrike" dirty="0">
                          <a:solidFill>
                            <a:srgbClr val="1A4652"/>
                          </a:solidFill>
                          <a:effectLst/>
                          <a:latin typeface="Calibri" panose="020F0502020204030204" pitchFamily="34" charset="0"/>
                        </a:rPr>
                        <a:t>Att F. Lejeune; hygiéniste</a:t>
                      </a:r>
                      <a:br>
                        <a:rPr lang="fr-FR" sz="1400" b="0" i="0" u="none" strike="noStrike" dirty="0">
                          <a:solidFill>
                            <a:srgbClr val="1A4652"/>
                          </a:solidFill>
                          <a:effectLst/>
                          <a:latin typeface="Calibri" panose="020F0502020204030204" pitchFamily="34" charset="0"/>
                        </a:rPr>
                      </a:br>
                      <a:r>
                        <a:rPr lang="fr-FR" sz="1400" b="0" i="0" u="none" strike="noStrike" dirty="0">
                          <a:solidFill>
                            <a:srgbClr val="1A4652"/>
                          </a:solidFill>
                          <a:effectLst/>
                          <a:latin typeface="Calibri" panose="020F0502020204030204" pitchFamily="34" charset="0"/>
                        </a:rPr>
                        <a:t>ADC CARLAIRE</a:t>
                      </a:r>
                      <a:br>
                        <a:rPr lang="fr-FR" sz="1400" b="0" i="0" u="none" strike="noStrike" dirty="0">
                          <a:solidFill>
                            <a:srgbClr val="1A4652"/>
                          </a:solidFill>
                          <a:effectLst/>
                          <a:latin typeface="Calibri" panose="020F0502020204030204" pitchFamily="34" charset="0"/>
                        </a:rPr>
                      </a:br>
                      <a:r>
                        <a:rPr lang="fr-FR" sz="1400" b="0" i="0" u="none" strike="noStrike" dirty="0">
                          <a:solidFill>
                            <a:srgbClr val="1A4652"/>
                          </a:solidFill>
                          <a:effectLst/>
                          <a:latin typeface="Calibri" panose="020F0502020204030204" pitchFamily="34" charset="0"/>
                        </a:rPr>
                        <a:t>MR </a:t>
                      </a:r>
                      <a:r>
                        <a:rPr lang="fr-FR" sz="1400" b="0" i="0" u="none" strike="noStrike" dirty="0" err="1">
                          <a:solidFill>
                            <a:srgbClr val="1A4652"/>
                          </a:solidFill>
                          <a:effectLst/>
                          <a:latin typeface="Calibri" panose="020F0502020204030204" pitchFamily="34" charset="0"/>
                        </a:rPr>
                        <a:t>Mgt</a:t>
                      </a:r>
                      <a:br>
                        <a:rPr lang="fr-FR" sz="1400" b="0" i="0" u="none" strike="noStrike" dirty="0">
                          <a:solidFill>
                            <a:srgbClr val="1A4652"/>
                          </a:solidFill>
                          <a:effectLst/>
                          <a:latin typeface="Calibri" panose="020F0502020204030204" pitchFamily="34" charset="0"/>
                        </a:rPr>
                      </a:br>
                      <a:r>
                        <a:rPr lang="fr-FR" sz="1400" b="0" i="0" u="none" strike="noStrike" dirty="0">
                          <a:solidFill>
                            <a:srgbClr val="1A4652"/>
                          </a:solidFill>
                          <a:effectLst/>
                          <a:latin typeface="Calibri" panose="020F0502020204030204" pitchFamily="34" charset="0"/>
                        </a:rPr>
                        <a:t>2W Tac Min</a:t>
                      </a:r>
                      <a:endParaRPr lang="nl-BE" sz="1400" b="0" i="0" u="none" strike="noStrike" dirty="0">
                        <a:solidFill>
                          <a:srgbClr val="1A4652"/>
                        </a:solidFill>
                        <a:effectLst/>
                        <a:latin typeface="Calibri" panose="020F0502020204030204" pitchFamily="34" charset="0"/>
                      </a:endParaRPr>
                    </a:p>
                  </a:txBody>
                  <a:tcPr marL="44450" marR="44450" marT="0" marB="0" anchor="ctr"/>
                </a:tc>
                <a:tc>
                  <a:txBody>
                    <a:bodyPr/>
                    <a:lstStyle/>
                    <a:p>
                      <a:pPr algn="ctr">
                        <a:lnSpc>
                          <a:spcPct val="107000"/>
                        </a:lnSpc>
                        <a:spcAft>
                          <a:spcPts val="800"/>
                        </a:spcAft>
                      </a:pPr>
                      <a:r>
                        <a:rPr lang="en-US" sz="1400" dirty="0" err="1">
                          <a:solidFill>
                            <a:srgbClr val="1A4652"/>
                          </a:solidFill>
                          <a:effectLst/>
                          <a:latin typeface="Calibri" panose="020F0502020204030204" pitchFamily="34" charset="0"/>
                          <a:ea typeface="Calibri" panose="020F0502020204030204" pitchFamily="34" charset="0"/>
                          <a:cs typeface="Times New Roman" panose="02020603050405020304" pitchFamily="18" charset="0"/>
                        </a:rPr>
                        <a:t>Casestudy</a:t>
                      </a:r>
                      <a:r>
                        <a:rPr lang="en-US" sz="1400" dirty="0">
                          <a:solidFill>
                            <a:srgbClr val="1A4652"/>
                          </a:solidFill>
                          <a:effectLst/>
                          <a:latin typeface="Calibri" panose="020F0502020204030204" pitchFamily="34" charset="0"/>
                          <a:ea typeface="Calibri" panose="020F0502020204030204" pitchFamily="34" charset="0"/>
                          <a:cs typeface="Times New Roman" panose="02020603050405020304" pitchFamily="18" charset="0"/>
                        </a:rPr>
                        <a:t> (8 fiches) - </a:t>
                      </a:r>
                      <a:r>
                        <a:rPr lang="en-US" sz="1400" dirty="0" err="1">
                          <a:solidFill>
                            <a:srgbClr val="1A4652"/>
                          </a:solidFill>
                          <a:effectLst/>
                          <a:latin typeface="Calibri" panose="020F0502020204030204" pitchFamily="34" charset="0"/>
                          <a:ea typeface="Calibri" panose="020F0502020204030204" pitchFamily="34" charset="0"/>
                          <a:cs typeface="Times New Roman" panose="02020603050405020304" pitchFamily="18" charset="0"/>
                        </a:rPr>
                        <a:t>Schilderworkshop</a:t>
                      </a:r>
                      <a:r>
                        <a:rPr lang="en-US" sz="1400" dirty="0">
                          <a:solidFill>
                            <a:srgbClr val="1A4652"/>
                          </a:solidFill>
                          <a:effectLst/>
                          <a:latin typeface="Calibri" panose="020F0502020204030204" pitchFamily="34" charset="0"/>
                          <a:ea typeface="Calibri" panose="020F0502020204030204" pitchFamily="34" charset="0"/>
                          <a:cs typeface="Times New Roman" panose="02020603050405020304" pitchFamily="18" charset="0"/>
                        </a:rPr>
                        <a:t> 2W </a:t>
                      </a:r>
                      <a:r>
                        <a:rPr lang="en-US" sz="1400" dirty="0" err="1">
                          <a:solidFill>
                            <a:srgbClr val="1A4652"/>
                          </a:solidFill>
                          <a:effectLst/>
                          <a:latin typeface="Calibri" panose="020F0502020204030204" pitchFamily="34" charset="0"/>
                          <a:ea typeface="Calibri" panose="020F0502020204030204" pitchFamily="34" charset="0"/>
                          <a:cs typeface="Times New Roman" panose="02020603050405020304" pitchFamily="18" charset="0"/>
                        </a:rPr>
                        <a:t>Florennes</a:t>
                      </a:r>
                      <a:endParaRPr lang="nl-BE" sz="1400" dirty="0">
                        <a:solidFill>
                          <a:srgbClr val="1A4652"/>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solidFill>
                            <a:srgbClr val="1A4652"/>
                          </a:solidFill>
                          <a:effectLst/>
                          <a:latin typeface="Calibri" panose="020F0502020204030204" pitchFamily="34" charset="0"/>
                          <a:ea typeface="Calibri" panose="020F0502020204030204" pitchFamily="34" charset="0"/>
                          <a:cs typeface="Calibri" panose="020F0502020204030204" pitchFamily="34" charset="0"/>
                        </a:rPr>
                        <a:t> </a:t>
                      </a:r>
                      <a:endParaRPr lang="nl-BE" sz="1400" dirty="0">
                        <a:solidFill>
                          <a:srgbClr val="1A4652"/>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solidFill>
                            <a:srgbClr val="1A4652"/>
                          </a:solidFill>
                          <a:effectLst/>
                          <a:latin typeface="Calibri" panose="020F0502020204030204" pitchFamily="34" charset="0"/>
                          <a:ea typeface="Calibri" panose="020F0502020204030204" pitchFamily="34" charset="0"/>
                          <a:cs typeface="Calibri" panose="020F0502020204030204" pitchFamily="34" charset="0"/>
                        </a:rPr>
                        <a:t>1</a:t>
                      </a:r>
                      <a:endParaRPr lang="nl-BE" sz="1400" dirty="0">
                        <a:solidFill>
                          <a:srgbClr val="1A4652"/>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300000"/>
                        </a:lnSpc>
                        <a:spcAft>
                          <a:spcPts val="800"/>
                        </a:spcAft>
                      </a:pPr>
                      <a:r>
                        <a:rPr lang="nl-BE" sz="1400" dirty="0">
                          <a:solidFill>
                            <a:srgbClr val="1A4652"/>
                          </a:solidFill>
                          <a:effectLst/>
                          <a:latin typeface="Calibri" panose="020F0502020204030204" pitchFamily="34" charset="0"/>
                          <a:ea typeface="Calibri" panose="020F0502020204030204" pitchFamily="34" charset="0"/>
                          <a:cs typeface="Calibri" panose="020F0502020204030204" pitchFamily="34" charset="0"/>
                        </a:rPr>
                        <a:t>31/12/2025</a:t>
                      </a:r>
                      <a:endParaRPr lang="nl-BE" sz="1400" dirty="0">
                        <a:solidFill>
                          <a:srgbClr val="1A4652"/>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err="1">
                          <a:solidFill>
                            <a:srgbClr val="1A4652"/>
                          </a:solidFill>
                          <a:effectLst/>
                          <a:latin typeface="Calibri" panose="020F0502020204030204" pitchFamily="34" charset="0"/>
                          <a:ea typeface="Calibri" panose="020F0502020204030204" pitchFamily="34" charset="0"/>
                          <a:cs typeface="Times New Roman" panose="02020603050405020304" pitchFamily="18" charset="0"/>
                        </a:rPr>
                        <a:t>LtKol</a:t>
                      </a:r>
                      <a:r>
                        <a:rPr lang="nl-BE" sz="1400" dirty="0">
                          <a:solidFill>
                            <a:srgbClr val="1A4652"/>
                          </a:solidFill>
                          <a:effectLst/>
                          <a:latin typeface="Calibri" panose="020F0502020204030204" pitchFamily="34" charset="0"/>
                          <a:ea typeface="Calibri" panose="020F0502020204030204" pitchFamily="34" charset="0"/>
                          <a:cs typeface="Times New Roman" panose="02020603050405020304" pitchFamily="18" charset="0"/>
                        </a:rPr>
                        <a:t> SBH KESTELEYN</a:t>
                      </a:r>
                    </a:p>
                  </a:txBody>
                  <a:tcPr marL="7620" marR="7620" marT="7620" marB="0" anchor="ctr"/>
                </a:tc>
                <a:tc>
                  <a:txBody>
                    <a:bodyPr/>
                    <a:lstStyle/>
                    <a:p>
                      <a:pPr algn="ctr" fontAlgn="b"/>
                      <a:r>
                        <a:rPr lang="nl-BE" sz="1400" b="0" i="0" u="none" strike="noStrike" dirty="0" err="1">
                          <a:solidFill>
                            <a:srgbClr val="1A4652"/>
                          </a:solidFill>
                          <a:effectLst/>
                          <a:latin typeface="Calibri" panose="020F0502020204030204" pitchFamily="34" charset="0"/>
                        </a:rPr>
                        <a:t>Att</a:t>
                      </a:r>
                      <a:r>
                        <a:rPr lang="nl-BE" sz="1400" b="0" i="0" u="none" strike="noStrike" dirty="0">
                          <a:solidFill>
                            <a:srgbClr val="1A4652"/>
                          </a:solidFill>
                          <a:effectLst/>
                          <a:latin typeface="Calibri" panose="020F0502020204030204" pitchFamily="34" charset="0"/>
                        </a:rPr>
                        <a:t> F. Lejeune; </a:t>
                      </a:r>
                      <a:r>
                        <a:rPr lang="nl-BE" sz="1400" b="0" i="0" u="none" strike="noStrike" dirty="0" err="1">
                          <a:solidFill>
                            <a:srgbClr val="1A4652"/>
                          </a:solidFill>
                          <a:effectLst/>
                          <a:latin typeface="Calibri" panose="020F0502020204030204" pitchFamily="34" charset="0"/>
                        </a:rPr>
                        <a:t>hygiéniste</a:t>
                      </a:r>
                      <a:r>
                        <a:rPr lang="nl-BE" sz="1400" b="0" i="0" u="none" strike="noStrike" dirty="0">
                          <a:solidFill>
                            <a:srgbClr val="1A4652"/>
                          </a:solidFill>
                          <a:effectLst/>
                          <a:latin typeface="Calibri" panose="020F0502020204030204" pitchFamily="34" charset="0"/>
                        </a:rPr>
                        <a:t> -</a:t>
                      </a:r>
                    </a:p>
                  </a:txBody>
                  <a:tcPr marL="7620" marR="7620" marT="7620" marB="0" anchor="ctr"/>
                </a:tc>
                <a:extLst>
                  <a:ext uri="{0D108BD9-81ED-4DB2-BD59-A6C34878D82A}">
                    <a16:rowId xmlns:a16="http://schemas.microsoft.com/office/drawing/2014/main" val="553309125"/>
                  </a:ext>
                </a:extLst>
              </a:tr>
              <a:tr h="964478">
                <a:tc>
                  <a:txBody>
                    <a:bodyPr/>
                    <a:lstStyle/>
                    <a:p>
                      <a:pPr algn="ctr">
                        <a:lnSpc>
                          <a:spcPct val="107000"/>
                        </a:lnSpc>
                        <a:spcAft>
                          <a:spcPts val="800"/>
                        </a:spcAft>
                      </a:pPr>
                      <a:r>
                        <a:rPr lang="en-US" sz="1400" dirty="0">
                          <a:solidFill>
                            <a:srgbClr val="1A4652"/>
                          </a:solidFill>
                          <a:effectLst/>
                          <a:latin typeface="Calibri" panose="020F0502020204030204" pitchFamily="34" charset="0"/>
                          <a:ea typeface="Times New Roman" panose="02020603050405020304" pitchFamily="18" charset="0"/>
                          <a:cs typeface="Calibri" panose="020F0502020204030204" pitchFamily="34" charset="0"/>
                        </a:rPr>
                        <a:t> </a:t>
                      </a:r>
                      <a:endParaRPr lang="nl-BE" sz="1400" dirty="0">
                        <a:solidFill>
                          <a:srgbClr val="1A4652"/>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de-DE" sz="1400" dirty="0">
                          <a:solidFill>
                            <a:srgbClr val="1A4652"/>
                          </a:solidFill>
                          <a:effectLst/>
                          <a:latin typeface="Calibri" panose="020F0502020204030204" pitchFamily="34" charset="0"/>
                          <a:ea typeface="Calibri" panose="020F0502020204030204" pitchFamily="34" charset="0"/>
                          <a:cs typeface="Times New Roman" panose="02020603050405020304" pitchFamily="18" charset="0"/>
                        </a:rPr>
                        <a:t>Case </a:t>
                      </a:r>
                      <a:r>
                        <a:rPr lang="de-DE" sz="1400" dirty="0" err="1">
                          <a:solidFill>
                            <a:srgbClr val="1A4652"/>
                          </a:solidFill>
                          <a:effectLst/>
                          <a:latin typeface="Calibri" panose="020F0502020204030204" pitchFamily="34" charset="0"/>
                          <a:ea typeface="Calibri" panose="020F0502020204030204" pitchFamily="34" charset="0"/>
                          <a:cs typeface="Times New Roman" panose="02020603050405020304" pitchFamily="18" charset="0"/>
                        </a:rPr>
                        <a:t>study</a:t>
                      </a:r>
                      <a:r>
                        <a:rPr lang="de-DE" sz="1400" dirty="0">
                          <a:solidFill>
                            <a:srgbClr val="1A4652"/>
                          </a:solidFill>
                          <a:effectLst/>
                          <a:latin typeface="Calibri" panose="020F0502020204030204" pitchFamily="34" charset="0"/>
                          <a:ea typeface="Calibri" panose="020F0502020204030204" pitchFamily="34" charset="0"/>
                          <a:cs typeface="Times New Roman" panose="02020603050405020304" pitchFamily="18" charset="0"/>
                        </a:rPr>
                        <a:t> (8 </a:t>
                      </a:r>
                      <a:r>
                        <a:rPr lang="de-DE" sz="1400" dirty="0" err="1">
                          <a:solidFill>
                            <a:srgbClr val="1A4652"/>
                          </a:solidFill>
                          <a:effectLst/>
                          <a:latin typeface="Calibri" panose="020F0502020204030204" pitchFamily="34" charset="0"/>
                          <a:ea typeface="Calibri" panose="020F0502020204030204" pitchFamily="34" charset="0"/>
                          <a:cs typeface="Times New Roman" panose="02020603050405020304" pitchFamily="18" charset="0"/>
                        </a:rPr>
                        <a:t>fiches</a:t>
                      </a:r>
                      <a:r>
                        <a:rPr lang="de-DE" sz="1400" dirty="0">
                          <a:solidFill>
                            <a:srgbClr val="1A4652"/>
                          </a:solidFill>
                          <a:effectLst/>
                          <a:latin typeface="Calibri" panose="020F0502020204030204" pitchFamily="34" charset="0"/>
                          <a:ea typeface="Calibri" panose="020F0502020204030204" pitchFamily="34" charset="0"/>
                          <a:cs typeface="Times New Roman" panose="02020603050405020304" pitchFamily="18" charset="0"/>
                        </a:rPr>
                        <a:t>) - </a:t>
                      </a:r>
                      <a:r>
                        <a:rPr lang="de-DE" sz="1400" dirty="0" err="1">
                          <a:solidFill>
                            <a:srgbClr val="1A4652"/>
                          </a:solidFill>
                          <a:effectLst/>
                          <a:latin typeface="Calibri" panose="020F0502020204030204" pitchFamily="34" charset="0"/>
                          <a:ea typeface="Calibri" panose="020F0502020204030204" pitchFamily="34" charset="0"/>
                          <a:cs typeface="Times New Roman" panose="02020603050405020304" pitchFamily="18" charset="0"/>
                        </a:rPr>
                        <a:t>Bertrix</a:t>
                      </a:r>
                      <a:r>
                        <a:rPr lang="de-DE" sz="1400" dirty="0">
                          <a:solidFill>
                            <a:srgbClr val="1A4652"/>
                          </a:solidFill>
                          <a:effectLst/>
                          <a:latin typeface="Calibri" panose="020F0502020204030204" pitchFamily="34" charset="0"/>
                          <a:ea typeface="Calibri" panose="020F0502020204030204" pitchFamily="34" charset="0"/>
                          <a:cs typeface="Times New Roman" panose="02020603050405020304" pitchFamily="18" charset="0"/>
                        </a:rPr>
                        <a:t> </a:t>
                      </a:r>
                      <a:r>
                        <a:rPr lang="de-DE" sz="1400" dirty="0" err="1">
                          <a:solidFill>
                            <a:srgbClr val="1A4652"/>
                          </a:solidFill>
                          <a:effectLst/>
                          <a:latin typeface="Calibri" panose="020F0502020204030204" pitchFamily="34" charset="0"/>
                          <a:ea typeface="Calibri" panose="020F0502020204030204" pitchFamily="34" charset="0"/>
                          <a:cs typeface="Times New Roman" panose="02020603050405020304" pitchFamily="18" charset="0"/>
                        </a:rPr>
                        <a:t>atelier</a:t>
                      </a:r>
                      <a:r>
                        <a:rPr lang="de-DE" sz="1400" dirty="0">
                          <a:solidFill>
                            <a:srgbClr val="1A4652"/>
                          </a:solidFill>
                          <a:effectLst/>
                          <a:latin typeface="Calibri" panose="020F0502020204030204" pitchFamily="34" charset="0"/>
                          <a:ea typeface="Calibri" panose="020F0502020204030204" pitchFamily="34" charset="0"/>
                          <a:cs typeface="Times New Roman" panose="02020603050405020304" pitchFamily="18" charset="0"/>
                        </a:rPr>
                        <a:t> </a:t>
                      </a:r>
                      <a:r>
                        <a:rPr lang="de-DE" sz="1400" dirty="0" err="1">
                          <a:solidFill>
                            <a:srgbClr val="1A4652"/>
                          </a:solidFill>
                          <a:effectLst/>
                          <a:latin typeface="Calibri" panose="020F0502020204030204" pitchFamily="34" charset="0"/>
                          <a:ea typeface="Calibri" panose="020F0502020204030204" pitchFamily="34" charset="0"/>
                          <a:cs typeface="Times New Roman" panose="02020603050405020304" pitchFamily="18" charset="0"/>
                        </a:rPr>
                        <a:t>zandstralen</a:t>
                      </a:r>
                      <a:endParaRPr lang="nl-BE" sz="1400" dirty="0">
                        <a:solidFill>
                          <a:srgbClr val="1A4652"/>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endParaRPr lang="nl-BE" sz="1400" dirty="0">
                        <a:solidFill>
                          <a:srgbClr val="1A4652"/>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solidFill>
                            <a:srgbClr val="1A4652"/>
                          </a:solidFill>
                          <a:effectLst/>
                          <a:latin typeface="Calibri" panose="020F0502020204030204" pitchFamily="34" charset="0"/>
                          <a:ea typeface="Calibri" panose="020F0502020204030204" pitchFamily="34" charset="0"/>
                          <a:cs typeface="Times New Roman" panose="02020603050405020304" pitchFamily="18" charset="0"/>
                        </a:rPr>
                        <a:t>3</a:t>
                      </a:r>
                    </a:p>
                  </a:txBody>
                  <a:tcPr marL="44450" marR="44450" marT="0" marB="0" anchor="ctr"/>
                </a:tc>
                <a:tc>
                  <a:txBody>
                    <a:bodyPr/>
                    <a:lstStyle/>
                    <a:p>
                      <a:pPr algn="ctr">
                        <a:lnSpc>
                          <a:spcPct val="107000"/>
                        </a:lnSpc>
                        <a:spcAft>
                          <a:spcPts val="800"/>
                        </a:spcAft>
                      </a:pPr>
                      <a:r>
                        <a:rPr lang="nl-BE" sz="1400" dirty="0">
                          <a:solidFill>
                            <a:srgbClr val="1A4652"/>
                          </a:solidFill>
                          <a:effectLst/>
                          <a:latin typeface="Calibri" panose="020F0502020204030204" pitchFamily="34" charset="0"/>
                          <a:ea typeface="Calibri" panose="020F0502020204030204" pitchFamily="34" charset="0"/>
                          <a:cs typeface="Times New Roman" panose="02020603050405020304" pitchFamily="18" charset="0"/>
                        </a:rPr>
                        <a:t>31/10/2025</a:t>
                      </a: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err="1">
                          <a:solidFill>
                            <a:srgbClr val="1A4652"/>
                          </a:solidFill>
                          <a:effectLst/>
                          <a:latin typeface="Calibri" panose="020F0502020204030204" pitchFamily="34" charset="0"/>
                          <a:ea typeface="Calibri" panose="020F0502020204030204" pitchFamily="34" charset="0"/>
                          <a:cs typeface="Times New Roman" panose="02020603050405020304" pitchFamily="18" charset="0"/>
                        </a:rPr>
                        <a:t>LtKol</a:t>
                      </a:r>
                      <a:r>
                        <a:rPr lang="nl-BE" sz="1400" dirty="0">
                          <a:solidFill>
                            <a:srgbClr val="1A4652"/>
                          </a:solidFill>
                          <a:effectLst/>
                          <a:latin typeface="Calibri" panose="020F0502020204030204" pitchFamily="34" charset="0"/>
                          <a:ea typeface="Calibri" panose="020F0502020204030204" pitchFamily="34" charset="0"/>
                          <a:cs typeface="Times New Roman" panose="02020603050405020304" pitchFamily="18" charset="0"/>
                        </a:rPr>
                        <a:t> SBH KESTELEYN</a:t>
                      </a:r>
                    </a:p>
                  </a:txBody>
                  <a:tcPr marL="7620" marR="7620" marT="7620" marB="0" anchor="ctr"/>
                </a:tc>
                <a:tc>
                  <a:txBody>
                    <a:bodyPr/>
                    <a:lstStyle/>
                    <a:p>
                      <a:pPr algn="ctr" fontAlgn="b"/>
                      <a:r>
                        <a:rPr lang="fr-FR" sz="1400" b="0" i="0" u="none" strike="noStrike" dirty="0">
                          <a:solidFill>
                            <a:srgbClr val="1A4652"/>
                          </a:solidFill>
                          <a:effectLst/>
                          <a:latin typeface="Calibri" panose="020F0502020204030204" pitchFamily="34" charset="0"/>
                        </a:rPr>
                        <a:t>Att F. Lejeune; hygiéniste</a:t>
                      </a:r>
                      <a:endParaRPr lang="nl-BE" sz="1400" b="0" i="0" u="none" strike="noStrike" dirty="0">
                        <a:solidFill>
                          <a:srgbClr val="1A4652"/>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87566873"/>
                  </a:ext>
                </a:extLst>
              </a:tr>
            </a:tbl>
          </a:graphicData>
        </a:graphic>
      </p:graphicFrame>
    </p:spTree>
    <p:extLst>
      <p:ext uri="{BB962C8B-B14F-4D97-AF65-F5344CB8AC3E}">
        <p14:creationId xmlns:p14="http://schemas.microsoft.com/office/powerpoint/2010/main" val="331861977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9033B04-8CBD-6970-90B2-D42625AB748E}"/>
              </a:ext>
            </a:extLst>
          </p:cNvPr>
          <p:cNvSpPr txBox="1"/>
          <p:nvPr/>
        </p:nvSpPr>
        <p:spPr>
          <a:xfrm>
            <a:off x="0" y="113803"/>
            <a:ext cx="12192000" cy="2000548"/>
          </a:xfrm>
          <a:prstGeom prst="rect">
            <a:avLst/>
          </a:prstGeom>
        </p:spPr>
        <p:txBody>
          <a:bodyPr wrap="square" rtlCol="0">
            <a:spAutoFit/>
          </a:bodyPr>
          <a:lstStyle/>
          <a:p>
            <a:pPr algn="ctr"/>
            <a:r>
              <a:rPr lang="nl-BE" sz="4400" b="1" dirty="0">
                <a:solidFill>
                  <a:srgbClr val="00B050"/>
                </a:solidFill>
                <a:latin typeface="Arial" panose="020B0604020202020204" pitchFamily="34" charset="0"/>
                <a:cs typeface="Arial" panose="020B0604020202020204" pitchFamily="34" charset="0"/>
              </a:rPr>
              <a:t>21-MR-04</a:t>
            </a:r>
            <a:br>
              <a:rPr lang="nl-BE" sz="4400" b="1" dirty="0">
                <a:solidFill>
                  <a:srgbClr val="00B050"/>
                </a:solidFill>
                <a:latin typeface="Arial" panose="020B0604020202020204" pitchFamily="34" charset="0"/>
                <a:cs typeface="Arial" panose="020B0604020202020204" pitchFamily="34" charset="0"/>
              </a:rPr>
            </a:br>
            <a:r>
              <a:rPr lang="nl-BE" sz="4000" b="1" dirty="0">
                <a:solidFill>
                  <a:srgbClr val="00B050"/>
                </a:solidFill>
                <a:latin typeface="Arial" panose="020B0604020202020204" pitchFamily="34" charset="0"/>
                <a:cs typeface="Arial" panose="020B0604020202020204" pitchFamily="34" charset="0"/>
              </a:rPr>
              <a:t>Identificatie en risicobeoordeling carcinogene, mutagene en reprotoxische agentia (CMR).</a:t>
            </a:r>
          </a:p>
        </p:txBody>
      </p:sp>
      <p:graphicFrame>
        <p:nvGraphicFramePr>
          <p:cNvPr id="6" name="Table 5">
            <a:extLst>
              <a:ext uri="{FF2B5EF4-FFF2-40B4-BE49-F238E27FC236}">
                <a16:creationId xmlns:a16="http://schemas.microsoft.com/office/drawing/2014/main" id="{9E8EDF15-6C8F-E43A-4A4B-EC3308345CE8}"/>
              </a:ext>
            </a:extLst>
          </p:cNvPr>
          <p:cNvGraphicFramePr>
            <a:graphicFrameLocks noGrp="1"/>
          </p:cNvGraphicFramePr>
          <p:nvPr>
            <p:extLst>
              <p:ext uri="{D42A27DB-BD31-4B8C-83A1-F6EECF244321}">
                <p14:modId xmlns:p14="http://schemas.microsoft.com/office/powerpoint/2010/main" val="1291209061"/>
              </p:ext>
            </p:extLst>
          </p:nvPr>
        </p:nvGraphicFramePr>
        <p:xfrm>
          <a:off x="0" y="2114351"/>
          <a:ext cx="12192000" cy="4755894"/>
        </p:xfrm>
        <a:graphic>
          <a:graphicData uri="http://schemas.openxmlformats.org/drawingml/2006/table">
            <a:tbl>
              <a:tblPr firstRow="1" bandRow="1">
                <a:tableStyleId>{5C22544A-7EE6-4342-B048-85BDC9FD1C3A}</a:tableStyleId>
              </a:tblPr>
              <a:tblGrid>
                <a:gridCol w="1594064">
                  <a:extLst>
                    <a:ext uri="{9D8B030D-6E8A-4147-A177-3AD203B41FA5}">
                      <a16:colId xmlns:a16="http://schemas.microsoft.com/office/drawing/2014/main" val="3164560031"/>
                    </a:ext>
                  </a:extLst>
                </a:gridCol>
                <a:gridCol w="2516617">
                  <a:extLst>
                    <a:ext uri="{9D8B030D-6E8A-4147-A177-3AD203B41FA5}">
                      <a16:colId xmlns:a16="http://schemas.microsoft.com/office/drawing/2014/main" val="4051463726"/>
                    </a:ext>
                  </a:extLst>
                </a:gridCol>
                <a:gridCol w="1589079">
                  <a:extLst>
                    <a:ext uri="{9D8B030D-6E8A-4147-A177-3AD203B41FA5}">
                      <a16:colId xmlns:a16="http://schemas.microsoft.com/office/drawing/2014/main" val="2989411758"/>
                    </a:ext>
                  </a:extLst>
                </a:gridCol>
                <a:gridCol w="1022316">
                  <a:extLst>
                    <a:ext uri="{9D8B030D-6E8A-4147-A177-3AD203B41FA5}">
                      <a16:colId xmlns:a16="http://schemas.microsoft.com/office/drawing/2014/main" val="3396486518"/>
                    </a:ext>
                  </a:extLst>
                </a:gridCol>
                <a:gridCol w="1186248">
                  <a:extLst>
                    <a:ext uri="{9D8B030D-6E8A-4147-A177-3AD203B41FA5}">
                      <a16:colId xmlns:a16="http://schemas.microsoft.com/office/drawing/2014/main" val="3760943750"/>
                    </a:ext>
                  </a:extLst>
                </a:gridCol>
                <a:gridCol w="2018271">
                  <a:extLst>
                    <a:ext uri="{9D8B030D-6E8A-4147-A177-3AD203B41FA5}">
                      <a16:colId xmlns:a16="http://schemas.microsoft.com/office/drawing/2014/main" val="435362140"/>
                    </a:ext>
                  </a:extLst>
                </a:gridCol>
                <a:gridCol w="2265405">
                  <a:extLst>
                    <a:ext uri="{9D8B030D-6E8A-4147-A177-3AD203B41FA5}">
                      <a16:colId xmlns:a16="http://schemas.microsoft.com/office/drawing/2014/main" val="2718862243"/>
                    </a:ext>
                  </a:extLst>
                </a:gridCol>
              </a:tblGrid>
              <a:tr h="892976">
                <a:tc>
                  <a:txBody>
                    <a:bodyPr/>
                    <a:lstStyle/>
                    <a:p>
                      <a:pPr algn="ctr"/>
                      <a:r>
                        <a:rPr lang="nl-BE" dirty="0">
                          <a:solidFill>
                            <a:schemeClr val="bg1"/>
                          </a:solidFill>
                        </a:rPr>
                        <a:t>Actor</a:t>
                      </a:r>
                    </a:p>
                  </a:txBody>
                  <a:tcPr anchor="ctr">
                    <a:solidFill>
                      <a:srgbClr val="00B050"/>
                    </a:solidFill>
                  </a:tcPr>
                </a:tc>
                <a:tc>
                  <a:txBody>
                    <a:bodyPr/>
                    <a:lstStyle/>
                    <a:p>
                      <a:pPr algn="ctr"/>
                      <a:r>
                        <a:rPr lang="nl-BE" dirty="0" err="1">
                          <a:solidFill>
                            <a:schemeClr val="bg1"/>
                          </a:solidFill>
                        </a:rPr>
                        <a:t>Ojectief</a:t>
                      </a:r>
                      <a:r>
                        <a:rPr lang="nl-BE" dirty="0">
                          <a:solidFill>
                            <a:schemeClr val="bg1"/>
                          </a:solidFill>
                        </a:rPr>
                        <a:t>/Taak</a:t>
                      </a:r>
                    </a:p>
                  </a:txBody>
                  <a:tcPr anchor="ctr">
                    <a:solidFill>
                      <a:srgbClr val="00B050"/>
                    </a:solidFill>
                  </a:tcPr>
                </a:tc>
                <a:tc>
                  <a:txBody>
                    <a:bodyPr/>
                    <a:lstStyle/>
                    <a:p>
                      <a:pPr algn="ctr"/>
                      <a:r>
                        <a:rPr lang="nl-BE" dirty="0">
                          <a:solidFill>
                            <a:schemeClr val="bg1"/>
                          </a:solidFill>
                        </a:rPr>
                        <a:t>Impact</a:t>
                      </a:r>
                      <a:br>
                        <a:rPr lang="nl-BE" dirty="0">
                          <a:solidFill>
                            <a:schemeClr val="bg1"/>
                          </a:solidFill>
                        </a:rPr>
                      </a:br>
                      <a:r>
                        <a:rPr lang="nl-BE" dirty="0">
                          <a:solidFill>
                            <a:schemeClr val="bg1"/>
                          </a:solidFill>
                        </a:rPr>
                        <a:t>LPP/PLP</a:t>
                      </a:r>
                      <a:br>
                        <a:rPr lang="nl-BE" dirty="0">
                          <a:solidFill>
                            <a:schemeClr val="bg1"/>
                          </a:solidFill>
                        </a:rPr>
                      </a:br>
                      <a:r>
                        <a:rPr lang="nl-BE" dirty="0">
                          <a:solidFill>
                            <a:schemeClr val="bg1"/>
                          </a:solidFill>
                        </a:rPr>
                        <a:t>KKE</a:t>
                      </a:r>
                    </a:p>
                  </a:txBody>
                  <a:tcPr anchor="ctr">
                    <a:solidFill>
                      <a:srgbClr val="00B050"/>
                    </a:solidFill>
                  </a:tcPr>
                </a:tc>
                <a:tc>
                  <a:txBody>
                    <a:bodyPr/>
                    <a:lstStyle/>
                    <a:p>
                      <a:pPr algn="ctr"/>
                      <a:r>
                        <a:rPr lang="nl-BE" dirty="0" err="1">
                          <a:solidFill>
                            <a:schemeClr val="bg1"/>
                          </a:solidFill>
                        </a:rPr>
                        <a:t>Prio</a:t>
                      </a:r>
                      <a:endParaRPr lang="nl-BE" dirty="0">
                        <a:solidFill>
                          <a:schemeClr val="bg1"/>
                        </a:solidFill>
                      </a:endParaRPr>
                    </a:p>
                  </a:txBody>
                  <a:tcPr anchor="ctr">
                    <a:solidFill>
                      <a:srgbClr val="00B050"/>
                    </a:solidFill>
                  </a:tcPr>
                </a:tc>
                <a:tc>
                  <a:txBody>
                    <a:bodyPr/>
                    <a:lstStyle/>
                    <a:p>
                      <a:pPr algn="ctr"/>
                      <a:r>
                        <a:rPr lang="nl-BE" dirty="0">
                          <a:solidFill>
                            <a:schemeClr val="bg1"/>
                          </a:solidFill>
                        </a:rPr>
                        <a:t>Data </a:t>
                      </a:r>
                      <a:br>
                        <a:rPr lang="nl-BE" dirty="0">
                          <a:solidFill>
                            <a:schemeClr val="bg1"/>
                          </a:solidFill>
                        </a:rPr>
                      </a:br>
                      <a:r>
                        <a:rPr lang="nl-BE" dirty="0">
                          <a:solidFill>
                            <a:schemeClr val="bg1"/>
                          </a:solidFill>
                        </a:rPr>
                        <a:t>(NLT)</a:t>
                      </a:r>
                    </a:p>
                  </a:txBody>
                  <a:tcPr anchor="ctr">
                    <a:solidFill>
                      <a:srgbClr val="00B050"/>
                    </a:solidFill>
                  </a:tcPr>
                </a:tc>
                <a:tc>
                  <a:txBody>
                    <a:bodyPr/>
                    <a:lstStyle/>
                    <a:p>
                      <a:pPr algn="ctr"/>
                      <a:r>
                        <a:rPr lang="nl-BE" dirty="0">
                          <a:solidFill>
                            <a:schemeClr val="bg1"/>
                          </a:solidFill>
                        </a:rPr>
                        <a:t>Piloot</a:t>
                      </a:r>
                    </a:p>
                  </a:txBody>
                  <a:tcPr anchor="ctr">
                    <a:solidFill>
                      <a:srgbClr val="00B050"/>
                    </a:solidFill>
                  </a:tcPr>
                </a:tc>
                <a:tc>
                  <a:txBody>
                    <a:bodyPr/>
                    <a:lstStyle/>
                    <a:p>
                      <a:pPr algn="ctr"/>
                      <a:r>
                        <a:rPr lang="nl-BE" dirty="0">
                          <a:solidFill>
                            <a:schemeClr val="bg1"/>
                          </a:solidFill>
                        </a:rPr>
                        <a:t>Preventieadviseur</a:t>
                      </a:r>
                    </a:p>
                  </a:txBody>
                  <a:tcPr anchor="ctr">
                    <a:solidFill>
                      <a:srgbClr val="00B050"/>
                    </a:solidFill>
                  </a:tcPr>
                </a:tc>
                <a:extLst>
                  <a:ext uri="{0D108BD9-81ED-4DB2-BD59-A6C34878D82A}">
                    <a16:rowId xmlns:a16="http://schemas.microsoft.com/office/drawing/2014/main" val="3142780"/>
                  </a:ext>
                </a:extLst>
              </a:tr>
              <a:tr h="795560">
                <a:tc>
                  <a:txBody>
                    <a:bodyPr/>
                    <a:lstStyle/>
                    <a:p>
                      <a:pPr algn="ctr">
                        <a:lnSpc>
                          <a:spcPct val="107000"/>
                        </a:lnSpc>
                        <a:spcAft>
                          <a:spcPts val="800"/>
                        </a:spcAft>
                      </a:pPr>
                      <a:r>
                        <a:rPr lang="nl-BE" sz="1400" dirty="0" err="1">
                          <a:solidFill>
                            <a:srgbClr val="1A4652"/>
                          </a:solidFill>
                          <a:effectLst/>
                          <a:latin typeface="Calibri" panose="020F0502020204030204" pitchFamily="34" charset="0"/>
                          <a:ea typeface="Calibri" panose="020F0502020204030204" pitchFamily="34" charset="0"/>
                          <a:cs typeface="Times New Roman" panose="02020603050405020304" pitchFamily="18" charset="0"/>
                        </a:rPr>
                        <a:t>Att</a:t>
                      </a:r>
                      <a:r>
                        <a:rPr lang="nl-BE" sz="1400" dirty="0">
                          <a:solidFill>
                            <a:srgbClr val="1A4652"/>
                          </a:solidFill>
                          <a:effectLst/>
                          <a:latin typeface="Calibri" panose="020F0502020204030204" pitchFamily="34" charset="0"/>
                          <a:ea typeface="Calibri" panose="020F0502020204030204" pitchFamily="34" charset="0"/>
                          <a:cs typeface="Times New Roman" panose="02020603050405020304" pitchFamily="18" charset="0"/>
                        </a:rPr>
                        <a:t> F. Lejeune; </a:t>
                      </a:r>
                      <a:r>
                        <a:rPr lang="nl-BE" sz="1400" dirty="0" err="1">
                          <a:solidFill>
                            <a:srgbClr val="1A4652"/>
                          </a:solidFill>
                          <a:effectLst/>
                          <a:latin typeface="Calibri" panose="020F0502020204030204" pitchFamily="34" charset="0"/>
                          <a:ea typeface="Calibri" panose="020F0502020204030204" pitchFamily="34" charset="0"/>
                          <a:cs typeface="Times New Roman" panose="02020603050405020304" pitchFamily="18" charset="0"/>
                        </a:rPr>
                        <a:t>hygiéniste</a:t>
                      </a:r>
                      <a:r>
                        <a:rPr lang="nl-BE" sz="1400" dirty="0">
                          <a:solidFill>
                            <a:srgbClr val="1A4652"/>
                          </a:solidFill>
                          <a:effectLst/>
                          <a:latin typeface="Calibri" panose="020F0502020204030204" pitchFamily="34" charset="0"/>
                          <a:ea typeface="Calibri" panose="020F0502020204030204" pitchFamily="34" charset="0"/>
                          <a:cs typeface="Times New Roman" panose="02020603050405020304" pitchFamily="18" charset="0"/>
                        </a:rPr>
                        <a:t> ADC Carlaire - MR-</a:t>
                      </a:r>
                      <a:r>
                        <a:rPr lang="nl-BE" sz="1400" dirty="0" err="1">
                          <a:solidFill>
                            <a:srgbClr val="1A4652"/>
                          </a:solidFill>
                          <a:effectLst/>
                          <a:latin typeface="Calibri" panose="020F0502020204030204" pitchFamily="34" charset="0"/>
                          <a:ea typeface="Calibri" panose="020F0502020204030204" pitchFamily="34" charset="0"/>
                          <a:cs typeface="Times New Roman" panose="02020603050405020304" pitchFamily="18" charset="0"/>
                        </a:rPr>
                        <a:t>Mgt</a:t>
                      </a:r>
                      <a:endParaRPr lang="nl-BE" sz="1400" dirty="0">
                        <a:solidFill>
                          <a:srgbClr val="1A4652"/>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solidFill>
                            <a:srgbClr val="1A4652"/>
                          </a:solidFill>
                          <a:effectLst/>
                          <a:latin typeface="Calibri" panose="020F0502020204030204" pitchFamily="34" charset="0"/>
                          <a:ea typeface="Calibri" panose="020F0502020204030204" pitchFamily="34" charset="0"/>
                          <a:cs typeface="Times New Roman" panose="02020603050405020304" pitchFamily="18" charset="0"/>
                        </a:rPr>
                        <a:t>Casus </a:t>
                      </a:r>
                      <a:r>
                        <a:rPr lang="nl-BE" sz="1400" dirty="0" err="1">
                          <a:solidFill>
                            <a:srgbClr val="1A4652"/>
                          </a:solidFill>
                          <a:effectLst/>
                          <a:latin typeface="Calibri" panose="020F0502020204030204" pitchFamily="34" charset="0"/>
                          <a:ea typeface="Calibri" panose="020F0502020204030204" pitchFamily="34" charset="0"/>
                          <a:cs typeface="Times New Roman" panose="02020603050405020304" pitchFamily="18" charset="0"/>
                        </a:rPr>
                        <a:t>study</a:t>
                      </a:r>
                      <a:r>
                        <a:rPr lang="nl-BE" sz="1400" dirty="0">
                          <a:solidFill>
                            <a:srgbClr val="1A4652"/>
                          </a:solidFill>
                          <a:effectLst/>
                          <a:latin typeface="Calibri" panose="020F0502020204030204" pitchFamily="34" charset="0"/>
                          <a:ea typeface="Calibri" panose="020F0502020204030204" pitchFamily="34" charset="0"/>
                          <a:cs typeface="Times New Roman" panose="02020603050405020304" pitchFamily="18" charset="0"/>
                        </a:rPr>
                        <a:t> (8 fiches)- atelier </a:t>
                      </a:r>
                      <a:r>
                        <a:rPr lang="nl-BE" sz="1400" dirty="0" err="1">
                          <a:solidFill>
                            <a:srgbClr val="1A4652"/>
                          </a:solidFill>
                          <a:effectLst/>
                          <a:latin typeface="Calibri" panose="020F0502020204030204" pitchFamily="34" charset="0"/>
                          <a:ea typeface="Calibri" panose="020F0502020204030204" pitchFamily="34" charset="0"/>
                          <a:cs typeface="Times New Roman" panose="02020603050405020304" pitchFamily="18" charset="0"/>
                        </a:rPr>
                        <a:t>Composite</a:t>
                      </a:r>
                      <a:r>
                        <a:rPr lang="nl-BE" sz="1400" dirty="0">
                          <a:solidFill>
                            <a:srgbClr val="1A4652"/>
                          </a:solidFill>
                          <a:effectLst/>
                          <a:latin typeface="Calibri" panose="020F0502020204030204" pitchFamily="34" charset="0"/>
                          <a:ea typeface="Calibri" panose="020F0502020204030204" pitchFamily="34" charset="0"/>
                          <a:cs typeface="Times New Roman" panose="02020603050405020304" pitchFamily="18" charset="0"/>
                        </a:rPr>
                        <a:t> 15W Melsbroek</a:t>
                      </a:r>
                    </a:p>
                  </a:txBody>
                  <a:tcPr marL="44450" marR="44450" marT="0" marB="0" anchor="ctr"/>
                </a:tc>
                <a:tc>
                  <a:txBody>
                    <a:bodyPr/>
                    <a:lstStyle/>
                    <a:p>
                      <a:pPr algn="ctr">
                        <a:lnSpc>
                          <a:spcPct val="107000"/>
                        </a:lnSpc>
                        <a:spcAft>
                          <a:spcPts val="800"/>
                        </a:spcAft>
                      </a:pPr>
                      <a:endParaRPr lang="nl-BE" sz="1400" dirty="0">
                        <a:solidFill>
                          <a:srgbClr val="1A4652"/>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en-US" sz="1400">
                          <a:solidFill>
                            <a:srgbClr val="1A4652"/>
                          </a:solidFill>
                          <a:effectLst/>
                          <a:latin typeface="Calibri" panose="020F0502020204030204" pitchFamily="34" charset="0"/>
                          <a:ea typeface="Times New Roman" panose="02020603050405020304" pitchFamily="18" charset="0"/>
                          <a:cs typeface="Calibri" panose="020F0502020204030204" pitchFamily="34" charset="0"/>
                        </a:rPr>
                        <a:t> 3</a:t>
                      </a:r>
                      <a:endParaRPr lang="nl-BE" sz="1400" dirty="0">
                        <a:solidFill>
                          <a:srgbClr val="1A4652"/>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a:solidFill>
                            <a:srgbClr val="1A4652"/>
                          </a:solidFill>
                          <a:effectLst/>
                          <a:latin typeface="Calibri" panose="020F0502020204030204" pitchFamily="34" charset="0"/>
                          <a:ea typeface="Calibri" panose="020F0502020204030204" pitchFamily="34" charset="0"/>
                          <a:cs typeface="Times New Roman" panose="02020603050405020304" pitchFamily="18" charset="0"/>
                        </a:rPr>
                        <a:t>31/12/2025</a:t>
                      </a:r>
                      <a:endParaRPr lang="nl-BE" sz="1400" dirty="0">
                        <a:solidFill>
                          <a:srgbClr val="1A4652"/>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a:solidFill>
                            <a:srgbClr val="1A4652"/>
                          </a:solidFill>
                          <a:effectLst/>
                          <a:latin typeface="Calibri" panose="020F0502020204030204" pitchFamily="34" charset="0"/>
                          <a:ea typeface="Calibri" panose="020F0502020204030204" pitchFamily="34" charset="0"/>
                          <a:cs typeface="Times New Roman" panose="02020603050405020304" pitchFamily="18" charset="0"/>
                        </a:rPr>
                        <a:t>LtKol SBH KESTELEYN</a:t>
                      </a:r>
                      <a:endParaRPr lang="nl-BE" sz="1400" dirty="0">
                        <a:solidFill>
                          <a:srgbClr val="1A4652"/>
                        </a:solidFill>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algn="ctr" fontAlgn="b"/>
                      <a:r>
                        <a:rPr lang="fr-FR" sz="1400" b="0" i="0" u="none" strike="noStrike" dirty="0">
                          <a:solidFill>
                            <a:srgbClr val="1A4652"/>
                          </a:solidFill>
                          <a:effectLst/>
                          <a:latin typeface="Calibri" panose="020F0502020204030204" pitchFamily="34" charset="0"/>
                        </a:rPr>
                        <a:t>Att F. Lejeune; hygiéniste A</a:t>
                      </a:r>
                      <a:endParaRPr lang="nl-BE" sz="1400" b="0" i="0" u="none" strike="noStrike" dirty="0">
                        <a:solidFill>
                          <a:srgbClr val="1A4652"/>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3523808688"/>
                  </a:ext>
                </a:extLst>
              </a:tr>
              <a:tr h="658942">
                <a:tc>
                  <a:txBody>
                    <a:bodyPr/>
                    <a:lstStyle/>
                    <a:p>
                      <a:pPr algn="ctr">
                        <a:lnSpc>
                          <a:spcPct val="107000"/>
                        </a:lnSpc>
                        <a:spcAft>
                          <a:spcPts val="800"/>
                        </a:spcAft>
                      </a:pPr>
                      <a:endParaRPr lang="nl-BE" sz="1400" dirty="0">
                        <a:solidFill>
                          <a:srgbClr val="1A4652"/>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solidFill>
                            <a:srgbClr val="1A4652"/>
                          </a:solidFill>
                          <a:effectLst/>
                          <a:latin typeface="Calibri" panose="020F0502020204030204" pitchFamily="34" charset="0"/>
                          <a:ea typeface="Calibri" panose="020F0502020204030204" pitchFamily="34" charset="0"/>
                          <a:cs typeface="Times New Roman" panose="02020603050405020304" pitchFamily="18" charset="0"/>
                        </a:rPr>
                        <a:t>Casus </a:t>
                      </a:r>
                      <a:r>
                        <a:rPr lang="nl-BE" sz="1400" dirty="0" err="1">
                          <a:solidFill>
                            <a:srgbClr val="1A4652"/>
                          </a:solidFill>
                          <a:effectLst/>
                          <a:latin typeface="Calibri" panose="020F0502020204030204" pitchFamily="34" charset="0"/>
                          <a:ea typeface="Calibri" panose="020F0502020204030204" pitchFamily="34" charset="0"/>
                          <a:cs typeface="Times New Roman" panose="02020603050405020304" pitchFamily="18" charset="0"/>
                        </a:rPr>
                        <a:t>study</a:t>
                      </a:r>
                      <a:r>
                        <a:rPr lang="nl-BE" sz="1400" dirty="0">
                          <a:solidFill>
                            <a:srgbClr val="1A4652"/>
                          </a:solidFill>
                          <a:effectLst/>
                          <a:latin typeface="Calibri" panose="020F0502020204030204" pitchFamily="34" charset="0"/>
                          <a:ea typeface="Calibri" panose="020F0502020204030204" pitchFamily="34" charset="0"/>
                          <a:cs typeface="Times New Roman" panose="02020603050405020304" pitchFamily="18" charset="0"/>
                        </a:rPr>
                        <a:t> (8 fiches)- atelier schrijnwerkerij 1W</a:t>
                      </a:r>
                    </a:p>
                  </a:txBody>
                  <a:tcPr marL="44450" marR="44450" marT="0" marB="0" anchor="ctr"/>
                </a:tc>
                <a:tc>
                  <a:txBody>
                    <a:bodyPr/>
                    <a:lstStyle/>
                    <a:p>
                      <a:pPr algn="ctr">
                        <a:lnSpc>
                          <a:spcPct val="107000"/>
                        </a:lnSpc>
                        <a:spcAft>
                          <a:spcPts val="800"/>
                        </a:spcAft>
                      </a:pPr>
                      <a:endParaRPr lang="nl-BE" sz="1400" dirty="0">
                        <a:solidFill>
                          <a:srgbClr val="1A4652"/>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1A4652"/>
                          </a:solidFill>
                          <a:effectLst/>
                          <a:latin typeface="Calibri" panose="020F0502020204030204" pitchFamily="34" charset="0"/>
                          <a:ea typeface="Times New Roman" panose="02020603050405020304" pitchFamily="18" charset="0"/>
                          <a:cs typeface="Calibri" panose="020F0502020204030204" pitchFamily="34" charset="0"/>
                        </a:rPr>
                        <a:t> 2</a:t>
                      </a:r>
                      <a:endParaRPr lang="nl-BE" sz="1400" dirty="0">
                        <a:solidFill>
                          <a:srgbClr val="1A4652"/>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a:solidFill>
                            <a:srgbClr val="1A4652"/>
                          </a:solidFill>
                          <a:effectLst/>
                          <a:latin typeface="Calibri" panose="020F0502020204030204" pitchFamily="34" charset="0"/>
                          <a:ea typeface="Calibri" panose="020F0502020204030204" pitchFamily="34" charset="0"/>
                          <a:cs typeface="Times New Roman" panose="02020603050405020304" pitchFamily="18" charset="0"/>
                        </a:rPr>
                        <a:t>31/12/2025</a:t>
                      </a:r>
                      <a:endParaRPr lang="nl-BE" sz="1400" dirty="0">
                        <a:solidFill>
                          <a:srgbClr val="1A4652"/>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a:solidFill>
                            <a:srgbClr val="1A4652"/>
                          </a:solidFill>
                          <a:effectLst/>
                          <a:latin typeface="Calibri" panose="020F0502020204030204" pitchFamily="34" charset="0"/>
                          <a:ea typeface="Calibri" panose="020F0502020204030204" pitchFamily="34" charset="0"/>
                          <a:cs typeface="Times New Roman" panose="02020603050405020304" pitchFamily="18" charset="0"/>
                        </a:rPr>
                        <a:t>LtKol SBH KESTELEYN</a:t>
                      </a:r>
                      <a:endParaRPr lang="nl-BE" sz="1400" dirty="0">
                        <a:solidFill>
                          <a:srgbClr val="1A4652"/>
                        </a:solidFill>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algn="ctr" fontAlgn="b"/>
                      <a:r>
                        <a:rPr lang="fr-FR" sz="1400" b="0" i="0" u="none" strike="noStrike" dirty="0">
                          <a:solidFill>
                            <a:srgbClr val="1A4652"/>
                          </a:solidFill>
                          <a:effectLst/>
                          <a:latin typeface="Calibri" panose="020F0502020204030204" pitchFamily="34" charset="0"/>
                        </a:rPr>
                        <a:t>Att F. Lejeune; hygiéniste</a:t>
                      </a:r>
                      <a:endParaRPr lang="nl-BE" sz="1400" b="0" i="0" u="none" strike="noStrike" dirty="0">
                        <a:solidFill>
                          <a:srgbClr val="1A4652"/>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3168295882"/>
                  </a:ext>
                </a:extLst>
              </a:tr>
              <a:tr h="624882">
                <a:tc>
                  <a:txBody>
                    <a:bodyPr/>
                    <a:lstStyle/>
                    <a:p>
                      <a:pPr algn="ctr">
                        <a:lnSpc>
                          <a:spcPct val="107000"/>
                        </a:lnSpc>
                        <a:spcAft>
                          <a:spcPts val="800"/>
                        </a:spcAft>
                      </a:pPr>
                      <a:r>
                        <a:rPr lang="en-US" sz="1400" dirty="0">
                          <a:solidFill>
                            <a:srgbClr val="1A4652"/>
                          </a:solidFill>
                          <a:effectLst/>
                          <a:latin typeface="Calibri" panose="020F0502020204030204" pitchFamily="34" charset="0"/>
                          <a:ea typeface="Times New Roman" panose="02020603050405020304" pitchFamily="18" charset="0"/>
                          <a:cs typeface="Calibri" panose="020F0502020204030204" pitchFamily="34" charset="0"/>
                        </a:rPr>
                        <a:t> </a:t>
                      </a:r>
                      <a:endParaRPr lang="nl-BE" sz="1400" dirty="0">
                        <a:solidFill>
                          <a:srgbClr val="1A4652"/>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en-US" sz="1400">
                          <a:solidFill>
                            <a:srgbClr val="1A4652"/>
                          </a:solidFill>
                          <a:effectLst/>
                          <a:latin typeface="Calibri" panose="020F0502020204030204" pitchFamily="34" charset="0"/>
                          <a:ea typeface="Calibri" panose="020F0502020204030204" pitchFamily="34" charset="0"/>
                          <a:cs typeface="Times New Roman" panose="02020603050405020304" pitchFamily="18" charset="0"/>
                        </a:rPr>
                        <a:t>Casus study (8 fiches)- atelier solderen Rocourt CC R&amp;A</a:t>
                      </a:r>
                      <a:endParaRPr lang="nl-BE" sz="1400" dirty="0">
                        <a:solidFill>
                          <a:srgbClr val="1A4652"/>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a:solidFill>
                            <a:srgbClr val="1A4652"/>
                          </a:solidFill>
                          <a:effectLst/>
                          <a:latin typeface="Calibri" panose="020F0502020204030204" pitchFamily="34" charset="0"/>
                          <a:ea typeface="Calibri" panose="020F0502020204030204" pitchFamily="34" charset="0"/>
                          <a:cs typeface="Calibri" panose="020F0502020204030204" pitchFamily="34" charset="0"/>
                        </a:rPr>
                        <a:t> </a:t>
                      </a:r>
                      <a:endParaRPr lang="nl-BE" sz="1400" dirty="0">
                        <a:solidFill>
                          <a:srgbClr val="1A4652"/>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solidFill>
                            <a:srgbClr val="1A4652"/>
                          </a:solidFill>
                          <a:effectLst/>
                          <a:latin typeface="Calibri" panose="020F0502020204030204" pitchFamily="34" charset="0"/>
                          <a:ea typeface="Calibri" panose="020F0502020204030204" pitchFamily="34" charset="0"/>
                          <a:cs typeface="Calibri" panose="020F0502020204030204" pitchFamily="34" charset="0"/>
                        </a:rPr>
                        <a:t>2</a:t>
                      </a:r>
                      <a:endParaRPr lang="nl-BE" sz="1400" dirty="0">
                        <a:solidFill>
                          <a:srgbClr val="1A4652"/>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300000"/>
                        </a:lnSpc>
                        <a:spcAft>
                          <a:spcPts val="800"/>
                        </a:spcAft>
                      </a:pPr>
                      <a:r>
                        <a:rPr lang="nl-BE" sz="1400" dirty="0">
                          <a:solidFill>
                            <a:srgbClr val="1A4652"/>
                          </a:solidFill>
                          <a:effectLst/>
                          <a:latin typeface="Calibri" panose="020F0502020204030204" pitchFamily="34" charset="0"/>
                          <a:ea typeface="Calibri" panose="020F0502020204030204" pitchFamily="34" charset="0"/>
                          <a:cs typeface="Times New Roman" panose="02020603050405020304" pitchFamily="18" charset="0"/>
                        </a:rPr>
                        <a:t>31/12/2025</a:t>
                      </a: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err="1">
                          <a:solidFill>
                            <a:srgbClr val="1A4652"/>
                          </a:solidFill>
                          <a:effectLst/>
                          <a:latin typeface="Calibri" panose="020F0502020204030204" pitchFamily="34" charset="0"/>
                          <a:ea typeface="Calibri" panose="020F0502020204030204" pitchFamily="34" charset="0"/>
                          <a:cs typeface="Times New Roman" panose="02020603050405020304" pitchFamily="18" charset="0"/>
                        </a:rPr>
                        <a:t>LtKol</a:t>
                      </a:r>
                      <a:r>
                        <a:rPr lang="nl-BE" sz="1400" dirty="0">
                          <a:solidFill>
                            <a:srgbClr val="1A4652"/>
                          </a:solidFill>
                          <a:effectLst/>
                          <a:latin typeface="Calibri" panose="020F0502020204030204" pitchFamily="34" charset="0"/>
                          <a:ea typeface="Calibri" panose="020F0502020204030204" pitchFamily="34" charset="0"/>
                          <a:cs typeface="Times New Roman" panose="02020603050405020304" pitchFamily="18" charset="0"/>
                        </a:rPr>
                        <a:t> SBH KESTELEYN</a:t>
                      </a:r>
                    </a:p>
                  </a:txBody>
                  <a:tcPr marL="7620" marR="7620" marT="7620" marB="0" anchor="ctr"/>
                </a:tc>
                <a:tc>
                  <a:txBody>
                    <a:bodyPr/>
                    <a:lstStyle/>
                    <a:p>
                      <a:pPr algn="ctr" fontAlgn="b"/>
                      <a:r>
                        <a:rPr lang="nl-BE" sz="1400" b="0" i="0" u="none" strike="noStrike" dirty="0" err="1">
                          <a:solidFill>
                            <a:srgbClr val="1A4652"/>
                          </a:solidFill>
                          <a:effectLst/>
                          <a:latin typeface="Calibri" panose="020F0502020204030204" pitchFamily="34" charset="0"/>
                        </a:rPr>
                        <a:t>Att</a:t>
                      </a:r>
                      <a:r>
                        <a:rPr lang="nl-BE" sz="1400" b="0" i="0" u="none" strike="noStrike" dirty="0">
                          <a:solidFill>
                            <a:srgbClr val="1A4652"/>
                          </a:solidFill>
                          <a:effectLst/>
                          <a:latin typeface="Calibri" panose="020F0502020204030204" pitchFamily="34" charset="0"/>
                        </a:rPr>
                        <a:t> F. Lejeune; </a:t>
                      </a:r>
                      <a:r>
                        <a:rPr lang="nl-BE" sz="1400" b="0" i="0" u="none" strike="noStrike" dirty="0" err="1">
                          <a:solidFill>
                            <a:srgbClr val="1A4652"/>
                          </a:solidFill>
                          <a:effectLst/>
                          <a:latin typeface="Calibri" panose="020F0502020204030204" pitchFamily="34" charset="0"/>
                        </a:rPr>
                        <a:t>hygiéniste</a:t>
                      </a:r>
                      <a:r>
                        <a:rPr lang="nl-BE" sz="1400" b="0" i="0" u="none" strike="noStrike" dirty="0">
                          <a:solidFill>
                            <a:srgbClr val="1A4652"/>
                          </a:solidFill>
                          <a:effectLst/>
                          <a:latin typeface="Calibri" panose="020F0502020204030204" pitchFamily="34" charset="0"/>
                        </a:rPr>
                        <a:t> -</a:t>
                      </a:r>
                    </a:p>
                  </a:txBody>
                  <a:tcPr marL="7620" marR="7620" marT="7620" marB="0" anchor="ctr"/>
                </a:tc>
                <a:extLst>
                  <a:ext uri="{0D108BD9-81ED-4DB2-BD59-A6C34878D82A}">
                    <a16:rowId xmlns:a16="http://schemas.microsoft.com/office/drawing/2014/main" val="553309125"/>
                  </a:ext>
                </a:extLst>
              </a:tr>
              <a:tr h="881055">
                <a:tc>
                  <a:txBody>
                    <a:bodyPr/>
                    <a:lstStyle/>
                    <a:p>
                      <a:pPr algn="ctr">
                        <a:lnSpc>
                          <a:spcPct val="107000"/>
                        </a:lnSpc>
                        <a:spcAft>
                          <a:spcPts val="800"/>
                        </a:spcAft>
                      </a:pPr>
                      <a:r>
                        <a:rPr lang="nl-BE" sz="1400" dirty="0" err="1">
                          <a:solidFill>
                            <a:srgbClr val="1A4652"/>
                          </a:solidFill>
                          <a:effectLst/>
                          <a:latin typeface="Calibri" panose="020F0502020204030204" pitchFamily="34" charset="0"/>
                          <a:ea typeface="Calibri" panose="020F0502020204030204" pitchFamily="34" charset="0"/>
                          <a:cs typeface="Times New Roman" panose="02020603050405020304" pitchFamily="18" charset="0"/>
                        </a:rPr>
                        <a:t>Att</a:t>
                      </a:r>
                      <a:r>
                        <a:rPr lang="nl-BE" sz="1400" dirty="0">
                          <a:solidFill>
                            <a:srgbClr val="1A4652"/>
                          </a:solidFill>
                          <a:effectLst/>
                          <a:latin typeface="Calibri" panose="020F0502020204030204" pitchFamily="34" charset="0"/>
                          <a:ea typeface="Calibri" panose="020F0502020204030204" pitchFamily="34" charset="0"/>
                          <a:cs typeface="Times New Roman" panose="02020603050405020304" pitchFamily="18" charset="0"/>
                        </a:rPr>
                        <a:t> F. Lejeune; </a:t>
                      </a:r>
                      <a:r>
                        <a:rPr lang="nl-BE" sz="1400" dirty="0" err="1">
                          <a:solidFill>
                            <a:srgbClr val="1A4652"/>
                          </a:solidFill>
                          <a:effectLst/>
                          <a:latin typeface="Calibri" panose="020F0502020204030204" pitchFamily="34" charset="0"/>
                          <a:ea typeface="Calibri" panose="020F0502020204030204" pitchFamily="34" charset="0"/>
                          <a:cs typeface="Times New Roman" panose="02020603050405020304" pitchFamily="18" charset="0"/>
                        </a:rPr>
                        <a:t>hygiéniste</a:t>
                      </a:r>
                      <a:r>
                        <a:rPr lang="nl-BE" sz="1400" dirty="0">
                          <a:solidFill>
                            <a:srgbClr val="1A4652"/>
                          </a:solidFill>
                          <a:effectLst/>
                          <a:latin typeface="Calibri" panose="020F0502020204030204" pitchFamily="34" charset="0"/>
                          <a:ea typeface="Calibri" panose="020F0502020204030204" pitchFamily="34" charset="0"/>
                          <a:cs typeface="Times New Roman" panose="02020603050405020304" pitchFamily="18" charset="0"/>
                        </a:rPr>
                        <a:t> ADC Carlaire - MR-</a:t>
                      </a:r>
                      <a:r>
                        <a:rPr lang="nl-BE" sz="1400" dirty="0" err="1">
                          <a:solidFill>
                            <a:srgbClr val="1A4652"/>
                          </a:solidFill>
                          <a:effectLst/>
                          <a:latin typeface="Calibri" panose="020F0502020204030204" pitchFamily="34" charset="0"/>
                          <a:ea typeface="Calibri" panose="020F0502020204030204" pitchFamily="34" charset="0"/>
                          <a:cs typeface="Times New Roman" panose="02020603050405020304" pitchFamily="18" charset="0"/>
                        </a:rPr>
                        <a:t>Mgt</a:t>
                      </a:r>
                      <a:endParaRPr lang="nl-BE" sz="1400" dirty="0">
                        <a:solidFill>
                          <a:srgbClr val="1A4652"/>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a:solidFill>
                            <a:srgbClr val="1A4652"/>
                          </a:solidFill>
                          <a:effectLst/>
                          <a:latin typeface="Calibri" panose="020F0502020204030204" pitchFamily="34" charset="0"/>
                          <a:ea typeface="Calibri" panose="020F0502020204030204" pitchFamily="34" charset="0"/>
                          <a:cs typeface="Times New Roman" panose="02020603050405020304" pitchFamily="18" charset="0"/>
                        </a:rPr>
                        <a:t>Casus study (8 fiches)- garage uitlaatgassen -Doornik C FmnLog BM47</a:t>
                      </a:r>
                      <a:endParaRPr lang="nl-BE" sz="1400" dirty="0">
                        <a:solidFill>
                          <a:srgbClr val="1A4652"/>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endParaRPr lang="nl-BE" sz="1400" dirty="0">
                        <a:solidFill>
                          <a:srgbClr val="1A4652"/>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a:solidFill>
                            <a:srgbClr val="1A4652"/>
                          </a:solidFill>
                          <a:effectLst/>
                          <a:latin typeface="Calibri" panose="020F0502020204030204" pitchFamily="34" charset="0"/>
                          <a:ea typeface="Calibri" panose="020F0502020204030204" pitchFamily="34" charset="0"/>
                          <a:cs typeface="Times New Roman" panose="02020603050405020304" pitchFamily="18" charset="0"/>
                        </a:rPr>
                        <a:t>1</a:t>
                      </a:r>
                      <a:endParaRPr lang="nl-BE" sz="1400" dirty="0">
                        <a:solidFill>
                          <a:srgbClr val="1A4652"/>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endParaRPr lang="nl-BE" sz="1400" dirty="0">
                        <a:solidFill>
                          <a:srgbClr val="1A4652"/>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err="1">
                          <a:solidFill>
                            <a:srgbClr val="1A4652"/>
                          </a:solidFill>
                          <a:effectLst/>
                          <a:latin typeface="Calibri" panose="020F0502020204030204" pitchFamily="34" charset="0"/>
                          <a:ea typeface="Calibri" panose="020F0502020204030204" pitchFamily="34" charset="0"/>
                          <a:cs typeface="Times New Roman" panose="02020603050405020304" pitchFamily="18" charset="0"/>
                        </a:rPr>
                        <a:t>LtKol</a:t>
                      </a:r>
                      <a:r>
                        <a:rPr lang="nl-BE" sz="1400" dirty="0">
                          <a:solidFill>
                            <a:srgbClr val="1A4652"/>
                          </a:solidFill>
                          <a:effectLst/>
                          <a:latin typeface="Calibri" panose="020F0502020204030204" pitchFamily="34" charset="0"/>
                          <a:ea typeface="Calibri" panose="020F0502020204030204" pitchFamily="34" charset="0"/>
                          <a:cs typeface="Times New Roman" panose="02020603050405020304" pitchFamily="18" charset="0"/>
                        </a:rPr>
                        <a:t> SBH KESTELEYN</a:t>
                      </a:r>
                    </a:p>
                  </a:txBody>
                  <a:tcPr marL="7620" marR="7620" marT="7620" marB="0" anchor="ctr"/>
                </a:tc>
                <a:tc>
                  <a:txBody>
                    <a:bodyPr/>
                    <a:lstStyle/>
                    <a:p>
                      <a:pPr algn="ctr" fontAlgn="b"/>
                      <a:r>
                        <a:rPr lang="fr-FR" sz="1400" b="0" i="0" u="none" strike="noStrike" dirty="0">
                          <a:solidFill>
                            <a:srgbClr val="1A4652"/>
                          </a:solidFill>
                          <a:effectLst/>
                          <a:latin typeface="Calibri" panose="020F0502020204030204" pitchFamily="34" charset="0"/>
                        </a:rPr>
                        <a:t>Att F. Lejeune; hygiéniste</a:t>
                      </a:r>
                      <a:endParaRPr lang="nl-BE" sz="1400" b="0" i="0" u="none" strike="noStrike" dirty="0">
                        <a:solidFill>
                          <a:srgbClr val="1A4652"/>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87566873"/>
                  </a:ext>
                </a:extLst>
              </a:tr>
              <a:tr h="881055">
                <a:tc>
                  <a:txBody>
                    <a:bodyPr/>
                    <a:lstStyle/>
                    <a:p>
                      <a:pPr algn="ctr">
                        <a:lnSpc>
                          <a:spcPct val="107000"/>
                        </a:lnSpc>
                        <a:spcAft>
                          <a:spcPts val="800"/>
                        </a:spcAft>
                      </a:pPr>
                      <a:r>
                        <a:rPr lang="nl-BE" sz="1400" dirty="0" err="1">
                          <a:solidFill>
                            <a:srgbClr val="1A4652"/>
                          </a:solidFill>
                          <a:effectLst/>
                          <a:latin typeface="Calibri" panose="020F0502020204030204" pitchFamily="34" charset="0"/>
                          <a:ea typeface="Calibri" panose="020F0502020204030204" pitchFamily="34" charset="0"/>
                          <a:cs typeface="Times New Roman" panose="02020603050405020304" pitchFamily="18" charset="0"/>
                        </a:rPr>
                        <a:t>Att</a:t>
                      </a:r>
                      <a:r>
                        <a:rPr lang="nl-BE" sz="1400" dirty="0">
                          <a:solidFill>
                            <a:srgbClr val="1A4652"/>
                          </a:solidFill>
                          <a:effectLst/>
                          <a:latin typeface="Calibri" panose="020F0502020204030204" pitchFamily="34" charset="0"/>
                          <a:ea typeface="Calibri" panose="020F0502020204030204" pitchFamily="34" charset="0"/>
                          <a:cs typeface="Times New Roman" panose="02020603050405020304" pitchFamily="18" charset="0"/>
                        </a:rPr>
                        <a:t> F. Lejeune; </a:t>
                      </a:r>
                      <a:r>
                        <a:rPr lang="nl-BE" sz="1400" dirty="0" err="1">
                          <a:solidFill>
                            <a:srgbClr val="1A4652"/>
                          </a:solidFill>
                          <a:effectLst/>
                          <a:latin typeface="Calibri" panose="020F0502020204030204" pitchFamily="34" charset="0"/>
                          <a:ea typeface="Calibri" panose="020F0502020204030204" pitchFamily="34" charset="0"/>
                          <a:cs typeface="Times New Roman" panose="02020603050405020304" pitchFamily="18" charset="0"/>
                        </a:rPr>
                        <a:t>hygiéniste</a:t>
                      </a:r>
                      <a:endParaRPr lang="nl-BE" sz="1400" dirty="0">
                        <a:solidFill>
                          <a:srgbClr val="1A4652"/>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solidFill>
                            <a:srgbClr val="1A4652"/>
                          </a:solidFill>
                          <a:effectLst/>
                          <a:latin typeface="Calibri" panose="020F0502020204030204" pitchFamily="34" charset="0"/>
                          <a:ea typeface="Calibri" panose="020F0502020204030204" pitchFamily="34" charset="0"/>
                          <a:cs typeface="Times New Roman" panose="02020603050405020304" pitchFamily="18" charset="0"/>
                        </a:rPr>
                        <a:t>Opvolging lopende fiches (Chroom 6, uitlaatgassen, kwartsstof</a:t>
                      </a:r>
                    </a:p>
                  </a:txBody>
                  <a:tcPr marL="44450" marR="44450" marT="0" marB="0" anchor="ctr"/>
                </a:tc>
                <a:tc>
                  <a:txBody>
                    <a:bodyPr/>
                    <a:lstStyle/>
                    <a:p>
                      <a:pPr algn="ctr">
                        <a:lnSpc>
                          <a:spcPct val="107000"/>
                        </a:lnSpc>
                        <a:spcAft>
                          <a:spcPts val="800"/>
                        </a:spcAft>
                      </a:pPr>
                      <a:endParaRPr lang="nl-BE" sz="1400" dirty="0">
                        <a:solidFill>
                          <a:srgbClr val="1A4652"/>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en-US" sz="1400" dirty="0">
                          <a:solidFill>
                            <a:srgbClr val="1A4652"/>
                          </a:solidFill>
                          <a:effectLst/>
                          <a:latin typeface="Calibri" panose="020F0502020204030204" pitchFamily="34" charset="0"/>
                          <a:ea typeface="Times New Roman" panose="02020603050405020304" pitchFamily="18" charset="0"/>
                          <a:cs typeface="Calibri" panose="020F0502020204030204" pitchFamily="34" charset="0"/>
                        </a:rPr>
                        <a:t> </a:t>
                      </a:r>
                      <a:endParaRPr lang="nl-BE" sz="1400" dirty="0">
                        <a:solidFill>
                          <a:srgbClr val="1A4652"/>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solidFill>
                            <a:srgbClr val="1A4652"/>
                          </a:solidFill>
                          <a:effectLst/>
                          <a:latin typeface="Calibri" panose="020F0502020204030204" pitchFamily="34" charset="0"/>
                          <a:ea typeface="Calibri" panose="020F0502020204030204" pitchFamily="34" charset="0"/>
                          <a:cs typeface="Times New Roman" panose="02020603050405020304" pitchFamily="18" charset="0"/>
                        </a:rPr>
                        <a:t>NA</a:t>
                      </a: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err="1">
                          <a:solidFill>
                            <a:srgbClr val="1A4652"/>
                          </a:solidFill>
                          <a:effectLst/>
                          <a:latin typeface="Calibri" panose="020F0502020204030204" pitchFamily="34" charset="0"/>
                          <a:ea typeface="Calibri" panose="020F0502020204030204" pitchFamily="34" charset="0"/>
                          <a:cs typeface="Times New Roman" panose="02020603050405020304" pitchFamily="18" charset="0"/>
                        </a:rPr>
                        <a:t>LtKol</a:t>
                      </a:r>
                      <a:r>
                        <a:rPr lang="nl-BE" sz="1400" dirty="0">
                          <a:solidFill>
                            <a:srgbClr val="1A4652"/>
                          </a:solidFill>
                          <a:effectLst/>
                          <a:latin typeface="Calibri" panose="020F0502020204030204" pitchFamily="34" charset="0"/>
                          <a:ea typeface="Calibri" panose="020F0502020204030204" pitchFamily="34" charset="0"/>
                          <a:cs typeface="Times New Roman" panose="02020603050405020304" pitchFamily="18" charset="0"/>
                        </a:rPr>
                        <a:t> SBH KESTELEYN</a:t>
                      </a:r>
                    </a:p>
                  </a:txBody>
                  <a:tcPr marL="7620" marR="7620" marT="7620" marB="0" anchor="ctr"/>
                </a:tc>
                <a:tc>
                  <a:txBody>
                    <a:bodyPr/>
                    <a:lstStyle/>
                    <a:p>
                      <a:pPr algn="ctr" fontAlgn="b"/>
                      <a:r>
                        <a:rPr lang="fr-FR" sz="1400" b="0" i="0" u="none" strike="noStrike" dirty="0">
                          <a:solidFill>
                            <a:srgbClr val="1A4652"/>
                          </a:solidFill>
                          <a:effectLst/>
                          <a:latin typeface="Calibri" panose="020F0502020204030204" pitchFamily="34" charset="0"/>
                        </a:rPr>
                        <a:t>Att F. Lejeune; hygiéniste </a:t>
                      </a:r>
                      <a:endParaRPr lang="nl-BE" sz="1400" b="0" i="0" u="none" strike="noStrike" dirty="0">
                        <a:solidFill>
                          <a:srgbClr val="1A4652"/>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3373361894"/>
                  </a:ext>
                </a:extLst>
              </a:tr>
            </a:tbl>
          </a:graphicData>
        </a:graphic>
      </p:graphicFrame>
    </p:spTree>
    <p:extLst>
      <p:ext uri="{BB962C8B-B14F-4D97-AF65-F5344CB8AC3E}">
        <p14:creationId xmlns:p14="http://schemas.microsoft.com/office/powerpoint/2010/main" val="9756198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099127" y="1653309"/>
            <a:ext cx="8044873" cy="4536819"/>
          </a:xfrm>
          <a:prstGeom prst="rect">
            <a:avLst/>
          </a:prstGeom>
        </p:spPr>
        <p:txBody>
          <a:bodyPr wrap="square">
            <a:spAutoFit/>
          </a:bodyPr>
          <a:lstStyle/>
          <a:p>
            <a:pPr marL="285750" indent="-285750">
              <a:lnSpc>
                <a:spcPct val="150000"/>
              </a:lnSpc>
              <a:buFont typeface="Arial" panose="020B0604020202020204" pitchFamily="34" charset="0"/>
              <a:buChar char="•"/>
            </a:pPr>
            <a:r>
              <a:rPr lang="nl-BE" altLang="en-US" sz="2800" dirty="0">
                <a:solidFill>
                  <a:schemeClr val="tx1">
                    <a:lumMod val="50000"/>
                  </a:schemeClr>
                </a:solidFill>
                <a:latin typeface="Arial" panose="020B0604020202020204" pitchFamily="34" charset="0"/>
                <a:cs typeface="Arial" panose="020B0604020202020204" pitchFamily="34" charset="0"/>
              </a:rPr>
              <a:t>Regelgeving</a:t>
            </a:r>
          </a:p>
          <a:p>
            <a:pPr marL="285750" indent="-285750">
              <a:lnSpc>
                <a:spcPct val="150000"/>
              </a:lnSpc>
              <a:buFont typeface="Arial" panose="020B0604020202020204" pitchFamily="34" charset="0"/>
              <a:buChar char="•"/>
            </a:pPr>
            <a:r>
              <a:rPr lang="nl-BE" altLang="en-US" sz="2800" dirty="0">
                <a:solidFill>
                  <a:schemeClr val="tx1">
                    <a:lumMod val="50000"/>
                  </a:schemeClr>
                </a:solidFill>
                <a:latin typeface="Arial" panose="020B0604020202020204" pitchFamily="34" charset="0"/>
                <a:cs typeface="Arial" panose="020B0604020202020204" pitchFamily="34" charset="0"/>
              </a:rPr>
              <a:t>Het LPP</a:t>
            </a:r>
          </a:p>
          <a:p>
            <a:pPr marL="285750" indent="-285750">
              <a:lnSpc>
                <a:spcPct val="150000"/>
              </a:lnSpc>
              <a:buFont typeface="Arial" panose="020B0604020202020204" pitchFamily="34" charset="0"/>
              <a:buChar char="•"/>
            </a:pPr>
            <a:r>
              <a:rPr lang="nl-BE" altLang="en-US" sz="2800" dirty="0">
                <a:solidFill>
                  <a:schemeClr val="tx1">
                    <a:lumMod val="50000"/>
                  </a:schemeClr>
                </a:solidFill>
                <a:latin typeface="Arial" panose="020B0604020202020204" pitchFamily="34" charset="0"/>
                <a:cs typeface="Arial" panose="020B0604020202020204" pitchFamily="34" charset="0"/>
              </a:rPr>
              <a:t>De opmaak van het LPP</a:t>
            </a:r>
          </a:p>
          <a:p>
            <a:pPr marL="285750" indent="-285750">
              <a:lnSpc>
                <a:spcPct val="150000"/>
              </a:lnSpc>
              <a:buFont typeface="Arial" panose="020B0604020202020204" pitchFamily="34" charset="0"/>
              <a:buChar char="•"/>
            </a:pPr>
            <a:r>
              <a:rPr lang="nl-BE" altLang="en-US" sz="2800" dirty="0">
                <a:solidFill>
                  <a:schemeClr val="tx1">
                    <a:lumMod val="50000"/>
                  </a:schemeClr>
                </a:solidFill>
                <a:latin typeface="Arial" panose="020B0604020202020204" pitchFamily="34" charset="0"/>
                <a:cs typeface="Arial" panose="020B0604020202020204" pitchFamily="34" charset="0"/>
              </a:rPr>
              <a:t>Hoe kom ik tot een GPP/JAP/LPP</a:t>
            </a:r>
          </a:p>
          <a:p>
            <a:pPr marL="285750" indent="-285750">
              <a:lnSpc>
                <a:spcPct val="150000"/>
              </a:lnSpc>
              <a:buFont typeface="Arial" panose="020B0604020202020204" pitchFamily="34" charset="0"/>
              <a:buChar char="•"/>
            </a:pPr>
            <a:r>
              <a:rPr lang="nl-BE" altLang="en-US" sz="2800" dirty="0">
                <a:solidFill>
                  <a:schemeClr val="tx1">
                    <a:lumMod val="50000"/>
                  </a:schemeClr>
                </a:solidFill>
                <a:latin typeface="Arial" panose="020B0604020202020204" pitchFamily="34" charset="0"/>
                <a:cs typeface="Arial" panose="020B0604020202020204" pitchFamily="34" charset="0"/>
              </a:rPr>
              <a:t>Fiches JAP 2026/2027</a:t>
            </a:r>
          </a:p>
          <a:p>
            <a:pPr marL="285750" indent="-285750">
              <a:lnSpc>
                <a:spcPct val="150000"/>
              </a:lnSpc>
              <a:buFont typeface="Arial" panose="020B0604020202020204" pitchFamily="34" charset="0"/>
              <a:buChar char="•"/>
            </a:pPr>
            <a:r>
              <a:rPr lang="nl-BE" altLang="en-US" sz="2800" dirty="0">
                <a:solidFill>
                  <a:schemeClr val="tx1">
                    <a:lumMod val="50000"/>
                  </a:schemeClr>
                </a:solidFill>
                <a:latin typeface="Arial" panose="020B0604020202020204" pitchFamily="34" charset="0"/>
                <a:cs typeface="Arial" panose="020B0604020202020204" pitchFamily="34" charset="0"/>
              </a:rPr>
              <a:t>Actiepunten LDPBW 08.</a:t>
            </a:r>
          </a:p>
          <a:p>
            <a:pPr marL="285750" indent="-285750">
              <a:lnSpc>
                <a:spcPct val="150000"/>
              </a:lnSpc>
              <a:buFont typeface="Arial" panose="020B0604020202020204" pitchFamily="34" charset="0"/>
              <a:buChar char="•"/>
            </a:pPr>
            <a:r>
              <a:rPr lang="nl-BE" altLang="en-US" sz="2800" dirty="0">
                <a:solidFill>
                  <a:schemeClr val="tx1">
                    <a:lumMod val="50000"/>
                  </a:schemeClr>
                </a:solidFill>
                <a:latin typeface="Arial" panose="020B0604020202020204" pitchFamily="34" charset="0"/>
                <a:cs typeface="Arial" panose="020B0604020202020204" pitchFamily="34" charset="0"/>
              </a:rPr>
              <a:t>Opvolging van het LPP</a:t>
            </a:r>
          </a:p>
        </p:txBody>
      </p:sp>
      <p:sp>
        <p:nvSpPr>
          <p:cNvPr id="4" name="TextBox 3"/>
          <p:cNvSpPr txBox="1"/>
          <p:nvPr/>
        </p:nvSpPr>
        <p:spPr>
          <a:xfrm>
            <a:off x="1237673" y="600364"/>
            <a:ext cx="6779491" cy="769441"/>
          </a:xfrm>
          <a:prstGeom prst="rect">
            <a:avLst/>
          </a:prstGeom>
        </p:spPr>
        <p:txBody>
          <a:bodyPr wrap="square" rtlCol="0">
            <a:spAutoFit/>
          </a:bodyPr>
          <a:lstStyle/>
          <a:p>
            <a:r>
              <a:rPr lang="nl-BE" sz="4400" b="1" dirty="0">
                <a:latin typeface="Arial" panose="020B0604020202020204" pitchFamily="34" charset="0"/>
                <a:cs typeface="Arial" panose="020B0604020202020204" pitchFamily="34" charset="0"/>
              </a:rPr>
              <a:t>Inhoud</a:t>
            </a:r>
          </a:p>
        </p:txBody>
      </p:sp>
    </p:spTree>
    <p:extLst>
      <p:ext uri="{BB962C8B-B14F-4D97-AF65-F5344CB8AC3E}">
        <p14:creationId xmlns:p14="http://schemas.microsoft.com/office/powerpoint/2010/main" val="91255768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9033B04-8CBD-6970-90B2-D42625AB748E}"/>
              </a:ext>
            </a:extLst>
          </p:cNvPr>
          <p:cNvSpPr txBox="1"/>
          <p:nvPr/>
        </p:nvSpPr>
        <p:spPr>
          <a:xfrm>
            <a:off x="0" y="113803"/>
            <a:ext cx="12192000" cy="2000548"/>
          </a:xfrm>
          <a:prstGeom prst="rect">
            <a:avLst/>
          </a:prstGeom>
        </p:spPr>
        <p:txBody>
          <a:bodyPr wrap="square" rtlCol="0">
            <a:spAutoFit/>
          </a:bodyPr>
          <a:lstStyle/>
          <a:p>
            <a:pPr algn="ctr"/>
            <a:r>
              <a:rPr lang="nl-BE" sz="4400" b="1" dirty="0">
                <a:solidFill>
                  <a:srgbClr val="00B050"/>
                </a:solidFill>
                <a:latin typeface="Arial" panose="020B0604020202020204" pitchFamily="34" charset="0"/>
                <a:cs typeface="Arial" panose="020B0604020202020204" pitchFamily="34" charset="0"/>
              </a:rPr>
              <a:t>21-MR-04</a:t>
            </a:r>
            <a:br>
              <a:rPr lang="nl-BE" sz="4400" b="1" dirty="0">
                <a:solidFill>
                  <a:srgbClr val="00B050"/>
                </a:solidFill>
                <a:latin typeface="Arial" panose="020B0604020202020204" pitchFamily="34" charset="0"/>
                <a:cs typeface="Arial" panose="020B0604020202020204" pitchFamily="34" charset="0"/>
              </a:rPr>
            </a:br>
            <a:r>
              <a:rPr lang="nl-BE" sz="4000" b="1" dirty="0">
                <a:solidFill>
                  <a:srgbClr val="00B050"/>
                </a:solidFill>
                <a:latin typeface="Arial" panose="020B0604020202020204" pitchFamily="34" charset="0"/>
                <a:cs typeface="Arial" panose="020B0604020202020204" pitchFamily="34" charset="0"/>
              </a:rPr>
              <a:t>Identificatie en risicobeoordeling carcinogene, mutagene en reprotoxische agentia (CMR).</a:t>
            </a:r>
          </a:p>
        </p:txBody>
      </p:sp>
      <p:graphicFrame>
        <p:nvGraphicFramePr>
          <p:cNvPr id="6" name="Table 5">
            <a:extLst>
              <a:ext uri="{FF2B5EF4-FFF2-40B4-BE49-F238E27FC236}">
                <a16:creationId xmlns:a16="http://schemas.microsoft.com/office/drawing/2014/main" id="{9E8EDF15-6C8F-E43A-4A4B-EC3308345CE8}"/>
              </a:ext>
            </a:extLst>
          </p:cNvPr>
          <p:cNvGraphicFramePr>
            <a:graphicFrameLocks noGrp="1"/>
          </p:cNvGraphicFramePr>
          <p:nvPr>
            <p:extLst>
              <p:ext uri="{D42A27DB-BD31-4B8C-83A1-F6EECF244321}">
                <p14:modId xmlns:p14="http://schemas.microsoft.com/office/powerpoint/2010/main" val="1139565524"/>
              </p:ext>
            </p:extLst>
          </p:nvPr>
        </p:nvGraphicFramePr>
        <p:xfrm>
          <a:off x="0" y="2114350"/>
          <a:ext cx="12192000" cy="4378095"/>
        </p:xfrm>
        <a:graphic>
          <a:graphicData uri="http://schemas.openxmlformats.org/drawingml/2006/table">
            <a:tbl>
              <a:tblPr firstRow="1" bandRow="1">
                <a:tableStyleId>{5C22544A-7EE6-4342-B048-85BDC9FD1C3A}</a:tableStyleId>
              </a:tblPr>
              <a:tblGrid>
                <a:gridCol w="1594064">
                  <a:extLst>
                    <a:ext uri="{9D8B030D-6E8A-4147-A177-3AD203B41FA5}">
                      <a16:colId xmlns:a16="http://schemas.microsoft.com/office/drawing/2014/main" val="3164560031"/>
                    </a:ext>
                  </a:extLst>
                </a:gridCol>
                <a:gridCol w="2516617">
                  <a:extLst>
                    <a:ext uri="{9D8B030D-6E8A-4147-A177-3AD203B41FA5}">
                      <a16:colId xmlns:a16="http://schemas.microsoft.com/office/drawing/2014/main" val="4051463726"/>
                    </a:ext>
                  </a:extLst>
                </a:gridCol>
                <a:gridCol w="1589079">
                  <a:extLst>
                    <a:ext uri="{9D8B030D-6E8A-4147-A177-3AD203B41FA5}">
                      <a16:colId xmlns:a16="http://schemas.microsoft.com/office/drawing/2014/main" val="2989411758"/>
                    </a:ext>
                  </a:extLst>
                </a:gridCol>
                <a:gridCol w="1022316">
                  <a:extLst>
                    <a:ext uri="{9D8B030D-6E8A-4147-A177-3AD203B41FA5}">
                      <a16:colId xmlns:a16="http://schemas.microsoft.com/office/drawing/2014/main" val="3396486518"/>
                    </a:ext>
                  </a:extLst>
                </a:gridCol>
                <a:gridCol w="1162084">
                  <a:extLst>
                    <a:ext uri="{9D8B030D-6E8A-4147-A177-3AD203B41FA5}">
                      <a16:colId xmlns:a16="http://schemas.microsoft.com/office/drawing/2014/main" val="3760943750"/>
                    </a:ext>
                  </a:extLst>
                </a:gridCol>
                <a:gridCol w="2042435">
                  <a:extLst>
                    <a:ext uri="{9D8B030D-6E8A-4147-A177-3AD203B41FA5}">
                      <a16:colId xmlns:a16="http://schemas.microsoft.com/office/drawing/2014/main" val="435362140"/>
                    </a:ext>
                  </a:extLst>
                </a:gridCol>
                <a:gridCol w="2265405">
                  <a:extLst>
                    <a:ext uri="{9D8B030D-6E8A-4147-A177-3AD203B41FA5}">
                      <a16:colId xmlns:a16="http://schemas.microsoft.com/office/drawing/2014/main" val="2718862243"/>
                    </a:ext>
                  </a:extLst>
                </a:gridCol>
              </a:tblGrid>
              <a:tr h="1228446">
                <a:tc>
                  <a:txBody>
                    <a:bodyPr/>
                    <a:lstStyle/>
                    <a:p>
                      <a:pPr algn="ctr"/>
                      <a:r>
                        <a:rPr lang="nl-BE" dirty="0">
                          <a:solidFill>
                            <a:schemeClr val="bg1"/>
                          </a:solidFill>
                        </a:rPr>
                        <a:t>Actor</a:t>
                      </a:r>
                    </a:p>
                  </a:txBody>
                  <a:tcPr anchor="ctr">
                    <a:solidFill>
                      <a:srgbClr val="00B050"/>
                    </a:solidFill>
                  </a:tcPr>
                </a:tc>
                <a:tc>
                  <a:txBody>
                    <a:bodyPr/>
                    <a:lstStyle/>
                    <a:p>
                      <a:pPr algn="ctr"/>
                      <a:r>
                        <a:rPr lang="nl-BE" dirty="0" err="1">
                          <a:solidFill>
                            <a:schemeClr val="bg1"/>
                          </a:solidFill>
                        </a:rPr>
                        <a:t>Ojectief</a:t>
                      </a:r>
                      <a:r>
                        <a:rPr lang="nl-BE" dirty="0">
                          <a:solidFill>
                            <a:schemeClr val="bg1"/>
                          </a:solidFill>
                        </a:rPr>
                        <a:t>/Taak</a:t>
                      </a:r>
                    </a:p>
                  </a:txBody>
                  <a:tcPr anchor="ctr">
                    <a:solidFill>
                      <a:srgbClr val="00B050"/>
                    </a:solidFill>
                  </a:tcPr>
                </a:tc>
                <a:tc>
                  <a:txBody>
                    <a:bodyPr/>
                    <a:lstStyle/>
                    <a:p>
                      <a:pPr algn="ctr"/>
                      <a:r>
                        <a:rPr lang="nl-BE" dirty="0">
                          <a:solidFill>
                            <a:schemeClr val="bg1"/>
                          </a:solidFill>
                        </a:rPr>
                        <a:t>Impact</a:t>
                      </a:r>
                      <a:br>
                        <a:rPr lang="nl-BE" dirty="0">
                          <a:solidFill>
                            <a:schemeClr val="bg1"/>
                          </a:solidFill>
                        </a:rPr>
                      </a:br>
                      <a:r>
                        <a:rPr lang="nl-BE" dirty="0">
                          <a:solidFill>
                            <a:schemeClr val="bg1"/>
                          </a:solidFill>
                        </a:rPr>
                        <a:t>LPP/PLP</a:t>
                      </a:r>
                      <a:br>
                        <a:rPr lang="nl-BE" dirty="0">
                          <a:solidFill>
                            <a:schemeClr val="bg1"/>
                          </a:solidFill>
                        </a:rPr>
                      </a:br>
                      <a:r>
                        <a:rPr lang="nl-BE" dirty="0">
                          <a:solidFill>
                            <a:schemeClr val="bg1"/>
                          </a:solidFill>
                        </a:rPr>
                        <a:t>KKE</a:t>
                      </a:r>
                    </a:p>
                  </a:txBody>
                  <a:tcPr anchor="ctr">
                    <a:solidFill>
                      <a:srgbClr val="00B050"/>
                    </a:solidFill>
                  </a:tcPr>
                </a:tc>
                <a:tc>
                  <a:txBody>
                    <a:bodyPr/>
                    <a:lstStyle/>
                    <a:p>
                      <a:pPr algn="ctr"/>
                      <a:r>
                        <a:rPr lang="nl-BE" dirty="0" err="1">
                          <a:solidFill>
                            <a:schemeClr val="bg1"/>
                          </a:solidFill>
                        </a:rPr>
                        <a:t>Prio</a:t>
                      </a:r>
                      <a:endParaRPr lang="nl-BE" dirty="0">
                        <a:solidFill>
                          <a:schemeClr val="bg1"/>
                        </a:solidFill>
                      </a:endParaRPr>
                    </a:p>
                  </a:txBody>
                  <a:tcPr anchor="ctr">
                    <a:solidFill>
                      <a:srgbClr val="00B050"/>
                    </a:solidFill>
                  </a:tcPr>
                </a:tc>
                <a:tc>
                  <a:txBody>
                    <a:bodyPr/>
                    <a:lstStyle/>
                    <a:p>
                      <a:pPr algn="ctr"/>
                      <a:r>
                        <a:rPr lang="nl-BE" dirty="0">
                          <a:solidFill>
                            <a:schemeClr val="bg1"/>
                          </a:solidFill>
                        </a:rPr>
                        <a:t>Data </a:t>
                      </a:r>
                      <a:br>
                        <a:rPr lang="nl-BE" dirty="0">
                          <a:solidFill>
                            <a:schemeClr val="bg1"/>
                          </a:solidFill>
                        </a:rPr>
                      </a:br>
                      <a:r>
                        <a:rPr lang="nl-BE" dirty="0">
                          <a:solidFill>
                            <a:schemeClr val="bg1"/>
                          </a:solidFill>
                        </a:rPr>
                        <a:t>(NLT)</a:t>
                      </a:r>
                    </a:p>
                  </a:txBody>
                  <a:tcPr anchor="ctr">
                    <a:solidFill>
                      <a:srgbClr val="00B050"/>
                    </a:solidFill>
                  </a:tcPr>
                </a:tc>
                <a:tc>
                  <a:txBody>
                    <a:bodyPr/>
                    <a:lstStyle/>
                    <a:p>
                      <a:pPr algn="ctr"/>
                      <a:r>
                        <a:rPr lang="nl-BE" dirty="0">
                          <a:solidFill>
                            <a:schemeClr val="bg1"/>
                          </a:solidFill>
                        </a:rPr>
                        <a:t>Piloot</a:t>
                      </a:r>
                    </a:p>
                  </a:txBody>
                  <a:tcPr anchor="ctr">
                    <a:solidFill>
                      <a:srgbClr val="00B050"/>
                    </a:solidFill>
                  </a:tcPr>
                </a:tc>
                <a:tc>
                  <a:txBody>
                    <a:bodyPr/>
                    <a:lstStyle/>
                    <a:p>
                      <a:pPr algn="ctr"/>
                      <a:r>
                        <a:rPr lang="nl-BE" dirty="0">
                          <a:solidFill>
                            <a:schemeClr val="bg1"/>
                          </a:solidFill>
                        </a:rPr>
                        <a:t>Preventieadviseur</a:t>
                      </a:r>
                    </a:p>
                  </a:txBody>
                  <a:tcPr anchor="ctr">
                    <a:solidFill>
                      <a:srgbClr val="00B050"/>
                    </a:solidFill>
                  </a:tcPr>
                </a:tc>
                <a:extLst>
                  <a:ext uri="{0D108BD9-81ED-4DB2-BD59-A6C34878D82A}">
                    <a16:rowId xmlns:a16="http://schemas.microsoft.com/office/drawing/2014/main" val="3142780"/>
                  </a:ext>
                </a:extLst>
              </a:tr>
              <a:tr h="906491">
                <a:tc>
                  <a:txBody>
                    <a:bodyPr/>
                    <a:lstStyle/>
                    <a:p>
                      <a:pPr algn="ctr">
                        <a:lnSpc>
                          <a:spcPct val="107000"/>
                        </a:lnSpc>
                        <a:spcAft>
                          <a:spcPts val="800"/>
                        </a:spcAft>
                      </a:pPr>
                      <a:r>
                        <a:rPr lang="nl-BE" sz="1400" dirty="0" err="1">
                          <a:solidFill>
                            <a:srgbClr val="1A4652"/>
                          </a:solidFill>
                          <a:effectLst/>
                          <a:latin typeface="Calibri" panose="020F0502020204030204" pitchFamily="34" charset="0"/>
                          <a:ea typeface="Calibri" panose="020F0502020204030204" pitchFamily="34" charset="0"/>
                          <a:cs typeface="Times New Roman" panose="02020603050405020304" pitchFamily="18" charset="0"/>
                        </a:rPr>
                        <a:t>Att</a:t>
                      </a:r>
                      <a:r>
                        <a:rPr lang="nl-BE" sz="1400" dirty="0">
                          <a:solidFill>
                            <a:srgbClr val="1A4652"/>
                          </a:solidFill>
                          <a:effectLst/>
                          <a:latin typeface="Calibri" panose="020F0502020204030204" pitchFamily="34" charset="0"/>
                          <a:ea typeface="Calibri" panose="020F0502020204030204" pitchFamily="34" charset="0"/>
                          <a:cs typeface="Times New Roman" panose="02020603050405020304" pitchFamily="18" charset="0"/>
                        </a:rPr>
                        <a:t> F. Lejeune; </a:t>
                      </a:r>
                      <a:r>
                        <a:rPr lang="nl-BE" sz="1400" dirty="0" err="1">
                          <a:solidFill>
                            <a:srgbClr val="1A4652"/>
                          </a:solidFill>
                          <a:effectLst/>
                          <a:latin typeface="Calibri" panose="020F0502020204030204" pitchFamily="34" charset="0"/>
                          <a:ea typeface="Calibri" panose="020F0502020204030204" pitchFamily="34" charset="0"/>
                          <a:cs typeface="Times New Roman" panose="02020603050405020304" pitchFamily="18" charset="0"/>
                        </a:rPr>
                        <a:t>hygiéniste</a:t>
                      </a:r>
                      <a:endParaRPr lang="nl-BE" sz="1400" dirty="0">
                        <a:solidFill>
                          <a:srgbClr val="1A4652"/>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solidFill>
                            <a:srgbClr val="1A4652"/>
                          </a:solidFill>
                          <a:effectLst/>
                          <a:latin typeface="Calibri" panose="020F0502020204030204" pitchFamily="34" charset="0"/>
                          <a:ea typeface="Calibri" panose="020F0502020204030204" pitchFamily="34" charset="0"/>
                          <a:cs typeface="Times New Roman" panose="02020603050405020304" pitchFamily="18" charset="0"/>
                        </a:rPr>
                        <a:t>Opvolging studies Chroom 6</a:t>
                      </a:r>
                    </a:p>
                  </a:txBody>
                  <a:tcPr marL="44450" marR="44450" marT="0" marB="0" anchor="ctr"/>
                </a:tc>
                <a:tc>
                  <a:txBody>
                    <a:bodyPr/>
                    <a:lstStyle/>
                    <a:p>
                      <a:pPr algn="ctr">
                        <a:lnSpc>
                          <a:spcPct val="107000"/>
                        </a:lnSpc>
                        <a:spcAft>
                          <a:spcPts val="800"/>
                        </a:spcAft>
                      </a:pPr>
                      <a:endParaRPr lang="nl-BE" sz="1400" dirty="0">
                        <a:solidFill>
                          <a:srgbClr val="1A4652"/>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1A4652"/>
                          </a:solidFill>
                          <a:effectLst/>
                          <a:latin typeface="Calibri" panose="020F0502020204030204" pitchFamily="34" charset="0"/>
                          <a:ea typeface="Times New Roman" panose="02020603050405020304" pitchFamily="18" charset="0"/>
                          <a:cs typeface="Calibri" panose="020F0502020204030204" pitchFamily="34" charset="0"/>
                        </a:rPr>
                        <a:t> 3</a:t>
                      </a:r>
                      <a:endParaRPr lang="nl-BE" sz="1400" dirty="0">
                        <a:solidFill>
                          <a:srgbClr val="1A4652"/>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solidFill>
                            <a:srgbClr val="1A4652"/>
                          </a:solidFill>
                          <a:effectLst/>
                          <a:latin typeface="Calibri" panose="020F0502020204030204" pitchFamily="34" charset="0"/>
                          <a:ea typeface="Calibri" panose="020F0502020204030204" pitchFamily="34" charset="0"/>
                          <a:cs typeface="Times New Roman" panose="02020603050405020304" pitchFamily="18" charset="0"/>
                        </a:rPr>
                        <a:t>Continu</a:t>
                      </a: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a:solidFill>
                            <a:srgbClr val="1A4652"/>
                          </a:solidFill>
                          <a:effectLst/>
                          <a:latin typeface="Calibri" panose="020F0502020204030204" pitchFamily="34" charset="0"/>
                          <a:ea typeface="Calibri" panose="020F0502020204030204" pitchFamily="34" charset="0"/>
                          <a:cs typeface="Times New Roman" panose="02020603050405020304" pitchFamily="18" charset="0"/>
                        </a:rPr>
                        <a:t>LtKol SBH KESTELEYN</a:t>
                      </a:r>
                      <a:endParaRPr lang="nl-BE" sz="1400" dirty="0">
                        <a:solidFill>
                          <a:srgbClr val="1A4652"/>
                        </a:solidFill>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algn="ctr" fontAlgn="b"/>
                      <a:r>
                        <a:rPr lang="fr-FR" sz="1400" b="0" i="0" u="none" strike="noStrike" dirty="0">
                          <a:solidFill>
                            <a:srgbClr val="1A4652"/>
                          </a:solidFill>
                          <a:effectLst/>
                          <a:latin typeface="Calibri" panose="020F0502020204030204" pitchFamily="34" charset="0"/>
                        </a:rPr>
                        <a:t>Att F. Lejeune; hygiéniste</a:t>
                      </a:r>
                      <a:endParaRPr lang="nl-BE" sz="1400" b="0" i="0" u="none" strike="noStrike" dirty="0">
                        <a:solidFill>
                          <a:srgbClr val="1A4652"/>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3168295882"/>
                  </a:ext>
                </a:extLst>
              </a:tr>
              <a:tr h="1084713">
                <a:tc>
                  <a:txBody>
                    <a:bodyPr/>
                    <a:lstStyle/>
                    <a:p>
                      <a:pPr algn="ctr">
                        <a:lnSpc>
                          <a:spcPct val="107000"/>
                        </a:lnSpc>
                        <a:spcAft>
                          <a:spcPts val="800"/>
                        </a:spcAft>
                      </a:pPr>
                      <a:r>
                        <a:rPr lang="en-US" sz="1400" dirty="0">
                          <a:solidFill>
                            <a:srgbClr val="1A4652"/>
                          </a:solidFill>
                          <a:effectLst/>
                          <a:latin typeface="Calibri" panose="020F0502020204030204" pitchFamily="34" charset="0"/>
                          <a:ea typeface="Times New Roman" panose="02020603050405020304" pitchFamily="18" charset="0"/>
                          <a:cs typeface="Calibri" panose="020F0502020204030204" pitchFamily="34" charset="0"/>
                        </a:rPr>
                        <a:t> </a:t>
                      </a:r>
                      <a:r>
                        <a:rPr lang="en-US" sz="1400" dirty="0" err="1">
                          <a:solidFill>
                            <a:srgbClr val="1A4652"/>
                          </a:solidFill>
                          <a:effectLst/>
                          <a:latin typeface="Calibri" panose="020F0502020204030204" pitchFamily="34" charset="0"/>
                          <a:ea typeface="Times New Roman" panose="02020603050405020304" pitchFamily="18" charset="0"/>
                          <a:cs typeface="Calibri" panose="020F0502020204030204" pitchFamily="34" charset="0"/>
                        </a:rPr>
                        <a:t>Att</a:t>
                      </a:r>
                      <a:r>
                        <a:rPr lang="en-US" sz="1400" dirty="0">
                          <a:solidFill>
                            <a:srgbClr val="1A4652"/>
                          </a:solidFill>
                          <a:effectLst/>
                          <a:latin typeface="Calibri" panose="020F0502020204030204" pitchFamily="34" charset="0"/>
                          <a:ea typeface="Times New Roman" panose="02020603050405020304" pitchFamily="18" charset="0"/>
                          <a:cs typeface="Calibri" panose="020F0502020204030204" pitchFamily="34" charset="0"/>
                        </a:rPr>
                        <a:t> F. Lejeune; </a:t>
                      </a:r>
                      <a:r>
                        <a:rPr lang="en-US" sz="1400" dirty="0" err="1">
                          <a:solidFill>
                            <a:srgbClr val="1A4652"/>
                          </a:solidFill>
                          <a:effectLst/>
                          <a:latin typeface="Calibri" panose="020F0502020204030204" pitchFamily="34" charset="0"/>
                          <a:ea typeface="Times New Roman" panose="02020603050405020304" pitchFamily="18" charset="0"/>
                          <a:cs typeface="Calibri" panose="020F0502020204030204" pitchFamily="34" charset="0"/>
                        </a:rPr>
                        <a:t>hygiéniste</a:t>
                      </a:r>
                      <a:endParaRPr lang="nl-BE" sz="1400" dirty="0">
                        <a:solidFill>
                          <a:srgbClr val="1A4652"/>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solidFill>
                            <a:srgbClr val="1A4652"/>
                          </a:solidFill>
                          <a:effectLst/>
                          <a:latin typeface="Calibri" panose="020F0502020204030204" pitchFamily="34" charset="0"/>
                          <a:ea typeface="Calibri" panose="020F0502020204030204" pitchFamily="34" charset="0"/>
                          <a:cs typeface="Times New Roman" panose="02020603050405020304" pitchFamily="18" charset="0"/>
                        </a:rPr>
                        <a:t>Opvolging studies uitlaatgassen</a:t>
                      </a:r>
                    </a:p>
                  </a:txBody>
                  <a:tcPr marL="44450" marR="44450" marT="0" marB="0" anchor="ctr"/>
                </a:tc>
                <a:tc>
                  <a:txBody>
                    <a:bodyPr/>
                    <a:lstStyle/>
                    <a:p>
                      <a:pPr algn="ctr">
                        <a:lnSpc>
                          <a:spcPct val="107000"/>
                        </a:lnSpc>
                        <a:spcAft>
                          <a:spcPts val="800"/>
                        </a:spcAft>
                      </a:pPr>
                      <a:r>
                        <a:rPr lang="nl-BE" sz="1400" dirty="0">
                          <a:solidFill>
                            <a:srgbClr val="1A4652"/>
                          </a:solidFill>
                          <a:effectLst/>
                          <a:latin typeface="Calibri" panose="020F0502020204030204" pitchFamily="34" charset="0"/>
                          <a:ea typeface="Calibri" panose="020F0502020204030204" pitchFamily="34" charset="0"/>
                          <a:cs typeface="Calibri" panose="020F0502020204030204" pitchFamily="34" charset="0"/>
                        </a:rPr>
                        <a:t> </a:t>
                      </a:r>
                      <a:endParaRPr lang="nl-BE" sz="1400" dirty="0">
                        <a:solidFill>
                          <a:srgbClr val="1A4652"/>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solidFill>
                            <a:srgbClr val="1A4652"/>
                          </a:solidFill>
                          <a:effectLst/>
                          <a:latin typeface="Calibri" panose="020F0502020204030204" pitchFamily="34" charset="0"/>
                          <a:ea typeface="Calibri" panose="020F0502020204030204" pitchFamily="34" charset="0"/>
                          <a:cs typeface="Calibri" panose="020F0502020204030204" pitchFamily="34" charset="0"/>
                        </a:rPr>
                        <a:t>2</a:t>
                      </a:r>
                      <a:endParaRPr lang="nl-BE" sz="1400" dirty="0">
                        <a:solidFill>
                          <a:srgbClr val="1A4652"/>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300000"/>
                        </a:lnSpc>
                        <a:spcAft>
                          <a:spcPts val="800"/>
                        </a:spcAft>
                      </a:pPr>
                      <a:r>
                        <a:rPr lang="nl-BE" sz="1400" dirty="0">
                          <a:solidFill>
                            <a:srgbClr val="1A4652"/>
                          </a:solidFill>
                          <a:effectLst/>
                          <a:latin typeface="Calibri" panose="020F0502020204030204" pitchFamily="34" charset="0"/>
                          <a:ea typeface="Calibri" panose="020F0502020204030204" pitchFamily="34" charset="0"/>
                          <a:cs typeface="Times New Roman" panose="02020603050405020304" pitchFamily="18" charset="0"/>
                        </a:rPr>
                        <a:t>Continu</a:t>
                      </a: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a:solidFill>
                            <a:srgbClr val="1A4652"/>
                          </a:solidFill>
                          <a:effectLst/>
                          <a:latin typeface="Calibri" panose="020F0502020204030204" pitchFamily="34" charset="0"/>
                          <a:ea typeface="Calibri" panose="020F0502020204030204" pitchFamily="34" charset="0"/>
                          <a:cs typeface="Times New Roman" panose="02020603050405020304" pitchFamily="18" charset="0"/>
                        </a:rPr>
                        <a:t>LtKol SBH KESTELEYN</a:t>
                      </a:r>
                      <a:endParaRPr lang="nl-BE" sz="1400" dirty="0">
                        <a:solidFill>
                          <a:srgbClr val="1A4652"/>
                        </a:solidFill>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algn="ctr" fontAlgn="b"/>
                      <a:r>
                        <a:rPr lang="nl-BE" sz="1400" b="0" i="0" u="none" strike="noStrike" dirty="0" err="1">
                          <a:solidFill>
                            <a:srgbClr val="1A4652"/>
                          </a:solidFill>
                          <a:effectLst/>
                          <a:latin typeface="Calibri" panose="020F0502020204030204" pitchFamily="34" charset="0"/>
                        </a:rPr>
                        <a:t>Att</a:t>
                      </a:r>
                      <a:r>
                        <a:rPr lang="nl-BE" sz="1400" b="0" i="0" u="none" strike="noStrike" dirty="0">
                          <a:solidFill>
                            <a:srgbClr val="1A4652"/>
                          </a:solidFill>
                          <a:effectLst/>
                          <a:latin typeface="Calibri" panose="020F0502020204030204" pitchFamily="34" charset="0"/>
                        </a:rPr>
                        <a:t> F. Lejeune; </a:t>
                      </a:r>
                      <a:r>
                        <a:rPr lang="nl-BE" sz="1400" b="0" i="0" u="none" strike="noStrike" dirty="0" err="1">
                          <a:solidFill>
                            <a:srgbClr val="1A4652"/>
                          </a:solidFill>
                          <a:effectLst/>
                          <a:latin typeface="Calibri" panose="020F0502020204030204" pitchFamily="34" charset="0"/>
                        </a:rPr>
                        <a:t>hygiéniste</a:t>
                      </a:r>
                      <a:r>
                        <a:rPr lang="nl-BE" sz="1400" b="0" i="0" u="none" strike="noStrike" dirty="0">
                          <a:solidFill>
                            <a:srgbClr val="1A4652"/>
                          </a:solidFill>
                          <a:effectLst/>
                          <a:latin typeface="Calibri" panose="020F0502020204030204" pitchFamily="34" charset="0"/>
                        </a:rPr>
                        <a:t> -</a:t>
                      </a:r>
                    </a:p>
                  </a:txBody>
                  <a:tcPr marL="7620" marR="7620" marT="7620" marB="0" anchor="ctr"/>
                </a:tc>
                <a:extLst>
                  <a:ext uri="{0D108BD9-81ED-4DB2-BD59-A6C34878D82A}">
                    <a16:rowId xmlns:a16="http://schemas.microsoft.com/office/drawing/2014/main" val="553309125"/>
                  </a:ext>
                </a:extLst>
              </a:tr>
              <a:tr h="1158445">
                <a:tc>
                  <a:txBody>
                    <a:bodyPr/>
                    <a:lstStyle/>
                    <a:p>
                      <a:pPr algn="ctr">
                        <a:lnSpc>
                          <a:spcPct val="107000"/>
                        </a:lnSpc>
                        <a:spcAft>
                          <a:spcPts val="800"/>
                        </a:spcAft>
                      </a:pPr>
                      <a:endParaRPr lang="nl-BE" sz="1400" dirty="0">
                        <a:solidFill>
                          <a:srgbClr val="1A4652"/>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Opvolging beheer </a:t>
                      </a:r>
                      <a:r>
                        <a:rPr lang="nl-BE" sz="1400" dirty="0" err="1">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diisocyanaten</a:t>
                      </a:r>
                      <a: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 binnen Defensie</a:t>
                      </a:r>
                    </a:p>
                  </a:txBody>
                  <a:tcPr marL="44450" marR="44450" marT="0" marB="0" anchor="ctr"/>
                </a:tc>
                <a:tc>
                  <a:txBody>
                    <a:bodyPr/>
                    <a:lstStyle/>
                    <a:p>
                      <a:pPr algn="ctr">
                        <a:lnSpc>
                          <a:spcPct val="107000"/>
                        </a:lnSpc>
                        <a:spcAft>
                          <a:spcPts val="800"/>
                        </a:spcAft>
                      </a:pPr>
                      <a:endPar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1</a:t>
                      </a:r>
                    </a:p>
                  </a:txBody>
                  <a:tcPr marL="44450" marR="44450" marT="0" marB="0" anchor="ctr"/>
                </a:tc>
                <a:tc>
                  <a:txBody>
                    <a:bodyPr/>
                    <a:lstStyle/>
                    <a:p>
                      <a:pPr algn="ctr">
                        <a:lnSpc>
                          <a:spcPct val="300000"/>
                        </a:lnSpc>
                        <a:spcAft>
                          <a:spcPts val="800"/>
                        </a:spcAft>
                      </a:pPr>
                      <a: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Continu</a:t>
                      </a: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err="1">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LtKol</a:t>
                      </a:r>
                      <a: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 SBH KESTELEYN</a:t>
                      </a:r>
                    </a:p>
                  </a:txBody>
                  <a:tcPr marL="7620" marR="7620" marT="7620" marB="0" anchor="ctr"/>
                </a:tc>
                <a:tc>
                  <a:txBody>
                    <a:bodyPr/>
                    <a:lstStyle/>
                    <a:p>
                      <a:pPr algn="ctr" fontAlgn="b"/>
                      <a:r>
                        <a:rPr lang="nl-BE" sz="1400" b="0" i="0" u="none" strike="noStrike" dirty="0" err="1">
                          <a:solidFill>
                            <a:srgbClr val="00B050"/>
                          </a:solidFill>
                          <a:effectLst/>
                          <a:latin typeface="Calibri" panose="020F0502020204030204" pitchFamily="34" charset="0"/>
                        </a:rPr>
                        <a:t>Att</a:t>
                      </a:r>
                      <a:r>
                        <a:rPr lang="nl-BE" sz="1400" b="0" i="0" u="none" strike="noStrike" dirty="0">
                          <a:solidFill>
                            <a:srgbClr val="00B050"/>
                          </a:solidFill>
                          <a:effectLst/>
                          <a:latin typeface="Calibri" panose="020F0502020204030204" pitchFamily="34" charset="0"/>
                        </a:rPr>
                        <a:t> F. Lejeune; </a:t>
                      </a:r>
                      <a:r>
                        <a:rPr lang="nl-BE" sz="1400" b="0" i="0" u="none" strike="noStrike" dirty="0" err="1">
                          <a:solidFill>
                            <a:srgbClr val="00B050"/>
                          </a:solidFill>
                          <a:effectLst/>
                          <a:latin typeface="Calibri" panose="020F0502020204030204" pitchFamily="34" charset="0"/>
                        </a:rPr>
                        <a:t>hygiéniste</a:t>
                      </a:r>
                      <a:r>
                        <a:rPr lang="nl-BE" sz="1400" b="0" i="0" u="none" strike="noStrike" dirty="0">
                          <a:solidFill>
                            <a:srgbClr val="00B050"/>
                          </a:solidFill>
                          <a:effectLst/>
                          <a:latin typeface="Calibri" panose="020F0502020204030204" pitchFamily="34" charset="0"/>
                        </a:rPr>
                        <a:t> </a:t>
                      </a:r>
                    </a:p>
                  </a:txBody>
                  <a:tcPr marL="7620" marR="7620" marT="7620" marB="0" anchor="ctr"/>
                </a:tc>
                <a:extLst>
                  <a:ext uri="{0D108BD9-81ED-4DB2-BD59-A6C34878D82A}">
                    <a16:rowId xmlns:a16="http://schemas.microsoft.com/office/drawing/2014/main" val="87566873"/>
                  </a:ext>
                </a:extLst>
              </a:tr>
            </a:tbl>
          </a:graphicData>
        </a:graphic>
      </p:graphicFrame>
      <p:sp>
        <p:nvSpPr>
          <p:cNvPr id="3" name="TextBox 2">
            <a:extLst>
              <a:ext uri="{FF2B5EF4-FFF2-40B4-BE49-F238E27FC236}">
                <a16:creationId xmlns:a16="http://schemas.microsoft.com/office/drawing/2014/main" id="{1135A55D-29C5-5773-C8CD-1233D3D65045}"/>
              </a:ext>
            </a:extLst>
          </p:cNvPr>
          <p:cNvSpPr txBox="1"/>
          <p:nvPr/>
        </p:nvSpPr>
        <p:spPr>
          <a:xfrm>
            <a:off x="0" y="6488668"/>
            <a:ext cx="12192000" cy="369332"/>
          </a:xfrm>
          <a:prstGeom prst="rect">
            <a:avLst/>
          </a:prstGeom>
          <a:noFill/>
        </p:spPr>
        <p:txBody>
          <a:bodyPr wrap="square">
            <a:spAutoFit/>
          </a:bodyPr>
          <a:lstStyle/>
          <a:p>
            <a:pPr marL="0" lvl="0" indent="0" algn="ctr">
              <a:spcAft>
                <a:spcPts val="600"/>
              </a:spcAft>
              <a:buClr>
                <a:srgbClr val="000000"/>
              </a:buClr>
              <a:buSzPts val="1200"/>
              <a:buFont typeface="+mj-lt"/>
              <a:buNone/>
              <a:tabLst>
                <a:tab pos="540385" algn="l"/>
              </a:tabLst>
            </a:pPr>
            <a:r>
              <a:rPr lang="nl-BE" sz="1800" b="1"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Inventarissen van de producten met gevaarlijke eigenschappen (template LDPBW 08) dienen opgemaakt te worden</a:t>
            </a:r>
            <a:r>
              <a:rPr lang="nl-BE" b="1" dirty="0">
                <a:solidFill>
                  <a:srgbClr val="FF0000"/>
                </a:solidFill>
                <a:latin typeface="Calibri" panose="020F0502020204030204" pitchFamily="34" charset="0"/>
                <a:ea typeface="Calibri" panose="020F0502020204030204" pitchFamily="34" charset="0"/>
                <a:cs typeface="Times New Roman" panose="02020603050405020304" pitchFamily="18" charset="0"/>
              </a:rPr>
              <a:t>.</a:t>
            </a:r>
            <a:endParaRPr lang="nl-BE" sz="1800" b="1"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25015836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9033B04-8CBD-6970-90B2-D42625AB748E}"/>
              </a:ext>
            </a:extLst>
          </p:cNvPr>
          <p:cNvSpPr txBox="1"/>
          <p:nvPr/>
        </p:nvSpPr>
        <p:spPr>
          <a:xfrm>
            <a:off x="0" y="113803"/>
            <a:ext cx="12192000" cy="1446550"/>
          </a:xfrm>
          <a:prstGeom prst="rect">
            <a:avLst/>
          </a:prstGeom>
        </p:spPr>
        <p:txBody>
          <a:bodyPr wrap="square" rtlCol="0">
            <a:spAutoFit/>
          </a:bodyPr>
          <a:lstStyle/>
          <a:p>
            <a:pPr algn="ctr"/>
            <a:r>
              <a:rPr lang="nl-BE" sz="4400" b="1" dirty="0">
                <a:latin typeface="Arial" panose="020B0604020202020204" pitchFamily="34" charset="0"/>
                <a:cs typeface="Arial" panose="020B0604020202020204" pitchFamily="34" charset="0"/>
              </a:rPr>
              <a:t>21-OT-01</a:t>
            </a:r>
            <a:br>
              <a:rPr lang="nl-BE" sz="4400" b="1" dirty="0">
                <a:latin typeface="Arial" panose="020B0604020202020204" pitchFamily="34" charset="0"/>
                <a:cs typeface="Arial" panose="020B0604020202020204" pitchFamily="34" charset="0"/>
              </a:rPr>
            </a:br>
            <a:r>
              <a:rPr lang="nl-BE" sz="4400" b="1" dirty="0">
                <a:latin typeface="Arial" panose="020B0604020202020204" pitchFamily="34" charset="0"/>
                <a:cs typeface="Arial" panose="020B0604020202020204" pitchFamily="34" charset="0"/>
              </a:rPr>
              <a:t>Preventie van duikincidenten.</a:t>
            </a:r>
          </a:p>
        </p:txBody>
      </p:sp>
      <p:graphicFrame>
        <p:nvGraphicFramePr>
          <p:cNvPr id="6" name="Table 5">
            <a:extLst>
              <a:ext uri="{FF2B5EF4-FFF2-40B4-BE49-F238E27FC236}">
                <a16:creationId xmlns:a16="http://schemas.microsoft.com/office/drawing/2014/main" id="{9E8EDF15-6C8F-E43A-4A4B-EC3308345CE8}"/>
              </a:ext>
            </a:extLst>
          </p:cNvPr>
          <p:cNvGraphicFramePr>
            <a:graphicFrameLocks noGrp="1"/>
          </p:cNvGraphicFramePr>
          <p:nvPr>
            <p:extLst>
              <p:ext uri="{D42A27DB-BD31-4B8C-83A1-F6EECF244321}">
                <p14:modId xmlns:p14="http://schemas.microsoft.com/office/powerpoint/2010/main" val="2980597870"/>
              </p:ext>
            </p:extLst>
          </p:nvPr>
        </p:nvGraphicFramePr>
        <p:xfrm>
          <a:off x="0" y="2187971"/>
          <a:ext cx="12192000" cy="2632080"/>
        </p:xfrm>
        <a:graphic>
          <a:graphicData uri="http://schemas.openxmlformats.org/drawingml/2006/table">
            <a:tbl>
              <a:tblPr firstRow="1" bandRow="1">
                <a:tableStyleId>{5C22544A-7EE6-4342-B048-85BDC9FD1C3A}</a:tableStyleId>
              </a:tblPr>
              <a:tblGrid>
                <a:gridCol w="1594064">
                  <a:extLst>
                    <a:ext uri="{9D8B030D-6E8A-4147-A177-3AD203B41FA5}">
                      <a16:colId xmlns:a16="http://schemas.microsoft.com/office/drawing/2014/main" val="3164560031"/>
                    </a:ext>
                  </a:extLst>
                </a:gridCol>
                <a:gridCol w="2516617">
                  <a:extLst>
                    <a:ext uri="{9D8B030D-6E8A-4147-A177-3AD203B41FA5}">
                      <a16:colId xmlns:a16="http://schemas.microsoft.com/office/drawing/2014/main" val="4051463726"/>
                    </a:ext>
                  </a:extLst>
                </a:gridCol>
                <a:gridCol w="1515762">
                  <a:extLst>
                    <a:ext uri="{9D8B030D-6E8A-4147-A177-3AD203B41FA5}">
                      <a16:colId xmlns:a16="http://schemas.microsoft.com/office/drawing/2014/main" val="2989411758"/>
                    </a:ext>
                  </a:extLst>
                </a:gridCol>
                <a:gridCol w="1095633">
                  <a:extLst>
                    <a:ext uri="{9D8B030D-6E8A-4147-A177-3AD203B41FA5}">
                      <a16:colId xmlns:a16="http://schemas.microsoft.com/office/drawing/2014/main" val="3396486518"/>
                    </a:ext>
                  </a:extLst>
                </a:gridCol>
                <a:gridCol w="1186248">
                  <a:extLst>
                    <a:ext uri="{9D8B030D-6E8A-4147-A177-3AD203B41FA5}">
                      <a16:colId xmlns:a16="http://schemas.microsoft.com/office/drawing/2014/main" val="3760943750"/>
                    </a:ext>
                  </a:extLst>
                </a:gridCol>
                <a:gridCol w="2018271">
                  <a:extLst>
                    <a:ext uri="{9D8B030D-6E8A-4147-A177-3AD203B41FA5}">
                      <a16:colId xmlns:a16="http://schemas.microsoft.com/office/drawing/2014/main" val="435362140"/>
                    </a:ext>
                  </a:extLst>
                </a:gridCol>
                <a:gridCol w="2265405">
                  <a:extLst>
                    <a:ext uri="{9D8B030D-6E8A-4147-A177-3AD203B41FA5}">
                      <a16:colId xmlns:a16="http://schemas.microsoft.com/office/drawing/2014/main" val="2718862243"/>
                    </a:ext>
                  </a:extLst>
                </a:gridCol>
              </a:tblGrid>
              <a:tr h="876695">
                <a:tc>
                  <a:txBody>
                    <a:bodyPr/>
                    <a:lstStyle/>
                    <a:p>
                      <a:pPr algn="ctr"/>
                      <a:r>
                        <a:rPr lang="nl-BE" dirty="0">
                          <a:solidFill>
                            <a:schemeClr val="bg1"/>
                          </a:solidFill>
                        </a:rPr>
                        <a:t>Actor</a:t>
                      </a:r>
                    </a:p>
                  </a:txBody>
                  <a:tcPr anchor="ctr"/>
                </a:tc>
                <a:tc>
                  <a:txBody>
                    <a:bodyPr/>
                    <a:lstStyle/>
                    <a:p>
                      <a:pPr algn="ctr"/>
                      <a:r>
                        <a:rPr lang="nl-BE" dirty="0" err="1">
                          <a:solidFill>
                            <a:schemeClr val="bg1"/>
                          </a:solidFill>
                        </a:rPr>
                        <a:t>Ojectief</a:t>
                      </a:r>
                      <a:r>
                        <a:rPr lang="nl-BE" dirty="0">
                          <a:solidFill>
                            <a:schemeClr val="bg1"/>
                          </a:solidFill>
                        </a:rPr>
                        <a:t>/Taak</a:t>
                      </a:r>
                    </a:p>
                  </a:txBody>
                  <a:tcPr anchor="ctr"/>
                </a:tc>
                <a:tc>
                  <a:txBody>
                    <a:bodyPr/>
                    <a:lstStyle/>
                    <a:p>
                      <a:pPr algn="ctr"/>
                      <a:r>
                        <a:rPr lang="nl-BE" dirty="0">
                          <a:solidFill>
                            <a:schemeClr val="bg1"/>
                          </a:solidFill>
                        </a:rPr>
                        <a:t>Impact</a:t>
                      </a:r>
                      <a:br>
                        <a:rPr lang="nl-BE" dirty="0">
                          <a:solidFill>
                            <a:schemeClr val="bg1"/>
                          </a:solidFill>
                        </a:rPr>
                      </a:br>
                      <a:r>
                        <a:rPr lang="nl-BE" dirty="0">
                          <a:solidFill>
                            <a:schemeClr val="bg1"/>
                          </a:solidFill>
                        </a:rPr>
                        <a:t>LPP/PLP</a:t>
                      </a:r>
                      <a:br>
                        <a:rPr lang="nl-BE" dirty="0">
                          <a:solidFill>
                            <a:schemeClr val="bg1"/>
                          </a:solidFill>
                        </a:rPr>
                      </a:br>
                      <a:r>
                        <a:rPr lang="nl-BE" dirty="0">
                          <a:solidFill>
                            <a:schemeClr val="bg1"/>
                          </a:solidFill>
                        </a:rPr>
                        <a:t>KKE</a:t>
                      </a:r>
                    </a:p>
                  </a:txBody>
                  <a:tcPr anchor="ctr"/>
                </a:tc>
                <a:tc>
                  <a:txBody>
                    <a:bodyPr/>
                    <a:lstStyle/>
                    <a:p>
                      <a:pPr algn="ctr"/>
                      <a:r>
                        <a:rPr lang="nl-BE" dirty="0" err="1">
                          <a:solidFill>
                            <a:schemeClr val="bg1"/>
                          </a:solidFill>
                        </a:rPr>
                        <a:t>Prio</a:t>
                      </a:r>
                      <a:endParaRPr lang="nl-BE" dirty="0">
                        <a:solidFill>
                          <a:schemeClr val="bg1"/>
                        </a:solidFill>
                      </a:endParaRPr>
                    </a:p>
                  </a:txBody>
                  <a:tcPr anchor="ctr"/>
                </a:tc>
                <a:tc>
                  <a:txBody>
                    <a:bodyPr/>
                    <a:lstStyle/>
                    <a:p>
                      <a:pPr algn="ctr"/>
                      <a:r>
                        <a:rPr lang="nl-BE" dirty="0">
                          <a:solidFill>
                            <a:schemeClr val="bg1"/>
                          </a:solidFill>
                        </a:rPr>
                        <a:t>Data </a:t>
                      </a:r>
                      <a:br>
                        <a:rPr lang="nl-BE" dirty="0">
                          <a:solidFill>
                            <a:schemeClr val="bg1"/>
                          </a:solidFill>
                        </a:rPr>
                      </a:br>
                      <a:r>
                        <a:rPr lang="nl-BE" dirty="0">
                          <a:solidFill>
                            <a:schemeClr val="bg1"/>
                          </a:solidFill>
                        </a:rPr>
                        <a:t>(NLT)</a:t>
                      </a:r>
                    </a:p>
                  </a:txBody>
                  <a:tcPr anchor="ctr"/>
                </a:tc>
                <a:tc>
                  <a:txBody>
                    <a:bodyPr/>
                    <a:lstStyle/>
                    <a:p>
                      <a:pPr algn="ctr"/>
                      <a:r>
                        <a:rPr lang="nl-BE" dirty="0">
                          <a:solidFill>
                            <a:schemeClr val="bg1"/>
                          </a:solidFill>
                        </a:rPr>
                        <a:t>Piloot</a:t>
                      </a:r>
                    </a:p>
                  </a:txBody>
                  <a:tcPr anchor="ctr"/>
                </a:tc>
                <a:tc>
                  <a:txBody>
                    <a:bodyPr/>
                    <a:lstStyle/>
                    <a:p>
                      <a:pPr algn="ctr"/>
                      <a:r>
                        <a:rPr lang="nl-BE" dirty="0">
                          <a:solidFill>
                            <a:schemeClr val="bg1"/>
                          </a:solidFill>
                        </a:rPr>
                        <a:t>Preventieadviseur</a:t>
                      </a:r>
                    </a:p>
                  </a:txBody>
                  <a:tcPr anchor="ctr"/>
                </a:tc>
                <a:extLst>
                  <a:ext uri="{0D108BD9-81ED-4DB2-BD59-A6C34878D82A}">
                    <a16:rowId xmlns:a16="http://schemas.microsoft.com/office/drawing/2014/main" val="3142780"/>
                  </a:ext>
                </a:extLst>
              </a:tr>
              <a:tr h="814646">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DOVO </a:t>
                      </a:r>
                      <a:r>
                        <a:rPr lang="nl-BE" sz="1400" dirty="0" err="1">
                          <a:effectLst/>
                          <a:latin typeface="Calibri" panose="020F0502020204030204" pitchFamily="34" charset="0"/>
                          <a:ea typeface="Calibri" panose="020F0502020204030204" pitchFamily="34" charset="0"/>
                          <a:cs typeface="Times New Roman" panose="02020603050405020304" pitchFamily="18" charset="0"/>
                        </a:rPr>
                        <a:t>Cie</a:t>
                      </a:r>
                      <a:r>
                        <a:rPr lang="nl-BE" sz="1400" dirty="0">
                          <a:effectLst/>
                          <a:latin typeface="Calibri" panose="020F0502020204030204" pitchFamily="34" charset="0"/>
                          <a:ea typeface="Calibri" panose="020F0502020204030204" pitchFamily="34" charset="0"/>
                          <a:cs typeface="Times New Roman" panose="02020603050405020304" pitchFamily="18" charset="0"/>
                        </a:rPr>
                        <a:t> ZEB</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Opstellen procedures Overhead Environment </a:t>
                      </a:r>
                      <a:r>
                        <a:rPr lang="nl-BE" sz="1400" dirty="0" err="1">
                          <a:effectLst/>
                          <a:latin typeface="Calibri" panose="020F0502020204030204" pitchFamily="34" charset="0"/>
                          <a:ea typeface="Calibri" panose="020F0502020204030204" pitchFamily="34" charset="0"/>
                          <a:cs typeface="Times New Roman" panose="02020603050405020304" pitchFamily="18" charset="0"/>
                        </a:rPr>
                        <a:t>Diving</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Nihil</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31/12/20226</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a:effectLst/>
                          <a:latin typeface="Calibri" panose="020F0502020204030204" pitchFamily="34" charset="0"/>
                          <a:ea typeface="Calibri" panose="020F0502020204030204" pitchFamily="34" charset="0"/>
                          <a:cs typeface="Times New Roman" panose="02020603050405020304" pitchFamily="18" charset="0"/>
                        </a:rPr>
                        <a:t>KVK Frédéric BOULANGER</a:t>
                      </a:r>
                    </a:p>
                  </a:txBody>
                  <a:tcPr marL="7620" marR="7620" marT="7620" marB="0" anchor="ctr"/>
                </a:tc>
                <a:tc>
                  <a:txBody>
                    <a:bodyPr/>
                    <a:lstStyle/>
                    <a:p>
                      <a:pPr algn="ctr" fontAlgn="b"/>
                      <a:r>
                        <a:rPr lang="nl-BE" sz="1400" b="0" i="0" u="none" strike="noStrike" dirty="0">
                          <a:effectLst/>
                          <a:latin typeface="Calibri" panose="020F0502020204030204" pitchFamily="34" charset="0"/>
                        </a:rPr>
                        <a:t>Dr. VAN BOGAERT Herman</a:t>
                      </a:r>
                      <a:br>
                        <a:rPr lang="nl-BE" sz="1400" b="0" i="0" u="none" strike="noStrike" dirty="0">
                          <a:effectLst/>
                          <a:latin typeface="Calibri" panose="020F0502020204030204" pitchFamily="34" charset="0"/>
                        </a:rPr>
                      </a:br>
                      <a:r>
                        <a:rPr lang="nl-BE" sz="1400" b="0" i="0" u="none" strike="noStrike" dirty="0">
                          <a:effectLst/>
                          <a:latin typeface="Calibri" panose="020F0502020204030204" pitchFamily="34" charset="0"/>
                        </a:rPr>
                        <a:t>KVK RUTTEN Chantal</a:t>
                      </a:r>
                      <a:br>
                        <a:rPr lang="nl-BE" sz="1400" b="0" i="0" u="none" strike="noStrike" dirty="0">
                          <a:effectLst/>
                          <a:latin typeface="Calibri" panose="020F0502020204030204" pitchFamily="34" charset="0"/>
                        </a:rPr>
                      </a:br>
                      <a:r>
                        <a:rPr lang="nl-BE" sz="1400" b="0" i="0" u="none" strike="noStrike" dirty="0">
                          <a:effectLst/>
                          <a:latin typeface="Calibri" panose="020F0502020204030204" pitchFamily="34" charset="0"/>
                        </a:rPr>
                        <a:t>ADC COMPERE Olivier</a:t>
                      </a:r>
                    </a:p>
                  </a:txBody>
                  <a:tcPr marL="7620" marR="7620" marT="7620" marB="0" anchor="ctr"/>
                </a:tc>
                <a:extLst>
                  <a:ext uri="{0D108BD9-81ED-4DB2-BD59-A6C34878D82A}">
                    <a16:rowId xmlns:a16="http://schemas.microsoft.com/office/drawing/2014/main" val="3523808688"/>
                  </a:ext>
                </a:extLst>
              </a:tr>
              <a:tr h="902193">
                <a:tc>
                  <a:txBody>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lang="nl-BE" sz="1400" dirty="0">
                          <a:effectLst/>
                          <a:latin typeface="Calibri" panose="020F0502020204030204" pitchFamily="34" charset="0"/>
                          <a:ea typeface="Calibri" panose="020F0502020204030204" pitchFamily="34" charset="0"/>
                          <a:cs typeface="Times New Roman" panose="02020603050405020304" pitchFamily="18" charset="0"/>
                        </a:rPr>
                        <a:t>DOVO </a:t>
                      </a:r>
                      <a:r>
                        <a:rPr lang="nl-BE" sz="1400" dirty="0" err="1">
                          <a:effectLst/>
                          <a:latin typeface="Calibri" panose="020F0502020204030204" pitchFamily="34" charset="0"/>
                          <a:ea typeface="Calibri" panose="020F0502020204030204" pitchFamily="34" charset="0"/>
                          <a:cs typeface="Times New Roman" panose="02020603050405020304" pitchFamily="18" charset="0"/>
                        </a:rPr>
                        <a:t>Cie</a:t>
                      </a:r>
                      <a:r>
                        <a:rPr lang="nl-BE" sz="1400" dirty="0">
                          <a:effectLst/>
                          <a:latin typeface="Calibri" panose="020F0502020204030204" pitchFamily="34" charset="0"/>
                          <a:ea typeface="Calibri" panose="020F0502020204030204" pitchFamily="34" charset="0"/>
                          <a:cs typeface="Times New Roman" panose="02020603050405020304" pitchFamily="18" charset="0"/>
                        </a:rPr>
                        <a:t> ZEB</a:t>
                      </a:r>
                    </a:p>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Hyperbare centrum NOH</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Het vaststellen of de aanpassing van de </a:t>
                      </a:r>
                      <a:r>
                        <a:rPr lang="nl-BE" sz="1400" dirty="0" err="1">
                          <a:effectLst/>
                          <a:latin typeface="Calibri" panose="020F0502020204030204" pitchFamily="34" charset="0"/>
                          <a:ea typeface="Calibri" panose="020F0502020204030204" pitchFamily="34" charset="0"/>
                          <a:cs typeface="Times New Roman" panose="02020603050405020304" pitchFamily="18" charset="0"/>
                        </a:rPr>
                        <a:t>GF’s</a:t>
                      </a:r>
                      <a:r>
                        <a:rPr lang="nl-BE" sz="1400" dirty="0">
                          <a:effectLst/>
                          <a:latin typeface="Calibri" panose="020F0502020204030204" pitchFamily="34" charset="0"/>
                          <a:ea typeface="Calibri" panose="020F0502020204030204" pitchFamily="34" charset="0"/>
                          <a:cs typeface="Times New Roman" panose="02020603050405020304" pitchFamily="18" charset="0"/>
                        </a:rPr>
                        <a:t> noodzakelijk is voor de duikcomputer bij successieve duiken</a:t>
                      </a:r>
                    </a:p>
                  </a:txBody>
                  <a:tcPr marL="44450" marR="44450" marT="0" marB="0" anchor="ctr"/>
                </a:tc>
                <a:tc>
                  <a:txBody>
                    <a:bodyPr/>
                    <a:lstStyle/>
                    <a:p>
                      <a:pPr algn="ctr">
                        <a:lnSpc>
                          <a:spcPct val="107000"/>
                        </a:lnSpc>
                        <a:spcAft>
                          <a:spcPts val="800"/>
                        </a:spcAft>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31/12/2026</a:t>
                      </a: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a:effectLst/>
                          <a:latin typeface="Calibri" panose="020F0502020204030204" pitchFamily="34" charset="0"/>
                          <a:ea typeface="Calibri" panose="020F0502020204030204" pitchFamily="34" charset="0"/>
                          <a:cs typeface="Times New Roman" panose="02020603050405020304" pitchFamily="18" charset="0"/>
                        </a:rPr>
                        <a:t>KVK Frédéric BOULANGER</a:t>
                      </a:r>
                    </a:p>
                  </a:txBody>
                  <a:tcPr marL="7620" marR="7620" marT="7620" marB="0" anchor="ctr"/>
                </a:tc>
                <a:tc>
                  <a:txBody>
                    <a:bodyPr/>
                    <a:lstStyle/>
                    <a:p>
                      <a:pPr algn="ctr" fontAlgn="b"/>
                      <a:r>
                        <a:rPr lang="nl-BE" sz="1400" b="0" i="0" u="none" strike="noStrike" dirty="0">
                          <a:effectLst/>
                          <a:latin typeface="Calibri" panose="020F0502020204030204" pitchFamily="34" charset="0"/>
                        </a:rPr>
                        <a:t>Dr. VAN BOGAERT Herman</a:t>
                      </a:r>
                      <a:br>
                        <a:rPr lang="nl-BE" sz="1400" b="0" i="0" u="none" strike="noStrike" dirty="0">
                          <a:effectLst/>
                          <a:latin typeface="Calibri" panose="020F0502020204030204" pitchFamily="34" charset="0"/>
                        </a:rPr>
                      </a:br>
                      <a:r>
                        <a:rPr lang="nl-BE" sz="1400" b="0" i="0" u="none" strike="noStrike" dirty="0">
                          <a:effectLst/>
                          <a:latin typeface="Calibri" panose="020F0502020204030204" pitchFamily="34" charset="0"/>
                        </a:rPr>
                        <a:t>KVK RUTTEN Chantal</a:t>
                      </a:r>
                      <a:br>
                        <a:rPr lang="nl-BE" sz="1400" b="0" i="0" u="none" strike="noStrike" dirty="0">
                          <a:effectLst/>
                          <a:latin typeface="Calibri" panose="020F0502020204030204" pitchFamily="34" charset="0"/>
                        </a:rPr>
                      </a:br>
                      <a:r>
                        <a:rPr lang="nl-BE" sz="1400" b="0" i="0" u="none" strike="noStrike" dirty="0">
                          <a:effectLst/>
                          <a:latin typeface="Calibri" panose="020F0502020204030204" pitchFamily="34" charset="0"/>
                        </a:rPr>
                        <a:t>ADC COMPERE Olivier</a:t>
                      </a:r>
                    </a:p>
                  </a:txBody>
                  <a:tcPr marL="7620" marR="7620" marT="7620" marB="0" anchor="ctr"/>
                </a:tc>
                <a:extLst>
                  <a:ext uri="{0D108BD9-81ED-4DB2-BD59-A6C34878D82A}">
                    <a16:rowId xmlns:a16="http://schemas.microsoft.com/office/drawing/2014/main" val="87566873"/>
                  </a:ext>
                </a:extLst>
              </a:tr>
            </a:tbl>
          </a:graphicData>
        </a:graphic>
      </p:graphicFrame>
    </p:spTree>
    <p:extLst>
      <p:ext uri="{BB962C8B-B14F-4D97-AF65-F5344CB8AC3E}">
        <p14:creationId xmlns:p14="http://schemas.microsoft.com/office/powerpoint/2010/main" val="14980115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9033B04-8CBD-6970-90B2-D42625AB748E}"/>
              </a:ext>
            </a:extLst>
          </p:cNvPr>
          <p:cNvSpPr txBox="1"/>
          <p:nvPr/>
        </p:nvSpPr>
        <p:spPr>
          <a:xfrm>
            <a:off x="0" y="113803"/>
            <a:ext cx="12192000" cy="1446550"/>
          </a:xfrm>
          <a:prstGeom prst="rect">
            <a:avLst/>
          </a:prstGeom>
        </p:spPr>
        <p:txBody>
          <a:bodyPr wrap="square" rtlCol="0">
            <a:spAutoFit/>
          </a:bodyPr>
          <a:lstStyle/>
          <a:p>
            <a:pPr algn="ctr"/>
            <a:r>
              <a:rPr lang="nl-BE" sz="4400" b="1" dirty="0">
                <a:solidFill>
                  <a:srgbClr val="00B050"/>
                </a:solidFill>
                <a:latin typeface="Arial" panose="020B0604020202020204" pitchFamily="34" charset="0"/>
                <a:cs typeface="Arial" panose="020B0604020202020204" pitchFamily="34" charset="0"/>
              </a:rPr>
              <a:t>21-WB-02</a:t>
            </a:r>
            <a:br>
              <a:rPr lang="nl-BE" sz="4400" b="1" dirty="0">
                <a:solidFill>
                  <a:srgbClr val="00B050"/>
                </a:solidFill>
                <a:latin typeface="Arial" panose="020B0604020202020204" pitchFamily="34" charset="0"/>
                <a:cs typeface="Arial" panose="020B0604020202020204" pitchFamily="34" charset="0"/>
              </a:rPr>
            </a:br>
            <a:r>
              <a:rPr lang="nl-BE" sz="4400" b="1" dirty="0">
                <a:solidFill>
                  <a:srgbClr val="00B050"/>
                </a:solidFill>
                <a:latin typeface="Arial" panose="020B0604020202020204" pitchFamily="34" charset="0"/>
                <a:cs typeface="Arial" panose="020B0604020202020204" pitchFamily="34" charset="0"/>
              </a:rPr>
              <a:t>Intern Noodplan (INP).</a:t>
            </a:r>
          </a:p>
        </p:txBody>
      </p:sp>
      <p:graphicFrame>
        <p:nvGraphicFramePr>
          <p:cNvPr id="6" name="Table 5">
            <a:extLst>
              <a:ext uri="{FF2B5EF4-FFF2-40B4-BE49-F238E27FC236}">
                <a16:creationId xmlns:a16="http://schemas.microsoft.com/office/drawing/2014/main" id="{9E8EDF15-6C8F-E43A-4A4B-EC3308345CE8}"/>
              </a:ext>
            </a:extLst>
          </p:cNvPr>
          <p:cNvGraphicFramePr>
            <a:graphicFrameLocks noGrp="1"/>
          </p:cNvGraphicFramePr>
          <p:nvPr>
            <p:extLst>
              <p:ext uri="{D42A27DB-BD31-4B8C-83A1-F6EECF244321}">
                <p14:modId xmlns:p14="http://schemas.microsoft.com/office/powerpoint/2010/main" val="2393461349"/>
              </p:ext>
            </p:extLst>
          </p:nvPr>
        </p:nvGraphicFramePr>
        <p:xfrm>
          <a:off x="0" y="1785869"/>
          <a:ext cx="12192000" cy="5072130"/>
        </p:xfrm>
        <a:graphic>
          <a:graphicData uri="http://schemas.openxmlformats.org/drawingml/2006/table">
            <a:tbl>
              <a:tblPr firstRow="1" bandRow="1">
                <a:tableStyleId>{5C22544A-7EE6-4342-B048-85BDC9FD1C3A}</a:tableStyleId>
              </a:tblPr>
              <a:tblGrid>
                <a:gridCol w="1790700">
                  <a:extLst>
                    <a:ext uri="{9D8B030D-6E8A-4147-A177-3AD203B41FA5}">
                      <a16:colId xmlns:a16="http://schemas.microsoft.com/office/drawing/2014/main" val="3164560031"/>
                    </a:ext>
                  </a:extLst>
                </a:gridCol>
                <a:gridCol w="2319981">
                  <a:extLst>
                    <a:ext uri="{9D8B030D-6E8A-4147-A177-3AD203B41FA5}">
                      <a16:colId xmlns:a16="http://schemas.microsoft.com/office/drawing/2014/main" val="4051463726"/>
                    </a:ext>
                  </a:extLst>
                </a:gridCol>
                <a:gridCol w="1838857">
                  <a:extLst>
                    <a:ext uri="{9D8B030D-6E8A-4147-A177-3AD203B41FA5}">
                      <a16:colId xmlns:a16="http://schemas.microsoft.com/office/drawing/2014/main" val="2989411758"/>
                    </a:ext>
                  </a:extLst>
                </a:gridCol>
                <a:gridCol w="772538">
                  <a:extLst>
                    <a:ext uri="{9D8B030D-6E8A-4147-A177-3AD203B41FA5}">
                      <a16:colId xmlns:a16="http://schemas.microsoft.com/office/drawing/2014/main" val="3396486518"/>
                    </a:ext>
                  </a:extLst>
                </a:gridCol>
                <a:gridCol w="1186248">
                  <a:extLst>
                    <a:ext uri="{9D8B030D-6E8A-4147-A177-3AD203B41FA5}">
                      <a16:colId xmlns:a16="http://schemas.microsoft.com/office/drawing/2014/main" val="3760943750"/>
                    </a:ext>
                  </a:extLst>
                </a:gridCol>
                <a:gridCol w="2018271">
                  <a:extLst>
                    <a:ext uri="{9D8B030D-6E8A-4147-A177-3AD203B41FA5}">
                      <a16:colId xmlns:a16="http://schemas.microsoft.com/office/drawing/2014/main" val="435362140"/>
                    </a:ext>
                  </a:extLst>
                </a:gridCol>
                <a:gridCol w="2265405">
                  <a:extLst>
                    <a:ext uri="{9D8B030D-6E8A-4147-A177-3AD203B41FA5}">
                      <a16:colId xmlns:a16="http://schemas.microsoft.com/office/drawing/2014/main" val="2718862243"/>
                    </a:ext>
                  </a:extLst>
                </a:gridCol>
              </a:tblGrid>
              <a:tr h="1001071">
                <a:tc>
                  <a:txBody>
                    <a:bodyPr/>
                    <a:lstStyle/>
                    <a:p>
                      <a:pPr algn="ctr"/>
                      <a:r>
                        <a:rPr lang="nl-BE" dirty="0">
                          <a:solidFill>
                            <a:schemeClr val="bg1"/>
                          </a:solidFill>
                        </a:rPr>
                        <a:t>Actor</a:t>
                      </a:r>
                    </a:p>
                  </a:txBody>
                  <a:tcPr anchor="ctr">
                    <a:solidFill>
                      <a:srgbClr val="00B050"/>
                    </a:solidFill>
                  </a:tcPr>
                </a:tc>
                <a:tc>
                  <a:txBody>
                    <a:bodyPr/>
                    <a:lstStyle/>
                    <a:p>
                      <a:pPr algn="ctr"/>
                      <a:r>
                        <a:rPr lang="nl-BE" dirty="0" err="1">
                          <a:solidFill>
                            <a:schemeClr val="bg1"/>
                          </a:solidFill>
                        </a:rPr>
                        <a:t>Ojectief</a:t>
                      </a:r>
                      <a:r>
                        <a:rPr lang="nl-BE" dirty="0">
                          <a:solidFill>
                            <a:schemeClr val="bg1"/>
                          </a:solidFill>
                        </a:rPr>
                        <a:t>/Taak</a:t>
                      </a:r>
                    </a:p>
                  </a:txBody>
                  <a:tcPr anchor="ctr">
                    <a:solidFill>
                      <a:srgbClr val="00B050"/>
                    </a:solidFill>
                  </a:tcPr>
                </a:tc>
                <a:tc>
                  <a:txBody>
                    <a:bodyPr/>
                    <a:lstStyle/>
                    <a:p>
                      <a:pPr algn="ctr"/>
                      <a:r>
                        <a:rPr lang="nl-BE" dirty="0">
                          <a:solidFill>
                            <a:schemeClr val="bg1"/>
                          </a:solidFill>
                        </a:rPr>
                        <a:t>Impact</a:t>
                      </a:r>
                      <a:br>
                        <a:rPr lang="nl-BE" dirty="0">
                          <a:solidFill>
                            <a:schemeClr val="bg1"/>
                          </a:solidFill>
                        </a:rPr>
                      </a:br>
                      <a:r>
                        <a:rPr lang="nl-BE" dirty="0">
                          <a:solidFill>
                            <a:schemeClr val="bg1"/>
                          </a:solidFill>
                        </a:rPr>
                        <a:t>LPP/PLP</a:t>
                      </a:r>
                      <a:br>
                        <a:rPr lang="nl-BE" dirty="0">
                          <a:solidFill>
                            <a:schemeClr val="bg1"/>
                          </a:solidFill>
                        </a:rPr>
                      </a:br>
                      <a:r>
                        <a:rPr lang="nl-BE" dirty="0">
                          <a:solidFill>
                            <a:schemeClr val="bg1"/>
                          </a:solidFill>
                        </a:rPr>
                        <a:t>KKE</a:t>
                      </a:r>
                    </a:p>
                  </a:txBody>
                  <a:tcPr anchor="ctr">
                    <a:solidFill>
                      <a:srgbClr val="00B050"/>
                    </a:solidFill>
                  </a:tcPr>
                </a:tc>
                <a:tc>
                  <a:txBody>
                    <a:bodyPr/>
                    <a:lstStyle/>
                    <a:p>
                      <a:pPr algn="ctr"/>
                      <a:r>
                        <a:rPr lang="nl-BE" dirty="0" err="1">
                          <a:solidFill>
                            <a:schemeClr val="bg1"/>
                          </a:solidFill>
                        </a:rPr>
                        <a:t>Prio</a:t>
                      </a:r>
                      <a:endParaRPr lang="nl-BE" dirty="0">
                        <a:solidFill>
                          <a:schemeClr val="bg1"/>
                        </a:solidFill>
                      </a:endParaRPr>
                    </a:p>
                  </a:txBody>
                  <a:tcPr anchor="ctr">
                    <a:solidFill>
                      <a:srgbClr val="00B050"/>
                    </a:solidFill>
                  </a:tcPr>
                </a:tc>
                <a:tc>
                  <a:txBody>
                    <a:bodyPr/>
                    <a:lstStyle/>
                    <a:p>
                      <a:pPr algn="ctr"/>
                      <a:r>
                        <a:rPr lang="nl-BE" dirty="0">
                          <a:solidFill>
                            <a:schemeClr val="bg1"/>
                          </a:solidFill>
                        </a:rPr>
                        <a:t>Data </a:t>
                      </a:r>
                      <a:br>
                        <a:rPr lang="nl-BE" dirty="0">
                          <a:solidFill>
                            <a:schemeClr val="bg1"/>
                          </a:solidFill>
                        </a:rPr>
                      </a:br>
                      <a:r>
                        <a:rPr lang="nl-BE" dirty="0">
                          <a:solidFill>
                            <a:schemeClr val="bg1"/>
                          </a:solidFill>
                        </a:rPr>
                        <a:t>(NLT)</a:t>
                      </a:r>
                    </a:p>
                  </a:txBody>
                  <a:tcPr anchor="ctr">
                    <a:solidFill>
                      <a:srgbClr val="00B050"/>
                    </a:solidFill>
                  </a:tcPr>
                </a:tc>
                <a:tc>
                  <a:txBody>
                    <a:bodyPr/>
                    <a:lstStyle/>
                    <a:p>
                      <a:pPr algn="ctr"/>
                      <a:r>
                        <a:rPr lang="nl-BE" dirty="0">
                          <a:solidFill>
                            <a:schemeClr val="bg1"/>
                          </a:solidFill>
                        </a:rPr>
                        <a:t>Piloot</a:t>
                      </a:r>
                    </a:p>
                  </a:txBody>
                  <a:tcPr anchor="ctr">
                    <a:solidFill>
                      <a:srgbClr val="00B050"/>
                    </a:solidFill>
                  </a:tcPr>
                </a:tc>
                <a:tc>
                  <a:txBody>
                    <a:bodyPr/>
                    <a:lstStyle/>
                    <a:p>
                      <a:pPr algn="ctr"/>
                      <a:r>
                        <a:rPr lang="nl-BE" dirty="0">
                          <a:solidFill>
                            <a:schemeClr val="bg1"/>
                          </a:solidFill>
                        </a:rPr>
                        <a:t>Preventieadviseur</a:t>
                      </a:r>
                    </a:p>
                  </a:txBody>
                  <a:tcPr anchor="ctr">
                    <a:solidFill>
                      <a:srgbClr val="00B050"/>
                    </a:solidFill>
                  </a:tcPr>
                </a:tc>
                <a:extLst>
                  <a:ext uri="{0D108BD9-81ED-4DB2-BD59-A6C34878D82A}">
                    <a16:rowId xmlns:a16="http://schemas.microsoft.com/office/drawing/2014/main" val="3142780"/>
                  </a:ext>
                </a:extLst>
              </a:tr>
              <a:tr h="891862">
                <a:tc>
                  <a:txBody>
                    <a:bodyPr/>
                    <a:lstStyle/>
                    <a:p>
                      <a:pPr marL="0" marR="0" lvl="0" indent="0" algn="ctr" defTabSz="914400" rtl="0" eaLnBrk="1" fontAlgn="auto" latinLnBrk="0" hangingPunct="1">
                        <a:lnSpc>
                          <a:spcPct val="107000"/>
                        </a:lnSpc>
                        <a:spcBef>
                          <a:spcPts val="0"/>
                        </a:spcBef>
                        <a:spcAft>
                          <a:spcPts val="800"/>
                        </a:spcAft>
                        <a:buClrTx/>
                        <a:buSzTx/>
                        <a:buFontTx/>
                        <a:buNone/>
                        <a:tabLst/>
                        <a:defRPr/>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Het updaten van de richtlijn ACWB-SPS-WRKPR-016</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Nihil</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31/12/2024</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a:effectLst/>
                          <a:latin typeface="Calibri" panose="020F0502020204030204" pitchFamily="34" charset="0"/>
                          <a:ea typeface="Calibri" panose="020F0502020204030204" pitchFamily="34" charset="0"/>
                          <a:cs typeface="Times New Roman" panose="02020603050405020304" pitchFamily="18" charset="0"/>
                        </a:rPr>
                        <a:t>Kol KESTELEYN Kenneth</a:t>
                      </a:r>
                      <a:br>
                        <a:rPr lang="nl-BE" sz="1400" dirty="0">
                          <a:effectLst/>
                          <a:latin typeface="Calibri" panose="020F0502020204030204" pitchFamily="34" charset="0"/>
                          <a:ea typeface="Calibri" panose="020F0502020204030204" pitchFamily="34" charset="0"/>
                          <a:cs typeface="Times New Roman" panose="02020603050405020304" pitchFamily="18" charset="0"/>
                        </a:rPr>
                      </a:br>
                      <a:r>
                        <a:rPr lang="nl-BE" sz="1400" dirty="0" err="1">
                          <a:effectLst/>
                          <a:latin typeface="Calibri" panose="020F0502020204030204" pitchFamily="34" charset="0"/>
                          <a:ea typeface="Calibri" panose="020F0502020204030204" pitchFamily="34" charset="0"/>
                          <a:cs typeface="Times New Roman" panose="02020603050405020304" pitchFamily="18" charset="0"/>
                        </a:rPr>
                        <a:t>Maj</a:t>
                      </a:r>
                      <a:r>
                        <a:rPr lang="nl-BE" sz="1400" dirty="0">
                          <a:effectLst/>
                          <a:latin typeface="Calibri" panose="020F0502020204030204" pitchFamily="34" charset="0"/>
                          <a:ea typeface="Calibri" panose="020F0502020204030204" pitchFamily="34" charset="0"/>
                          <a:cs typeface="Times New Roman" panose="02020603050405020304" pitchFamily="18" charset="0"/>
                        </a:rPr>
                        <a:t> BARA Bertrand</a:t>
                      </a:r>
                    </a:p>
                  </a:txBody>
                  <a:tcPr marL="7620" marR="7620" marT="7620" marB="0" anchor="ctr"/>
                </a:tc>
                <a:tc>
                  <a:txBody>
                    <a:bodyPr/>
                    <a:lstStyle/>
                    <a:p>
                      <a:pPr algn="ctr" fontAlgn="b"/>
                      <a:r>
                        <a:rPr lang="nl-BE" sz="1400" b="0" i="0" u="none" strike="noStrike" dirty="0">
                          <a:effectLst/>
                          <a:latin typeface="Calibri" panose="020F0502020204030204" pitchFamily="34" charset="0"/>
                        </a:rPr>
                        <a:t>ADC COMPERE </a:t>
                      </a:r>
                      <a:r>
                        <a:rPr lang="nl-BE" sz="1400" b="0" i="0" u="none" strike="noStrike" dirty="0" err="1">
                          <a:effectLst/>
                          <a:latin typeface="Calibri" panose="020F0502020204030204" pitchFamily="34" charset="0"/>
                        </a:rPr>
                        <a:t>OlivierLtCol</a:t>
                      </a:r>
                      <a:r>
                        <a:rPr lang="nl-BE" sz="1400" b="0" i="0" u="none" strike="noStrike" dirty="0">
                          <a:effectLst/>
                          <a:latin typeface="Calibri" panose="020F0502020204030204" pitchFamily="34" charset="0"/>
                        </a:rPr>
                        <a:t> MELANGE Philippe</a:t>
                      </a:r>
                    </a:p>
                  </a:txBody>
                  <a:tcPr marL="7620" marR="7620" marT="7620" marB="0" anchor="ctr"/>
                </a:tc>
                <a:extLst>
                  <a:ext uri="{0D108BD9-81ED-4DB2-BD59-A6C34878D82A}">
                    <a16:rowId xmlns:a16="http://schemas.microsoft.com/office/drawing/2014/main" val="3523808688"/>
                  </a:ext>
                </a:extLst>
              </a:tr>
              <a:tr h="1099858">
                <a:tc>
                  <a:txBody>
                    <a:bodyPr/>
                    <a:lstStyle/>
                    <a:p>
                      <a:pPr algn="ctr">
                        <a:lnSpc>
                          <a:spcPct val="107000"/>
                        </a:lnSpc>
                        <a:spcAft>
                          <a:spcPts val="800"/>
                        </a:spcAft>
                      </a:pPr>
                      <a:r>
                        <a:rPr lang="en-GB" sz="1400" dirty="0">
                          <a:solidFill>
                            <a:srgbClr val="00B050"/>
                          </a:solidFill>
                          <a:effectLst/>
                          <a:latin typeface="Calibri" panose="020F0502020204030204" pitchFamily="34" charset="0"/>
                          <a:ea typeface="Times New Roman" panose="02020603050405020304" pitchFamily="18" charset="0"/>
                          <a:cs typeface="Calibri" panose="020F0502020204030204" pitchFamily="34" charset="0"/>
                        </a:rPr>
                        <a:t>DG H&amp;WB</a:t>
                      </a:r>
                      <a:endPar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Duurzaam informatiesysteem voor uitzicht en opvolging van de updates INP - Richtlijn</a:t>
                      </a:r>
                    </a:p>
                  </a:txBody>
                  <a:tcPr marL="44450" marR="44450" marT="0" marB="0" anchor="ctr"/>
                </a:tc>
                <a:tc>
                  <a:txBody>
                    <a:bodyPr/>
                    <a:lstStyle/>
                    <a:p>
                      <a:pPr algn="ctr">
                        <a:lnSpc>
                          <a:spcPct val="107000"/>
                        </a:lnSpc>
                        <a:spcAft>
                          <a:spcPts val="800"/>
                        </a:spcAft>
                      </a:pPr>
                      <a: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Kennisname van nieuwe richtlijn INP</a:t>
                      </a:r>
                    </a:p>
                    <a:p>
                      <a:pPr algn="ctr">
                        <a:lnSpc>
                          <a:spcPct val="107000"/>
                        </a:lnSpc>
                        <a:spcAft>
                          <a:spcPts val="800"/>
                        </a:spcAft>
                      </a:pPr>
                      <a: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Nieuwe richtlijn nog niet uitgebracht</a:t>
                      </a:r>
                    </a:p>
                  </a:txBody>
                  <a:tcPr marL="44450" marR="44450" marT="0" marB="0" anchor="ctr"/>
                </a:tc>
                <a:tc>
                  <a:txBody>
                    <a:bodyPr/>
                    <a:lstStyle/>
                    <a:p>
                      <a:pPr algn="ctr">
                        <a:lnSpc>
                          <a:spcPct val="107000"/>
                        </a:lnSpc>
                        <a:spcAft>
                          <a:spcPts val="800"/>
                        </a:spcAft>
                      </a:pPr>
                      <a:r>
                        <a:rPr lang="fr-BE" sz="1400" dirty="0">
                          <a:solidFill>
                            <a:srgbClr val="00B050"/>
                          </a:solidFill>
                          <a:effectLst/>
                          <a:latin typeface="Calibri" panose="020F0502020204030204" pitchFamily="34" charset="0"/>
                          <a:ea typeface="Times New Roman" panose="02020603050405020304" pitchFamily="18" charset="0"/>
                          <a:cs typeface="Calibri" panose="020F0502020204030204" pitchFamily="34" charset="0"/>
                        </a:rPr>
                        <a:t> 1</a:t>
                      </a:r>
                      <a:endPar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B050"/>
                          </a:solidFill>
                          <a:effectLst/>
                          <a:latin typeface="Calibri" panose="020F0502020204030204" pitchFamily="34" charset="0"/>
                          <a:ea typeface="Times New Roman" panose="02020603050405020304" pitchFamily="18" charset="0"/>
                          <a:cs typeface="Calibri" panose="020F0502020204030204" pitchFamily="34" charset="0"/>
                        </a:rPr>
                        <a:t>31/10/2025</a:t>
                      </a:r>
                      <a:endPar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Kol KESTELEYN Kenneth</a:t>
                      </a:r>
                      <a:b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br>
                      <a:r>
                        <a:rPr lang="nl-BE" sz="1400" dirty="0" err="1">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Maj</a:t>
                      </a:r>
                      <a: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 BARA Bertrand</a:t>
                      </a:r>
                    </a:p>
                  </a:txBody>
                  <a:tcPr marL="7620" marR="7620" marT="762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b="0" i="0" u="none" strike="noStrike" dirty="0">
                          <a:solidFill>
                            <a:srgbClr val="00B050"/>
                          </a:solidFill>
                          <a:effectLst/>
                          <a:latin typeface="Calibri" panose="020F0502020204030204" pitchFamily="34" charset="0"/>
                        </a:rPr>
                        <a:t>ADC COMPERE Olivier</a:t>
                      </a:r>
                      <a:br>
                        <a:rPr lang="nl-BE" sz="1400" b="0" i="0" u="none" strike="noStrike" dirty="0">
                          <a:solidFill>
                            <a:srgbClr val="00B050"/>
                          </a:solidFill>
                          <a:effectLst/>
                          <a:latin typeface="Calibri" panose="020F0502020204030204" pitchFamily="34" charset="0"/>
                        </a:rPr>
                      </a:br>
                      <a:r>
                        <a:rPr lang="nl-BE" sz="1400" b="0" i="0" u="none" strike="noStrike" dirty="0" err="1">
                          <a:solidFill>
                            <a:srgbClr val="00B050"/>
                          </a:solidFill>
                          <a:effectLst/>
                          <a:latin typeface="Calibri" panose="020F0502020204030204" pitchFamily="34" charset="0"/>
                        </a:rPr>
                        <a:t>LtCol</a:t>
                      </a:r>
                      <a:r>
                        <a:rPr lang="nl-BE" sz="1400" b="0" i="0" u="none" strike="noStrike" dirty="0">
                          <a:solidFill>
                            <a:srgbClr val="00B050"/>
                          </a:solidFill>
                          <a:effectLst/>
                          <a:latin typeface="Calibri" panose="020F0502020204030204" pitchFamily="34" charset="0"/>
                        </a:rPr>
                        <a:t> MELANGE Philippe</a:t>
                      </a:r>
                    </a:p>
                  </a:txBody>
                  <a:tcPr marL="7620" marR="7620" marT="7620" marB="0" anchor="ctr"/>
                </a:tc>
                <a:extLst>
                  <a:ext uri="{0D108BD9-81ED-4DB2-BD59-A6C34878D82A}">
                    <a16:rowId xmlns:a16="http://schemas.microsoft.com/office/drawing/2014/main" val="3168295882"/>
                  </a:ext>
                </a:extLst>
              </a:tr>
              <a:tr h="891862">
                <a:tc>
                  <a:txBody>
                    <a:bodyPr/>
                    <a:lstStyle/>
                    <a:p>
                      <a:pPr algn="ctr">
                        <a:lnSpc>
                          <a:spcPct val="107000"/>
                        </a:lnSpc>
                        <a:spcAft>
                          <a:spcPts val="800"/>
                        </a:spcAft>
                      </a:pPr>
                      <a:r>
                        <a:rPr lang="en-US"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DG H&amp;WB Bur Pol-Synth (supporting)</a:t>
                      </a:r>
                      <a:endPar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Duurzaam informatiesysteem voor uitzicht en opvolging van de updates INP - </a:t>
                      </a:r>
                      <a:r>
                        <a:rPr lang="nl-BE" sz="1400" dirty="0" err="1">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Toegangelijk</a:t>
                      </a:r>
                      <a:endPar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Toegang tot de </a:t>
                      </a:r>
                      <a:r>
                        <a:rPr lang="nl-BE" sz="1400" dirty="0" err="1">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INP’s</a:t>
                      </a:r>
                      <a: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 geven voor een betere opvolging door de staf</a:t>
                      </a:r>
                    </a:p>
                  </a:txBody>
                  <a:tcPr marL="44450" marR="44450" marT="0" marB="0" anchor="ctr"/>
                </a:tc>
                <a:tc>
                  <a:txBody>
                    <a:bodyPr/>
                    <a:lstStyle/>
                    <a:p>
                      <a:pPr algn="ctr">
                        <a:lnSpc>
                          <a:spcPct val="107000"/>
                        </a:lnSpc>
                        <a:spcAft>
                          <a:spcPts val="800"/>
                        </a:spcAft>
                      </a:pPr>
                      <a: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1</a:t>
                      </a:r>
                    </a:p>
                  </a:txBody>
                  <a:tcPr marL="44450" marR="44450" marT="0" marB="0" anchor="ctr"/>
                </a:tc>
                <a:tc>
                  <a:txBody>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lang="fr-BE" sz="1400" dirty="0">
                          <a:solidFill>
                            <a:srgbClr val="00B050"/>
                          </a:solidFill>
                          <a:effectLst/>
                          <a:latin typeface="Calibri" panose="020F0502020204030204" pitchFamily="34" charset="0"/>
                          <a:ea typeface="Times New Roman" panose="02020603050405020304" pitchFamily="18" charset="0"/>
                          <a:cs typeface="Calibri" panose="020F0502020204030204" pitchFamily="34" charset="0"/>
                        </a:rPr>
                        <a:t>30/06/2026</a:t>
                      </a:r>
                      <a:endPar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Kol KESTELEYN Kenneth</a:t>
                      </a:r>
                      <a:b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br>
                      <a:r>
                        <a:rPr lang="nl-BE" sz="1400" dirty="0" err="1">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Maj</a:t>
                      </a:r>
                      <a: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 BARA Bertrand</a:t>
                      </a:r>
                    </a:p>
                  </a:txBody>
                  <a:tcPr marL="7620" marR="7620" marT="762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b="0" i="0" u="none" strike="noStrike" dirty="0">
                          <a:solidFill>
                            <a:srgbClr val="00B050"/>
                          </a:solidFill>
                          <a:effectLst/>
                          <a:latin typeface="Calibri" panose="020F0502020204030204" pitchFamily="34" charset="0"/>
                        </a:rPr>
                        <a:t>ADC COMPERE Olivier</a:t>
                      </a:r>
                      <a:br>
                        <a:rPr lang="nl-BE" sz="1400" b="0" i="0" u="none" strike="noStrike" dirty="0">
                          <a:solidFill>
                            <a:srgbClr val="00B050"/>
                          </a:solidFill>
                          <a:effectLst/>
                          <a:latin typeface="Calibri" panose="020F0502020204030204" pitchFamily="34" charset="0"/>
                        </a:rPr>
                      </a:br>
                      <a:r>
                        <a:rPr lang="nl-BE" sz="1400" b="0" i="0" u="none" strike="noStrike" dirty="0" err="1">
                          <a:solidFill>
                            <a:srgbClr val="00B050"/>
                          </a:solidFill>
                          <a:effectLst/>
                          <a:latin typeface="Calibri" panose="020F0502020204030204" pitchFamily="34" charset="0"/>
                        </a:rPr>
                        <a:t>LtCol</a:t>
                      </a:r>
                      <a:r>
                        <a:rPr lang="nl-BE" sz="1400" b="0" i="0" u="none" strike="noStrike" dirty="0">
                          <a:solidFill>
                            <a:srgbClr val="00B050"/>
                          </a:solidFill>
                          <a:effectLst/>
                          <a:latin typeface="Calibri" panose="020F0502020204030204" pitchFamily="34" charset="0"/>
                        </a:rPr>
                        <a:t> MELANGE Philippe</a:t>
                      </a:r>
                    </a:p>
                  </a:txBody>
                  <a:tcPr marL="7620" marR="7620" marT="7620" marB="0" anchor="ctr"/>
                </a:tc>
                <a:extLst>
                  <a:ext uri="{0D108BD9-81ED-4DB2-BD59-A6C34878D82A}">
                    <a16:rowId xmlns:a16="http://schemas.microsoft.com/office/drawing/2014/main" val="3779910037"/>
                  </a:ext>
                </a:extLst>
              </a:tr>
              <a:tr h="1187477">
                <a:tc>
                  <a:txBody>
                    <a:bodyPr/>
                    <a:lstStyle/>
                    <a:p>
                      <a:pPr algn="ctr">
                        <a:lnSpc>
                          <a:spcPct val="107000"/>
                        </a:lnSpc>
                        <a:spcAft>
                          <a:spcPts val="800"/>
                        </a:spcAft>
                      </a:pPr>
                      <a:r>
                        <a:rPr lang="en-US"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DG H&amp;WB Bur Pol-Synth (supporting)</a:t>
                      </a:r>
                      <a:endPar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Duurzaam informatiesysteem voor uitzicht en opvolging van de updates INP - Compleet</a:t>
                      </a:r>
                    </a:p>
                  </a:txBody>
                  <a:tcPr marL="44450" marR="44450" marT="0" marB="0" anchor="ctr"/>
                </a:tc>
                <a:tc>
                  <a:txBody>
                    <a:bodyPr/>
                    <a:lstStyle/>
                    <a:p>
                      <a:pPr algn="ctr">
                        <a:lnSpc>
                          <a:spcPct val="107000"/>
                        </a:lnSpc>
                        <a:spcAft>
                          <a:spcPts val="800"/>
                        </a:spcAft>
                      </a:pPr>
                      <a: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Update INP indien niet gedaan binnen de termijn van 3 jaar (2024-2026)</a:t>
                      </a:r>
                    </a:p>
                  </a:txBody>
                  <a:tcPr marL="44450" marR="44450" marT="0" marB="0" anchor="ctr"/>
                </a:tc>
                <a:tc>
                  <a:txBody>
                    <a:bodyPr/>
                    <a:lstStyle/>
                    <a:p>
                      <a:pPr algn="ctr">
                        <a:lnSpc>
                          <a:spcPct val="107000"/>
                        </a:lnSpc>
                        <a:spcAft>
                          <a:spcPts val="800"/>
                        </a:spcAft>
                      </a:pPr>
                      <a: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1</a:t>
                      </a:r>
                    </a:p>
                  </a:txBody>
                  <a:tcPr marL="44450" marR="44450" marT="0" marB="0" anchor="ctr"/>
                </a:tc>
                <a:tc>
                  <a:txBody>
                    <a:bodyPr/>
                    <a:lstStyle/>
                    <a:p>
                      <a:pPr algn="ctr">
                        <a:lnSpc>
                          <a:spcPct val="107000"/>
                        </a:lnSpc>
                        <a:spcAft>
                          <a:spcPts val="800"/>
                        </a:spcAft>
                      </a:pPr>
                      <a: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31/12/2026</a:t>
                      </a: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Kol KESTELEYN Kenneth</a:t>
                      </a:r>
                      <a:b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br>
                      <a:r>
                        <a:rPr lang="nl-BE" sz="1400" dirty="0" err="1">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Maj</a:t>
                      </a:r>
                      <a: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 BARA Bertrand</a:t>
                      </a:r>
                    </a:p>
                  </a:txBody>
                  <a:tcPr marL="7620" marR="7620" marT="762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b="0" i="0" u="none" strike="noStrike" dirty="0">
                          <a:solidFill>
                            <a:srgbClr val="00B050"/>
                          </a:solidFill>
                          <a:effectLst/>
                          <a:latin typeface="Calibri" panose="020F0502020204030204" pitchFamily="34" charset="0"/>
                        </a:rPr>
                        <a:t>ADC COMPERE Olivier</a:t>
                      </a:r>
                      <a:br>
                        <a:rPr lang="nl-BE" sz="1400" b="0" i="0" u="none" strike="noStrike" dirty="0">
                          <a:solidFill>
                            <a:srgbClr val="00B050"/>
                          </a:solidFill>
                          <a:effectLst/>
                          <a:latin typeface="Calibri" panose="020F0502020204030204" pitchFamily="34" charset="0"/>
                        </a:rPr>
                      </a:br>
                      <a:r>
                        <a:rPr lang="nl-BE" sz="1400" b="0" i="0" u="none" strike="noStrike" dirty="0" err="1">
                          <a:solidFill>
                            <a:srgbClr val="00B050"/>
                          </a:solidFill>
                          <a:effectLst/>
                          <a:latin typeface="Calibri" panose="020F0502020204030204" pitchFamily="34" charset="0"/>
                        </a:rPr>
                        <a:t>LtCol</a:t>
                      </a:r>
                      <a:r>
                        <a:rPr lang="nl-BE" sz="1400" b="0" i="0" u="none" strike="noStrike" dirty="0">
                          <a:solidFill>
                            <a:srgbClr val="00B050"/>
                          </a:solidFill>
                          <a:effectLst/>
                          <a:latin typeface="Calibri" panose="020F0502020204030204" pitchFamily="34" charset="0"/>
                        </a:rPr>
                        <a:t> MELANGE Philippe</a:t>
                      </a:r>
                    </a:p>
                  </a:txBody>
                  <a:tcPr marL="7620" marR="7620" marT="7620" marB="0" anchor="ctr"/>
                </a:tc>
                <a:extLst>
                  <a:ext uri="{0D108BD9-81ED-4DB2-BD59-A6C34878D82A}">
                    <a16:rowId xmlns:a16="http://schemas.microsoft.com/office/drawing/2014/main" val="553309125"/>
                  </a:ext>
                </a:extLst>
              </a:tr>
            </a:tbl>
          </a:graphicData>
        </a:graphic>
      </p:graphicFrame>
      <p:sp>
        <p:nvSpPr>
          <p:cNvPr id="4" name="TextBox 3">
            <a:extLst>
              <a:ext uri="{FF2B5EF4-FFF2-40B4-BE49-F238E27FC236}">
                <a16:creationId xmlns:a16="http://schemas.microsoft.com/office/drawing/2014/main" id="{5B753F28-20A6-9AB9-9C40-ABC97E2333CB}"/>
              </a:ext>
            </a:extLst>
          </p:cNvPr>
          <p:cNvSpPr txBox="1"/>
          <p:nvPr/>
        </p:nvSpPr>
        <p:spPr>
          <a:xfrm>
            <a:off x="0" y="1416537"/>
            <a:ext cx="12192000" cy="369332"/>
          </a:xfrm>
          <a:prstGeom prst="rect">
            <a:avLst/>
          </a:prstGeom>
          <a:noFill/>
        </p:spPr>
        <p:txBody>
          <a:bodyPr wrap="square">
            <a:spAutoFit/>
          </a:bodyPr>
          <a:lstStyle/>
          <a:p>
            <a:pPr marL="0" lvl="0" indent="0" algn="ctr">
              <a:spcAft>
                <a:spcPts val="600"/>
              </a:spcAft>
              <a:buClr>
                <a:srgbClr val="000000"/>
              </a:buClr>
              <a:buSzPts val="1200"/>
              <a:buFont typeface="+mj-lt"/>
              <a:buNone/>
              <a:tabLst>
                <a:tab pos="540385" algn="l"/>
              </a:tabLst>
            </a:pPr>
            <a:r>
              <a:rPr lang="nl-BE" sz="1800" b="1"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Niet </a:t>
            </a:r>
            <a:r>
              <a:rPr lang="nl-BE" sz="1800" b="1" dirty="0" err="1">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conformiteiten</a:t>
            </a:r>
            <a:r>
              <a:rPr lang="nl-BE" sz="1800" b="1"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 met regelgeving dienen opgenomen te worden in het LPP. </a:t>
            </a:r>
            <a:r>
              <a:rPr lang="nl-BE" b="1" dirty="0">
                <a:solidFill>
                  <a:srgbClr val="FF0000"/>
                </a:solidFill>
                <a:latin typeface="Calibri" panose="020F0502020204030204" pitchFamily="34" charset="0"/>
                <a:ea typeface="Calibri" panose="020F0502020204030204" pitchFamily="34" charset="0"/>
                <a:cs typeface="Times New Roman" panose="02020603050405020304" pitchFamily="18" charset="0"/>
              </a:rPr>
              <a:t>Zie ook slide actiepunten LPP (LDPBW 08).</a:t>
            </a:r>
            <a:endParaRPr lang="nl-BE" sz="1800" b="1"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24207287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9033B04-8CBD-6970-90B2-D42625AB748E}"/>
              </a:ext>
            </a:extLst>
          </p:cNvPr>
          <p:cNvSpPr txBox="1"/>
          <p:nvPr/>
        </p:nvSpPr>
        <p:spPr>
          <a:xfrm>
            <a:off x="0" y="113803"/>
            <a:ext cx="12192000" cy="1446550"/>
          </a:xfrm>
          <a:prstGeom prst="rect">
            <a:avLst/>
          </a:prstGeom>
        </p:spPr>
        <p:txBody>
          <a:bodyPr wrap="square" rtlCol="0">
            <a:spAutoFit/>
          </a:bodyPr>
          <a:lstStyle/>
          <a:p>
            <a:pPr algn="ctr"/>
            <a:r>
              <a:rPr lang="nl-BE" sz="4400" b="1" dirty="0">
                <a:solidFill>
                  <a:srgbClr val="00B050"/>
                </a:solidFill>
                <a:latin typeface="Arial" panose="020B0604020202020204" pitchFamily="34" charset="0"/>
                <a:cs typeface="Arial" panose="020B0604020202020204" pitchFamily="34" charset="0"/>
              </a:rPr>
              <a:t>22-DF-01</a:t>
            </a:r>
            <a:br>
              <a:rPr lang="nl-BE" sz="4400" b="1" dirty="0">
                <a:solidFill>
                  <a:srgbClr val="00B050"/>
                </a:solidFill>
                <a:latin typeface="Arial" panose="020B0604020202020204" pitchFamily="34" charset="0"/>
                <a:cs typeface="Arial" panose="020B0604020202020204" pitchFamily="34" charset="0"/>
              </a:rPr>
            </a:br>
            <a:r>
              <a:rPr lang="nl-BE" sz="4400" b="1" dirty="0">
                <a:solidFill>
                  <a:srgbClr val="00B050"/>
                </a:solidFill>
                <a:latin typeface="Arial" panose="020B0604020202020204" pitchFamily="34" charset="0"/>
                <a:cs typeface="Arial" panose="020B0604020202020204" pitchFamily="34" charset="0"/>
              </a:rPr>
              <a:t>Optimaliseren DRBS binnen Defensie.</a:t>
            </a:r>
          </a:p>
        </p:txBody>
      </p:sp>
      <p:graphicFrame>
        <p:nvGraphicFramePr>
          <p:cNvPr id="6" name="Table 5">
            <a:extLst>
              <a:ext uri="{FF2B5EF4-FFF2-40B4-BE49-F238E27FC236}">
                <a16:creationId xmlns:a16="http://schemas.microsoft.com/office/drawing/2014/main" id="{9E8EDF15-6C8F-E43A-4A4B-EC3308345CE8}"/>
              </a:ext>
            </a:extLst>
          </p:cNvPr>
          <p:cNvGraphicFramePr>
            <a:graphicFrameLocks noGrp="1"/>
          </p:cNvGraphicFramePr>
          <p:nvPr>
            <p:extLst>
              <p:ext uri="{D42A27DB-BD31-4B8C-83A1-F6EECF244321}">
                <p14:modId xmlns:p14="http://schemas.microsoft.com/office/powerpoint/2010/main" val="479675806"/>
              </p:ext>
            </p:extLst>
          </p:nvPr>
        </p:nvGraphicFramePr>
        <p:xfrm>
          <a:off x="0" y="1775427"/>
          <a:ext cx="12192000" cy="5167854"/>
        </p:xfrm>
        <a:graphic>
          <a:graphicData uri="http://schemas.openxmlformats.org/drawingml/2006/table">
            <a:tbl>
              <a:tblPr firstRow="1" bandRow="1">
                <a:tableStyleId>{5C22544A-7EE6-4342-B048-85BDC9FD1C3A}</a:tableStyleId>
              </a:tblPr>
              <a:tblGrid>
                <a:gridCol w="1594064">
                  <a:extLst>
                    <a:ext uri="{9D8B030D-6E8A-4147-A177-3AD203B41FA5}">
                      <a16:colId xmlns:a16="http://schemas.microsoft.com/office/drawing/2014/main" val="3164560031"/>
                    </a:ext>
                  </a:extLst>
                </a:gridCol>
                <a:gridCol w="2516617">
                  <a:extLst>
                    <a:ext uri="{9D8B030D-6E8A-4147-A177-3AD203B41FA5}">
                      <a16:colId xmlns:a16="http://schemas.microsoft.com/office/drawing/2014/main" val="4051463726"/>
                    </a:ext>
                  </a:extLst>
                </a:gridCol>
                <a:gridCol w="1515762">
                  <a:extLst>
                    <a:ext uri="{9D8B030D-6E8A-4147-A177-3AD203B41FA5}">
                      <a16:colId xmlns:a16="http://schemas.microsoft.com/office/drawing/2014/main" val="2989411758"/>
                    </a:ext>
                  </a:extLst>
                </a:gridCol>
                <a:gridCol w="1095633">
                  <a:extLst>
                    <a:ext uri="{9D8B030D-6E8A-4147-A177-3AD203B41FA5}">
                      <a16:colId xmlns:a16="http://schemas.microsoft.com/office/drawing/2014/main" val="3396486518"/>
                    </a:ext>
                  </a:extLst>
                </a:gridCol>
                <a:gridCol w="1186248">
                  <a:extLst>
                    <a:ext uri="{9D8B030D-6E8A-4147-A177-3AD203B41FA5}">
                      <a16:colId xmlns:a16="http://schemas.microsoft.com/office/drawing/2014/main" val="3760943750"/>
                    </a:ext>
                  </a:extLst>
                </a:gridCol>
                <a:gridCol w="2018271">
                  <a:extLst>
                    <a:ext uri="{9D8B030D-6E8A-4147-A177-3AD203B41FA5}">
                      <a16:colId xmlns:a16="http://schemas.microsoft.com/office/drawing/2014/main" val="435362140"/>
                    </a:ext>
                  </a:extLst>
                </a:gridCol>
                <a:gridCol w="2265405">
                  <a:extLst>
                    <a:ext uri="{9D8B030D-6E8A-4147-A177-3AD203B41FA5}">
                      <a16:colId xmlns:a16="http://schemas.microsoft.com/office/drawing/2014/main" val="2718862243"/>
                    </a:ext>
                  </a:extLst>
                </a:gridCol>
              </a:tblGrid>
              <a:tr h="876695">
                <a:tc>
                  <a:txBody>
                    <a:bodyPr/>
                    <a:lstStyle/>
                    <a:p>
                      <a:pPr algn="ctr"/>
                      <a:r>
                        <a:rPr lang="nl-BE" dirty="0">
                          <a:solidFill>
                            <a:schemeClr val="bg1"/>
                          </a:solidFill>
                        </a:rPr>
                        <a:t>Actor</a:t>
                      </a:r>
                    </a:p>
                  </a:txBody>
                  <a:tcPr anchor="ctr">
                    <a:solidFill>
                      <a:srgbClr val="00B050"/>
                    </a:solidFill>
                  </a:tcPr>
                </a:tc>
                <a:tc>
                  <a:txBody>
                    <a:bodyPr/>
                    <a:lstStyle/>
                    <a:p>
                      <a:pPr algn="ctr"/>
                      <a:r>
                        <a:rPr lang="nl-BE" dirty="0" err="1">
                          <a:solidFill>
                            <a:schemeClr val="bg1"/>
                          </a:solidFill>
                        </a:rPr>
                        <a:t>Ojectief</a:t>
                      </a:r>
                      <a:r>
                        <a:rPr lang="nl-BE" dirty="0">
                          <a:solidFill>
                            <a:schemeClr val="bg1"/>
                          </a:solidFill>
                        </a:rPr>
                        <a:t>/Taak</a:t>
                      </a:r>
                    </a:p>
                  </a:txBody>
                  <a:tcPr anchor="ctr">
                    <a:solidFill>
                      <a:srgbClr val="00B050"/>
                    </a:solidFill>
                  </a:tcPr>
                </a:tc>
                <a:tc>
                  <a:txBody>
                    <a:bodyPr/>
                    <a:lstStyle/>
                    <a:p>
                      <a:pPr algn="ctr"/>
                      <a:r>
                        <a:rPr lang="nl-BE" dirty="0">
                          <a:solidFill>
                            <a:schemeClr val="bg1"/>
                          </a:solidFill>
                        </a:rPr>
                        <a:t>Impact</a:t>
                      </a:r>
                      <a:br>
                        <a:rPr lang="nl-BE" dirty="0">
                          <a:solidFill>
                            <a:schemeClr val="bg1"/>
                          </a:solidFill>
                        </a:rPr>
                      </a:br>
                      <a:r>
                        <a:rPr lang="nl-BE" dirty="0">
                          <a:solidFill>
                            <a:schemeClr val="bg1"/>
                          </a:solidFill>
                        </a:rPr>
                        <a:t>LPP/PLP</a:t>
                      </a:r>
                      <a:br>
                        <a:rPr lang="nl-BE" dirty="0">
                          <a:solidFill>
                            <a:schemeClr val="bg1"/>
                          </a:solidFill>
                        </a:rPr>
                      </a:br>
                      <a:r>
                        <a:rPr lang="nl-BE" dirty="0">
                          <a:solidFill>
                            <a:schemeClr val="bg1"/>
                          </a:solidFill>
                        </a:rPr>
                        <a:t>KKE</a:t>
                      </a:r>
                    </a:p>
                  </a:txBody>
                  <a:tcPr anchor="ctr">
                    <a:solidFill>
                      <a:srgbClr val="00B050"/>
                    </a:solidFill>
                  </a:tcPr>
                </a:tc>
                <a:tc>
                  <a:txBody>
                    <a:bodyPr/>
                    <a:lstStyle/>
                    <a:p>
                      <a:pPr algn="ctr"/>
                      <a:r>
                        <a:rPr lang="nl-BE" dirty="0" err="1">
                          <a:solidFill>
                            <a:schemeClr val="bg1"/>
                          </a:solidFill>
                        </a:rPr>
                        <a:t>Prio</a:t>
                      </a:r>
                      <a:endParaRPr lang="nl-BE" dirty="0">
                        <a:solidFill>
                          <a:schemeClr val="bg1"/>
                        </a:solidFill>
                      </a:endParaRPr>
                    </a:p>
                  </a:txBody>
                  <a:tcPr anchor="ctr">
                    <a:solidFill>
                      <a:srgbClr val="00B050"/>
                    </a:solidFill>
                  </a:tcPr>
                </a:tc>
                <a:tc>
                  <a:txBody>
                    <a:bodyPr/>
                    <a:lstStyle/>
                    <a:p>
                      <a:pPr algn="ctr"/>
                      <a:r>
                        <a:rPr lang="nl-BE" dirty="0">
                          <a:solidFill>
                            <a:schemeClr val="bg1"/>
                          </a:solidFill>
                        </a:rPr>
                        <a:t>Data </a:t>
                      </a:r>
                      <a:br>
                        <a:rPr lang="nl-BE" dirty="0">
                          <a:solidFill>
                            <a:schemeClr val="bg1"/>
                          </a:solidFill>
                        </a:rPr>
                      </a:br>
                      <a:r>
                        <a:rPr lang="nl-BE" dirty="0">
                          <a:solidFill>
                            <a:schemeClr val="bg1"/>
                          </a:solidFill>
                        </a:rPr>
                        <a:t>(NLT)</a:t>
                      </a:r>
                    </a:p>
                  </a:txBody>
                  <a:tcPr anchor="ctr">
                    <a:solidFill>
                      <a:srgbClr val="00B050"/>
                    </a:solidFill>
                  </a:tcPr>
                </a:tc>
                <a:tc>
                  <a:txBody>
                    <a:bodyPr/>
                    <a:lstStyle/>
                    <a:p>
                      <a:pPr algn="ctr"/>
                      <a:r>
                        <a:rPr lang="nl-BE" dirty="0">
                          <a:solidFill>
                            <a:schemeClr val="bg1"/>
                          </a:solidFill>
                        </a:rPr>
                        <a:t>Piloot</a:t>
                      </a:r>
                    </a:p>
                  </a:txBody>
                  <a:tcPr anchor="ctr">
                    <a:solidFill>
                      <a:srgbClr val="00B050"/>
                    </a:solidFill>
                  </a:tcPr>
                </a:tc>
                <a:tc>
                  <a:txBody>
                    <a:bodyPr/>
                    <a:lstStyle/>
                    <a:p>
                      <a:pPr algn="ctr"/>
                      <a:r>
                        <a:rPr lang="nl-BE" dirty="0">
                          <a:solidFill>
                            <a:schemeClr val="bg1"/>
                          </a:solidFill>
                        </a:rPr>
                        <a:t>Preventieadviseur</a:t>
                      </a:r>
                    </a:p>
                  </a:txBody>
                  <a:tcPr anchor="ctr">
                    <a:solidFill>
                      <a:srgbClr val="00B050"/>
                    </a:solidFill>
                  </a:tcPr>
                </a:tc>
                <a:extLst>
                  <a:ext uri="{0D108BD9-81ED-4DB2-BD59-A6C34878D82A}">
                    <a16:rowId xmlns:a16="http://schemas.microsoft.com/office/drawing/2014/main" val="3142780"/>
                  </a:ext>
                </a:extLst>
              </a:tr>
              <a:tr h="814646">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CPC RUTTEN C.</a:t>
                      </a:r>
                    </a:p>
                  </a:txBody>
                  <a:tcPr marL="44450" marR="44450" marT="0" marB="0" anchor="ctr"/>
                </a:tc>
                <a:tc>
                  <a:txBody>
                    <a:bodyPr/>
                    <a:lstStyle/>
                    <a:p>
                      <a:pPr algn="ctr">
                        <a:lnSpc>
                          <a:spcPct val="107000"/>
                        </a:lnSpc>
                        <a:spcAft>
                          <a:spcPts val="800"/>
                        </a:spcAft>
                      </a:pPr>
                      <a:r>
                        <a:rPr lang="nl-BE" sz="1400">
                          <a:solidFill>
                            <a:srgbClr val="000000"/>
                          </a:solidFill>
                          <a:effectLst/>
                          <a:latin typeface="Calibri" panose="020F0502020204030204" pitchFamily="34" charset="0"/>
                          <a:ea typeface="Calibri" panose="020F0502020204030204" pitchFamily="34" charset="0"/>
                          <a:cs typeface="Calibri" panose="020F0502020204030204" pitchFamily="34" charset="0"/>
                        </a:rPr>
                        <a:t>Op niveau management van het project: Initiatie (voorbereiding op de uitvoeringsfase)</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Nihil</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1</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31/12/2025</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a:effectLst/>
                          <a:latin typeface="Calibri" panose="020F0502020204030204" pitchFamily="34" charset="0"/>
                          <a:ea typeface="Calibri" panose="020F0502020204030204" pitchFamily="34" charset="0"/>
                          <a:cs typeface="Times New Roman" panose="02020603050405020304" pitchFamily="18" charset="0"/>
                        </a:rPr>
                        <a:t>Kol SBH KESTELEYN</a:t>
                      </a:r>
                      <a:br>
                        <a:rPr lang="nl-BE" sz="1400" dirty="0">
                          <a:effectLst/>
                          <a:latin typeface="Calibri" panose="020F0502020204030204" pitchFamily="34" charset="0"/>
                          <a:ea typeface="Calibri" panose="020F0502020204030204" pitchFamily="34" charset="0"/>
                          <a:cs typeface="Times New Roman" panose="02020603050405020304" pitchFamily="18" charset="0"/>
                        </a:rPr>
                      </a:br>
                      <a:r>
                        <a:rPr lang="nl-BE" sz="1400" dirty="0">
                          <a:effectLst/>
                          <a:latin typeface="Calibri" panose="020F0502020204030204" pitchFamily="34" charset="0"/>
                          <a:ea typeface="Calibri" panose="020F0502020204030204" pitchFamily="34" charset="0"/>
                          <a:cs typeface="Times New Roman" panose="02020603050405020304" pitchFamily="18" charset="0"/>
                        </a:rPr>
                        <a:t>Col MELANGE Philippe</a:t>
                      </a:r>
                      <a:br>
                        <a:rPr lang="nl-BE" sz="1400" dirty="0">
                          <a:effectLst/>
                          <a:latin typeface="Calibri" panose="020F0502020204030204" pitchFamily="34" charset="0"/>
                          <a:ea typeface="Calibri" panose="020F0502020204030204" pitchFamily="34" charset="0"/>
                          <a:cs typeface="Times New Roman" panose="02020603050405020304" pitchFamily="18" charset="0"/>
                        </a:rPr>
                      </a:br>
                      <a:r>
                        <a:rPr lang="nl-BE" sz="1400" dirty="0">
                          <a:effectLst/>
                          <a:latin typeface="Calibri" panose="020F0502020204030204" pitchFamily="34" charset="0"/>
                          <a:ea typeface="Calibri" panose="020F0502020204030204" pitchFamily="34" charset="0"/>
                          <a:cs typeface="Times New Roman" panose="02020603050405020304" pitchFamily="18" charset="0"/>
                        </a:rPr>
                        <a:t>CPC RUTTEN C.</a:t>
                      </a:r>
                    </a:p>
                  </a:txBody>
                  <a:tcPr marL="7620" marR="7620" marT="7620" marB="0" anchor="ctr"/>
                </a:tc>
                <a:tc>
                  <a:txBody>
                    <a:bodyPr/>
                    <a:lstStyle/>
                    <a:p>
                      <a:pPr algn="ctr" fontAlgn="b"/>
                      <a:r>
                        <a:rPr lang="nl-BE" sz="1400" b="0" i="0" u="none" strike="noStrike" dirty="0">
                          <a:effectLst/>
                          <a:latin typeface="Calibri" panose="020F0502020204030204" pitchFamily="34" charset="0"/>
                        </a:rPr>
                        <a:t>Col MELANGE Philippe</a:t>
                      </a:r>
                    </a:p>
                  </a:txBody>
                  <a:tcPr marL="7620" marR="7620" marT="7620" marB="0" anchor="ctr"/>
                </a:tc>
                <a:extLst>
                  <a:ext uri="{0D108BD9-81ED-4DB2-BD59-A6C34878D82A}">
                    <a16:rowId xmlns:a16="http://schemas.microsoft.com/office/drawing/2014/main" val="3523808688"/>
                  </a:ext>
                </a:extLst>
              </a:tr>
              <a:tr h="608334">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Piloot</a:t>
                      </a:r>
                    </a:p>
                  </a:txBody>
                  <a:tcPr marL="44450" marR="44450" marT="0" marB="0" anchor="ctr"/>
                </a:tc>
                <a:tc>
                  <a:txBody>
                    <a:bodyPr/>
                    <a:lstStyle/>
                    <a:p>
                      <a:pPr algn="ctr">
                        <a:lnSpc>
                          <a:spcPct val="107000"/>
                        </a:lnSpc>
                        <a:spcAft>
                          <a:spcPts val="800"/>
                        </a:spcAft>
                      </a:pPr>
                      <a:r>
                        <a:rPr lang="nl-BE"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Communicatie voorbereiding op de uitvoeringsfase</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Nihil</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31/12/2026</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a:effectLst/>
                          <a:latin typeface="Calibri" panose="020F0502020204030204" pitchFamily="34" charset="0"/>
                          <a:ea typeface="Calibri" panose="020F0502020204030204" pitchFamily="34" charset="0"/>
                          <a:cs typeface="Times New Roman" panose="02020603050405020304" pitchFamily="18" charset="0"/>
                        </a:rPr>
                        <a:t>Kol SBH KESTELEYN</a:t>
                      </a:r>
                      <a:br>
                        <a:rPr lang="nl-BE" sz="1400" dirty="0">
                          <a:effectLst/>
                          <a:latin typeface="Calibri" panose="020F0502020204030204" pitchFamily="34" charset="0"/>
                          <a:ea typeface="Calibri" panose="020F0502020204030204" pitchFamily="34" charset="0"/>
                          <a:cs typeface="Times New Roman" panose="02020603050405020304" pitchFamily="18" charset="0"/>
                        </a:rPr>
                      </a:br>
                      <a:r>
                        <a:rPr lang="nl-BE" sz="1400" dirty="0">
                          <a:effectLst/>
                          <a:latin typeface="Calibri" panose="020F0502020204030204" pitchFamily="34" charset="0"/>
                          <a:ea typeface="Calibri" panose="020F0502020204030204" pitchFamily="34" charset="0"/>
                          <a:cs typeface="Times New Roman" panose="02020603050405020304" pitchFamily="18" charset="0"/>
                        </a:rPr>
                        <a:t>Col MELANGE Philippe</a:t>
                      </a:r>
                      <a:br>
                        <a:rPr lang="nl-BE" sz="1400" dirty="0">
                          <a:effectLst/>
                          <a:latin typeface="Calibri" panose="020F0502020204030204" pitchFamily="34" charset="0"/>
                          <a:ea typeface="Calibri" panose="020F0502020204030204" pitchFamily="34" charset="0"/>
                          <a:cs typeface="Times New Roman" panose="02020603050405020304" pitchFamily="18" charset="0"/>
                        </a:rPr>
                      </a:br>
                      <a:r>
                        <a:rPr lang="nl-BE" sz="1400" dirty="0">
                          <a:effectLst/>
                          <a:latin typeface="Calibri" panose="020F0502020204030204" pitchFamily="34" charset="0"/>
                          <a:ea typeface="Calibri" panose="020F0502020204030204" pitchFamily="34" charset="0"/>
                          <a:cs typeface="Times New Roman" panose="02020603050405020304" pitchFamily="18" charset="0"/>
                        </a:rPr>
                        <a:t>CPC RUTTEN C.</a:t>
                      </a:r>
                    </a:p>
                  </a:txBody>
                  <a:tcPr marL="7620" marR="7620" marT="7620" marB="0" anchor="ctr"/>
                </a:tc>
                <a:tc>
                  <a:txBody>
                    <a:bodyPr/>
                    <a:lstStyle/>
                    <a:p>
                      <a:pPr algn="ctr" fontAlgn="b"/>
                      <a:r>
                        <a:rPr lang="nl-BE" sz="1400" b="0" i="0" u="none" strike="noStrike" dirty="0">
                          <a:effectLst/>
                          <a:latin typeface="Calibri" panose="020F0502020204030204" pitchFamily="34" charset="0"/>
                        </a:rPr>
                        <a:t>Col MELANGE Philippe</a:t>
                      </a:r>
                    </a:p>
                  </a:txBody>
                  <a:tcPr marL="7620" marR="7620" marT="7620" marB="0" anchor="ctr"/>
                </a:tc>
                <a:extLst>
                  <a:ext uri="{0D108BD9-81ED-4DB2-BD59-A6C34878D82A}">
                    <a16:rowId xmlns:a16="http://schemas.microsoft.com/office/drawing/2014/main" val="432359309"/>
                  </a:ext>
                </a:extLst>
              </a:tr>
              <a:tr h="601785">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Piloot</a:t>
                      </a:r>
                    </a:p>
                  </a:txBody>
                  <a:tcPr marL="44450" marR="44450" marT="0" marB="0" anchor="ctr"/>
                </a:tc>
                <a:tc>
                  <a:txBody>
                    <a:bodyPr/>
                    <a:lstStyle/>
                    <a:p>
                      <a:pPr algn="ctr">
                        <a:lnSpc>
                          <a:spcPct val="107000"/>
                        </a:lnSpc>
                        <a:spcAft>
                          <a:spcPts val="800"/>
                        </a:spcAft>
                      </a:pPr>
                      <a:r>
                        <a:rPr lang="nl-BE"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Selectie van de leden van de hiërarchische lijn</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Nihil</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30/06/2026</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a:effectLst/>
                          <a:latin typeface="Calibri" panose="020F0502020204030204" pitchFamily="34" charset="0"/>
                          <a:ea typeface="Calibri" panose="020F0502020204030204" pitchFamily="34" charset="0"/>
                          <a:cs typeface="Times New Roman" panose="02020603050405020304" pitchFamily="18" charset="0"/>
                        </a:rPr>
                        <a:t>Kol SBH KESTELEYN</a:t>
                      </a:r>
                      <a:br>
                        <a:rPr lang="nl-BE" sz="1400" dirty="0">
                          <a:effectLst/>
                          <a:latin typeface="Calibri" panose="020F0502020204030204" pitchFamily="34" charset="0"/>
                          <a:ea typeface="Calibri" panose="020F0502020204030204" pitchFamily="34" charset="0"/>
                          <a:cs typeface="Times New Roman" panose="02020603050405020304" pitchFamily="18" charset="0"/>
                        </a:rPr>
                      </a:br>
                      <a:r>
                        <a:rPr lang="nl-BE" sz="1400" dirty="0">
                          <a:effectLst/>
                          <a:latin typeface="Calibri" panose="020F0502020204030204" pitchFamily="34" charset="0"/>
                          <a:ea typeface="Calibri" panose="020F0502020204030204" pitchFamily="34" charset="0"/>
                          <a:cs typeface="Times New Roman" panose="02020603050405020304" pitchFamily="18" charset="0"/>
                        </a:rPr>
                        <a:t>Col MELANGE Philippe</a:t>
                      </a:r>
                      <a:br>
                        <a:rPr lang="nl-BE" sz="1400" dirty="0">
                          <a:effectLst/>
                          <a:latin typeface="Calibri" panose="020F0502020204030204" pitchFamily="34" charset="0"/>
                          <a:ea typeface="Calibri" panose="020F0502020204030204" pitchFamily="34" charset="0"/>
                          <a:cs typeface="Times New Roman" panose="02020603050405020304" pitchFamily="18" charset="0"/>
                        </a:rPr>
                      </a:br>
                      <a:r>
                        <a:rPr lang="nl-BE" sz="1400" dirty="0">
                          <a:effectLst/>
                          <a:latin typeface="Calibri" panose="020F0502020204030204" pitchFamily="34" charset="0"/>
                          <a:ea typeface="Calibri" panose="020F0502020204030204" pitchFamily="34" charset="0"/>
                          <a:cs typeface="Times New Roman" panose="02020603050405020304" pitchFamily="18" charset="0"/>
                        </a:rPr>
                        <a:t>CPC RUTTEN C.</a:t>
                      </a:r>
                    </a:p>
                  </a:txBody>
                  <a:tcPr marL="7620" marR="7620" marT="7620" marB="0" anchor="ctr"/>
                </a:tc>
                <a:tc>
                  <a:txBody>
                    <a:bodyPr/>
                    <a:lstStyle/>
                    <a:p>
                      <a:pPr algn="ctr" fontAlgn="b"/>
                      <a:r>
                        <a:rPr lang="nl-BE" sz="1400" b="0" i="0" u="none" strike="noStrike" dirty="0">
                          <a:effectLst/>
                          <a:latin typeface="Calibri" panose="020F0502020204030204" pitchFamily="34" charset="0"/>
                        </a:rPr>
                        <a:t>Col MELANGE Philippe</a:t>
                      </a:r>
                    </a:p>
                  </a:txBody>
                  <a:tcPr marL="7620" marR="7620" marT="7620" marB="0" anchor="ctr"/>
                </a:tc>
                <a:extLst>
                  <a:ext uri="{0D108BD9-81ED-4DB2-BD59-A6C34878D82A}">
                    <a16:rowId xmlns:a16="http://schemas.microsoft.com/office/drawing/2014/main" val="3168295882"/>
                  </a:ext>
                </a:extLst>
              </a:tr>
              <a:tr h="1012092">
                <a:tc>
                  <a:txBody>
                    <a:bodyPr/>
                    <a:lstStyle/>
                    <a:p>
                      <a:pPr algn="ctr">
                        <a:lnSpc>
                          <a:spcPct val="107000"/>
                        </a:lnSpc>
                        <a:spcAft>
                          <a:spcPts val="800"/>
                        </a:spcAft>
                      </a:pPr>
                      <a: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Piloot, ACOS/DG, SIPPT</a:t>
                      </a:r>
                    </a:p>
                  </a:txBody>
                  <a:tcPr marL="44450" marR="44450" marT="0" marB="0" anchor="ctr"/>
                </a:tc>
                <a:tc>
                  <a:txBody>
                    <a:bodyPr/>
                    <a:lstStyle/>
                    <a:p>
                      <a:pPr algn="ctr">
                        <a:lnSpc>
                          <a:spcPct val="107000"/>
                        </a:lnSpc>
                        <a:spcAft>
                          <a:spcPts val="800"/>
                        </a:spcAft>
                      </a:pPr>
                      <a:r>
                        <a:rPr lang="nl-BE" sz="1400" dirty="0">
                          <a:solidFill>
                            <a:srgbClr val="00B050"/>
                          </a:solidFill>
                          <a:effectLst/>
                          <a:latin typeface="Calibri" panose="020F0502020204030204" pitchFamily="34" charset="0"/>
                          <a:ea typeface="Calibri" panose="020F0502020204030204" pitchFamily="34" charset="0"/>
                          <a:cs typeface="Calibri" panose="020F0502020204030204" pitchFamily="34" charset="0"/>
                        </a:rPr>
                        <a:t>Analyseren mogelijkheden om bestaande processen en bestaande statistieken te verbeteren</a:t>
                      </a:r>
                      <a:endPar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B050"/>
                          </a:solidFill>
                          <a:effectLst/>
                          <a:latin typeface="Calibri" panose="020F0502020204030204" pitchFamily="34" charset="0"/>
                          <a:ea typeface="Times New Roman" panose="02020603050405020304" pitchFamily="18" charset="0"/>
                          <a:cs typeface="Calibri" panose="020F0502020204030204" pitchFamily="34" charset="0"/>
                        </a:rPr>
                        <a:t>Nihil</a:t>
                      </a:r>
                      <a:endPar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B050"/>
                          </a:solidFill>
                          <a:effectLst/>
                          <a:latin typeface="Calibri" panose="020F0502020204030204" pitchFamily="34" charset="0"/>
                          <a:ea typeface="Times New Roman" panose="02020603050405020304" pitchFamily="18" charset="0"/>
                          <a:cs typeface="Calibri" panose="020F0502020204030204" pitchFamily="34" charset="0"/>
                        </a:rPr>
                        <a:t> </a:t>
                      </a:r>
                      <a:endParaRPr lang="nl-BE" sz="140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B050"/>
                          </a:solidFill>
                          <a:effectLst/>
                          <a:latin typeface="Calibri" panose="020F0502020204030204" pitchFamily="34" charset="0"/>
                          <a:ea typeface="Times New Roman" panose="02020603050405020304" pitchFamily="18" charset="0"/>
                          <a:cs typeface="Calibri" panose="020F0502020204030204" pitchFamily="34" charset="0"/>
                        </a:rPr>
                        <a:t>30/06/2026</a:t>
                      </a:r>
                      <a:endPar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a:effectLst/>
                          <a:latin typeface="Calibri" panose="020F0502020204030204" pitchFamily="34" charset="0"/>
                          <a:ea typeface="Calibri" panose="020F0502020204030204" pitchFamily="34" charset="0"/>
                          <a:cs typeface="Times New Roman" panose="02020603050405020304" pitchFamily="18" charset="0"/>
                        </a:rPr>
                        <a:t>Kol SBH KESTELEYN</a:t>
                      </a:r>
                      <a:br>
                        <a:rPr lang="nl-BE" sz="1400" dirty="0">
                          <a:effectLst/>
                          <a:latin typeface="Calibri" panose="020F0502020204030204" pitchFamily="34" charset="0"/>
                          <a:ea typeface="Calibri" panose="020F0502020204030204" pitchFamily="34" charset="0"/>
                          <a:cs typeface="Times New Roman" panose="02020603050405020304" pitchFamily="18" charset="0"/>
                        </a:rPr>
                      </a:br>
                      <a:r>
                        <a:rPr lang="nl-BE" sz="1400" dirty="0">
                          <a:effectLst/>
                          <a:latin typeface="Calibri" panose="020F0502020204030204" pitchFamily="34" charset="0"/>
                          <a:ea typeface="Calibri" panose="020F0502020204030204" pitchFamily="34" charset="0"/>
                          <a:cs typeface="Times New Roman" panose="02020603050405020304" pitchFamily="18" charset="0"/>
                        </a:rPr>
                        <a:t>Col MELANGE Philippe</a:t>
                      </a:r>
                      <a:br>
                        <a:rPr lang="nl-BE" sz="1400" dirty="0">
                          <a:effectLst/>
                          <a:latin typeface="Calibri" panose="020F0502020204030204" pitchFamily="34" charset="0"/>
                          <a:ea typeface="Calibri" panose="020F0502020204030204" pitchFamily="34" charset="0"/>
                          <a:cs typeface="Times New Roman" panose="02020603050405020304" pitchFamily="18" charset="0"/>
                        </a:rPr>
                      </a:br>
                      <a:r>
                        <a:rPr lang="nl-BE" sz="1400" dirty="0">
                          <a:effectLst/>
                          <a:latin typeface="Calibri" panose="020F0502020204030204" pitchFamily="34" charset="0"/>
                          <a:ea typeface="Calibri" panose="020F0502020204030204" pitchFamily="34" charset="0"/>
                          <a:cs typeface="Times New Roman" panose="02020603050405020304" pitchFamily="18" charset="0"/>
                        </a:rPr>
                        <a:t>CPC RUTTEN C.</a:t>
                      </a:r>
                    </a:p>
                  </a:txBody>
                  <a:tcPr marL="7620" marR="7620" marT="7620" marB="0" anchor="ctr"/>
                </a:tc>
                <a:tc>
                  <a:txBody>
                    <a:bodyPr/>
                    <a:lstStyle/>
                    <a:p>
                      <a:pPr algn="ctr" fontAlgn="b"/>
                      <a:r>
                        <a:rPr lang="nl-BE" sz="1400" b="0" i="0" u="none" strike="noStrike" dirty="0">
                          <a:effectLst/>
                          <a:latin typeface="Calibri" panose="020F0502020204030204" pitchFamily="34" charset="0"/>
                        </a:rPr>
                        <a:t>Col MELANGE Philippe</a:t>
                      </a:r>
                    </a:p>
                  </a:txBody>
                  <a:tcPr marL="7620" marR="7620" marT="7620" marB="0" anchor="ctr"/>
                </a:tc>
                <a:extLst>
                  <a:ext uri="{0D108BD9-81ED-4DB2-BD59-A6C34878D82A}">
                    <a16:rowId xmlns:a16="http://schemas.microsoft.com/office/drawing/2014/main" val="553309125"/>
                  </a:ext>
                </a:extLst>
              </a:tr>
              <a:tr h="902193">
                <a:tc>
                  <a:txBody>
                    <a:bodyPr/>
                    <a:lstStyle/>
                    <a:p>
                      <a:pPr algn="ctr">
                        <a:lnSpc>
                          <a:spcPct val="107000"/>
                        </a:lnSpc>
                        <a:spcAft>
                          <a:spcPts val="800"/>
                        </a:spcAft>
                      </a:pPr>
                      <a: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Piloot, ACOS/DG, SIPPT</a:t>
                      </a:r>
                    </a:p>
                  </a:txBody>
                  <a:tcPr marL="44450" marR="44450" marT="0" marB="0" anchor="ctr"/>
                </a:tc>
                <a:tc>
                  <a:txBody>
                    <a:bodyPr/>
                    <a:lstStyle/>
                    <a:p>
                      <a:pPr algn="ctr">
                        <a:lnSpc>
                          <a:spcPct val="107000"/>
                        </a:lnSpc>
                        <a:spcAft>
                          <a:spcPts val="800"/>
                        </a:spcAft>
                      </a:pPr>
                      <a:r>
                        <a:rPr lang="nl-BE" sz="1400" dirty="0">
                          <a:solidFill>
                            <a:srgbClr val="00B050"/>
                          </a:solidFill>
                          <a:effectLst/>
                          <a:latin typeface="Calibri" panose="020F0502020204030204" pitchFamily="34" charset="0"/>
                          <a:ea typeface="Calibri" panose="020F0502020204030204" pitchFamily="34" charset="0"/>
                          <a:cs typeface="Calibri" panose="020F0502020204030204" pitchFamily="34" charset="0"/>
                        </a:rPr>
                        <a:t>• Bepaling van prioriteiten voor de verschillende </a:t>
                      </a:r>
                      <a:r>
                        <a:rPr lang="nl-BE" sz="1400" i="1" dirty="0">
                          <a:solidFill>
                            <a:srgbClr val="00B050"/>
                          </a:solidFill>
                          <a:effectLst/>
                          <a:latin typeface="Calibri" panose="020F0502020204030204" pitchFamily="34" charset="0"/>
                          <a:ea typeface="Calibri" panose="020F0502020204030204" pitchFamily="34" charset="0"/>
                          <a:cs typeface="Calibri" panose="020F0502020204030204" pitchFamily="34" charset="0"/>
                        </a:rPr>
                        <a:t>Risk </a:t>
                      </a:r>
                      <a:r>
                        <a:rPr lang="nl-BE" sz="1400" i="1" dirty="0" err="1">
                          <a:solidFill>
                            <a:srgbClr val="00B050"/>
                          </a:solidFill>
                          <a:effectLst/>
                          <a:latin typeface="Calibri" panose="020F0502020204030204" pitchFamily="34" charset="0"/>
                          <a:ea typeface="Calibri" panose="020F0502020204030204" pitchFamily="34" charset="0"/>
                          <a:cs typeface="Calibri" panose="020F0502020204030204" pitchFamily="34" charset="0"/>
                        </a:rPr>
                        <a:t>owners</a:t>
                      </a:r>
                      <a:r>
                        <a:rPr lang="nl-BE" sz="1400" dirty="0">
                          <a:solidFill>
                            <a:srgbClr val="00B050"/>
                          </a:solidFill>
                          <a:effectLst/>
                          <a:latin typeface="Calibri" panose="020F0502020204030204" pitchFamily="34" charset="0"/>
                          <a:ea typeface="Calibri" panose="020F0502020204030204" pitchFamily="34" charset="0"/>
                          <a:cs typeface="Calibri" panose="020F0502020204030204" pitchFamily="34" charset="0"/>
                        </a:rPr>
                        <a:t> niveaus;</a:t>
                      </a:r>
                      <a:br>
                        <a:rPr lang="nl-BE" sz="1400" dirty="0">
                          <a:solidFill>
                            <a:srgbClr val="00B050"/>
                          </a:solidFill>
                          <a:effectLst/>
                          <a:latin typeface="Calibri" panose="020F0502020204030204" pitchFamily="34" charset="0"/>
                          <a:ea typeface="Calibri" panose="020F0502020204030204" pitchFamily="34" charset="0"/>
                          <a:cs typeface="Calibri" panose="020F0502020204030204" pitchFamily="34" charset="0"/>
                        </a:rPr>
                      </a:br>
                      <a:r>
                        <a:rPr lang="nl-BE" sz="1400" dirty="0">
                          <a:solidFill>
                            <a:srgbClr val="00B050"/>
                          </a:solidFill>
                          <a:effectLst/>
                          <a:latin typeface="Calibri" panose="020F0502020204030204" pitchFamily="34" charset="0"/>
                          <a:ea typeface="Calibri" panose="020F0502020204030204" pitchFamily="34" charset="0"/>
                          <a:cs typeface="Calibri" panose="020F0502020204030204" pitchFamily="34" charset="0"/>
                        </a:rPr>
                        <a:t>• Opname van DRBS in Policy </a:t>
                      </a:r>
                      <a:r>
                        <a:rPr lang="nl-BE" sz="1400" dirty="0" err="1">
                          <a:solidFill>
                            <a:srgbClr val="00B050"/>
                          </a:solidFill>
                          <a:effectLst/>
                          <a:latin typeface="Calibri" panose="020F0502020204030204" pitchFamily="34" charset="0"/>
                          <a:ea typeface="Calibri" panose="020F0502020204030204" pitchFamily="34" charset="0"/>
                          <a:cs typeface="Calibri" panose="020F0502020204030204" pitchFamily="34" charset="0"/>
                        </a:rPr>
                        <a:t>Handbook</a:t>
                      </a:r>
                      <a:endPar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solidFill>
                            <a:srgbClr val="00B050"/>
                          </a:solidFill>
                          <a:effectLst/>
                          <a:latin typeface="Calibri" panose="020F0502020204030204" pitchFamily="34" charset="0"/>
                          <a:ea typeface="Times New Roman" panose="02020603050405020304" pitchFamily="18" charset="0"/>
                          <a:cs typeface="Calibri" panose="020F0502020204030204" pitchFamily="34" charset="0"/>
                        </a:rPr>
                        <a:t> Nihil</a:t>
                      </a:r>
                      <a:endPar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solidFill>
                            <a:srgbClr val="00B050"/>
                          </a:solidFill>
                          <a:effectLst/>
                          <a:latin typeface="Calibri" panose="020F0502020204030204" pitchFamily="34" charset="0"/>
                          <a:ea typeface="Times New Roman" panose="02020603050405020304" pitchFamily="18" charset="0"/>
                          <a:cs typeface="Calibri" panose="020F0502020204030204" pitchFamily="34" charset="0"/>
                        </a:rPr>
                        <a:t> </a:t>
                      </a:r>
                      <a:endPar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B050"/>
                          </a:solidFill>
                          <a:effectLst/>
                          <a:latin typeface="Calibri" panose="020F0502020204030204" pitchFamily="34" charset="0"/>
                          <a:ea typeface="Times New Roman" panose="02020603050405020304" pitchFamily="18" charset="0"/>
                          <a:cs typeface="Calibri" panose="020F0502020204030204" pitchFamily="34" charset="0"/>
                        </a:rPr>
                        <a:t>30/06/2026</a:t>
                      </a:r>
                      <a:endPar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a:effectLst/>
                          <a:latin typeface="Calibri" panose="020F0502020204030204" pitchFamily="34" charset="0"/>
                          <a:ea typeface="Calibri" panose="020F0502020204030204" pitchFamily="34" charset="0"/>
                          <a:cs typeface="Times New Roman" panose="02020603050405020304" pitchFamily="18" charset="0"/>
                        </a:rPr>
                        <a:t>Kol SBH KESTELEYN</a:t>
                      </a:r>
                      <a:br>
                        <a:rPr lang="nl-BE" sz="1400" dirty="0">
                          <a:effectLst/>
                          <a:latin typeface="Calibri" panose="020F0502020204030204" pitchFamily="34" charset="0"/>
                          <a:ea typeface="Calibri" panose="020F0502020204030204" pitchFamily="34" charset="0"/>
                          <a:cs typeface="Times New Roman" panose="02020603050405020304" pitchFamily="18" charset="0"/>
                        </a:rPr>
                      </a:br>
                      <a:r>
                        <a:rPr lang="nl-BE" sz="1400" dirty="0">
                          <a:effectLst/>
                          <a:latin typeface="Calibri" panose="020F0502020204030204" pitchFamily="34" charset="0"/>
                          <a:ea typeface="Calibri" panose="020F0502020204030204" pitchFamily="34" charset="0"/>
                          <a:cs typeface="Times New Roman" panose="02020603050405020304" pitchFamily="18" charset="0"/>
                        </a:rPr>
                        <a:t>Col MELANGE Philippe</a:t>
                      </a:r>
                      <a:br>
                        <a:rPr lang="nl-BE" sz="1400" dirty="0">
                          <a:effectLst/>
                          <a:latin typeface="Calibri" panose="020F0502020204030204" pitchFamily="34" charset="0"/>
                          <a:ea typeface="Calibri" panose="020F0502020204030204" pitchFamily="34" charset="0"/>
                          <a:cs typeface="Times New Roman" panose="02020603050405020304" pitchFamily="18" charset="0"/>
                        </a:rPr>
                      </a:br>
                      <a:r>
                        <a:rPr lang="nl-BE" sz="1400" dirty="0">
                          <a:effectLst/>
                          <a:latin typeface="Calibri" panose="020F0502020204030204" pitchFamily="34" charset="0"/>
                          <a:ea typeface="Calibri" panose="020F0502020204030204" pitchFamily="34" charset="0"/>
                          <a:cs typeface="Times New Roman" panose="02020603050405020304" pitchFamily="18" charset="0"/>
                        </a:rPr>
                        <a:t>CPC RUTTEN C.</a:t>
                      </a:r>
                    </a:p>
                  </a:txBody>
                  <a:tcPr marL="7620" marR="7620" marT="7620" marB="0" anchor="ctr"/>
                </a:tc>
                <a:tc>
                  <a:txBody>
                    <a:bodyPr/>
                    <a:lstStyle/>
                    <a:p>
                      <a:pPr algn="ctr" fontAlgn="b"/>
                      <a:r>
                        <a:rPr lang="nl-BE" sz="1400" b="0" i="0" u="none" strike="noStrike" dirty="0">
                          <a:effectLst/>
                          <a:latin typeface="Calibri" panose="020F0502020204030204" pitchFamily="34" charset="0"/>
                        </a:rPr>
                        <a:t>Col MELANGE Philippe</a:t>
                      </a:r>
                    </a:p>
                  </a:txBody>
                  <a:tcPr marL="7620" marR="7620" marT="7620" marB="0" anchor="ctr"/>
                </a:tc>
                <a:extLst>
                  <a:ext uri="{0D108BD9-81ED-4DB2-BD59-A6C34878D82A}">
                    <a16:rowId xmlns:a16="http://schemas.microsoft.com/office/drawing/2014/main" val="87566873"/>
                  </a:ext>
                </a:extLst>
              </a:tr>
            </a:tbl>
          </a:graphicData>
        </a:graphic>
      </p:graphicFrame>
    </p:spTree>
    <p:extLst>
      <p:ext uri="{BB962C8B-B14F-4D97-AF65-F5344CB8AC3E}">
        <p14:creationId xmlns:p14="http://schemas.microsoft.com/office/powerpoint/2010/main" val="300447842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9033B04-8CBD-6970-90B2-D42625AB748E}"/>
              </a:ext>
            </a:extLst>
          </p:cNvPr>
          <p:cNvSpPr txBox="1"/>
          <p:nvPr/>
        </p:nvSpPr>
        <p:spPr>
          <a:xfrm>
            <a:off x="0" y="113803"/>
            <a:ext cx="12192000" cy="1446550"/>
          </a:xfrm>
          <a:prstGeom prst="rect">
            <a:avLst/>
          </a:prstGeom>
        </p:spPr>
        <p:txBody>
          <a:bodyPr wrap="square" rtlCol="0">
            <a:spAutoFit/>
          </a:bodyPr>
          <a:lstStyle/>
          <a:p>
            <a:pPr algn="ctr"/>
            <a:r>
              <a:rPr lang="nl-BE" sz="4400" b="1" dirty="0">
                <a:solidFill>
                  <a:srgbClr val="00B050"/>
                </a:solidFill>
                <a:latin typeface="Arial" panose="020B0604020202020204" pitchFamily="34" charset="0"/>
                <a:cs typeface="Arial" panose="020B0604020202020204" pitchFamily="34" charset="0"/>
              </a:rPr>
              <a:t>22-DF-01</a:t>
            </a:r>
            <a:br>
              <a:rPr lang="nl-BE" sz="4400" b="1" dirty="0">
                <a:solidFill>
                  <a:srgbClr val="00B050"/>
                </a:solidFill>
                <a:latin typeface="Arial" panose="020B0604020202020204" pitchFamily="34" charset="0"/>
                <a:cs typeface="Arial" panose="020B0604020202020204" pitchFamily="34" charset="0"/>
              </a:rPr>
            </a:br>
            <a:r>
              <a:rPr lang="nl-BE" sz="4400" b="1" dirty="0">
                <a:solidFill>
                  <a:srgbClr val="00B050"/>
                </a:solidFill>
                <a:latin typeface="Arial" panose="020B0604020202020204" pitchFamily="34" charset="0"/>
                <a:cs typeface="Arial" panose="020B0604020202020204" pitchFamily="34" charset="0"/>
              </a:rPr>
              <a:t>Optimaliseren DRBS binnen Defensie.</a:t>
            </a:r>
          </a:p>
        </p:txBody>
      </p:sp>
      <p:graphicFrame>
        <p:nvGraphicFramePr>
          <p:cNvPr id="6" name="Table 5">
            <a:extLst>
              <a:ext uri="{FF2B5EF4-FFF2-40B4-BE49-F238E27FC236}">
                <a16:creationId xmlns:a16="http://schemas.microsoft.com/office/drawing/2014/main" id="{9E8EDF15-6C8F-E43A-4A4B-EC3308345CE8}"/>
              </a:ext>
            </a:extLst>
          </p:cNvPr>
          <p:cNvGraphicFramePr>
            <a:graphicFrameLocks noGrp="1"/>
          </p:cNvGraphicFramePr>
          <p:nvPr>
            <p:extLst>
              <p:ext uri="{D42A27DB-BD31-4B8C-83A1-F6EECF244321}">
                <p14:modId xmlns:p14="http://schemas.microsoft.com/office/powerpoint/2010/main" val="480103502"/>
              </p:ext>
            </p:extLst>
          </p:nvPr>
        </p:nvGraphicFramePr>
        <p:xfrm>
          <a:off x="0" y="1560352"/>
          <a:ext cx="12192000" cy="5507112"/>
        </p:xfrm>
        <a:graphic>
          <a:graphicData uri="http://schemas.openxmlformats.org/drawingml/2006/table">
            <a:tbl>
              <a:tblPr firstRow="1" bandRow="1">
                <a:tableStyleId>{5C22544A-7EE6-4342-B048-85BDC9FD1C3A}</a:tableStyleId>
              </a:tblPr>
              <a:tblGrid>
                <a:gridCol w="1594064">
                  <a:extLst>
                    <a:ext uri="{9D8B030D-6E8A-4147-A177-3AD203B41FA5}">
                      <a16:colId xmlns:a16="http://schemas.microsoft.com/office/drawing/2014/main" val="3164560031"/>
                    </a:ext>
                  </a:extLst>
                </a:gridCol>
                <a:gridCol w="3513290">
                  <a:extLst>
                    <a:ext uri="{9D8B030D-6E8A-4147-A177-3AD203B41FA5}">
                      <a16:colId xmlns:a16="http://schemas.microsoft.com/office/drawing/2014/main" val="4051463726"/>
                    </a:ext>
                  </a:extLst>
                </a:gridCol>
                <a:gridCol w="1180123">
                  <a:extLst>
                    <a:ext uri="{9D8B030D-6E8A-4147-A177-3AD203B41FA5}">
                      <a16:colId xmlns:a16="http://schemas.microsoft.com/office/drawing/2014/main" val="2989411758"/>
                    </a:ext>
                  </a:extLst>
                </a:gridCol>
                <a:gridCol w="765908">
                  <a:extLst>
                    <a:ext uri="{9D8B030D-6E8A-4147-A177-3AD203B41FA5}">
                      <a16:colId xmlns:a16="http://schemas.microsoft.com/office/drawing/2014/main" val="3396486518"/>
                    </a:ext>
                  </a:extLst>
                </a:gridCol>
                <a:gridCol w="1273907">
                  <a:extLst>
                    <a:ext uri="{9D8B030D-6E8A-4147-A177-3AD203B41FA5}">
                      <a16:colId xmlns:a16="http://schemas.microsoft.com/office/drawing/2014/main" val="3760943750"/>
                    </a:ext>
                  </a:extLst>
                </a:gridCol>
                <a:gridCol w="1599303">
                  <a:extLst>
                    <a:ext uri="{9D8B030D-6E8A-4147-A177-3AD203B41FA5}">
                      <a16:colId xmlns:a16="http://schemas.microsoft.com/office/drawing/2014/main" val="435362140"/>
                    </a:ext>
                  </a:extLst>
                </a:gridCol>
                <a:gridCol w="2265405">
                  <a:extLst>
                    <a:ext uri="{9D8B030D-6E8A-4147-A177-3AD203B41FA5}">
                      <a16:colId xmlns:a16="http://schemas.microsoft.com/office/drawing/2014/main" val="2718862243"/>
                    </a:ext>
                  </a:extLst>
                </a:gridCol>
              </a:tblGrid>
              <a:tr h="919899">
                <a:tc>
                  <a:txBody>
                    <a:bodyPr/>
                    <a:lstStyle/>
                    <a:p>
                      <a:pPr algn="ctr"/>
                      <a:r>
                        <a:rPr lang="nl-BE" dirty="0">
                          <a:solidFill>
                            <a:schemeClr val="bg1"/>
                          </a:solidFill>
                        </a:rPr>
                        <a:t>Actor</a:t>
                      </a:r>
                    </a:p>
                  </a:txBody>
                  <a:tcPr anchor="ctr">
                    <a:solidFill>
                      <a:srgbClr val="00B050"/>
                    </a:solidFill>
                  </a:tcPr>
                </a:tc>
                <a:tc>
                  <a:txBody>
                    <a:bodyPr/>
                    <a:lstStyle/>
                    <a:p>
                      <a:pPr algn="ctr"/>
                      <a:r>
                        <a:rPr lang="nl-BE" dirty="0" err="1">
                          <a:solidFill>
                            <a:schemeClr val="bg1"/>
                          </a:solidFill>
                        </a:rPr>
                        <a:t>Ojectief</a:t>
                      </a:r>
                      <a:r>
                        <a:rPr lang="nl-BE" dirty="0">
                          <a:solidFill>
                            <a:schemeClr val="bg1"/>
                          </a:solidFill>
                        </a:rPr>
                        <a:t>/Taak</a:t>
                      </a:r>
                    </a:p>
                  </a:txBody>
                  <a:tcPr anchor="ctr">
                    <a:solidFill>
                      <a:srgbClr val="00B050"/>
                    </a:solidFill>
                  </a:tcPr>
                </a:tc>
                <a:tc>
                  <a:txBody>
                    <a:bodyPr/>
                    <a:lstStyle/>
                    <a:p>
                      <a:pPr algn="ctr"/>
                      <a:r>
                        <a:rPr lang="nl-BE" dirty="0">
                          <a:solidFill>
                            <a:schemeClr val="bg1"/>
                          </a:solidFill>
                        </a:rPr>
                        <a:t>Impact</a:t>
                      </a:r>
                      <a:br>
                        <a:rPr lang="nl-BE" dirty="0">
                          <a:solidFill>
                            <a:schemeClr val="bg1"/>
                          </a:solidFill>
                        </a:rPr>
                      </a:br>
                      <a:r>
                        <a:rPr lang="nl-BE" dirty="0">
                          <a:solidFill>
                            <a:schemeClr val="bg1"/>
                          </a:solidFill>
                        </a:rPr>
                        <a:t>LPP/PLP</a:t>
                      </a:r>
                      <a:br>
                        <a:rPr lang="nl-BE" dirty="0">
                          <a:solidFill>
                            <a:schemeClr val="bg1"/>
                          </a:solidFill>
                        </a:rPr>
                      </a:br>
                      <a:r>
                        <a:rPr lang="nl-BE" dirty="0">
                          <a:solidFill>
                            <a:schemeClr val="bg1"/>
                          </a:solidFill>
                        </a:rPr>
                        <a:t>KKE</a:t>
                      </a:r>
                    </a:p>
                  </a:txBody>
                  <a:tcPr anchor="ctr">
                    <a:solidFill>
                      <a:srgbClr val="00B050"/>
                    </a:solidFill>
                  </a:tcPr>
                </a:tc>
                <a:tc>
                  <a:txBody>
                    <a:bodyPr/>
                    <a:lstStyle/>
                    <a:p>
                      <a:pPr algn="ctr"/>
                      <a:r>
                        <a:rPr lang="nl-BE" dirty="0" err="1">
                          <a:solidFill>
                            <a:schemeClr val="bg1"/>
                          </a:solidFill>
                        </a:rPr>
                        <a:t>Prio</a:t>
                      </a:r>
                      <a:endParaRPr lang="nl-BE" dirty="0">
                        <a:solidFill>
                          <a:schemeClr val="bg1"/>
                        </a:solidFill>
                      </a:endParaRPr>
                    </a:p>
                  </a:txBody>
                  <a:tcPr anchor="ctr">
                    <a:solidFill>
                      <a:srgbClr val="00B050"/>
                    </a:solidFill>
                  </a:tcPr>
                </a:tc>
                <a:tc>
                  <a:txBody>
                    <a:bodyPr/>
                    <a:lstStyle/>
                    <a:p>
                      <a:pPr algn="ctr"/>
                      <a:r>
                        <a:rPr lang="nl-BE" dirty="0">
                          <a:solidFill>
                            <a:schemeClr val="bg1"/>
                          </a:solidFill>
                        </a:rPr>
                        <a:t>Data </a:t>
                      </a:r>
                      <a:br>
                        <a:rPr lang="nl-BE" dirty="0">
                          <a:solidFill>
                            <a:schemeClr val="bg1"/>
                          </a:solidFill>
                        </a:rPr>
                      </a:br>
                      <a:r>
                        <a:rPr lang="nl-BE" dirty="0">
                          <a:solidFill>
                            <a:schemeClr val="bg1"/>
                          </a:solidFill>
                        </a:rPr>
                        <a:t>(NLT)</a:t>
                      </a:r>
                    </a:p>
                  </a:txBody>
                  <a:tcPr anchor="ctr">
                    <a:solidFill>
                      <a:srgbClr val="00B050"/>
                    </a:solidFill>
                  </a:tcPr>
                </a:tc>
                <a:tc>
                  <a:txBody>
                    <a:bodyPr/>
                    <a:lstStyle/>
                    <a:p>
                      <a:pPr algn="ctr"/>
                      <a:r>
                        <a:rPr lang="nl-BE" dirty="0">
                          <a:solidFill>
                            <a:schemeClr val="bg1"/>
                          </a:solidFill>
                        </a:rPr>
                        <a:t>Piloot</a:t>
                      </a:r>
                    </a:p>
                  </a:txBody>
                  <a:tcPr anchor="ctr">
                    <a:solidFill>
                      <a:srgbClr val="00B050"/>
                    </a:solidFill>
                  </a:tcPr>
                </a:tc>
                <a:tc>
                  <a:txBody>
                    <a:bodyPr/>
                    <a:lstStyle/>
                    <a:p>
                      <a:pPr algn="ctr"/>
                      <a:r>
                        <a:rPr lang="nl-BE" dirty="0">
                          <a:solidFill>
                            <a:schemeClr val="bg1"/>
                          </a:solidFill>
                        </a:rPr>
                        <a:t>Preventieadviseur</a:t>
                      </a:r>
                    </a:p>
                  </a:txBody>
                  <a:tcPr anchor="ctr">
                    <a:solidFill>
                      <a:srgbClr val="00B050"/>
                    </a:solidFill>
                  </a:tcPr>
                </a:tc>
                <a:extLst>
                  <a:ext uri="{0D108BD9-81ED-4DB2-BD59-A6C34878D82A}">
                    <a16:rowId xmlns:a16="http://schemas.microsoft.com/office/drawing/2014/main" val="3142780"/>
                  </a:ext>
                </a:extLst>
              </a:tr>
              <a:tr h="1699641">
                <a:tc>
                  <a:txBody>
                    <a:bodyPr/>
                    <a:lstStyle/>
                    <a:p>
                      <a:pPr algn="ctr">
                        <a:lnSpc>
                          <a:spcPct val="107000"/>
                        </a:lnSpc>
                        <a:spcAft>
                          <a:spcPts val="800"/>
                        </a:spcAft>
                      </a:pPr>
                      <a:r>
                        <a:rPr lang="fr-BE" sz="1400" dirty="0" err="1">
                          <a:solidFill>
                            <a:srgbClr val="00B050"/>
                          </a:solidFill>
                          <a:effectLst/>
                          <a:latin typeface="Calibri" panose="020F0502020204030204" pitchFamily="34" charset="0"/>
                          <a:ea typeface="Times New Roman" panose="02020603050405020304" pitchFamily="18" charset="0"/>
                          <a:cs typeface="Calibri" panose="020F0502020204030204" pitchFamily="34" charset="0"/>
                        </a:rPr>
                        <a:t>Piloot</a:t>
                      </a:r>
                      <a:r>
                        <a:rPr lang="fr-BE" sz="1400" dirty="0">
                          <a:solidFill>
                            <a:srgbClr val="00B050"/>
                          </a:solidFill>
                          <a:effectLst/>
                          <a:latin typeface="Calibri" panose="020F0502020204030204" pitchFamily="34" charset="0"/>
                          <a:ea typeface="Times New Roman" panose="02020603050405020304" pitchFamily="18" charset="0"/>
                          <a:cs typeface="Calibri" panose="020F0502020204030204" pitchFamily="34" charset="0"/>
                        </a:rPr>
                        <a:t>, ACOS/DG, SIPPT</a:t>
                      </a:r>
                      <a:endPar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solidFill>
                            <a:srgbClr val="00B050"/>
                          </a:solidFill>
                          <a:effectLst/>
                          <a:latin typeface="Calibri" panose="020F0502020204030204" pitchFamily="34" charset="0"/>
                          <a:ea typeface="Calibri" panose="020F0502020204030204" pitchFamily="34" charset="0"/>
                          <a:cs typeface="Calibri" panose="020F0502020204030204" pitchFamily="34" charset="0"/>
                        </a:rPr>
                        <a:t>• Briefen/een update geven aan de “</a:t>
                      </a:r>
                      <a:r>
                        <a:rPr lang="nl-BE" sz="1400" dirty="0" err="1">
                          <a:solidFill>
                            <a:srgbClr val="00B050"/>
                          </a:solidFill>
                          <a:effectLst/>
                          <a:latin typeface="Calibri" panose="020F0502020204030204" pitchFamily="34" charset="0"/>
                          <a:ea typeface="Calibri" panose="020F0502020204030204" pitchFamily="34" charset="0"/>
                          <a:cs typeface="Calibri" panose="020F0502020204030204" pitchFamily="34" charset="0"/>
                        </a:rPr>
                        <a:t>Respective</a:t>
                      </a:r>
                      <a:r>
                        <a:rPr lang="nl-BE" sz="1400" dirty="0">
                          <a:solidFill>
                            <a:srgbClr val="00B050"/>
                          </a:solidFill>
                          <a:effectLst/>
                          <a:latin typeface="Calibri" panose="020F0502020204030204" pitchFamily="34" charset="0"/>
                          <a:ea typeface="Calibri" panose="020F0502020204030204" pitchFamily="34" charset="0"/>
                          <a:cs typeface="Calibri" panose="020F0502020204030204" pitchFamily="34" charset="0"/>
                        </a:rPr>
                        <a:t> Risk </a:t>
                      </a:r>
                      <a:r>
                        <a:rPr lang="nl-BE" sz="1400" dirty="0" err="1">
                          <a:solidFill>
                            <a:srgbClr val="00B050"/>
                          </a:solidFill>
                          <a:effectLst/>
                          <a:latin typeface="Calibri" panose="020F0502020204030204" pitchFamily="34" charset="0"/>
                          <a:ea typeface="Calibri" panose="020F0502020204030204" pitchFamily="34" charset="0"/>
                          <a:cs typeface="Calibri" panose="020F0502020204030204" pitchFamily="34" charset="0"/>
                        </a:rPr>
                        <a:t>Owner</a:t>
                      </a:r>
                      <a:r>
                        <a:rPr lang="nl-BE" sz="1400" dirty="0">
                          <a:solidFill>
                            <a:srgbClr val="00B050"/>
                          </a:solidFill>
                          <a:effectLst/>
                          <a:latin typeface="Calibri" panose="020F0502020204030204" pitchFamily="34" charset="0"/>
                          <a:ea typeface="Calibri" panose="020F0502020204030204" pitchFamily="34" charset="0"/>
                          <a:cs typeface="Calibri" panose="020F0502020204030204" pitchFamily="34" charset="0"/>
                        </a:rPr>
                        <a:t>” (vóór de volgende PDCA-cyclus)</a:t>
                      </a:r>
                      <a:endPar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nl-BE" sz="1400" dirty="0">
                          <a:solidFill>
                            <a:srgbClr val="00B050"/>
                          </a:solidFill>
                          <a:effectLst/>
                          <a:latin typeface="Calibri" panose="020F0502020204030204" pitchFamily="34" charset="0"/>
                          <a:ea typeface="Calibri" panose="020F0502020204030204" pitchFamily="34" charset="0"/>
                          <a:cs typeface="Calibri" panose="020F0502020204030204" pitchFamily="34" charset="0"/>
                        </a:rPr>
                        <a:t>• Definieer prioriteiten en acties die moeten worden ondernomen met betrekking tot de risico's en lacunes die voor deze volgende cyclus zijn geïdentificeerd</a:t>
                      </a:r>
                      <a:endPar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solidFill>
                            <a:srgbClr val="00B050"/>
                          </a:solidFill>
                          <a:effectLst/>
                          <a:latin typeface="Calibri" panose="020F0502020204030204" pitchFamily="34" charset="0"/>
                          <a:ea typeface="Calibri" panose="020F0502020204030204" pitchFamily="34" charset="0"/>
                          <a:cs typeface="Calibri" panose="020F0502020204030204" pitchFamily="34" charset="0"/>
                        </a:rPr>
                        <a:t>Nihil</a:t>
                      </a:r>
                      <a:br>
                        <a:rPr lang="nl-BE" sz="1400" dirty="0">
                          <a:solidFill>
                            <a:srgbClr val="00B050"/>
                          </a:solidFill>
                          <a:effectLst/>
                          <a:latin typeface="Calibri" panose="020F0502020204030204" pitchFamily="34" charset="0"/>
                          <a:ea typeface="Calibri" panose="020F0502020204030204" pitchFamily="34" charset="0"/>
                          <a:cs typeface="Calibri" panose="020F0502020204030204" pitchFamily="34" charset="0"/>
                        </a:rPr>
                      </a:br>
                      <a:endPar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solidFill>
                            <a:srgbClr val="00B050"/>
                          </a:solidFill>
                          <a:effectLst/>
                          <a:latin typeface="Calibri" panose="020F0502020204030204" pitchFamily="34" charset="0"/>
                          <a:ea typeface="Times New Roman" panose="02020603050405020304" pitchFamily="18" charset="0"/>
                          <a:cs typeface="Calibri" panose="020F0502020204030204" pitchFamily="34" charset="0"/>
                        </a:rPr>
                        <a:t> </a:t>
                      </a:r>
                      <a:endPar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B050"/>
                          </a:solidFill>
                          <a:effectLst/>
                          <a:latin typeface="Calibri" panose="020F0502020204030204" pitchFamily="34" charset="0"/>
                          <a:ea typeface="Times New Roman" panose="02020603050405020304" pitchFamily="18" charset="0"/>
                          <a:cs typeface="Calibri" panose="020F0502020204030204" pitchFamily="34" charset="0"/>
                        </a:rPr>
                        <a:t>31/12/2026</a:t>
                      </a:r>
                      <a:endPar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Kol SBH KESTELEYN</a:t>
                      </a:r>
                      <a:b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br>
                      <a: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Col MELANGE Philippe</a:t>
                      </a:r>
                      <a:b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br>
                      <a: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CPC RUTTEN C.</a:t>
                      </a:r>
                    </a:p>
                  </a:txBody>
                  <a:tcPr marL="7620" marR="7620" marT="7620" marB="0" anchor="ctr"/>
                </a:tc>
                <a:tc>
                  <a:txBody>
                    <a:bodyPr/>
                    <a:lstStyle/>
                    <a:p>
                      <a:pPr algn="ctr" fontAlgn="b"/>
                      <a:r>
                        <a:rPr lang="nl-BE" sz="1400" b="0" i="0" u="none" strike="noStrike" dirty="0">
                          <a:solidFill>
                            <a:srgbClr val="00B050"/>
                          </a:solidFill>
                          <a:effectLst/>
                          <a:latin typeface="Calibri" panose="020F0502020204030204" pitchFamily="34" charset="0"/>
                        </a:rPr>
                        <a:t>Col MELANGE Philippe</a:t>
                      </a:r>
                    </a:p>
                  </a:txBody>
                  <a:tcPr marL="7620" marR="7620" marT="7620" marB="0" anchor="ctr"/>
                </a:tc>
                <a:extLst>
                  <a:ext uri="{0D108BD9-81ED-4DB2-BD59-A6C34878D82A}">
                    <a16:rowId xmlns:a16="http://schemas.microsoft.com/office/drawing/2014/main" val="3523808688"/>
                  </a:ext>
                </a:extLst>
              </a:tr>
              <a:tr h="1138120">
                <a:tc>
                  <a:txBody>
                    <a:bodyPr/>
                    <a:lstStyle/>
                    <a:p>
                      <a:pPr algn="ctr">
                        <a:lnSpc>
                          <a:spcPct val="107000"/>
                        </a:lnSpc>
                        <a:spcAft>
                          <a:spcPts val="800"/>
                        </a:spcAft>
                      </a:pPr>
                      <a:r>
                        <a:rPr lang="fr-BE" sz="1400" dirty="0" err="1">
                          <a:solidFill>
                            <a:srgbClr val="00B050"/>
                          </a:solidFill>
                          <a:effectLst/>
                          <a:latin typeface="Calibri" panose="020F0502020204030204" pitchFamily="34" charset="0"/>
                          <a:ea typeface="Times New Roman" panose="02020603050405020304" pitchFamily="18" charset="0"/>
                          <a:cs typeface="Calibri" panose="020F0502020204030204" pitchFamily="34" charset="0"/>
                        </a:rPr>
                        <a:t>Piloot</a:t>
                      </a:r>
                      <a:r>
                        <a:rPr lang="fr-BE" sz="1400" dirty="0">
                          <a:solidFill>
                            <a:srgbClr val="00B050"/>
                          </a:solidFill>
                          <a:effectLst/>
                          <a:latin typeface="Calibri" panose="020F0502020204030204" pitchFamily="34" charset="0"/>
                          <a:ea typeface="Times New Roman" panose="02020603050405020304" pitchFamily="18" charset="0"/>
                          <a:cs typeface="Calibri" panose="020F0502020204030204" pitchFamily="34" charset="0"/>
                        </a:rPr>
                        <a:t>, ACOS/DG, SIPPT</a:t>
                      </a:r>
                      <a:endPar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solidFill>
                            <a:srgbClr val="00B050"/>
                          </a:solidFill>
                          <a:effectLst/>
                          <a:latin typeface="Calibri" panose="020F0502020204030204" pitchFamily="34" charset="0"/>
                          <a:ea typeface="Calibri" panose="020F0502020204030204" pitchFamily="34" charset="0"/>
                          <a:cs typeface="Calibri" panose="020F0502020204030204" pitchFamily="34" charset="0"/>
                        </a:rPr>
                        <a:t>Op maat maken van DRBS van de componenten en hun eenheden conform het wettelijk richtsnoer bepaald in de Codex en volgens het schema High, </a:t>
                      </a:r>
                      <a:r>
                        <a:rPr lang="nl-BE" sz="1400" dirty="0" err="1">
                          <a:solidFill>
                            <a:srgbClr val="00B050"/>
                          </a:solidFill>
                          <a:effectLst/>
                          <a:latin typeface="Calibri" panose="020F0502020204030204" pitchFamily="34" charset="0"/>
                          <a:ea typeface="Calibri" panose="020F0502020204030204" pitchFamily="34" charset="0"/>
                          <a:cs typeface="Calibri" panose="020F0502020204030204" pitchFamily="34" charset="0"/>
                        </a:rPr>
                        <a:t>Intermediate</a:t>
                      </a:r>
                      <a:r>
                        <a:rPr lang="nl-BE" sz="1400" dirty="0">
                          <a:solidFill>
                            <a:srgbClr val="00B050"/>
                          </a:solidFill>
                          <a:effectLst/>
                          <a:latin typeface="Calibri" panose="020F0502020204030204" pitchFamily="34" charset="0"/>
                          <a:ea typeface="Calibri" panose="020F0502020204030204" pitchFamily="34" charset="0"/>
                          <a:cs typeface="Calibri" panose="020F0502020204030204" pitchFamily="34" charset="0"/>
                        </a:rPr>
                        <a:t> en Low level risk </a:t>
                      </a:r>
                      <a:r>
                        <a:rPr lang="nl-BE" sz="1400" dirty="0" err="1">
                          <a:solidFill>
                            <a:srgbClr val="00B050"/>
                          </a:solidFill>
                          <a:effectLst/>
                          <a:latin typeface="Calibri" panose="020F0502020204030204" pitchFamily="34" charset="0"/>
                          <a:ea typeface="Calibri" panose="020F0502020204030204" pitchFamily="34" charset="0"/>
                          <a:cs typeface="Calibri" panose="020F0502020204030204" pitchFamily="34" charset="0"/>
                        </a:rPr>
                        <a:t>owner</a:t>
                      </a:r>
                      <a:endPar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B050"/>
                          </a:solidFill>
                          <a:effectLst/>
                          <a:latin typeface="Calibri" panose="020F0502020204030204" pitchFamily="34" charset="0"/>
                          <a:ea typeface="Times New Roman" panose="02020603050405020304" pitchFamily="18" charset="0"/>
                          <a:cs typeface="Calibri" panose="020F0502020204030204" pitchFamily="34" charset="0"/>
                        </a:rPr>
                        <a:t>Nihil</a:t>
                      </a:r>
                      <a:br>
                        <a:rPr lang="fr-BE" sz="1400" dirty="0">
                          <a:solidFill>
                            <a:srgbClr val="00B050"/>
                          </a:solidFill>
                          <a:effectLst/>
                          <a:latin typeface="Calibri" panose="020F0502020204030204" pitchFamily="34" charset="0"/>
                          <a:ea typeface="Times New Roman" panose="02020603050405020304" pitchFamily="18" charset="0"/>
                          <a:cs typeface="Calibri" panose="020F0502020204030204" pitchFamily="34" charset="0"/>
                        </a:rPr>
                      </a:br>
                      <a:endPar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B050"/>
                          </a:solidFill>
                          <a:effectLst/>
                          <a:latin typeface="Calibri" panose="020F0502020204030204" pitchFamily="34" charset="0"/>
                          <a:ea typeface="Times New Roman" panose="02020603050405020304" pitchFamily="18" charset="0"/>
                          <a:cs typeface="Calibri" panose="020F0502020204030204" pitchFamily="34" charset="0"/>
                        </a:rPr>
                        <a:t>1</a:t>
                      </a:r>
                      <a:endPar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B050"/>
                          </a:solidFill>
                          <a:effectLst/>
                          <a:latin typeface="Calibri" panose="020F0502020204030204" pitchFamily="34" charset="0"/>
                          <a:ea typeface="Times New Roman" panose="02020603050405020304" pitchFamily="18" charset="0"/>
                          <a:cs typeface="Calibri" panose="020F0502020204030204" pitchFamily="34" charset="0"/>
                        </a:rPr>
                        <a:t>31/12/2026</a:t>
                      </a:r>
                      <a:endPar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Kol SBH KESTELEYN</a:t>
                      </a:r>
                      <a:b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br>
                      <a: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Col MELANGE Philippe</a:t>
                      </a:r>
                      <a:b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br>
                      <a: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CPC RUTTEN C.</a:t>
                      </a:r>
                    </a:p>
                  </a:txBody>
                  <a:tcPr marL="7620" marR="7620" marT="7620" marB="0" anchor="ctr"/>
                </a:tc>
                <a:tc>
                  <a:txBody>
                    <a:bodyPr/>
                    <a:lstStyle/>
                    <a:p>
                      <a:pPr algn="ctr" fontAlgn="b"/>
                      <a:r>
                        <a:rPr lang="nl-BE" sz="1400" b="0" i="0" u="none" strike="noStrike" dirty="0">
                          <a:solidFill>
                            <a:srgbClr val="00B050"/>
                          </a:solidFill>
                          <a:effectLst/>
                          <a:latin typeface="Calibri" panose="020F0502020204030204" pitchFamily="34" charset="0"/>
                        </a:rPr>
                        <a:t>Col MELANGE Philippe</a:t>
                      </a:r>
                    </a:p>
                  </a:txBody>
                  <a:tcPr marL="7620" marR="7620" marT="7620" marB="0" anchor="ctr"/>
                </a:tc>
                <a:extLst>
                  <a:ext uri="{0D108BD9-81ED-4DB2-BD59-A6C34878D82A}">
                    <a16:rowId xmlns:a16="http://schemas.microsoft.com/office/drawing/2014/main" val="432359309"/>
                  </a:ext>
                </a:extLst>
              </a:tr>
              <a:tr h="651595">
                <a:tc>
                  <a:txBody>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lang="fr-BE" sz="1400" dirty="0" err="1">
                          <a:solidFill>
                            <a:srgbClr val="00B050"/>
                          </a:solidFill>
                          <a:effectLst/>
                          <a:latin typeface="Calibri" panose="020F0502020204030204" pitchFamily="34" charset="0"/>
                          <a:ea typeface="Times New Roman" panose="02020603050405020304" pitchFamily="18" charset="0"/>
                          <a:cs typeface="Calibri" panose="020F0502020204030204" pitchFamily="34" charset="0"/>
                        </a:rPr>
                        <a:t>Piloot</a:t>
                      </a:r>
                      <a:r>
                        <a:rPr lang="fr-BE" sz="1400" dirty="0">
                          <a:solidFill>
                            <a:srgbClr val="00B050"/>
                          </a:solidFill>
                          <a:effectLst/>
                          <a:latin typeface="Calibri" panose="020F0502020204030204" pitchFamily="34" charset="0"/>
                          <a:ea typeface="Times New Roman" panose="02020603050405020304" pitchFamily="18" charset="0"/>
                          <a:cs typeface="Calibri" panose="020F0502020204030204" pitchFamily="34" charset="0"/>
                        </a:rPr>
                        <a:t>, ACOS/DG, SIPPT</a:t>
                      </a:r>
                      <a:endPar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Verwerving/ontwikkeling van informaticamiddelen</a:t>
                      </a:r>
                    </a:p>
                  </a:txBody>
                  <a:tcPr marL="44450" marR="44450" marT="0" marB="0" anchor="ctr"/>
                </a:tc>
                <a:tc>
                  <a:txBody>
                    <a:bodyPr/>
                    <a:lstStyle/>
                    <a:p>
                      <a:pPr algn="ctr">
                        <a:lnSpc>
                          <a:spcPct val="107000"/>
                        </a:lnSpc>
                        <a:spcAft>
                          <a:spcPts val="800"/>
                        </a:spcAft>
                      </a:pPr>
                      <a: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Nihil</a:t>
                      </a:r>
                    </a:p>
                  </a:txBody>
                  <a:tcPr marL="44450" marR="44450" marT="0" marB="0" anchor="ctr"/>
                </a:tc>
                <a:tc>
                  <a:txBody>
                    <a:bodyPr/>
                    <a:lstStyle/>
                    <a:p>
                      <a:pPr algn="ctr">
                        <a:lnSpc>
                          <a:spcPct val="107000"/>
                        </a:lnSpc>
                        <a:spcAft>
                          <a:spcPts val="800"/>
                        </a:spcAft>
                      </a:pPr>
                      <a:r>
                        <a:rPr lang="fr-BE" sz="1400" dirty="0">
                          <a:solidFill>
                            <a:srgbClr val="00B050"/>
                          </a:solidFill>
                          <a:effectLst/>
                          <a:latin typeface="Calibri" panose="020F0502020204030204" pitchFamily="34" charset="0"/>
                          <a:ea typeface="Times New Roman" panose="02020603050405020304" pitchFamily="18" charset="0"/>
                          <a:cs typeface="Calibri" panose="020F0502020204030204" pitchFamily="34" charset="0"/>
                        </a:rPr>
                        <a:t> </a:t>
                      </a:r>
                      <a:endPar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B050"/>
                          </a:solidFill>
                          <a:effectLst/>
                          <a:latin typeface="Calibri" panose="020F0502020204030204" pitchFamily="34" charset="0"/>
                          <a:ea typeface="Times New Roman" panose="02020603050405020304" pitchFamily="18" charset="0"/>
                          <a:cs typeface="Calibri" panose="020F0502020204030204" pitchFamily="34" charset="0"/>
                        </a:rPr>
                        <a:t>31/12/2026</a:t>
                      </a:r>
                      <a:endPar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Kol SBH KESTELEYN</a:t>
                      </a:r>
                      <a:b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br>
                      <a: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Col MELANGE Philippe</a:t>
                      </a:r>
                      <a:b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br>
                      <a: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CPC RUTTEN C.</a:t>
                      </a:r>
                    </a:p>
                  </a:txBody>
                  <a:tcPr marL="7620" marR="7620" marT="7620" marB="0" anchor="ctr"/>
                </a:tc>
                <a:tc>
                  <a:txBody>
                    <a:bodyPr/>
                    <a:lstStyle/>
                    <a:p>
                      <a:pPr algn="ctr" fontAlgn="b"/>
                      <a:r>
                        <a:rPr lang="nl-BE" sz="1400" b="0" i="0" u="none" strike="noStrike" dirty="0">
                          <a:solidFill>
                            <a:srgbClr val="00B050"/>
                          </a:solidFill>
                          <a:effectLst/>
                          <a:latin typeface="Calibri" panose="020F0502020204030204" pitchFamily="34" charset="0"/>
                        </a:rPr>
                        <a:t>Col MELANGE Philippe</a:t>
                      </a:r>
                    </a:p>
                  </a:txBody>
                  <a:tcPr marL="7620" marR="7620" marT="7620" marB="0" anchor="ctr"/>
                </a:tc>
                <a:extLst>
                  <a:ext uri="{0D108BD9-81ED-4DB2-BD59-A6C34878D82A}">
                    <a16:rowId xmlns:a16="http://schemas.microsoft.com/office/drawing/2014/main" val="3168295882"/>
                  </a:ext>
                </a:extLst>
              </a:tr>
              <a:tr h="888392">
                <a:tc>
                  <a:txBody>
                    <a:bodyPr/>
                    <a:lstStyle/>
                    <a:p>
                      <a:pPr algn="ctr">
                        <a:lnSpc>
                          <a:spcPct val="107000"/>
                        </a:lnSpc>
                        <a:spcAft>
                          <a:spcPts val="800"/>
                        </a:spcAft>
                      </a:pPr>
                      <a: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DG MR/DG H&amp;WB</a:t>
                      </a:r>
                    </a:p>
                    <a:p>
                      <a:pPr algn="ctr">
                        <a:lnSpc>
                          <a:spcPct val="107000"/>
                        </a:lnSpc>
                        <a:spcAft>
                          <a:spcPts val="800"/>
                        </a:spcAft>
                      </a:pPr>
                      <a:endPar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err="1">
                          <a:solidFill>
                            <a:srgbClr val="00B050"/>
                          </a:solidFill>
                          <a:effectLst/>
                          <a:latin typeface="Calibri" panose="020F0502020204030204" pitchFamily="34" charset="0"/>
                          <a:ea typeface="Times New Roman" panose="02020603050405020304" pitchFamily="18" charset="0"/>
                          <a:cs typeface="Calibri" panose="020F0502020204030204" pitchFamily="34" charset="0"/>
                        </a:rPr>
                        <a:t>Uitbating</a:t>
                      </a:r>
                      <a:r>
                        <a:rPr lang="fr-BE" sz="1400" dirty="0">
                          <a:solidFill>
                            <a:srgbClr val="00B050"/>
                          </a:solidFill>
                          <a:effectLst/>
                          <a:latin typeface="Calibri" panose="020F0502020204030204" pitchFamily="34" charset="0"/>
                          <a:ea typeface="Times New Roman" panose="02020603050405020304" pitchFamily="18" charset="0"/>
                          <a:cs typeface="Calibri" panose="020F0502020204030204" pitchFamily="34" charset="0"/>
                        </a:rPr>
                        <a:t> </a:t>
                      </a:r>
                      <a:r>
                        <a:rPr lang="fr-BE" sz="1400" dirty="0" err="1">
                          <a:solidFill>
                            <a:srgbClr val="00B050"/>
                          </a:solidFill>
                          <a:effectLst/>
                          <a:latin typeface="Calibri" panose="020F0502020204030204" pitchFamily="34" charset="0"/>
                          <a:ea typeface="Times New Roman" panose="02020603050405020304" pitchFamily="18" charset="0"/>
                          <a:cs typeface="Calibri" panose="020F0502020204030204" pitchFamily="34" charset="0"/>
                        </a:rPr>
                        <a:t>informaticamiddelen</a:t>
                      </a:r>
                      <a:endPar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B050"/>
                          </a:solidFill>
                          <a:effectLst/>
                          <a:latin typeface="Calibri" panose="020F0502020204030204" pitchFamily="34" charset="0"/>
                          <a:ea typeface="Times New Roman" panose="02020603050405020304" pitchFamily="18" charset="0"/>
                          <a:cs typeface="Calibri" panose="020F0502020204030204" pitchFamily="34" charset="0"/>
                        </a:rPr>
                        <a:t>Nihil</a:t>
                      </a:r>
                      <a:br>
                        <a:rPr lang="fr-BE" sz="1400" dirty="0">
                          <a:solidFill>
                            <a:srgbClr val="00B050"/>
                          </a:solidFill>
                          <a:effectLst/>
                          <a:latin typeface="Calibri" panose="020F0502020204030204" pitchFamily="34" charset="0"/>
                          <a:ea typeface="Times New Roman" panose="02020603050405020304" pitchFamily="18" charset="0"/>
                          <a:cs typeface="Calibri" panose="020F0502020204030204" pitchFamily="34" charset="0"/>
                        </a:rPr>
                      </a:br>
                      <a:endPar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B050"/>
                          </a:solidFill>
                          <a:effectLst/>
                          <a:latin typeface="Calibri" panose="020F0502020204030204" pitchFamily="34" charset="0"/>
                          <a:ea typeface="Times New Roman" panose="02020603050405020304" pitchFamily="18" charset="0"/>
                          <a:cs typeface="Calibri" panose="020F0502020204030204" pitchFamily="34" charset="0"/>
                        </a:rPr>
                        <a:t> </a:t>
                      </a:r>
                      <a:endPar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B050"/>
                          </a:solidFill>
                          <a:effectLst/>
                          <a:latin typeface="Calibri" panose="020F0502020204030204" pitchFamily="34" charset="0"/>
                          <a:ea typeface="Times New Roman" panose="02020603050405020304" pitchFamily="18" charset="0"/>
                          <a:cs typeface="Calibri" panose="020F0502020204030204" pitchFamily="34" charset="0"/>
                        </a:rPr>
                        <a:t>31/12/2027</a:t>
                      </a:r>
                      <a:endPar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DG MR/DG H&amp;WB</a:t>
                      </a:r>
                    </a:p>
                  </a:txBody>
                  <a:tcPr marL="7620" marR="7620" marT="7620" marB="0" anchor="ctr"/>
                </a:tc>
                <a:tc>
                  <a:txBody>
                    <a:bodyPr/>
                    <a:lstStyle/>
                    <a:p>
                      <a:pPr algn="ctr" fontAlgn="b"/>
                      <a:r>
                        <a:rPr lang="nl-BE" sz="1400" b="0" i="0" u="none" strike="noStrike" dirty="0">
                          <a:solidFill>
                            <a:srgbClr val="00B050"/>
                          </a:solidFill>
                          <a:effectLst/>
                          <a:latin typeface="Calibri" panose="020F0502020204030204" pitchFamily="34" charset="0"/>
                        </a:rPr>
                        <a:t>Col MELANGE Philippe</a:t>
                      </a:r>
                    </a:p>
                  </a:txBody>
                  <a:tcPr marL="7620" marR="7620" marT="7620" marB="0" anchor="ctr"/>
                </a:tc>
                <a:extLst>
                  <a:ext uri="{0D108BD9-81ED-4DB2-BD59-A6C34878D82A}">
                    <a16:rowId xmlns:a16="http://schemas.microsoft.com/office/drawing/2014/main" val="553309125"/>
                  </a:ext>
                </a:extLst>
              </a:tr>
            </a:tbl>
          </a:graphicData>
        </a:graphic>
      </p:graphicFrame>
    </p:spTree>
    <p:extLst>
      <p:ext uri="{BB962C8B-B14F-4D97-AF65-F5344CB8AC3E}">
        <p14:creationId xmlns:p14="http://schemas.microsoft.com/office/powerpoint/2010/main" val="97567327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9033B04-8CBD-6970-90B2-D42625AB748E}"/>
              </a:ext>
            </a:extLst>
          </p:cNvPr>
          <p:cNvSpPr txBox="1"/>
          <p:nvPr/>
        </p:nvSpPr>
        <p:spPr>
          <a:xfrm>
            <a:off x="0" y="113803"/>
            <a:ext cx="12192000" cy="1446550"/>
          </a:xfrm>
          <a:prstGeom prst="rect">
            <a:avLst/>
          </a:prstGeom>
        </p:spPr>
        <p:txBody>
          <a:bodyPr wrap="square" rtlCol="0">
            <a:spAutoFit/>
          </a:bodyPr>
          <a:lstStyle/>
          <a:p>
            <a:pPr algn="ctr"/>
            <a:r>
              <a:rPr lang="nl-BE" sz="4400" b="1" dirty="0">
                <a:solidFill>
                  <a:srgbClr val="00B050"/>
                </a:solidFill>
                <a:latin typeface="Arial" panose="020B0604020202020204" pitchFamily="34" charset="0"/>
                <a:cs typeface="Arial" panose="020B0604020202020204" pitchFamily="34" charset="0"/>
              </a:rPr>
              <a:t>22-JM-01</a:t>
            </a:r>
            <a:br>
              <a:rPr lang="nl-BE" sz="4400" b="1" dirty="0">
                <a:solidFill>
                  <a:srgbClr val="00B050"/>
                </a:solidFill>
                <a:latin typeface="Arial" panose="020B0604020202020204" pitchFamily="34" charset="0"/>
                <a:cs typeface="Arial" panose="020B0604020202020204" pitchFamily="34" charset="0"/>
              </a:rPr>
            </a:br>
            <a:r>
              <a:rPr lang="nl-BE" sz="4400" b="1" dirty="0" err="1">
                <a:solidFill>
                  <a:srgbClr val="00B050"/>
                </a:solidFill>
                <a:latin typeface="Arial" panose="020B0604020202020204" pitchFamily="34" charset="0"/>
                <a:cs typeface="Arial" panose="020B0604020202020204" pitchFamily="34" charset="0"/>
              </a:rPr>
              <a:t>PsySoc</a:t>
            </a:r>
            <a:r>
              <a:rPr lang="nl-BE" sz="4400" b="1" dirty="0">
                <a:solidFill>
                  <a:srgbClr val="00B050"/>
                </a:solidFill>
                <a:latin typeface="Arial" panose="020B0604020202020204" pitchFamily="34" charset="0"/>
                <a:cs typeface="Arial" panose="020B0604020202020204" pitchFamily="34" charset="0"/>
              </a:rPr>
              <a:t> risico’s </a:t>
            </a:r>
            <a:r>
              <a:rPr lang="nl-BE" sz="4400" b="1" dirty="0" err="1">
                <a:solidFill>
                  <a:srgbClr val="00B050"/>
                </a:solidFill>
                <a:latin typeface="Arial" panose="020B0604020202020204" pitchFamily="34" charset="0"/>
                <a:cs typeface="Arial" panose="020B0604020202020204" pitchFamily="34" charset="0"/>
              </a:rPr>
              <a:t>lorg</a:t>
            </a:r>
            <a:r>
              <a:rPr lang="nl-BE" sz="4400" b="1" dirty="0">
                <a:solidFill>
                  <a:srgbClr val="00B050"/>
                </a:solidFill>
                <a:latin typeface="Arial" panose="020B0604020202020204" pitchFamily="34" charset="0"/>
                <a:cs typeface="Arial" panose="020B0604020202020204" pitchFamily="34" charset="0"/>
              </a:rPr>
              <a:t> buitenland.</a:t>
            </a:r>
          </a:p>
        </p:txBody>
      </p:sp>
      <p:graphicFrame>
        <p:nvGraphicFramePr>
          <p:cNvPr id="6" name="Table 5">
            <a:extLst>
              <a:ext uri="{FF2B5EF4-FFF2-40B4-BE49-F238E27FC236}">
                <a16:creationId xmlns:a16="http://schemas.microsoft.com/office/drawing/2014/main" id="{9E8EDF15-6C8F-E43A-4A4B-EC3308345CE8}"/>
              </a:ext>
            </a:extLst>
          </p:cNvPr>
          <p:cNvGraphicFramePr>
            <a:graphicFrameLocks noGrp="1"/>
          </p:cNvGraphicFramePr>
          <p:nvPr>
            <p:extLst>
              <p:ext uri="{D42A27DB-BD31-4B8C-83A1-F6EECF244321}">
                <p14:modId xmlns:p14="http://schemas.microsoft.com/office/powerpoint/2010/main" val="640675041"/>
              </p:ext>
            </p:extLst>
          </p:nvPr>
        </p:nvGraphicFramePr>
        <p:xfrm>
          <a:off x="0" y="1725606"/>
          <a:ext cx="12192000" cy="5132392"/>
        </p:xfrm>
        <a:graphic>
          <a:graphicData uri="http://schemas.openxmlformats.org/drawingml/2006/table">
            <a:tbl>
              <a:tblPr firstRow="1" bandRow="1">
                <a:tableStyleId>{5C22544A-7EE6-4342-B048-85BDC9FD1C3A}</a:tableStyleId>
              </a:tblPr>
              <a:tblGrid>
                <a:gridCol w="1724025">
                  <a:extLst>
                    <a:ext uri="{9D8B030D-6E8A-4147-A177-3AD203B41FA5}">
                      <a16:colId xmlns:a16="http://schemas.microsoft.com/office/drawing/2014/main" val="3164560031"/>
                    </a:ext>
                  </a:extLst>
                </a:gridCol>
                <a:gridCol w="3383329">
                  <a:extLst>
                    <a:ext uri="{9D8B030D-6E8A-4147-A177-3AD203B41FA5}">
                      <a16:colId xmlns:a16="http://schemas.microsoft.com/office/drawing/2014/main" val="4051463726"/>
                    </a:ext>
                  </a:extLst>
                </a:gridCol>
                <a:gridCol w="1180123">
                  <a:extLst>
                    <a:ext uri="{9D8B030D-6E8A-4147-A177-3AD203B41FA5}">
                      <a16:colId xmlns:a16="http://schemas.microsoft.com/office/drawing/2014/main" val="2989411758"/>
                    </a:ext>
                  </a:extLst>
                </a:gridCol>
                <a:gridCol w="765908">
                  <a:extLst>
                    <a:ext uri="{9D8B030D-6E8A-4147-A177-3AD203B41FA5}">
                      <a16:colId xmlns:a16="http://schemas.microsoft.com/office/drawing/2014/main" val="3396486518"/>
                    </a:ext>
                  </a:extLst>
                </a:gridCol>
                <a:gridCol w="1273907">
                  <a:extLst>
                    <a:ext uri="{9D8B030D-6E8A-4147-A177-3AD203B41FA5}">
                      <a16:colId xmlns:a16="http://schemas.microsoft.com/office/drawing/2014/main" val="3760943750"/>
                    </a:ext>
                  </a:extLst>
                </a:gridCol>
                <a:gridCol w="1599303">
                  <a:extLst>
                    <a:ext uri="{9D8B030D-6E8A-4147-A177-3AD203B41FA5}">
                      <a16:colId xmlns:a16="http://schemas.microsoft.com/office/drawing/2014/main" val="435362140"/>
                    </a:ext>
                  </a:extLst>
                </a:gridCol>
                <a:gridCol w="2265405">
                  <a:extLst>
                    <a:ext uri="{9D8B030D-6E8A-4147-A177-3AD203B41FA5}">
                      <a16:colId xmlns:a16="http://schemas.microsoft.com/office/drawing/2014/main" val="2718862243"/>
                    </a:ext>
                  </a:extLst>
                </a:gridCol>
              </a:tblGrid>
              <a:tr h="1129501">
                <a:tc>
                  <a:txBody>
                    <a:bodyPr/>
                    <a:lstStyle/>
                    <a:p>
                      <a:pPr algn="ctr"/>
                      <a:r>
                        <a:rPr lang="nl-BE" dirty="0">
                          <a:solidFill>
                            <a:schemeClr val="bg1"/>
                          </a:solidFill>
                        </a:rPr>
                        <a:t>Actor</a:t>
                      </a:r>
                    </a:p>
                  </a:txBody>
                  <a:tcPr anchor="ctr">
                    <a:solidFill>
                      <a:srgbClr val="00B050"/>
                    </a:solidFill>
                  </a:tcPr>
                </a:tc>
                <a:tc>
                  <a:txBody>
                    <a:bodyPr/>
                    <a:lstStyle/>
                    <a:p>
                      <a:pPr algn="ctr"/>
                      <a:r>
                        <a:rPr lang="nl-BE" dirty="0" err="1">
                          <a:solidFill>
                            <a:schemeClr val="bg1"/>
                          </a:solidFill>
                        </a:rPr>
                        <a:t>Ojectief</a:t>
                      </a:r>
                      <a:r>
                        <a:rPr lang="nl-BE" dirty="0">
                          <a:solidFill>
                            <a:schemeClr val="bg1"/>
                          </a:solidFill>
                        </a:rPr>
                        <a:t>/Taak</a:t>
                      </a:r>
                    </a:p>
                  </a:txBody>
                  <a:tcPr anchor="ctr">
                    <a:solidFill>
                      <a:srgbClr val="00B050"/>
                    </a:solidFill>
                  </a:tcPr>
                </a:tc>
                <a:tc>
                  <a:txBody>
                    <a:bodyPr/>
                    <a:lstStyle/>
                    <a:p>
                      <a:pPr algn="ctr"/>
                      <a:r>
                        <a:rPr lang="nl-BE" dirty="0">
                          <a:solidFill>
                            <a:schemeClr val="bg1"/>
                          </a:solidFill>
                        </a:rPr>
                        <a:t>Impact</a:t>
                      </a:r>
                      <a:br>
                        <a:rPr lang="nl-BE" dirty="0">
                          <a:solidFill>
                            <a:schemeClr val="bg1"/>
                          </a:solidFill>
                        </a:rPr>
                      </a:br>
                      <a:r>
                        <a:rPr lang="nl-BE" dirty="0">
                          <a:solidFill>
                            <a:schemeClr val="bg1"/>
                          </a:solidFill>
                        </a:rPr>
                        <a:t>LPP/PLP</a:t>
                      </a:r>
                      <a:br>
                        <a:rPr lang="nl-BE" dirty="0">
                          <a:solidFill>
                            <a:schemeClr val="bg1"/>
                          </a:solidFill>
                        </a:rPr>
                      </a:br>
                      <a:r>
                        <a:rPr lang="nl-BE" dirty="0">
                          <a:solidFill>
                            <a:schemeClr val="bg1"/>
                          </a:solidFill>
                        </a:rPr>
                        <a:t>KKE</a:t>
                      </a:r>
                    </a:p>
                  </a:txBody>
                  <a:tcPr anchor="ctr">
                    <a:solidFill>
                      <a:srgbClr val="00B050"/>
                    </a:solidFill>
                  </a:tcPr>
                </a:tc>
                <a:tc>
                  <a:txBody>
                    <a:bodyPr/>
                    <a:lstStyle/>
                    <a:p>
                      <a:pPr algn="ctr"/>
                      <a:r>
                        <a:rPr lang="nl-BE" dirty="0" err="1">
                          <a:solidFill>
                            <a:schemeClr val="bg1"/>
                          </a:solidFill>
                        </a:rPr>
                        <a:t>Prio</a:t>
                      </a:r>
                      <a:endParaRPr lang="nl-BE" dirty="0">
                        <a:solidFill>
                          <a:schemeClr val="bg1"/>
                        </a:solidFill>
                      </a:endParaRPr>
                    </a:p>
                  </a:txBody>
                  <a:tcPr anchor="ctr">
                    <a:solidFill>
                      <a:srgbClr val="00B050"/>
                    </a:solidFill>
                  </a:tcPr>
                </a:tc>
                <a:tc>
                  <a:txBody>
                    <a:bodyPr/>
                    <a:lstStyle/>
                    <a:p>
                      <a:pPr algn="ctr"/>
                      <a:r>
                        <a:rPr lang="nl-BE" dirty="0">
                          <a:solidFill>
                            <a:schemeClr val="bg1"/>
                          </a:solidFill>
                        </a:rPr>
                        <a:t>Data </a:t>
                      </a:r>
                      <a:br>
                        <a:rPr lang="nl-BE" dirty="0">
                          <a:solidFill>
                            <a:schemeClr val="bg1"/>
                          </a:solidFill>
                        </a:rPr>
                      </a:br>
                      <a:r>
                        <a:rPr lang="nl-BE" dirty="0">
                          <a:solidFill>
                            <a:schemeClr val="bg1"/>
                          </a:solidFill>
                        </a:rPr>
                        <a:t>(NLT)</a:t>
                      </a:r>
                    </a:p>
                  </a:txBody>
                  <a:tcPr anchor="ctr">
                    <a:solidFill>
                      <a:srgbClr val="00B050"/>
                    </a:solidFill>
                  </a:tcPr>
                </a:tc>
                <a:tc>
                  <a:txBody>
                    <a:bodyPr/>
                    <a:lstStyle/>
                    <a:p>
                      <a:pPr algn="ctr"/>
                      <a:r>
                        <a:rPr lang="nl-BE" dirty="0">
                          <a:solidFill>
                            <a:schemeClr val="bg1"/>
                          </a:solidFill>
                        </a:rPr>
                        <a:t>Piloot</a:t>
                      </a:r>
                    </a:p>
                  </a:txBody>
                  <a:tcPr anchor="ctr">
                    <a:solidFill>
                      <a:srgbClr val="00B050"/>
                    </a:solidFill>
                  </a:tcPr>
                </a:tc>
                <a:tc>
                  <a:txBody>
                    <a:bodyPr/>
                    <a:lstStyle/>
                    <a:p>
                      <a:pPr algn="ctr"/>
                      <a:r>
                        <a:rPr lang="nl-BE" dirty="0">
                          <a:solidFill>
                            <a:schemeClr val="bg1"/>
                          </a:solidFill>
                        </a:rPr>
                        <a:t>Preventieadviseur</a:t>
                      </a:r>
                    </a:p>
                  </a:txBody>
                  <a:tcPr anchor="ctr">
                    <a:solidFill>
                      <a:srgbClr val="00B050"/>
                    </a:solidFill>
                  </a:tcPr>
                </a:tc>
                <a:extLst>
                  <a:ext uri="{0D108BD9-81ED-4DB2-BD59-A6C34878D82A}">
                    <a16:rowId xmlns:a16="http://schemas.microsoft.com/office/drawing/2014/main" val="3142780"/>
                  </a:ext>
                </a:extLst>
              </a:tr>
              <a:tr h="1003093">
                <a:tc>
                  <a:txBody>
                    <a:bodyPr/>
                    <a:lstStyle/>
                    <a:p>
                      <a:pPr algn="ctr">
                        <a:lnSpc>
                          <a:spcPct val="107000"/>
                        </a:lnSpc>
                        <a:spcAft>
                          <a:spcPts val="800"/>
                        </a:spcAft>
                      </a:pPr>
                      <a:r>
                        <a:rPr lang="sv-SE" sz="1400" dirty="0">
                          <a:effectLst/>
                          <a:latin typeface="Calibri" panose="020F0502020204030204" pitchFamily="34" charset="0"/>
                          <a:ea typeface="Calibri" panose="020F0502020204030204" pitchFamily="34" charset="0"/>
                          <a:cs typeface="Times New Roman" panose="02020603050405020304" pitchFamily="18" charset="0"/>
                        </a:rPr>
                        <a:t>Mev KENIS LaurenMaj BARA Bertrand</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Vaststellen en ontwikkelen van een adequaat ondersteuningsproces (middelen)</a:t>
                      </a: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Nihil</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30/06/2025</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err="1">
                          <a:effectLst/>
                          <a:latin typeface="Calibri" panose="020F0502020204030204" pitchFamily="34" charset="0"/>
                          <a:ea typeface="Calibri" panose="020F0502020204030204" pitchFamily="34" charset="0"/>
                          <a:cs typeface="Times New Roman" panose="02020603050405020304" pitchFamily="18" charset="0"/>
                        </a:rPr>
                        <a:t>Maj</a:t>
                      </a:r>
                      <a:r>
                        <a:rPr lang="nl-BE" sz="1400" dirty="0">
                          <a:effectLst/>
                          <a:latin typeface="Calibri" panose="020F0502020204030204" pitchFamily="34" charset="0"/>
                          <a:ea typeface="Calibri" panose="020F0502020204030204" pitchFamily="34" charset="0"/>
                          <a:cs typeface="Times New Roman" panose="02020603050405020304" pitchFamily="18" charset="0"/>
                        </a:rPr>
                        <a:t> BARA Bertrand</a:t>
                      </a:r>
                    </a:p>
                  </a:txBody>
                  <a:tcPr marL="7620" marR="7620" marT="7620" marB="0" anchor="ctr"/>
                </a:tc>
                <a:tc>
                  <a:txBody>
                    <a:bodyPr/>
                    <a:lstStyle/>
                    <a:p>
                      <a:pPr algn="ctr" fontAlgn="b"/>
                      <a:r>
                        <a:rPr lang="nl-BE" sz="1400" b="0" i="0" u="none" strike="noStrike" dirty="0" err="1">
                          <a:effectLst/>
                          <a:latin typeface="Calibri" panose="020F0502020204030204" pitchFamily="34" charset="0"/>
                        </a:rPr>
                        <a:t>Cdt</a:t>
                      </a:r>
                      <a:r>
                        <a:rPr lang="nl-BE" sz="1400" b="0" i="0" u="none" strike="noStrike" dirty="0">
                          <a:effectLst/>
                          <a:latin typeface="Calibri" panose="020F0502020204030204" pitchFamily="34" charset="0"/>
                        </a:rPr>
                        <a:t> WILMAERTS Lies</a:t>
                      </a:r>
                      <a:br>
                        <a:rPr lang="nl-BE" sz="1400" b="0" i="0" u="none" strike="noStrike" dirty="0">
                          <a:effectLst/>
                          <a:latin typeface="Calibri" panose="020F0502020204030204" pitchFamily="34" charset="0"/>
                        </a:rPr>
                      </a:br>
                      <a:r>
                        <a:rPr lang="nl-BE" sz="1400" b="0" i="0" u="none" strike="noStrike" dirty="0">
                          <a:effectLst/>
                          <a:latin typeface="Calibri" panose="020F0502020204030204" pitchFamily="34" charset="0"/>
                        </a:rPr>
                        <a:t>Kol MELANGE Philippe</a:t>
                      </a:r>
                    </a:p>
                  </a:txBody>
                  <a:tcPr marL="7620" marR="7620" marT="7620" marB="0" anchor="ctr"/>
                </a:tc>
                <a:extLst>
                  <a:ext uri="{0D108BD9-81ED-4DB2-BD59-A6C34878D82A}">
                    <a16:rowId xmlns:a16="http://schemas.microsoft.com/office/drawing/2014/main" val="3523808688"/>
                  </a:ext>
                </a:extLst>
              </a:tr>
              <a:tr h="509902">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DGHR &amp; DG H&amp;WB</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Keuze van het ondersteuningsproces</a:t>
                      </a: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Nihil</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1 </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31/12/2025</a:t>
                      </a: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err="1">
                          <a:effectLst/>
                          <a:latin typeface="Calibri" panose="020F0502020204030204" pitchFamily="34" charset="0"/>
                          <a:ea typeface="Calibri" panose="020F0502020204030204" pitchFamily="34" charset="0"/>
                          <a:cs typeface="Times New Roman" panose="02020603050405020304" pitchFamily="18" charset="0"/>
                        </a:rPr>
                        <a:t>Maj</a:t>
                      </a:r>
                      <a:r>
                        <a:rPr lang="nl-BE" sz="1400" dirty="0">
                          <a:effectLst/>
                          <a:latin typeface="Calibri" panose="020F0502020204030204" pitchFamily="34" charset="0"/>
                          <a:ea typeface="Calibri" panose="020F0502020204030204" pitchFamily="34" charset="0"/>
                          <a:cs typeface="Times New Roman" panose="02020603050405020304" pitchFamily="18" charset="0"/>
                        </a:rPr>
                        <a:t> BARA Bertrand</a:t>
                      </a:r>
                    </a:p>
                  </a:txBody>
                  <a:tcPr marL="7620" marR="7620" marT="762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b="0" i="0" u="none" strike="noStrike" dirty="0" err="1">
                          <a:effectLst/>
                          <a:latin typeface="Calibri" panose="020F0502020204030204" pitchFamily="34" charset="0"/>
                        </a:rPr>
                        <a:t>Cdt</a:t>
                      </a:r>
                      <a:r>
                        <a:rPr lang="nl-BE" sz="1400" b="0" i="0" u="none" strike="noStrike" dirty="0">
                          <a:effectLst/>
                          <a:latin typeface="Calibri" panose="020F0502020204030204" pitchFamily="34" charset="0"/>
                        </a:rPr>
                        <a:t> WILMAERTS Lies</a:t>
                      </a:r>
                      <a:br>
                        <a:rPr lang="nl-BE" sz="1400" b="0" i="0" u="none" strike="noStrike" dirty="0">
                          <a:effectLst/>
                          <a:latin typeface="Calibri" panose="020F0502020204030204" pitchFamily="34" charset="0"/>
                        </a:rPr>
                      </a:br>
                      <a:r>
                        <a:rPr lang="nl-BE" sz="1400" b="0" i="0" u="none" strike="noStrike" dirty="0">
                          <a:effectLst/>
                          <a:latin typeface="Calibri" panose="020F0502020204030204" pitchFamily="34" charset="0"/>
                        </a:rPr>
                        <a:t>Kol MELANGE Philippe</a:t>
                      </a:r>
                    </a:p>
                  </a:txBody>
                  <a:tcPr marL="7620" marR="7620" marT="7620" marB="0" anchor="ctr"/>
                </a:tc>
                <a:extLst>
                  <a:ext uri="{0D108BD9-81ED-4DB2-BD59-A6C34878D82A}">
                    <a16:rowId xmlns:a16="http://schemas.microsoft.com/office/drawing/2014/main" val="2862384253"/>
                  </a:ext>
                </a:extLst>
              </a:tr>
              <a:tr h="674365">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DGHR &amp; DG H&amp;WB</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Redactie van het ondersteuningsproces</a:t>
                      </a: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Nihil</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30/04/2026</a:t>
                      </a: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err="1">
                          <a:effectLst/>
                          <a:latin typeface="Calibri" panose="020F0502020204030204" pitchFamily="34" charset="0"/>
                          <a:ea typeface="Calibri" panose="020F0502020204030204" pitchFamily="34" charset="0"/>
                          <a:cs typeface="Times New Roman" panose="02020603050405020304" pitchFamily="18" charset="0"/>
                        </a:rPr>
                        <a:t>Maj</a:t>
                      </a:r>
                      <a:r>
                        <a:rPr lang="nl-BE" sz="1400" dirty="0">
                          <a:effectLst/>
                          <a:latin typeface="Calibri" panose="020F0502020204030204" pitchFamily="34" charset="0"/>
                          <a:ea typeface="Calibri" panose="020F0502020204030204" pitchFamily="34" charset="0"/>
                          <a:cs typeface="Times New Roman" panose="02020603050405020304" pitchFamily="18" charset="0"/>
                        </a:rPr>
                        <a:t> BARA Bertrand</a:t>
                      </a:r>
                    </a:p>
                  </a:txBody>
                  <a:tcPr marL="7620" marR="7620" marT="762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b="0" i="0" u="none" strike="noStrike" dirty="0" err="1">
                          <a:effectLst/>
                          <a:latin typeface="Calibri" panose="020F0502020204030204" pitchFamily="34" charset="0"/>
                        </a:rPr>
                        <a:t>Cdt</a:t>
                      </a:r>
                      <a:r>
                        <a:rPr lang="nl-BE" sz="1400" b="0" i="0" u="none" strike="noStrike" dirty="0">
                          <a:effectLst/>
                          <a:latin typeface="Calibri" panose="020F0502020204030204" pitchFamily="34" charset="0"/>
                        </a:rPr>
                        <a:t> WILMAERTS Lies</a:t>
                      </a:r>
                      <a:br>
                        <a:rPr lang="nl-BE" sz="1400" b="0" i="0" u="none" strike="noStrike" dirty="0">
                          <a:effectLst/>
                          <a:latin typeface="Calibri" panose="020F0502020204030204" pitchFamily="34" charset="0"/>
                        </a:rPr>
                      </a:br>
                      <a:r>
                        <a:rPr lang="nl-BE" sz="1400" b="0" i="0" u="none" strike="noStrike" dirty="0">
                          <a:effectLst/>
                          <a:latin typeface="Calibri" panose="020F0502020204030204" pitchFamily="34" charset="0"/>
                        </a:rPr>
                        <a:t>Kol MELANGE Philippe</a:t>
                      </a:r>
                    </a:p>
                  </a:txBody>
                  <a:tcPr marL="7620" marR="7620" marT="7620" marB="0" anchor="ctr"/>
                </a:tc>
                <a:extLst>
                  <a:ext uri="{0D108BD9-81ED-4DB2-BD59-A6C34878D82A}">
                    <a16:rowId xmlns:a16="http://schemas.microsoft.com/office/drawing/2014/main" val="2255731880"/>
                  </a:ext>
                </a:extLst>
              </a:tr>
              <a:tr h="524141">
                <a:tc>
                  <a:txBody>
                    <a:bodyPr/>
                    <a:lstStyle/>
                    <a:p>
                      <a:pPr algn="ctr">
                        <a:lnSpc>
                          <a:spcPct val="107000"/>
                        </a:lnSpc>
                        <a:spcAft>
                          <a:spcPts val="800"/>
                        </a:spcAft>
                      </a:pPr>
                      <a:r>
                        <a:rPr lang="nl-BE" sz="1400" dirty="0" err="1">
                          <a:effectLst/>
                          <a:latin typeface="Calibri" panose="020F0502020204030204" pitchFamily="34" charset="0"/>
                          <a:ea typeface="Calibri" panose="020F0502020204030204" pitchFamily="34" charset="0"/>
                          <a:cs typeface="Times New Roman" panose="02020603050405020304" pitchFamily="18" charset="0"/>
                        </a:rPr>
                        <a:t>Mev</a:t>
                      </a:r>
                      <a:r>
                        <a:rPr lang="nl-BE" sz="1400" dirty="0">
                          <a:effectLst/>
                          <a:latin typeface="Calibri" panose="020F0502020204030204" pitchFamily="34" charset="0"/>
                          <a:ea typeface="Calibri" panose="020F0502020204030204" pitchFamily="34" charset="0"/>
                          <a:cs typeface="Times New Roman" panose="02020603050405020304" pitchFamily="18" charset="0"/>
                        </a:rPr>
                        <a:t> KENIS Lauren + DG Jur</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Juridische steun</a:t>
                      </a: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Nihil</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31/05/2026</a:t>
                      </a: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err="1">
                          <a:effectLst/>
                          <a:latin typeface="Calibri" panose="020F0502020204030204" pitchFamily="34" charset="0"/>
                          <a:ea typeface="Calibri" panose="020F0502020204030204" pitchFamily="34" charset="0"/>
                          <a:cs typeface="Times New Roman" panose="02020603050405020304" pitchFamily="18" charset="0"/>
                        </a:rPr>
                        <a:t>Maj</a:t>
                      </a:r>
                      <a:r>
                        <a:rPr lang="nl-BE" sz="1400" dirty="0">
                          <a:effectLst/>
                          <a:latin typeface="Calibri" panose="020F0502020204030204" pitchFamily="34" charset="0"/>
                          <a:ea typeface="Calibri" panose="020F0502020204030204" pitchFamily="34" charset="0"/>
                          <a:cs typeface="Times New Roman" panose="02020603050405020304" pitchFamily="18" charset="0"/>
                        </a:rPr>
                        <a:t> BARA Bertrand</a:t>
                      </a:r>
                    </a:p>
                  </a:txBody>
                  <a:tcPr marL="7620" marR="7620" marT="762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b="0" i="0" u="none" strike="noStrike" dirty="0" err="1">
                          <a:effectLst/>
                          <a:latin typeface="Calibri" panose="020F0502020204030204" pitchFamily="34" charset="0"/>
                        </a:rPr>
                        <a:t>Cdt</a:t>
                      </a:r>
                      <a:r>
                        <a:rPr lang="nl-BE" sz="1400" b="0" i="0" u="none" strike="noStrike" dirty="0">
                          <a:effectLst/>
                          <a:latin typeface="Calibri" panose="020F0502020204030204" pitchFamily="34" charset="0"/>
                        </a:rPr>
                        <a:t> WILMAERTS Lies</a:t>
                      </a:r>
                      <a:br>
                        <a:rPr lang="nl-BE" sz="1400" b="0" i="0" u="none" strike="noStrike" dirty="0">
                          <a:effectLst/>
                          <a:latin typeface="Calibri" panose="020F0502020204030204" pitchFamily="34" charset="0"/>
                        </a:rPr>
                      </a:br>
                      <a:r>
                        <a:rPr lang="nl-BE" sz="1400" b="0" i="0" u="none" strike="noStrike" dirty="0">
                          <a:effectLst/>
                          <a:latin typeface="Calibri" panose="020F0502020204030204" pitchFamily="34" charset="0"/>
                        </a:rPr>
                        <a:t>Kol MELANGE Philippe</a:t>
                      </a:r>
                    </a:p>
                  </a:txBody>
                  <a:tcPr marL="7620" marR="7620" marT="7620" marB="0" anchor="ctr"/>
                </a:tc>
                <a:extLst>
                  <a:ext uri="{0D108BD9-81ED-4DB2-BD59-A6C34878D82A}">
                    <a16:rowId xmlns:a16="http://schemas.microsoft.com/office/drawing/2014/main" val="3413248518"/>
                  </a:ext>
                </a:extLst>
              </a:tr>
              <a:tr h="645695">
                <a:tc>
                  <a:txBody>
                    <a:bodyPr/>
                    <a:lstStyle/>
                    <a:p>
                      <a:pPr algn="ctr">
                        <a:lnSpc>
                          <a:spcPct val="107000"/>
                        </a:lnSpc>
                        <a:spcAft>
                          <a:spcPts val="800"/>
                        </a:spcAft>
                      </a:pPr>
                      <a:r>
                        <a:rPr lang="sv-SE" sz="1400" dirty="0">
                          <a:effectLst/>
                          <a:latin typeface="Calibri" panose="020F0502020204030204" pitchFamily="34" charset="0"/>
                          <a:ea typeface="Calibri" panose="020F0502020204030204" pitchFamily="34" charset="0"/>
                          <a:cs typeface="Times New Roman" panose="02020603050405020304" pitchFamily="18" charset="0"/>
                        </a:rPr>
                        <a:t>Mev KENIS Lauren</a:t>
                      </a:r>
                      <a:br>
                        <a:rPr lang="sv-SE" sz="1400" dirty="0">
                          <a:effectLst/>
                          <a:latin typeface="Calibri" panose="020F0502020204030204" pitchFamily="34" charset="0"/>
                          <a:ea typeface="Calibri" panose="020F0502020204030204" pitchFamily="34" charset="0"/>
                          <a:cs typeface="Times New Roman" panose="02020603050405020304" pitchFamily="18" charset="0"/>
                        </a:rPr>
                      </a:br>
                      <a:r>
                        <a:rPr lang="sv-SE" sz="1400" dirty="0">
                          <a:effectLst/>
                          <a:latin typeface="Calibri" panose="020F0502020204030204" pitchFamily="34" charset="0"/>
                          <a:ea typeface="Calibri" panose="020F0502020204030204" pitchFamily="34" charset="0"/>
                          <a:cs typeface="Times New Roman" panose="02020603050405020304" pitchFamily="18" charset="0"/>
                        </a:rPr>
                        <a:t>Maj BARA Bertrand</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Aanbieden van het ondersteuningsproces</a:t>
                      </a: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Nihil</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2</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31/05/2026</a:t>
                      </a: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err="1">
                          <a:effectLst/>
                          <a:latin typeface="Calibri" panose="020F0502020204030204" pitchFamily="34" charset="0"/>
                          <a:ea typeface="Calibri" panose="020F0502020204030204" pitchFamily="34" charset="0"/>
                          <a:cs typeface="Times New Roman" panose="02020603050405020304" pitchFamily="18" charset="0"/>
                        </a:rPr>
                        <a:t>Maj</a:t>
                      </a:r>
                      <a:r>
                        <a:rPr lang="nl-BE" sz="1400" dirty="0">
                          <a:effectLst/>
                          <a:latin typeface="Calibri" panose="020F0502020204030204" pitchFamily="34" charset="0"/>
                          <a:ea typeface="Calibri" panose="020F0502020204030204" pitchFamily="34" charset="0"/>
                          <a:cs typeface="Times New Roman" panose="02020603050405020304" pitchFamily="18" charset="0"/>
                        </a:rPr>
                        <a:t> BARA Bertrand</a:t>
                      </a:r>
                    </a:p>
                  </a:txBody>
                  <a:tcPr marL="7620" marR="7620" marT="762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b="0" i="0" u="none" strike="noStrike" dirty="0" err="1">
                          <a:effectLst/>
                          <a:latin typeface="Calibri" panose="020F0502020204030204" pitchFamily="34" charset="0"/>
                        </a:rPr>
                        <a:t>Cdt</a:t>
                      </a:r>
                      <a:r>
                        <a:rPr lang="nl-BE" sz="1400" b="0" i="0" u="none" strike="noStrike" dirty="0">
                          <a:effectLst/>
                          <a:latin typeface="Calibri" panose="020F0502020204030204" pitchFamily="34" charset="0"/>
                        </a:rPr>
                        <a:t> WILMAERTS Lies</a:t>
                      </a:r>
                      <a:br>
                        <a:rPr lang="nl-BE" sz="1400" b="0" i="0" u="none" strike="noStrike" dirty="0">
                          <a:effectLst/>
                          <a:latin typeface="Calibri" panose="020F0502020204030204" pitchFamily="34" charset="0"/>
                        </a:rPr>
                      </a:br>
                      <a:r>
                        <a:rPr lang="nl-BE" sz="1400" b="0" i="0" u="none" strike="noStrike" dirty="0">
                          <a:effectLst/>
                          <a:latin typeface="Calibri" panose="020F0502020204030204" pitchFamily="34" charset="0"/>
                        </a:rPr>
                        <a:t>Kol MELANGE Philippe</a:t>
                      </a:r>
                    </a:p>
                  </a:txBody>
                  <a:tcPr marL="7620" marR="7620" marT="7620" marB="0" anchor="ctr"/>
                </a:tc>
                <a:extLst>
                  <a:ext uri="{0D108BD9-81ED-4DB2-BD59-A6C34878D82A}">
                    <a16:rowId xmlns:a16="http://schemas.microsoft.com/office/drawing/2014/main" val="432359309"/>
                  </a:ext>
                </a:extLst>
              </a:tr>
              <a:tr h="645695">
                <a:tc>
                  <a:txBody>
                    <a:bodyPr/>
                    <a:lstStyle/>
                    <a:p>
                      <a:pPr algn="ctr">
                        <a:lnSpc>
                          <a:spcPct val="107000"/>
                        </a:lnSpc>
                        <a:spcAft>
                          <a:spcPts val="800"/>
                        </a:spcAft>
                      </a:pPr>
                      <a:r>
                        <a:rPr lang="sv-SE" sz="1400" dirty="0">
                          <a:effectLst/>
                          <a:latin typeface="Calibri" panose="020F0502020204030204" pitchFamily="34" charset="0"/>
                          <a:ea typeface="Calibri" panose="020F0502020204030204" pitchFamily="34" charset="0"/>
                          <a:cs typeface="Times New Roman" panose="02020603050405020304" pitchFamily="18" charset="0"/>
                        </a:rPr>
                        <a:t>Mev KENIS LaurenMaj BARA Bertrand</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Opvolging verzekeren</a:t>
                      </a: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Nihil</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3</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31/12/2026</a:t>
                      </a: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err="1">
                          <a:effectLst/>
                          <a:latin typeface="Calibri" panose="020F0502020204030204" pitchFamily="34" charset="0"/>
                          <a:ea typeface="Calibri" panose="020F0502020204030204" pitchFamily="34" charset="0"/>
                          <a:cs typeface="Times New Roman" panose="02020603050405020304" pitchFamily="18" charset="0"/>
                        </a:rPr>
                        <a:t>Maj</a:t>
                      </a:r>
                      <a:r>
                        <a:rPr lang="nl-BE" sz="1400" dirty="0">
                          <a:effectLst/>
                          <a:latin typeface="Calibri" panose="020F0502020204030204" pitchFamily="34" charset="0"/>
                          <a:ea typeface="Calibri" panose="020F0502020204030204" pitchFamily="34" charset="0"/>
                          <a:cs typeface="Times New Roman" panose="02020603050405020304" pitchFamily="18" charset="0"/>
                        </a:rPr>
                        <a:t> BARA Bertrand</a:t>
                      </a:r>
                    </a:p>
                  </a:txBody>
                  <a:tcPr marL="7620" marR="7620" marT="762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b="0" i="0" u="none" strike="noStrike" dirty="0" err="1">
                          <a:effectLst/>
                          <a:latin typeface="Calibri" panose="020F0502020204030204" pitchFamily="34" charset="0"/>
                        </a:rPr>
                        <a:t>Cdt</a:t>
                      </a:r>
                      <a:r>
                        <a:rPr lang="nl-BE" sz="1400" b="0" i="0" u="none" strike="noStrike" dirty="0">
                          <a:effectLst/>
                          <a:latin typeface="Calibri" panose="020F0502020204030204" pitchFamily="34" charset="0"/>
                        </a:rPr>
                        <a:t> WILMAERTS Lies</a:t>
                      </a:r>
                      <a:br>
                        <a:rPr lang="nl-BE" sz="1400" b="0" i="0" u="none" strike="noStrike" dirty="0">
                          <a:effectLst/>
                          <a:latin typeface="Calibri" panose="020F0502020204030204" pitchFamily="34" charset="0"/>
                        </a:rPr>
                      </a:br>
                      <a:r>
                        <a:rPr lang="nl-BE" sz="1400" b="0" i="0" u="none" strike="noStrike" dirty="0">
                          <a:effectLst/>
                          <a:latin typeface="Calibri" panose="020F0502020204030204" pitchFamily="34" charset="0"/>
                        </a:rPr>
                        <a:t>Kol MELANGE Philippe</a:t>
                      </a:r>
                    </a:p>
                  </a:txBody>
                  <a:tcPr marL="7620" marR="7620" marT="7620" marB="0" anchor="ctr"/>
                </a:tc>
                <a:extLst>
                  <a:ext uri="{0D108BD9-81ED-4DB2-BD59-A6C34878D82A}">
                    <a16:rowId xmlns:a16="http://schemas.microsoft.com/office/drawing/2014/main" val="3168295882"/>
                  </a:ext>
                </a:extLst>
              </a:tr>
            </a:tbl>
          </a:graphicData>
        </a:graphic>
      </p:graphicFrame>
    </p:spTree>
    <p:extLst>
      <p:ext uri="{BB962C8B-B14F-4D97-AF65-F5344CB8AC3E}">
        <p14:creationId xmlns:p14="http://schemas.microsoft.com/office/powerpoint/2010/main" val="235125938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689D19-49EA-8832-2DF9-BBCD608472C8}"/>
            </a:ext>
          </a:extLst>
        </p:cNvPr>
        <p:cNvGrpSpPr/>
        <p:nvPr/>
      </p:nvGrpSpPr>
      <p:grpSpPr>
        <a:xfrm>
          <a:off x="0" y="0"/>
          <a:ext cx="0" cy="0"/>
          <a:chOff x="0" y="0"/>
          <a:chExt cx="0" cy="0"/>
        </a:xfrm>
      </p:grpSpPr>
      <p:sp>
        <p:nvSpPr>
          <p:cNvPr id="5" name="TextBox 4">
            <a:extLst>
              <a:ext uri="{FF2B5EF4-FFF2-40B4-BE49-F238E27FC236}">
                <a16:creationId xmlns:a16="http://schemas.microsoft.com/office/drawing/2014/main" id="{E9AEFA36-A7EB-903E-5333-8E2268AB5B43}"/>
              </a:ext>
            </a:extLst>
          </p:cNvPr>
          <p:cNvSpPr txBox="1"/>
          <p:nvPr/>
        </p:nvSpPr>
        <p:spPr>
          <a:xfrm>
            <a:off x="0" y="113803"/>
            <a:ext cx="12192000" cy="2123658"/>
          </a:xfrm>
          <a:prstGeom prst="rect">
            <a:avLst/>
          </a:prstGeom>
        </p:spPr>
        <p:txBody>
          <a:bodyPr wrap="square" rtlCol="0">
            <a:spAutoFit/>
          </a:bodyPr>
          <a:lstStyle/>
          <a:p>
            <a:pPr algn="ctr"/>
            <a:r>
              <a:rPr lang="nl-BE" sz="4400" b="1" dirty="0">
                <a:solidFill>
                  <a:srgbClr val="00B050"/>
                </a:solidFill>
                <a:latin typeface="Arial" panose="020B0604020202020204" pitchFamily="34" charset="0"/>
                <a:cs typeface="Arial" panose="020B0604020202020204" pitchFamily="34" charset="0"/>
              </a:rPr>
              <a:t>24-WB-01</a:t>
            </a:r>
            <a:br>
              <a:rPr lang="nl-BE" sz="4400" b="1" dirty="0">
                <a:solidFill>
                  <a:srgbClr val="00B050"/>
                </a:solidFill>
                <a:latin typeface="Arial" panose="020B0604020202020204" pitchFamily="34" charset="0"/>
                <a:cs typeface="Arial" panose="020B0604020202020204" pitchFamily="34" charset="0"/>
              </a:rPr>
            </a:br>
            <a:r>
              <a:rPr lang="nl-BE" sz="4400" b="1" dirty="0">
                <a:solidFill>
                  <a:srgbClr val="00B050"/>
                </a:solidFill>
                <a:latin typeface="Arial" panose="020B0604020202020204" pitchFamily="34" charset="0"/>
                <a:cs typeface="Arial" panose="020B0604020202020204" pitchFamily="34" charset="0"/>
              </a:rPr>
              <a:t>Implementatie Competentie Centrum Psychosociale </a:t>
            </a:r>
            <a:r>
              <a:rPr lang="nl-BE" sz="4400" b="1" dirty="0" err="1">
                <a:solidFill>
                  <a:srgbClr val="00B050"/>
                </a:solidFill>
                <a:latin typeface="Arial" panose="020B0604020202020204" pitchFamily="34" charset="0"/>
                <a:cs typeface="Arial" panose="020B0604020202020204" pitchFamily="34" charset="0"/>
              </a:rPr>
              <a:t>aspekten</a:t>
            </a:r>
            <a:r>
              <a:rPr lang="nl-BE" sz="4400" b="1" dirty="0">
                <a:solidFill>
                  <a:srgbClr val="00B050"/>
                </a:solidFill>
                <a:latin typeface="Arial" panose="020B0604020202020204" pitchFamily="34" charset="0"/>
                <a:cs typeface="Arial" panose="020B0604020202020204" pitchFamily="34" charset="0"/>
              </a:rPr>
              <a:t>.</a:t>
            </a:r>
          </a:p>
        </p:txBody>
      </p:sp>
      <p:graphicFrame>
        <p:nvGraphicFramePr>
          <p:cNvPr id="6" name="Table 5">
            <a:extLst>
              <a:ext uri="{FF2B5EF4-FFF2-40B4-BE49-F238E27FC236}">
                <a16:creationId xmlns:a16="http://schemas.microsoft.com/office/drawing/2014/main" id="{DDAEF463-702E-91F7-3DD2-7C7994EC2E8E}"/>
              </a:ext>
            </a:extLst>
          </p:cNvPr>
          <p:cNvGraphicFramePr>
            <a:graphicFrameLocks noGrp="1"/>
          </p:cNvGraphicFramePr>
          <p:nvPr>
            <p:extLst>
              <p:ext uri="{D42A27DB-BD31-4B8C-83A1-F6EECF244321}">
                <p14:modId xmlns:p14="http://schemas.microsoft.com/office/powerpoint/2010/main" val="1234947544"/>
              </p:ext>
            </p:extLst>
          </p:nvPr>
        </p:nvGraphicFramePr>
        <p:xfrm>
          <a:off x="0" y="2237462"/>
          <a:ext cx="12192000" cy="4620538"/>
        </p:xfrm>
        <a:graphic>
          <a:graphicData uri="http://schemas.openxmlformats.org/drawingml/2006/table">
            <a:tbl>
              <a:tblPr firstRow="1" bandRow="1">
                <a:tableStyleId>{5C22544A-7EE6-4342-B048-85BDC9FD1C3A}</a:tableStyleId>
              </a:tblPr>
              <a:tblGrid>
                <a:gridCol w="1724025">
                  <a:extLst>
                    <a:ext uri="{9D8B030D-6E8A-4147-A177-3AD203B41FA5}">
                      <a16:colId xmlns:a16="http://schemas.microsoft.com/office/drawing/2014/main" val="3164560031"/>
                    </a:ext>
                  </a:extLst>
                </a:gridCol>
                <a:gridCol w="3383329">
                  <a:extLst>
                    <a:ext uri="{9D8B030D-6E8A-4147-A177-3AD203B41FA5}">
                      <a16:colId xmlns:a16="http://schemas.microsoft.com/office/drawing/2014/main" val="4051463726"/>
                    </a:ext>
                  </a:extLst>
                </a:gridCol>
                <a:gridCol w="1180123">
                  <a:extLst>
                    <a:ext uri="{9D8B030D-6E8A-4147-A177-3AD203B41FA5}">
                      <a16:colId xmlns:a16="http://schemas.microsoft.com/office/drawing/2014/main" val="2989411758"/>
                    </a:ext>
                  </a:extLst>
                </a:gridCol>
                <a:gridCol w="765908">
                  <a:extLst>
                    <a:ext uri="{9D8B030D-6E8A-4147-A177-3AD203B41FA5}">
                      <a16:colId xmlns:a16="http://schemas.microsoft.com/office/drawing/2014/main" val="3396486518"/>
                    </a:ext>
                  </a:extLst>
                </a:gridCol>
                <a:gridCol w="1273907">
                  <a:extLst>
                    <a:ext uri="{9D8B030D-6E8A-4147-A177-3AD203B41FA5}">
                      <a16:colId xmlns:a16="http://schemas.microsoft.com/office/drawing/2014/main" val="3760943750"/>
                    </a:ext>
                  </a:extLst>
                </a:gridCol>
                <a:gridCol w="1599303">
                  <a:extLst>
                    <a:ext uri="{9D8B030D-6E8A-4147-A177-3AD203B41FA5}">
                      <a16:colId xmlns:a16="http://schemas.microsoft.com/office/drawing/2014/main" val="435362140"/>
                    </a:ext>
                  </a:extLst>
                </a:gridCol>
                <a:gridCol w="2265405">
                  <a:extLst>
                    <a:ext uri="{9D8B030D-6E8A-4147-A177-3AD203B41FA5}">
                      <a16:colId xmlns:a16="http://schemas.microsoft.com/office/drawing/2014/main" val="2718862243"/>
                    </a:ext>
                  </a:extLst>
                </a:gridCol>
              </a:tblGrid>
              <a:tr h="1159714">
                <a:tc>
                  <a:txBody>
                    <a:bodyPr/>
                    <a:lstStyle/>
                    <a:p>
                      <a:pPr algn="ctr"/>
                      <a:r>
                        <a:rPr lang="nl-BE" dirty="0">
                          <a:solidFill>
                            <a:schemeClr val="bg1"/>
                          </a:solidFill>
                        </a:rPr>
                        <a:t>Actor</a:t>
                      </a:r>
                    </a:p>
                  </a:txBody>
                  <a:tcPr anchor="ctr">
                    <a:solidFill>
                      <a:srgbClr val="00B050"/>
                    </a:solidFill>
                  </a:tcPr>
                </a:tc>
                <a:tc>
                  <a:txBody>
                    <a:bodyPr/>
                    <a:lstStyle/>
                    <a:p>
                      <a:pPr algn="ctr"/>
                      <a:r>
                        <a:rPr lang="nl-BE" dirty="0" err="1">
                          <a:solidFill>
                            <a:schemeClr val="bg1"/>
                          </a:solidFill>
                        </a:rPr>
                        <a:t>Ojectief</a:t>
                      </a:r>
                      <a:r>
                        <a:rPr lang="nl-BE" dirty="0">
                          <a:solidFill>
                            <a:schemeClr val="bg1"/>
                          </a:solidFill>
                        </a:rPr>
                        <a:t>/Taak</a:t>
                      </a:r>
                    </a:p>
                  </a:txBody>
                  <a:tcPr anchor="ctr">
                    <a:solidFill>
                      <a:srgbClr val="00B050"/>
                    </a:solidFill>
                  </a:tcPr>
                </a:tc>
                <a:tc>
                  <a:txBody>
                    <a:bodyPr/>
                    <a:lstStyle/>
                    <a:p>
                      <a:pPr algn="ctr"/>
                      <a:r>
                        <a:rPr lang="nl-BE" dirty="0">
                          <a:solidFill>
                            <a:schemeClr val="bg1"/>
                          </a:solidFill>
                        </a:rPr>
                        <a:t>Impact</a:t>
                      </a:r>
                      <a:br>
                        <a:rPr lang="nl-BE" dirty="0">
                          <a:solidFill>
                            <a:schemeClr val="bg1"/>
                          </a:solidFill>
                        </a:rPr>
                      </a:br>
                      <a:r>
                        <a:rPr lang="nl-BE" dirty="0">
                          <a:solidFill>
                            <a:schemeClr val="bg1"/>
                          </a:solidFill>
                        </a:rPr>
                        <a:t>LPP/PLP</a:t>
                      </a:r>
                      <a:br>
                        <a:rPr lang="nl-BE" dirty="0">
                          <a:solidFill>
                            <a:schemeClr val="bg1"/>
                          </a:solidFill>
                        </a:rPr>
                      </a:br>
                      <a:r>
                        <a:rPr lang="nl-BE" dirty="0">
                          <a:solidFill>
                            <a:schemeClr val="bg1"/>
                          </a:solidFill>
                        </a:rPr>
                        <a:t>KKE</a:t>
                      </a:r>
                    </a:p>
                  </a:txBody>
                  <a:tcPr anchor="ctr">
                    <a:solidFill>
                      <a:srgbClr val="00B050"/>
                    </a:solidFill>
                  </a:tcPr>
                </a:tc>
                <a:tc>
                  <a:txBody>
                    <a:bodyPr/>
                    <a:lstStyle/>
                    <a:p>
                      <a:pPr algn="ctr"/>
                      <a:r>
                        <a:rPr lang="nl-BE" dirty="0" err="1">
                          <a:solidFill>
                            <a:schemeClr val="bg1"/>
                          </a:solidFill>
                        </a:rPr>
                        <a:t>Prio</a:t>
                      </a:r>
                      <a:endParaRPr lang="nl-BE" dirty="0">
                        <a:solidFill>
                          <a:schemeClr val="bg1"/>
                        </a:solidFill>
                      </a:endParaRPr>
                    </a:p>
                  </a:txBody>
                  <a:tcPr anchor="ctr">
                    <a:solidFill>
                      <a:srgbClr val="00B050"/>
                    </a:solidFill>
                  </a:tcPr>
                </a:tc>
                <a:tc>
                  <a:txBody>
                    <a:bodyPr/>
                    <a:lstStyle/>
                    <a:p>
                      <a:pPr algn="ctr"/>
                      <a:r>
                        <a:rPr lang="nl-BE" dirty="0">
                          <a:solidFill>
                            <a:schemeClr val="bg1"/>
                          </a:solidFill>
                        </a:rPr>
                        <a:t>Data </a:t>
                      </a:r>
                      <a:br>
                        <a:rPr lang="nl-BE" dirty="0">
                          <a:solidFill>
                            <a:schemeClr val="bg1"/>
                          </a:solidFill>
                        </a:rPr>
                      </a:br>
                      <a:r>
                        <a:rPr lang="nl-BE" dirty="0">
                          <a:solidFill>
                            <a:schemeClr val="bg1"/>
                          </a:solidFill>
                        </a:rPr>
                        <a:t>(NLT)</a:t>
                      </a:r>
                    </a:p>
                  </a:txBody>
                  <a:tcPr anchor="ctr">
                    <a:solidFill>
                      <a:srgbClr val="00B050"/>
                    </a:solidFill>
                  </a:tcPr>
                </a:tc>
                <a:tc>
                  <a:txBody>
                    <a:bodyPr/>
                    <a:lstStyle/>
                    <a:p>
                      <a:pPr algn="ctr"/>
                      <a:r>
                        <a:rPr lang="nl-BE" dirty="0">
                          <a:solidFill>
                            <a:schemeClr val="bg1"/>
                          </a:solidFill>
                        </a:rPr>
                        <a:t>Piloot</a:t>
                      </a:r>
                    </a:p>
                  </a:txBody>
                  <a:tcPr anchor="ctr">
                    <a:solidFill>
                      <a:srgbClr val="00B050"/>
                    </a:solidFill>
                  </a:tcPr>
                </a:tc>
                <a:tc>
                  <a:txBody>
                    <a:bodyPr/>
                    <a:lstStyle/>
                    <a:p>
                      <a:pPr algn="ctr"/>
                      <a:r>
                        <a:rPr lang="nl-BE" dirty="0">
                          <a:solidFill>
                            <a:schemeClr val="bg1"/>
                          </a:solidFill>
                        </a:rPr>
                        <a:t>Preventieadviseur</a:t>
                      </a:r>
                    </a:p>
                  </a:txBody>
                  <a:tcPr anchor="ctr">
                    <a:solidFill>
                      <a:srgbClr val="00B050"/>
                    </a:solidFill>
                  </a:tcPr>
                </a:tc>
                <a:extLst>
                  <a:ext uri="{0D108BD9-81ED-4DB2-BD59-A6C34878D82A}">
                    <a16:rowId xmlns:a16="http://schemas.microsoft.com/office/drawing/2014/main" val="3142780"/>
                  </a:ext>
                </a:extLst>
              </a:tr>
              <a:tr h="585603">
                <a:tc>
                  <a:txBody>
                    <a:bodyPr/>
                    <a:lstStyle/>
                    <a:p>
                      <a:pPr algn="ctr">
                        <a:lnSpc>
                          <a:spcPct val="107000"/>
                        </a:lnSpc>
                        <a:spcAft>
                          <a:spcPts val="800"/>
                        </a:spcAft>
                      </a:pPr>
                      <a:r>
                        <a:rPr lang="sv-SE" sz="1400" dirty="0">
                          <a:effectLst/>
                          <a:latin typeface="Calibri" panose="020F0502020204030204" pitchFamily="34" charset="0"/>
                          <a:ea typeface="Calibri" panose="020F0502020204030204" pitchFamily="34" charset="0"/>
                          <a:cs typeface="Times New Roman" panose="02020603050405020304" pitchFamily="18" charset="0"/>
                        </a:rPr>
                        <a:t>IDPBW – DG H&amp;WB</a:t>
                      </a:r>
                      <a:br>
                        <a:rPr lang="sv-SE" sz="1400" dirty="0">
                          <a:effectLst/>
                          <a:latin typeface="Calibri" panose="020F0502020204030204" pitchFamily="34" charset="0"/>
                          <a:ea typeface="Calibri" panose="020F0502020204030204" pitchFamily="34" charset="0"/>
                          <a:cs typeface="Times New Roman" panose="02020603050405020304" pitchFamily="18" charset="0"/>
                        </a:rPr>
                      </a:br>
                      <a:r>
                        <a:rPr lang="sv-SE" sz="1400" dirty="0">
                          <a:effectLst/>
                          <a:latin typeface="Calibri" panose="020F0502020204030204" pitchFamily="34" charset="0"/>
                          <a:ea typeface="Calibri" panose="020F0502020204030204" pitchFamily="34" charset="0"/>
                          <a:cs typeface="Times New Roman" panose="02020603050405020304" pitchFamily="18" charset="0"/>
                        </a:rPr>
                        <a:t>VCHOD</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In plaats stellen van een hulpploeg </a:t>
                      </a:r>
                      <a:r>
                        <a:rPr lang="nl-BE" sz="1400" dirty="0" err="1">
                          <a:effectLst/>
                          <a:latin typeface="Calibri" panose="020F0502020204030204" pitchFamily="34" charset="0"/>
                          <a:ea typeface="Calibri" panose="020F0502020204030204" pitchFamily="34" charset="0"/>
                          <a:cs typeface="Times New Roman" panose="02020603050405020304" pitchFamily="18" charset="0"/>
                        </a:rPr>
                        <a:t>PsySoc</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Nihil</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1</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31/12/2024</a:t>
                      </a: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err="1">
                          <a:effectLst/>
                          <a:latin typeface="Calibri" panose="020F0502020204030204" pitchFamily="34" charset="0"/>
                          <a:ea typeface="Calibri" panose="020F0502020204030204" pitchFamily="34" charset="0"/>
                          <a:cs typeface="Times New Roman" panose="02020603050405020304" pitchFamily="18" charset="0"/>
                        </a:rPr>
                        <a:t>Cdt</a:t>
                      </a:r>
                      <a:r>
                        <a:rPr lang="nl-BE" sz="1400" dirty="0">
                          <a:effectLst/>
                          <a:latin typeface="Calibri" panose="020F0502020204030204" pitchFamily="34" charset="0"/>
                          <a:ea typeface="Calibri" panose="020F0502020204030204" pitchFamily="34" charset="0"/>
                          <a:cs typeface="Times New Roman" panose="02020603050405020304" pitchFamily="18" charset="0"/>
                        </a:rPr>
                        <a:t> WILMAERTS Lies</a:t>
                      </a:r>
                      <a:br>
                        <a:rPr lang="nl-BE" sz="1400" dirty="0">
                          <a:effectLst/>
                          <a:latin typeface="Calibri" panose="020F0502020204030204" pitchFamily="34" charset="0"/>
                          <a:ea typeface="Calibri" panose="020F0502020204030204" pitchFamily="34" charset="0"/>
                          <a:cs typeface="Times New Roman" panose="02020603050405020304" pitchFamily="18" charset="0"/>
                        </a:rPr>
                      </a:br>
                      <a:r>
                        <a:rPr lang="nl-BE" sz="1400" dirty="0">
                          <a:effectLst/>
                          <a:latin typeface="Calibri" panose="020F0502020204030204" pitchFamily="34" charset="0"/>
                          <a:ea typeface="Calibri" panose="020F0502020204030204" pitchFamily="34" charset="0"/>
                          <a:cs typeface="Times New Roman" panose="02020603050405020304" pitchFamily="18" charset="0"/>
                        </a:rPr>
                        <a:t>AJM DE BOECK Davy</a:t>
                      </a:r>
                    </a:p>
                  </a:txBody>
                  <a:tcPr marL="7620" marR="7620" marT="7620" marB="0" anchor="ctr"/>
                </a:tc>
                <a:tc>
                  <a:txBody>
                    <a:bodyPr/>
                    <a:lstStyle/>
                    <a:p>
                      <a:pPr algn="ctr" fontAlgn="b"/>
                      <a:r>
                        <a:rPr lang="nl-BE" sz="1400" b="0" i="0" u="none" strike="noStrike" dirty="0" err="1">
                          <a:effectLst/>
                          <a:latin typeface="Calibri" panose="020F0502020204030204" pitchFamily="34" charset="0"/>
                        </a:rPr>
                        <a:t>Cdt</a:t>
                      </a:r>
                      <a:r>
                        <a:rPr lang="nl-BE" sz="1400" b="0" i="0" u="none" strike="noStrike" dirty="0">
                          <a:effectLst/>
                          <a:latin typeface="Calibri" panose="020F0502020204030204" pitchFamily="34" charset="0"/>
                        </a:rPr>
                        <a:t> WILMAERTS Lies</a:t>
                      </a:r>
                    </a:p>
                  </a:txBody>
                  <a:tcPr marL="7620" marR="7620" marT="7620" marB="0" anchor="ctr"/>
                </a:tc>
                <a:extLst>
                  <a:ext uri="{0D108BD9-81ED-4DB2-BD59-A6C34878D82A}">
                    <a16:rowId xmlns:a16="http://schemas.microsoft.com/office/drawing/2014/main" val="3523808688"/>
                  </a:ext>
                </a:extLst>
              </a:tr>
              <a:tr h="688506">
                <a:tc>
                  <a:txBody>
                    <a:bodyPr/>
                    <a:lstStyle/>
                    <a:p>
                      <a:pPr algn="ctr">
                        <a:lnSpc>
                          <a:spcPct val="107000"/>
                        </a:lnSpc>
                        <a:spcAft>
                          <a:spcPts val="800"/>
                        </a:spcAft>
                      </a:pPr>
                      <a:r>
                        <a:rPr lang="sv-SE" sz="1400" dirty="0">
                          <a:effectLst/>
                          <a:latin typeface="Calibri" panose="020F0502020204030204" pitchFamily="34" charset="0"/>
                          <a:ea typeface="Calibri" panose="020F0502020204030204" pitchFamily="34" charset="0"/>
                          <a:cs typeface="Times New Roman" panose="02020603050405020304" pitchFamily="18" charset="0"/>
                        </a:rPr>
                        <a:t>IDPBW – DG HR</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Het bepalen in samenwerking met HR hoe de vernieuwde vorming VP in de jaarkalender zal worden gepland.</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Nihil</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2</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31/12/2025</a:t>
                      </a: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err="1">
                          <a:effectLst/>
                          <a:latin typeface="Calibri" panose="020F0502020204030204" pitchFamily="34" charset="0"/>
                          <a:ea typeface="Calibri" panose="020F0502020204030204" pitchFamily="34" charset="0"/>
                          <a:cs typeface="Times New Roman" panose="02020603050405020304" pitchFamily="18" charset="0"/>
                        </a:rPr>
                        <a:t>Cdt</a:t>
                      </a:r>
                      <a:r>
                        <a:rPr lang="nl-BE" sz="1400" dirty="0">
                          <a:effectLst/>
                          <a:latin typeface="Calibri" panose="020F0502020204030204" pitchFamily="34" charset="0"/>
                          <a:ea typeface="Calibri" panose="020F0502020204030204" pitchFamily="34" charset="0"/>
                          <a:cs typeface="Times New Roman" panose="02020603050405020304" pitchFamily="18" charset="0"/>
                        </a:rPr>
                        <a:t> WILMAERTS Lies</a:t>
                      </a:r>
                      <a:br>
                        <a:rPr lang="nl-BE" sz="1400" dirty="0">
                          <a:effectLst/>
                          <a:latin typeface="Calibri" panose="020F0502020204030204" pitchFamily="34" charset="0"/>
                          <a:ea typeface="Calibri" panose="020F0502020204030204" pitchFamily="34" charset="0"/>
                          <a:cs typeface="Times New Roman" panose="02020603050405020304" pitchFamily="18" charset="0"/>
                        </a:rPr>
                      </a:br>
                      <a:r>
                        <a:rPr lang="nl-BE" sz="1400" dirty="0">
                          <a:effectLst/>
                          <a:latin typeface="Calibri" panose="020F0502020204030204" pitchFamily="34" charset="0"/>
                          <a:ea typeface="Calibri" panose="020F0502020204030204" pitchFamily="34" charset="0"/>
                          <a:cs typeface="Times New Roman" panose="02020603050405020304" pitchFamily="18" charset="0"/>
                        </a:rPr>
                        <a:t>AJM DE BOECK Davy</a:t>
                      </a:r>
                    </a:p>
                  </a:txBody>
                  <a:tcPr marL="7620" marR="7620" marT="7620" marB="0" anchor="ctr"/>
                </a:tc>
                <a:tc>
                  <a:txBody>
                    <a:bodyPr/>
                    <a:lstStyle/>
                    <a:p>
                      <a:pPr algn="ctr" fontAlgn="b"/>
                      <a:r>
                        <a:rPr lang="nl-BE" sz="1400" b="0" i="0" u="none" strike="noStrike" dirty="0" err="1">
                          <a:effectLst/>
                          <a:latin typeface="Calibri" panose="020F0502020204030204" pitchFamily="34" charset="0"/>
                        </a:rPr>
                        <a:t>Cdt</a:t>
                      </a:r>
                      <a:r>
                        <a:rPr lang="nl-BE" sz="1400" b="0" i="0" u="none" strike="noStrike" dirty="0">
                          <a:effectLst/>
                          <a:latin typeface="Calibri" panose="020F0502020204030204" pitchFamily="34" charset="0"/>
                        </a:rPr>
                        <a:t> WILMAERTS Lies</a:t>
                      </a:r>
                    </a:p>
                  </a:txBody>
                  <a:tcPr marL="7620" marR="7620" marT="7620" marB="0" anchor="ctr"/>
                </a:tc>
                <a:extLst>
                  <a:ext uri="{0D108BD9-81ED-4DB2-BD59-A6C34878D82A}">
                    <a16:rowId xmlns:a16="http://schemas.microsoft.com/office/drawing/2014/main" val="2862384253"/>
                  </a:ext>
                </a:extLst>
              </a:tr>
              <a:tr h="588708">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IDPBW – DG HR/HRC</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Leerplannen basisopleiding VP uitschrijven en </a:t>
                      </a:r>
                      <a:r>
                        <a:rPr lang="nl-BE" sz="1400" dirty="0" err="1">
                          <a:effectLst/>
                          <a:latin typeface="Calibri" panose="020F0502020204030204" pitchFamily="34" charset="0"/>
                          <a:ea typeface="Calibri" panose="020F0502020204030204" pitchFamily="34" charset="0"/>
                          <a:cs typeface="Times New Roman" panose="02020603050405020304" pitchFamily="18" charset="0"/>
                        </a:rPr>
                        <a:t>implementereni.s.m</a:t>
                      </a:r>
                      <a:r>
                        <a:rPr lang="nl-BE" sz="1400" dirty="0">
                          <a:effectLst/>
                          <a:latin typeface="Calibri" panose="020F0502020204030204" pitchFamily="34" charset="0"/>
                          <a:ea typeface="Calibri" panose="020F0502020204030204" pitchFamily="34" charset="0"/>
                          <a:cs typeface="Times New Roman" panose="02020603050405020304" pitchFamily="18" charset="0"/>
                        </a:rPr>
                        <a:t>. DGHR HRC</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Nihil</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1</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31/12/2025</a:t>
                      </a: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err="1">
                          <a:effectLst/>
                          <a:latin typeface="Calibri" panose="020F0502020204030204" pitchFamily="34" charset="0"/>
                          <a:ea typeface="Calibri" panose="020F0502020204030204" pitchFamily="34" charset="0"/>
                          <a:cs typeface="Times New Roman" panose="02020603050405020304" pitchFamily="18" charset="0"/>
                        </a:rPr>
                        <a:t>Cdt</a:t>
                      </a:r>
                      <a:r>
                        <a:rPr lang="nl-BE" sz="1400" dirty="0">
                          <a:effectLst/>
                          <a:latin typeface="Calibri" panose="020F0502020204030204" pitchFamily="34" charset="0"/>
                          <a:ea typeface="Calibri" panose="020F0502020204030204" pitchFamily="34" charset="0"/>
                          <a:cs typeface="Times New Roman" panose="02020603050405020304" pitchFamily="18" charset="0"/>
                        </a:rPr>
                        <a:t> WILMAERTS Lies</a:t>
                      </a:r>
                      <a:br>
                        <a:rPr lang="nl-BE" sz="1400" dirty="0">
                          <a:effectLst/>
                          <a:latin typeface="Calibri" panose="020F0502020204030204" pitchFamily="34" charset="0"/>
                          <a:ea typeface="Calibri" panose="020F0502020204030204" pitchFamily="34" charset="0"/>
                          <a:cs typeface="Times New Roman" panose="02020603050405020304" pitchFamily="18" charset="0"/>
                        </a:rPr>
                      </a:br>
                      <a:r>
                        <a:rPr lang="nl-BE" sz="1400" dirty="0">
                          <a:effectLst/>
                          <a:latin typeface="Calibri" panose="020F0502020204030204" pitchFamily="34" charset="0"/>
                          <a:ea typeface="Calibri" panose="020F0502020204030204" pitchFamily="34" charset="0"/>
                          <a:cs typeface="Times New Roman" panose="02020603050405020304" pitchFamily="18" charset="0"/>
                        </a:rPr>
                        <a:t>AJM DE BOECK Davy</a:t>
                      </a:r>
                    </a:p>
                  </a:txBody>
                  <a:tcPr marL="7620" marR="7620" marT="7620" marB="0" anchor="ctr"/>
                </a:tc>
                <a:tc>
                  <a:txBody>
                    <a:bodyPr/>
                    <a:lstStyle/>
                    <a:p>
                      <a:pPr algn="ctr" fontAlgn="b"/>
                      <a:r>
                        <a:rPr lang="nl-BE" sz="1400" b="0" i="0" u="none" strike="noStrike" dirty="0" err="1">
                          <a:effectLst/>
                          <a:latin typeface="Calibri" panose="020F0502020204030204" pitchFamily="34" charset="0"/>
                        </a:rPr>
                        <a:t>Cdt</a:t>
                      </a:r>
                      <a:r>
                        <a:rPr lang="nl-BE" sz="1400" b="0" i="0" u="none" strike="noStrike" dirty="0">
                          <a:effectLst/>
                          <a:latin typeface="Calibri" panose="020F0502020204030204" pitchFamily="34" charset="0"/>
                        </a:rPr>
                        <a:t> WILMAERTS Lies</a:t>
                      </a:r>
                    </a:p>
                  </a:txBody>
                  <a:tcPr marL="7620" marR="7620" marT="7620" marB="0" anchor="ctr"/>
                </a:tc>
                <a:extLst>
                  <a:ext uri="{0D108BD9-81ED-4DB2-BD59-A6C34878D82A}">
                    <a16:rowId xmlns:a16="http://schemas.microsoft.com/office/drawing/2014/main" val="2255731880"/>
                  </a:ext>
                </a:extLst>
              </a:tr>
              <a:tr h="712986">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IDPBW – DG HR/HRC</a:t>
                      </a:r>
                    </a:p>
                  </a:txBody>
                  <a:tcPr marL="44450" marR="44450" marT="0" marB="0" anchor="ctr"/>
                </a:tc>
                <a:tc>
                  <a:txBody>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lang="nl-BE" sz="1400" dirty="0">
                          <a:effectLst/>
                          <a:latin typeface="Calibri" panose="020F0502020204030204" pitchFamily="34" charset="0"/>
                          <a:ea typeface="Calibri" panose="020F0502020204030204" pitchFamily="34" charset="0"/>
                          <a:cs typeface="Times New Roman" panose="02020603050405020304" pitchFamily="18" charset="0"/>
                        </a:rPr>
                        <a:t>Leerplannen voortgezette vorming VP uitschrijven en implementeren i.s.m. DG HR HRC</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Nihil</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1</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31/12/2025</a:t>
                      </a: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err="1">
                          <a:effectLst/>
                          <a:latin typeface="Calibri" panose="020F0502020204030204" pitchFamily="34" charset="0"/>
                          <a:ea typeface="Calibri" panose="020F0502020204030204" pitchFamily="34" charset="0"/>
                          <a:cs typeface="Times New Roman" panose="02020603050405020304" pitchFamily="18" charset="0"/>
                        </a:rPr>
                        <a:t>Cdt</a:t>
                      </a:r>
                      <a:r>
                        <a:rPr lang="nl-BE" sz="1400" dirty="0">
                          <a:effectLst/>
                          <a:latin typeface="Calibri" panose="020F0502020204030204" pitchFamily="34" charset="0"/>
                          <a:ea typeface="Calibri" panose="020F0502020204030204" pitchFamily="34" charset="0"/>
                          <a:cs typeface="Times New Roman" panose="02020603050405020304" pitchFamily="18" charset="0"/>
                        </a:rPr>
                        <a:t> WILMAERTS Lies</a:t>
                      </a:r>
                      <a:br>
                        <a:rPr lang="nl-BE" sz="1400" dirty="0">
                          <a:effectLst/>
                          <a:latin typeface="Calibri" panose="020F0502020204030204" pitchFamily="34" charset="0"/>
                          <a:ea typeface="Calibri" panose="020F0502020204030204" pitchFamily="34" charset="0"/>
                          <a:cs typeface="Times New Roman" panose="02020603050405020304" pitchFamily="18" charset="0"/>
                        </a:rPr>
                      </a:br>
                      <a:r>
                        <a:rPr lang="nl-BE" sz="1400" dirty="0">
                          <a:effectLst/>
                          <a:latin typeface="Calibri" panose="020F0502020204030204" pitchFamily="34" charset="0"/>
                          <a:ea typeface="Calibri" panose="020F0502020204030204" pitchFamily="34" charset="0"/>
                          <a:cs typeface="Times New Roman" panose="02020603050405020304" pitchFamily="18" charset="0"/>
                        </a:rPr>
                        <a:t>AJM DE BOECK Davy</a:t>
                      </a:r>
                    </a:p>
                  </a:txBody>
                  <a:tcPr marL="7620" marR="7620" marT="7620" marB="0" anchor="ctr"/>
                </a:tc>
                <a:tc>
                  <a:txBody>
                    <a:bodyPr/>
                    <a:lstStyle/>
                    <a:p>
                      <a:pPr algn="ctr" fontAlgn="b"/>
                      <a:r>
                        <a:rPr lang="nl-BE" sz="1400" b="0" i="0" u="none" strike="noStrike" dirty="0" err="1">
                          <a:effectLst/>
                          <a:latin typeface="Calibri" panose="020F0502020204030204" pitchFamily="34" charset="0"/>
                        </a:rPr>
                        <a:t>Cdt</a:t>
                      </a:r>
                      <a:r>
                        <a:rPr lang="nl-BE" sz="1400" b="0" i="0" u="none" strike="noStrike" dirty="0">
                          <a:effectLst/>
                          <a:latin typeface="Calibri" panose="020F0502020204030204" pitchFamily="34" charset="0"/>
                        </a:rPr>
                        <a:t> WILMAERTS Lies</a:t>
                      </a:r>
                    </a:p>
                  </a:txBody>
                  <a:tcPr marL="7620" marR="7620" marT="7620" marB="0" anchor="ctr"/>
                </a:tc>
                <a:extLst>
                  <a:ext uri="{0D108BD9-81ED-4DB2-BD59-A6C34878D82A}">
                    <a16:rowId xmlns:a16="http://schemas.microsoft.com/office/drawing/2014/main" val="3413248518"/>
                  </a:ext>
                </a:extLst>
              </a:tr>
              <a:tr h="885021">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DG HR / DG H&amp;WB</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Vormingsconcept aanvullen met de </a:t>
                      </a:r>
                      <a:r>
                        <a:rPr lang="nl-BE" sz="1400" dirty="0" err="1">
                          <a:effectLst/>
                          <a:latin typeface="Calibri" panose="020F0502020204030204" pitchFamily="34" charset="0"/>
                          <a:ea typeface="Calibri" panose="020F0502020204030204" pitchFamily="34" charset="0"/>
                          <a:cs typeface="Times New Roman" panose="02020603050405020304" pitchFamily="18" charset="0"/>
                        </a:rPr>
                        <a:t>Vmg</a:t>
                      </a:r>
                      <a:r>
                        <a:rPr lang="nl-BE" sz="1400" dirty="0">
                          <a:effectLst/>
                          <a:latin typeface="Calibri" panose="020F0502020204030204" pitchFamily="34" charset="0"/>
                          <a:ea typeface="Calibri" panose="020F0502020204030204" pitchFamily="34" charset="0"/>
                          <a:cs typeface="Times New Roman" panose="02020603050405020304" pitchFamily="18" charset="0"/>
                        </a:rPr>
                        <a:t>&lt;1,1 en 1,2</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Nihil</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1</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31/12/2025</a:t>
                      </a: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err="1">
                          <a:effectLst/>
                          <a:latin typeface="Calibri" panose="020F0502020204030204" pitchFamily="34" charset="0"/>
                          <a:ea typeface="Calibri" panose="020F0502020204030204" pitchFamily="34" charset="0"/>
                          <a:cs typeface="Times New Roman" panose="02020603050405020304" pitchFamily="18" charset="0"/>
                        </a:rPr>
                        <a:t>Cdt</a:t>
                      </a:r>
                      <a:r>
                        <a:rPr lang="nl-BE" sz="1400" dirty="0">
                          <a:effectLst/>
                          <a:latin typeface="Calibri" panose="020F0502020204030204" pitchFamily="34" charset="0"/>
                          <a:ea typeface="Calibri" panose="020F0502020204030204" pitchFamily="34" charset="0"/>
                          <a:cs typeface="Times New Roman" panose="02020603050405020304" pitchFamily="18" charset="0"/>
                        </a:rPr>
                        <a:t> WILMAERTS Lies</a:t>
                      </a:r>
                      <a:br>
                        <a:rPr lang="nl-BE" sz="1400" dirty="0">
                          <a:effectLst/>
                          <a:latin typeface="Calibri" panose="020F0502020204030204" pitchFamily="34" charset="0"/>
                          <a:ea typeface="Calibri" panose="020F0502020204030204" pitchFamily="34" charset="0"/>
                          <a:cs typeface="Times New Roman" panose="02020603050405020304" pitchFamily="18" charset="0"/>
                        </a:rPr>
                      </a:br>
                      <a:r>
                        <a:rPr lang="nl-BE" sz="1400" dirty="0">
                          <a:effectLst/>
                          <a:latin typeface="Calibri" panose="020F0502020204030204" pitchFamily="34" charset="0"/>
                          <a:ea typeface="Calibri" panose="020F0502020204030204" pitchFamily="34" charset="0"/>
                          <a:cs typeface="Times New Roman" panose="02020603050405020304" pitchFamily="18" charset="0"/>
                        </a:rPr>
                        <a:t>AJM DE BOECK Davy</a:t>
                      </a:r>
                    </a:p>
                  </a:txBody>
                  <a:tcPr marL="7620" marR="7620" marT="7620" marB="0" anchor="ctr"/>
                </a:tc>
                <a:tc>
                  <a:txBody>
                    <a:bodyPr/>
                    <a:lstStyle/>
                    <a:p>
                      <a:pPr algn="ctr" fontAlgn="b"/>
                      <a:r>
                        <a:rPr lang="nl-BE" sz="1400" b="0" i="0" u="none" strike="noStrike" dirty="0" err="1">
                          <a:effectLst/>
                          <a:latin typeface="Calibri" panose="020F0502020204030204" pitchFamily="34" charset="0"/>
                        </a:rPr>
                        <a:t>Cdt</a:t>
                      </a:r>
                      <a:r>
                        <a:rPr lang="nl-BE" sz="1400" b="0" i="0" u="none" strike="noStrike" dirty="0">
                          <a:effectLst/>
                          <a:latin typeface="Calibri" panose="020F0502020204030204" pitchFamily="34" charset="0"/>
                        </a:rPr>
                        <a:t> WILMAERTS Lies</a:t>
                      </a:r>
                    </a:p>
                  </a:txBody>
                  <a:tcPr marL="7620" marR="7620" marT="7620" marB="0" anchor="ctr"/>
                </a:tc>
                <a:extLst>
                  <a:ext uri="{0D108BD9-81ED-4DB2-BD59-A6C34878D82A}">
                    <a16:rowId xmlns:a16="http://schemas.microsoft.com/office/drawing/2014/main" val="3977508534"/>
                  </a:ext>
                </a:extLst>
              </a:tr>
            </a:tbl>
          </a:graphicData>
        </a:graphic>
      </p:graphicFrame>
    </p:spTree>
    <p:extLst>
      <p:ext uri="{BB962C8B-B14F-4D97-AF65-F5344CB8AC3E}">
        <p14:creationId xmlns:p14="http://schemas.microsoft.com/office/powerpoint/2010/main" val="24049382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EF6488-DC39-3718-D088-474FD82E6731}"/>
            </a:ext>
          </a:extLst>
        </p:cNvPr>
        <p:cNvGrpSpPr/>
        <p:nvPr/>
      </p:nvGrpSpPr>
      <p:grpSpPr>
        <a:xfrm>
          <a:off x="0" y="0"/>
          <a:ext cx="0" cy="0"/>
          <a:chOff x="0" y="0"/>
          <a:chExt cx="0" cy="0"/>
        </a:xfrm>
      </p:grpSpPr>
      <p:sp>
        <p:nvSpPr>
          <p:cNvPr id="5" name="TextBox 4">
            <a:extLst>
              <a:ext uri="{FF2B5EF4-FFF2-40B4-BE49-F238E27FC236}">
                <a16:creationId xmlns:a16="http://schemas.microsoft.com/office/drawing/2014/main" id="{871C4FEC-1DFB-C37B-CBBA-C34693A8BF7D}"/>
              </a:ext>
            </a:extLst>
          </p:cNvPr>
          <p:cNvSpPr txBox="1"/>
          <p:nvPr/>
        </p:nvSpPr>
        <p:spPr>
          <a:xfrm>
            <a:off x="0" y="113803"/>
            <a:ext cx="12192000" cy="2123658"/>
          </a:xfrm>
          <a:prstGeom prst="rect">
            <a:avLst/>
          </a:prstGeom>
        </p:spPr>
        <p:txBody>
          <a:bodyPr wrap="square" rtlCol="0">
            <a:spAutoFit/>
          </a:bodyPr>
          <a:lstStyle/>
          <a:p>
            <a:pPr algn="ctr"/>
            <a:r>
              <a:rPr lang="nl-BE" sz="4400" b="1" dirty="0">
                <a:solidFill>
                  <a:srgbClr val="00B050"/>
                </a:solidFill>
                <a:latin typeface="Arial" panose="020B0604020202020204" pitchFamily="34" charset="0"/>
                <a:cs typeface="Arial" panose="020B0604020202020204" pitchFamily="34" charset="0"/>
              </a:rPr>
              <a:t>24-WB-01</a:t>
            </a:r>
            <a:br>
              <a:rPr lang="nl-BE" sz="4400" b="1" dirty="0">
                <a:solidFill>
                  <a:srgbClr val="00B050"/>
                </a:solidFill>
                <a:latin typeface="Arial" panose="020B0604020202020204" pitchFamily="34" charset="0"/>
                <a:cs typeface="Arial" panose="020B0604020202020204" pitchFamily="34" charset="0"/>
              </a:rPr>
            </a:br>
            <a:r>
              <a:rPr lang="nl-BE" sz="4400" b="1" dirty="0">
                <a:solidFill>
                  <a:srgbClr val="00B050"/>
                </a:solidFill>
                <a:latin typeface="Arial" panose="020B0604020202020204" pitchFamily="34" charset="0"/>
                <a:cs typeface="Arial" panose="020B0604020202020204" pitchFamily="34" charset="0"/>
              </a:rPr>
              <a:t>Implementatie Competentie Centrum Psychosociale aspecten.</a:t>
            </a:r>
          </a:p>
        </p:txBody>
      </p:sp>
      <p:graphicFrame>
        <p:nvGraphicFramePr>
          <p:cNvPr id="6" name="Table 5">
            <a:extLst>
              <a:ext uri="{FF2B5EF4-FFF2-40B4-BE49-F238E27FC236}">
                <a16:creationId xmlns:a16="http://schemas.microsoft.com/office/drawing/2014/main" id="{4280FFE1-07D8-2220-E915-64B4478EDC31}"/>
              </a:ext>
            </a:extLst>
          </p:cNvPr>
          <p:cNvGraphicFramePr>
            <a:graphicFrameLocks noGrp="1"/>
          </p:cNvGraphicFramePr>
          <p:nvPr>
            <p:extLst>
              <p:ext uri="{D42A27DB-BD31-4B8C-83A1-F6EECF244321}">
                <p14:modId xmlns:p14="http://schemas.microsoft.com/office/powerpoint/2010/main" val="109190477"/>
              </p:ext>
            </p:extLst>
          </p:nvPr>
        </p:nvGraphicFramePr>
        <p:xfrm>
          <a:off x="0" y="2237460"/>
          <a:ext cx="12192000" cy="4620539"/>
        </p:xfrm>
        <a:graphic>
          <a:graphicData uri="http://schemas.openxmlformats.org/drawingml/2006/table">
            <a:tbl>
              <a:tblPr firstRow="1" bandRow="1">
                <a:tableStyleId>{5C22544A-7EE6-4342-B048-85BDC9FD1C3A}</a:tableStyleId>
              </a:tblPr>
              <a:tblGrid>
                <a:gridCol w="1724025">
                  <a:extLst>
                    <a:ext uri="{9D8B030D-6E8A-4147-A177-3AD203B41FA5}">
                      <a16:colId xmlns:a16="http://schemas.microsoft.com/office/drawing/2014/main" val="3164560031"/>
                    </a:ext>
                  </a:extLst>
                </a:gridCol>
                <a:gridCol w="3383329">
                  <a:extLst>
                    <a:ext uri="{9D8B030D-6E8A-4147-A177-3AD203B41FA5}">
                      <a16:colId xmlns:a16="http://schemas.microsoft.com/office/drawing/2014/main" val="4051463726"/>
                    </a:ext>
                  </a:extLst>
                </a:gridCol>
                <a:gridCol w="1180123">
                  <a:extLst>
                    <a:ext uri="{9D8B030D-6E8A-4147-A177-3AD203B41FA5}">
                      <a16:colId xmlns:a16="http://schemas.microsoft.com/office/drawing/2014/main" val="2989411758"/>
                    </a:ext>
                  </a:extLst>
                </a:gridCol>
                <a:gridCol w="765908">
                  <a:extLst>
                    <a:ext uri="{9D8B030D-6E8A-4147-A177-3AD203B41FA5}">
                      <a16:colId xmlns:a16="http://schemas.microsoft.com/office/drawing/2014/main" val="3396486518"/>
                    </a:ext>
                  </a:extLst>
                </a:gridCol>
                <a:gridCol w="1273907">
                  <a:extLst>
                    <a:ext uri="{9D8B030D-6E8A-4147-A177-3AD203B41FA5}">
                      <a16:colId xmlns:a16="http://schemas.microsoft.com/office/drawing/2014/main" val="3760943750"/>
                    </a:ext>
                  </a:extLst>
                </a:gridCol>
                <a:gridCol w="1599303">
                  <a:extLst>
                    <a:ext uri="{9D8B030D-6E8A-4147-A177-3AD203B41FA5}">
                      <a16:colId xmlns:a16="http://schemas.microsoft.com/office/drawing/2014/main" val="435362140"/>
                    </a:ext>
                  </a:extLst>
                </a:gridCol>
                <a:gridCol w="2265405">
                  <a:extLst>
                    <a:ext uri="{9D8B030D-6E8A-4147-A177-3AD203B41FA5}">
                      <a16:colId xmlns:a16="http://schemas.microsoft.com/office/drawing/2014/main" val="2718862243"/>
                    </a:ext>
                  </a:extLst>
                </a:gridCol>
              </a:tblGrid>
              <a:tr h="1006695">
                <a:tc>
                  <a:txBody>
                    <a:bodyPr/>
                    <a:lstStyle/>
                    <a:p>
                      <a:pPr algn="ctr"/>
                      <a:r>
                        <a:rPr lang="nl-BE" dirty="0">
                          <a:solidFill>
                            <a:schemeClr val="bg1"/>
                          </a:solidFill>
                        </a:rPr>
                        <a:t>Actor</a:t>
                      </a:r>
                    </a:p>
                  </a:txBody>
                  <a:tcPr anchor="ctr">
                    <a:solidFill>
                      <a:srgbClr val="00B050"/>
                    </a:solidFill>
                  </a:tcPr>
                </a:tc>
                <a:tc>
                  <a:txBody>
                    <a:bodyPr/>
                    <a:lstStyle/>
                    <a:p>
                      <a:pPr algn="ctr"/>
                      <a:r>
                        <a:rPr lang="nl-BE" dirty="0" err="1">
                          <a:solidFill>
                            <a:schemeClr val="bg1"/>
                          </a:solidFill>
                        </a:rPr>
                        <a:t>Ojectief</a:t>
                      </a:r>
                      <a:r>
                        <a:rPr lang="nl-BE" dirty="0">
                          <a:solidFill>
                            <a:schemeClr val="bg1"/>
                          </a:solidFill>
                        </a:rPr>
                        <a:t>/Taak</a:t>
                      </a:r>
                    </a:p>
                  </a:txBody>
                  <a:tcPr anchor="ctr">
                    <a:solidFill>
                      <a:srgbClr val="00B050"/>
                    </a:solidFill>
                  </a:tcPr>
                </a:tc>
                <a:tc>
                  <a:txBody>
                    <a:bodyPr/>
                    <a:lstStyle/>
                    <a:p>
                      <a:pPr algn="ctr"/>
                      <a:r>
                        <a:rPr lang="nl-BE" dirty="0">
                          <a:solidFill>
                            <a:schemeClr val="bg1"/>
                          </a:solidFill>
                        </a:rPr>
                        <a:t>Impact</a:t>
                      </a:r>
                      <a:br>
                        <a:rPr lang="nl-BE" dirty="0">
                          <a:solidFill>
                            <a:schemeClr val="bg1"/>
                          </a:solidFill>
                        </a:rPr>
                      </a:br>
                      <a:r>
                        <a:rPr lang="nl-BE" dirty="0">
                          <a:solidFill>
                            <a:schemeClr val="bg1"/>
                          </a:solidFill>
                        </a:rPr>
                        <a:t>LPP/PLP</a:t>
                      </a:r>
                      <a:br>
                        <a:rPr lang="nl-BE" dirty="0">
                          <a:solidFill>
                            <a:schemeClr val="bg1"/>
                          </a:solidFill>
                        </a:rPr>
                      </a:br>
                      <a:r>
                        <a:rPr lang="nl-BE" dirty="0">
                          <a:solidFill>
                            <a:schemeClr val="bg1"/>
                          </a:solidFill>
                        </a:rPr>
                        <a:t>KKE</a:t>
                      </a:r>
                    </a:p>
                  </a:txBody>
                  <a:tcPr anchor="ctr">
                    <a:solidFill>
                      <a:srgbClr val="00B050"/>
                    </a:solidFill>
                  </a:tcPr>
                </a:tc>
                <a:tc>
                  <a:txBody>
                    <a:bodyPr/>
                    <a:lstStyle/>
                    <a:p>
                      <a:pPr algn="ctr"/>
                      <a:r>
                        <a:rPr lang="nl-BE" dirty="0" err="1">
                          <a:solidFill>
                            <a:schemeClr val="bg1"/>
                          </a:solidFill>
                        </a:rPr>
                        <a:t>Prio</a:t>
                      </a:r>
                      <a:endParaRPr lang="nl-BE" dirty="0">
                        <a:solidFill>
                          <a:schemeClr val="bg1"/>
                        </a:solidFill>
                      </a:endParaRPr>
                    </a:p>
                  </a:txBody>
                  <a:tcPr anchor="ctr">
                    <a:solidFill>
                      <a:srgbClr val="00B050"/>
                    </a:solidFill>
                  </a:tcPr>
                </a:tc>
                <a:tc>
                  <a:txBody>
                    <a:bodyPr/>
                    <a:lstStyle/>
                    <a:p>
                      <a:pPr algn="ctr"/>
                      <a:r>
                        <a:rPr lang="nl-BE" dirty="0">
                          <a:solidFill>
                            <a:schemeClr val="bg1"/>
                          </a:solidFill>
                        </a:rPr>
                        <a:t>Data </a:t>
                      </a:r>
                      <a:br>
                        <a:rPr lang="nl-BE" dirty="0">
                          <a:solidFill>
                            <a:schemeClr val="bg1"/>
                          </a:solidFill>
                        </a:rPr>
                      </a:br>
                      <a:r>
                        <a:rPr lang="nl-BE" dirty="0">
                          <a:solidFill>
                            <a:schemeClr val="bg1"/>
                          </a:solidFill>
                        </a:rPr>
                        <a:t>(NLT)</a:t>
                      </a:r>
                    </a:p>
                  </a:txBody>
                  <a:tcPr anchor="ctr">
                    <a:solidFill>
                      <a:srgbClr val="00B050"/>
                    </a:solidFill>
                  </a:tcPr>
                </a:tc>
                <a:tc>
                  <a:txBody>
                    <a:bodyPr/>
                    <a:lstStyle/>
                    <a:p>
                      <a:pPr algn="ctr"/>
                      <a:r>
                        <a:rPr lang="nl-BE" dirty="0">
                          <a:solidFill>
                            <a:schemeClr val="bg1"/>
                          </a:solidFill>
                        </a:rPr>
                        <a:t>Piloot</a:t>
                      </a:r>
                    </a:p>
                  </a:txBody>
                  <a:tcPr anchor="ctr">
                    <a:solidFill>
                      <a:srgbClr val="00B050"/>
                    </a:solidFill>
                  </a:tcPr>
                </a:tc>
                <a:tc>
                  <a:txBody>
                    <a:bodyPr/>
                    <a:lstStyle/>
                    <a:p>
                      <a:pPr algn="ctr"/>
                      <a:r>
                        <a:rPr lang="nl-BE" dirty="0">
                          <a:solidFill>
                            <a:schemeClr val="bg1"/>
                          </a:solidFill>
                        </a:rPr>
                        <a:t>Preventieadviseur</a:t>
                      </a:r>
                    </a:p>
                  </a:txBody>
                  <a:tcPr anchor="ctr">
                    <a:solidFill>
                      <a:srgbClr val="00B050"/>
                    </a:solidFill>
                  </a:tcPr>
                </a:tc>
                <a:extLst>
                  <a:ext uri="{0D108BD9-81ED-4DB2-BD59-A6C34878D82A}">
                    <a16:rowId xmlns:a16="http://schemas.microsoft.com/office/drawing/2014/main" val="3142780"/>
                  </a:ext>
                </a:extLst>
              </a:tr>
              <a:tr h="1120340">
                <a:tc>
                  <a:txBody>
                    <a:bodyPr/>
                    <a:lstStyle/>
                    <a:p>
                      <a:pPr algn="ctr">
                        <a:lnSpc>
                          <a:spcPct val="107000"/>
                        </a:lnSpc>
                        <a:spcAft>
                          <a:spcPts val="800"/>
                        </a:spcAft>
                      </a:pPr>
                      <a:r>
                        <a:rPr lang="sv-SE" sz="1400" dirty="0">
                          <a:effectLst/>
                          <a:latin typeface="Calibri" panose="020F0502020204030204" pitchFamily="34" charset="0"/>
                          <a:ea typeface="Calibri" panose="020F0502020204030204" pitchFamily="34" charset="0"/>
                          <a:cs typeface="Times New Roman" panose="02020603050405020304" pitchFamily="18" charset="0"/>
                        </a:rPr>
                        <a:t>IDPBW</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Het peilen naar de noden van de werknemers </a:t>
                      </a:r>
                      <a:r>
                        <a:rPr lang="nl-BE" sz="1400" dirty="0" err="1">
                          <a:effectLst/>
                          <a:latin typeface="Calibri" panose="020F0502020204030204" pitchFamily="34" charset="0"/>
                          <a:ea typeface="Calibri" panose="020F0502020204030204" pitchFamily="34" charset="0"/>
                          <a:cs typeface="Times New Roman" panose="02020603050405020304" pitchFamily="18" charset="0"/>
                        </a:rPr>
                        <a:t>inzaken</a:t>
                      </a:r>
                      <a:r>
                        <a:rPr lang="nl-BE" sz="1400" dirty="0">
                          <a:effectLst/>
                          <a:latin typeface="Calibri" panose="020F0502020204030204" pitchFamily="34" charset="0"/>
                          <a:ea typeface="Calibri" panose="020F0502020204030204" pitchFamily="34" charset="0"/>
                          <a:cs typeface="Times New Roman" panose="02020603050405020304" pitchFamily="18" charset="0"/>
                        </a:rPr>
                        <a:t> kennis en vaardigheden omtrent beheer van psychosociale risico’s op het werk.</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Nihil</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2</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31/12/2025</a:t>
                      </a: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err="1">
                          <a:effectLst/>
                          <a:latin typeface="Calibri" panose="020F0502020204030204" pitchFamily="34" charset="0"/>
                          <a:ea typeface="Calibri" panose="020F0502020204030204" pitchFamily="34" charset="0"/>
                          <a:cs typeface="Times New Roman" panose="02020603050405020304" pitchFamily="18" charset="0"/>
                        </a:rPr>
                        <a:t>Cdt</a:t>
                      </a:r>
                      <a:r>
                        <a:rPr lang="nl-BE" sz="1400" dirty="0">
                          <a:effectLst/>
                          <a:latin typeface="Calibri" panose="020F0502020204030204" pitchFamily="34" charset="0"/>
                          <a:ea typeface="Calibri" panose="020F0502020204030204" pitchFamily="34" charset="0"/>
                          <a:cs typeface="Times New Roman" panose="02020603050405020304" pitchFamily="18" charset="0"/>
                        </a:rPr>
                        <a:t> WILMAERTS Lies</a:t>
                      </a:r>
                      <a:br>
                        <a:rPr lang="nl-BE" sz="1400" dirty="0">
                          <a:effectLst/>
                          <a:latin typeface="Calibri" panose="020F0502020204030204" pitchFamily="34" charset="0"/>
                          <a:ea typeface="Calibri" panose="020F0502020204030204" pitchFamily="34" charset="0"/>
                          <a:cs typeface="Times New Roman" panose="02020603050405020304" pitchFamily="18" charset="0"/>
                        </a:rPr>
                      </a:br>
                      <a:r>
                        <a:rPr lang="nl-BE" sz="1400" dirty="0">
                          <a:effectLst/>
                          <a:latin typeface="Calibri" panose="020F0502020204030204" pitchFamily="34" charset="0"/>
                          <a:ea typeface="Calibri" panose="020F0502020204030204" pitchFamily="34" charset="0"/>
                          <a:cs typeface="Times New Roman" panose="02020603050405020304" pitchFamily="18" charset="0"/>
                        </a:rPr>
                        <a:t>AJM DE BOECK Davy</a:t>
                      </a:r>
                    </a:p>
                  </a:txBody>
                  <a:tcPr marL="7620" marR="7620" marT="7620" marB="0" anchor="ctr"/>
                </a:tc>
                <a:tc>
                  <a:txBody>
                    <a:bodyPr/>
                    <a:lstStyle/>
                    <a:p>
                      <a:pPr algn="ctr" fontAlgn="b"/>
                      <a:r>
                        <a:rPr lang="nl-BE" sz="1400" b="0" i="0" u="none" strike="noStrike" dirty="0" err="1">
                          <a:effectLst/>
                          <a:latin typeface="Calibri" panose="020F0502020204030204" pitchFamily="34" charset="0"/>
                        </a:rPr>
                        <a:t>Cdt</a:t>
                      </a:r>
                      <a:r>
                        <a:rPr lang="nl-BE" sz="1400" b="0" i="0" u="none" strike="noStrike" dirty="0">
                          <a:effectLst/>
                          <a:latin typeface="Calibri" panose="020F0502020204030204" pitchFamily="34" charset="0"/>
                        </a:rPr>
                        <a:t> WILMAERTS Lies</a:t>
                      </a:r>
                    </a:p>
                  </a:txBody>
                  <a:tcPr marL="7620" marR="7620" marT="7620" marB="0" anchor="ctr"/>
                </a:tc>
                <a:extLst>
                  <a:ext uri="{0D108BD9-81ED-4DB2-BD59-A6C34878D82A}">
                    <a16:rowId xmlns:a16="http://schemas.microsoft.com/office/drawing/2014/main" val="3523808688"/>
                  </a:ext>
                </a:extLst>
              </a:tr>
              <a:tr h="569503">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IDPBW</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De noden omzetten in bijscholingsmodules.</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Nihil</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2</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31/12/2026</a:t>
                      </a: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err="1">
                          <a:effectLst/>
                          <a:latin typeface="Calibri" panose="020F0502020204030204" pitchFamily="34" charset="0"/>
                          <a:ea typeface="Calibri" panose="020F0502020204030204" pitchFamily="34" charset="0"/>
                          <a:cs typeface="Times New Roman" panose="02020603050405020304" pitchFamily="18" charset="0"/>
                        </a:rPr>
                        <a:t>Cdt</a:t>
                      </a:r>
                      <a:r>
                        <a:rPr lang="nl-BE" sz="1400" dirty="0">
                          <a:effectLst/>
                          <a:latin typeface="Calibri" panose="020F0502020204030204" pitchFamily="34" charset="0"/>
                          <a:ea typeface="Calibri" panose="020F0502020204030204" pitchFamily="34" charset="0"/>
                          <a:cs typeface="Times New Roman" panose="02020603050405020304" pitchFamily="18" charset="0"/>
                        </a:rPr>
                        <a:t> WILMAERTS Lies</a:t>
                      </a:r>
                      <a:br>
                        <a:rPr lang="nl-BE" sz="1400" dirty="0">
                          <a:effectLst/>
                          <a:latin typeface="Calibri" panose="020F0502020204030204" pitchFamily="34" charset="0"/>
                          <a:ea typeface="Calibri" panose="020F0502020204030204" pitchFamily="34" charset="0"/>
                          <a:cs typeface="Times New Roman" panose="02020603050405020304" pitchFamily="18" charset="0"/>
                        </a:rPr>
                      </a:br>
                      <a:r>
                        <a:rPr lang="nl-BE" sz="1400" dirty="0">
                          <a:effectLst/>
                          <a:latin typeface="Calibri" panose="020F0502020204030204" pitchFamily="34" charset="0"/>
                          <a:ea typeface="Calibri" panose="020F0502020204030204" pitchFamily="34" charset="0"/>
                          <a:cs typeface="Times New Roman" panose="02020603050405020304" pitchFamily="18" charset="0"/>
                        </a:rPr>
                        <a:t>AJM DE BOECK Davy</a:t>
                      </a:r>
                    </a:p>
                  </a:txBody>
                  <a:tcPr marL="7620" marR="7620" marT="7620" marB="0" anchor="ctr"/>
                </a:tc>
                <a:tc>
                  <a:txBody>
                    <a:bodyPr/>
                    <a:lstStyle/>
                    <a:p>
                      <a:pPr algn="ctr" fontAlgn="b"/>
                      <a:r>
                        <a:rPr lang="nl-BE" sz="1400" b="0" i="0" u="none" strike="noStrike" dirty="0" err="1">
                          <a:effectLst/>
                          <a:latin typeface="Calibri" panose="020F0502020204030204" pitchFamily="34" charset="0"/>
                        </a:rPr>
                        <a:t>Cdt</a:t>
                      </a:r>
                      <a:r>
                        <a:rPr lang="nl-BE" sz="1400" b="0" i="0" u="none" strike="noStrike" dirty="0">
                          <a:effectLst/>
                          <a:latin typeface="Calibri" panose="020F0502020204030204" pitchFamily="34" charset="0"/>
                        </a:rPr>
                        <a:t> WILMAERTS Lies</a:t>
                      </a:r>
                    </a:p>
                  </a:txBody>
                  <a:tcPr marL="7620" marR="7620" marT="7620" marB="0" anchor="ctr"/>
                </a:tc>
                <a:extLst>
                  <a:ext uri="{0D108BD9-81ED-4DB2-BD59-A6C34878D82A}">
                    <a16:rowId xmlns:a16="http://schemas.microsoft.com/office/drawing/2014/main" val="2862384253"/>
                  </a:ext>
                </a:extLst>
              </a:tr>
              <a:tr h="753189">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IDPBW – DG HR HRC</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Leerplannen bijscholingsmodules uitschrijven en implementeren</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Nihil</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2</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31/12/2026</a:t>
                      </a: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err="1">
                          <a:effectLst/>
                          <a:latin typeface="Calibri" panose="020F0502020204030204" pitchFamily="34" charset="0"/>
                          <a:ea typeface="Calibri" panose="020F0502020204030204" pitchFamily="34" charset="0"/>
                          <a:cs typeface="Times New Roman" panose="02020603050405020304" pitchFamily="18" charset="0"/>
                        </a:rPr>
                        <a:t>Cdt</a:t>
                      </a:r>
                      <a:r>
                        <a:rPr lang="nl-BE" sz="1400" dirty="0">
                          <a:effectLst/>
                          <a:latin typeface="Calibri" panose="020F0502020204030204" pitchFamily="34" charset="0"/>
                          <a:ea typeface="Calibri" panose="020F0502020204030204" pitchFamily="34" charset="0"/>
                          <a:cs typeface="Times New Roman" panose="02020603050405020304" pitchFamily="18" charset="0"/>
                        </a:rPr>
                        <a:t> WILMAERTS Lies</a:t>
                      </a:r>
                      <a:br>
                        <a:rPr lang="nl-BE" sz="1400" dirty="0">
                          <a:effectLst/>
                          <a:latin typeface="Calibri" panose="020F0502020204030204" pitchFamily="34" charset="0"/>
                          <a:ea typeface="Calibri" panose="020F0502020204030204" pitchFamily="34" charset="0"/>
                          <a:cs typeface="Times New Roman" panose="02020603050405020304" pitchFamily="18" charset="0"/>
                        </a:rPr>
                      </a:br>
                      <a:r>
                        <a:rPr lang="nl-BE" sz="1400" dirty="0">
                          <a:effectLst/>
                          <a:latin typeface="Calibri" panose="020F0502020204030204" pitchFamily="34" charset="0"/>
                          <a:ea typeface="Calibri" panose="020F0502020204030204" pitchFamily="34" charset="0"/>
                          <a:cs typeface="Times New Roman" panose="02020603050405020304" pitchFamily="18" charset="0"/>
                        </a:rPr>
                        <a:t>AJM DE BOECK Davy</a:t>
                      </a:r>
                    </a:p>
                  </a:txBody>
                  <a:tcPr marL="7620" marR="7620" marT="7620" marB="0" anchor="ctr"/>
                </a:tc>
                <a:tc>
                  <a:txBody>
                    <a:bodyPr/>
                    <a:lstStyle/>
                    <a:p>
                      <a:pPr algn="ctr" fontAlgn="b"/>
                      <a:r>
                        <a:rPr lang="nl-BE" sz="1400" b="0" i="0" u="none" strike="noStrike" dirty="0" err="1">
                          <a:effectLst/>
                          <a:latin typeface="Calibri" panose="020F0502020204030204" pitchFamily="34" charset="0"/>
                        </a:rPr>
                        <a:t>Cdt</a:t>
                      </a:r>
                      <a:r>
                        <a:rPr lang="nl-BE" sz="1400" b="0" i="0" u="none" strike="noStrike" dirty="0">
                          <a:effectLst/>
                          <a:latin typeface="Calibri" panose="020F0502020204030204" pitchFamily="34" charset="0"/>
                        </a:rPr>
                        <a:t> WILMAERTS Lies</a:t>
                      </a:r>
                    </a:p>
                  </a:txBody>
                  <a:tcPr marL="7620" marR="7620" marT="7620" marB="0" anchor="ctr"/>
                </a:tc>
                <a:extLst>
                  <a:ext uri="{0D108BD9-81ED-4DB2-BD59-A6C34878D82A}">
                    <a16:rowId xmlns:a16="http://schemas.microsoft.com/office/drawing/2014/main" val="2255731880"/>
                  </a:ext>
                </a:extLst>
              </a:tr>
              <a:tr h="585406">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IDPBW / IDPBW </a:t>
                      </a:r>
                      <a:r>
                        <a:rPr lang="nl-BE" sz="1400" dirty="0" err="1">
                          <a:effectLst/>
                          <a:latin typeface="Calibri" panose="020F0502020204030204" pitchFamily="34" charset="0"/>
                          <a:ea typeface="Calibri" panose="020F0502020204030204" pitchFamily="34" charset="0"/>
                          <a:cs typeface="Times New Roman" panose="02020603050405020304" pitchFamily="18" charset="0"/>
                        </a:rPr>
                        <a:t>Sp&amp;Synth</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Nieuwe werkstructuur integreren in de IDPBW-structuur</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Nihil</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1</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31/12/2026</a:t>
                      </a: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err="1">
                          <a:effectLst/>
                          <a:latin typeface="Calibri" panose="020F0502020204030204" pitchFamily="34" charset="0"/>
                          <a:ea typeface="Calibri" panose="020F0502020204030204" pitchFamily="34" charset="0"/>
                          <a:cs typeface="Times New Roman" panose="02020603050405020304" pitchFamily="18" charset="0"/>
                        </a:rPr>
                        <a:t>Cdt</a:t>
                      </a:r>
                      <a:r>
                        <a:rPr lang="nl-BE" sz="1400" dirty="0">
                          <a:effectLst/>
                          <a:latin typeface="Calibri" panose="020F0502020204030204" pitchFamily="34" charset="0"/>
                          <a:ea typeface="Calibri" panose="020F0502020204030204" pitchFamily="34" charset="0"/>
                          <a:cs typeface="Times New Roman" panose="02020603050405020304" pitchFamily="18" charset="0"/>
                        </a:rPr>
                        <a:t> WILMAERTS Lies</a:t>
                      </a:r>
                      <a:br>
                        <a:rPr lang="nl-BE" sz="1400" dirty="0">
                          <a:effectLst/>
                          <a:latin typeface="Calibri" panose="020F0502020204030204" pitchFamily="34" charset="0"/>
                          <a:ea typeface="Calibri" panose="020F0502020204030204" pitchFamily="34" charset="0"/>
                          <a:cs typeface="Times New Roman" panose="02020603050405020304" pitchFamily="18" charset="0"/>
                        </a:rPr>
                      </a:br>
                      <a:r>
                        <a:rPr lang="nl-BE" sz="1400" dirty="0">
                          <a:effectLst/>
                          <a:latin typeface="Calibri" panose="020F0502020204030204" pitchFamily="34" charset="0"/>
                          <a:ea typeface="Calibri" panose="020F0502020204030204" pitchFamily="34" charset="0"/>
                          <a:cs typeface="Times New Roman" panose="02020603050405020304" pitchFamily="18" charset="0"/>
                        </a:rPr>
                        <a:t>AJM DE BOECK Davy</a:t>
                      </a:r>
                    </a:p>
                  </a:txBody>
                  <a:tcPr marL="7620" marR="7620" marT="7620" marB="0" anchor="ctr"/>
                </a:tc>
                <a:tc>
                  <a:txBody>
                    <a:bodyPr/>
                    <a:lstStyle/>
                    <a:p>
                      <a:pPr algn="ctr" fontAlgn="b"/>
                      <a:r>
                        <a:rPr lang="nl-BE" sz="1400" b="0" i="0" u="none" strike="noStrike" dirty="0" err="1">
                          <a:effectLst/>
                          <a:latin typeface="Calibri" panose="020F0502020204030204" pitchFamily="34" charset="0"/>
                        </a:rPr>
                        <a:t>Cdt</a:t>
                      </a:r>
                      <a:r>
                        <a:rPr lang="nl-BE" sz="1400" b="0" i="0" u="none" strike="noStrike" dirty="0">
                          <a:effectLst/>
                          <a:latin typeface="Calibri" panose="020F0502020204030204" pitchFamily="34" charset="0"/>
                        </a:rPr>
                        <a:t> WILMAERTS Lies</a:t>
                      </a:r>
                    </a:p>
                  </a:txBody>
                  <a:tcPr marL="7620" marR="7620" marT="7620" marB="0" anchor="ctr"/>
                </a:tc>
                <a:extLst>
                  <a:ext uri="{0D108BD9-81ED-4DB2-BD59-A6C34878D82A}">
                    <a16:rowId xmlns:a16="http://schemas.microsoft.com/office/drawing/2014/main" val="3413248518"/>
                  </a:ext>
                </a:extLst>
              </a:tr>
              <a:tr h="585406">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IDPBW</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Behoefte personeel werkstructuur integreren in globale </a:t>
                      </a:r>
                      <a:r>
                        <a:rPr lang="nl-BE" sz="1400" dirty="0" err="1">
                          <a:effectLst/>
                          <a:latin typeface="Calibri" panose="020F0502020204030204" pitchFamily="34" charset="0"/>
                          <a:ea typeface="Calibri" panose="020F0502020204030204" pitchFamily="34" charset="0"/>
                          <a:cs typeface="Times New Roman" panose="02020603050405020304" pitchFamily="18" charset="0"/>
                        </a:rPr>
                        <a:t>behoefteuitdrukking</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Nihil</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2</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31/12/2026</a:t>
                      </a: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err="1">
                          <a:effectLst/>
                          <a:latin typeface="Calibri" panose="020F0502020204030204" pitchFamily="34" charset="0"/>
                          <a:ea typeface="Calibri" panose="020F0502020204030204" pitchFamily="34" charset="0"/>
                          <a:cs typeface="Times New Roman" panose="02020603050405020304" pitchFamily="18" charset="0"/>
                        </a:rPr>
                        <a:t>Cdt</a:t>
                      </a:r>
                      <a:r>
                        <a:rPr lang="nl-BE" sz="1400" dirty="0">
                          <a:effectLst/>
                          <a:latin typeface="Calibri" panose="020F0502020204030204" pitchFamily="34" charset="0"/>
                          <a:ea typeface="Calibri" panose="020F0502020204030204" pitchFamily="34" charset="0"/>
                          <a:cs typeface="Times New Roman" panose="02020603050405020304" pitchFamily="18" charset="0"/>
                        </a:rPr>
                        <a:t> WILMAERTS Lies</a:t>
                      </a:r>
                      <a:br>
                        <a:rPr lang="nl-BE" sz="1400" dirty="0">
                          <a:effectLst/>
                          <a:latin typeface="Calibri" panose="020F0502020204030204" pitchFamily="34" charset="0"/>
                          <a:ea typeface="Calibri" panose="020F0502020204030204" pitchFamily="34" charset="0"/>
                          <a:cs typeface="Times New Roman" panose="02020603050405020304" pitchFamily="18" charset="0"/>
                        </a:rPr>
                      </a:br>
                      <a:r>
                        <a:rPr lang="nl-BE" sz="1400" dirty="0">
                          <a:effectLst/>
                          <a:latin typeface="Calibri" panose="020F0502020204030204" pitchFamily="34" charset="0"/>
                          <a:ea typeface="Calibri" panose="020F0502020204030204" pitchFamily="34" charset="0"/>
                          <a:cs typeface="Times New Roman" panose="02020603050405020304" pitchFamily="18" charset="0"/>
                        </a:rPr>
                        <a:t>AJM DE BOECK Davy</a:t>
                      </a:r>
                    </a:p>
                  </a:txBody>
                  <a:tcPr marL="7620" marR="7620" marT="7620" marB="0" anchor="ctr"/>
                </a:tc>
                <a:tc>
                  <a:txBody>
                    <a:bodyPr/>
                    <a:lstStyle/>
                    <a:p>
                      <a:pPr algn="ctr" fontAlgn="b"/>
                      <a:r>
                        <a:rPr lang="nl-BE" sz="1400" b="0" i="0" u="none" strike="noStrike" dirty="0" err="1">
                          <a:effectLst/>
                          <a:latin typeface="Calibri" panose="020F0502020204030204" pitchFamily="34" charset="0"/>
                        </a:rPr>
                        <a:t>Cdt</a:t>
                      </a:r>
                      <a:r>
                        <a:rPr lang="nl-BE" sz="1400" b="0" i="0" u="none" strike="noStrike" dirty="0">
                          <a:effectLst/>
                          <a:latin typeface="Calibri" panose="020F0502020204030204" pitchFamily="34" charset="0"/>
                        </a:rPr>
                        <a:t> WILMAERTS Lies</a:t>
                      </a:r>
                    </a:p>
                  </a:txBody>
                  <a:tcPr marL="7620" marR="7620" marT="7620" marB="0" anchor="ctr"/>
                </a:tc>
                <a:extLst>
                  <a:ext uri="{0D108BD9-81ED-4DB2-BD59-A6C34878D82A}">
                    <a16:rowId xmlns:a16="http://schemas.microsoft.com/office/drawing/2014/main" val="2141547220"/>
                  </a:ext>
                </a:extLst>
              </a:tr>
            </a:tbl>
          </a:graphicData>
        </a:graphic>
      </p:graphicFrame>
    </p:spTree>
    <p:extLst>
      <p:ext uri="{BB962C8B-B14F-4D97-AF65-F5344CB8AC3E}">
        <p14:creationId xmlns:p14="http://schemas.microsoft.com/office/powerpoint/2010/main" val="329447997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9033B04-8CBD-6970-90B2-D42625AB748E}"/>
              </a:ext>
            </a:extLst>
          </p:cNvPr>
          <p:cNvSpPr txBox="1"/>
          <p:nvPr/>
        </p:nvSpPr>
        <p:spPr>
          <a:xfrm>
            <a:off x="0" y="113803"/>
            <a:ext cx="12192000" cy="2000548"/>
          </a:xfrm>
          <a:prstGeom prst="rect">
            <a:avLst/>
          </a:prstGeom>
        </p:spPr>
        <p:txBody>
          <a:bodyPr wrap="square" rtlCol="0">
            <a:spAutoFit/>
          </a:bodyPr>
          <a:lstStyle/>
          <a:p>
            <a:pPr algn="ctr"/>
            <a:r>
              <a:rPr lang="nl-BE" sz="4400" b="1" dirty="0">
                <a:solidFill>
                  <a:srgbClr val="00B050"/>
                </a:solidFill>
                <a:latin typeface="Arial" panose="020B0604020202020204" pitchFamily="34" charset="0"/>
                <a:cs typeface="Arial" panose="020B0604020202020204" pitchFamily="34" charset="0"/>
              </a:rPr>
              <a:t>24-OT-01</a:t>
            </a:r>
            <a:br>
              <a:rPr lang="nl-BE" sz="4400" b="1" dirty="0">
                <a:solidFill>
                  <a:srgbClr val="00B050"/>
                </a:solidFill>
                <a:latin typeface="Arial" panose="020B0604020202020204" pitchFamily="34" charset="0"/>
                <a:cs typeface="Arial" panose="020B0604020202020204" pitchFamily="34" charset="0"/>
              </a:rPr>
            </a:br>
            <a:r>
              <a:rPr lang="nl-BE" sz="4000" b="1" dirty="0">
                <a:solidFill>
                  <a:srgbClr val="00B050"/>
                </a:solidFill>
                <a:latin typeface="Arial" panose="020B0604020202020204" pitchFamily="34" charset="0"/>
                <a:cs typeface="Arial" panose="020B0604020202020204" pitchFamily="34" charset="0"/>
              </a:rPr>
              <a:t>Integrale bescherming van het hoofd van de soldaat.</a:t>
            </a:r>
          </a:p>
        </p:txBody>
      </p:sp>
      <p:graphicFrame>
        <p:nvGraphicFramePr>
          <p:cNvPr id="6" name="Table 5">
            <a:extLst>
              <a:ext uri="{FF2B5EF4-FFF2-40B4-BE49-F238E27FC236}">
                <a16:creationId xmlns:a16="http://schemas.microsoft.com/office/drawing/2014/main" id="{9E8EDF15-6C8F-E43A-4A4B-EC3308345CE8}"/>
              </a:ext>
            </a:extLst>
          </p:cNvPr>
          <p:cNvGraphicFramePr>
            <a:graphicFrameLocks noGrp="1"/>
          </p:cNvGraphicFramePr>
          <p:nvPr>
            <p:extLst>
              <p:ext uri="{D42A27DB-BD31-4B8C-83A1-F6EECF244321}">
                <p14:modId xmlns:p14="http://schemas.microsoft.com/office/powerpoint/2010/main" val="2672026800"/>
              </p:ext>
            </p:extLst>
          </p:nvPr>
        </p:nvGraphicFramePr>
        <p:xfrm>
          <a:off x="0" y="2149832"/>
          <a:ext cx="12192000" cy="4708167"/>
        </p:xfrm>
        <a:graphic>
          <a:graphicData uri="http://schemas.openxmlformats.org/drawingml/2006/table">
            <a:tbl>
              <a:tblPr firstRow="1" bandRow="1">
                <a:tableStyleId>{5C22544A-7EE6-4342-B048-85BDC9FD1C3A}</a:tableStyleId>
              </a:tblPr>
              <a:tblGrid>
                <a:gridCol w="1344246">
                  <a:extLst>
                    <a:ext uri="{9D8B030D-6E8A-4147-A177-3AD203B41FA5}">
                      <a16:colId xmlns:a16="http://schemas.microsoft.com/office/drawing/2014/main" val="3164560031"/>
                    </a:ext>
                  </a:extLst>
                </a:gridCol>
                <a:gridCol w="3040185">
                  <a:extLst>
                    <a:ext uri="{9D8B030D-6E8A-4147-A177-3AD203B41FA5}">
                      <a16:colId xmlns:a16="http://schemas.microsoft.com/office/drawing/2014/main" val="4051463726"/>
                    </a:ext>
                  </a:extLst>
                </a:gridCol>
                <a:gridCol w="1520092">
                  <a:extLst>
                    <a:ext uri="{9D8B030D-6E8A-4147-A177-3AD203B41FA5}">
                      <a16:colId xmlns:a16="http://schemas.microsoft.com/office/drawing/2014/main" val="2989411758"/>
                    </a:ext>
                  </a:extLst>
                </a:gridCol>
                <a:gridCol w="817553">
                  <a:extLst>
                    <a:ext uri="{9D8B030D-6E8A-4147-A177-3AD203B41FA5}">
                      <a16:colId xmlns:a16="http://schemas.microsoft.com/office/drawing/2014/main" val="3396486518"/>
                    </a:ext>
                  </a:extLst>
                </a:gridCol>
                <a:gridCol w="1186248">
                  <a:extLst>
                    <a:ext uri="{9D8B030D-6E8A-4147-A177-3AD203B41FA5}">
                      <a16:colId xmlns:a16="http://schemas.microsoft.com/office/drawing/2014/main" val="3760943750"/>
                    </a:ext>
                  </a:extLst>
                </a:gridCol>
                <a:gridCol w="2018271">
                  <a:extLst>
                    <a:ext uri="{9D8B030D-6E8A-4147-A177-3AD203B41FA5}">
                      <a16:colId xmlns:a16="http://schemas.microsoft.com/office/drawing/2014/main" val="435362140"/>
                    </a:ext>
                  </a:extLst>
                </a:gridCol>
                <a:gridCol w="2265405">
                  <a:extLst>
                    <a:ext uri="{9D8B030D-6E8A-4147-A177-3AD203B41FA5}">
                      <a16:colId xmlns:a16="http://schemas.microsoft.com/office/drawing/2014/main" val="2718862243"/>
                    </a:ext>
                  </a:extLst>
                </a:gridCol>
              </a:tblGrid>
              <a:tr h="925968">
                <a:tc>
                  <a:txBody>
                    <a:bodyPr/>
                    <a:lstStyle/>
                    <a:p>
                      <a:pPr algn="ctr"/>
                      <a:r>
                        <a:rPr lang="nl-BE">
                          <a:solidFill>
                            <a:schemeClr val="bg1"/>
                          </a:solidFill>
                        </a:rPr>
                        <a:t>Actor</a:t>
                      </a:r>
                      <a:endParaRPr lang="nl-BE" dirty="0">
                        <a:solidFill>
                          <a:schemeClr val="bg1"/>
                        </a:solidFill>
                      </a:endParaRPr>
                    </a:p>
                  </a:txBody>
                  <a:tcPr anchor="ctr"/>
                </a:tc>
                <a:tc>
                  <a:txBody>
                    <a:bodyPr/>
                    <a:lstStyle/>
                    <a:p>
                      <a:pPr algn="ctr"/>
                      <a:r>
                        <a:rPr lang="nl-BE">
                          <a:solidFill>
                            <a:schemeClr val="bg1"/>
                          </a:solidFill>
                        </a:rPr>
                        <a:t>Ojectief/Taak</a:t>
                      </a:r>
                      <a:endParaRPr lang="nl-BE" dirty="0">
                        <a:solidFill>
                          <a:schemeClr val="bg1"/>
                        </a:solidFill>
                      </a:endParaRPr>
                    </a:p>
                  </a:txBody>
                  <a:tcPr anchor="ctr"/>
                </a:tc>
                <a:tc>
                  <a:txBody>
                    <a:bodyPr/>
                    <a:lstStyle/>
                    <a:p>
                      <a:pPr algn="ctr"/>
                      <a:r>
                        <a:rPr lang="nl-BE">
                          <a:solidFill>
                            <a:schemeClr val="bg1"/>
                          </a:solidFill>
                        </a:rPr>
                        <a:t>Impact</a:t>
                      </a:r>
                      <a:br>
                        <a:rPr lang="nl-BE">
                          <a:solidFill>
                            <a:schemeClr val="bg1"/>
                          </a:solidFill>
                        </a:rPr>
                      </a:br>
                      <a:r>
                        <a:rPr lang="nl-BE">
                          <a:solidFill>
                            <a:schemeClr val="bg1"/>
                          </a:solidFill>
                        </a:rPr>
                        <a:t>LPP/PLP</a:t>
                      </a:r>
                      <a:br>
                        <a:rPr lang="nl-BE">
                          <a:solidFill>
                            <a:schemeClr val="bg1"/>
                          </a:solidFill>
                        </a:rPr>
                      </a:br>
                      <a:r>
                        <a:rPr lang="nl-BE">
                          <a:solidFill>
                            <a:schemeClr val="bg1"/>
                          </a:solidFill>
                        </a:rPr>
                        <a:t>KKE</a:t>
                      </a:r>
                      <a:endParaRPr lang="nl-BE" dirty="0">
                        <a:solidFill>
                          <a:schemeClr val="bg1"/>
                        </a:solidFill>
                      </a:endParaRPr>
                    </a:p>
                  </a:txBody>
                  <a:tcPr anchor="ctr"/>
                </a:tc>
                <a:tc>
                  <a:txBody>
                    <a:bodyPr/>
                    <a:lstStyle/>
                    <a:p>
                      <a:pPr algn="ctr"/>
                      <a:r>
                        <a:rPr lang="nl-BE">
                          <a:solidFill>
                            <a:schemeClr val="bg1"/>
                          </a:solidFill>
                        </a:rPr>
                        <a:t>Prio</a:t>
                      </a:r>
                      <a:endParaRPr lang="nl-BE" dirty="0">
                        <a:solidFill>
                          <a:schemeClr val="bg1"/>
                        </a:solidFill>
                      </a:endParaRPr>
                    </a:p>
                  </a:txBody>
                  <a:tcPr anchor="ctr"/>
                </a:tc>
                <a:tc>
                  <a:txBody>
                    <a:bodyPr/>
                    <a:lstStyle/>
                    <a:p>
                      <a:pPr algn="ctr"/>
                      <a:r>
                        <a:rPr lang="nl-BE">
                          <a:solidFill>
                            <a:schemeClr val="bg1"/>
                          </a:solidFill>
                        </a:rPr>
                        <a:t>Data </a:t>
                      </a:r>
                      <a:br>
                        <a:rPr lang="nl-BE">
                          <a:solidFill>
                            <a:schemeClr val="bg1"/>
                          </a:solidFill>
                        </a:rPr>
                      </a:br>
                      <a:r>
                        <a:rPr lang="nl-BE">
                          <a:solidFill>
                            <a:schemeClr val="bg1"/>
                          </a:solidFill>
                        </a:rPr>
                        <a:t>(NLT)</a:t>
                      </a:r>
                      <a:endParaRPr lang="nl-BE" dirty="0">
                        <a:solidFill>
                          <a:schemeClr val="bg1"/>
                        </a:solidFill>
                      </a:endParaRPr>
                    </a:p>
                  </a:txBody>
                  <a:tcPr anchor="ctr"/>
                </a:tc>
                <a:tc>
                  <a:txBody>
                    <a:bodyPr/>
                    <a:lstStyle/>
                    <a:p>
                      <a:pPr algn="ctr"/>
                      <a:r>
                        <a:rPr lang="nl-BE">
                          <a:solidFill>
                            <a:schemeClr val="bg1"/>
                          </a:solidFill>
                        </a:rPr>
                        <a:t>Piloot</a:t>
                      </a:r>
                      <a:endParaRPr lang="nl-BE" dirty="0">
                        <a:solidFill>
                          <a:schemeClr val="bg1"/>
                        </a:solidFill>
                      </a:endParaRPr>
                    </a:p>
                  </a:txBody>
                  <a:tcPr anchor="ctr"/>
                </a:tc>
                <a:tc>
                  <a:txBody>
                    <a:bodyPr/>
                    <a:lstStyle/>
                    <a:p>
                      <a:pPr algn="ctr"/>
                      <a:r>
                        <a:rPr lang="nl-BE">
                          <a:solidFill>
                            <a:schemeClr val="bg1"/>
                          </a:solidFill>
                        </a:rPr>
                        <a:t>Preventieadviseur</a:t>
                      </a:r>
                      <a:endParaRPr lang="nl-BE" dirty="0">
                        <a:solidFill>
                          <a:schemeClr val="bg1"/>
                        </a:solidFill>
                      </a:endParaRPr>
                    </a:p>
                  </a:txBody>
                  <a:tcPr anchor="ctr"/>
                </a:tc>
                <a:extLst>
                  <a:ext uri="{0D108BD9-81ED-4DB2-BD59-A6C34878D82A}">
                    <a16:rowId xmlns:a16="http://schemas.microsoft.com/office/drawing/2014/main" val="3142780"/>
                  </a:ext>
                </a:extLst>
              </a:tr>
              <a:tr h="914458">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ICM, BAS, DGHWB-IDPBW</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De vastlegging en bevestiging van Readiness &amp; Operations (R&amp;O) profielen (</a:t>
                      </a:r>
                      <a:r>
                        <a:rPr lang="nl-BE" sz="14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use</a:t>
                      </a:r>
                      <a:r>
                        <a:rPr lang="nl-BE"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cases). Inclusief formalisering proces in richtlijnen.</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Nihil</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Done</a:t>
                      </a:r>
                      <a:b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b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31/12/2024</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err="1">
                          <a:effectLst/>
                          <a:latin typeface="Calibri" panose="020F0502020204030204" pitchFamily="34" charset="0"/>
                          <a:ea typeface="Calibri" panose="020F0502020204030204" pitchFamily="34" charset="0"/>
                          <a:cs typeface="Times New Roman" panose="02020603050405020304" pitchFamily="18" charset="0"/>
                        </a:rPr>
                        <a:t>Cdt</a:t>
                      </a:r>
                      <a:r>
                        <a:rPr lang="nl-BE" sz="1400" dirty="0">
                          <a:effectLst/>
                          <a:latin typeface="Calibri" panose="020F0502020204030204" pitchFamily="34" charset="0"/>
                          <a:ea typeface="Calibri" panose="020F0502020204030204" pitchFamily="34" charset="0"/>
                          <a:cs typeface="Times New Roman" panose="02020603050405020304" pitchFamily="18" charset="0"/>
                        </a:rPr>
                        <a:t> QUERRIAU Philippe</a:t>
                      </a:r>
                    </a:p>
                  </a:txBody>
                  <a:tcPr marL="7620" marR="7620" marT="7620" marB="0" anchor="ctr"/>
                </a:tc>
                <a:tc>
                  <a:txBody>
                    <a:bodyPr/>
                    <a:lstStyle/>
                    <a:p>
                      <a:pPr algn="ctr" fontAlgn="b"/>
                      <a:r>
                        <a:rPr lang="nl-BE" sz="1400" b="0" i="0" u="none" strike="noStrike" dirty="0" err="1">
                          <a:effectLst/>
                          <a:latin typeface="Calibri" panose="020F0502020204030204" pitchFamily="34" charset="0"/>
                        </a:rPr>
                        <a:t>Maj</a:t>
                      </a:r>
                      <a:r>
                        <a:rPr lang="nl-BE" sz="1400" b="0" i="0" u="none" strike="noStrike" dirty="0">
                          <a:effectLst/>
                          <a:latin typeface="Calibri" panose="020F0502020204030204" pitchFamily="34" charset="0"/>
                        </a:rPr>
                        <a:t> VAN DE WIELE M.</a:t>
                      </a:r>
                      <a:br>
                        <a:rPr lang="nl-BE" sz="1400" b="0" i="0" u="none" strike="noStrike" dirty="0">
                          <a:effectLst/>
                          <a:latin typeface="Calibri" panose="020F0502020204030204" pitchFamily="34" charset="0"/>
                        </a:rPr>
                      </a:br>
                      <a:r>
                        <a:rPr lang="nl-BE" sz="1400" b="0" i="0" u="none" strike="noStrike" dirty="0">
                          <a:effectLst/>
                          <a:latin typeface="Calibri" panose="020F0502020204030204" pitchFamily="34" charset="0"/>
                        </a:rPr>
                        <a:t>Dhr. LEJEUNE Fabian</a:t>
                      </a:r>
                      <a:br>
                        <a:rPr lang="nl-BE" sz="1400" b="0" i="0" u="none" strike="noStrike" dirty="0">
                          <a:effectLst/>
                          <a:latin typeface="Calibri" panose="020F0502020204030204" pitchFamily="34" charset="0"/>
                        </a:rPr>
                      </a:br>
                      <a:r>
                        <a:rPr lang="nl-BE" sz="1400" b="0" i="0" u="none" strike="noStrike" dirty="0" err="1">
                          <a:effectLst/>
                          <a:latin typeface="Calibri" panose="020F0502020204030204" pitchFamily="34" charset="0"/>
                        </a:rPr>
                        <a:t>LtKol</a:t>
                      </a:r>
                      <a:r>
                        <a:rPr lang="nl-BE" sz="1400" b="0" i="0" u="none" strike="noStrike" dirty="0">
                          <a:effectLst/>
                          <a:latin typeface="Calibri" panose="020F0502020204030204" pitchFamily="34" charset="0"/>
                        </a:rPr>
                        <a:t> HINDERIJCKX Peter</a:t>
                      </a:r>
                    </a:p>
                  </a:txBody>
                  <a:tcPr marL="7620" marR="7620" marT="7620" marB="0" anchor="ctr"/>
                </a:tc>
                <a:extLst>
                  <a:ext uri="{0D108BD9-81ED-4DB2-BD59-A6C34878D82A}">
                    <a16:rowId xmlns:a16="http://schemas.microsoft.com/office/drawing/2014/main" val="3523808688"/>
                  </a:ext>
                </a:extLst>
              </a:tr>
              <a:tr h="914458">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BAS, DGHWB-IDPBW</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De bepaling van de functionele behoefte aan R&amp;O </a:t>
                      </a:r>
                      <a:r>
                        <a:rPr lang="nl-BE" sz="1400" dirty="0" err="1">
                          <a:effectLst/>
                          <a:latin typeface="Calibri" panose="020F0502020204030204" pitchFamily="34" charset="0"/>
                          <a:ea typeface="Calibri" panose="020F0502020204030204" pitchFamily="34" charset="0"/>
                          <a:cs typeface="Times New Roman" panose="02020603050405020304" pitchFamily="18" charset="0"/>
                        </a:rPr>
                        <a:t>Eqt</a:t>
                      </a:r>
                      <a:r>
                        <a:rPr lang="nl-BE" sz="1400" dirty="0">
                          <a:effectLst/>
                          <a:latin typeface="Calibri" panose="020F0502020204030204" pitchFamily="34" charset="0"/>
                          <a:ea typeface="Calibri" panose="020F0502020204030204" pitchFamily="34" charset="0"/>
                          <a:cs typeface="Times New Roman" panose="02020603050405020304" pitchFamily="18" charset="0"/>
                        </a:rPr>
                        <a:t> en PBM voor de onderscheiden R&amp;O-profielen. Incl. formalisering.</a:t>
                      </a: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Nihil</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01/06/2025</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err="1">
                          <a:effectLst/>
                          <a:latin typeface="Calibri" panose="020F0502020204030204" pitchFamily="34" charset="0"/>
                          <a:ea typeface="Calibri" panose="020F0502020204030204" pitchFamily="34" charset="0"/>
                          <a:cs typeface="Times New Roman" panose="02020603050405020304" pitchFamily="18" charset="0"/>
                        </a:rPr>
                        <a:t>Cdt</a:t>
                      </a:r>
                      <a:r>
                        <a:rPr lang="nl-BE" sz="1400" dirty="0">
                          <a:effectLst/>
                          <a:latin typeface="Calibri" panose="020F0502020204030204" pitchFamily="34" charset="0"/>
                          <a:ea typeface="Calibri" panose="020F0502020204030204" pitchFamily="34" charset="0"/>
                          <a:cs typeface="Times New Roman" panose="02020603050405020304" pitchFamily="18" charset="0"/>
                        </a:rPr>
                        <a:t> QUERRIAU Philippe</a:t>
                      </a:r>
                    </a:p>
                  </a:txBody>
                  <a:tcPr marL="7620" marR="7620" marT="7620" marB="0" anchor="ctr"/>
                </a:tc>
                <a:tc>
                  <a:txBody>
                    <a:bodyPr/>
                    <a:lstStyle/>
                    <a:p>
                      <a:pPr algn="ctr" fontAlgn="b"/>
                      <a:r>
                        <a:rPr lang="nl-BE" sz="1400" b="0" i="0" u="none" strike="noStrike" dirty="0" err="1">
                          <a:effectLst/>
                          <a:latin typeface="Calibri" panose="020F0502020204030204" pitchFamily="34" charset="0"/>
                        </a:rPr>
                        <a:t>Maj</a:t>
                      </a:r>
                      <a:r>
                        <a:rPr lang="nl-BE" sz="1400" b="0" i="0" u="none" strike="noStrike" dirty="0">
                          <a:effectLst/>
                          <a:latin typeface="Calibri" panose="020F0502020204030204" pitchFamily="34" charset="0"/>
                        </a:rPr>
                        <a:t> VAN DE WIELE M.</a:t>
                      </a:r>
                      <a:br>
                        <a:rPr lang="nl-BE" sz="1400" b="0" i="0" u="none" strike="noStrike" dirty="0">
                          <a:effectLst/>
                          <a:latin typeface="Calibri" panose="020F0502020204030204" pitchFamily="34" charset="0"/>
                        </a:rPr>
                      </a:br>
                      <a:r>
                        <a:rPr lang="nl-BE" sz="1400" b="0" i="0" u="none" strike="noStrike" dirty="0">
                          <a:effectLst/>
                          <a:latin typeface="Calibri" panose="020F0502020204030204" pitchFamily="34" charset="0"/>
                        </a:rPr>
                        <a:t>Dhr. LEJEUNE Fabian</a:t>
                      </a:r>
                      <a:br>
                        <a:rPr lang="nl-BE" sz="1400" b="0" i="0" u="none" strike="noStrike" dirty="0">
                          <a:effectLst/>
                          <a:latin typeface="Calibri" panose="020F0502020204030204" pitchFamily="34" charset="0"/>
                        </a:rPr>
                      </a:br>
                      <a:r>
                        <a:rPr lang="nl-BE" sz="1400" b="0" i="0" u="none" strike="noStrike" dirty="0" err="1">
                          <a:effectLst/>
                          <a:latin typeface="Calibri" panose="020F0502020204030204" pitchFamily="34" charset="0"/>
                        </a:rPr>
                        <a:t>LtKol</a:t>
                      </a:r>
                      <a:r>
                        <a:rPr lang="nl-BE" sz="1400" b="0" i="0" u="none" strike="noStrike" dirty="0">
                          <a:effectLst/>
                          <a:latin typeface="Calibri" panose="020F0502020204030204" pitchFamily="34" charset="0"/>
                        </a:rPr>
                        <a:t> HINDERIJCKX Peter</a:t>
                      </a:r>
                    </a:p>
                  </a:txBody>
                  <a:tcPr marL="7620" marR="7620" marT="7620" marB="0" anchor="ctr"/>
                </a:tc>
                <a:extLst>
                  <a:ext uri="{0D108BD9-81ED-4DB2-BD59-A6C34878D82A}">
                    <a16:rowId xmlns:a16="http://schemas.microsoft.com/office/drawing/2014/main" val="1100297093"/>
                  </a:ext>
                </a:extLst>
              </a:tr>
              <a:tr h="914458">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DGMR, DGHWB-IDPBW, BAS</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De in </a:t>
                      </a:r>
                      <a:r>
                        <a:rPr lang="nl-BE" sz="1400" dirty="0" err="1">
                          <a:effectLst/>
                          <a:latin typeface="Calibri" panose="020F0502020204030204" pitchFamily="34" charset="0"/>
                          <a:ea typeface="Calibri" panose="020F0502020204030204" pitchFamily="34" charset="0"/>
                          <a:cs typeface="Times New Roman" panose="02020603050405020304" pitchFamily="18" charset="0"/>
                        </a:rPr>
                        <a:t>plaatsstelling</a:t>
                      </a:r>
                      <a:r>
                        <a:rPr lang="nl-BE" sz="1400" dirty="0">
                          <a:effectLst/>
                          <a:latin typeface="Calibri" panose="020F0502020204030204" pitchFamily="34" charset="0"/>
                          <a:ea typeface="Calibri" panose="020F0502020204030204" pitchFamily="34" charset="0"/>
                          <a:cs typeface="Times New Roman" panose="02020603050405020304" pitchFamily="18" charset="0"/>
                        </a:rPr>
                        <a:t> van de eerder bepaalde preventieve maatregelen (PBM). Desgevallend verwerving en (her)verdeling.</a:t>
                      </a: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Nihil</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2</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31/12/2024</a:t>
                      </a: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err="1">
                          <a:effectLst/>
                          <a:latin typeface="Calibri" panose="020F0502020204030204" pitchFamily="34" charset="0"/>
                          <a:ea typeface="Calibri" panose="020F0502020204030204" pitchFamily="34" charset="0"/>
                          <a:cs typeface="Times New Roman" panose="02020603050405020304" pitchFamily="18" charset="0"/>
                        </a:rPr>
                        <a:t>Cdt</a:t>
                      </a:r>
                      <a:r>
                        <a:rPr lang="nl-BE" sz="1400" dirty="0">
                          <a:effectLst/>
                          <a:latin typeface="Calibri" panose="020F0502020204030204" pitchFamily="34" charset="0"/>
                          <a:ea typeface="Calibri" panose="020F0502020204030204" pitchFamily="34" charset="0"/>
                          <a:cs typeface="Times New Roman" panose="02020603050405020304" pitchFamily="18" charset="0"/>
                        </a:rPr>
                        <a:t> QUERRIAU Philippe</a:t>
                      </a:r>
                    </a:p>
                  </a:txBody>
                  <a:tcPr marL="7620" marR="7620" marT="7620" marB="0" anchor="ctr"/>
                </a:tc>
                <a:tc>
                  <a:txBody>
                    <a:bodyPr/>
                    <a:lstStyle/>
                    <a:p>
                      <a:pPr algn="ctr" fontAlgn="b"/>
                      <a:r>
                        <a:rPr lang="nl-BE" sz="1400" b="0" i="0" u="none" strike="noStrike" dirty="0" err="1">
                          <a:effectLst/>
                          <a:latin typeface="Calibri" panose="020F0502020204030204" pitchFamily="34" charset="0"/>
                        </a:rPr>
                        <a:t>Maj</a:t>
                      </a:r>
                      <a:r>
                        <a:rPr lang="nl-BE" sz="1400" b="0" i="0" u="none" strike="noStrike" dirty="0">
                          <a:effectLst/>
                          <a:latin typeface="Calibri" panose="020F0502020204030204" pitchFamily="34" charset="0"/>
                        </a:rPr>
                        <a:t> VAN DE WIELE M.</a:t>
                      </a:r>
                      <a:br>
                        <a:rPr lang="nl-BE" sz="1400" b="0" i="0" u="none" strike="noStrike" dirty="0">
                          <a:effectLst/>
                          <a:latin typeface="Calibri" panose="020F0502020204030204" pitchFamily="34" charset="0"/>
                        </a:rPr>
                      </a:br>
                      <a:r>
                        <a:rPr lang="nl-BE" sz="1400" b="0" i="0" u="none" strike="noStrike" dirty="0">
                          <a:effectLst/>
                          <a:latin typeface="Calibri" panose="020F0502020204030204" pitchFamily="34" charset="0"/>
                        </a:rPr>
                        <a:t>Dhr. LEJEUNE Fabian</a:t>
                      </a:r>
                      <a:br>
                        <a:rPr lang="nl-BE" sz="1400" b="0" i="0" u="none" strike="noStrike" dirty="0">
                          <a:effectLst/>
                          <a:latin typeface="Calibri" panose="020F0502020204030204" pitchFamily="34" charset="0"/>
                        </a:rPr>
                      </a:br>
                      <a:r>
                        <a:rPr lang="nl-BE" sz="1400" b="0" i="0" u="none" strike="noStrike" dirty="0" err="1">
                          <a:effectLst/>
                          <a:latin typeface="Calibri" panose="020F0502020204030204" pitchFamily="34" charset="0"/>
                        </a:rPr>
                        <a:t>LtKol</a:t>
                      </a:r>
                      <a:r>
                        <a:rPr lang="nl-BE" sz="1400" b="0" i="0" u="none" strike="noStrike" dirty="0">
                          <a:effectLst/>
                          <a:latin typeface="Calibri" panose="020F0502020204030204" pitchFamily="34" charset="0"/>
                        </a:rPr>
                        <a:t> HINDERIJCKX Peter</a:t>
                      </a:r>
                    </a:p>
                  </a:txBody>
                  <a:tcPr marL="7620" marR="7620" marT="7620" marB="0" anchor="ctr"/>
                </a:tc>
                <a:extLst>
                  <a:ext uri="{0D108BD9-81ED-4DB2-BD59-A6C34878D82A}">
                    <a16:rowId xmlns:a16="http://schemas.microsoft.com/office/drawing/2014/main" val="3168295882"/>
                  </a:ext>
                </a:extLst>
              </a:tr>
              <a:tr h="1038825">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BAS, DGHWB-IDPBW, KHID</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De formalisering van een systematische aanpak inzake gehoorbescherming tijdens </a:t>
                      </a:r>
                      <a:r>
                        <a:rPr lang="nl-BE" sz="1400" dirty="0" err="1">
                          <a:effectLst/>
                          <a:latin typeface="Calibri" panose="020F0502020204030204" pitchFamily="34" charset="0"/>
                          <a:ea typeface="Calibri" panose="020F0502020204030204" pitchFamily="34" charset="0"/>
                          <a:cs typeface="Times New Roman" panose="02020603050405020304" pitchFamily="18" charset="0"/>
                        </a:rPr>
                        <a:t>weapon</a:t>
                      </a:r>
                      <a:r>
                        <a:rPr lang="nl-BE" sz="1400" dirty="0">
                          <a:effectLst/>
                          <a:latin typeface="Calibri" panose="020F0502020204030204" pitchFamily="34" charset="0"/>
                          <a:ea typeface="Calibri" panose="020F0502020204030204" pitchFamily="34" charset="0"/>
                          <a:cs typeface="Times New Roman" panose="02020603050405020304" pitchFamily="18" charset="0"/>
                        </a:rPr>
                        <a:t> handling </a:t>
                      </a:r>
                      <a:r>
                        <a:rPr lang="nl-BE" sz="1400" dirty="0" err="1">
                          <a:effectLst/>
                          <a:latin typeface="Calibri" panose="020F0502020204030204" pitchFamily="34" charset="0"/>
                          <a:ea typeface="Calibri" panose="020F0502020204030204" pitchFamily="34" charset="0"/>
                          <a:cs typeface="Times New Roman" panose="02020603050405020304" pitchFamily="18" charset="0"/>
                        </a:rPr>
                        <a:t>activities</a:t>
                      </a:r>
                      <a:r>
                        <a:rPr lang="nl-BE" sz="1400" dirty="0">
                          <a:effectLst/>
                          <a:latin typeface="Calibri" panose="020F0502020204030204" pitchFamily="34" charset="0"/>
                          <a:ea typeface="Calibri" panose="020F0502020204030204" pitchFamily="34" charset="0"/>
                          <a:cs typeface="Times New Roman" panose="02020603050405020304" pitchFamily="18" charset="0"/>
                        </a:rPr>
                        <a:t>.</a:t>
                      </a: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Nihil</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3</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31/12/2025</a:t>
                      </a: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err="1">
                          <a:effectLst/>
                          <a:latin typeface="Calibri" panose="020F0502020204030204" pitchFamily="34" charset="0"/>
                          <a:ea typeface="Calibri" panose="020F0502020204030204" pitchFamily="34" charset="0"/>
                          <a:cs typeface="Times New Roman" panose="02020603050405020304" pitchFamily="18" charset="0"/>
                        </a:rPr>
                        <a:t>Cdt</a:t>
                      </a:r>
                      <a:r>
                        <a:rPr lang="nl-BE" sz="1400" dirty="0">
                          <a:effectLst/>
                          <a:latin typeface="Calibri" panose="020F0502020204030204" pitchFamily="34" charset="0"/>
                          <a:ea typeface="Calibri" panose="020F0502020204030204" pitchFamily="34" charset="0"/>
                          <a:cs typeface="Times New Roman" panose="02020603050405020304" pitchFamily="18" charset="0"/>
                        </a:rPr>
                        <a:t> QUERRIAU Philippe</a:t>
                      </a:r>
                    </a:p>
                  </a:txBody>
                  <a:tcPr marL="7620" marR="7620" marT="7620" marB="0" anchor="ctr"/>
                </a:tc>
                <a:tc>
                  <a:txBody>
                    <a:bodyPr/>
                    <a:lstStyle/>
                    <a:p>
                      <a:pPr algn="ctr" fontAlgn="b"/>
                      <a:r>
                        <a:rPr lang="nl-BE" sz="1400" b="0" i="0" u="none" strike="noStrike" dirty="0" err="1">
                          <a:effectLst/>
                          <a:latin typeface="Calibri" panose="020F0502020204030204" pitchFamily="34" charset="0"/>
                        </a:rPr>
                        <a:t>Maj</a:t>
                      </a:r>
                      <a:r>
                        <a:rPr lang="nl-BE" sz="1400" b="0" i="0" u="none" strike="noStrike" dirty="0">
                          <a:effectLst/>
                          <a:latin typeface="Calibri" panose="020F0502020204030204" pitchFamily="34" charset="0"/>
                        </a:rPr>
                        <a:t> VAN DE WIELE M.</a:t>
                      </a:r>
                      <a:br>
                        <a:rPr lang="nl-BE" sz="1400" b="0" i="0" u="none" strike="noStrike" dirty="0">
                          <a:effectLst/>
                          <a:latin typeface="Calibri" panose="020F0502020204030204" pitchFamily="34" charset="0"/>
                        </a:rPr>
                      </a:br>
                      <a:r>
                        <a:rPr lang="nl-BE" sz="1400" b="0" i="0" u="none" strike="noStrike" dirty="0">
                          <a:effectLst/>
                          <a:latin typeface="Calibri" panose="020F0502020204030204" pitchFamily="34" charset="0"/>
                        </a:rPr>
                        <a:t>Dhr. LEJEUNE Fabian</a:t>
                      </a:r>
                      <a:br>
                        <a:rPr lang="nl-BE" sz="1400" b="0" i="0" u="none" strike="noStrike" dirty="0">
                          <a:effectLst/>
                          <a:latin typeface="Calibri" panose="020F0502020204030204" pitchFamily="34" charset="0"/>
                        </a:rPr>
                      </a:br>
                      <a:r>
                        <a:rPr lang="nl-BE" sz="1400" b="0" i="0" u="none" strike="noStrike" dirty="0" err="1">
                          <a:effectLst/>
                          <a:latin typeface="Calibri" panose="020F0502020204030204" pitchFamily="34" charset="0"/>
                        </a:rPr>
                        <a:t>LtKol</a:t>
                      </a:r>
                      <a:r>
                        <a:rPr lang="nl-BE" sz="1400" b="0" i="0" u="none" strike="noStrike" dirty="0">
                          <a:effectLst/>
                          <a:latin typeface="Calibri" panose="020F0502020204030204" pitchFamily="34" charset="0"/>
                        </a:rPr>
                        <a:t> HINDERIJCKX Peter</a:t>
                      </a:r>
                    </a:p>
                  </a:txBody>
                  <a:tcPr marL="7620" marR="7620" marT="7620" marB="0" anchor="ctr"/>
                </a:tc>
                <a:extLst>
                  <a:ext uri="{0D108BD9-81ED-4DB2-BD59-A6C34878D82A}">
                    <a16:rowId xmlns:a16="http://schemas.microsoft.com/office/drawing/2014/main" val="553309125"/>
                  </a:ext>
                </a:extLst>
              </a:tr>
            </a:tbl>
          </a:graphicData>
        </a:graphic>
      </p:graphicFrame>
    </p:spTree>
    <p:extLst>
      <p:ext uri="{BB962C8B-B14F-4D97-AF65-F5344CB8AC3E}">
        <p14:creationId xmlns:p14="http://schemas.microsoft.com/office/powerpoint/2010/main" val="220063114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9033B04-8CBD-6970-90B2-D42625AB748E}"/>
              </a:ext>
            </a:extLst>
          </p:cNvPr>
          <p:cNvSpPr txBox="1"/>
          <p:nvPr/>
        </p:nvSpPr>
        <p:spPr>
          <a:xfrm>
            <a:off x="0" y="113803"/>
            <a:ext cx="12192000" cy="2000548"/>
          </a:xfrm>
          <a:prstGeom prst="rect">
            <a:avLst/>
          </a:prstGeom>
        </p:spPr>
        <p:txBody>
          <a:bodyPr wrap="square" rtlCol="0">
            <a:spAutoFit/>
          </a:bodyPr>
          <a:lstStyle/>
          <a:p>
            <a:pPr algn="ctr"/>
            <a:r>
              <a:rPr lang="nl-BE" sz="4400" b="1" dirty="0">
                <a:solidFill>
                  <a:srgbClr val="00B050"/>
                </a:solidFill>
                <a:latin typeface="Arial" panose="020B0604020202020204" pitchFamily="34" charset="0"/>
                <a:cs typeface="Arial" panose="020B0604020202020204" pitchFamily="34" charset="0"/>
              </a:rPr>
              <a:t>24-OT-01</a:t>
            </a:r>
            <a:br>
              <a:rPr lang="nl-BE" sz="4400" b="1" dirty="0">
                <a:solidFill>
                  <a:srgbClr val="00B050"/>
                </a:solidFill>
                <a:latin typeface="Arial" panose="020B0604020202020204" pitchFamily="34" charset="0"/>
                <a:cs typeface="Arial" panose="020B0604020202020204" pitchFamily="34" charset="0"/>
              </a:rPr>
            </a:br>
            <a:r>
              <a:rPr lang="nl-BE" sz="4000" b="1" dirty="0">
                <a:solidFill>
                  <a:srgbClr val="00B050"/>
                </a:solidFill>
                <a:latin typeface="Arial" panose="020B0604020202020204" pitchFamily="34" charset="0"/>
                <a:cs typeface="Arial" panose="020B0604020202020204" pitchFamily="34" charset="0"/>
              </a:rPr>
              <a:t>Integrale bescherming van het hoofd van de soldaat.</a:t>
            </a:r>
          </a:p>
        </p:txBody>
      </p:sp>
      <p:graphicFrame>
        <p:nvGraphicFramePr>
          <p:cNvPr id="6" name="Table 5">
            <a:extLst>
              <a:ext uri="{FF2B5EF4-FFF2-40B4-BE49-F238E27FC236}">
                <a16:creationId xmlns:a16="http://schemas.microsoft.com/office/drawing/2014/main" id="{9E8EDF15-6C8F-E43A-4A4B-EC3308345CE8}"/>
              </a:ext>
            </a:extLst>
          </p:cNvPr>
          <p:cNvGraphicFramePr>
            <a:graphicFrameLocks noGrp="1"/>
          </p:cNvGraphicFramePr>
          <p:nvPr>
            <p:extLst>
              <p:ext uri="{D42A27DB-BD31-4B8C-83A1-F6EECF244321}">
                <p14:modId xmlns:p14="http://schemas.microsoft.com/office/powerpoint/2010/main" val="1295329334"/>
              </p:ext>
            </p:extLst>
          </p:nvPr>
        </p:nvGraphicFramePr>
        <p:xfrm>
          <a:off x="0" y="2149830"/>
          <a:ext cx="12192000" cy="4708168"/>
        </p:xfrm>
        <a:graphic>
          <a:graphicData uri="http://schemas.openxmlformats.org/drawingml/2006/table">
            <a:tbl>
              <a:tblPr firstRow="1" bandRow="1">
                <a:tableStyleId>{5C22544A-7EE6-4342-B048-85BDC9FD1C3A}</a:tableStyleId>
              </a:tblPr>
              <a:tblGrid>
                <a:gridCol w="1344246">
                  <a:extLst>
                    <a:ext uri="{9D8B030D-6E8A-4147-A177-3AD203B41FA5}">
                      <a16:colId xmlns:a16="http://schemas.microsoft.com/office/drawing/2014/main" val="3164560031"/>
                    </a:ext>
                  </a:extLst>
                </a:gridCol>
                <a:gridCol w="3040185">
                  <a:extLst>
                    <a:ext uri="{9D8B030D-6E8A-4147-A177-3AD203B41FA5}">
                      <a16:colId xmlns:a16="http://schemas.microsoft.com/office/drawing/2014/main" val="4051463726"/>
                    </a:ext>
                  </a:extLst>
                </a:gridCol>
                <a:gridCol w="1520092">
                  <a:extLst>
                    <a:ext uri="{9D8B030D-6E8A-4147-A177-3AD203B41FA5}">
                      <a16:colId xmlns:a16="http://schemas.microsoft.com/office/drawing/2014/main" val="2989411758"/>
                    </a:ext>
                  </a:extLst>
                </a:gridCol>
                <a:gridCol w="817553">
                  <a:extLst>
                    <a:ext uri="{9D8B030D-6E8A-4147-A177-3AD203B41FA5}">
                      <a16:colId xmlns:a16="http://schemas.microsoft.com/office/drawing/2014/main" val="3396486518"/>
                    </a:ext>
                  </a:extLst>
                </a:gridCol>
                <a:gridCol w="1186248">
                  <a:extLst>
                    <a:ext uri="{9D8B030D-6E8A-4147-A177-3AD203B41FA5}">
                      <a16:colId xmlns:a16="http://schemas.microsoft.com/office/drawing/2014/main" val="3760943750"/>
                    </a:ext>
                  </a:extLst>
                </a:gridCol>
                <a:gridCol w="2018271">
                  <a:extLst>
                    <a:ext uri="{9D8B030D-6E8A-4147-A177-3AD203B41FA5}">
                      <a16:colId xmlns:a16="http://schemas.microsoft.com/office/drawing/2014/main" val="435362140"/>
                    </a:ext>
                  </a:extLst>
                </a:gridCol>
                <a:gridCol w="2265405">
                  <a:extLst>
                    <a:ext uri="{9D8B030D-6E8A-4147-A177-3AD203B41FA5}">
                      <a16:colId xmlns:a16="http://schemas.microsoft.com/office/drawing/2014/main" val="2718862243"/>
                    </a:ext>
                  </a:extLst>
                </a:gridCol>
              </a:tblGrid>
              <a:tr h="1188118">
                <a:tc>
                  <a:txBody>
                    <a:bodyPr/>
                    <a:lstStyle/>
                    <a:p>
                      <a:pPr algn="ctr"/>
                      <a:r>
                        <a:rPr lang="nl-BE">
                          <a:solidFill>
                            <a:schemeClr val="bg1"/>
                          </a:solidFill>
                        </a:rPr>
                        <a:t>Actor</a:t>
                      </a:r>
                      <a:endParaRPr lang="nl-BE" dirty="0">
                        <a:solidFill>
                          <a:schemeClr val="bg1"/>
                        </a:solidFill>
                      </a:endParaRPr>
                    </a:p>
                  </a:txBody>
                  <a:tcPr anchor="ctr"/>
                </a:tc>
                <a:tc>
                  <a:txBody>
                    <a:bodyPr/>
                    <a:lstStyle/>
                    <a:p>
                      <a:pPr algn="ctr"/>
                      <a:r>
                        <a:rPr lang="nl-BE">
                          <a:solidFill>
                            <a:schemeClr val="bg1"/>
                          </a:solidFill>
                        </a:rPr>
                        <a:t>Ojectief/Taak</a:t>
                      </a:r>
                      <a:endParaRPr lang="nl-BE" dirty="0">
                        <a:solidFill>
                          <a:schemeClr val="bg1"/>
                        </a:solidFill>
                      </a:endParaRPr>
                    </a:p>
                  </a:txBody>
                  <a:tcPr anchor="ctr"/>
                </a:tc>
                <a:tc>
                  <a:txBody>
                    <a:bodyPr/>
                    <a:lstStyle/>
                    <a:p>
                      <a:pPr algn="ctr"/>
                      <a:r>
                        <a:rPr lang="nl-BE">
                          <a:solidFill>
                            <a:schemeClr val="bg1"/>
                          </a:solidFill>
                        </a:rPr>
                        <a:t>Impact</a:t>
                      </a:r>
                      <a:br>
                        <a:rPr lang="nl-BE">
                          <a:solidFill>
                            <a:schemeClr val="bg1"/>
                          </a:solidFill>
                        </a:rPr>
                      </a:br>
                      <a:r>
                        <a:rPr lang="nl-BE">
                          <a:solidFill>
                            <a:schemeClr val="bg1"/>
                          </a:solidFill>
                        </a:rPr>
                        <a:t>LPP/PLP</a:t>
                      </a:r>
                      <a:br>
                        <a:rPr lang="nl-BE">
                          <a:solidFill>
                            <a:schemeClr val="bg1"/>
                          </a:solidFill>
                        </a:rPr>
                      </a:br>
                      <a:r>
                        <a:rPr lang="nl-BE">
                          <a:solidFill>
                            <a:schemeClr val="bg1"/>
                          </a:solidFill>
                        </a:rPr>
                        <a:t>KKE</a:t>
                      </a:r>
                      <a:endParaRPr lang="nl-BE" dirty="0">
                        <a:solidFill>
                          <a:schemeClr val="bg1"/>
                        </a:solidFill>
                      </a:endParaRPr>
                    </a:p>
                  </a:txBody>
                  <a:tcPr anchor="ctr"/>
                </a:tc>
                <a:tc>
                  <a:txBody>
                    <a:bodyPr/>
                    <a:lstStyle/>
                    <a:p>
                      <a:pPr algn="ctr"/>
                      <a:r>
                        <a:rPr lang="nl-BE">
                          <a:solidFill>
                            <a:schemeClr val="bg1"/>
                          </a:solidFill>
                        </a:rPr>
                        <a:t>Prio</a:t>
                      </a:r>
                      <a:endParaRPr lang="nl-BE" dirty="0">
                        <a:solidFill>
                          <a:schemeClr val="bg1"/>
                        </a:solidFill>
                      </a:endParaRPr>
                    </a:p>
                  </a:txBody>
                  <a:tcPr anchor="ctr"/>
                </a:tc>
                <a:tc>
                  <a:txBody>
                    <a:bodyPr/>
                    <a:lstStyle/>
                    <a:p>
                      <a:pPr algn="ctr"/>
                      <a:r>
                        <a:rPr lang="nl-BE">
                          <a:solidFill>
                            <a:schemeClr val="bg1"/>
                          </a:solidFill>
                        </a:rPr>
                        <a:t>Data </a:t>
                      </a:r>
                      <a:br>
                        <a:rPr lang="nl-BE">
                          <a:solidFill>
                            <a:schemeClr val="bg1"/>
                          </a:solidFill>
                        </a:rPr>
                      </a:br>
                      <a:r>
                        <a:rPr lang="nl-BE">
                          <a:solidFill>
                            <a:schemeClr val="bg1"/>
                          </a:solidFill>
                        </a:rPr>
                        <a:t>(NLT)</a:t>
                      </a:r>
                      <a:endParaRPr lang="nl-BE" dirty="0">
                        <a:solidFill>
                          <a:schemeClr val="bg1"/>
                        </a:solidFill>
                      </a:endParaRPr>
                    </a:p>
                  </a:txBody>
                  <a:tcPr anchor="ctr"/>
                </a:tc>
                <a:tc>
                  <a:txBody>
                    <a:bodyPr/>
                    <a:lstStyle/>
                    <a:p>
                      <a:pPr algn="ctr"/>
                      <a:r>
                        <a:rPr lang="nl-BE">
                          <a:solidFill>
                            <a:schemeClr val="bg1"/>
                          </a:solidFill>
                        </a:rPr>
                        <a:t>Piloot</a:t>
                      </a:r>
                      <a:endParaRPr lang="nl-BE" dirty="0">
                        <a:solidFill>
                          <a:schemeClr val="bg1"/>
                        </a:solidFill>
                      </a:endParaRPr>
                    </a:p>
                  </a:txBody>
                  <a:tcPr anchor="ctr"/>
                </a:tc>
                <a:tc>
                  <a:txBody>
                    <a:bodyPr/>
                    <a:lstStyle/>
                    <a:p>
                      <a:pPr algn="ctr"/>
                      <a:r>
                        <a:rPr lang="nl-BE">
                          <a:solidFill>
                            <a:schemeClr val="bg1"/>
                          </a:solidFill>
                        </a:rPr>
                        <a:t>Preventieadviseur</a:t>
                      </a:r>
                      <a:endParaRPr lang="nl-BE" dirty="0">
                        <a:solidFill>
                          <a:schemeClr val="bg1"/>
                        </a:solidFill>
                      </a:endParaRPr>
                    </a:p>
                  </a:txBody>
                  <a:tcPr anchor="ctr"/>
                </a:tc>
                <a:extLst>
                  <a:ext uri="{0D108BD9-81ED-4DB2-BD59-A6C34878D82A}">
                    <a16:rowId xmlns:a16="http://schemas.microsoft.com/office/drawing/2014/main" val="3142780"/>
                  </a:ext>
                </a:extLst>
              </a:tr>
              <a:tr h="1173350">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BAS, DGHWB-IDPBW</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De formalisering van de regelmatige (systematische) controle van de doeltreffendheid van de preventieve maatregelen (PBM).</a:t>
                      </a: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Nihil</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3</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31/12/2025</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err="1">
                          <a:effectLst/>
                          <a:latin typeface="Calibri" panose="020F0502020204030204" pitchFamily="34" charset="0"/>
                          <a:ea typeface="Calibri" panose="020F0502020204030204" pitchFamily="34" charset="0"/>
                          <a:cs typeface="Times New Roman" panose="02020603050405020304" pitchFamily="18" charset="0"/>
                        </a:rPr>
                        <a:t>Maj</a:t>
                      </a:r>
                      <a:r>
                        <a:rPr lang="nl-BE" sz="1400" dirty="0">
                          <a:effectLst/>
                          <a:latin typeface="Calibri" panose="020F0502020204030204" pitchFamily="34" charset="0"/>
                          <a:ea typeface="Calibri" panose="020F0502020204030204" pitchFamily="34" charset="0"/>
                          <a:cs typeface="Times New Roman" panose="02020603050405020304" pitchFamily="18" charset="0"/>
                        </a:rPr>
                        <a:t> CEULEMAN Koen</a:t>
                      </a:r>
                    </a:p>
                  </a:txBody>
                  <a:tcPr marL="7620" marR="7620" marT="7620" marB="0" anchor="ctr"/>
                </a:tc>
                <a:tc>
                  <a:txBody>
                    <a:bodyPr/>
                    <a:lstStyle/>
                    <a:p>
                      <a:pPr algn="ctr" fontAlgn="b"/>
                      <a:r>
                        <a:rPr lang="nl-BE" sz="1400" b="0" i="0" u="none" strike="noStrike" dirty="0" err="1">
                          <a:effectLst/>
                          <a:latin typeface="Calibri" panose="020F0502020204030204" pitchFamily="34" charset="0"/>
                        </a:rPr>
                        <a:t>LtKol</a:t>
                      </a:r>
                      <a:r>
                        <a:rPr lang="nl-BE" sz="1400" b="0" i="0" u="none" strike="noStrike" dirty="0">
                          <a:effectLst/>
                          <a:latin typeface="Calibri" panose="020F0502020204030204" pitchFamily="34" charset="0"/>
                        </a:rPr>
                        <a:t> COMAN Conrad</a:t>
                      </a:r>
                      <a:br>
                        <a:rPr lang="nl-BE" sz="1400" b="0" i="0" u="none" strike="noStrike" dirty="0">
                          <a:effectLst/>
                          <a:latin typeface="Calibri" panose="020F0502020204030204" pitchFamily="34" charset="0"/>
                        </a:rPr>
                      </a:br>
                      <a:r>
                        <a:rPr lang="nl-BE" sz="1400" b="0" i="0" u="none" strike="noStrike" dirty="0">
                          <a:effectLst/>
                          <a:latin typeface="Calibri" panose="020F0502020204030204" pitchFamily="34" charset="0"/>
                        </a:rPr>
                        <a:t>Dhr. LEJEUNE Fabian</a:t>
                      </a:r>
                      <a:br>
                        <a:rPr lang="nl-BE" sz="1400" b="0" i="0" u="none" strike="noStrike" dirty="0">
                          <a:effectLst/>
                          <a:latin typeface="Calibri" panose="020F0502020204030204" pitchFamily="34" charset="0"/>
                        </a:rPr>
                      </a:br>
                      <a:r>
                        <a:rPr lang="nl-BE" sz="1400" b="0" i="0" u="none" strike="noStrike" dirty="0" err="1">
                          <a:effectLst/>
                          <a:latin typeface="Calibri" panose="020F0502020204030204" pitchFamily="34" charset="0"/>
                        </a:rPr>
                        <a:t>LtKol</a:t>
                      </a:r>
                      <a:r>
                        <a:rPr lang="nl-BE" sz="1400" b="0" i="0" u="none" strike="noStrike" dirty="0">
                          <a:effectLst/>
                          <a:latin typeface="Calibri" panose="020F0502020204030204" pitchFamily="34" charset="0"/>
                        </a:rPr>
                        <a:t> HINDERIJCKX Peter</a:t>
                      </a:r>
                    </a:p>
                  </a:txBody>
                  <a:tcPr marL="7620" marR="7620" marT="7620" marB="0" anchor="ctr"/>
                </a:tc>
                <a:extLst>
                  <a:ext uri="{0D108BD9-81ED-4DB2-BD59-A6C34878D82A}">
                    <a16:rowId xmlns:a16="http://schemas.microsoft.com/office/drawing/2014/main" val="3523808688"/>
                  </a:ext>
                </a:extLst>
              </a:tr>
              <a:tr h="1173350">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ICM, BAS, DGHWB-IDPBW</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De formalisering van de “Integrale bescherming van het hoofd van de soldaat” in het breder kader van “</a:t>
                      </a:r>
                      <a:r>
                        <a:rPr lang="nl-BE" sz="1400" dirty="0" err="1">
                          <a:effectLst/>
                          <a:latin typeface="Calibri" panose="020F0502020204030204" pitchFamily="34" charset="0"/>
                          <a:ea typeface="Calibri" panose="020F0502020204030204" pitchFamily="34" charset="0"/>
                          <a:cs typeface="Times New Roman" panose="02020603050405020304" pitchFamily="18" charset="0"/>
                        </a:rPr>
                        <a:t>Soldier</a:t>
                      </a:r>
                      <a:r>
                        <a:rPr lang="nl-BE" sz="1400" dirty="0">
                          <a:effectLst/>
                          <a:latin typeface="Calibri" panose="020F0502020204030204" pitchFamily="34" charset="0"/>
                          <a:ea typeface="Calibri" panose="020F0502020204030204" pitchFamily="34" charset="0"/>
                          <a:cs typeface="Times New Roman" panose="02020603050405020304" pitchFamily="18" charset="0"/>
                        </a:rPr>
                        <a:t> as a system”.</a:t>
                      </a: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Nihil</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4</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31/12/2025</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err="1">
                          <a:effectLst/>
                          <a:latin typeface="Calibri" panose="020F0502020204030204" pitchFamily="34" charset="0"/>
                          <a:ea typeface="Calibri" panose="020F0502020204030204" pitchFamily="34" charset="0"/>
                          <a:cs typeface="Times New Roman" panose="02020603050405020304" pitchFamily="18" charset="0"/>
                        </a:rPr>
                        <a:t>Maj</a:t>
                      </a:r>
                      <a:r>
                        <a:rPr lang="nl-BE" sz="1400" dirty="0">
                          <a:effectLst/>
                          <a:latin typeface="Calibri" panose="020F0502020204030204" pitchFamily="34" charset="0"/>
                          <a:ea typeface="Calibri" panose="020F0502020204030204" pitchFamily="34" charset="0"/>
                          <a:cs typeface="Times New Roman" panose="02020603050405020304" pitchFamily="18" charset="0"/>
                        </a:rPr>
                        <a:t> CEULEMANS Koen</a:t>
                      </a:r>
                    </a:p>
                  </a:txBody>
                  <a:tcPr marL="7620" marR="7620" marT="762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b="0" i="0" u="none" strike="noStrike" dirty="0" err="1">
                          <a:effectLst/>
                          <a:latin typeface="Calibri" panose="020F0502020204030204" pitchFamily="34" charset="0"/>
                        </a:rPr>
                        <a:t>LtKol</a:t>
                      </a:r>
                      <a:r>
                        <a:rPr lang="nl-BE" sz="1400" b="0" i="0" u="none" strike="noStrike" dirty="0">
                          <a:effectLst/>
                          <a:latin typeface="Calibri" panose="020F0502020204030204" pitchFamily="34" charset="0"/>
                        </a:rPr>
                        <a:t> COMAN Conrad</a:t>
                      </a:r>
                      <a:br>
                        <a:rPr lang="nl-BE" sz="1400" b="0" i="0" u="none" strike="noStrike" dirty="0">
                          <a:effectLst/>
                          <a:latin typeface="Calibri" panose="020F0502020204030204" pitchFamily="34" charset="0"/>
                        </a:rPr>
                      </a:br>
                      <a:r>
                        <a:rPr lang="nl-BE" sz="1400" b="0" i="0" u="none" strike="noStrike" dirty="0">
                          <a:effectLst/>
                          <a:latin typeface="Calibri" panose="020F0502020204030204" pitchFamily="34" charset="0"/>
                        </a:rPr>
                        <a:t>Dhr. LEJEUNE Fabian</a:t>
                      </a:r>
                      <a:br>
                        <a:rPr lang="nl-BE" sz="1400" b="0" i="0" u="none" strike="noStrike" dirty="0">
                          <a:effectLst/>
                          <a:latin typeface="Calibri" panose="020F0502020204030204" pitchFamily="34" charset="0"/>
                        </a:rPr>
                      </a:br>
                      <a:r>
                        <a:rPr lang="nl-BE" sz="1400" b="0" i="0" u="none" strike="noStrike" dirty="0" err="1">
                          <a:effectLst/>
                          <a:latin typeface="Calibri" panose="020F0502020204030204" pitchFamily="34" charset="0"/>
                        </a:rPr>
                        <a:t>LtKol</a:t>
                      </a:r>
                      <a:r>
                        <a:rPr lang="nl-BE" sz="1400" b="0" i="0" u="none" strike="noStrike" dirty="0">
                          <a:effectLst/>
                          <a:latin typeface="Calibri" panose="020F0502020204030204" pitchFamily="34" charset="0"/>
                        </a:rPr>
                        <a:t> HINDERIJCKX Peter</a:t>
                      </a:r>
                    </a:p>
                  </a:txBody>
                  <a:tcPr marL="7620" marR="7620" marT="7620" marB="0" anchor="ctr"/>
                </a:tc>
                <a:extLst>
                  <a:ext uri="{0D108BD9-81ED-4DB2-BD59-A6C34878D82A}">
                    <a16:rowId xmlns:a16="http://schemas.microsoft.com/office/drawing/2014/main" val="1100297093"/>
                  </a:ext>
                </a:extLst>
              </a:tr>
              <a:tr h="1173350">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DG MR</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De expliciete opname in MR-richtlijnen van de gewenste </a:t>
                      </a:r>
                      <a:r>
                        <a:rPr lang="nl-BE" sz="1400" dirty="0" err="1">
                          <a:effectLst/>
                          <a:latin typeface="Calibri" panose="020F0502020204030204" pitchFamily="34" charset="0"/>
                          <a:ea typeface="Calibri" panose="020F0502020204030204" pitchFamily="34" charset="0"/>
                          <a:cs typeface="Times New Roman" panose="02020603050405020304" pitchFamily="18" charset="0"/>
                        </a:rPr>
                        <a:t>endstate</a:t>
                      </a:r>
                      <a:r>
                        <a:rPr lang="nl-BE" sz="1400" dirty="0">
                          <a:effectLst/>
                          <a:latin typeface="Calibri" panose="020F0502020204030204" pitchFamily="34" charset="0"/>
                          <a:ea typeface="Calibri" panose="020F0502020204030204" pitchFamily="34" charset="0"/>
                          <a:cs typeface="Times New Roman" panose="02020603050405020304" pitchFamily="18" charset="0"/>
                        </a:rPr>
                        <a:t> bij de definiëring van de functionele materieelbehoefte.</a:t>
                      </a: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Nihil</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5</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31/12/2026</a:t>
                      </a: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err="1">
                          <a:effectLst/>
                          <a:latin typeface="Calibri" panose="020F0502020204030204" pitchFamily="34" charset="0"/>
                          <a:ea typeface="Calibri" panose="020F0502020204030204" pitchFamily="34" charset="0"/>
                          <a:cs typeface="Times New Roman" panose="02020603050405020304" pitchFamily="18" charset="0"/>
                        </a:rPr>
                        <a:t>Maj</a:t>
                      </a:r>
                      <a:r>
                        <a:rPr lang="nl-BE" sz="1400" dirty="0">
                          <a:effectLst/>
                          <a:latin typeface="Calibri" panose="020F0502020204030204" pitchFamily="34" charset="0"/>
                          <a:ea typeface="Calibri" panose="020F0502020204030204" pitchFamily="34" charset="0"/>
                          <a:cs typeface="Times New Roman" panose="02020603050405020304" pitchFamily="18" charset="0"/>
                        </a:rPr>
                        <a:t> CEULEMANS Koen</a:t>
                      </a:r>
                    </a:p>
                  </a:txBody>
                  <a:tcPr marL="7620" marR="7620" marT="762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b="0" i="0" u="none" strike="noStrike" dirty="0" err="1">
                          <a:effectLst/>
                          <a:latin typeface="Calibri" panose="020F0502020204030204" pitchFamily="34" charset="0"/>
                        </a:rPr>
                        <a:t>LtKol</a:t>
                      </a:r>
                      <a:r>
                        <a:rPr lang="nl-BE" sz="1400" b="0" i="0" u="none" strike="noStrike" dirty="0">
                          <a:effectLst/>
                          <a:latin typeface="Calibri" panose="020F0502020204030204" pitchFamily="34" charset="0"/>
                        </a:rPr>
                        <a:t> COMAN Conrad</a:t>
                      </a:r>
                      <a:br>
                        <a:rPr lang="nl-BE" sz="1400" b="0" i="0" u="none" strike="noStrike" dirty="0">
                          <a:effectLst/>
                          <a:latin typeface="Calibri" panose="020F0502020204030204" pitchFamily="34" charset="0"/>
                        </a:rPr>
                      </a:br>
                      <a:r>
                        <a:rPr lang="nl-BE" sz="1400" b="0" i="0" u="none" strike="noStrike" dirty="0">
                          <a:effectLst/>
                          <a:latin typeface="Calibri" panose="020F0502020204030204" pitchFamily="34" charset="0"/>
                        </a:rPr>
                        <a:t>Dhr. LEJEUNE Fabian</a:t>
                      </a:r>
                      <a:br>
                        <a:rPr lang="nl-BE" sz="1400" b="0" i="0" u="none" strike="noStrike" dirty="0">
                          <a:effectLst/>
                          <a:latin typeface="Calibri" panose="020F0502020204030204" pitchFamily="34" charset="0"/>
                        </a:rPr>
                      </a:br>
                      <a:r>
                        <a:rPr lang="nl-BE" sz="1400" b="0" i="0" u="none" strike="noStrike" dirty="0" err="1">
                          <a:effectLst/>
                          <a:latin typeface="Calibri" panose="020F0502020204030204" pitchFamily="34" charset="0"/>
                        </a:rPr>
                        <a:t>LtKol</a:t>
                      </a:r>
                      <a:r>
                        <a:rPr lang="nl-BE" sz="1400" b="0" i="0" u="none" strike="noStrike" dirty="0">
                          <a:effectLst/>
                          <a:latin typeface="Calibri" panose="020F0502020204030204" pitchFamily="34" charset="0"/>
                        </a:rPr>
                        <a:t> HINDERIJCKX Peter</a:t>
                      </a:r>
                    </a:p>
                  </a:txBody>
                  <a:tcPr marL="7620" marR="7620" marT="7620" marB="0" anchor="ctr"/>
                </a:tc>
                <a:extLst>
                  <a:ext uri="{0D108BD9-81ED-4DB2-BD59-A6C34878D82A}">
                    <a16:rowId xmlns:a16="http://schemas.microsoft.com/office/drawing/2014/main" val="3168295882"/>
                  </a:ext>
                </a:extLst>
              </a:tr>
            </a:tbl>
          </a:graphicData>
        </a:graphic>
      </p:graphicFrame>
    </p:spTree>
    <p:extLst>
      <p:ext uri="{BB962C8B-B14F-4D97-AF65-F5344CB8AC3E}">
        <p14:creationId xmlns:p14="http://schemas.microsoft.com/office/powerpoint/2010/main" val="14365618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099127" y="1653309"/>
            <a:ext cx="8661770" cy="4801314"/>
          </a:xfrm>
          <a:prstGeom prst="rect">
            <a:avLst/>
          </a:prstGeom>
        </p:spPr>
        <p:txBody>
          <a:bodyPr wrap="square">
            <a:spAutoFit/>
          </a:bodyPr>
          <a:lstStyle/>
          <a:p>
            <a:pPr marL="285750" indent="-285750">
              <a:buFont typeface="Arial" panose="020B0604020202020204" pitchFamily="34" charset="0"/>
              <a:buChar char="•"/>
              <a:defRPr/>
            </a:pPr>
            <a:r>
              <a:rPr lang="nl-BE" altLang="en-US" kern="0" dirty="0">
                <a:solidFill>
                  <a:schemeClr val="tx1">
                    <a:lumMod val="50000"/>
                  </a:schemeClr>
                </a:solidFill>
                <a:latin typeface="Arial" panose="020B0604020202020204" pitchFamily="34" charset="0"/>
                <a:cs typeface="Arial" panose="020B0604020202020204" pitchFamily="34" charset="0"/>
              </a:rPr>
              <a:t>ACWB-SPS-WRKPR-009 (</a:t>
            </a:r>
            <a:r>
              <a:rPr lang="nl-BE" altLang="en-US" kern="0" dirty="0">
                <a:solidFill>
                  <a:schemeClr val="tx1">
                    <a:lumMod val="50000"/>
                  </a:schemeClr>
                </a:solidFill>
                <a:latin typeface="Arial" panose="020B0604020202020204" pitchFamily="34" charset="0"/>
                <a:cs typeface="Arial" panose="020B0604020202020204" pitchFamily="34" charset="0"/>
                <a:hlinkClick r:id="rId3"/>
              </a:rPr>
              <a:t>N</a:t>
            </a:r>
            <a:r>
              <a:rPr lang="nl-BE" altLang="en-US" kern="0" dirty="0">
                <a:solidFill>
                  <a:schemeClr val="tx1">
                    <a:lumMod val="50000"/>
                  </a:schemeClr>
                </a:solidFill>
                <a:latin typeface="Arial" panose="020B0604020202020204" pitchFamily="34" charset="0"/>
                <a:cs typeface="Arial" panose="020B0604020202020204" pitchFamily="34" charset="0"/>
              </a:rPr>
              <a:t> – </a:t>
            </a:r>
            <a:r>
              <a:rPr lang="nl-BE" altLang="en-US" kern="0" dirty="0">
                <a:solidFill>
                  <a:schemeClr val="tx1">
                    <a:lumMod val="50000"/>
                  </a:schemeClr>
                </a:solidFill>
                <a:latin typeface="Arial" panose="020B0604020202020204" pitchFamily="34" charset="0"/>
                <a:cs typeface="Arial" panose="020B0604020202020204" pitchFamily="34" charset="0"/>
                <a:hlinkClick r:id="rId4"/>
              </a:rPr>
              <a:t>F</a:t>
            </a:r>
            <a:r>
              <a:rPr lang="nl-BE" altLang="en-US" kern="0" dirty="0">
                <a:solidFill>
                  <a:schemeClr val="tx1">
                    <a:lumMod val="50000"/>
                  </a:schemeClr>
                </a:solidFill>
                <a:latin typeface="Arial" panose="020B0604020202020204" pitchFamily="34" charset="0"/>
                <a:cs typeface="Arial" panose="020B0604020202020204" pitchFamily="34" charset="0"/>
              </a:rPr>
              <a:t>). (</a:t>
            </a:r>
            <a:r>
              <a:rPr lang="nl-BE" altLang="en-US" kern="0" dirty="0">
                <a:solidFill>
                  <a:srgbClr val="FF0000"/>
                </a:solidFill>
                <a:latin typeface="Arial" panose="020B0604020202020204" pitchFamily="34" charset="0"/>
                <a:cs typeface="Arial" panose="020B0604020202020204" pitchFamily="34" charset="0"/>
              </a:rPr>
              <a:t>2014</a:t>
            </a:r>
            <a:r>
              <a:rPr lang="nl-BE" altLang="en-US" kern="0" dirty="0">
                <a:solidFill>
                  <a:schemeClr val="tx1">
                    <a:lumMod val="50000"/>
                  </a:schemeClr>
                </a:solidFill>
                <a:latin typeface="Arial" panose="020B0604020202020204" pitchFamily="34" charset="0"/>
                <a:cs typeface="Arial" panose="020B0604020202020204" pitchFamily="34" charset="0"/>
              </a:rPr>
              <a:t>)</a:t>
            </a:r>
            <a:br>
              <a:rPr lang="nl-BE" altLang="en-US" kern="0" dirty="0">
                <a:solidFill>
                  <a:schemeClr val="tx1">
                    <a:lumMod val="50000"/>
                  </a:schemeClr>
                </a:solidFill>
                <a:latin typeface="Arial" panose="020B0604020202020204" pitchFamily="34" charset="0"/>
                <a:cs typeface="Arial" panose="020B0604020202020204" pitchFamily="34" charset="0"/>
              </a:rPr>
            </a:br>
            <a:r>
              <a:rPr lang="nl-BE" altLang="en-US" kern="0" dirty="0">
                <a:solidFill>
                  <a:schemeClr val="tx1">
                    <a:lumMod val="50000"/>
                  </a:schemeClr>
                </a:solidFill>
                <a:latin typeface="Arial" panose="020B0604020202020204" pitchFamily="34" charset="0"/>
                <a:cs typeface="Arial" panose="020B0604020202020204" pitchFamily="34" charset="0"/>
              </a:rPr>
              <a:t>Opstellen van het Globaal Preventieplan en Jaarlijks Actieplan.</a:t>
            </a:r>
          </a:p>
          <a:p>
            <a:pPr>
              <a:defRPr/>
            </a:pPr>
            <a:endParaRPr lang="nl-BE" altLang="en-US" kern="0" dirty="0">
              <a:solidFill>
                <a:schemeClr val="tx1">
                  <a:lumMod val="50000"/>
                </a:schemeClr>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defRPr/>
            </a:pPr>
            <a:r>
              <a:rPr lang="nl-BE" altLang="en-US" kern="0" dirty="0">
                <a:solidFill>
                  <a:schemeClr val="tx1">
                    <a:lumMod val="50000"/>
                  </a:schemeClr>
                </a:solidFill>
                <a:latin typeface="Arial" panose="020B0604020202020204" pitchFamily="34" charset="0"/>
                <a:cs typeface="Arial" panose="020B0604020202020204" pitchFamily="34" charset="0"/>
              </a:rPr>
              <a:t>ACWB-SPS-WRKPR-005 (</a:t>
            </a:r>
            <a:r>
              <a:rPr lang="nl-BE" altLang="en-US" kern="0" dirty="0">
                <a:solidFill>
                  <a:schemeClr val="tx1">
                    <a:lumMod val="50000"/>
                  </a:schemeClr>
                </a:solidFill>
                <a:latin typeface="Arial" panose="020B0604020202020204" pitchFamily="34" charset="0"/>
                <a:cs typeface="Arial" panose="020B0604020202020204" pitchFamily="34" charset="0"/>
                <a:hlinkClick r:id="rId5"/>
              </a:rPr>
              <a:t>N</a:t>
            </a:r>
            <a:r>
              <a:rPr lang="nl-BE" altLang="en-US" kern="0" dirty="0">
                <a:solidFill>
                  <a:schemeClr val="tx1">
                    <a:lumMod val="50000"/>
                  </a:schemeClr>
                </a:solidFill>
                <a:latin typeface="Arial" panose="020B0604020202020204" pitchFamily="34" charset="0"/>
                <a:cs typeface="Arial" panose="020B0604020202020204" pitchFamily="34" charset="0"/>
              </a:rPr>
              <a:t> – </a:t>
            </a:r>
            <a:r>
              <a:rPr lang="nl-BE" altLang="en-US" kern="0" dirty="0">
                <a:solidFill>
                  <a:schemeClr val="tx1">
                    <a:lumMod val="50000"/>
                  </a:schemeClr>
                </a:solidFill>
                <a:latin typeface="Arial" panose="020B0604020202020204" pitchFamily="34" charset="0"/>
                <a:cs typeface="Arial" panose="020B0604020202020204" pitchFamily="34" charset="0"/>
                <a:hlinkClick r:id="rId6"/>
              </a:rPr>
              <a:t>F</a:t>
            </a:r>
            <a:r>
              <a:rPr lang="nl-BE" altLang="en-US" kern="0" dirty="0">
                <a:solidFill>
                  <a:schemeClr val="tx1">
                    <a:lumMod val="50000"/>
                  </a:schemeClr>
                </a:solidFill>
                <a:latin typeface="Arial" panose="020B0604020202020204" pitchFamily="34" charset="0"/>
                <a:cs typeface="Arial" panose="020B0604020202020204" pitchFamily="34" charset="0"/>
              </a:rPr>
              <a:t>). (</a:t>
            </a:r>
            <a:r>
              <a:rPr lang="nl-BE" altLang="en-US" kern="0" dirty="0">
                <a:solidFill>
                  <a:srgbClr val="FF0000"/>
                </a:solidFill>
                <a:latin typeface="Arial" panose="020B0604020202020204" pitchFamily="34" charset="0"/>
                <a:cs typeface="Arial" panose="020B0604020202020204" pitchFamily="34" charset="0"/>
              </a:rPr>
              <a:t>2017</a:t>
            </a:r>
            <a:r>
              <a:rPr lang="nl-BE" altLang="en-US" kern="0" dirty="0">
                <a:solidFill>
                  <a:schemeClr val="tx1">
                    <a:lumMod val="50000"/>
                  </a:schemeClr>
                </a:solidFill>
                <a:latin typeface="Arial" panose="020B0604020202020204" pitchFamily="34" charset="0"/>
                <a:cs typeface="Arial" panose="020B0604020202020204" pitchFamily="34" charset="0"/>
              </a:rPr>
              <a:t>)</a:t>
            </a:r>
            <a:br>
              <a:rPr lang="nl-BE" altLang="en-US" kern="0" dirty="0">
                <a:solidFill>
                  <a:schemeClr val="tx1">
                    <a:lumMod val="50000"/>
                  </a:schemeClr>
                </a:solidFill>
                <a:latin typeface="Arial" panose="020B0604020202020204" pitchFamily="34" charset="0"/>
                <a:cs typeface="Arial" panose="020B0604020202020204" pitchFamily="34" charset="0"/>
              </a:rPr>
            </a:br>
            <a:r>
              <a:rPr lang="nl-BE" altLang="en-US" kern="0" dirty="0">
                <a:solidFill>
                  <a:schemeClr val="tx1">
                    <a:lumMod val="50000"/>
                  </a:schemeClr>
                </a:solidFill>
                <a:latin typeface="Arial" panose="020B0604020202020204" pitchFamily="34" charset="0"/>
                <a:cs typeface="Arial" panose="020B0604020202020204" pitchFamily="34" charset="0"/>
              </a:rPr>
              <a:t>Het Lokaal </a:t>
            </a:r>
            <a:r>
              <a:rPr lang="nl-BE" altLang="en-US" kern="0" dirty="0" err="1">
                <a:solidFill>
                  <a:schemeClr val="tx1">
                    <a:lumMod val="50000"/>
                  </a:schemeClr>
                </a:solidFill>
                <a:latin typeface="Arial" panose="020B0604020202020204" pitchFamily="34" charset="0"/>
                <a:cs typeface="Arial" panose="020B0604020202020204" pitchFamily="34" charset="0"/>
              </a:rPr>
              <a:t>PreventiePlan</a:t>
            </a:r>
            <a:r>
              <a:rPr lang="nl-BE" altLang="en-US" kern="0" dirty="0">
                <a:solidFill>
                  <a:schemeClr val="tx1">
                    <a:lumMod val="50000"/>
                  </a:schemeClr>
                </a:solidFill>
                <a:latin typeface="Arial" panose="020B0604020202020204" pitchFamily="34" charset="0"/>
                <a:cs typeface="Arial" panose="020B0604020202020204" pitchFamily="34" charset="0"/>
              </a:rPr>
              <a:t> (LPP – PLP).</a:t>
            </a:r>
          </a:p>
          <a:p>
            <a:pPr>
              <a:defRPr/>
            </a:pPr>
            <a:endParaRPr lang="nl-BE" altLang="en-US" kern="0" dirty="0">
              <a:solidFill>
                <a:schemeClr val="tx1">
                  <a:lumMod val="50000"/>
                </a:schemeClr>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defRPr/>
            </a:pPr>
            <a:r>
              <a:rPr lang="nl-BE" altLang="en-US" kern="0" dirty="0">
                <a:solidFill>
                  <a:schemeClr val="tx1">
                    <a:lumMod val="50000"/>
                  </a:schemeClr>
                </a:solidFill>
                <a:latin typeface="Arial" panose="020B0604020202020204" pitchFamily="34" charset="0"/>
                <a:cs typeface="Arial" panose="020B0604020202020204" pitchFamily="34" charset="0"/>
              </a:rPr>
              <a:t>ACWB-SPS-WRKPR-002 (</a:t>
            </a:r>
            <a:r>
              <a:rPr lang="nl-BE" altLang="en-US" kern="0" dirty="0">
                <a:solidFill>
                  <a:schemeClr val="tx1">
                    <a:lumMod val="50000"/>
                  </a:schemeClr>
                </a:solidFill>
                <a:latin typeface="Arial" panose="020B0604020202020204" pitchFamily="34" charset="0"/>
                <a:cs typeface="Arial" panose="020B0604020202020204" pitchFamily="34" charset="0"/>
                <a:hlinkClick r:id="rId7"/>
              </a:rPr>
              <a:t>N</a:t>
            </a:r>
            <a:r>
              <a:rPr lang="nl-BE" altLang="en-US" kern="0" dirty="0">
                <a:solidFill>
                  <a:schemeClr val="tx1">
                    <a:lumMod val="50000"/>
                  </a:schemeClr>
                </a:solidFill>
                <a:latin typeface="Arial" panose="020B0604020202020204" pitchFamily="34" charset="0"/>
                <a:cs typeface="Arial" panose="020B0604020202020204" pitchFamily="34" charset="0"/>
              </a:rPr>
              <a:t> - </a:t>
            </a:r>
            <a:r>
              <a:rPr lang="nl-BE" altLang="en-US" kern="0" dirty="0">
                <a:solidFill>
                  <a:schemeClr val="tx1">
                    <a:lumMod val="50000"/>
                  </a:schemeClr>
                </a:solidFill>
                <a:latin typeface="Arial" panose="020B0604020202020204" pitchFamily="34" charset="0"/>
                <a:cs typeface="Arial" panose="020B0604020202020204" pitchFamily="34" charset="0"/>
                <a:hlinkClick r:id="rId8"/>
              </a:rPr>
              <a:t>F</a:t>
            </a:r>
            <a:r>
              <a:rPr lang="nl-BE" altLang="en-US" kern="0" dirty="0">
                <a:solidFill>
                  <a:schemeClr val="tx1">
                    <a:lumMod val="50000"/>
                  </a:schemeClr>
                </a:solidFill>
                <a:latin typeface="Arial" panose="020B0604020202020204" pitchFamily="34" charset="0"/>
                <a:cs typeface="Arial" panose="020B0604020202020204" pitchFamily="34" charset="0"/>
              </a:rPr>
              <a:t>) (</a:t>
            </a:r>
            <a:r>
              <a:rPr lang="nl-BE" altLang="en-US" kern="0" dirty="0">
                <a:solidFill>
                  <a:srgbClr val="FF0000"/>
                </a:solidFill>
                <a:latin typeface="Arial" panose="020B0604020202020204" pitchFamily="34" charset="0"/>
                <a:cs typeface="Arial" panose="020B0604020202020204" pitchFamily="34" charset="0"/>
              </a:rPr>
              <a:t>2007</a:t>
            </a:r>
            <a:r>
              <a:rPr lang="nl-BE" altLang="en-US" kern="0" dirty="0">
                <a:solidFill>
                  <a:schemeClr val="tx1">
                    <a:lumMod val="50000"/>
                  </a:schemeClr>
                </a:solidFill>
                <a:latin typeface="Arial" panose="020B0604020202020204" pitchFamily="34" charset="0"/>
                <a:cs typeface="Arial" panose="020B0604020202020204" pitchFamily="34" charset="0"/>
              </a:rPr>
              <a:t>)</a:t>
            </a:r>
            <a:br>
              <a:rPr lang="nl-BE" altLang="en-US" kern="0" dirty="0">
                <a:solidFill>
                  <a:schemeClr val="tx1">
                    <a:lumMod val="50000"/>
                  </a:schemeClr>
                </a:solidFill>
                <a:latin typeface="Arial" panose="020B0604020202020204" pitchFamily="34" charset="0"/>
                <a:cs typeface="Arial" panose="020B0604020202020204" pitchFamily="34" charset="0"/>
              </a:rPr>
            </a:br>
            <a:r>
              <a:rPr lang="nl-BE" altLang="en-US" kern="0" dirty="0">
                <a:solidFill>
                  <a:schemeClr val="tx1">
                    <a:lumMod val="50000"/>
                  </a:schemeClr>
                </a:solidFill>
                <a:latin typeface="Arial" panose="020B0604020202020204" pitchFamily="34" charset="0"/>
                <a:cs typeface="Arial" panose="020B0604020202020204" pitchFamily="34" charset="0"/>
              </a:rPr>
              <a:t>Opdrachten van de actoren van de preventie op het plaatselijk niveau.</a:t>
            </a:r>
          </a:p>
          <a:p>
            <a:pPr marL="285750" indent="-285750">
              <a:buFont typeface="Arial" panose="020B0604020202020204" pitchFamily="34" charset="0"/>
              <a:buChar char="•"/>
              <a:defRPr/>
            </a:pPr>
            <a:endParaRPr lang="nl-BE" altLang="en-US" kern="0" dirty="0">
              <a:solidFill>
                <a:schemeClr val="tx1">
                  <a:lumMod val="50000"/>
                </a:schemeClr>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defRPr/>
            </a:pPr>
            <a:r>
              <a:rPr lang="nl-BE" altLang="en-US" kern="0" dirty="0">
                <a:solidFill>
                  <a:schemeClr val="tx1">
                    <a:lumMod val="50000"/>
                  </a:schemeClr>
                </a:solidFill>
                <a:latin typeface="Arial" panose="020B0604020202020204" pitchFamily="34" charset="0"/>
                <a:cs typeface="Arial" panose="020B0604020202020204" pitchFamily="34" charset="0"/>
              </a:rPr>
              <a:t>ACWB-GID-WRKPR-003 (</a:t>
            </a:r>
            <a:r>
              <a:rPr lang="nl-BE" altLang="en-US" kern="0" dirty="0">
                <a:solidFill>
                  <a:schemeClr val="tx1">
                    <a:lumMod val="50000"/>
                  </a:schemeClr>
                </a:solidFill>
                <a:latin typeface="Arial" panose="020B0604020202020204" pitchFamily="34" charset="0"/>
                <a:cs typeface="Arial" panose="020B0604020202020204" pitchFamily="34" charset="0"/>
                <a:hlinkClick r:id="rId9"/>
              </a:rPr>
              <a:t>N</a:t>
            </a:r>
            <a:r>
              <a:rPr lang="nl-BE" altLang="en-US" kern="0" dirty="0">
                <a:solidFill>
                  <a:schemeClr val="tx1">
                    <a:lumMod val="50000"/>
                  </a:schemeClr>
                </a:solidFill>
                <a:latin typeface="Arial" panose="020B0604020202020204" pitchFamily="34" charset="0"/>
                <a:cs typeface="Arial" panose="020B0604020202020204" pitchFamily="34" charset="0"/>
              </a:rPr>
              <a:t> – </a:t>
            </a:r>
            <a:r>
              <a:rPr lang="nl-BE" altLang="en-US" kern="0" dirty="0">
                <a:solidFill>
                  <a:schemeClr val="tx1">
                    <a:lumMod val="50000"/>
                  </a:schemeClr>
                </a:solidFill>
                <a:latin typeface="Arial" panose="020B0604020202020204" pitchFamily="34" charset="0"/>
                <a:cs typeface="Arial" panose="020B0604020202020204" pitchFamily="34" charset="0"/>
                <a:hlinkClick r:id="rId10"/>
              </a:rPr>
              <a:t>F</a:t>
            </a:r>
            <a:r>
              <a:rPr lang="nl-BE" altLang="en-US" kern="0" dirty="0">
                <a:solidFill>
                  <a:schemeClr val="tx1">
                    <a:lumMod val="50000"/>
                  </a:schemeClr>
                </a:solidFill>
                <a:latin typeface="Arial" panose="020B0604020202020204" pitchFamily="34" charset="0"/>
                <a:cs typeface="Arial" panose="020B0604020202020204" pitchFamily="34" charset="0"/>
              </a:rPr>
              <a:t>) (</a:t>
            </a:r>
            <a:r>
              <a:rPr lang="nl-BE" altLang="en-US" kern="0" dirty="0">
                <a:solidFill>
                  <a:srgbClr val="FF0000"/>
                </a:solidFill>
                <a:latin typeface="Arial" panose="020B0604020202020204" pitchFamily="34" charset="0"/>
                <a:cs typeface="Arial" panose="020B0604020202020204" pitchFamily="34" charset="0"/>
              </a:rPr>
              <a:t>2007</a:t>
            </a:r>
            <a:r>
              <a:rPr lang="nl-BE" altLang="en-US" kern="0" dirty="0">
                <a:solidFill>
                  <a:schemeClr val="tx1">
                    <a:lumMod val="50000"/>
                  </a:schemeClr>
                </a:solidFill>
                <a:latin typeface="Arial" panose="020B0604020202020204" pitchFamily="34" charset="0"/>
                <a:cs typeface="Arial" panose="020B0604020202020204" pitchFamily="34" charset="0"/>
              </a:rPr>
              <a:t>)</a:t>
            </a:r>
            <a:br>
              <a:rPr lang="nl-BE" altLang="en-US" kern="0" dirty="0">
                <a:solidFill>
                  <a:schemeClr val="tx1">
                    <a:lumMod val="50000"/>
                  </a:schemeClr>
                </a:solidFill>
                <a:latin typeface="Arial" panose="020B0604020202020204" pitchFamily="34" charset="0"/>
                <a:cs typeface="Arial" panose="020B0604020202020204" pitchFamily="34" charset="0"/>
              </a:rPr>
            </a:br>
            <a:r>
              <a:rPr lang="nl-BE" dirty="0"/>
              <a:t>Richtlijnen voor het opmaken van het driemaandelijks verslag van een SLPPT.</a:t>
            </a:r>
          </a:p>
          <a:p>
            <a:pPr marL="285750" indent="-285750">
              <a:buFont typeface="Arial" panose="020B0604020202020204" pitchFamily="34" charset="0"/>
              <a:buChar char="•"/>
              <a:defRPr/>
            </a:pPr>
            <a:endParaRPr lang="nl-BE" altLang="en-US" kern="0" dirty="0">
              <a:solidFill>
                <a:schemeClr val="tx1">
                  <a:lumMod val="50000"/>
                </a:schemeClr>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defRPr/>
            </a:pPr>
            <a:r>
              <a:rPr lang="nl-BE" altLang="en-US" kern="0" dirty="0">
                <a:solidFill>
                  <a:schemeClr val="tx1">
                    <a:lumMod val="50000"/>
                  </a:schemeClr>
                </a:solidFill>
                <a:latin typeface="Arial" panose="020B0604020202020204" pitchFamily="34" charset="0"/>
                <a:cs typeface="Arial" panose="020B0604020202020204" pitchFamily="34" charset="0"/>
              </a:rPr>
              <a:t>ACWB-GID-WRKPR-002 (</a:t>
            </a:r>
            <a:r>
              <a:rPr lang="nl-BE" altLang="en-US" kern="0" dirty="0">
                <a:solidFill>
                  <a:schemeClr val="tx1">
                    <a:lumMod val="50000"/>
                  </a:schemeClr>
                </a:solidFill>
                <a:latin typeface="Arial" panose="020B0604020202020204" pitchFamily="34" charset="0"/>
                <a:cs typeface="Arial" panose="020B0604020202020204" pitchFamily="34" charset="0"/>
                <a:hlinkClick r:id="rId11"/>
              </a:rPr>
              <a:t>N</a:t>
            </a:r>
            <a:r>
              <a:rPr lang="nl-BE" altLang="en-US" kern="0" dirty="0">
                <a:solidFill>
                  <a:schemeClr val="tx1">
                    <a:lumMod val="50000"/>
                  </a:schemeClr>
                </a:solidFill>
                <a:latin typeface="Arial" panose="020B0604020202020204" pitchFamily="34" charset="0"/>
                <a:cs typeface="Arial" panose="020B0604020202020204" pitchFamily="34" charset="0"/>
              </a:rPr>
              <a:t> – </a:t>
            </a:r>
            <a:r>
              <a:rPr lang="nl-BE" altLang="en-US" kern="0" dirty="0">
                <a:solidFill>
                  <a:schemeClr val="tx1">
                    <a:lumMod val="50000"/>
                  </a:schemeClr>
                </a:solidFill>
                <a:latin typeface="Arial" panose="020B0604020202020204" pitchFamily="34" charset="0"/>
                <a:cs typeface="Arial" panose="020B0604020202020204" pitchFamily="34" charset="0"/>
                <a:hlinkClick r:id="rId12"/>
              </a:rPr>
              <a:t>F</a:t>
            </a:r>
            <a:r>
              <a:rPr lang="nl-BE" altLang="en-US" kern="0" dirty="0">
                <a:solidFill>
                  <a:schemeClr val="tx1">
                    <a:lumMod val="50000"/>
                  </a:schemeClr>
                </a:solidFill>
                <a:latin typeface="Arial" panose="020B0604020202020204" pitchFamily="34" charset="0"/>
                <a:cs typeface="Arial" panose="020B0604020202020204" pitchFamily="34" charset="0"/>
              </a:rPr>
              <a:t>) (</a:t>
            </a:r>
            <a:r>
              <a:rPr lang="nl-BE" altLang="en-US" kern="0" dirty="0">
                <a:solidFill>
                  <a:srgbClr val="FF0000"/>
                </a:solidFill>
                <a:latin typeface="Arial" panose="020B0604020202020204" pitchFamily="34" charset="0"/>
                <a:cs typeface="Arial" panose="020B0604020202020204" pitchFamily="34" charset="0"/>
              </a:rPr>
              <a:t>2011</a:t>
            </a:r>
            <a:r>
              <a:rPr lang="nl-BE" altLang="en-US" kern="0" dirty="0">
                <a:solidFill>
                  <a:schemeClr val="tx1">
                    <a:lumMod val="50000"/>
                  </a:schemeClr>
                </a:solidFill>
                <a:latin typeface="Arial" panose="020B0604020202020204" pitchFamily="34" charset="0"/>
                <a:cs typeface="Arial" panose="020B0604020202020204" pitchFamily="34" charset="0"/>
              </a:rPr>
              <a:t>)</a:t>
            </a:r>
            <a:br>
              <a:rPr lang="nl-BE" altLang="en-US" kern="0" dirty="0">
                <a:solidFill>
                  <a:schemeClr val="tx1">
                    <a:lumMod val="50000"/>
                  </a:schemeClr>
                </a:solidFill>
                <a:latin typeface="Arial" panose="020B0604020202020204" pitchFamily="34" charset="0"/>
                <a:cs typeface="Arial" panose="020B0604020202020204" pitchFamily="34" charset="0"/>
              </a:rPr>
            </a:br>
            <a:r>
              <a:rPr lang="nl-BE" altLang="en-US" kern="0" dirty="0">
                <a:solidFill>
                  <a:schemeClr val="tx1">
                    <a:lumMod val="50000"/>
                  </a:schemeClr>
                </a:solidFill>
                <a:latin typeface="Arial" panose="020B0604020202020204" pitchFamily="34" charset="0"/>
                <a:cs typeface="Arial" panose="020B0604020202020204" pitchFamily="34" charset="0"/>
              </a:rPr>
              <a:t>Richtlijnen voor het opstellen van het jaarverslag van een LDPBW en de eenheden.</a:t>
            </a:r>
            <a:br>
              <a:rPr lang="nl-BE" altLang="en-US" kern="0" dirty="0">
                <a:solidFill>
                  <a:schemeClr val="tx1">
                    <a:lumMod val="50000"/>
                  </a:schemeClr>
                </a:solidFill>
                <a:latin typeface="Arial" panose="020B0604020202020204" pitchFamily="34" charset="0"/>
                <a:cs typeface="Arial" panose="020B0604020202020204" pitchFamily="34" charset="0"/>
              </a:rPr>
            </a:br>
            <a:endParaRPr lang="nl-BE" altLang="en-US" kern="0" dirty="0">
              <a:solidFill>
                <a:schemeClr val="tx1">
                  <a:lumMod val="50000"/>
                </a:schemeClr>
              </a:solidFill>
              <a:latin typeface="Arial" panose="020B0604020202020204" pitchFamily="34" charset="0"/>
              <a:cs typeface="Arial" panose="020B0604020202020204" pitchFamily="34" charset="0"/>
              <a:hlinkClick r:id="rId13"/>
            </a:endParaRPr>
          </a:p>
          <a:p>
            <a:pPr marL="285750" indent="-285750">
              <a:buFont typeface="Arial" panose="020B0604020202020204" pitchFamily="34" charset="0"/>
              <a:buChar char="•"/>
              <a:defRPr/>
            </a:pPr>
            <a:endParaRPr lang="nl-BE" altLang="en-US" dirty="0">
              <a:solidFill>
                <a:schemeClr val="tx1">
                  <a:lumMod val="50000"/>
                </a:schemeClr>
              </a:solidFill>
              <a:latin typeface="Arial" panose="020B0604020202020204" pitchFamily="34" charset="0"/>
              <a:cs typeface="Arial" panose="020B0604020202020204" pitchFamily="34" charset="0"/>
            </a:endParaRPr>
          </a:p>
        </p:txBody>
      </p:sp>
      <p:sp>
        <p:nvSpPr>
          <p:cNvPr id="4" name="TextBox 3"/>
          <p:cNvSpPr txBox="1"/>
          <p:nvPr/>
        </p:nvSpPr>
        <p:spPr>
          <a:xfrm>
            <a:off x="1237673" y="600364"/>
            <a:ext cx="6779491" cy="769441"/>
          </a:xfrm>
          <a:prstGeom prst="rect">
            <a:avLst/>
          </a:prstGeom>
        </p:spPr>
        <p:txBody>
          <a:bodyPr wrap="square" rtlCol="0">
            <a:spAutoFit/>
          </a:bodyPr>
          <a:lstStyle/>
          <a:p>
            <a:r>
              <a:rPr lang="nl-BE" sz="4400" b="1" dirty="0">
                <a:latin typeface="Arial" panose="020B0604020202020204" pitchFamily="34" charset="0"/>
                <a:cs typeface="Arial" panose="020B0604020202020204" pitchFamily="34" charset="0"/>
              </a:rPr>
              <a:t>Regelgeving</a:t>
            </a:r>
          </a:p>
        </p:txBody>
      </p:sp>
    </p:spTree>
    <p:extLst>
      <p:ext uri="{BB962C8B-B14F-4D97-AF65-F5344CB8AC3E}">
        <p14:creationId xmlns:p14="http://schemas.microsoft.com/office/powerpoint/2010/main" val="202394044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9033B04-8CBD-6970-90B2-D42625AB748E}"/>
              </a:ext>
            </a:extLst>
          </p:cNvPr>
          <p:cNvSpPr txBox="1"/>
          <p:nvPr/>
        </p:nvSpPr>
        <p:spPr>
          <a:xfrm>
            <a:off x="0" y="113803"/>
            <a:ext cx="12192000" cy="2000548"/>
          </a:xfrm>
          <a:prstGeom prst="rect">
            <a:avLst/>
          </a:prstGeom>
        </p:spPr>
        <p:txBody>
          <a:bodyPr wrap="square" rtlCol="0">
            <a:spAutoFit/>
          </a:bodyPr>
          <a:lstStyle/>
          <a:p>
            <a:pPr algn="ctr"/>
            <a:r>
              <a:rPr lang="nl-BE" sz="4400" b="1" dirty="0">
                <a:latin typeface="Arial" panose="020B0604020202020204" pitchFamily="34" charset="0"/>
                <a:cs typeface="Arial" panose="020B0604020202020204" pitchFamily="34" charset="0"/>
              </a:rPr>
              <a:t>25-WB-01</a:t>
            </a:r>
            <a:br>
              <a:rPr lang="nl-BE" sz="4400" b="1" dirty="0">
                <a:latin typeface="Arial" panose="020B0604020202020204" pitchFamily="34" charset="0"/>
                <a:cs typeface="Arial" panose="020B0604020202020204" pitchFamily="34" charset="0"/>
              </a:rPr>
            </a:br>
            <a:r>
              <a:rPr lang="nl-BE" sz="4000" b="1" dirty="0">
                <a:latin typeface="Arial" panose="020B0604020202020204" pitchFamily="34" charset="0"/>
                <a:cs typeface="Arial" panose="020B0604020202020204" pitchFamily="34" charset="0"/>
              </a:rPr>
              <a:t>Bescherming tegen de gevaren van ioniserende straling</a:t>
            </a:r>
          </a:p>
        </p:txBody>
      </p:sp>
      <p:graphicFrame>
        <p:nvGraphicFramePr>
          <p:cNvPr id="6" name="Table 5">
            <a:extLst>
              <a:ext uri="{FF2B5EF4-FFF2-40B4-BE49-F238E27FC236}">
                <a16:creationId xmlns:a16="http://schemas.microsoft.com/office/drawing/2014/main" id="{9E8EDF15-6C8F-E43A-4A4B-EC3308345CE8}"/>
              </a:ext>
            </a:extLst>
          </p:cNvPr>
          <p:cNvGraphicFramePr>
            <a:graphicFrameLocks noGrp="1"/>
          </p:cNvGraphicFramePr>
          <p:nvPr>
            <p:extLst>
              <p:ext uri="{D42A27DB-BD31-4B8C-83A1-F6EECF244321}">
                <p14:modId xmlns:p14="http://schemas.microsoft.com/office/powerpoint/2010/main" val="2917680429"/>
              </p:ext>
            </p:extLst>
          </p:nvPr>
        </p:nvGraphicFramePr>
        <p:xfrm>
          <a:off x="0" y="2149832"/>
          <a:ext cx="12192000" cy="4708169"/>
        </p:xfrm>
        <a:graphic>
          <a:graphicData uri="http://schemas.openxmlformats.org/drawingml/2006/table">
            <a:tbl>
              <a:tblPr firstRow="1" bandRow="1">
                <a:tableStyleId>{5C22544A-7EE6-4342-B048-85BDC9FD1C3A}</a:tableStyleId>
              </a:tblPr>
              <a:tblGrid>
                <a:gridCol w="1344246">
                  <a:extLst>
                    <a:ext uri="{9D8B030D-6E8A-4147-A177-3AD203B41FA5}">
                      <a16:colId xmlns:a16="http://schemas.microsoft.com/office/drawing/2014/main" val="3164560031"/>
                    </a:ext>
                  </a:extLst>
                </a:gridCol>
                <a:gridCol w="3040185">
                  <a:extLst>
                    <a:ext uri="{9D8B030D-6E8A-4147-A177-3AD203B41FA5}">
                      <a16:colId xmlns:a16="http://schemas.microsoft.com/office/drawing/2014/main" val="4051463726"/>
                    </a:ext>
                  </a:extLst>
                </a:gridCol>
                <a:gridCol w="1520092">
                  <a:extLst>
                    <a:ext uri="{9D8B030D-6E8A-4147-A177-3AD203B41FA5}">
                      <a16:colId xmlns:a16="http://schemas.microsoft.com/office/drawing/2014/main" val="2989411758"/>
                    </a:ext>
                  </a:extLst>
                </a:gridCol>
                <a:gridCol w="817553">
                  <a:extLst>
                    <a:ext uri="{9D8B030D-6E8A-4147-A177-3AD203B41FA5}">
                      <a16:colId xmlns:a16="http://schemas.microsoft.com/office/drawing/2014/main" val="3396486518"/>
                    </a:ext>
                  </a:extLst>
                </a:gridCol>
                <a:gridCol w="1186248">
                  <a:extLst>
                    <a:ext uri="{9D8B030D-6E8A-4147-A177-3AD203B41FA5}">
                      <a16:colId xmlns:a16="http://schemas.microsoft.com/office/drawing/2014/main" val="3760943750"/>
                    </a:ext>
                  </a:extLst>
                </a:gridCol>
                <a:gridCol w="2018271">
                  <a:extLst>
                    <a:ext uri="{9D8B030D-6E8A-4147-A177-3AD203B41FA5}">
                      <a16:colId xmlns:a16="http://schemas.microsoft.com/office/drawing/2014/main" val="435362140"/>
                    </a:ext>
                  </a:extLst>
                </a:gridCol>
                <a:gridCol w="2265405">
                  <a:extLst>
                    <a:ext uri="{9D8B030D-6E8A-4147-A177-3AD203B41FA5}">
                      <a16:colId xmlns:a16="http://schemas.microsoft.com/office/drawing/2014/main" val="2718862243"/>
                    </a:ext>
                  </a:extLst>
                </a:gridCol>
              </a:tblGrid>
              <a:tr h="917734">
                <a:tc>
                  <a:txBody>
                    <a:bodyPr/>
                    <a:lstStyle/>
                    <a:p>
                      <a:pPr algn="ctr"/>
                      <a:r>
                        <a:rPr lang="nl-BE">
                          <a:solidFill>
                            <a:schemeClr val="bg1"/>
                          </a:solidFill>
                        </a:rPr>
                        <a:t>Actor</a:t>
                      </a:r>
                      <a:endParaRPr lang="nl-BE" dirty="0">
                        <a:solidFill>
                          <a:schemeClr val="bg1"/>
                        </a:solidFill>
                      </a:endParaRPr>
                    </a:p>
                  </a:txBody>
                  <a:tcPr anchor="ctr"/>
                </a:tc>
                <a:tc>
                  <a:txBody>
                    <a:bodyPr/>
                    <a:lstStyle/>
                    <a:p>
                      <a:pPr algn="ctr"/>
                      <a:r>
                        <a:rPr lang="nl-BE">
                          <a:solidFill>
                            <a:schemeClr val="bg1"/>
                          </a:solidFill>
                        </a:rPr>
                        <a:t>Ojectief/Taak</a:t>
                      </a:r>
                      <a:endParaRPr lang="nl-BE" dirty="0">
                        <a:solidFill>
                          <a:schemeClr val="bg1"/>
                        </a:solidFill>
                      </a:endParaRPr>
                    </a:p>
                  </a:txBody>
                  <a:tcPr anchor="ctr"/>
                </a:tc>
                <a:tc>
                  <a:txBody>
                    <a:bodyPr/>
                    <a:lstStyle/>
                    <a:p>
                      <a:pPr algn="ctr"/>
                      <a:r>
                        <a:rPr lang="nl-BE">
                          <a:solidFill>
                            <a:schemeClr val="bg1"/>
                          </a:solidFill>
                        </a:rPr>
                        <a:t>Impact</a:t>
                      </a:r>
                      <a:br>
                        <a:rPr lang="nl-BE">
                          <a:solidFill>
                            <a:schemeClr val="bg1"/>
                          </a:solidFill>
                        </a:rPr>
                      </a:br>
                      <a:r>
                        <a:rPr lang="nl-BE">
                          <a:solidFill>
                            <a:schemeClr val="bg1"/>
                          </a:solidFill>
                        </a:rPr>
                        <a:t>LPP/PLP</a:t>
                      </a:r>
                      <a:br>
                        <a:rPr lang="nl-BE">
                          <a:solidFill>
                            <a:schemeClr val="bg1"/>
                          </a:solidFill>
                        </a:rPr>
                      </a:br>
                      <a:r>
                        <a:rPr lang="nl-BE">
                          <a:solidFill>
                            <a:schemeClr val="bg1"/>
                          </a:solidFill>
                        </a:rPr>
                        <a:t>KKE</a:t>
                      </a:r>
                      <a:endParaRPr lang="nl-BE" dirty="0">
                        <a:solidFill>
                          <a:schemeClr val="bg1"/>
                        </a:solidFill>
                      </a:endParaRPr>
                    </a:p>
                  </a:txBody>
                  <a:tcPr anchor="ctr"/>
                </a:tc>
                <a:tc>
                  <a:txBody>
                    <a:bodyPr/>
                    <a:lstStyle/>
                    <a:p>
                      <a:pPr algn="ctr"/>
                      <a:r>
                        <a:rPr lang="nl-BE" dirty="0" err="1">
                          <a:solidFill>
                            <a:schemeClr val="bg1"/>
                          </a:solidFill>
                        </a:rPr>
                        <a:t>Prio</a:t>
                      </a:r>
                      <a:endParaRPr lang="nl-BE" dirty="0">
                        <a:solidFill>
                          <a:schemeClr val="bg1"/>
                        </a:solidFill>
                      </a:endParaRPr>
                    </a:p>
                  </a:txBody>
                  <a:tcPr anchor="ctr"/>
                </a:tc>
                <a:tc>
                  <a:txBody>
                    <a:bodyPr/>
                    <a:lstStyle/>
                    <a:p>
                      <a:pPr algn="ctr"/>
                      <a:r>
                        <a:rPr lang="nl-BE">
                          <a:solidFill>
                            <a:schemeClr val="bg1"/>
                          </a:solidFill>
                        </a:rPr>
                        <a:t>Data </a:t>
                      </a:r>
                      <a:br>
                        <a:rPr lang="nl-BE">
                          <a:solidFill>
                            <a:schemeClr val="bg1"/>
                          </a:solidFill>
                        </a:rPr>
                      </a:br>
                      <a:r>
                        <a:rPr lang="nl-BE">
                          <a:solidFill>
                            <a:schemeClr val="bg1"/>
                          </a:solidFill>
                        </a:rPr>
                        <a:t>(NLT)</a:t>
                      </a:r>
                      <a:endParaRPr lang="nl-BE" dirty="0">
                        <a:solidFill>
                          <a:schemeClr val="bg1"/>
                        </a:solidFill>
                      </a:endParaRPr>
                    </a:p>
                  </a:txBody>
                  <a:tcPr anchor="ctr"/>
                </a:tc>
                <a:tc>
                  <a:txBody>
                    <a:bodyPr/>
                    <a:lstStyle/>
                    <a:p>
                      <a:pPr algn="ctr"/>
                      <a:r>
                        <a:rPr lang="nl-BE">
                          <a:solidFill>
                            <a:schemeClr val="bg1"/>
                          </a:solidFill>
                        </a:rPr>
                        <a:t>Piloot</a:t>
                      </a:r>
                      <a:endParaRPr lang="nl-BE" dirty="0">
                        <a:solidFill>
                          <a:schemeClr val="bg1"/>
                        </a:solidFill>
                      </a:endParaRPr>
                    </a:p>
                  </a:txBody>
                  <a:tcPr anchor="ctr"/>
                </a:tc>
                <a:tc>
                  <a:txBody>
                    <a:bodyPr/>
                    <a:lstStyle/>
                    <a:p>
                      <a:pPr algn="ctr"/>
                      <a:r>
                        <a:rPr lang="nl-BE">
                          <a:solidFill>
                            <a:schemeClr val="bg1"/>
                          </a:solidFill>
                        </a:rPr>
                        <a:t>Preventieadviseur</a:t>
                      </a:r>
                      <a:endParaRPr lang="nl-BE" dirty="0">
                        <a:solidFill>
                          <a:schemeClr val="bg1"/>
                        </a:solidFill>
                      </a:endParaRPr>
                    </a:p>
                  </a:txBody>
                  <a:tcPr anchor="ctr"/>
                </a:tc>
                <a:extLst>
                  <a:ext uri="{0D108BD9-81ED-4DB2-BD59-A6C34878D82A}">
                    <a16:rowId xmlns:a16="http://schemas.microsoft.com/office/drawing/2014/main" val="3142780"/>
                  </a:ext>
                </a:extLst>
              </a:tr>
              <a:tr h="758087">
                <a:tc>
                  <a:txBody>
                    <a:bodyPr/>
                    <a:lstStyle/>
                    <a:p>
                      <a:pPr algn="ctr">
                        <a:lnSpc>
                          <a:spcPct val="107000"/>
                        </a:lnSpc>
                        <a:spcAft>
                          <a:spcPts val="800"/>
                        </a:spcAft>
                      </a:pPr>
                      <a:r>
                        <a:rPr lang="de-DE" sz="1400">
                          <a:effectLst/>
                          <a:latin typeface="Calibri" panose="020F0502020204030204" pitchFamily="34" charset="0"/>
                          <a:ea typeface="Calibri" panose="020F0502020204030204" pitchFamily="34" charset="0"/>
                          <a:cs typeface="Times New Roman" panose="02020603050405020304" pitchFamily="18" charset="0"/>
                        </a:rPr>
                        <a:t>DGH&amp;WB, ILE, SIPPT, DLD, AMT, FANC</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Specifieke richtlijnen up-to-date en geïmplementeerd</a:t>
                      </a:r>
                    </a:p>
                  </a:txBody>
                  <a:tcPr marL="44450" marR="44450" marT="0" marB="0" anchor="ctr"/>
                </a:tc>
                <a:tc>
                  <a:txBody>
                    <a:bodyPr/>
                    <a:lstStyle/>
                    <a:p>
                      <a:pPr algn="ctr">
                        <a:lnSpc>
                          <a:spcPct val="107000"/>
                        </a:lnSpc>
                        <a:spcAft>
                          <a:spcPts val="800"/>
                        </a:spcAft>
                      </a:pPr>
                      <a:r>
                        <a:rPr lang="nl-BE" sz="1400">
                          <a:effectLst/>
                          <a:latin typeface="Calibri" panose="020F0502020204030204" pitchFamily="34" charset="0"/>
                          <a:ea typeface="Calibri" panose="020F0502020204030204" pitchFamily="34" charset="0"/>
                          <a:cs typeface="Times New Roman" panose="02020603050405020304" pitchFamily="18" charset="0"/>
                        </a:rPr>
                        <a:t>Nihil</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err="1">
                          <a:effectLst/>
                          <a:latin typeface="Calibri" panose="020F0502020204030204" pitchFamily="34" charset="0"/>
                          <a:ea typeface="Calibri" panose="020F0502020204030204" pitchFamily="34" charset="0"/>
                          <a:cs typeface="Times New Roman" panose="02020603050405020304" pitchFamily="18" charset="0"/>
                        </a:rPr>
                        <a:t>Done</a:t>
                      </a:r>
                      <a:br>
                        <a:rPr lang="nl-BE" sz="1400" dirty="0">
                          <a:effectLst/>
                          <a:latin typeface="Calibri" panose="020F0502020204030204" pitchFamily="34" charset="0"/>
                          <a:ea typeface="Calibri" panose="020F0502020204030204" pitchFamily="34" charset="0"/>
                          <a:cs typeface="Times New Roman" panose="02020603050405020304" pitchFamily="18" charset="0"/>
                        </a:rPr>
                      </a:br>
                      <a:r>
                        <a:rPr lang="nl-BE" sz="1400" dirty="0">
                          <a:effectLst/>
                          <a:latin typeface="Calibri" panose="020F0502020204030204" pitchFamily="34" charset="0"/>
                          <a:ea typeface="Calibri" panose="020F0502020204030204" pitchFamily="34" charset="0"/>
                          <a:cs typeface="Times New Roman" panose="02020603050405020304" pitchFamily="18" charset="0"/>
                        </a:rPr>
                        <a:t>31/03/2025</a:t>
                      </a: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a:effectLst/>
                          <a:latin typeface="Calibri" panose="020F0502020204030204" pitchFamily="34" charset="0"/>
                          <a:ea typeface="Calibri" panose="020F0502020204030204" pitchFamily="34" charset="0"/>
                          <a:cs typeface="Times New Roman" panose="02020603050405020304" pitchFamily="18" charset="0"/>
                        </a:rPr>
                        <a:t>Maj BARA Bertrand</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b="0" i="0" u="none" strike="noStrike" dirty="0">
                          <a:effectLst/>
                          <a:latin typeface="Calibri" panose="020F0502020204030204" pitchFamily="34" charset="0"/>
                        </a:rPr>
                        <a:t>Mr HOUREZ Olivier</a:t>
                      </a:r>
                    </a:p>
                  </a:txBody>
                  <a:tcPr marL="7620" marR="7620" marT="7620" marB="0" anchor="ctr"/>
                </a:tc>
                <a:extLst>
                  <a:ext uri="{0D108BD9-81ED-4DB2-BD59-A6C34878D82A}">
                    <a16:rowId xmlns:a16="http://schemas.microsoft.com/office/drawing/2014/main" val="553309125"/>
                  </a:ext>
                </a:extLst>
              </a:tr>
              <a:tr h="758087">
                <a:tc>
                  <a:txBody>
                    <a:bodyPr/>
                    <a:lstStyle/>
                    <a:p>
                      <a:pPr algn="ctr">
                        <a:lnSpc>
                          <a:spcPct val="107000"/>
                        </a:lnSpc>
                        <a:spcAft>
                          <a:spcPts val="800"/>
                        </a:spcAft>
                      </a:pPr>
                      <a:r>
                        <a:rPr lang="de-DE" sz="1400">
                          <a:effectLst/>
                          <a:latin typeface="Calibri" panose="020F0502020204030204" pitchFamily="34" charset="0"/>
                          <a:ea typeface="Calibri" panose="020F0502020204030204" pitchFamily="34" charset="0"/>
                          <a:cs typeface="Times New Roman" panose="02020603050405020304" pitchFamily="18" charset="0"/>
                        </a:rPr>
                        <a:t>DGH&amp;WB, ILE, SIPPT, DLD, AMT, FANC</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Voltooi de richtlijnen/SPS</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Nihil</a:t>
                      </a:r>
                    </a:p>
                  </a:txBody>
                  <a:tcPr marL="44450" marR="44450" marT="0" marB="0" anchor="ctr"/>
                </a:tc>
                <a:tc>
                  <a:txBody>
                    <a:bodyPr/>
                    <a:lstStyle/>
                    <a:p>
                      <a:pPr algn="ctr">
                        <a:lnSpc>
                          <a:spcPct val="107000"/>
                        </a:lnSpc>
                        <a:spcAft>
                          <a:spcPts val="800"/>
                        </a:spcAft>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err="1">
                          <a:effectLst/>
                          <a:latin typeface="Calibri" panose="020F0502020204030204" pitchFamily="34" charset="0"/>
                          <a:ea typeface="Calibri" panose="020F0502020204030204" pitchFamily="34" charset="0"/>
                          <a:cs typeface="Times New Roman" panose="02020603050405020304" pitchFamily="18" charset="0"/>
                        </a:rPr>
                        <a:t>Done</a:t>
                      </a:r>
                      <a:br>
                        <a:rPr lang="nl-BE" sz="1400" dirty="0">
                          <a:effectLst/>
                          <a:latin typeface="Calibri" panose="020F0502020204030204" pitchFamily="34" charset="0"/>
                          <a:ea typeface="Calibri" panose="020F0502020204030204" pitchFamily="34" charset="0"/>
                          <a:cs typeface="Times New Roman" panose="02020603050405020304" pitchFamily="18" charset="0"/>
                        </a:rPr>
                      </a:br>
                      <a:r>
                        <a:rPr lang="nl-BE" sz="1400" dirty="0">
                          <a:effectLst/>
                          <a:latin typeface="Calibri" panose="020F0502020204030204" pitchFamily="34" charset="0"/>
                          <a:ea typeface="Calibri" panose="020F0502020204030204" pitchFamily="34" charset="0"/>
                          <a:cs typeface="Times New Roman" panose="02020603050405020304" pitchFamily="18" charset="0"/>
                        </a:rPr>
                        <a:t>31/03/2025</a:t>
                      </a: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a:effectLst/>
                          <a:latin typeface="Calibri" panose="020F0502020204030204" pitchFamily="34" charset="0"/>
                          <a:ea typeface="Calibri" panose="020F0502020204030204" pitchFamily="34" charset="0"/>
                          <a:cs typeface="Times New Roman" panose="02020603050405020304" pitchFamily="18" charset="0"/>
                        </a:rPr>
                        <a:t>Maj BARA Bertrand</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b="0" i="0" u="none" strike="noStrike">
                          <a:effectLst/>
                          <a:latin typeface="Calibri" panose="020F0502020204030204" pitchFamily="34" charset="0"/>
                        </a:rPr>
                        <a:t>Mr HOUREZ Olivier</a:t>
                      </a:r>
                      <a:endParaRPr lang="nl-BE" sz="1400" b="0" i="0" u="none" strike="noStrike" dirty="0">
                        <a:effectLst/>
                        <a:latin typeface="Calibri" panose="020F0502020204030204" pitchFamily="34" charset="0"/>
                      </a:endParaRPr>
                    </a:p>
                  </a:txBody>
                  <a:tcPr marL="7620" marR="7620" marT="7620" marB="0" anchor="ctr"/>
                </a:tc>
                <a:extLst>
                  <a:ext uri="{0D108BD9-81ED-4DB2-BD59-A6C34878D82A}">
                    <a16:rowId xmlns:a16="http://schemas.microsoft.com/office/drawing/2014/main" val="4142050683"/>
                  </a:ext>
                </a:extLst>
              </a:tr>
              <a:tr h="758087">
                <a:tc>
                  <a:txBody>
                    <a:bodyPr/>
                    <a:lstStyle/>
                    <a:p>
                      <a:pPr algn="ctr">
                        <a:lnSpc>
                          <a:spcPct val="107000"/>
                        </a:lnSpc>
                        <a:spcAft>
                          <a:spcPts val="800"/>
                        </a:spcAft>
                      </a:pPr>
                      <a:r>
                        <a:rPr lang="de-DE" sz="1400">
                          <a:effectLst/>
                          <a:latin typeface="Calibri" panose="020F0502020204030204" pitchFamily="34" charset="0"/>
                          <a:ea typeface="Calibri" panose="020F0502020204030204" pitchFamily="34" charset="0"/>
                          <a:cs typeface="Times New Roman" panose="02020603050405020304" pitchFamily="18" charset="0"/>
                        </a:rPr>
                        <a:t>DGH&amp;WB, ILE, SIPPT, DLD, AMT, FANC</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Verspreiden implementeren richtlijn</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Nihil</a:t>
                      </a:r>
                    </a:p>
                  </a:txBody>
                  <a:tcPr marL="44450" marR="44450" marT="0" marB="0" anchor="ctr"/>
                </a:tc>
                <a:tc>
                  <a:txBody>
                    <a:bodyPr/>
                    <a:lstStyle/>
                    <a:p>
                      <a:pPr algn="ctr">
                        <a:lnSpc>
                          <a:spcPct val="107000"/>
                        </a:lnSpc>
                        <a:spcAft>
                          <a:spcPts val="800"/>
                        </a:spcAft>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31/03/2025</a:t>
                      </a: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a:effectLst/>
                          <a:latin typeface="Calibri" panose="020F0502020204030204" pitchFamily="34" charset="0"/>
                          <a:ea typeface="Calibri" panose="020F0502020204030204" pitchFamily="34" charset="0"/>
                          <a:cs typeface="Times New Roman" panose="02020603050405020304" pitchFamily="18" charset="0"/>
                        </a:rPr>
                        <a:t>Maj BARA Bertrand</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b="0" i="0" u="none" strike="noStrike">
                          <a:effectLst/>
                          <a:latin typeface="Calibri" panose="020F0502020204030204" pitchFamily="34" charset="0"/>
                        </a:rPr>
                        <a:t>Mr HOUREZ Olivier</a:t>
                      </a:r>
                      <a:endParaRPr lang="nl-BE" sz="1400" b="0" i="0" u="none" strike="noStrike" dirty="0">
                        <a:effectLst/>
                        <a:latin typeface="Calibri" panose="020F0502020204030204" pitchFamily="34" charset="0"/>
                      </a:endParaRPr>
                    </a:p>
                  </a:txBody>
                  <a:tcPr marL="7620" marR="7620" marT="7620" marB="0" anchor="ctr"/>
                </a:tc>
                <a:extLst>
                  <a:ext uri="{0D108BD9-81ED-4DB2-BD59-A6C34878D82A}">
                    <a16:rowId xmlns:a16="http://schemas.microsoft.com/office/drawing/2014/main" val="910422468"/>
                  </a:ext>
                </a:extLst>
              </a:tr>
              <a:tr h="758087">
                <a:tc>
                  <a:txBody>
                    <a:bodyPr/>
                    <a:lstStyle/>
                    <a:p>
                      <a:pPr algn="ctr">
                        <a:lnSpc>
                          <a:spcPct val="107000"/>
                        </a:lnSpc>
                        <a:spcAft>
                          <a:spcPts val="800"/>
                        </a:spcAft>
                      </a:pPr>
                      <a:r>
                        <a:rPr lang="de-DE" sz="1400" dirty="0">
                          <a:effectLst/>
                          <a:latin typeface="Calibri" panose="020F0502020204030204" pitchFamily="34" charset="0"/>
                          <a:ea typeface="Calibri" panose="020F0502020204030204" pitchFamily="34" charset="0"/>
                          <a:cs typeface="Times New Roman" panose="02020603050405020304" pitchFamily="18" charset="0"/>
                        </a:rPr>
                        <a:t>DGH&amp;WB, ILE, SIPPT, DLD, AMT, FANC</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IF132 vertaald, up-to-date en geïmplementeerd voor Defensie</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Nihil</a:t>
                      </a:r>
                    </a:p>
                  </a:txBody>
                  <a:tcPr marL="44450" marR="44450" marT="0" marB="0" anchor="ctr"/>
                </a:tc>
                <a:tc>
                  <a:txBody>
                    <a:bodyPr/>
                    <a:lstStyle/>
                    <a:p>
                      <a:pPr algn="ctr">
                        <a:lnSpc>
                          <a:spcPct val="107000"/>
                        </a:lnSpc>
                        <a:spcAft>
                          <a:spcPts val="800"/>
                        </a:spcAft>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31/12/2026</a:t>
                      </a: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err="1">
                          <a:effectLst/>
                          <a:latin typeface="Calibri" panose="020F0502020204030204" pitchFamily="34" charset="0"/>
                          <a:ea typeface="Calibri" panose="020F0502020204030204" pitchFamily="34" charset="0"/>
                          <a:cs typeface="Times New Roman" panose="02020603050405020304" pitchFamily="18" charset="0"/>
                        </a:rPr>
                        <a:t>Maj</a:t>
                      </a:r>
                      <a:r>
                        <a:rPr lang="nl-BE" sz="1400" dirty="0">
                          <a:effectLst/>
                          <a:latin typeface="Calibri" panose="020F0502020204030204" pitchFamily="34" charset="0"/>
                          <a:ea typeface="Calibri" panose="020F0502020204030204" pitchFamily="34" charset="0"/>
                          <a:cs typeface="Times New Roman" panose="02020603050405020304" pitchFamily="18" charset="0"/>
                        </a:rPr>
                        <a:t> BARA Bertrand</a:t>
                      </a:r>
                    </a:p>
                  </a:txBody>
                  <a:tcPr marL="7620" marR="7620" marT="762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b="0" i="0" u="none" strike="noStrike" dirty="0">
                          <a:effectLst/>
                          <a:latin typeface="Calibri" panose="020F0502020204030204" pitchFamily="34" charset="0"/>
                        </a:rPr>
                        <a:t>Mr HOUREZ Olivier</a:t>
                      </a:r>
                    </a:p>
                  </a:txBody>
                  <a:tcPr marL="7620" marR="7620" marT="7620" marB="0" anchor="ctr"/>
                </a:tc>
                <a:extLst>
                  <a:ext uri="{0D108BD9-81ED-4DB2-BD59-A6C34878D82A}">
                    <a16:rowId xmlns:a16="http://schemas.microsoft.com/office/drawing/2014/main" val="523173189"/>
                  </a:ext>
                </a:extLst>
              </a:tr>
              <a:tr h="758087">
                <a:tc>
                  <a:txBody>
                    <a:bodyPr/>
                    <a:lstStyle/>
                    <a:p>
                      <a:pPr algn="ctr">
                        <a:lnSpc>
                          <a:spcPct val="107000"/>
                        </a:lnSpc>
                        <a:spcAft>
                          <a:spcPts val="800"/>
                        </a:spcAft>
                      </a:pPr>
                      <a:r>
                        <a:rPr lang="de-DE" sz="1400" dirty="0">
                          <a:effectLst/>
                          <a:latin typeface="Calibri" panose="020F0502020204030204" pitchFamily="34" charset="0"/>
                          <a:ea typeface="Calibri" panose="020F0502020204030204" pitchFamily="34" charset="0"/>
                          <a:cs typeface="Times New Roman" panose="02020603050405020304" pitchFamily="18" charset="0"/>
                        </a:rPr>
                        <a:t>DGH&amp;WB, ILE, SIPPT, DLD, AMT, FANC</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De commissie van specialisten te reactiveren, voor advies + een multidisciplinaire WG creëren </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Nihil</a:t>
                      </a:r>
                    </a:p>
                  </a:txBody>
                  <a:tcPr marL="44450" marR="44450" marT="0" marB="0" anchor="ctr"/>
                </a:tc>
                <a:tc>
                  <a:txBody>
                    <a:bodyPr/>
                    <a:lstStyle/>
                    <a:p>
                      <a:pPr algn="ctr">
                        <a:lnSpc>
                          <a:spcPct val="107000"/>
                        </a:lnSpc>
                        <a:spcAft>
                          <a:spcPts val="800"/>
                        </a:spcAft>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31/12/2026</a:t>
                      </a: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err="1">
                          <a:effectLst/>
                          <a:latin typeface="Calibri" panose="020F0502020204030204" pitchFamily="34" charset="0"/>
                          <a:ea typeface="Calibri" panose="020F0502020204030204" pitchFamily="34" charset="0"/>
                          <a:cs typeface="Times New Roman" panose="02020603050405020304" pitchFamily="18" charset="0"/>
                        </a:rPr>
                        <a:t>Maj</a:t>
                      </a:r>
                      <a:r>
                        <a:rPr lang="nl-BE" sz="1400" dirty="0">
                          <a:effectLst/>
                          <a:latin typeface="Calibri" panose="020F0502020204030204" pitchFamily="34" charset="0"/>
                          <a:ea typeface="Calibri" panose="020F0502020204030204" pitchFamily="34" charset="0"/>
                          <a:cs typeface="Times New Roman" panose="02020603050405020304" pitchFamily="18" charset="0"/>
                        </a:rPr>
                        <a:t> BARA Bertrand</a:t>
                      </a:r>
                    </a:p>
                  </a:txBody>
                  <a:tcPr marL="7620" marR="7620" marT="762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b="0" i="0" u="none" strike="noStrike" dirty="0">
                          <a:effectLst/>
                          <a:latin typeface="Calibri" panose="020F0502020204030204" pitchFamily="34" charset="0"/>
                        </a:rPr>
                        <a:t>Mr HOUREZ Olivier</a:t>
                      </a:r>
                    </a:p>
                  </a:txBody>
                  <a:tcPr marL="7620" marR="7620" marT="7620" marB="0" anchor="ctr"/>
                </a:tc>
                <a:extLst>
                  <a:ext uri="{0D108BD9-81ED-4DB2-BD59-A6C34878D82A}">
                    <a16:rowId xmlns:a16="http://schemas.microsoft.com/office/drawing/2014/main" val="1596784942"/>
                  </a:ext>
                </a:extLst>
              </a:tr>
            </a:tbl>
          </a:graphicData>
        </a:graphic>
      </p:graphicFrame>
    </p:spTree>
    <p:extLst>
      <p:ext uri="{BB962C8B-B14F-4D97-AF65-F5344CB8AC3E}">
        <p14:creationId xmlns:p14="http://schemas.microsoft.com/office/powerpoint/2010/main" val="363378134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9033B04-8CBD-6970-90B2-D42625AB748E}"/>
              </a:ext>
            </a:extLst>
          </p:cNvPr>
          <p:cNvSpPr txBox="1"/>
          <p:nvPr/>
        </p:nvSpPr>
        <p:spPr>
          <a:xfrm>
            <a:off x="0" y="113803"/>
            <a:ext cx="12192000" cy="2000548"/>
          </a:xfrm>
          <a:prstGeom prst="rect">
            <a:avLst/>
          </a:prstGeom>
        </p:spPr>
        <p:txBody>
          <a:bodyPr wrap="square" rtlCol="0">
            <a:spAutoFit/>
          </a:bodyPr>
          <a:lstStyle/>
          <a:p>
            <a:pPr algn="ctr"/>
            <a:r>
              <a:rPr lang="nl-BE" sz="4400" b="1" dirty="0">
                <a:latin typeface="Arial" panose="020B0604020202020204" pitchFamily="34" charset="0"/>
                <a:cs typeface="Arial" panose="020B0604020202020204" pitchFamily="34" charset="0"/>
              </a:rPr>
              <a:t>25-WB-01</a:t>
            </a:r>
            <a:br>
              <a:rPr lang="nl-BE" sz="4400" b="1" dirty="0">
                <a:latin typeface="Arial" panose="020B0604020202020204" pitchFamily="34" charset="0"/>
                <a:cs typeface="Arial" panose="020B0604020202020204" pitchFamily="34" charset="0"/>
              </a:rPr>
            </a:br>
            <a:r>
              <a:rPr lang="nl-BE" sz="4000" b="1" dirty="0">
                <a:latin typeface="Arial" panose="020B0604020202020204" pitchFamily="34" charset="0"/>
                <a:cs typeface="Arial" panose="020B0604020202020204" pitchFamily="34" charset="0"/>
              </a:rPr>
              <a:t>Bescherming tegen de gevaren van ioniserende straling</a:t>
            </a:r>
          </a:p>
        </p:txBody>
      </p:sp>
      <p:graphicFrame>
        <p:nvGraphicFramePr>
          <p:cNvPr id="6" name="Table 5">
            <a:extLst>
              <a:ext uri="{FF2B5EF4-FFF2-40B4-BE49-F238E27FC236}">
                <a16:creationId xmlns:a16="http://schemas.microsoft.com/office/drawing/2014/main" id="{9E8EDF15-6C8F-E43A-4A4B-EC3308345CE8}"/>
              </a:ext>
            </a:extLst>
          </p:cNvPr>
          <p:cNvGraphicFramePr>
            <a:graphicFrameLocks noGrp="1"/>
          </p:cNvGraphicFramePr>
          <p:nvPr>
            <p:extLst>
              <p:ext uri="{D42A27DB-BD31-4B8C-83A1-F6EECF244321}">
                <p14:modId xmlns:p14="http://schemas.microsoft.com/office/powerpoint/2010/main" val="1994516728"/>
              </p:ext>
            </p:extLst>
          </p:nvPr>
        </p:nvGraphicFramePr>
        <p:xfrm>
          <a:off x="0" y="2149830"/>
          <a:ext cx="12192000" cy="4708171"/>
        </p:xfrm>
        <a:graphic>
          <a:graphicData uri="http://schemas.openxmlformats.org/drawingml/2006/table">
            <a:tbl>
              <a:tblPr firstRow="1" bandRow="1">
                <a:tableStyleId>{5C22544A-7EE6-4342-B048-85BDC9FD1C3A}</a:tableStyleId>
              </a:tblPr>
              <a:tblGrid>
                <a:gridCol w="1344246">
                  <a:extLst>
                    <a:ext uri="{9D8B030D-6E8A-4147-A177-3AD203B41FA5}">
                      <a16:colId xmlns:a16="http://schemas.microsoft.com/office/drawing/2014/main" val="3164560031"/>
                    </a:ext>
                  </a:extLst>
                </a:gridCol>
                <a:gridCol w="3040185">
                  <a:extLst>
                    <a:ext uri="{9D8B030D-6E8A-4147-A177-3AD203B41FA5}">
                      <a16:colId xmlns:a16="http://schemas.microsoft.com/office/drawing/2014/main" val="4051463726"/>
                    </a:ext>
                  </a:extLst>
                </a:gridCol>
                <a:gridCol w="1520092">
                  <a:extLst>
                    <a:ext uri="{9D8B030D-6E8A-4147-A177-3AD203B41FA5}">
                      <a16:colId xmlns:a16="http://schemas.microsoft.com/office/drawing/2014/main" val="2989411758"/>
                    </a:ext>
                  </a:extLst>
                </a:gridCol>
                <a:gridCol w="817553">
                  <a:extLst>
                    <a:ext uri="{9D8B030D-6E8A-4147-A177-3AD203B41FA5}">
                      <a16:colId xmlns:a16="http://schemas.microsoft.com/office/drawing/2014/main" val="3396486518"/>
                    </a:ext>
                  </a:extLst>
                </a:gridCol>
                <a:gridCol w="1186248">
                  <a:extLst>
                    <a:ext uri="{9D8B030D-6E8A-4147-A177-3AD203B41FA5}">
                      <a16:colId xmlns:a16="http://schemas.microsoft.com/office/drawing/2014/main" val="3760943750"/>
                    </a:ext>
                  </a:extLst>
                </a:gridCol>
                <a:gridCol w="2018271">
                  <a:extLst>
                    <a:ext uri="{9D8B030D-6E8A-4147-A177-3AD203B41FA5}">
                      <a16:colId xmlns:a16="http://schemas.microsoft.com/office/drawing/2014/main" val="435362140"/>
                    </a:ext>
                  </a:extLst>
                </a:gridCol>
                <a:gridCol w="2265405">
                  <a:extLst>
                    <a:ext uri="{9D8B030D-6E8A-4147-A177-3AD203B41FA5}">
                      <a16:colId xmlns:a16="http://schemas.microsoft.com/office/drawing/2014/main" val="2718862243"/>
                    </a:ext>
                  </a:extLst>
                </a:gridCol>
              </a:tblGrid>
              <a:tr h="954723">
                <a:tc>
                  <a:txBody>
                    <a:bodyPr/>
                    <a:lstStyle/>
                    <a:p>
                      <a:pPr algn="ctr"/>
                      <a:r>
                        <a:rPr lang="nl-BE">
                          <a:solidFill>
                            <a:schemeClr val="bg1"/>
                          </a:solidFill>
                        </a:rPr>
                        <a:t>Actor</a:t>
                      </a:r>
                      <a:endParaRPr lang="nl-BE" dirty="0">
                        <a:solidFill>
                          <a:schemeClr val="bg1"/>
                        </a:solidFill>
                      </a:endParaRPr>
                    </a:p>
                  </a:txBody>
                  <a:tcPr anchor="ctr"/>
                </a:tc>
                <a:tc>
                  <a:txBody>
                    <a:bodyPr/>
                    <a:lstStyle/>
                    <a:p>
                      <a:pPr algn="ctr"/>
                      <a:r>
                        <a:rPr lang="nl-BE">
                          <a:solidFill>
                            <a:schemeClr val="bg1"/>
                          </a:solidFill>
                        </a:rPr>
                        <a:t>Ojectief/Taak</a:t>
                      </a:r>
                      <a:endParaRPr lang="nl-BE" dirty="0">
                        <a:solidFill>
                          <a:schemeClr val="bg1"/>
                        </a:solidFill>
                      </a:endParaRPr>
                    </a:p>
                  </a:txBody>
                  <a:tcPr anchor="ctr"/>
                </a:tc>
                <a:tc>
                  <a:txBody>
                    <a:bodyPr/>
                    <a:lstStyle/>
                    <a:p>
                      <a:pPr algn="ctr"/>
                      <a:r>
                        <a:rPr lang="nl-BE">
                          <a:solidFill>
                            <a:schemeClr val="bg1"/>
                          </a:solidFill>
                        </a:rPr>
                        <a:t>Impact</a:t>
                      </a:r>
                      <a:br>
                        <a:rPr lang="nl-BE">
                          <a:solidFill>
                            <a:schemeClr val="bg1"/>
                          </a:solidFill>
                        </a:rPr>
                      </a:br>
                      <a:r>
                        <a:rPr lang="nl-BE">
                          <a:solidFill>
                            <a:schemeClr val="bg1"/>
                          </a:solidFill>
                        </a:rPr>
                        <a:t>LPP/PLP</a:t>
                      </a:r>
                      <a:br>
                        <a:rPr lang="nl-BE">
                          <a:solidFill>
                            <a:schemeClr val="bg1"/>
                          </a:solidFill>
                        </a:rPr>
                      </a:br>
                      <a:r>
                        <a:rPr lang="nl-BE">
                          <a:solidFill>
                            <a:schemeClr val="bg1"/>
                          </a:solidFill>
                        </a:rPr>
                        <a:t>KKE</a:t>
                      </a:r>
                      <a:endParaRPr lang="nl-BE" dirty="0">
                        <a:solidFill>
                          <a:schemeClr val="bg1"/>
                        </a:solidFill>
                      </a:endParaRPr>
                    </a:p>
                  </a:txBody>
                  <a:tcPr anchor="ctr"/>
                </a:tc>
                <a:tc>
                  <a:txBody>
                    <a:bodyPr/>
                    <a:lstStyle/>
                    <a:p>
                      <a:pPr algn="ctr"/>
                      <a:r>
                        <a:rPr lang="nl-BE">
                          <a:solidFill>
                            <a:schemeClr val="bg1"/>
                          </a:solidFill>
                        </a:rPr>
                        <a:t>Prio</a:t>
                      </a:r>
                      <a:endParaRPr lang="nl-BE" dirty="0">
                        <a:solidFill>
                          <a:schemeClr val="bg1"/>
                        </a:solidFill>
                      </a:endParaRPr>
                    </a:p>
                  </a:txBody>
                  <a:tcPr anchor="ctr"/>
                </a:tc>
                <a:tc>
                  <a:txBody>
                    <a:bodyPr/>
                    <a:lstStyle/>
                    <a:p>
                      <a:pPr algn="ctr"/>
                      <a:r>
                        <a:rPr lang="nl-BE">
                          <a:solidFill>
                            <a:schemeClr val="bg1"/>
                          </a:solidFill>
                        </a:rPr>
                        <a:t>Data </a:t>
                      </a:r>
                      <a:br>
                        <a:rPr lang="nl-BE">
                          <a:solidFill>
                            <a:schemeClr val="bg1"/>
                          </a:solidFill>
                        </a:rPr>
                      </a:br>
                      <a:r>
                        <a:rPr lang="nl-BE">
                          <a:solidFill>
                            <a:schemeClr val="bg1"/>
                          </a:solidFill>
                        </a:rPr>
                        <a:t>(NLT)</a:t>
                      </a:r>
                      <a:endParaRPr lang="nl-BE" dirty="0">
                        <a:solidFill>
                          <a:schemeClr val="bg1"/>
                        </a:solidFill>
                      </a:endParaRPr>
                    </a:p>
                  </a:txBody>
                  <a:tcPr anchor="ctr"/>
                </a:tc>
                <a:tc>
                  <a:txBody>
                    <a:bodyPr/>
                    <a:lstStyle/>
                    <a:p>
                      <a:pPr algn="ctr"/>
                      <a:r>
                        <a:rPr lang="nl-BE">
                          <a:solidFill>
                            <a:schemeClr val="bg1"/>
                          </a:solidFill>
                        </a:rPr>
                        <a:t>Piloot</a:t>
                      </a:r>
                      <a:endParaRPr lang="nl-BE" dirty="0">
                        <a:solidFill>
                          <a:schemeClr val="bg1"/>
                        </a:solidFill>
                      </a:endParaRPr>
                    </a:p>
                  </a:txBody>
                  <a:tcPr anchor="ctr"/>
                </a:tc>
                <a:tc>
                  <a:txBody>
                    <a:bodyPr/>
                    <a:lstStyle/>
                    <a:p>
                      <a:pPr algn="ctr"/>
                      <a:r>
                        <a:rPr lang="nl-BE">
                          <a:solidFill>
                            <a:schemeClr val="bg1"/>
                          </a:solidFill>
                        </a:rPr>
                        <a:t>Preventieadviseur</a:t>
                      </a:r>
                      <a:endParaRPr lang="nl-BE" dirty="0">
                        <a:solidFill>
                          <a:schemeClr val="bg1"/>
                        </a:solidFill>
                      </a:endParaRPr>
                    </a:p>
                  </a:txBody>
                  <a:tcPr anchor="ctr"/>
                </a:tc>
                <a:extLst>
                  <a:ext uri="{0D108BD9-81ED-4DB2-BD59-A6C34878D82A}">
                    <a16:rowId xmlns:a16="http://schemas.microsoft.com/office/drawing/2014/main" val="3142780"/>
                  </a:ext>
                </a:extLst>
              </a:tr>
              <a:tr h="938362">
                <a:tc>
                  <a:txBody>
                    <a:bodyPr/>
                    <a:lstStyle/>
                    <a:p>
                      <a:pPr algn="ctr">
                        <a:lnSpc>
                          <a:spcPct val="107000"/>
                        </a:lnSpc>
                        <a:spcAft>
                          <a:spcPts val="800"/>
                        </a:spcAft>
                      </a:pPr>
                      <a:r>
                        <a:rPr lang="de-DE" sz="1400" dirty="0">
                          <a:effectLst/>
                          <a:latin typeface="Calibri" panose="020F0502020204030204" pitchFamily="34" charset="0"/>
                          <a:ea typeface="Calibri" panose="020F0502020204030204" pitchFamily="34" charset="0"/>
                          <a:cs typeface="Times New Roman" panose="02020603050405020304" pitchFamily="18" charset="0"/>
                        </a:rPr>
                        <a:t>DGH&amp;WB, ILE, SIPPT, DLD, AMT, FANC</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Herziening IF132 = New MARBIS 10 hoofdstukken</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Nihil</a:t>
                      </a:r>
                    </a:p>
                  </a:txBody>
                  <a:tcPr marL="44450" marR="44450" marT="0" marB="0" anchor="ctr"/>
                </a:tc>
                <a:tc>
                  <a:txBody>
                    <a:bodyPr/>
                    <a:lstStyle/>
                    <a:p>
                      <a:pPr algn="ctr">
                        <a:lnSpc>
                          <a:spcPct val="107000"/>
                        </a:lnSpc>
                        <a:spcAft>
                          <a:spcPts val="800"/>
                        </a:spcAft>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31/12/2025</a:t>
                      </a: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err="1">
                          <a:effectLst/>
                          <a:latin typeface="Calibri" panose="020F0502020204030204" pitchFamily="34" charset="0"/>
                          <a:ea typeface="Calibri" panose="020F0502020204030204" pitchFamily="34" charset="0"/>
                          <a:cs typeface="Times New Roman" panose="02020603050405020304" pitchFamily="18" charset="0"/>
                        </a:rPr>
                        <a:t>Maj</a:t>
                      </a:r>
                      <a:r>
                        <a:rPr lang="nl-BE" sz="1400" dirty="0">
                          <a:effectLst/>
                          <a:latin typeface="Calibri" panose="020F0502020204030204" pitchFamily="34" charset="0"/>
                          <a:ea typeface="Calibri" panose="020F0502020204030204" pitchFamily="34" charset="0"/>
                          <a:cs typeface="Times New Roman" panose="02020603050405020304" pitchFamily="18" charset="0"/>
                        </a:rPr>
                        <a:t> BARA Bertrand</a:t>
                      </a:r>
                    </a:p>
                  </a:txBody>
                  <a:tcPr marL="7620" marR="7620" marT="762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b="0" i="0" u="none" strike="noStrike" dirty="0">
                          <a:effectLst/>
                          <a:latin typeface="Calibri" panose="020F0502020204030204" pitchFamily="34" charset="0"/>
                        </a:rPr>
                        <a:t>Mr HOUREZ Olivier</a:t>
                      </a:r>
                    </a:p>
                  </a:txBody>
                  <a:tcPr marL="7620" marR="7620" marT="7620" marB="0" anchor="ctr"/>
                </a:tc>
                <a:extLst>
                  <a:ext uri="{0D108BD9-81ED-4DB2-BD59-A6C34878D82A}">
                    <a16:rowId xmlns:a16="http://schemas.microsoft.com/office/drawing/2014/main" val="553309125"/>
                  </a:ext>
                </a:extLst>
              </a:tr>
              <a:tr h="938362">
                <a:tc>
                  <a:txBody>
                    <a:bodyPr/>
                    <a:lstStyle/>
                    <a:p>
                      <a:pPr algn="ctr">
                        <a:lnSpc>
                          <a:spcPct val="107000"/>
                        </a:lnSpc>
                        <a:spcAft>
                          <a:spcPts val="800"/>
                        </a:spcAft>
                      </a:pPr>
                      <a:r>
                        <a:rPr lang="de-DE" sz="1400" dirty="0">
                          <a:effectLst/>
                          <a:latin typeface="Calibri" panose="020F0502020204030204" pitchFamily="34" charset="0"/>
                          <a:ea typeface="Calibri" panose="020F0502020204030204" pitchFamily="34" charset="0"/>
                          <a:cs typeface="Times New Roman" panose="02020603050405020304" pitchFamily="18" charset="0"/>
                        </a:rPr>
                        <a:t>DGH&amp;WB, ILE, SIPPT, DLD, AMT, FANC</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Visa DG-Jur</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Nihil</a:t>
                      </a:r>
                    </a:p>
                  </a:txBody>
                  <a:tcPr marL="44450" marR="44450" marT="0" marB="0" anchor="ctr"/>
                </a:tc>
                <a:tc>
                  <a:txBody>
                    <a:bodyPr/>
                    <a:lstStyle/>
                    <a:p>
                      <a:pPr algn="ctr">
                        <a:lnSpc>
                          <a:spcPct val="107000"/>
                        </a:lnSpc>
                        <a:spcAft>
                          <a:spcPts val="800"/>
                        </a:spcAft>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30/06/2026</a:t>
                      </a: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a:effectLst/>
                          <a:latin typeface="Calibri" panose="020F0502020204030204" pitchFamily="34" charset="0"/>
                          <a:ea typeface="Calibri" panose="020F0502020204030204" pitchFamily="34" charset="0"/>
                          <a:cs typeface="Times New Roman" panose="02020603050405020304" pitchFamily="18" charset="0"/>
                        </a:rPr>
                        <a:t>Maj BARA Bertrand</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b="0" i="0" u="none" strike="noStrike">
                          <a:effectLst/>
                          <a:latin typeface="Calibri" panose="020F0502020204030204" pitchFamily="34" charset="0"/>
                        </a:rPr>
                        <a:t>Mr HOUREZ Olivier</a:t>
                      </a:r>
                      <a:endParaRPr lang="nl-BE" sz="1400" b="0" i="0" u="none" strike="noStrike" dirty="0">
                        <a:effectLst/>
                        <a:latin typeface="Calibri" panose="020F0502020204030204" pitchFamily="34" charset="0"/>
                      </a:endParaRPr>
                    </a:p>
                  </a:txBody>
                  <a:tcPr marL="7620" marR="7620" marT="7620" marB="0" anchor="ctr"/>
                </a:tc>
                <a:extLst>
                  <a:ext uri="{0D108BD9-81ED-4DB2-BD59-A6C34878D82A}">
                    <a16:rowId xmlns:a16="http://schemas.microsoft.com/office/drawing/2014/main" val="4142050683"/>
                  </a:ext>
                </a:extLst>
              </a:tr>
              <a:tr h="938362">
                <a:tc>
                  <a:txBody>
                    <a:bodyPr/>
                    <a:lstStyle/>
                    <a:p>
                      <a:pPr algn="ctr">
                        <a:lnSpc>
                          <a:spcPct val="107000"/>
                        </a:lnSpc>
                        <a:spcAft>
                          <a:spcPts val="800"/>
                        </a:spcAft>
                      </a:pPr>
                      <a:r>
                        <a:rPr lang="de-DE" sz="1400">
                          <a:effectLst/>
                          <a:latin typeface="Calibri" panose="020F0502020204030204" pitchFamily="34" charset="0"/>
                          <a:ea typeface="Calibri" panose="020F0502020204030204" pitchFamily="34" charset="0"/>
                          <a:cs typeface="Times New Roman" panose="02020603050405020304" pitchFamily="18" charset="0"/>
                        </a:rPr>
                        <a:t>DGH&amp;WB, ILE, SIPPT, DLD, AMT, FANC</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Verspreiding/implementatie NEW MARBIS</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Nihil</a:t>
                      </a:r>
                    </a:p>
                  </a:txBody>
                  <a:tcPr marL="44450" marR="44450" marT="0" marB="0" anchor="ctr"/>
                </a:tc>
                <a:tc>
                  <a:txBody>
                    <a:bodyPr/>
                    <a:lstStyle/>
                    <a:p>
                      <a:pPr algn="ctr">
                        <a:lnSpc>
                          <a:spcPct val="107000"/>
                        </a:lnSpc>
                        <a:spcAft>
                          <a:spcPts val="800"/>
                        </a:spcAft>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31/12/2026</a:t>
                      </a: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err="1">
                          <a:effectLst/>
                          <a:latin typeface="Calibri" panose="020F0502020204030204" pitchFamily="34" charset="0"/>
                          <a:ea typeface="Calibri" panose="020F0502020204030204" pitchFamily="34" charset="0"/>
                          <a:cs typeface="Times New Roman" panose="02020603050405020304" pitchFamily="18" charset="0"/>
                        </a:rPr>
                        <a:t>Maj</a:t>
                      </a:r>
                      <a:r>
                        <a:rPr lang="nl-BE" sz="1400" dirty="0">
                          <a:effectLst/>
                          <a:latin typeface="Calibri" panose="020F0502020204030204" pitchFamily="34" charset="0"/>
                          <a:ea typeface="Calibri" panose="020F0502020204030204" pitchFamily="34" charset="0"/>
                          <a:cs typeface="Times New Roman" panose="02020603050405020304" pitchFamily="18" charset="0"/>
                        </a:rPr>
                        <a:t> BARA Bertrand</a:t>
                      </a:r>
                    </a:p>
                  </a:txBody>
                  <a:tcPr marL="7620" marR="7620" marT="762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b="0" i="0" u="none" strike="noStrike" dirty="0">
                          <a:effectLst/>
                          <a:latin typeface="Calibri" panose="020F0502020204030204" pitchFamily="34" charset="0"/>
                        </a:rPr>
                        <a:t>Mr HOUREZ Olivier</a:t>
                      </a:r>
                    </a:p>
                  </a:txBody>
                  <a:tcPr marL="7620" marR="7620" marT="7620" marB="0" anchor="ctr"/>
                </a:tc>
                <a:extLst>
                  <a:ext uri="{0D108BD9-81ED-4DB2-BD59-A6C34878D82A}">
                    <a16:rowId xmlns:a16="http://schemas.microsoft.com/office/drawing/2014/main" val="910422468"/>
                  </a:ext>
                </a:extLst>
              </a:tr>
              <a:tr h="938362">
                <a:tc>
                  <a:txBody>
                    <a:bodyPr/>
                    <a:lstStyle/>
                    <a:p>
                      <a:pPr algn="ctr">
                        <a:lnSpc>
                          <a:spcPct val="107000"/>
                        </a:lnSpc>
                        <a:spcAft>
                          <a:spcPts val="800"/>
                        </a:spcAft>
                      </a:pPr>
                      <a:r>
                        <a:rPr lang="de-DE" sz="1400" dirty="0">
                          <a:effectLst/>
                          <a:latin typeface="Calibri" panose="020F0502020204030204" pitchFamily="34" charset="0"/>
                          <a:ea typeface="Calibri" panose="020F0502020204030204" pitchFamily="34" charset="0"/>
                          <a:cs typeface="Times New Roman" panose="02020603050405020304" pitchFamily="18" charset="0"/>
                        </a:rPr>
                        <a:t>DGH&amp;WB, ILE, SIPPT, DLD, AMT, FANC</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Monitoringproces aanwezig (structureel)</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Nihil</a:t>
                      </a:r>
                    </a:p>
                  </a:txBody>
                  <a:tcPr marL="44450" marR="44450" marT="0" marB="0" anchor="ctr"/>
                </a:tc>
                <a:tc>
                  <a:txBody>
                    <a:bodyPr/>
                    <a:lstStyle/>
                    <a:p>
                      <a:pPr algn="ctr">
                        <a:lnSpc>
                          <a:spcPct val="107000"/>
                        </a:lnSpc>
                        <a:spcAft>
                          <a:spcPts val="800"/>
                        </a:spcAft>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31/12/2026</a:t>
                      </a: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err="1">
                          <a:effectLst/>
                          <a:latin typeface="Calibri" panose="020F0502020204030204" pitchFamily="34" charset="0"/>
                          <a:ea typeface="Calibri" panose="020F0502020204030204" pitchFamily="34" charset="0"/>
                          <a:cs typeface="Times New Roman" panose="02020603050405020304" pitchFamily="18" charset="0"/>
                        </a:rPr>
                        <a:t>Maj</a:t>
                      </a:r>
                      <a:r>
                        <a:rPr lang="nl-BE" sz="1400" dirty="0">
                          <a:effectLst/>
                          <a:latin typeface="Calibri" panose="020F0502020204030204" pitchFamily="34" charset="0"/>
                          <a:ea typeface="Calibri" panose="020F0502020204030204" pitchFamily="34" charset="0"/>
                          <a:cs typeface="Times New Roman" panose="02020603050405020304" pitchFamily="18" charset="0"/>
                        </a:rPr>
                        <a:t> BARA Bertrand</a:t>
                      </a:r>
                    </a:p>
                  </a:txBody>
                  <a:tcPr marL="7620" marR="7620" marT="762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b="0" i="0" u="none" strike="noStrike" dirty="0">
                          <a:effectLst/>
                          <a:latin typeface="Calibri" panose="020F0502020204030204" pitchFamily="34" charset="0"/>
                        </a:rPr>
                        <a:t>Mr HOUREZ Olivier</a:t>
                      </a:r>
                    </a:p>
                  </a:txBody>
                  <a:tcPr marL="7620" marR="7620" marT="7620" marB="0" anchor="ctr"/>
                </a:tc>
                <a:extLst>
                  <a:ext uri="{0D108BD9-81ED-4DB2-BD59-A6C34878D82A}">
                    <a16:rowId xmlns:a16="http://schemas.microsoft.com/office/drawing/2014/main" val="523173189"/>
                  </a:ext>
                </a:extLst>
              </a:tr>
            </a:tbl>
          </a:graphicData>
        </a:graphic>
      </p:graphicFrame>
    </p:spTree>
    <p:extLst>
      <p:ext uri="{BB962C8B-B14F-4D97-AF65-F5344CB8AC3E}">
        <p14:creationId xmlns:p14="http://schemas.microsoft.com/office/powerpoint/2010/main" val="199015588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9033B04-8CBD-6970-90B2-D42625AB748E}"/>
              </a:ext>
            </a:extLst>
          </p:cNvPr>
          <p:cNvSpPr txBox="1"/>
          <p:nvPr/>
        </p:nvSpPr>
        <p:spPr>
          <a:xfrm>
            <a:off x="0" y="113803"/>
            <a:ext cx="12192000" cy="2123658"/>
          </a:xfrm>
          <a:prstGeom prst="rect">
            <a:avLst/>
          </a:prstGeom>
        </p:spPr>
        <p:txBody>
          <a:bodyPr wrap="square" rtlCol="0">
            <a:spAutoFit/>
          </a:bodyPr>
          <a:lstStyle/>
          <a:p>
            <a:pPr algn="ctr"/>
            <a:r>
              <a:rPr lang="nl-BE" sz="4400" b="1" dirty="0">
                <a:latin typeface="Arial" panose="020B0604020202020204" pitchFamily="34" charset="0"/>
                <a:cs typeface="Arial" panose="020B0604020202020204" pitchFamily="34" charset="0"/>
              </a:rPr>
              <a:t>25-WB-02</a:t>
            </a:r>
          </a:p>
          <a:p>
            <a:pPr algn="ctr"/>
            <a:r>
              <a:rPr lang="nl-BE" sz="4400" b="1" dirty="0">
                <a:latin typeface="Arial" panose="020B0604020202020204" pitchFamily="34" charset="0"/>
                <a:cs typeface="Arial" panose="020B0604020202020204" pitchFamily="34" charset="0"/>
              </a:rPr>
              <a:t>Preventie thermische en atmosferische omgeving in operatie</a:t>
            </a:r>
            <a:endParaRPr lang="nl-BE" sz="4000" b="1" dirty="0">
              <a:latin typeface="Arial" panose="020B0604020202020204" pitchFamily="34" charset="0"/>
              <a:cs typeface="Arial" panose="020B0604020202020204" pitchFamily="34" charset="0"/>
            </a:endParaRPr>
          </a:p>
        </p:txBody>
      </p:sp>
      <p:graphicFrame>
        <p:nvGraphicFramePr>
          <p:cNvPr id="6" name="Table 5">
            <a:extLst>
              <a:ext uri="{FF2B5EF4-FFF2-40B4-BE49-F238E27FC236}">
                <a16:creationId xmlns:a16="http://schemas.microsoft.com/office/drawing/2014/main" id="{9E8EDF15-6C8F-E43A-4A4B-EC3308345CE8}"/>
              </a:ext>
            </a:extLst>
          </p:cNvPr>
          <p:cNvGraphicFramePr>
            <a:graphicFrameLocks noGrp="1"/>
          </p:cNvGraphicFramePr>
          <p:nvPr>
            <p:extLst>
              <p:ext uri="{D42A27DB-BD31-4B8C-83A1-F6EECF244321}">
                <p14:modId xmlns:p14="http://schemas.microsoft.com/office/powerpoint/2010/main" val="2552676143"/>
              </p:ext>
            </p:extLst>
          </p:nvPr>
        </p:nvGraphicFramePr>
        <p:xfrm>
          <a:off x="0" y="2237460"/>
          <a:ext cx="12192000" cy="4766844"/>
        </p:xfrm>
        <a:graphic>
          <a:graphicData uri="http://schemas.openxmlformats.org/drawingml/2006/table">
            <a:tbl>
              <a:tblPr firstRow="1" bandRow="1">
                <a:tableStyleId>{5C22544A-7EE6-4342-B048-85BDC9FD1C3A}</a:tableStyleId>
              </a:tblPr>
              <a:tblGrid>
                <a:gridCol w="1047750">
                  <a:extLst>
                    <a:ext uri="{9D8B030D-6E8A-4147-A177-3AD203B41FA5}">
                      <a16:colId xmlns:a16="http://schemas.microsoft.com/office/drawing/2014/main" val="3164560031"/>
                    </a:ext>
                  </a:extLst>
                </a:gridCol>
                <a:gridCol w="4181475">
                  <a:extLst>
                    <a:ext uri="{9D8B030D-6E8A-4147-A177-3AD203B41FA5}">
                      <a16:colId xmlns:a16="http://schemas.microsoft.com/office/drawing/2014/main" val="4051463726"/>
                    </a:ext>
                  </a:extLst>
                </a:gridCol>
                <a:gridCol w="1133475">
                  <a:extLst>
                    <a:ext uri="{9D8B030D-6E8A-4147-A177-3AD203B41FA5}">
                      <a16:colId xmlns:a16="http://schemas.microsoft.com/office/drawing/2014/main" val="2989411758"/>
                    </a:ext>
                  </a:extLst>
                </a:gridCol>
                <a:gridCol w="676275">
                  <a:extLst>
                    <a:ext uri="{9D8B030D-6E8A-4147-A177-3AD203B41FA5}">
                      <a16:colId xmlns:a16="http://schemas.microsoft.com/office/drawing/2014/main" val="3396486518"/>
                    </a:ext>
                  </a:extLst>
                </a:gridCol>
                <a:gridCol w="1066800">
                  <a:extLst>
                    <a:ext uri="{9D8B030D-6E8A-4147-A177-3AD203B41FA5}">
                      <a16:colId xmlns:a16="http://schemas.microsoft.com/office/drawing/2014/main" val="3760943750"/>
                    </a:ext>
                  </a:extLst>
                </a:gridCol>
                <a:gridCol w="1820820">
                  <a:extLst>
                    <a:ext uri="{9D8B030D-6E8A-4147-A177-3AD203B41FA5}">
                      <a16:colId xmlns:a16="http://schemas.microsoft.com/office/drawing/2014/main" val="435362140"/>
                    </a:ext>
                  </a:extLst>
                </a:gridCol>
                <a:gridCol w="2265405">
                  <a:extLst>
                    <a:ext uri="{9D8B030D-6E8A-4147-A177-3AD203B41FA5}">
                      <a16:colId xmlns:a16="http://schemas.microsoft.com/office/drawing/2014/main" val="2718862243"/>
                    </a:ext>
                  </a:extLst>
                </a:gridCol>
              </a:tblGrid>
              <a:tr h="980659">
                <a:tc>
                  <a:txBody>
                    <a:bodyPr/>
                    <a:lstStyle/>
                    <a:p>
                      <a:pPr algn="ctr"/>
                      <a:r>
                        <a:rPr lang="nl-BE" dirty="0">
                          <a:solidFill>
                            <a:schemeClr val="bg1"/>
                          </a:solidFill>
                        </a:rPr>
                        <a:t>Actor</a:t>
                      </a:r>
                    </a:p>
                  </a:txBody>
                  <a:tcPr anchor="ctr"/>
                </a:tc>
                <a:tc>
                  <a:txBody>
                    <a:bodyPr/>
                    <a:lstStyle/>
                    <a:p>
                      <a:pPr algn="ctr"/>
                      <a:r>
                        <a:rPr lang="nl-BE">
                          <a:solidFill>
                            <a:schemeClr val="bg1"/>
                          </a:solidFill>
                        </a:rPr>
                        <a:t>Ojectief/Taak</a:t>
                      </a:r>
                      <a:endParaRPr lang="nl-BE" dirty="0">
                        <a:solidFill>
                          <a:schemeClr val="bg1"/>
                        </a:solidFill>
                      </a:endParaRPr>
                    </a:p>
                  </a:txBody>
                  <a:tcPr anchor="ctr"/>
                </a:tc>
                <a:tc>
                  <a:txBody>
                    <a:bodyPr/>
                    <a:lstStyle/>
                    <a:p>
                      <a:pPr algn="ctr"/>
                      <a:r>
                        <a:rPr lang="nl-BE">
                          <a:solidFill>
                            <a:schemeClr val="bg1"/>
                          </a:solidFill>
                        </a:rPr>
                        <a:t>Impact</a:t>
                      </a:r>
                      <a:br>
                        <a:rPr lang="nl-BE">
                          <a:solidFill>
                            <a:schemeClr val="bg1"/>
                          </a:solidFill>
                        </a:rPr>
                      </a:br>
                      <a:r>
                        <a:rPr lang="nl-BE">
                          <a:solidFill>
                            <a:schemeClr val="bg1"/>
                          </a:solidFill>
                        </a:rPr>
                        <a:t>LPP/PLP</a:t>
                      </a:r>
                      <a:br>
                        <a:rPr lang="nl-BE">
                          <a:solidFill>
                            <a:schemeClr val="bg1"/>
                          </a:solidFill>
                        </a:rPr>
                      </a:br>
                      <a:r>
                        <a:rPr lang="nl-BE">
                          <a:solidFill>
                            <a:schemeClr val="bg1"/>
                          </a:solidFill>
                        </a:rPr>
                        <a:t>KKE</a:t>
                      </a:r>
                      <a:endParaRPr lang="nl-BE" dirty="0">
                        <a:solidFill>
                          <a:schemeClr val="bg1"/>
                        </a:solidFill>
                      </a:endParaRPr>
                    </a:p>
                  </a:txBody>
                  <a:tcPr anchor="ctr"/>
                </a:tc>
                <a:tc>
                  <a:txBody>
                    <a:bodyPr/>
                    <a:lstStyle/>
                    <a:p>
                      <a:pPr algn="ctr"/>
                      <a:r>
                        <a:rPr lang="nl-BE">
                          <a:solidFill>
                            <a:schemeClr val="bg1"/>
                          </a:solidFill>
                        </a:rPr>
                        <a:t>Prio</a:t>
                      </a:r>
                      <a:endParaRPr lang="nl-BE" dirty="0">
                        <a:solidFill>
                          <a:schemeClr val="bg1"/>
                        </a:solidFill>
                      </a:endParaRPr>
                    </a:p>
                  </a:txBody>
                  <a:tcPr anchor="ctr"/>
                </a:tc>
                <a:tc>
                  <a:txBody>
                    <a:bodyPr/>
                    <a:lstStyle/>
                    <a:p>
                      <a:pPr algn="ctr"/>
                      <a:r>
                        <a:rPr lang="nl-BE">
                          <a:solidFill>
                            <a:schemeClr val="bg1"/>
                          </a:solidFill>
                        </a:rPr>
                        <a:t>Data </a:t>
                      </a:r>
                      <a:br>
                        <a:rPr lang="nl-BE">
                          <a:solidFill>
                            <a:schemeClr val="bg1"/>
                          </a:solidFill>
                        </a:rPr>
                      </a:br>
                      <a:r>
                        <a:rPr lang="nl-BE">
                          <a:solidFill>
                            <a:schemeClr val="bg1"/>
                          </a:solidFill>
                        </a:rPr>
                        <a:t>(NLT)</a:t>
                      </a:r>
                      <a:endParaRPr lang="nl-BE" dirty="0">
                        <a:solidFill>
                          <a:schemeClr val="bg1"/>
                        </a:solidFill>
                      </a:endParaRPr>
                    </a:p>
                  </a:txBody>
                  <a:tcPr anchor="ctr"/>
                </a:tc>
                <a:tc>
                  <a:txBody>
                    <a:bodyPr/>
                    <a:lstStyle/>
                    <a:p>
                      <a:pPr algn="ctr"/>
                      <a:r>
                        <a:rPr lang="nl-BE">
                          <a:solidFill>
                            <a:schemeClr val="bg1"/>
                          </a:solidFill>
                        </a:rPr>
                        <a:t>Piloot</a:t>
                      </a:r>
                      <a:endParaRPr lang="nl-BE" dirty="0">
                        <a:solidFill>
                          <a:schemeClr val="bg1"/>
                        </a:solidFill>
                      </a:endParaRPr>
                    </a:p>
                  </a:txBody>
                  <a:tcPr anchor="ctr"/>
                </a:tc>
                <a:tc>
                  <a:txBody>
                    <a:bodyPr/>
                    <a:lstStyle/>
                    <a:p>
                      <a:pPr algn="ctr"/>
                      <a:r>
                        <a:rPr lang="nl-BE" dirty="0">
                          <a:solidFill>
                            <a:schemeClr val="bg1"/>
                          </a:solidFill>
                        </a:rPr>
                        <a:t>Preventieadviseur</a:t>
                      </a:r>
                    </a:p>
                  </a:txBody>
                  <a:tcPr anchor="ctr"/>
                </a:tc>
                <a:extLst>
                  <a:ext uri="{0D108BD9-81ED-4DB2-BD59-A6C34878D82A}">
                    <a16:rowId xmlns:a16="http://schemas.microsoft.com/office/drawing/2014/main" val="3142780"/>
                  </a:ext>
                </a:extLst>
              </a:tr>
              <a:tr h="1213293">
                <a:tc>
                  <a:txBody>
                    <a:bodyPr/>
                    <a:lstStyle/>
                    <a:p>
                      <a:pPr algn="ctr">
                        <a:lnSpc>
                          <a:spcPct val="107000"/>
                        </a:lnSpc>
                        <a:spcAft>
                          <a:spcPts val="800"/>
                        </a:spcAft>
                      </a:pPr>
                      <a:r>
                        <a:rPr lang="pt-BR" sz="1400">
                          <a:effectLst/>
                          <a:latin typeface="Calibri" panose="020F0502020204030204" pitchFamily="34" charset="0"/>
                          <a:ea typeface="Calibri" panose="020F0502020204030204" pitchFamily="34" charset="0"/>
                          <a:cs typeface="Times New Roman" panose="02020603050405020304" pitchFamily="18" charset="0"/>
                        </a:rPr>
                        <a:t>DGHWB TFF/env, ACOS O&amp;T, AMT</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err="1">
                          <a:effectLst/>
                          <a:latin typeface="Calibri" panose="020F0502020204030204" pitchFamily="34" charset="0"/>
                          <a:ea typeface="Calibri" panose="020F0502020204030204" pitchFamily="34" charset="0"/>
                          <a:cs typeface="Times New Roman" panose="02020603050405020304" pitchFamily="18" charset="0"/>
                        </a:rPr>
                        <a:t>Trainingmodules</a:t>
                      </a:r>
                      <a:r>
                        <a:rPr lang="nl-BE" sz="1400" dirty="0">
                          <a:effectLst/>
                          <a:latin typeface="Calibri" panose="020F0502020204030204" pitchFamily="34" charset="0"/>
                          <a:ea typeface="Calibri" panose="020F0502020204030204" pitchFamily="34" charset="0"/>
                          <a:cs typeface="Times New Roman" panose="02020603050405020304" pitchFamily="18" charset="0"/>
                        </a:rPr>
                        <a:t>: Ontwikkeling en integratie van basismodules over de preventie van hitte- en </a:t>
                      </a:r>
                      <a:r>
                        <a:rPr lang="nl-BE" sz="1400" dirty="0" err="1">
                          <a:effectLst/>
                          <a:latin typeface="Calibri" panose="020F0502020204030204" pitchFamily="34" charset="0"/>
                          <a:ea typeface="Calibri" panose="020F0502020204030204" pitchFamily="34" charset="0"/>
                          <a:cs typeface="Times New Roman" panose="02020603050405020304" pitchFamily="18" charset="0"/>
                        </a:rPr>
                        <a:t>koudegerelateerde</a:t>
                      </a:r>
                      <a:r>
                        <a:rPr lang="nl-BE" sz="1400" dirty="0">
                          <a:effectLst/>
                          <a:latin typeface="Calibri" panose="020F0502020204030204" pitchFamily="34" charset="0"/>
                          <a:ea typeface="Calibri" panose="020F0502020204030204" pitchFamily="34" charset="0"/>
                          <a:cs typeface="Times New Roman" panose="02020603050405020304" pitchFamily="18" charset="0"/>
                        </a:rPr>
                        <a:t> ziekten in de trainingscursus van elk Mil lid, met een eerste fase gericht op leiderschap en communicatie (bewustwording)</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Nihil</a:t>
                      </a:r>
                    </a:p>
                  </a:txBody>
                  <a:tcPr marL="44450" marR="44450" marT="0" marB="0" anchor="ctr"/>
                </a:tc>
                <a:tc>
                  <a:txBody>
                    <a:bodyPr/>
                    <a:lstStyle/>
                    <a:p>
                      <a:pPr algn="ctr">
                        <a:lnSpc>
                          <a:spcPct val="107000"/>
                        </a:lnSpc>
                        <a:spcAft>
                          <a:spcPts val="800"/>
                        </a:spcAft>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31/01/2026</a:t>
                      </a: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err="1">
                          <a:effectLst/>
                          <a:latin typeface="Calibri" panose="020F0502020204030204" pitchFamily="34" charset="0"/>
                          <a:ea typeface="Calibri" panose="020F0502020204030204" pitchFamily="34" charset="0"/>
                          <a:cs typeface="Times New Roman" panose="02020603050405020304" pitchFamily="18" charset="0"/>
                        </a:rPr>
                        <a:t>Pha</a:t>
                      </a:r>
                      <a:r>
                        <a:rPr lang="nl-BE" sz="1400" dirty="0">
                          <a:effectLst/>
                          <a:latin typeface="Calibri" panose="020F0502020204030204" pitchFamily="34" charset="0"/>
                          <a:ea typeface="Calibri" panose="020F0502020204030204" pitchFamily="34" charset="0"/>
                          <a:cs typeface="Times New Roman" panose="02020603050405020304" pitchFamily="18" charset="0"/>
                        </a:rPr>
                        <a:t> </a:t>
                      </a:r>
                      <a:r>
                        <a:rPr lang="nl-BE" sz="1400" dirty="0" err="1">
                          <a:effectLst/>
                          <a:latin typeface="Calibri" panose="020F0502020204030204" pitchFamily="34" charset="0"/>
                          <a:ea typeface="Calibri" panose="020F0502020204030204" pitchFamily="34" charset="0"/>
                          <a:cs typeface="Times New Roman" panose="02020603050405020304" pitchFamily="18" charset="0"/>
                        </a:rPr>
                        <a:t>Maj</a:t>
                      </a:r>
                      <a:r>
                        <a:rPr lang="nl-BE" sz="1400" dirty="0">
                          <a:effectLst/>
                          <a:latin typeface="Calibri" panose="020F0502020204030204" pitchFamily="34" charset="0"/>
                          <a:ea typeface="Calibri" panose="020F0502020204030204" pitchFamily="34" charset="0"/>
                          <a:cs typeface="Times New Roman" panose="02020603050405020304" pitchFamily="18" charset="0"/>
                        </a:rPr>
                        <a:t> STRENS Alexia</a:t>
                      </a:r>
                    </a:p>
                  </a:txBody>
                  <a:tcPr marL="7620" marR="7620" marT="762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b="0" i="0" u="none" strike="noStrike" dirty="0">
                          <a:effectLst/>
                          <a:latin typeface="Calibri" panose="020F0502020204030204" pitchFamily="34" charset="0"/>
                        </a:rPr>
                        <a:t>Mr LEJEUNE Fabian</a:t>
                      </a:r>
                    </a:p>
                  </a:txBody>
                  <a:tcPr marL="7620" marR="7620" marT="7620" marB="0" anchor="ctr"/>
                </a:tc>
                <a:extLst>
                  <a:ext uri="{0D108BD9-81ED-4DB2-BD59-A6C34878D82A}">
                    <a16:rowId xmlns:a16="http://schemas.microsoft.com/office/drawing/2014/main" val="553309125"/>
                  </a:ext>
                </a:extLst>
              </a:tr>
              <a:tr h="1213293">
                <a:tc>
                  <a:txBody>
                    <a:bodyPr/>
                    <a:lstStyle/>
                    <a:p>
                      <a:pPr algn="ctr">
                        <a:lnSpc>
                          <a:spcPct val="107000"/>
                        </a:lnSpc>
                        <a:spcAft>
                          <a:spcPts val="800"/>
                        </a:spcAft>
                      </a:pPr>
                      <a:r>
                        <a:rPr lang="pt-BR" sz="1400">
                          <a:effectLst/>
                          <a:latin typeface="Calibri" panose="020F0502020204030204" pitchFamily="34" charset="0"/>
                          <a:ea typeface="Calibri" panose="020F0502020204030204" pitchFamily="34" charset="0"/>
                          <a:cs typeface="Times New Roman" panose="02020603050405020304" pitchFamily="18" charset="0"/>
                        </a:rPr>
                        <a:t>DGHWB TFF/env, ACOS O&amp;T, AMT</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Ontwikkeling en integratie van specifieke modules omtrent Klimaatstrategie (Project Preventie van ziektes gerelateerd aan hitte, koude en atmosferische omstandigheden voor alle Belgische militairen (TFF) en personeel dat in de operatiegebieden kan ingezet worden.</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Nihil</a:t>
                      </a:r>
                    </a:p>
                  </a:txBody>
                  <a:tcPr marL="44450" marR="44450" marT="0" marB="0" anchor="ctr"/>
                </a:tc>
                <a:tc>
                  <a:txBody>
                    <a:bodyPr/>
                    <a:lstStyle/>
                    <a:p>
                      <a:pPr algn="ctr">
                        <a:lnSpc>
                          <a:spcPct val="107000"/>
                        </a:lnSpc>
                        <a:spcAft>
                          <a:spcPts val="800"/>
                        </a:spcAft>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31/12/2026</a:t>
                      </a: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a:effectLst/>
                          <a:latin typeface="Calibri" panose="020F0502020204030204" pitchFamily="34" charset="0"/>
                          <a:ea typeface="Calibri" panose="020F0502020204030204" pitchFamily="34" charset="0"/>
                          <a:cs typeface="Times New Roman" panose="02020603050405020304" pitchFamily="18" charset="0"/>
                        </a:rPr>
                        <a:t>Pha Maj STRENS Alexia</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b="0" i="0" u="none" strike="noStrike">
                          <a:effectLst/>
                          <a:latin typeface="Calibri" panose="020F0502020204030204" pitchFamily="34" charset="0"/>
                        </a:rPr>
                        <a:t>Mr LEJEUNE Fabian</a:t>
                      </a:r>
                      <a:endParaRPr lang="nl-BE" sz="1400" b="0" i="0" u="none" strike="noStrike" dirty="0">
                        <a:effectLst/>
                        <a:latin typeface="Calibri" panose="020F0502020204030204" pitchFamily="34" charset="0"/>
                      </a:endParaRPr>
                    </a:p>
                  </a:txBody>
                  <a:tcPr marL="7620" marR="7620" marT="7620" marB="0" anchor="ctr"/>
                </a:tc>
                <a:extLst>
                  <a:ext uri="{0D108BD9-81ED-4DB2-BD59-A6C34878D82A}">
                    <a16:rowId xmlns:a16="http://schemas.microsoft.com/office/drawing/2014/main" val="4142050683"/>
                  </a:ext>
                </a:extLst>
              </a:tr>
              <a:tr h="1213293">
                <a:tc>
                  <a:txBody>
                    <a:bodyPr/>
                    <a:lstStyle/>
                    <a:p>
                      <a:pPr algn="ctr">
                        <a:lnSpc>
                          <a:spcPct val="107000"/>
                        </a:lnSpc>
                        <a:spcAft>
                          <a:spcPts val="800"/>
                        </a:spcAft>
                      </a:pPr>
                      <a:r>
                        <a:rPr lang="pt-BR" sz="1400" dirty="0">
                          <a:effectLst/>
                          <a:latin typeface="Calibri" panose="020F0502020204030204" pitchFamily="34" charset="0"/>
                          <a:ea typeface="Calibri" panose="020F0502020204030204" pitchFamily="34" charset="0"/>
                          <a:cs typeface="Times New Roman" panose="02020603050405020304" pitchFamily="18" charset="0"/>
                        </a:rPr>
                        <a:t>DGHWB TFF/env, ACOS O&amp;T, AMT</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Uitbreiding tot een beleid Werken in thermische en atmosferische omgeving (TFF) </a:t>
                      </a:r>
                      <a:r>
                        <a:rPr lang="nl-BE" sz="1400" dirty="0" err="1">
                          <a:effectLst/>
                          <a:latin typeface="Calibri" panose="020F0502020204030204" pitchFamily="34" charset="0"/>
                          <a:ea typeface="Calibri" panose="020F0502020204030204" pitchFamily="34" charset="0"/>
                          <a:cs typeface="Times New Roman" panose="02020603050405020304" pitchFamily="18" charset="0"/>
                        </a:rPr>
                        <a:t>Handbook</a:t>
                      </a:r>
                      <a:r>
                        <a:rPr lang="nl-BE" sz="1400" dirty="0">
                          <a:effectLst/>
                          <a:latin typeface="Calibri" panose="020F0502020204030204" pitchFamily="34" charset="0"/>
                          <a:ea typeface="Calibri" panose="020F0502020204030204" pitchFamily="34" charset="0"/>
                          <a:cs typeface="Times New Roman" panose="02020603050405020304" pitchFamily="18" charset="0"/>
                        </a:rPr>
                        <a:t>, SPS) voor al het Pers van Defensie.</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Nihil</a:t>
                      </a:r>
                    </a:p>
                  </a:txBody>
                  <a:tcPr marL="44450" marR="44450" marT="0" marB="0" anchor="ctr"/>
                </a:tc>
                <a:tc>
                  <a:txBody>
                    <a:bodyPr/>
                    <a:lstStyle/>
                    <a:p>
                      <a:pPr algn="ctr">
                        <a:lnSpc>
                          <a:spcPct val="107000"/>
                        </a:lnSpc>
                        <a:spcAft>
                          <a:spcPts val="800"/>
                        </a:spcAft>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31/12/2026</a:t>
                      </a: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err="1">
                          <a:effectLst/>
                          <a:latin typeface="Calibri" panose="020F0502020204030204" pitchFamily="34" charset="0"/>
                          <a:ea typeface="Calibri" panose="020F0502020204030204" pitchFamily="34" charset="0"/>
                          <a:cs typeface="Times New Roman" panose="02020603050405020304" pitchFamily="18" charset="0"/>
                        </a:rPr>
                        <a:t>Pha</a:t>
                      </a:r>
                      <a:r>
                        <a:rPr lang="nl-BE" sz="1400" dirty="0">
                          <a:effectLst/>
                          <a:latin typeface="Calibri" panose="020F0502020204030204" pitchFamily="34" charset="0"/>
                          <a:ea typeface="Calibri" panose="020F0502020204030204" pitchFamily="34" charset="0"/>
                          <a:cs typeface="Times New Roman" panose="02020603050405020304" pitchFamily="18" charset="0"/>
                        </a:rPr>
                        <a:t> </a:t>
                      </a:r>
                      <a:r>
                        <a:rPr lang="nl-BE" sz="1400" dirty="0" err="1">
                          <a:effectLst/>
                          <a:latin typeface="Calibri" panose="020F0502020204030204" pitchFamily="34" charset="0"/>
                          <a:ea typeface="Calibri" panose="020F0502020204030204" pitchFamily="34" charset="0"/>
                          <a:cs typeface="Times New Roman" panose="02020603050405020304" pitchFamily="18" charset="0"/>
                        </a:rPr>
                        <a:t>Maj</a:t>
                      </a:r>
                      <a:r>
                        <a:rPr lang="nl-BE" sz="1400" dirty="0">
                          <a:effectLst/>
                          <a:latin typeface="Calibri" panose="020F0502020204030204" pitchFamily="34" charset="0"/>
                          <a:ea typeface="Calibri" panose="020F0502020204030204" pitchFamily="34" charset="0"/>
                          <a:cs typeface="Times New Roman" panose="02020603050405020304" pitchFamily="18" charset="0"/>
                        </a:rPr>
                        <a:t> STRENS Alexia</a:t>
                      </a:r>
                    </a:p>
                  </a:txBody>
                  <a:tcPr marL="7620" marR="7620" marT="762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b="0" i="0" u="none" strike="noStrike" dirty="0">
                          <a:effectLst/>
                          <a:latin typeface="Calibri" panose="020F0502020204030204" pitchFamily="34" charset="0"/>
                        </a:rPr>
                        <a:t>Mr LEJEUNE Fabian</a:t>
                      </a:r>
                    </a:p>
                  </a:txBody>
                  <a:tcPr marL="7620" marR="7620" marT="7620" marB="0" anchor="ctr"/>
                </a:tc>
                <a:extLst>
                  <a:ext uri="{0D108BD9-81ED-4DB2-BD59-A6C34878D82A}">
                    <a16:rowId xmlns:a16="http://schemas.microsoft.com/office/drawing/2014/main" val="910422468"/>
                  </a:ext>
                </a:extLst>
              </a:tr>
            </a:tbl>
          </a:graphicData>
        </a:graphic>
      </p:graphicFrame>
    </p:spTree>
    <p:extLst>
      <p:ext uri="{BB962C8B-B14F-4D97-AF65-F5344CB8AC3E}">
        <p14:creationId xmlns:p14="http://schemas.microsoft.com/office/powerpoint/2010/main" val="20376276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9033B04-8CBD-6970-90B2-D42625AB748E}"/>
              </a:ext>
            </a:extLst>
          </p:cNvPr>
          <p:cNvSpPr txBox="1"/>
          <p:nvPr/>
        </p:nvSpPr>
        <p:spPr>
          <a:xfrm>
            <a:off x="0" y="113803"/>
            <a:ext cx="12192000" cy="2000548"/>
          </a:xfrm>
          <a:prstGeom prst="rect">
            <a:avLst/>
          </a:prstGeom>
        </p:spPr>
        <p:txBody>
          <a:bodyPr wrap="square" rtlCol="0">
            <a:spAutoFit/>
          </a:bodyPr>
          <a:lstStyle/>
          <a:p>
            <a:pPr algn="ctr"/>
            <a:r>
              <a:rPr lang="nl-BE" sz="4400" b="1" dirty="0">
                <a:latin typeface="Arial" panose="020B0604020202020204" pitchFamily="34" charset="0"/>
                <a:cs typeface="Arial" panose="020B0604020202020204" pitchFamily="34" charset="0"/>
              </a:rPr>
              <a:t>24-MR-01</a:t>
            </a:r>
            <a:br>
              <a:rPr lang="nl-BE" sz="4400" b="1" dirty="0">
                <a:latin typeface="Arial" panose="020B0604020202020204" pitchFamily="34" charset="0"/>
                <a:cs typeface="Arial" panose="020B0604020202020204" pitchFamily="34" charset="0"/>
              </a:rPr>
            </a:br>
            <a:r>
              <a:rPr lang="nl-BE" sz="4000" b="1" dirty="0">
                <a:latin typeface="Arial" panose="020B0604020202020204" pitchFamily="34" charset="0"/>
                <a:cs typeface="Arial" panose="020B0604020202020204" pitchFamily="34" charset="0"/>
              </a:rPr>
              <a:t>RISICO ANALYSE VAN DE KWALITEIT VAN BINNENLUCHT.</a:t>
            </a:r>
          </a:p>
        </p:txBody>
      </p:sp>
      <p:graphicFrame>
        <p:nvGraphicFramePr>
          <p:cNvPr id="6" name="Table 5">
            <a:extLst>
              <a:ext uri="{FF2B5EF4-FFF2-40B4-BE49-F238E27FC236}">
                <a16:creationId xmlns:a16="http://schemas.microsoft.com/office/drawing/2014/main" id="{9E8EDF15-6C8F-E43A-4A4B-EC3308345CE8}"/>
              </a:ext>
            </a:extLst>
          </p:cNvPr>
          <p:cNvGraphicFramePr>
            <a:graphicFrameLocks noGrp="1"/>
          </p:cNvGraphicFramePr>
          <p:nvPr>
            <p:extLst>
              <p:ext uri="{D42A27DB-BD31-4B8C-83A1-F6EECF244321}">
                <p14:modId xmlns:p14="http://schemas.microsoft.com/office/powerpoint/2010/main" val="3934463917"/>
              </p:ext>
            </p:extLst>
          </p:nvPr>
        </p:nvGraphicFramePr>
        <p:xfrm>
          <a:off x="0" y="2149831"/>
          <a:ext cx="12192000" cy="4708168"/>
        </p:xfrm>
        <a:graphic>
          <a:graphicData uri="http://schemas.openxmlformats.org/drawingml/2006/table">
            <a:tbl>
              <a:tblPr firstRow="1" bandRow="1">
                <a:tableStyleId>{5C22544A-7EE6-4342-B048-85BDC9FD1C3A}</a:tableStyleId>
              </a:tblPr>
              <a:tblGrid>
                <a:gridCol w="1344246">
                  <a:extLst>
                    <a:ext uri="{9D8B030D-6E8A-4147-A177-3AD203B41FA5}">
                      <a16:colId xmlns:a16="http://schemas.microsoft.com/office/drawing/2014/main" val="3164560031"/>
                    </a:ext>
                  </a:extLst>
                </a:gridCol>
                <a:gridCol w="3040185">
                  <a:extLst>
                    <a:ext uri="{9D8B030D-6E8A-4147-A177-3AD203B41FA5}">
                      <a16:colId xmlns:a16="http://schemas.microsoft.com/office/drawing/2014/main" val="4051463726"/>
                    </a:ext>
                  </a:extLst>
                </a:gridCol>
                <a:gridCol w="1520092">
                  <a:extLst>
                    <a:ext uri="{9D8B030D-6E8A-4147-A177-3AD203B41FA5}">
                      <a16:colId xmlns:a16="http://schemas.microsoft.com/office/drawing/2014/main" val="2989411758"/>
                    </a:ext>
                  </a:extLst>
                </a:gridCol>
                <a:gridCol w="817553">
                  <a:extLst>
                    <a:ext uri="{9D8B030D-6E8A-4147-A177-3AD203B41FA5}">
                      <a16:colId xmlns:a16="http://schemas.microsoft.com/office/drawing/2014/main" val="3396486518"/>
                    </a:ext>
                  </a:extLst>
                </a:gridCol>
                <a:gridCol w="1186248">
                  <a:extLst>
                    <a:ext uri="{9D8B030D-6E8A-4147-A177-3AD203B41FA5}">
                      <a16:colId xmlns:a16="http://schemas.microsoft.com/office/drawing/2014/main" val="3760943750"/>
                    </a:ext>
                  </a:extLst>
                </a:gridCol>
                <a:gridCol w="2018271">
                  <a:extLst>
                    <a:ext uri="{9D8B030D-6E8A-4147-A177-3AD203B41FA5}">
                      <a16:colId xmlns:a16="http://schemas.microsoft.com/office/drawing/2014/main" val="435362140"/>
                    </a:ext>
                  </a:extLst>
                </a:gridCol>
                <a:gridCol w="2265405">
                  <a:extLst>
                    <a:ext uri="{9D8B030D-6E8A-4147-A177-3AD203B41FA5}">
                      <a16:colId xmlns:a16="http://schemas.microsoft.com/office/drawing/2014/main" val="2718862243"/>
                    </a:ext>
                  </a:extLst>
                </a:gridCol>
              </a:tblGrid>
              <a:tr h="994272">
                <a:tc>
                  <a:txBody>
                    <a:bodyPr/>
                    <a:lstStyle/>
                    <a:p>
                      <a:pPr algn="ctr"/>
                      <a:r>
                        <a:rPr lang="nl-BE">
                          <a:solidFill>
                            <a:schemeClr val="bg1"/>
                          </a:solidFill>
                        </a:rPr>
                        <a:t>Actor</a:t>
                      </a:r>
                      <a:endParaRPr lang="nl-BE" dirty="0">
                        <a:solidFill>
                          <a:schemeClr val="bg1"/>
                        </a:solidFill>
                      </a:endParaRPr>
                    </a:p>
                  </a:txBody>
                  <a:tcPr anchor="ctr"/>
                </a:tc>
                <a:tc>
                  <a:txBody>
                    <a:bodyPr/>
                    <a:lstStyle/>
                    <a:p>
                      <a:pPr algn="ctr"/>
                      <a:r>
                        <a:rPr lang="nl-BE">
                          <a:solidFill>
                            <a:schemeClr val="bg1"/>
                          </a:solidFill>
                        </a:rPr>
                        <a:t>Ojectief/Taak</a:t>
                      </a:r>
                      <a:endParaRPr lang="nl-BE" dirty="0">
                        <a:solidFill>
                          <a:schemeClr val="bg1"/>
                        </a:solidFill>
                      </a:endParaRPr>
                    </a:p>
                  </a:txBody>
                  <a:tcPr anchor="ctr"/>
                </a:tc>
                <a:tc>
                  <a:txBody>
                    <a:bodyPr/>
                    <a:lstStyle/>
                    <a:p>
                      <a:pPr algn="ctr"/>
                      <a:r>
                        <a:rPr lang="nl-BE">
                          <a:solidFill>
                            <a:schemeClr val="bg1"/>
                          </a:solidFill>
                        </a:rPr>
                        <a:t>Impact</a:t>
                      </a:r>
                      <a:br>
                        <a:rPr lang="nl-BE">
                          <a:solidFill>
                            <a:schemeClr val="bg1"/>
                          </a:solidFill>
                        </a:rPr>
                      </a:br>
                      <a:r>
                        <a:rPr lang="nl-BE">
                          <a:solidFill>
                            <a:schemeClr val="bg1"/>
                          </a:solidFill>
                        </a:rPr>
                        <a:t>LPP/PLP</a:t>
                      </a:r>
                      <a:br>
                        <a:rPr lang="nl-BE">
                          <a:solidFill>
                            <a:schemeClr val="bg1"/>
                          </a:solidFill>
                        </a:rPr>
                      </a:br>
                      <a:r>
                        <a:rPr lang="nl-BE">
                          <a:solidFill>
                            <a:schemeClr val="bg1"/>
                          </a:solidFill>
                        </a:rPr>
                        <a:t>KKE</a:t>
                      </a:r>
                      <a:endParaRPr lang="nl-BE" dirty="0">
                        <a:solidFill>
                          <a:schemeClr val="bg1"/>
                        </a:solidFill>
                      </a:endParaRPr>
                    </a:p>
                  </a:txBody>
                  <a:tcPr anchor="ctr"/>
                </a:tc>
                <a:tc>
                  <a:txBody>
                    <a:bodyPr/>
                    <a:lstStyle/>
                    <a:p>
                      <a:pPr algn="ctr"/>
                      <a:r>
                        <a:rPr lang="nl-BE">
                          <a:solidFill>
                            <a:schemeClr val="bg1"/>
                          </a:solidFill>
                        </a:rPr>
                        <a:t>Prio</a:t>
                      </a:r>
                      <a:endParaRPr lang="nl-BE" dirty="0">
                        <a:solidFill>
                          <a:schemeClr val="bg1"/>
                        </a:solidFill>
                      </a:endParaRPr>
                    </a:p>
                  </a:txBody>
                  <a:tcPr anchor="ctr"/>
                </a:tc>
                <a:tc>
                  <a:txBody>
                    <a:bodyPr/>
                    <a:lstStyle/>
                    <a:p>
                      <a:pPr algn="ctr"/>
                      <a:r>
                        <a:rPr lang="nl-BE">
                          <a:solidFill>
                            <a:schemeClr val="bg1"/>
                          </a:solidFill>
                        </a:rPr>
                        <a:t>Data </a:t>
                      </a:r>
                      <a:br>
                        <a:rPr lang="nl-BE">
                          <a:solidFill>
                            <a:schemeClr val="bg1"/>
                          </a:solidFill>
                        </a:rPr>
                      </a:br>
                      <a:r>
                        <a:rPr lang="nl-BE">
                          <a:solidFill>
                            <a:schemeClr val="bg1"/>
                          </a:solidFill>
                        </a:rPr>
                        <a:t>(NLT)</a:t>
                      </a:r>
                      <a:endParaRPr lang="nl-BE" dirty="0">
                        <a:solidFill>
                          <a:schemeClr val="bg1"/>
                        </a:solidFill>
                      </a:endParaRPr>
                    </a:p>
                  </a:txBody>
                  <a:tcPr anchor="ctr"/>
                </a:tc>
                <a:tc>
                  <a:txBody>
                    <a:bodyPr/>
                    <a:lstStyle/>
                    <a:p>
                      <a:pPr algn="ctr"/>
                      <a:r>
                        <a:rPr lang="nl-BE">
                          <a:solidFill>
                            <a:schemeClr val="bg1"/>
                          </a:solidFill>
                        </a:rPr>
                        <a:t>Piloot</a:t>
                      </a:r>
                      <a:endParaRPr lang="nl-BE" dirty="0">
                        <a:solidFill>
                          <a:schemeClr val="bg1"/>
                        </a:solidFill>
                      </a:endParaRPr>
                    </a:p>
                  </a:txBody>
                  <a:tcPr anchor="ctr"/>
                </a:tc>
                <a:tc>
                  <a:txBody>
                    <a:bodyPr/>
                    <a:lstStyle/>
                    <a:p>
                      <a:pPr algn="ctr"/>
                      <a:r>
                        <a:rPr lang="nl-BE">
                          <a:solidFill>
                            <a:schemeClr val="bg1"/>
                          </a:solidFill>
                        </a:rPr>
                        <a:t>Preventieadviseur</a:t>
                      </a:r>
                      <a:endParaRPr lang="nl-BE" dirty="0">
                        <a:solidFill>
                          <a:schemeClr val="bg1"/>
                        </a:solidFill>
                      </a:endParaRPr>
                    </a:p>
                  </a:txBody>
                  <a:tcPr anchor="ctr"/>
                </a:tc>
                <a:extLst>
                  <a:ext uri="{0D108BD9-81ED-4DB2-BD59-A6C34878D82A}">
                    <a16:rowId xmlns:a16="http://schemas.microsoft.com/office/drawing/2014/main" val="3142780"/>
                  </a:ext>
                </a:extLst>
              </a:tr>
              <a:tr h="762877">
                <a:tc>
                  <a:txBody>
                    <a:bodyPr/>
                    <a:lstStyle/>
                    <a:p>
                      <a:pPr algn="ctr">
                        <a:lnSpc>
                          <a:spcPct val="107000"/>
                        </a:lnSpc>
                        <a:spcAft>
                          <a:spcPts val="800"/>
                        </a:spcAft>
                      </a:pPr>
                      <a:r>
                        <a:rPr lang="nl-BE" sz="1400">
                          <a:effectLst/>
                          <a:latin typeface="Calibri" panose="020F0502020204030204" pitchFamily="34" charset="0"/>
                          <a:ea typeface="Calibri" panose="020F0502020204030204" pitchFamily="34" charset="0"/>
                          <a:cs typeface="Times New Roman" panose="02020603050405020304" pitchFamily="18" charset="0"/>
                        </a:rPr>
                        <a:t>DGHWB, DGMR</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Model Word voor screening van de risico's van de </a:t>
                      </a:r>
                      <a:r>
                        <a:rPr lang="nl-BE" sz="1400" dirty="0" err="1">
                          <a:effectLst/>
                          <a:latin typeface="Calibri" panose="020F0502020204030204" pitchFamily="34" charset="0"/>
                          <a:ea typeface="Calibri" panose="020F0502020204030204" pitchFamily="34" charset="0"/>
                          <a:cs typeface="Times New Roman" panose="02020603050405020304" pitchFamily="18" charset="0"/>
                        </a:rPr>
                        <a:t>binnenlucht</a:t>
                      </a:r>
                      <a:r>
                        <a:rPr lang="nl-BE" sz="1400" dirty="0">
                          <a:effectLst/>
                          <a:latin typeface="Calibri" panose="020F0502020204030204" pitchFamily="34" charset="0"/>
                          <a:ea typeface="Calibri" panose="020F0502020204030204" pitchFamily="34" charset="0"/>
                          <a:cs typeface="Times New Roman" panose="02020603050405020304" pitchFamily="18" charset="0"/>
                        </a:rPr>
                        <a:t> in de arbeidsplaatsen</a:t>
                      </a: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Nihil</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1</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31/12/2026</a:t>
                      </a:r>
                      <a:b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b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(TBC by Pilot)</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a:effectLst/>
                          <a:latin typeface="Calibri" panose="020F0502020204030204" pitchFamily="34" charset="0"/>
                          <a:ea typeface="Calibri" panose="020F0502020204030204" pitchFamily="34" charset="0"/>
                          <a:cs typeface="Times New Roman" panose="02020603050405020304" pitchFamily="18" charset="0"/>
                        </a:rPr>
                        <a:t>WB ICW MR</a:t>
                      </a:r>
                    </a:p>
                  </a:txBody>
                  <a:tcPr marL="7620" marR="7620" marT="7620" marB="0" anchor="ctr"/>
                </a:tc>
                <a:tc>
                  <a:txBody>
                    <a:bodyPr/>
                    <a:lstStyle/>
                    <a:p>
                      <a:pPr algn="ctr" fontAlgn="b"/>
                      <a:r>
                        <a:rPr lang="nl-BE" sz="1400" b="0" i="0" u="none" strike="noStrike">
                          <a:effectLst/>
                          <a:latin typeface="Calibri" panose="020F0502020204030204" pitchFamily="34" charset="0"/>
                        </a:rPr>
                        <a:t>Mr LEJEUNE Fabian</a:t>
                      </a:r>
                      <a:endParaRPr lang="nl-BE" sz="1400" b="0" i="0" u="none" strike="noStrike" dirty="0">
                        <a:effectLst/>
                        <a:latin typeface="Calibri" panose="020F0502020204030204" pitchFamily="34" charset="0"/>
                      </a:endParaRPr>
                    </a:p>
                  </a:txBody>
                  <a:tcPr marL="7620" marR="7620" marT="7620" marB="0" anchor="ctr"/>
                </a:tc>
                <a:extLst>
                  <a:ext uri="{0D108BD9-81ED-4DB2-BD59-A6C34878D82A}">
                    <a16:rowId xmlns:a16="http://schemas.microsoft.com/office/drawing/2014/main" val="3523808688"/>
                  </a:ext>
                </a:extLst>
              </a:tr>
              <a:tr h="885804">
                <a:tc>
                  <a:txBody>
                    <a:bodyPr/>
                    <a:lstStyle/>
                    <a:p>
                      <a:pPr algn="ctr">
                        <a:lnSpc>
                          <a:spcPct val="107000"/>
                        </a:lnSpc>
                        <a:spcAft>
                          <a:spcPts val="800"/>
                        </a:spcAft>
                      </a:pPr>
                      <a:r>
                        <a:rPr lang="nl-BE" sz="1400">
                          <a:effectLst/>
                          <a:latin typeface="Calibri" panose="020F0502020204030204" pitchFamily="34" charset="0"/>
                          <a:ea typeface="Calibri" panose="020F0502020204030204" pitchFamily="34" charset="0"/>
                          <a:cs typeface="Times New Roman" panose="02020603050405020304" pitchFamily="18" charset="0"/>
                        </a:rPr>
                        <a:t>DGHWB, DGMR</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err="1">
                          <a:effectLst/>
                          <a:latin typeface="Calibri" panose="020F0502020204030204" pitchFamily="34" charset="0"/>
                          <a:ea typeface="Calibri" panose="020F0502020204030204" pitchFamily="34" charset="0"/>
                          <a:cs typeface="Times New Roman" panose="02020603050405020304" pitchFamily="18" charset="0"/>
                        </a:rPr>
                        <a:t>Inventorisatie</a:t>
                      </a:r>
                      <a:r>
                        <a:rPr lang="nl-BE" sz="1400" dirty="0">
                          <a:effectLst/>
                          <a:latin typeface="Calibri" panose="020F0502020204030204" pitchFamily="34" charset="0"/>
                          <a:ea typeface="Calibri" panose="020F0502020204030204" pitchFamily="34" charset="0"/>
                          <a:cs typeface="Times New Roman" panose="02020603050405020304" pitchFamily="18" charset="0"/>
                        </a:rPr>
                        <a:t> op </a:t>
                      </a:r>
                      <a:r>
                        <a:rPr lang="nl-BE" sz="1400" dirty="0" err="1">
                          <a:effectLst/>
                          <a:latin typeface="Calibri" panose="020F0502020204030204" pitchFamily="34" charset="0"/>
                          <a:ea typeface="Calibri" panose="020F0502020204030204" pitchFamily="34" charset="0"/>
                          <a:cs typeface="Times New Roman" panose="02020603050405020304" pitchFamily="18" charset="0"/>
                        </a:rPr>
                        <a:t>Sharepoint</a:t>
                      </a:r>
                      <a:r>
                        <a:rPr lang="nl-BE" sz="1400" dirty="0">
                          <a:effectLst/>
                          <a:latin typeface="Calibri" panose="020F0502020204030204" pitchFamily="34" charset="0"/>
                          <a:ea typeface="Calibri" panose="020F0502020204030204" pitchFamily="34" charset="0"/>
                          <a:cs typeface="Times New Roman" panose="02020603050405020304" pitchFamily="18" charset="0"/>
                        </a:rPr>
                        <a:t> van de niet-beheerste risicovolle situaties per kwartier</a:t>
                      </a: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Nihil</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2</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31/12/2026</a:t>
                      </a:r>
                      <a:b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b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(TBC by Pilot)</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a:effectLst/>
                          <a:latin typeface="Calibri" panose="020F0502020204030204" pitchFamily="34" charset="0"/>
                          <a:ea typeface="Calibri" panose="020F0502020204030204" pitchFamily="34" charset="0"/>
                          <a:cs typeface="Times New Roman" panose="02020603050405020304" pitchFamily="18" charset="0"/>
                        </a:rPr>
                        <a:t>WB ICW MR</a:t>
                      </a:r>
                    </a:p>
                  </a:txBody>
                  <a:tcPr marL="7620" marR="7620" marT="762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b="0" i="0" u="none" strike="noStrike">
                          <a:effectLst/>
                          <a:latin typeface="Calibri" panose="020F0502020204030204" pitchFamily="34" charset="0"/>
                        </a:rPr>
                        <a:t>Mr LEJEUNE Fabian</a:t>
                      </a:r>
                      <a:endParaRPr lang="nl-BE" sz="1400" b="0" i="0" u="none" strike="noStrike" dirty="0">
                        <a:effectLst/>
                        <a:latin typeface="Calibri" panose="020F0502020204030204" pitchFamily="34" charset="0"/>
                      </a:endParaRPr>
                    </a:p>
                  </a:txBody>
                  <a:tcPr marL="7620" marR="7620" marT="7620" marB="0" anchor="ctr"/>
                </a:tc>
                <a:extLst>
                  <a:ext uri="{0D108BD9-81ED-4DB2-BD59-A6C34878D82A}">
                    <a16:rowId xmlns:a16="http://schemas.microsoft.com/office/drawing/2014/main" val="1100297093"/>
                  </a:ext>
                </a:extLst>
              </a:tr>
              <a:tr h="885804">
                <a:tc>
                  <a:txBody>
                    <a:bodyPr/>
                    <a:lstStyle/>
                    <a:p>
                      <a:pPr algn="ctr">
                        <a:lnSpc>
                          <a:spcPct val="107000"/>
                        </a:lnSpc>
                        <a:spcAft>
                          <a:spcPts val="800"/>
                        </a:spcAft>
                      </a:pPr>
                      <a:r>
                        <a:rPr lang="nl-BE" sz="1400">
                          <a:effectLst/>
                          <a:latin typeface="Calibri" panose="020F0502020204030204" pitchFamily="34" charset="0"/>
                          <a:ea typeface="Calibri" panose="020F0502020204030204" pitchFamily="34" charset="0"/>
                          <a:cs typeface="Times New Roman" panose="02020603050405020304" pitchFamily="18" charset="0"/>
                        </a:rPr>
                        <a:t>DGHWB, DGMR</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Prioriteitentabel van de sites op 3 </a:t>
                      </a:r>
                      <a:r>
                        <a:rPr lang="nl-BE" sz="1400" dirty="0" err="1">
                          <a:effectLst/>
                          <a:latin typeface="Calibri" panose="020F0502020204030204" pitchFamily="34" charset="0"/>
                          <a:ea typeface="Calibri" panose="020F0502020204030204" pitchFamily="34" charset="0"/>
                          <a:cs typeface="Times New Roman" panose="02020603050405020304" pitchFamily="18" charset="0"/>
                        </a:rPr>
                        <a:t>niveaux</a:t>
                      </a:r>
                      <a:r>
                        <a:rPr lang="nl-BE" sz="1400" dirty="0">
                          <a:effectLst/>
                          <a:latin typeface="Calibri" panose="020F0502020204030204" pitchFamily="34" charset="0"/>
                          <a:ea typeface="Calibri" panose="020F0502020204030204" pitchFamily="34" charset="0"/>
                          <a:cs typeface="Times New Roman" panose="02020603050405020304" pitchFamily="18" charset="0"/>
                        </a:rPr>
                        <a:t> voor een actieplan op korte en middellange termijn</a:t>
                      </a: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Nihil</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3</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31/12/2026</a:t>
                      </a:r>
                      <a:b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b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(TBC by Pilot)</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a:effectLst/>
                          <a:latin typeface="Calibri" panose="020F0502020204030204" pitchFamily="34" charset="0"/>
                          <a:ea typeface="Calibri" panose="020F0502020204030204" pitchFamily="34" charset="0"/>
                          <a:cs typeface="Times New Roman" panose="02020603050405020304" pitchFamily="18" charset="0"/>
                        </a:rPr>
                        <a:t>WB ICW MR</a:t>
                      </a:r>
                    </a:p>
                  </a:txBody>
                  <a:tcPr marL="7620" marR="7620" marT="762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b="0" i="0" u="none" strike="noStrike">
                          <a:effectLst/>
                          <a:latin typeface="Calibri" panose="020F0502020204030204" pitchFamily="34" charset="0"/>
                        </a:rPr>
                        <a:t>Mr LEJEUNE Fabian</a:t>
                      </a:r>
                      <a:endParaRPr lang="nl-BE" sz="1400" b="0" i="0" u="none" strike="noStrike" dirty="0">
                        <a:effectLst/>
                        <a:latin typeface="Calibri" panose="020F0502020204030204" pitchFamily="34" charset="0"/>
                      </a:endParaRPr>
                    </a:p>
                  </a:txBody>
                  <a:tcPr marL="7620" marR="7620" marT="7620" marB="0" anchor="ctr"/>
                </a:tc>
                <a:extLst>
                  <a:ext uri="{0D108BD9-81ED-4DB2-BD59-A6C34878D82A}">
                    <a16:rowId xmlns:a16="http://schemas.microsoft.com/office/drawing/2014/main" val="3168295882"/>
                  </a:ext>
                </a:extLst>
              </a:tr>
              <a:tr h="1179411">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DGHWB, DGMR</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Beperken van de bronnen van vervuiling in de arbeidsplaatsen</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NIHIL</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3</a:t>
                      </a: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31/12/2026</a:t>
                      </a:r>
                      <a:b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b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(TBC by Pilot)</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a:effectLst/>
                          <a:latin typeface="Calibri" panose="020F0502020204030204" pitchFamily="34" charset="0"/>
                          <a:ea typeface="Calibri" panose="020F0502020204030204" pitchFamily="34" charset="0"/>
                          <a:cs typeface="Times New Roman" panose="02020603050405020304" pitchFamily="18" charset="0"/>
                        </a:rPr>
                        <a:t>WB ICW MR</a:t>
                      </a:r>
                    </a:p>
                  </a:txBody>
                  <a:tcPr marL="7620" marR="7620" marT="762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b="0" i="0" u="none" strike="noStrike" dirty="0">
                          <a:effectLst/>
                          <a:latin typeface="Calibri" panose="020F0502020204030204" pitchFamily="34" charset="0"/>
                        </a:rPr>
                        <a:t>Mr LEJEUNE Fabian</a:t>
                      </a:r>
                    </a:p>
                  </a:txBody>
                  <a:tcPr marL="7620" marR="7620" marT="7620" marB="0" anchor="ctr"/>
                </a:tc>
                <a:extLst>
                  <a:ext uri="{0D108BD9-81ED-4DB2-BD59-A6C34878D82A}">
                    <a16:rowId xmlns:a16="http://schemas.microsoft.com/office/drawing/2014/main" val="553309125"/>
                  </a:ext>
                </a:extLst>
              </a:tr>
            </a:tbl>
          </a:graphicData>
        </a:graphic>
      </p:graphicFrame>
    </p:spTree>
    <p:extLst>
      <p:ext uri="{BB962C8B-B14F-4D97-AF65-F5344CB8AC3E}">
        <p14:creationId xmlns:p14="http://schemas.microsoft.com/office/powerpoint/2010/main" val="399661038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744E1C-DBC0-F995-717D-777AE374052F}"/>
            </a:ext>
          </a:extLst>
        </p:cNvPr>
        <p:cNvGrpSpPr/>
        <p:nvPr/>
      </p:nvGrpSpPr>
      <p:grpSpPr>
        <a:xfrm>
          <a:off x="0" y="0"/>
          <a:ext cx="0" cy="0"/>
          <a:chOff x="0" y="0"/>
          <a:chExt cx="0" cy="0"/>
        </a:xfrm>
      </p:grpSpPr>
      <p:sp>
        <p:nvSpPr>
          <p:cNvPr id="5" name="TextBox 4">
            <a:extLst>
              <a:ext uri="{FF2B5EF4-FFF2-40B4-BE49-F238E27FC236}">
                <a16:creationId xmlns:a16="http://schemas.microsoft.com/office/drawing/2014/main" id="{02E46699-99E0-7FD9-30B7-401156E56C25}"/>
              </a:ext>
            </a:extLst>
          </p:cNvPr>
          <p:cNvSpPr txBox="1"/>
          <p:nvPr/>
        </p:nvSpPr>
        <p:spPr>
          <a:xfrm>
            <a:off x="0" y="113803"/>
            <a:ext cx="12192000" cy="2000548"/>
          </a:xfrm>
          <a:prstGeom prst="rect">
            <a:avLst/>
          </a:prstGeom>
        </p:spPr>
        <p:txBody>
          <a:bodyPr wrap="square" rtlCol="0">
            <a:spAutoFit/>
          </a:bodyPr>
          <a:lstStyle/>
          <a:p>
            <a:pPr algn="ctr"/>
            <a:r>
              <a:rPr lang="nl-BE" sz="4400" b="1" dirty="0">
                <a:latin typeface="Arial" panose="020B0604020202020204" pitchFamily="34" charset="0"/>
                <a:cs typeface="Arial" panose="020B0604020202020204" pitchFamily="34" charset="0"/>
              </a:rPr>
              <a:t>24-MR-01</a:t>
            </a:r>
            <a:br>
              <a:rPr lang="nl-BE" sz="4400" b="1" dirty="0">
                <a:latin typeface="Arial" panose="020B0604020202020204" pitchFamily="34" charset="0"/>
                <a:cs typeface="Arial" panose="020B0604020202020204" pitchFamily="34" charset="0"/>
              </a:rPr>
            </a:br>
            <a:r>
              <a:rPr lang="nl-BE" sz="4000" b="1" dirty="0">
                <a:latin typeface="Arial" panose="020B0604020202020204" pitchFamily="34" charset="0"/>
                <a:cs typeface="Arial" panose="020B0604020202020204" pitchFamily="34" charset="0"/>
              </a:rPr>
              <a:t>RISICO ANALYSE VAN DE KWALITEIT VAN BINNENLUCHT.</a:t>
            </a:r>
          </a:p>
        </p:txBody>
      </p:sp>
      <p:graphicFrame>
        <p:nvGraphicFramePr>
          <p:cNvPr id="6" name="Table 5">
            <a:extLst>
              <a:ext uri="{FF2B5EF4-FFF2-40B4-BE49-F238E27FC236}">
                <a16:creationId xmlns:a16="http://schemas.microsoft.com/office/drawing/2014/main" id="{6261ABC4-1E98-F22C-4F67-EBCE7A932485}"/>
              </a:ext>
            </a:extLst>
          </p:cNvPr>
          <p:cNvGraphicFramePr>
            <a:graphicFrameLocks noGrp="1"/>
          </p:cNvGraphicFramePr>
          <p:nvPr>
            <p:extLst>
              <p:ext uri="{D42A27DB-BD31-4B8C-83A1-F6EECF244321}">
                <p14:modId xmlns:p14="http://schemas.microsoft.com/office/powerpoint/2010/main" val="3326303829"/>
              </p:ext>
            </p:extLst>
          </p:nvPr>
        </p:nvGraphicFramePr>
        <p:xfrm>
          <a:off x="0" y="2149831"/>
          <a:ext cx="12192000" cy="2642953"/>
        </p:xfrm>
        <a:graphic>
          <a:graphicData uri="http://schemas.openxmlformats.org/drawingml/2006/table">
            <a:tbl>
              <a:tblPr firstRow="1" bandRow="1">
                <a:tableStyleId>{5C22544A-7EE6-4342-B048-85BDC9FD1C3A}</a:tableStyleId>
              </a:tblPr>
              <a:tblGrid>
                <a:gridCol w="1344246">
                  <a:extLst>
                    <a:ext uri="{9D8B030D-6E8A-4147-A177-3AD203B41FA5}">
                      <a16:colId xmlns:a16="http://schemas.microsoft.com/office/drawing/2014/main" val="3164560031"/>
                    </a:ext>
                  </a:extLst>
                </a:gridCol>
                <a:gridCol w="3040185">
                  <a:extLst>
                    <a:ext uri="{9D8B030D-6E8A-4147-A177-3AD203B41FA5}">
                      <a16:colId xmlns:a16="http://schemas.microsoft.com/office/drawing/2014/main" val="4051463726"/>
                    </a:ext>
                  </a:extLst>
                </a:gridCol>
                <a:gridCol w="1520092">
                  <a:extLst>
                    <a:ext uri="{9D8B030D-6E8A-4147-A177-3AD203B41FA5}">
                      <a16:colId xmlns:a16="http://schemas.microsoft.com/office/drawing/2014/main" val="2989411758"/>
                    </a:ext>
                  </a:extLst>
                </a:gridCol>
                <a:gridCol w="817553">
                  <a:extLst>
                    <a:ext uri="{9D8B030D-6E8A-4147-A177-3AD203B41FA5}">
                      <a16:colId xmlns:a16="http://schemas.microsoft.com/office/drawing/2014/main" val="3396486518"/>
                    </a:ext>
                  </a:extLst>
                </a:gridCol>
                <a:gridCol w="1186248">
                  <a:extLst>
                    <a:ext uri="{9D8B030D-6E8A-4147-A177-3AD203B41FA5}">
                      <a16:colId xmlns:a16="http://schemas.microsoft.com/office/drawing/2014/main" val="3760943750"/>
                    </a:ext>
                  </a:extLst>
                </a:gridCol>
                <a:gridCol w="2018271">
                  <a:extLst>
                    <a:ext uri="{9D8B030D-6E8A-4147-A177-3AD203B41FA5}">
                      <a16:colId xmlns:a16="http://schemas.microsoft.com/office/drawing/2014/main" val="435362140"/>
                    </a:ext>
                  </a:extLst>
                </a:gridCol>
                <a:gridCol w="2265405">
                  <a:extLst>
                    <a:ext uri="{9D8B030D-6E8A-4147-A177-3AD203B41FA5}">
                      <a16:colId xmlns:a16="http://schemas.microsoft.com/office/drawing/2014/main" val="2718862243"/>
                    </a:ext>
                  </a:extLst>
                </a:gridCol>
              </a:tblGrid>
              <a:tr h="994272">
                <a:tc>
                  <a:txBody>
                    <a:bodyPr/>
                    <a:lstStyle/>
                    <a:p>
                      <a:pPr algn="ctr"/>
                      <a:r>
                        <a:rPr lang="nl-BE">
                          <a:solidFill>
                            <a:schemeClr val="bg1"/>
                          </a:solidFill>
                        </a:rPr>
                        <a:t>Actor</a:t>
                      </a:r>
                      <a:endParaRPr lang="nl-BE" dirty="0">
                        <a:solidFill>
                          <a:schemeClr val="bg1"/>
                        </a:solidFill>
                      </a:endParaRPr>
                    </a:p>
                  </a:txBody>
                  <a:tcPr anchor="ctr"/>
                </a:tc>
                <a:tc>
                  <a:txBody>
                    <a:bodyPr/>
                    <a:lstStyle/>
                    <a:p>
                      <a:pPr algn="ctr"/>
                      <a:r>
                        <a:rPr lang="nl-BE">
                          <a:solidFill>
                            <a:schemeClr val="bg1"/>
                          </a:solidFill>
                        </a:rPr>
                        <a:t>Ojectief/Taak</a:t>
                      </a:r>
                      <a:endParaRPr lang="nl-BE" dirty="0">
                        <a:solidFill>
                          <a:schemeClr val="bg1"/>
                        </a:solidFill>
                      </a:endParaRPr>
                    </a:p>
                  </a:txBody>
                  <a:tcPr anchor="ctr"/>
                </a:tc>
                <a:tc>
                  <a:txBody>
                    <a:bodyPr/>
                    <a:lstStyle/>
                    <a:p>
                      <a:pPr algn="ctr"/>
                      <a:r>
                        <a:rPr lang="nl-BE">
                          <a:solidFill>
                            <a:schemeClr val="bg1"/>
                          </a:solidFill>
                        </a:rPr>
                        <a:t>Impact</a:t>
                      </a:r>
                      <a:br>
                        <a:rPr lang="nl-BE">
                          <a:solidFill>
                            <a:schemeClr val="bg1"/>
                          </a:solidFill>
                        </a:rPr>
                      </a:br>
                      <a:r>
                        <a:rPr lang="nl-BE">
                          <a:solidFill>
                            <a:schemeClr val="bg1"/>
                          </a:solidFill>
                        </a:rPr>
                        <a:t>LPP/PLP</a:t>
                      </a:r>
                      <a:br>
                        <a:rPr lang="nl-BE">
                          <a:solidFill>
                            <a:schemeClr val="bg1"/>
                          </a:solidFill>
                        </a:rPr>
                      </a:br>
                      <a:r>
                        <a:rPr lang="nl-BE">
                          <a:solidFill>
                            <a:schemeClr val="bg1"/>
                          </a:solidFill>
                        </a:rPr>
                        <a:t>KKE</a:t>
                      </a:r>
                      <a:endParaRPr lang="nl-BE" dirty="0">
                        <a:solidFill>
                          <a:schemeClr val="bg1"/>
                        </a:solidFill>
                      </a:endParaRPr>
                    </a:p>
                  </a:txBody>
                  <a:tcPr anchor="ctr"/>
                </a:tc>
                <a:tc>
                  <a:txBody>
                    <a:bodyPr/>
                    <a:lstStyle/>
                    <a:p>
                      <a:pPr algn="ctr"/>
                      <a:r>
                        <a:rPr lang="nl-BE">
                          <a:solidFill>
                            <a:schemeClr val="bg1"/>
                          </a:solidFill>
                        </a:rPr>
                        <a:t>Prio</a:t>
                      </a:r>
                      <a:endParaRPr lang="nl-BE" dirty="0">
                        <a:solidFill>
                          <a:schemeClr val="bg1"/>
                        </a:solidFill>
                      </a:endParaRPr>
                    </a:p>
                  </a:txBody>
                  <a:tcPr anchor="ctr"/>
                </a:tc>
                <a:tc>
                  <a:txBody>
                    <a:bodyPr/>
                    <a:lstStyle/>
                    <a:p>
                      <a:pPr algn="ctr"/>
                      <a:r>
                        <a:rPr lang="nl-BE">
                          <a:solidFill>
                            <a:schemeClr val="bg1"/>
                          </a:solidFill>
                        </a:rPr>
                        <a:t>Data </a:t>
                      </a:r>
                      <a:br>
                        <a:rPr lang="nl-BE">
                          <a:solidFill>
                            <a:schemeClr val="bg1"/>
                          </a:solidFill>
                        </a:rPr>
                      </a:br>
                      <a:r>
                        <a:rPr lang="nl-BE">
                          <a:solidFill>
                            <a:schemeClr val="bg1"/>
                          </a:solidFill>
                        </a:rPr>
                        <a:t>(NLT)</a:t>
                      </a:r>
                      <a:endParaRPr lang="nl-BE" dirty="0">
                        <a:solidFill>
                          <a:schemeClr val="bg1"/>
                        </a:solidFill>
                      </a:endParaRPr>
                    </a:p>
                  </a:txBody>
                  <a:tcPr anchor="ctr"/>
                </a:tc>
                <a:tc>
                  <a:txBody>
                    <a:bodyPr/>
                    <a:lstStyle/>
                    <a:p>
                      <a:pPr algn="ctr"/>
                      <a:r>
                        <a:rPr lang="nl-BE">
                          <a:solidFill>
                            <a:schemeClr val="bg1"/>
                          </a:solidFill>
                        </a:rPr>
                        <a:t>Piloot</a:t>
                      </a:r>
                      <a:endParaRPr lang="nl-BE" dirty="0">
                        <a:solidFill>
                          <a:schemeClr val="bg1"/>
                        </a:solidFill>
                      </a:endParaRPr>
                    </a:p>
                  </a:txBody>
                  <a:tcPr anchor="ctr"/>
                </a:tc>
                <a:tc>
                  <a:txBody>
                    <a:bodyPr/>
                    <a:lstStyle/>
                    <a:p>
                      <a:pPr algn="ctr"/>
                      <a:r>
                        <a:rPr lang="nl-BE">
                          <a:solidFill>
                            <a:schemeClr val="bg1"/>
                          </a:solidFill>
                        </a:rPr>
                        <a:t>Preventieadviseur</a:t>
                      </a:r>
                      <a:endParaRPr lang="nl-BE" dirty="0">
                        <a:solidFill>
                          <a:schemeClr val="bg1"/>
                        </a:solidFill>
                      </a:endParaRPr>
                    </a:p>
                  </a:txBody>
                  <a:tcPr anchor="ctr"/>
                </a:tc>
                <a:extLst>
                  <a:ext uri="{0D108BD9-81ED-4DB2-BD59-A6C34878D82A}">
                    <a16:rowId xmlns:a16="http://schemas.microsoft.com/office/drawing/2014/main" val="3142780"/>
                  </a:ext>
                </a:extLst>
              </a:tr>
              <a:tr h="762877">
                <a:tc>
                  <a:txBody>
                    <a:bodyPr/>
                    <a:lstStyle/>
                    <a:p>
                      <a:pPr algn="ctr">
                        <a:lnSpc>
                          <a:spcPct val="107000"/>
                        </a:lnSpc>
                        <a:spcAft>
                          <a:spcPts val="800"/>
                        </a:spcAft>
                      </a:pPr>
                      <a:r>
                        <a:rPr lang="nl-BE" sz="1400">
                          <a:effectLst/>
                          <a:latin typeface="Calibri" panose="020F0502020204030204" pitchFamily="34" charset="0"/>
                          <a:ea typeface="Calibri" panose="020F0502020204030204" pitchFamily="34" charset="0"/>
                          <a:cs typeface="Times New Roman" panose="02020603050405020304" pitchFamily="18" charset="0"/>
                        </a:rPr>
                        <a:t>DGHWB, DGMR</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Bepalen van het </a:t>
                      </a:r>
                      <a:r>
                        <a:rPr lang="nl-BE" sz="1400" dirty="0" err="1">
                          <a:effectLst/>
                          <a:latin typeface="Calibri" panose="020F0502020204030204" pitchFamily="34" charset="0"/>
                          <a:ea typeface="Calibri" panose="020F0502020204030204" pitchFamily="34" charset="0"/>
                          <a:cs typeface="Times New Roman" panose="02020603050405020304" pitchFamily="18" charset="0"/>
                        </a:rPr>
                        <a:t>ontwikkelingsplanvoor</a:t>
                      </a:r>
                      <a:r>
                        <a:rPr lang="nl-BE" sz="1400" dirty="0">
                          <a:effectLst/>
                          <a:latin typeface="Calibri" panose="020F0502020204030204" pitchFamily="34" charset="0"/>
                          <a:ea typeface="Calibri" panose="020F0502020204030204" pitchFamily="34" charset="0"/>
                          <a:cs typeface="Times New Roman" panose="02020603050405020304" pitchFamily="18" charset="0"/>
                        </a:rPr>
                        <a:t> de verluchting in nieuwe gebouwen</a:t>
                      </a: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Nihil</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3</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31/12/2026</a:t>
                      </a:r>
                      <a:b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b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(TBC by Pilot)</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a:effectLst/>
                          <a:latin typeface="Calibri" panose="020F0502020204030204" pitchFamily="34" charset="0"/>
                          <a:ea typeface="Calibri" panose="020F0502020204030204" pitchFamily="34" charset="0"/>
                          <a:cs typeface="Times New Roman" panose="02020603050405020304" pitchFamily="18" charset="0"/>
                        </a:rPr>
                        <a:t>WB ICW MR</a:t>
                      </a:r>
                    </a:p>
                  </a:txBody>
                  <a:tcPr marL="7620" marR="7620" marT="7620" marB="0" anchor="ctr"/>
                </a:tc>
                <a:tc>
                  <a:txBody>
                    <a:bodyPr/>
                    <a:lstStyle/>
                    <a:p>
                      <a:pPr algn="ctr" fontAlgn="b"/>
                      <a:r>
                        <a:rPr lang="nl-BE" sz="1400" b="0" i="0" u="none" strike="noStrike">
                          <a:effectLst/>
                          <a:latin typeface="Calibri" panose="020F0502020204030204" pitchFamily="34" charset="0"/>
                        </a:rPr>
                        <a:t>Mr LEJEUNE Fabian</a:t>
                      </a:r>
                      <a:endParaRPr lang="nl-BE" sz="1400" b="0" i="0" u="none" strike="noStrike" dirty="0">
                        <a:effectLst/>
                        <a:latin typeface="Calibri" panose="020F0502020204030204" pitchFamily="34" charset="0"/>
                      </a:endParaRPr>
                    </a:p>
                  </a:txBody>
                  <a:tcPr marL="7620" marR="7620" marT="7620" marB="0" anchor="ctr"/>
                </a:tc>
                <a:extLst>
                  <a:ext uri="{0D108BD9-81ED-4DB2-BD59-A6C34878D82A}">
                    <a16:rowId xmlns:a16="http://schemas.microsoft.com/office/drawing/2014/main" val="3523808688"/>
                  </a:ext>
                </a:extLst>
              </a:tr>
              <a:tr h="885804">
                <a:tc>
                  <a:txBody>
                    <a:bodyPr/>
                    <a:lstStyle/>
                    <a:p>
                      <a:pPr algn="ctr">
                        <a:lnSpc>
                          <a:spcPct val="107000"/>
                        </a:lnSpc>
                        <a:spcAft>
                          <a:spcPts val="800"/>
                        </a:spcAft>
                      </a:pPr>
                      <a:r>
                        <a:rPr lang="nl-BE" sz="1400">
                          <a:effectLst/>
                          <a:latin typeface="Calibri" panose="020F0502020204030204" pitchFamily="34" charset="0"/>
                          <a:ea typeface="Calibri" panose="020F0502020204030204" pitchFamily="34" charset="0"/>
                          <a:cs typeface="Times New Roman" panose="02020603050405020304" pitchFamily="18" charset="0"/>
                        </a:rPr>
                        <a:t>DGHWB, DGMR</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Opmaak van een plan voor het beheer van de verluchting in bestaande gebouwen</a:t>
                      </a: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Nihil</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2</a:t>
                      </a: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31/12/2026</a:t>
                      </a:r>
                      <a:b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b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(TBC by Pilot)</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a:effectLst/>
                          <a:latin typeface="Calibri" panose="020F0502020204030204" pitchFamily="34" charset="0"/>
                          <a:ea typeface="Calibri" panose="020F0502020204030204" pitchFamily="34" charset="0"/>
                          <a:cs typeface="Times New Roman" panose="02020603050405020304" pitchFamily="18" charset="0"/>
                        </a:rPr>
                        <a:t>WB ICW MR</a:t>
                      </a:r>
                    </a:p>
                  </a:txBody>
                  <a:tcPr marL="7620" marR="7620" marT="762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b="0" i="0" u="none" strike="noStrike" dirty="0">
                          <a:effectLst/>
                          <a:latin typeface="Calibri" panose="020F0502020204030204" pitchFamily="34" charset="0"/>
                        </a:rPr>
                        <a:t>Mr LEJEUNE Fabian</a:t>
                      </a:r>
                    </a:p>
                  </a:txBody>
                  <a:tcPr marL="7620" marR="7620" marT="7620" marB="0" anchor="ctr"/>
                </a:tc>
                <a:extLst>
                  <a:ext uri="{0D108BD9-81ED-4DB2-BD59-A6C34878D82A}">
                    <a16:rowId xmlns:a16="http://schemas.microsoft.com/office/drawing/2014/main" val="1100297093"/>
                  </a:ext>
                </a:extLst>
              </a:tr>
            </a:tbl>
          </a:graphicData>
        </a:graphic>
      </p:graphicFrame>
    </p:spTree>
    <p:extLst>
      <p:ext uri="{BB962C8B-B14F-4D97-AF65-F5344CB8AC3E}">
        <p14:creationId xmlns:p14="http://schemas.microsoft.com/office/powerpoint/2010/main" val="288941508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63535A0-C363-F37F-5EB8-A534103A5371}"/>
              </a:ext>
            </a:extLst>
          </p:cNvPr>
          <p:cNvSpPr>
            <a:spLocks noGrp="1"/>
          </p:cNvSpPr>
          <p:nvPr>
            <p:ph type="body" sz="quarter" idx="13"/>
          </p:nvPr>
        </p:nvSpPr>
        <p:spPr/>
        <p:txBody>
          <a:bodyPr/>
          <a:lstStyle/>
          <a:p>
            <a:r>
              <a:rPr lang="nl-BE" dirty="0"/>
              <a:t>Nieuwe fiches.</a:t>
            </a:r>
          </a:p>
        </p:txBody>
      </p:sp>
    </p:spTree>
    <p:extLst>
      <p:ext uri="{BB962C8B-B14F-4D97-AF65-F5344CB8AC3E}">
        <p14:creationId xmlns:p14="http://schemas.microsoft.com/office/powerpoint/2010/main" val="147153527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9F4B0D-039E-B8BA-8DA1-E5809F307386}"/>
            </a:ext>
          </a:extLst>
        </p:cNvPr>
        <p:cNvGrpSpPr/>
        <p:nvPr/>
      </p:nvGrpSpPr>
      <p:grpSpPr>
        <a:xfrm>
          <a:off x="0" y="0"/>
          <a:ext cx="0" cy="0"/>
          <a:chOff x="0" y="0"/>
          <a:chExt cx="0" cy="0"/>
        </a:xfrm>
      </p:grpSpPr>
      <p:sp>
        <p:nvSpPr>
          <p:cNvPr id="5" name="TextBox 4">
            <a:extLst>
              <a:ext uri="{FF2B5EF4-FFF2-40B4-BE49-F238E27FC236}">
                <a16:creationId xmlns:a16="http://schemas.microsoft.com/office/drawing/2014/main" id="{F93DC59C-3BA4-30D8-87BA-82A8ADFEEEA7}"/>
              </a:ext>
            </a:extLst>
          </p:cNvPr>
          <p:cNvSpPr txBox="1"/>
          <p:nvPr/>
        </p:nvSpPr>
        <p:spPr>
          <a:xfrm>
            <a:off x="0" y="113803"/>
            <a:ext cx="12192000" cy="2000548"/>
          </a:xfrm>
          <a:prstGeom prst="rect">
            <a:avLst/>
          </a:prstGeom>
        </p:spPr>
        <p:txBody>
          <a:bodyPr wrap="square" rtlCol="0">
            <a:spAutoFit/>
          </a:bodyPr>
          <a:lstStyle/>
          <a:p>
            <a:pPr algn="ctr"/>
            <a:r>
              <a:rPr lang="nl-BE" sz="4400" b="1" dirty="0">
                <a:latin typeface="Arial" panose="020B0604020202020204" pitchFamily="34" charset="0"/>
                <a:cs typeface="Arial" panose="020B0604020202020204" pitchFamily="34" charset="0"/>
              </a:rPr>
              <a:t>26-CA-01</a:t>
            </a:r>
            <a:br>
              <a:rPr lang="nl-BE" sz="4400" b="1" dirty="0">
                <a:latin typeface="Arial" panose="020B0604020202020204" pitchFamily="34" charset="0"/>
                <a:cs typeface="Arial" panose="020B0604020202020204" pitchFamily="34" charset="0"/>
              </a:rPr>
            </a:br>
            <a:r>
              <a:rPr lang="nl-BE" sz="4000" b="1" dirty="0">
                <a:latin typeface="Arial" panose="020B0604020202020204" pitchFamily="34" charset="0"/>
                <a:cs typeface="Arial" panose="020B0604020202020204" pitchFamily="34" charset="0"/>
              </a:rPr>
              <a:t>GEVAAR VAN BAANVERLICHTING OP </a:t>
            </a:r>
            <a:r>
              <a:rPr lang="nl-BE" sz="4000" b="1" dirty="0" err="1">
                <a:latin typeface="Arial" panose="020B0604020202020204" pitchFamily="34" charset="0"/>
                <a:cs typeface="Arial" panose="020B0604020202020204" pitchFamily="34" charset="0"/>
              </a:rPr>
              <a:t>LuM</a:t>
            </a:r>
            <a:r>
              <a:rPr lang="nl-BE" sz="4000" b="1" dirty="0">
                <a:latin typeface="Arial" panose="020B0604020202020204" pitchFamily="34" charset="0"/>
                <a:cs typeface="Arial" panose="020B0604020202020204" pitchFamily="34" charset="0"/>
              </a:rPr>
              <a:t> Basis.</a:t>
            </a:r>
          </a:p>
        </p:txBody>
      </p:sp>
      <p:graphicFrame>
        <p:nvGraphicFramePr>
          <p:cNvPr id="6" name="Table 5">
            <a:extLst>
              <a:ext uri="{FF2B5EF4-FFF2-40B4-BE49-F238E27FC236}">
                <a16:creationId xmlns:a16="http://schemas.microsoft.com/office/drawing/2014/main" id="{79F9B0AD-1D8E-5C5C-FE22-0031A5073859}"/>
              </a:ext>
            </a:extLst>
          </p:cNvPr>
          <p:cNvGraphicFramePr>
            <a:graphicFrameLocks noGrp="1"/>
          </p:cNvGraphicFramePr>
          <p:nvPr>
            <p:extLst>
              <p:ext uri="{D42A27DB-BD31-4B8C-83A1-F6EECF244321}">
                <p14:modId xmlns:p14="http://schemas.microsoft.com/office/powerpoint/2010/main" val="4219341964"/>
              </p:ext>
            </p:extLst>
          </p:nvPr>
        </p:nvGraphicFramePr>
        <p:xfrm>
          <a:off x="0" y="2149831"/>
          <a:ext cx="12192000" cy="4953680"/>
        </p:xfrm>
        <a:graphic>
          <a:graphicData uri="http://schemas.openxmlformats.org/drawingml/2006/table">
            <a:tbl>
              <a:tblPr firstRow="1" bandRow="1">
                <a:tableStyleId>{5C22544A-7EE6-4342-B048-85BDC9FD1C3A}</a:tableStyleId>
              </a:tblPr>
              <a:tblGrid>
                <a:gridCol w="1344246">
                  <a:extLst>
                    <a:ext uri="{9D8B030D-6E8A-4147-A177-3AD203B41FA5}">
                      <a16:colId xmlns:a16="http://schemas.microsoft.com/office/drawing/2014/main" val="3164560031"/>
                    </a:ext>
                  </a:extLst>
                </a:gridCol>
                <a:gridCol w="3040185">
                  <a:extLst>
                    <a:ext uri="{9D8B030D-6E8A-4147-A177-3AD203B41FA5}">
                      <a16:colId xmlns:a16="http://schemas.microsoft.com/office/drawing/2014/main" val="4051463726"/>
                    </a:ext>
                  </a:extLst>
                </a:gridCol>
                <a:gridCol w="1520092">
                  <a:extLst>
                    <a:ext uri="{9D8B030D-6E8A-4147-A177-3AD203B41FA5}">
                      <a16:colId xmlns:a16="http://schemas.microsoft.com/office/drawing/2014/main" val="2989411758"/>
                    </a:ext>
                  </a:extLst>
                </a:gridCol>
                <a:gridCol w="817553">
                  <a:extLst>
                    <a:ext uri="{9D8B030D-6E8A-4147-A177-3AD203B41FA5}">
                      <a16:colId xmlns:a16="http://schemas.microsoft.com/office/drawing/2014/main" val="3396486518"/>
                    </a:ext>
                  </a:extLst>
                </a:gridCol>
                <a:gridCol w="1186248">
                  <a:extLst>
                    <a:ext uri="{9D8B030D-6E8A-4147-A177-3AD203B41FA5}">
                      <a16:colId xmlns:a16="http://schemas.microsoft.com/office/drawing/2014/main" val="3760943750"/>
                    </a:ext>
                  </a:extLst>
                </a:gridCol>
                <a:gridCol w="2018271">
                  <a:extLst>
                    <a:ext uri="{9D8B030D-6E8A-4147-A177-3AD203B41FA5}">
                      <a16:colId xmlns:a16="http://schemas.microsoft.com/office/drawing/2014/main" val="435362140"/>
                    </a:ext>
                  </a:extLst>
                </a:gridCol>
                <a:gridCol w="2265405">
                  <a:extLst>
                    <a:ext uri="{9D8B030D-6E8A-4147-A177-3AD203B41FA5}">
                      <a16:colId xmlns:a16="http://schemas.microsoft.com/office/drawing/2014/main" val="2718862243"/>
                    </a:ext>
                  </a:extLst>
                </a:gridCol>
              </a:tblGrid>
              <a:tr h="994272">
                <a:tc>
                  <a:txBody>
                    <a:bodyPr/>
                    <a:lstStyle/>
                    <a:p>
                      <a:pPr algn="ctr"/>
                      <a:r>
                        <a:rPr lang="nl-BE">
                          <a:solidFill>
                            <a:schemeClr val="bg1"/>
                          </a:solidFill>
                        </a:rPr>
                        <a:t>Actor</a:t>
                      </a:r>
                      <a:endParaRPr lang="nl-BE" dirty="0">
                        <a:solidFill>
                          <a:schemeClr val="bg1"/>
                        </a:solidFill>
                      </a:endParaRPr>
                    </a:p>
                  </a:txBody>
                  <a:tcPr anchor="ctr"/>
                </a:tc>
                <a:tc>
                  <a:txBody>
                    <a:bodyPr/>
                    <a:lstStyle/>
                    <a:p>
                      <a:pPr algn="ctr"/>
                      <a:r>
                        <a:rPr lang="nl-BE">
                          <a:solidFill>
                            <a:schemeClr val="bg1"/>
                          </a:solidFill>
                        </a:rPr>
                        <a:t>Ojectief/Taak</a:t>
                      </a:r>
                      <a:endParaRPr lang="nl-BE" dirty="0">
                        <a:solidFill>
                          <a:schemeClr val="bg1"/>
                        </a:solidFill>
                      </a:endParaRPr>
                    </a:p>
                  </a:txBody>
                  <a:tcPr anchor="ctr"/>
                </a:tc>
                <a:tc>
                  <a:txBody>
                    <a:bodyPr/>
                    <a:lstStyle/>
                    <a:p>
                      <a:pPr algn="ctr"/>
                      <a:r>
                        <a:rPr lang="nl-BE">
                          <a:solidFill>
                            <a:schemeClr val="bg1"/>
                          </a:solidFill>
                        </a:rPr>
                        <a:t>Impact</a:t>
                      </a:r>
                      <a:br>
                        <a:rPr lang="nl-BE">
                          <a:solidFill>
                            <a:schemeClr val="bg1"/>
                          </a:solidFill>
                        </a:rPr>
                      </a:br>
                      <a:r>
                        <a:rPr lang="nl-BE">
                          <a:solidFill>
                            <a:schemeClr val="bg1"/>
                          </a:solidFill>
                        </a:rPr>
                        <a:t>LPP/PLP</a:t>
                      </a:r>
                      <a:br>
                        <a:rPr lang="nl-BE">
                          <a:solidFill>
                            <a:schemeClr val="bg1"/>
                          </a:solidFill>
                        </a:rPr>
                      </a:br>
                      <a:r>
                        <a:rPr lang="nl-BE">
                          <a:solidFill>
                            <a:schemeClr val="bg1"/>
                          </a:solidFill>
                        </a:rPr>
                        <a:t>KKE</a:t>
                      </a:r>
                      <a:endParaRPr lang="nl-BE" dirty="0">
                        <a:solidFill>
                          <a:schemeClr val="bg1"/>
                        </a:solidFill>
                      </a:endParaRPr>
                    </a:p>
                  </a:txBody>
                  <a:tcPr anchor="ctr"/>
                </a:tc>
                <a:tc>
                  <a:txBody>
                    <a:bodyPr/>
                    <a:lstStyle/>
                    <a:p>
                      <a:pPr algn="ctr"/>
                      <a:r>
                        <a:rPr lang="nl-BE">
                          <a:solidFill>
                            <a:schemeClr val="bg1"/>
                          </a:solidFill>
                        </a:rPr>
                        <a:t>Prio</a:t>
                      </a:r>
                      <a:endParaRPr lang="nl-BE" dirty="0">
                        <a:solidFill>
                          <a:schemeClr val="bg1"/>
                        </a:solidFill>
                      </a:endParaRPr>
                    </a:p>
                  </a:txBody>
                  <a:tcPr anchor="ctr"/>
                </a:tc>
                <a:tc>
                  <a:txBody>
                    <a:bodyPr/>
                    <a:lstStyle/>
                    <a:p>
                      <a:pPr algn="ctr"/>
                      <a:r>
                        <a:rPr lang="nl-BE">
                          <a:solidFill>
                            <a:schemeClr val="bg1"/>
                          </a:solidFill>
                        </a:rPr>
                        <a:t>Data </a:t>
                      </a:r>
                      <a:br>
                        <a:rPr lang="nl-BE">
                          <a:solidFill>
                            <a:schemeClr val="bg1"/>
                          </a:solidFill>
                        </a:rPr>
                      </a:br>
                      <a:r>
                        <a:rPr lang="nl-BE">
                          <a:solidFill>
                            <a:schemeClr val="bg1"/>
                          </a:solidFill>
                        </a:rPr>
                        <a:t>(NLT)</a:t>
                      </a:r>
                      <a:endParaRPr lang="nl-BE" dirty="0">
                        <a:solidFill>
                          <a:schemeClr val="bg1"/>
                        </a:solidFill>
                      </a:endParaRPr>
                    </a:p>
                  </a:txBody>
                  <a:tcPr anchor="ctr"/>
                </a:tc>
                <a:tc>
                  <a:txBody>
                    <a:bodyPr/>
                    <a:lstStyle/>
                    <a:p>
                      <a:pPr algn="ctr"/>
                      <a:r>
                        <a:rPr lang="nl-BE">
                          <a:solidFill>
                            <a:schemeClr val="bg1"/>
                          </a:solidFill>
                        </a:rPr>
                        <a:t>Piloot</a:t>
                      </a:r>
                      <a:endParaRPr lang="nl-BE" dirty="0">
                        <a:solidFill>
                          <a:schemeClr val="bg1"/>
                        </a:solidFill>
                      </a:endParaRPr>
                    </a:p>
                  </a:txBody>
                  <a:tcPr anchor="ctr"/>
                </a:tc>
                <a:tc>
                  <a:txBody>
                    <a:bodyPr/>
                    <a:lstStyle/>
                    <a:p>
                      <a:pPr algn="ctr"/>
                      <a:r>
                        <a:rPr lang="nl-BE">
                          <a:solidFill>
                            <a:schemeClr val="bg1"/>
                          </a:solidFill>
                        </a:rPr>
                        <a:t>Preventieadviseur</a:t>
                      </a:r>
                      <a:endParaRPr lang="nl-BE" dirty="0">
                        <a:solidFill>
                          <a:schemeClr val="bg1"/>
                        </a:solidFill>
                      </a:endParaRPr>
                    </a:p>
                  </a:txBody>
                  <a:tcPr anchor="ctr"/>
                </a:tc>
                <a:extLst>
                  <a:ext uri="{0D108BD9-81ED-4DB2-BD59-A6C34878D82A}">
                    <a16:rowId xmlns:a16="http://schemas.microsoft.com/office/drawing/2014/main" val="3142780"/>
                  </a:ext>
                </a:extLst>
              </a:tr>
              <a:tr h="762877">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BAFS, DG H&amp;WB</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Beheer en opsporing van de vervanging van de baanverlichtingssystemen van de </a:t>
                      </a:r>
                      <a:r>
                        <a:rPr lang="nl-BE" sz="1400" dirty="0" err="1">
                          <a:effectLst/>
                          <a:latin typeface="Calibri" panose="020F0502020204030204" pitchFamily="34" charset="0"/>
                          <a:ea typeface="Calibri" panose="020F0502020204030204" pitchFamily="34" charset="0"/>
                          <a:cs typeface="Times New Roman" panose="02020603050405020304" pitchFamily="18" charset="0"/>
                        </a:rPr>
                        <a:t>Faé</a:t>
                      </a:r>
                      <a:r>
                        <a:rPr lang="nl-BE" sz="1400" dirty="0">
                          <a:effectLst/>
                          <a:latin typeface="Calibri" panose="020F0502020204030204" pitchFamily="34" charset="0"/>
                          <a:ea typeface="Calibri" panose="020F0502020204030204" pitchFamily="34" charset="0"/>
                          <a:cs typeface="Times New Roman" panose="02020603050405020304" pitchFamily="18" charset="0"/>
                        </a:rPr>
                        <a:t>-bases door LED technologie</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Nihil</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1</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31/12/2028</a:t>
                      </a: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err="1">
                          <a:effectLst/>
                          <a:latin typeface="Calibri" panose="020F0502020204030204" pitchFamily="34" charset="0"/>
                          <a:ea typeface="Calibri" panose="020F0502020204030204" pitchFamily="34" charset="0"/>
                          <a:cs typeface="Times New Roman" panose="02020603050405020304" pitchFamily="18" charset="0"/>
                        </a:rPr>
                        <a:t>LcKol</a:t>
                      </a:r>
                      <a:r>
                        <a:rPr lang="nl-BE" sz="1400" dirty="0">
                          <a:effectLst/>
                          <a:latin typeface="Calibri" panose="020F0502020204030204" pitchFamily="34" charset="0"/>
                          <a:ea typeface="Calibri" panose="020F0502020204030204" pitchFamily="34" charset="0"/>
                          <a:cs typeface="Times New Roman" panose="02020603050405020304" pitchFamily="18" charset="0"/>
                        </a:rPr>
                        <a:t> POLFLIET – BAFS</a:t>
                      </a:r>
                    </a:p>
                  </a:txBody>
                  <a:tcPr marL="7620" marR="7620" marT="7620" marB="0" anchor="ctr"/>
                </a:tc>
                <a:tc>
                  <a:txBody>
                    <a:bodyPr/>
                    <a:lstStyle/>
                    <a:p>
                      <a:pPr algn="ctr" fontAlgn="b"/>
                      <a:r>
                        <a:rPr lang="nl-BE" sz="1400" b="0" i="0" u="none" strike="noStrike" dirty="0" err="1">
                          <a:effectLst/>
                          <a:latin typeface="Calibri" panose="020F0502020204030204" pitchFamily="34" charset="0"/>
                        </a:rPr>
                        <a:t>Maj</a:t>
                      </a:r>
                      <a:r>
                        <a:rPr lang="nl-BE" sz="1400" b="0" i="0" u="none" strike="noStrike" dirty="0">
                          <a:effectLst/>
                          <a:latin typeface="Calibri" panose="020F0502020204030204" pitchFamily="34" charset="0"/>
                        </a:rPr>
                        <a:t> DAMART Arnaud SPPT AIR</a:t>
                      </a:r>
                    </a:p>
                  </a:txBody>
                  <a:tcPr marL="7620" marR="7620" marT="7620" marB="0" anchor="ctr"/>
                </a:tc>
                <a:extLst>
                  <a:ext uri="{0D108BD9-81ED-4DB2-BD59-A6C34878D82A}">
                    <a16:rowId xmlns:a16="http://schemas.microsoft.com/office/drawing/2014/main" val="3523808688"/>
                  </a:ext>
                </a:extLst>
              </a:tr>
              <a:tr h="885804">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BAFS, DG H&amp;WB</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Vastlegging van een vatting in een </a:t>
                      </a:r>
                      <a:br>
                        <a:rPr lang="nl-BE" sz="1400" dirty="0">
                          <a:effectLst/>
                          <a:latin typeface="Calibri" panose="020F0502020204030204" pitchFamily="34" charset="0"/>
                          <a:ea typeface="Calibri" panose="020F0502020204030204" pitchFamily="34" charset="0"/>
                          <a:cs typeface="Times New Roman" panose="02020603050405020304" pitchFamily="18" charset="0"/>
                        </a:rPr>
                      </a:br>
                      <a:r>
                        <a:rPr lang="nl-BE" sz="1400" dirty="0">
                          <a:effectLst/>
                          <a:latin typeface="Calibri" panose="020F0502020204030204" pitchFamily="34" charset="0"/>
                          <a:ea typeface="Calibri" panose="020F0502020204030204" pitchFamily="34" charset="0"/>
                          <a:cs typeface="Times New Roman" panose="02020603050405020304" pitchFamily="18" charset="0"/>
                        </a:rPr>
                        <a:t>fiche /  actieplan</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Nihil</a:t>
                      </a:r>
                    </a:p>
                  </a:txBody>
                  <a:tcPr marL="44450" marR="44450" marT="0" marB="0" anchor="ctr"/>
                </a:tc>
                <a:tc>
                  <a:txBody>
                    <a:bodyPr/>
                    <a:lstStyle/>
                    <a:p>
                      <a:pPr algn="ctr">
                        <a:lnSpc>
                          <a:spcPct val="107000"/>
                        </a:lnSpc>
                        <a:spcAft>
                          <a:spcPts val="800"/>
                        </a:spcAft>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31/05/2025</a:t>
                      </a: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err="1">
                          <a:effectLst/>
                          <a:latin typeface="Calibri" panose="020F0502020204030204" pitchFamily="34" charset="0"/>
                          <a:ea typeface="Calibri" panose="020F0502020204030204" pitchFamily="34" charset="0"/>
                          <a:cs typeface="Times New Roman" panose="02020603050405020304" pitchFamily="18" charset="0"/>
                        </a:rPr>
                        <a:t>LcKol</a:t>
                      </a:r>
                      <a:r>
                        <a:rPr lang="nl-BE" sz="1400" dirty="0">
                          <a:effectLst/>
                          <a:latin typeface="Calibri" panose="020F0502020204030204" pitchFamily="34" charset="0"/>
                          <a:ea typeface="Calibri" panose="020F0502020204030204" pitchFamily="34" charset="0"/>
                          <a:cs typeface="Times New Roman" panose="02020603050405020304" pitchFamily="18" charset="0"/>
                        </a:rPr>
                        <a:t> POLFLIET – BAFS</a:t>
                      </a:r>
                    </a:p>
                  </a:txBody>
                  <a:tcPr marL="7620" marR="7620" marT="7620" marB="0" anchor="ctr"/>
                </a:tc>
                <a:tc>
                  <a:txBody>
                    <a:bodyPr/>
                    <a:lstStyle/>
                    <a:p>
                      <a:pPr algn="ctr" fontAlgn="b"/>
                      <a:r>
                        <a:rPr lang="nl-BE" sz="1400" b="0" i="0" u="none" strike="noStrike" dirty="0" err="1">
                          <a:effectLst/>
                          <a:latin typeface="Calibri" panose="020F0502020204030204" pitchFamily="34" charset="0"/>
                        </a:rPr>
                        <a:t>Maj</a:t>
                      </a:r>
                      <a:r>
                        <a:rPr lang="nl-BE" sz="1400" b="0" i="0" u="none" strike="noStrike" dirty="0">
                          <a:effectLst/>
                          <a:latin typeface="Calibri" panose="020F0502020204030204" pitchFamily="34" charset="0"/>
                        </a:rPr>
                        <a:t> DAMART Arnaud SPPT AIR</a:t>
                      </a:r>
                    </a:p>
                  </a:txBody>
                  <a:tcPr marL="7620" marR="7620" marT="7620" marB="0" anchor="ctr"/>
                </a:tc>
                <a:extLst>
                  <a:ext uri="{0D108BD9-81ED-4DB2-BD59-A6C34878D82A}">
                    <a16:rowId xmlns:a16="http://schemas.microsoft.com/office/drawing/2014/main" val="1100297093"/>
                  </a:ext>
                </a:extLst>
              </a:tr>
              <a:tr h="885804">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BAFS, DG H&amp;WB</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Analyse van het probleem per luchtmacht-eenheid.</a:t>
                      </a:r>
                      <a:br>
                        <a:rPr lang="nl-BE" sz="1400" dirty="0">
                          <a:effectLst/>
                          <a:latin typeface="Calibri" panose="020F0502020204030204" pitchFamily="34" charset="0"/>
                          <a:ea typeface="Calibri" panose="020F0502020204030204" pitchFamily="34" charset="0"/>
                          <a:cs typeface="Times New Roman" panose="02020603050405020304" pitchFamily="18" charset="0"/>
                        </a:rPr>
                      </a:br>
                      <a:r>
                        <a:rPr lang="nl-BE" sz="1400" dirty="0">
                          <a:effectLst/>
                          <a:latin typeface="Calibri" panose="020F0502020204030204" pitchFamily="34" charset="0"/>
                          <a:ea typeface="Calibri" panose="020F0502020204030204" pitchFamily="34" charset="0"/>
                          <a:cs typeface="Times New Roman" panose="02020603050405020304" pitchFamily="18" charset="0"/>
                        </a:rPr>
                        <a:t>Prioritering van de acties per eenheid</a:t>
                      </a:r>
                      <a:br>
                        <a:rPr lang="nl-BE" sz="1400" dirty="0">
                          <a:effectLst/>
                          <a:latin typeface="Calibri" panose="020F0502020204030204" pitchFamily="34" charset="0"/>
                          <a:ea typeface="Calibri" panose="020F0502020204030204" pitchFamily="34" charset="0"/>
                          <a:cs typeface="Times New Roman" panose="02020603050405020304" pitchFamily="18" charset="0"/>
                        </a:rPr>
                      </a:br>
                      <a:r>
                        <a:rPr lang="nl-BE" sz="1400" dirty="0" err="1">
                          <a:effectLst/>
                          <a:latin typeface="Calibri" panose="020F0502020204030204" pitchFamily="34" charset="0"/>
                          <a:ea typeface="Calibri" panose="020F0502020204030204" pitchFamily="34" charset="0"/>
                          <a:cs typeface="Times New Roman" panose="02020603050405020304" pitchFamily="18" charset="0"/>
                        </a:rPr>
                        <a:t>TechVerg</a:t>
                      </a:r>
                      <a:r>
                        <a:rPr lang="nl-BE" sz="1400" dirty="0">
                          <a:effectLst/>
                          <a:latin typeface="Calibri" panose="020F0502020204030204" pitchFamily="34" charset="0"/>
                          <a:ea typeface="Calibri" panose="020F0502020204030204" pitchFamily="34" charset="0"/>
                          <a:cs typeface="Times New Roman" panose="02020603050405020304" pitchFamily="18" charset="0"/>
                        </a:rPr>
                        <a:t> en presentatie van het actieplan aan de vakbonden</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Nihil</a:t>
                      </a:r>
                    </a:p>
                  </a:txBody>
                  <a:tcPr marL="44450" marR="44450" marT="0" marB="0" anchor="ctr"/>
                </a:tc>
                <a:tc>
                  <a:txBody>
                    <a:bodyPr/>
                    <a:lstStyle/>
                    <a:p>
                      <a:pPr algn="ctr">
                        <a:lnSpc>
                          <a:spcPct val="107000"/>
                        </a:lnSpc>
                        <a:spcAft>
                          <a:spcPts val="800"/>
                        </a:spcAft>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15/06/2025</a:t>
                      </a: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err="1">
                          <a:effectLst/>
                          <a:latin typeface="Calibri" panose="020F0502020204030204" pitchFamily="34" charset="0"/>
                          <a:ea typeface="Calibri" panose="020F0502020204030204" pitchFamily="34" charset="0"/>
                          <a:cs typeface="Times New Roman" panose="02020603050405020304" pitchFamily="18" charset="0"/>
                        </a:rPr>
                        <a:t>LcKol</a:t>
                      </a:r>
                      <a:r>
                        <a:rPr lang="nl-BE" sz="1400" dirty="0">
                          <a:effectLst/>
                          <a:latin typeface="Calibri" panose="020F0502020204030204" pitchFamily="34" charset="0"/>
                          <a:ea typeface="Calibri" panose="020F0502020204030204" pitchFamily="34" charset="0"/>
                          <a:cs typeface="Times New Roman" panose="02020603050405020304" pitchFamily="18" charset="0"/>
                        </a:rPr>
                        <a:t> POLFLIET – BAFS</a:t>
                      </a:r>
                    </a:p>
                  </a:txBody>
                  <a:tcPr marL="7620" marR="7620" marT="7620" marB="0" anchor="ctr"/>
                </a:tc>
                <a:tc>
                  <a:txBody>
                    <a:bodyPr/>
                    <a:lstStyle/>
                    <a:p>
                      <a:pPr algn="ctr" fontAlgn="b"/>
                      <a:r>
                        <a:rPr lang="nl-BE" sz="1400" b="0" i="0" u="none" strike="noStrike" dirty="0" err="1">
                          <a:effectLst/>
                          <a:latin typeface="Calibri" panose="020F0502020204030204" pitchFamily="34" charset="0"/>
                        </a:rPr>
                        <a:t>Maj</a:t>
                      </a:r>
                      <a:r>
                        <a:rPr lang="nl-BE" sz="1400" b="0" i="0" u="none" strike="noStrike" dirty="0">
                          <a:effectLst/>
                          <a:latin typeface="Calibri" panose="020F0502020204030204" pitchFamily="34" charset="0"/>
                        </a:rPr>
                        <a:t> DAMART Arnaud SPPT AIR</a:t>
                      </a:r>
                    </a:p>
                  </a:txBody>
                  <a:tcPr marL="7620" marR="7620" marT="7620" marB="0" anchor="ctr"/>
                </a:tc>
                <a:extLst>
                  <a:ext uri="{0D108BD9-81ED-4DB2-BD59-A6C34878D82A}">
                    <a16:rowId xmlns:a16="http://schemas.microsoft.com/office/drawing/2014/main" val="3168295882"/>
                  </a:ext>
                </a:extLst>
              </a:tr>
              <a:tr h="1179411">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BAFS, DG H&amp;WB</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Start van de risicoanalyses op de bases.</a:t>
                      </a:r>
                      <a:br>
                        <a:rPr lang="nl-BE" sz="1400" dirty="0">
                          <a:effectLst/>
                          <a:latin typeface="Calibri" panose="020F0502020204030204" pitchFamily="34" charset="0"/>
                          <a:ea typeface="Calibri" panose="020F0502020204030204" pitchFamily="34" charset="0"/>
                          <a:cs typeface="Times New Roman" panose="02020603050405020304" pitchFamily="18" charset="0"/>
                        </a:rPr>
                      </a:br>
                      <a:r>
                        <a:rPr lang="nl-BE" sz="1400" dirty="0">
                          <a:effectLst/>
                          <a:latin typeface="Calibri" panose="020F0502020204030204" pitchFamily="34" charset="0"/>
                          <a:ea typeface="Calibri" panose="020F0502020204030204" pitchFamily="34" charset="0"/>
                          <a:cs typeface="Times New Roman" panose="02020603050405020304" pitchFamily="18" charset="0"/>
                        </a:rPr>
                        <a:t>Verzameling van de risicoanalyses.</a:t>
                      </a:r>
                      <a:br>
                        <a:rPr lang="nl-BE" sz="1400" dirty="0">
                          <a:effectLst/>
                          <a:latin typeface="Calibri" panose="020F0502020204030204" pitchFamily="34" charset="0"/>
                          <a:ea typeface="Calibri" panose="020F0502020204030204" pitchFamily="34" charset="0"/>
                          <a:cs typeface="Times New Roman" panose="02020603050405020304" pitchFamily="18" charset="0"/>
                        </a:rPr>
                      </a:br>
                      <a:r>
                        <a:rPr lang="nl-BE" sz="1400" dirty="0">
                          <a:effectLst/>
                          <a:latin typeface="Calibri" panose="020F0502020204030204" pitchFamily="34" charset="0"/>
                          <a:ea typeface="Calibri" panose="020F0502020204030204" pitchFamily="34" charset="0"/>
                          <a:cs typeface="Times New Roman" panose="02020603050405020304" pitchFamily="18" charset="0"/>
                        </a:rPr>
                        <a:t>Analyse van de ontvangen RA en aanpassing van de bestaande maatregelen.</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Nihil</a:t>
                      </a:r>
                    </a:p>
                  </a:txBody>
                  <a:tcPr marL="44450" marR="44450" marT="0" marB="0" anchor="ctr"/>
                </a:tc>
                <a:tc>
                  <a:txBody>
                    <a:bodyPr/>
                    <a:lstStyle/>
                    <a:p>
                      <a:pPr algn="ctr">
                        <a:lnSpc>
                          <a:spcPct val="107000"/>
                        </a:lnSpc>
                        <a:spcAft>
                          <a:spcPts val="800"/>
                        </a:spcAft>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31/08/2025</a:t>
                      </a: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err="1">
                          <a:effectLst/>
                          <a:latin typeface="Calibri" panose="020F0502020204030204" pitchFamily="34" charset="0"/>
                          <a:ea typeface="Calibri" panose="020F0502020204030204" pitchFamily="34" charset="0"/>
                          <a:cs typeface="Times New Roman" panose="02020603050405020304" pitchFamily="18" charset="0"/>
                        </a:rPr>
                        <a:t>LcKol</a:t>
                      </a:r>
                      <a:r>
                        <a:rPr lang="nl-BE" sz="1400" dirty="0">
                          <a:effectLst/>
                          <a:latin typeface="Calibri" panose="020F0502020204030204" pitchFamily="34" charset="0"/>
                          <a:ea typeface="Calibri" panose="020F0502020204030204" pitchFamily="34" charset="0"/>
                          <a:cs typeface="Times New Roman" panose="02020603050405020304" pitchFamily="18" charset="0"/>
                        </a:rPr>
                        <a:t> POLFLIET – BAFS</a:t>
                      </a:r>
                    </a:p>
                  </a:txBody>
                  <a:tcPr marL="7620" marR="7620" marT="7620" marB="0" anchor="ctr"/>
                </a:tc>
                <a:tc>
                  <a:txBody>
                    <a:bodyPr/>
                    <a:lstStyle/>
                    <a:p>
                      <a:pPr algn="ctr" fontAlgn="b"/>
                      <a:r>
                        <a:rPr lang="nl-BE" sz="1400" b="0" i="0" u="none" strike="noStrike" dirty="0" err="1">
                          <a:effectLst/>
                          <a:latin typeface="Calibri" panose="020F0502020204030204" pitchFamily="34" charset="0"/>
                        </a:rPr>
                        <a:t>Maj</a:t>
                      </a:r>
                      <a:r>
                        <a:rPr lang="nl-BE" sz="1400" b="0" i="0" u="none" strike="noStrike" dirty="0">
                          <a:effectLst/>
                          <a:latin typeface="Calibri" panose="020F0502020204030204" pitchFamily="34" charset="0"/>
                        </a:rPr>
                        <a:t> DAMART Arnaud SPPT AIR</a:t>
                      </a:r>
                    </a:p>
                  </a:txBody>
                  <a:tcPr marL="7620" marR="7620" marT="7620" marB="0" anchor="ctr"/>
                </a:tc>
                <a:extLst>
                  <a:ext uri="{0D108BD9-81ED-4DB2-BD59-A6C34878D82A}">
                    <a16:rowId xmlns:a16="http://schemas.microsoft.com/office/drawing/2014/main" val="553309125"/>
                  </a:ext>
                </a:extLst>
              </a:tr>
            </a:tbl>
          </a:graphicData>
        </a:graphic>
      </p:graphicFrame>
    </p:spTree>
    <p:extLst>
      <p:ext uri="{BB962C8B-B14F-4D97-AF65-F5344CB8AC3E}">
        <p14:creationId xmlns:p14="http://schemas.microsoft.com/office/powerpoint/2010/main" val="181078087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A22B64-0648-3E2E-9830-9F41DC894AB6}"/>
            </a:ext>
          </a:extLst>
        </p:cNvPr>
        <p:cNvGrpSpPr/>
        <p:nvPr/>
      </p:nvGrpSpPr>
      <p:grpSpPr>
        <a:xfrm>
          <a:off x="0" y="0"/>
          <a:ext cx="0" cy="0"/>
          <a:chOff x="0" y="0"/>
          <a:chExt cx="0" cy="0"/>
        </a:xfrm>
      </p:grpSpPr>
      <p:sp>
        <p:nvSpPr>
          <p:cNvPr id="5" name="TextBox 4">
            <a:extLst>
              <a:ext uri="{FF2B5EF4-FFF2-40B4-BE49-F238E27FC236}">
                <a16:creationId xmlns:a16="http://schemas.microsoft.com/office/drawing/2014/main" id="{9EBB587F-3CDB-A027-B606-CBF1A775F996}"/>
              </a:ext>
            </a:extLst>
          </p:cNvPr>
          <p:cNvSpPr txBox="1"/>
          <p:nvPr/>
        </p:nvSpPr>
        <p:spPr>
          <a:xfrm>
            <a:off x="0" y="113803"/>
            <a:ext cx="12192000" cy="2000548"/>
          </a:xfrm>
          <a:prstGeom prst="rect">
            <a:avLst/>
          </a:prstGeom>
        </p:spPr>
        <p:txBody>
          <a:bodyPr wrap="square" rtlCol="0">
            <a:spAutoFit/>
          </a:bodyPr>
          <a:lstStyle/>
          <a:p>
            <a:pPr algn="ctr"/>
            <a:r>
              <a:rPr lang="nl-BE" sz="4400" b="1" dirty="0">
                <a:latin typeface="Arial" panose="020B0604020202020204" pitchFamily="34" charset="0"/>
                <a:cs typeface="Arial" panose="020B0604020202020204" pitchFamily="34" charset="0"/>
              </a:rPr>
              <a:t>26-CA-01</a:t>
            </a:r>
            <a:br>
              <a:rPr lang="nl-BE" sz="4400" b="1" dirty="0">
                <a:latin typeface="Arial" panose="020B0604020202020204" pitchFamily="34" charset="0"/>
                <a:cs typeface="Arial" panose="020B0604020202020204" pitchFamily="34" charset="0"/>
              </a:rPr>
            </a:br>
            <a:r>
              <a:rPr lang="nl-BE" sz="4000" b="1" dirty="0">
                <a:latin typeface="Arial" panose="020B0604020202020204" pitchFamily="34" charset="0"/>
                <a:cs typeface="Arial" panose="020B0604020202020204" pitchFamily="34" charset="0"/>
              </a:rPr>
              <a:t>GEVAAR VAN BAANVERLICHTING OP </a:t>
            </a:r>
            <a:r>
              <a:rPr lang="nl-BE" sz="4000" b="1" dirty="0" err="1">
                <a:latin typeface="Arial" panose="020B0604020202020204" pitchFamily="34" charset="0"/>
                <a:cs typeface="Arial" panose="020B0604020202020204" pitchFamily="34" charset="0"/>
              </a:rPr>
              <a:t>LuM</a:t>
            </a:r>
            <a:r>
              <a:rPr lang="nl-BE" sz="4000" b="1" dirty="0">
                <a:latin typeface="Arial" panose="020B0604020202020204" pitchFamily="34" charset="0"/>
                <a:cs typeface="Arial" panose="020B0604020202020204" pitchFamily="34" charset="0"/>
              </a:rPr>
              <a:t> Basis.</a:t>
            </a:r>
          </a:p>
        </p:txBody>
      </p:sp>
      <p:graphicFrame>
        <p:nvGraphicFramePr>
          <p:cNvPr id="6" name="Table 5">
            <a:extLst>
              <a:ext uri="{FF2B5EF4-FFF2-40B4-BE49-F238E27FC236}">
                <a16:creationId xmlns:a16="http://schemas.microsoft.com/office/drawing/2014/main" id="{8864D73B-F37B-2AFA-50CD-AFBB667D4B93}"/>
              </a:ext>
            </a:extLst>
          </p:cNvPr>
          <p:cNvGraphicFramePr>
            <a:graphicFrameLocks noGrp="1"/>
          </p:cNvGraphicFramePr>
          <p:nvPr>
            <p:extLst>
              <p:ext uri="{D42A27DB-BD31-4B8C-83A1-F6EECF244321}">
                <p14:modId xmlns:p14="http://schemas.microsoft.com/office/powerpoint/2010/main" val="175094894"/>
              </p:ext>
            </p:extLst>
          </p:nvPr>
        </p:nvGraphicFramePr>
        <p:xfrm>
          <a:off x="0" y="2149831"/>
          <a:ext cx="12192000" cy="3528757"/>
        </p:xfrm>
        <a:graphic>
          <a:graphicData uri="http://schemas.openxmlformats.org/drawingml/2006/table">
            <a:tbl>
              <a:tblPr firstRow="1" bandRow="1">
                <a:tableStyleId>{5C22544A-7EE6-4342-B048-85BDC9FD1C3A}</a:tableStyleId>
              </a:tblPr>
              <a:tblGrid>
                <a:gridCol w="1344246">
                  <a:extLst>
                    <a:ext uri="{9D8B030D-6E8A-4147-A177-3AD203B41FA5}">
                      <a16:colId xmlns:a16="http://schemas.microsoft.com/office/drawing/2014/main" val="3164560031"/>
                    </a:ext>
                  </a:extLst>
                </a:gridCol>
                <a:gridCol w="3040185">
                  <a:extLst>
                    <a:ext uri="{9D8B030D-6E8A-4147-A177-3AD203B41FA5}">
                      <a16:colId xmlns:a16="http://schemas.microsoft.com/office/drawing/2014/main" val="4051463726"/>
                    </a:ext>
                  </a:extLst>
                </a:gridCol>
                <a:gridCol w="1520092">
                  <a:extLst>
                    <a:ext uri="{9D8B030D-6E8A-4147-A177-3AD203B41FA5}">
                      <a16:colId xmlns:a16="http://schemas.microsoft.com/office/drawing/2014/main" val="2989411758"/>
                    </a:ext>
                  </a:extLst>
                </a:gridCol>
                <a:gridCol w="817553">
                  <a:extLst>
                    <a:ext uri="{9D8B030D-6E8A-4147-A177-3AD203B41FA5}">
                      <a16:colId xmlns:a16="http://schemas.microsoft.com/office/drawing/2014/main" val="3396486518"/>
                    </a:ext>
                  </a:extLst>
                </a:gridCol>
                <a:gridCol w="1186248">
                  <a:extLst>
                    <a:ext uri="{9D8B030D-6E8A-4147-A177-3AD203B41FA5}">
                      <a16:colId xmlns:a16="http://schemas.microsoft.com/office/drawing/2014/main" val="3760943750"/>
                    </a:ext>
                  </a:extLst>
                </a:gridCol>
                <a:gridCol w="2018271">
                  <a:extLst>
                    <a:ext uri="{9D8B030D-6E8A-4147-A177-3AD203B41FA5}">
                      <a16:colId xmlns:a16="http://schemas.microsoft.com/office/drawing/2014/main" val="435362140"/>
                    </a:ext>
                  </a:extLst>
                </a:gridCol>
                <a:gridCol w="2265405">
                  <a:extLst>
                    <a:ext uri="{9D8B030D-6E8A-4147-A177-3AD203B41FA5}">
                      <a16:colId xmlns:a16="http://schemas.microsoft.com/office/drawing/2014/main" val="2718862243"/>
                    </a:ext>
                  </a:extLst>
                </a:gridCol>
              </a:tblGrid>
              <a:tr h="994272">
                <a:tc>
                  <a:txBody>
                    <a:bodyPr/>
                    <a:lstStyle/>
                    <a:p>
                      <a:pPr algn="ctr"/>
                      <a:r>
                        <a:rPr lang="nl-BE">
                          <a:solidFill>
                            <a:schemeClr val="bg1"/>
                          </a:solidFill>
                        </a:rPr>
                        <a:t>Actor</a:t>
                      </a:r>
                      <a:endParaRPr lang="nl-BE" dirty="0">
                        <a:solidFill>
                          <a:schemeClr val="bg1"/>
                        </a:solidFill>
                      </a:endParaRPr>
                    </a:p>
                  </a:txBody>
                  <a:tcPr anchor="ctr"/>
                </a:tc>
                <a:tc>
                  <a:txBody>
                    <a:bodyPr/>
                    <a:lstStyle/>
                    <a:p>
                      <a:pPr algn="ctr"/>
                      <a:r>
                        <a:rPr lang="nl-BE">
                          <a:solidFill>
                            <a:schemeClr val="bg1"/>
                          </a:solidFill>
                        </a:rPr>
                        <a:t>Ojectief/Taak</a:t>
                      </a:r>
                      <a:endParaRPr lang="nl-BE" dirty="0">
                        <a:solidFill>
                          <a:schemeClr val="bg1"/>
                        </a:solidFill>
                      </a:endParaRPr>
                    </a:p>
                  </a:txBody>
                  <a:tcPr anchor="ctr"/>
                </a:tc>
                <a:tc>
                  <a:txBody>
                    <a:bodyPr/>
                    <a:lstStyle/>
                    <a:p>
                      <a:pPr algn="ctr"/>
                      <a:r>
                        <a:rPr lang="nl-BE">
                          <a:solidFill>
                            <a:schemeClr val="bg1"/>
                          </a:solidFill>
                        </a:rPr>
                        <a:t>Impact</a:t>
                      </a:r>
                      <a:br>
                        <a:rPr lang="nl-BE">
                          <a:solidFill>
                            <a:schemeClr val="bg1"/>
                          </a:solidFill>
                        </a:rPr>
                      </a:br>
                      <a:r>
                        <a:rPr lang="nl-BE">
                          <a:solidFill>
                            <a:schemeClr val="bg1"/>
                          </a:solidFill>
                        </a:rPr>
                        <a:t>LPP/PLP</a:t>
                      </a:r>
                      <a:br>
                        <a:rPr lang="nl-BE">
                          <a:solidFill>
                            <a:schemeClr val="bg1"/>
                          </a:solidFill>
                        </a:rPr>
                      </a:br>
                      <a:r>
                        <a:rPr lang="nl-BE">
                          <a:solidFill>
                            <a:schemeClr val="bg1"/>
                          </a:solidFill>
                        </a:rPr>
                        <a:t>KKE</a:t>
                      </a:r>
                      <a:endParaRPr lang="nl-BE" dirty="0">
                        <a:solidFill>
                          <a:schemeClr val="bg1"/>
                        </a:solidFill>
                      </a:endParaRPr>
                    </a:p>
                  </a:txBody>
                  <a:tcPr anchor="ctr"/>
                </a:tc>
                <a:tc>
                  <a:txBody>
                    <a:bodyPr/>
                    <a:lstStyle/>
                    <a:p>
                      <a:pPr algn="ctr"/>
                      <a:r>
                        <a:rPr lang="nl-BE">
                          <a:solidFill>
                            <a:schemeClr val="bg1"/>
                          </a:solidFill>
                        </a:rPr>
                        <a:t>Prio</a:t>
                      </a:r>
                      <a:endParaRPr lang="nl-BE" dirty="0">
                        <a:solidFill>
                          <a:schemeClr val="bg1"/>
                        </a:solidFill>
                      </a:endParaRPr>
                    </a:p>
                  </a:txBody>
                  <a:tcPr anchor="ctr"/>
                </a:tc>
                <a:tc>
                  <a:txBody>
                    <a:bodyPr/>
                    <a:lstStyle/>
                    <a:p>
                      <a:pPr algn="ctr"/>
                      <a:r>
                        <a:rPr lang="nl-BE">
                          <a:solidFill>
                            <a:schemeClr val="bg1"/>
                          </a:solidFill>
                        </a:rPr>
                        <a:t>Data </a:t>
                      </a:r>
                      <a:br>
                        <a:rPr lang="nl-BE">
                          <a:solidFill>
                            <a:schemeClr val="bg1"/>
                          </a:solidFill>
                        </a:rPr>
                      </a:br>
                      <a:r>
                        <a:rPr lang="nl-BE">
                          <a:solidFill>
                            <a:schemeClr val="bg1"/>
                          </a:solidFill>
                        </a:rPr>
                        <a:t>(NLT)</a:t>
                      </a:r>
                      <a:endParaRPr lang="nl-BE" dirty="0">
                        <a:solidFill>
                          <a:schemeClr val="bg1"/>
                        </a:solidFill>
                      </a:endParaRPr>
                    </a:p>
                  </a:txBody>
                  <a:tcPr anchor="ctr"/>
                </a:tc>
                <a:tc>
                  <a:txBody>
                    <a:bodyPr/>
                    <a:lstStyle/>
                    <a:p>
                      <a:pPr algn="ctr"/>
                      <a:r>
                        <a:rPr lang="nl-BE">
                          <a:solidFill>
                            <a:schemeClr val="bg1"/>
                          </a:solidFill>
                        </a:rPr>
                        <a:t>Piloot</a:t>
                      </a:r>
                      <a:endParaRPr lang="nl-BE" dirty="0">
                        <a:solidFill>
                          <a:schemeClr val="bg1"/>
                        </a:solidFill>
                      </a:endParaRPr>
                    </a:p>
                  </a:txBody>
                  <a:tcPr anchor="ctr"/>
                </a:tc>
                <a:tc>
                  <a:txBody>
                    <a:bodyPr/>
                    <a:lstStyle/>
                    <a:p>
                      <a:pPr algn="ctr"/>
                      <a:r>
                        <a:rPr lang="nl-BE">
                          <a:solidFill>
                            <a:schemeClr val="bg1"/>
                          </a:solidFill>
                        </a:rPr>
                        <a:t>Preventieadviseur</a:t>
                      </a:r>
                      <a:endParaRPr lang="nl-BE" dirty="0">
                        <a:solidFill>
                          <a:schemeClr val="bg1"/>
                        </a:solidFill>
                      </a:endParaRPr>
                    </a:p>
                  </a:txBody>
                  <a:tcPr anchor="ctr"/>
                </a:tc>
                <a:extLst>
                  <a:ext uri="{0D108BD9-81ED-4DB2-BD59-A6C34878D82A}">
                    <a16:rowId xmlns:a16="http://schemas.microsoft.com/office/drawing/2014/main" val="3142780"/>
                  </a:ext>
                </a:extLst>
              </a:tr>
              <a:tr h="762877">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BAFS, DG H&amp;WB</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Vervanging van de markering door fasen (per eenheid)</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Nihil</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1</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31/12/2028</a:t>
                      </a: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err="1">
                          <a:effectLst/>
                          <a:latin typeface="Calibri" panose="020F0502020204030204" pitchFamily="34" charset="0"/>
                          <a:ea typeface="Calibri" panose="020F0502020204030204" pitchFamily="34" charset="0"/>
                          <a:cs typeface="Times New Roman" panose="02020603050405020304" pitchFamily="18" charset="0"/>
                        </a:rPr>
                        <a:t>LcKol</a:t>
                      </a:r>
                      <a:r>
                        <a:rPr lang="nl-BE" sz="1400" dirty="0">
                          <a:effectLst/>
                          <a:latin typeface="Calibri" panose="020F0502020204030204" pitchFamily="34" charset="0"/>
                          <a:ea typeface="Calibri" panose="020F0502020204030204" pitchFamily="34" charset="0"/>
                          <a:cs typeface="Times New Roman" panose="02020603050405020304" pitchFamily="18" charset="0"/>
                        </a:rPr>
                        <a:t> POLFLIET – BAFS</a:t>
                      </a:r>
                    </a:p>
                  </a:txBody>
                  <a:tcPr marL="7620" marR="7620" marT="7620" marB="0" anchor="ctr"/>
                </a:tc>
                <a:tc>
                  <a:txBody>
                    <a:bodyPr/>
                    <a:lstStyle/>
                    <a:p>
                      <a:pPr algn="ctr" fontAlgn="b"/>
                      <a:r>
                        <a:rPr lang="nl-BE" sz="1400" b="0" i="0" u="none" strike="noStrike" dirty="0" err="1">
                          <a:effectLst/>
                          <a:latin typeface="Calibri" panose="020F0502020204030204" pitchFamily="34" charset="0"/>
                        </a:rPr>
                        <a:t>Maj</a:t>
                      </a:r>
                      <a:r>
                        <a:rPr lang="nl-BE" sz="1400" b="0" i="0" u="none" strike="noStrike" dirty="0">
                          <a:effectLst/>
                          <a:latin typeface="Calibri" panose="020F0502020204030204" pitchFamily="34" charset="0"/>
                        </a:rPr>
                        <a:t> DAMART Arnaud SPPT AIR</a:t>
                      </a:r>
                    </a:p>
                  </a:txBody>
                  <a:tcPr marL="7620" marR="7620" marT="7620" marB="0" anchor="ctr"/>
                </a:tc>
                <a:extLst>
                  <a:ext uri="{0D108BD9-81ED-4DB2-BD59-A6C34878D82A}">
                    <a16:rowId xmlns:a16="http://schemas.microsoft.com/office/drawing/2014/main" val="3523808688"/>
                  </a:ext>
                </a:extLst>
              </a:tr>
              <a:tr h="885804">
                <a:tc>
                  <a:txBody>
                    <a:bodyPr/>
                    <a:lstStyle/>
                    <a:p>
                      <a:pPr algn="ctr">
                        <a:lnSpc>
                          <a:spcPct val="107000"/>
                        </a:lnSpc>
                        <a:spcAft>
                          <a:spcPts val="800"/>
                        </a:spcAft>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algn="ctr" fontAlgn="b"/>
                      <a:endParaRPr lang="nl-BE" sz="1400" b="0" i="0" u="none" strike="noStrike" dirty="0">
                        <a:effectLst/>
                        <a:latin typeface="Calibri" panose="020F0502020204030204" pitchFamily="34" charset="0"/>
                      </a:endParaRPr>
                    </a:p>
                  </a:txBody>
                  <a:tcPr marL="7620" marR="7620" marT="7620" marB="0" anchor="ctr"/>
                </a:tc>
                <a:extLst>
                  <a:ext uri="{0D108BD9-81ED-4DB2-BD59-A6C34878D82A}">
                    <a16:rowId xmlns:a16="http://schemas.microsoft.com/office/drawing/2014/main" val="1100297093"/>
                  </a:ext>
                </a:extLst>
              </a:tr>
              <a:tr h="885804">
                <a:tc>
                  <a:txBody>
                    <a:bodyPr/>
                    <a:lstStyle/>
                    <a:p>
                      <a:pPr algn="ctr">
                        <a:lnSpc>
                          <a:spcPct val="107000"/>
                        </a:lnSpc>
                        <a:spcAft>
                          <a:spcPts val="800"/>
                        </a:spcAft>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algn="ctr" fontAlgn="b"/>
                      <a:endParaRPr lang="nl-BE" sz="1400" b="0" i="0" u="none" strike="noStrike" dirty="0">
                        <a:effectLst/>
                        <a:latin typeface="Calibri" panose="020F0502020204030204" pitchFamily="34" charset="0"/>
                      </a:endParaRPr>
                    </a:p>
                  </a:txBody>
                  <a:tcPr marL="7620" marR="7620" marT="7620" marB="0" anchor="ctr"/>
                </a:tc>
                <a:extLst>
                  <a:ext uri="{0D108BD9-81ED-4DB2-BD59-A6C34878D82A}">
                    <a16:rowId xmlns:a16="http://schemas.microsoft.com/office/drawing/2014/main" val="3168295882"/>
                  </a:ext>
                </a:extLst>
              </a:tr>
            </a:tbl>
          </a:graphicData>
        </a:graphic>
      </p:graphicFrame>
    </p:spTree>
    <p:extLst>
      <p:ext uri="{BB962C8B-B14F-4D97-AF65-F5344CB8AC3E}">
        <p14:creationId xmlns:p14="http://schemas.microsoft.com/office/powerpoint/2010/main" val="379940663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EB30CFB-0C44-06A7-6EA2-AE5D29416322}"/>
            </a:ext>
          </a:extLst>
        </p:cNvPr>
        <p:cNvGrpSpPr/>
        <p:nvPr/>
      </p:nvGrpSpPr>
      <p:grpSpPr>
        <a:xfrm>
          <a:off x="0" y="0"/>
          <a:ext cx="0" cy="0"/>
          <a:chOff x="0" y="0"/>
          <a:chExt cx="0" cy="0"/>
        </a:xfrm>
      </p:grpSpPr>
      <p:sp>
        <p:nvSpPr>
          <p:cNvPr id="5" name="TextBox 4">
            <a:extLst>
              <a:ext uri="{FF2B5EF4-FFF2-40B4-BE49-F238E27FC236}">
                <a16:creationId xmlns:a16="http://schemas.microsoft.com/office/drawing/2014/main" id="{AEC07991-44D9-C090-8167-AA867D511E36}"/>
              </a:ext>
            </a:extLst>
          </p:cNvPr>
          <p:cNvSpPr txBox="1"/>
          <p:nvPr/>
        </p:nvSpPr>
        <p:spPr>
          <a:xfrm>
            <a:off x="0" y="113803"/>
            <a:ext cx="12192000" cy="2000548"/>
          </a:xfrm>
          <a:prstGeom prst="rect">
            <a:avLst/>
          </a:prstGeom>
        </p:spPr>
        <p:txBody>
          <a:bodyPr wrap="square" rtlCol="0">
            <a:spAutoFit/>
          </a:bodyPr>
          <a:lstStyle/>
          <a:p>
            <a:pPr algn="ctr"/>
            <a:r>
              <a:rPr lang="nl-BE" sz="4400" b="1" dirty="0">
                <a:latin typeface="Arial" panose="020B0604020202020204" pitchFamily="34" charset="0"/>
                <a:cs typeface="Arial" panose="020B0604020202020204" pitchFamily="34" charset="0"/>
              </a:rPr>
              <a:t>26-HR-01</a:t>
            </a:r>
            <a:br>
              <a:rPr lang="nl-BE" sz="4400" b="1" dirty="0">
                <a:latin typeface="Arial" panose="020B0604020202020204" pitchFamily="34" charset="0"/>
                <a:cs typeface="Arial" panose="020B0604020202020204" pitchFamily="34" charset="0"/>
              </a:rPr>
            </a:br>
            <a:r>
              <a:rPr lang="nl-BE" sz="4000" b="1" dirty="0">
                <a:latin typeface="Arial" panose="020B0604020202020204" pitchFamily="34" charset="0"/>
                <a:cs typeface="Arial" panose="020B0604020202020204" pitchFamily="34" charset="0"/>
              </a:rPr>
              <a:t>HERZIENING TOELAGE VOOR GEVAARLIJK? ONGEZOND EN HINDERLIJK WERK.</a:t>
            </a:r>
          </a:p>
        </p:txBody>
      </p:sp>
      <p:graphicFrame>
        <p:nvGraphicFramePr>
          <p:cNvPr id="6" name="Table 5">
            <a:extLst>
              <a:ext uri="{FF2B5EF4-FFF2-40B4-BE49-F238E27FC236}">
                <a16:creationId xmlns:a16="http://schemas.microsoft.com/office/drawing/2014/main" id="{841FBD85-2FC2-B23F-F388-5E2B1F85D95C}"/>
              </a:ext>
            </a:extLst>
          </p:cNvPr>
          <p:cNvGraphicFramePr>
            <a:graphicFrameLocks noGrp="1"/>
          </p:cNvGraphicFramePr>
          <p:nvPr>
            <p:extLst>
              <p:ext uri="{D42A27DB-BD31-4B8C-83A1-F6EECF244321}">
                <p14:modId xmlns:p14="http://schemas.microsoft.com/office/powerpoint/2010/main" val="2774222968"/>
              </p:ext>
            </p:extLst>
          </p:nvPr>
        </p:nvGraphicFramePr>
        <p:xfrm>
          <a:off x="0" y="2149831"/>
          <a:ext cx="12192000" cy="3897196"/>
        </p:xfrm>
        <a:graphic>
          <a:graphicData uri="http://schemas.openxmlformats.org/drawingml/2006/table">
            <a:tbl>
              <a:tblPr firstRow="1" bandRow="1">
                <a:tableStyleId>{5C22544A-7EE6-4342-B048-85BDC9FD1C3A}</a:tableStyleId>
              </a:tblPr>
              <a:tblGrid>
                <a:gridCol w="1344246">
                  <a:extLst>
                    <a:ext uri="{9D8B030D-6E8A-4147-A177-3AD203B41FA5}">
                      <a16:colId xmlns:a16="http://schemas.microsoft.com/office/drawing/2014/main" val="3164560031"/>
                    </a:ext>
                  </a:extLst>
                </a:gridCol>
                <a:gridCol w="3040185">
                  <a:extLst>
                    <a:ext uri="{9D8B030D-6E8A-4147-A177-3AD203B41FA5}">
                      <a16:colId xmlns:a16="http://schemas.microsoft.com/office/drawing/2014/main" val="4051463726"/>
                    </a:ext>
                  </a:extLst>
                </a:gridCol>
                <a:gridCol w="1520092">
                  <a:extLst>
                    <a:ext uri="{9D8B030D-6E8A-4147-A177-3AD203B41FA5}">
                      <a16:colId xmlns:a16="http://schemas.microsoft.com/office/drawing/2014/main" val="2989411758"/>
                    </a:ext>
                  </a:extLst>
                </a:gridCol>
                <a:gridCol w="817553">
                  <a:extLst>
                    <a:ext uri="{9D8B030D-6E8A-4147-A177-3AD203B41FA5}">
                      <a16:colId xmlns:a16="http://schemas.microsoft.com/office/drawing/2014/main" val="3396486518"/>
                    </a:ext>
                  </a:extLst>
                </a:gridCol>
                <a:gridCol w="1186248">
                  <a:extLst>
                    <a:ext uri="{9D8B030D-6E8A-4147-A177-3AD203B41FA5}">
                      <a16:colId xmlns:a16="http://schemas.microsoft.com/office/drawing/2014/main" val="3760943750"/>
                    </a:ext>
                  </a:extLst>
                </a:gridCol>
                <a:gridCol w="2018271">
                  <a:extLst>
                    <a:ext uri="{9D8B030D-6E8A-4147-A177-3AD203B41FA5}">
                      <a16:colId xmlns:a16="http://schemas.microsoft.com/office/drawing/2014/main" val="435362140"/>
                    </a:ext>
                  </a:extLst>
                </a:gridCol>
                <a:gridCol w="2265405">
                  <a:extLst>
                    <a:ext uri="{9D8B030D-6E8A-4147-A177-3AD203B41FA5}">
                      <a16:colId xmlns:a16="http://schemas.microsoft.com/office/drawing/2014/main" val="2718862243"/>
                    </a:ext>
                  </a:extLst>
                </a:gridCol>
              </a:tblGrid>
              <a:tr h="994272">
                <a:tc>
                  <a:txBody>
                    <a:bodyPr/>
                    <a:lstStyle/>
                    <a:p>
                      <a:pPr algn="ctr"/>
                      <a:r>
                        <a:rPr lang="nl-BE">
                          <a:solidFill>
                            <a:schemeClr val="bg1"/>
                          </a:solidFill>
                        </a:rPr>
                        <a:t>Actor</a:t>
                      </a:r>
                      <a:endParaRPr lang="nl-BE" dirty="0">
                        <a:solidFill>
                          <a:schemeClr val="bg1"/>
                        </a:solidFill>
                      </a:endParaRPr>
                    </a:p>
                  </a:txBody>
                  <a:tcPr anchor="ctr"/>
                </a:tc>
                <a:tc>
                  <a:txBody>
                    <a:bodyPr/>
                    <a:lstStyle/>
                    <a:p>
                      <a:pPr algn="ctr"/>
                      <a:r>
                        <a:rPr lang="nl-BE">
                          <a:solidFill>
                            <a:schemeClr val="bg1"/>
                          </a:solidFill>
                        </a:rPr>
                        <a:t>Ojectief/Taak</a:t>
                      </a:r>
                      <a:endParaRPr lang="nl-BE" dirty="0">
                        <a:solidFill>
                          <a:schemeClr val="bg1"/>
                        </a:solidFill>
                      </a:endParaRPr>
                    </a:p>
                  </a:txBody>
                  <a:tcPr anchor="ctr"/>
                </a:tc>
                <a:tc>
                  <a:txBody>
                    <a:bodyPr/>
                    <a:lstStyle/>
                    <a:p>
                      <a:pPr algn="ctr"/>
                      <a:r>
                        <a:rPr lang="nl-BE">
                          <a:solidFill>
                            <a:schemeClr val="bg1"/>
                          </a:solidFill>
                        </a:rPr>
                        <a:t>Impact</a:t>
                      </a:r>
                      <a:br>
                        <a:rPr lang="nl-BE">
                          <a:solidFill>
                            <a:schemeClr val="bg1"/>
                          </a:solidFill>
                        </a:rPr>
                      </a:br>
                      <a:r>
                        <a:rPr lang="nl-BE">
                          <a:solidFill>
                            <a:schemeClr val="bg1"/>
                          </a:solidFill>
                        </a:rPr>
                        <a:t>LPP/PLP</a:t>
                      </a:r>
                      <a:br>
                        <a:rPr lang="nl-BE">
                          <a:solidFill>
                            <a:schemeClr val="bg1"/>
                          </a:solidFill>
                        </a:rPr>
                      </a:br>
                      <a:r>
                        <a:rPr lang="nl-BE">
                          <a:solidFill>
                            <a:schemeClr val="bg1"/>
                          </a:solidFill>
                        </a:rPr>
                        <a:t>KKE</a:t>
                      </a:r>
                      <a:endParaRPr lang="nl-BE" dirty="0">
                        <a:solidFill>
                          <a:schemeClr val="bg1"/>
                        </a:solidFill>
                      </a:endParaRPr>
                    </a:p>
                  </a:txBody>
                  <a:tcPr anchor="ctr"/>
                </a:tc>
                <a:tc>
                  <a:txBody>
                    <a:bodyPr/>
                    <a:lstStyle/>
                    <a:p>
                      <a:pPr algn="ctr"/>
                      <a:r>
                        <a:rPr lang="nl-BE">
                          <a:solidFill>
                            <a:schemeClr val="bg1"/>
                          </a:solidFill>
                        </a:rPr>
                        <a:t>Prio</a:t>
                      </a:r>
                      <a:endParaRPr lang="nl-BE" dirty="0">
                        <a:solidFill>
                          <a:schemeClr val="bg1"/>
                        </a:solidFill>
                      </a:endParaRPr>
                    </a:p>
                  </a:txBody>
                  <a:tcPr anchor="ctr"/>
                </a:tc>
                <a:tc>
                  <a:txBody>
                    <a:bodyPr/>
                    <a:lstStyle/>
                    <a:p>
                      <a:pPr algn="ctr"/>
                      <a:r>
                        <a:rPr lang="nl-BE">
                          <a:solidFill>
                            <a:schemeClr val="bg1"/>
                          </a:solidFill>
                        </a:rPr>
                        <a:t>Data </a:t>
                      </a:r>
                      <a:br>
                        <a:rPr lang="nl-BE">
                          <a:solidFill>
                            <a:schemeClr val="bg1"/>
                          </a:solidFill>
                        </a:rPr>
                      </a:br>
                      <a:r>
                        <a:rPr lang="nl-BE">
                          <a:solidFill>
                            <a:schemeClr val="bg1"/>
                          </a:solidFill>
                        </a:rPr>
                        <a:t>(NLT)</a:t>
                      </a:r>
                      <a:endParaRPr lang="nl-BE" dirty="0">
                        <a:solidFill>
                          <a:schemeClr val="bg1"/>
                        </a:solidFill>
                      </a:endParaRPr>
                    </a:p>
                  </a:txBody>
                  <a:tcPr anchor="ctr"/>
                </a:tc>
                <a:tc>
                  <a:txBody>
                    <a:bodyPr/>
                    <a:lstStyle/>
                    <a:p>
                      <a:pPr algn="ctr"/>
                      <a:r>
                        <a:rPr lang="nl-BE">
                          <a:solidFill>
                            <a:schemeClr val="bg1"/>
                          </a:solidFill>
                        </a:rPr>
                        <a:t>Piloot</a:t>
                      </a:r>
                      <a:endParaRPr lang="nl-BE" dirty="0">
                        <a:solidFill>
                          <a:schemeClr val="bg1"/>
                        </a:solidFill>
                      </a:endParaRPr>
                    </a:p>
                  </a:txBody>
                  <a:tcPr anchor="ctr"/>
                </a:tc>
                <a:tc>
                  <a:txBody>
                    <a:bodyPr/>
                    <a:lstStyle/>
                    <a:p>
                      <a:pPr algn="ctr"/>
                      <a:r>
                        <a:rPr lang="nl-BE">
                          <a:solidFill>
                            <a:schemeClr val="bg1"/>
                          </a:solidFill>
                        </a:rPr>
                        <a:t>Preventieadviseur</a:t>
                      </a:r>
                      <a:endParaRPr lang="nl-BE" dirty="0">
                        <a:solidFill>
                          <a:schemeClr val="bg1"/>
                        </a:solidFill>
                      </a:endParaRPr>
                    </a:p>
                  </a:txBody>
                  <a:tcPr anchor="ctr"/>
                </a:tc>
                <a:extLst>
                  <a:ext uri="{0D108BD9-81ED-4DB2-BD59-A6C34878D82A}">
                    <a16:rowId xmlns:a16="http://schemas.microsoft.com/office/drawing/2014/main" val="3142780"/>
                  </a:ext>
                </a:extLst>
              </a:tr>
              <a:tr h="762877">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DG H&amp;WB</a:t>
                      </a:r>
                      <a:br>
                        <a:rPr lang="nl-BE" sz="1400" dirty="0">
                          <a:effectLst/>
                          <a:latin typeface="Calibri" panose="020F0502020204030204" pitchFamily="34" charset="0"/>
                          <a:ea typeface="Calibri" panose="020F0502020204030204" pitchFamily="34" charset="0"/>
                          <a:cs typeface="Times New Roman" panose="02020603050405020304" pitchFamily="18" charset="0"/>
                        </a:rPr>
                      </a:br>
                      <a:r>
                        <a:rPr lang="nl-BE" sz="1400" dirty="0">
                          <a:effectLst/>
                          <a:latin typeface="Calibri" panose="020F0502020204030204" pitchFamily="34" charset="0"/>
                          <a:ea typeface="Calibri" panose="020F0502020204030204" pitchFamily="34" charset="0"/>
                          <a:cs typeface="Times New Roman" panose="02020603050405020304" pitchFamily="18" charset="0"/>
                        </a:rPr>
                        <a:t>DG HR-P</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Evaluatie van de procedures en bestaande categorieën: identificatie van lacunes en verouderde definities. Analyse op basis van </a:t>
                      </a:r>
                      <a:r>
                        <a:rPr lang="nl-BE" sz="1400" dirty="0" err="1">
                          <a:effectLst/>
                          <a:latin typeface="Calibri" panose="020F0502020204030204" pitchFamily="34" charset="0"/>
                          <a:ea typeface="Calibri" panose="020F0502020204030204" pitchFamily="34" charset="0"/>
                          <a:cs typeface="Times New Roman" panose="02020603050405020304" pitchFamily="18" charset="0"/>
                        </a:rPr>
                        <a:t>position</a:t>
                      </a:r>
                      <a:r>
                        <a:rPr lang="nl-BE" sz="1400" dirty="0">
                          <a:effectLst/>
                          <a:latin typeface="Calibri" panose="020F0502020204030204" pitchFamily="34" charset="0"/>
                          <a:ea typeface="Calibri" panose="020F0502020204030204" pitchFamily="34" charset="0"/>
                          <a:cs typeface="Times New Roman" panose="02020603050405020304" pitchFamily="18" charset="0"/>
                        </a:rPr>
                        <a:t> </a:t>
                      </a:r>
                      <a:r>
                        <a:rPr lang="nl-BE" sz="1400" dirty="0" err="1">
                          <a:effectLst/>
                          <a:latin typeface="Calibri" panose="020F0502020204030204" pitchFamily="34" charset="0"/>
                          <a:ea typeface="Calibri" panose="020F0502020204030204" pitchFamily="34" charset="0"/>
                          <a:cs typeface="Times New Roman" panose="02020603050405020304" pitchFamily="18" charset="0"/>
                        </a:rPr>
                        <a:t>tasks</a:t>
                      </a:r>
                      <a:r>
                        <a:rPr lang="nl-BE" sz="1400" dirty="0">
                          <a:effectLst/>
                          <a:latin typeface="Calibri" panose="020F0502020204030204" pitchFamily="34" charset="0"/>
                          <a:ea typeface="Calibri" panose="020F0502020204030204" pitchFamily="34" charset="0"/>
                          <a:cs typeface="Times New Roman" panose="02020603050405020304" pitchFamily="18" charset="0"/>
                        </a:rPr>
                        <a:t> in de eenheden. </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Nihil</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3</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31/03/2026</a:t>
                      </a: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err="1">
                          <a:effectLst/>
                          <a:latin typeface="Calibri" panose="020F0502020204030204" pitchFamily="34" charset="0"/>
                          <a:ea typeface="Calibri" panose="020F0502020204030204" pitchFamily="34" charset="0"/>
                          <a:cs typeface="Times New Roman" panose="02020603050405020304" pitchFamily="18" charset="0"/>
                        </a:rPr>
                        <a:t>Cdt</a:t>
                      </a:r>
                      <a:r>
                        <a:rPr lang="nl-BE" sz="1400" dirty="0">
                          <a:effectLst/>
                          <a:latin typeface="Calibri" panose="020F0502020204030204" pitchFamily="34" charset="0"/>
                          <a:ea typeface="Calibri" panose="020F0502020204030204" pitchFamily="34" charset="0"/>
                          <a:cs typeface="Times New Roman" panose="02020603050405020304" pitchFamily="18" charset="0"/>
                        </a:rPr>
                        <a:t> NEYENS Ellen</a:t>
                      </a:r>
                    </a:p>
                  </a:txBody>
                  <a:tcPr marL="7620" marR="7620" marT="7620" marB="0" anchor="ctr"/>
                </a:tc>
                <a:tc>
                  <a:txBody>
                    <a:bodyPr/>
                    <a:lstStyle/>
                    <a:p>
                      <a:pPr algn="ctr" fontAlgn="b"/>
                      <a:r>
                        <a:rPr lang="nl-BE" sz="1400" b="0" i="0" u="none" strike="noStrike" dirty="0">
                          <a:effectLst/>
                          <a:latin typeface="Calibri" panose="020F0502020204030204" pitchFamily="34" charset="0"/>
                        </a:rPr>
                        <a:t>Kol MELANGE Philippe</a:t>
                      </a:r>
                      <a:br>
                        <a:rPr lang="nl-BE" sz="1400" b="0" i="0" u="none" strike="noStrike" dirty="0">
                          <a:effectLst/>
                          <a:latin typeface="Calibri" panose="020F0502020204030204" pitchFamily="34" charset="0"/>
                        </a:rPr>
                      </a:br>
                      <a:r>
                        <a:rPr lang="nl-BE" sz="1400" b="0" i="0" u="none" strike="noStrike" dirty="0" err="1">
                          <a:effectLst/>
                          <a:latin typeface="Calibri" panose="020F0502020204030204" pitchFamily="34" charset="0"/>
                        </a:rPr>
                        <a:t>LtKol</a:t>
                      </a:r>
                      <a:r>
                        <a:rPr lang="nl-BE" sz="1400" b="0" i="0" u="none" strike="noStrike" dirty="0">
                          <a:effectLst/>
                          <a:latin typeface="Calibri" panose="020F0502020204030204" pitchFamily="34" charset="0"/>
                        </a:rPr>
                        <a:t> HINDERIJCKX Peter</a:t>
                      </a:r>
                    </a:p>
                  </a:txBody>
                  <a:tcPr marL="7620" marR="7620" marT="7620" marB="0" anchor="ctr"/>
                </a:tc>
                <a:extLst>
                  <a:ext uri="{0D108BD9-81ED-4DB2-BD59-A6C34878D82A}">
                    <a16:rowId xmlns:a16="http://schemas.microsoft.com/office/drawing/2014/main" val="3523808688"/>
                  </a:ext>
                </a:extLst>
              </a:tr>
              <a:tr h="885804">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DG H&amp;WB</a:t>
                      </a:r>
                      <a:br>
                        <a:rPr lang="nl-BE" sz="1400" dirty="0">
                          <a:effectLst/>
                          <a:latin typeface="Calibri" panose="020F0502020204030204" pitchFamily="34" charset="0"/>
                          <a:ea typeface="Calibri" panose="020F0502020204030204" pitchFamily="34" charset="0"/>
                          <a:cs typeface="Times New Roman" panose="02020603050405020304" pitchFamily="18" charset="0"/>
                        </a:rPr>
                      </a:br>
                      <a:r>
                        <a:rPr lang="nl-BE" sz="1400" dirty="0">
                          <a:effectLst/>
                          <a:latin typeface="Calibri" panose="020F0502020204030204" pitchFamily="34" charset="0"/>
                          <a:ea typeface="Calibri" panose="020F0502020204030204" pitchFamily="34" charset="0"/>
                          <a:cs typeface="Times New Roman" panose="02020603050405020304" pitchFamily="18" charset="0"/>
                        </a:rPr>
                        <a:t>DG HR-P</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Vastleggen van criteria, </a:t>
                      </a:r>
                      <a:r>
                        <a:rPr lang="nl-BE" sz="1400" dirty="0" err="1">
                          <a:effectLst/>
                          <a:latin typeface="Calibri" panose="020F0502020204030204" pitchFamily="34" charset="0"/>
                          <a:ea typeface="Calibri" panose="020F0502020204030204" pitchFamily="34" charset="0"/>
                          <a:cs typeface="Times New Roman" panose="02020603050405020304" pitchFamily="18" charset="0"/>
                        </a:rPr>
                        <a:t>definiering</a:t>
                      </a:r>
                      <a:r>
                        <a:rPr lang="nl-BE" sz="1400" dirty="0">
                          <a:effectLst/>
                          <a:latin typeface="Calibri" panose="020F0502020204030204" pitchFamily="34" charset="0"/>
                          <a:ea typeface="Calibri" panose="020F0502020204030204" pitchFamily="34" charset="0"/>
                          <a:cs typeface="Times New Roman" panose="02020603050405020304" pitchFamily="18" charset="0"/>
                        </a:rPr>
                        <a:t> van taken en opmaken van nieuwe lijst gevaarlijk, ongezond en hinderlijk werk.</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Nihil</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3</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30/06/2026</a:t>
                      </a: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err="1">
                          <a:effectLst/>
                          <a:latin typeface="Calibri" panose="020F0502020204030204" pitchFamily="34" charset="0"/>
                          <a:ea typeface="Calibri" panose="020F0502020204030204" pitchFamily="34" charset="0"/>
                          <a:cs typeface="Times New Roman" panose="02020603050405020304" pitchFamily="18" charset="0"/>
                        </a:rPr>
                        <a:t>Cdt</a:t>
                      </a:r>
                      <a:r>
                        <a:rPr lang="nl-BE" sz="1400" dirty="0">
                          <a:effectLst/>
                          <a:latin typeface="Calibri" panose="020F0502020204030204" pitchFamily="34" charset="0"/>
                          <a:ea typeface="Calibri" panose="020F0502020204030204" pitchFamily="34" charset="0"/>
                          <a:cs typeface="Times New Roman" panose="02020603050405020304" pitchFamily="18" charset="0"/>
                        </a:rPr>
                        <a:t> NEYENS Ellen</a:t>
                      </a:r>
                    </a:p>
                  </a:txBody>
                  <a:tcPr marL="7620" marR="7620" marT="7620" marB="0" anchor="ctr"/>
                </a:tc>
                <a:tc>
                  <a:txBody>
                    <a:bodyPr/>
                    <a:lstStyle/>
                    <a:p>
                      <a:pPr algn="ctr" fontAlgn="b"/>
                      <a:r>
                        <a:rPr lang="nl-BE" sz="1400" b="0" i="0" u="none" strike="noStrike" dirty="0">
                          <a:effectLst/>
                          <a:latin typeface="Calibri" panose="020F0502020204030204" pitchFamily="34" charset="0"/>
                        </a:rPr>
                        <a:t>Kol MELANGE Philippe</a:t>
                      </a:r>
                      <a:br>
                        <a:rPr lang="nl-BE" sz="1400" b="0" i="0" u="none" strike="noStrike" dirty="0">
                          <a:effectLst/>
                          <a:latin typeface="Calibri" panose="020F0502020204030204" pitchFamily="34" charset="0"/>
                        </a:rPr>
                      </a:br>
                      <a:r>
                        <a:rPr lang="nl-BE" sz="1400" b="0" i="0" u="none" strike="noStrike" dirty="0" err="1">
                          <a:effectLst/>
                          <a:latin typeface="Calibri" panose="020F0502020204030204" pitchFamily="34" charset="0"/>
                        </a:rPr>
                        <a:t>LtKol</a:t>
                      </a:r>
                      <a:r>
                        <a:rPr lang="nl-BE" sz="1400" b="0" i="0" u="none" strike="noStrike" dirty="0">
                          <a:effectLst/>
                          <a:latin typeface="Calibri" panose="020F0502020204030204" pitchFamily="34" charset="0"/>
                        </a:rPr>
                        <a:t> HINDERIJCKX Peter</a:t>
                      </a:r>
                    </a:p>
                  </a:txBody>
                  <a:tcPr marL="7620" marR="7620" marT="7620" marB="0" anchor="ctr"/>
                </a:tc>
                <a:extLst>
                  <a:ext uri="{0D108BD9-81ED-4DB2-BD59-A6C34878D82A}">
                    <a16:rowId xmlns:a16="http://schemas.microsoft.com/office/drawing/2014/main" val="1100297093"/>
                  </a:ext>
                </a:extLst>
              </a:tr>
              <a:tr h="885804">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DG H&amp;WB</a:t>
                      </a:r>
                      <a:br>
                        <a:rPr lang="nl-BE" sz="1400" dirty="0">
                          <a:effectLst/>
                          <a:latin typeface="Calibri" panose="020F0502020204030204" pitchFamily="34" charset="0"/>
                          <a:ea typeface="Calibri" panose="020F0502020204030204" pitchFamily="34" charset="0"/>
                          <a:cs typeface="Times New Roman" panose="02020603050405020304" pitchFamily="18" charset="0"/>
                        </a:rPr>
                      </a:br>
                      <a:r>
                        <a:rPr lang="nl-BE" sz="1400" dirty="0">
                          <a:effectLst/>
                          <a:latin typeface="Calibri" panose="020F0502020204030204" pitchFamily="34" charset="0"/>
                          <a:ea typeface="Calibri" panose="020F0502020204030204" pitchFamily="34" charset="0"/>
                          <a:cs typeface="Times New Roman" panose="02020603050405020304" pitchFamily="18" charset="0"/>
                        </a:rPr>
                        <a:t>DG HR-P</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Voorstellen tot aanpassing wetgeving.</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Nihil</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3</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31/12/2026</a:t>
                      </a: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err="1">
                          <a:effectLst/>
                          <a:latin typeface="Calibri" panose="020F0502020204030204" pitchFamily="34" charset="0"/>
                          <a:ea typeface="Calibri" panose="020F0502020204030204" pitchFamily="34" charset="0"/>
                          <a:cs typeface="Times New Roman" panose="02020603050405020304" pitchFamily="18" charset="0"/>
                        </a:rPr>
                        <a:t>Cdt</a:t>
                      </a:r>
                      <a:r>
                        <a:rPr lang="nl-BE" sz="1400" dirty="0">
                          <a:effectLst/>
                          <a:latin typeface="Calibri" panose="020F0502020204030204" pitchFamily="34" charset="0"/>
                          <a:ea typeface="Calibri" panose="020F0502020204030204" pitchFamily="34" charset="0"/>
                          <a:cs typeface="Times New Roman" panose="02020603050405020304" pitchFamily="18" charset="0"/>
                        </a:rPr>
                        <a:t> NEYENS Ellen</a:t>
                      </a:r>
                    </a:p>
                  </a:txBody>
                  <a:tcPr marL="7620" marR="7620" marT="7620" marB="0" anchor="ctr"/>
                </a:tc>
                <a:tc>
                  <a:txBody>
                    <a:bodyPr/>
                    <a:lstStyle/>
                    <a:p>
                      <a:pPr algn="ctr" fontAlgn="b"/>
                      <a:r>
                        <a:rPr lang="nl-BE" sz="1400" b="0" i="0" u="none" strike="noStrike" dirty="0">
                          <a:effectLst/>
                          <a:latin typeface="Calibri" panose="020F0502020204030204" pitchFamily="34" charset="0"/>
                        </a:rPr>
                        <a:t>Kol MELANGE Philippe</a:t>
                      </a:r>
                      <a:br>
                        <a:rPr lang="nl-BE" sz="1400" b="0" i="0" u="none" strike="noStrike" dirty="0">
                          <a:effectLst/>
                          <a:latin typeface="Calibri" panose="020F0502020204030204" pitchFamily="34" charset="0"/>
                        </a:rPr>
                      </a:br>
                      <a:r>
                        <a:rPr lang="nl-BE" sz="1400" b="0" i="0" u="none" strike="noStrike" dirty="0" err="1">
                          <a:effectLst/>
                          <a:latin typeface="Calibri" panose="020F0502020204030204" pitchFamily="34" charset="0"/>
                        </a:rPr>
                        <a:t>LtKol</a:t>
                      </a:r>
                      <a:r>
                        <a:rPr lang="nl-BE" sz="1400" b="0" i="0" u="none" strike="noStrike" dirty="0">
                          <a:effectLst/>
                          <a:latin typeface="Calibri" panose="020F0502020204030204" pitchFamily="34" charset="0"/>
                        </a:rPr>
                        <a:t> HINDERIJCKX Peter</a:t>
                      </a:r>
                    </a:p>
                  </a:txBody>
                  <a:tcPr marL="7620" marR="7620" marT="7620" marB="0" anchor="ctr"/>
                </a:tc>
                <a:extLst>
                  <a:ext uri="{0D108BD9-81ED-4DB2-BD59-A6C34878D82A}">
                    <a16:rowId xmlns:a16="http://schemas.microsoft.com/office/drawing/2014/main" val="3168295882"/>
                  </a:ext>
                </a:extLst>
              </a:tr>
            </a:tbl>
          </a:graphicData>
        </a:graphic>
      </p:graphicFrame>
    </p:spTree>
    <p:extLst>
      <p:ext uri="{BB962C8B-B14F-4D97-AF65-F5344CB8AC3E}">
        <p14:creationId xmlns:p14="http://schemas.microsoft.com/office/powerpoint/2010/main" val="380030330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37673" y="600364"/>
            <a:ext cx="6779491" cy="769441"/>
          </a:xfrm>
          <a:prstGeom prst="rect">
            <a:avLst/>
          </a:prstGeom>
        </p:spPr>
        <p:txBody>
          <a:bodyPr wrap="square" rtlCol="0">
            <a:spAutoFit/>
          </a:bodyPr>
          <a:lstStyle/>
          <a:p>
            <a:endParaRPr lang="nl-BE" sz="4400" b="1" dirty="0">
              <a:latin typeface="Arial" panose="020B0604020202020204" pitchFamily="34" charset="0"/>
              <a:cs typeface="Arial" panose="020B0604020202020204" pitchFamily="34" charset="0"/>
            </a:endParaRPr>
          </a:p>
        </p:txBody>
      </p:sp>
      <p:sp>
        <p:nvSpPr>
          <p:cNvPr id="2" name="Rectangle 1"/>
          <p:cNvSpPr/>
          <p:nvPr/>
        </p:nvSpPr>
        <p:spPr>
          <a:xfrm>
            <a:off x="1237673" y="1905506"/>
            <a:ext cx="7906327" cy="646331"/>
          </a:xfrm>
          <a:prstGeom prst="rect">
            <a:avLst/>
          </a:prstGeom>
        </p:spPr>
        <p:txBody>
          <a:bodyPr wrap="square">
            <a:spAutoFit/>
          </a:bodyPr>
          <a:lstStyle/>
          <a:p>
            <a:pPr marL="285750" indent="-285750">
              <a:buFont typeface="Arial" panose="020B0604020202020204" pitchFamily="34" charset="0"/>
              <a:buChar char="•"/>
              <a:defRPr/>
            </a:pPr>
            <a:endParaRPr lang="nl-BE" altLang="en-US" kern="0" dirty="0"/>
          </a:p>
          <a:p>
            <a:pPr marL="285750" indent="-285750">
              <a:buFont typeface="Arial" panose="020B0604020202020204" pitchFamily="34" charset="0"/>
              <a:buChar char="•"/>
              <a:defRPr/>
            </a:pPr>
            <a:endParaRPr lang="nl-BE" altLang="en-US" kern="0" dirty="0"/>
          </a:p>
        </p:txBody>
      </p:sp>
      <p:sp>
        <p:nvSpPr>
          <p:cNvPr id="3" name="Rectangle 2"/>
          <p:cNvSpPr/>
          <p:nvPr/>
        </p:nvSpPr>
        <p:spPr>
          <a:xfrm>
            <a:off x="0" y="3244334"/>
            <a:ext cx="12192000" cy="1015663"/>
          </a:xfrm>
          <a:prstGeom prst="rect">
            <a:avLst/>
          </a:prstGeom>
        </p:spPr>
        <p:txBody>
          <a:bodyPr wrap="square">
            <a:spAutoFit/>
          </a:bodyPr>
          <a:lstStyle/>
          <a:p>
            <a:pPr algn="ctr"/>
            <a:r>
              <a:rPr lang="nl-BE" sz="6000" b="1" dirty="0">
                <a:latin typeface="Arial" panose="020B0604020202020204" pitchFamily="34" charset="0"/>
                <a:cs typeface="Arial" panose="020B0604020202020204" pitchFamily="34" charset="0"/>
              </a:rPr>
              <a:t>Actiepunten LDPBW 08.</a:t>
            </a:r>
          </a:p>
        </p:txBody>
      </p:sp>
      <p:pic>
        <p:nvPicPr>
          <p:cNvPr id="5" name="Picture 4" descr="A logo with a bird head&#10;&#10;Description automatically generated">
            <a:extLst>
              <a:ext uri="{FF2B5EF4-FFF2-40B4-BE49-F238E27FC236}">
                <a16:creationId xmlns:a16="http://schemas.microsoft.com/office/drawing/2014/main" id="{BBA22E49-8EDC-8426-C9A0-5256154302A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6803" y="113802"/>
            <a:ext cx="1143099" cy="1143099"/>
          </a:xfrm>
          <a:prstGeom prst="rect">
            <a:avLst/>
          </a:prstGeom>
        </p:spPr>
      </p:pic>
    </p:spTree>
    <p:extLst>
      <p:ext uri="{BB962C8B-B14F-4D97-AF65-F5344CB8AC3E}">
        <p14:creationId xmlns:p14="http://schemas.microsoft.com/office/powerpoint/2010/main" val="18223786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37673" y="600364"/>
            <a:ext cx="6779491" cy="769441"/>
          </a:xfrm>
          <a:prstGeom prst="rect">
            <a:avLst/>
          </a:prstGeom>
        </p:spPr>
        <p:txBody>
          <a:bodyPr wrap="square" rtlCol="0">
            <a:spAutoFit/>
          </a:bodyPr>
          <a:lstStyle/>
          <a:p>
            <a:r>
              <a:rPr lang="nl-BE" sz="4400" b="1" dirty="0">
                <a:latin typeface="Arial" panose="020B0604020202020204" pitchFamily="34" charset="0"/>
                <a:cs typeface="Arial" panose="020B0604020202020204" pitchFamily="34" charset="0"/>
              </a:rPr>
              <a:t>Regelgeving</a:t>
            </a:r>
          </a:p>
        </p:txBody>
      </p:sp>
      <p:sp>
        <p:nvSpPr>
          <p:cNvPr id="2" name="Rectangle 1"/>
          <p:cNvSpPr/>
          <p:nvPr/>
        </p:nvSpPr>
        <p:spPr>
          <a:xfrm>
            <a:off x="1237673" y="1905506"/>
            <a:ext cx="10122305" cy="2585323"/>
          </a:xfrm>
          <a:prstGeom prst="rect">
            <a:avLst/>
          </a:prstGeom>
        </p:spPr>
        <p:txBody>
          <a:bodyPr wrap="square">
            <a:spAutoFit/>
          </a:bodyPr>
          <a:lstStyle/>
          <a:p>
            <a:pPr marL="285750" indent="-285750">
              <a:buFont typeface="Arial" panose="020B0604020202020204" pitchFamily="34" charset="0"/>
              <a:buChar char="•"/>
              <a:defRPr/>
            </a:pPr>
            <a:r>
              <a:rPr lang="nl-BE" altLang="en-US" kern="0" dirty="0">
                <a:solidFill>
                  <a:schemeClr val="tx1">
                    <a:lumMod val="50000"/>
                  </a:schemeClr>
                </a:solidFill>
                <a:latin typeface="Arial" panose="020B0604020202020204" pitchFamily="34" charset="0"/>
                <a:cs typeface="Arial" panose="020B0604020202020204" pitchFamily="34" charset="0"/>
              </a:rPr>
              <a:t>(CODEX betreffende het welzijn op het werk {</a:t>
            </a:r>
            <a:r>
              <a:rPr lang="nl-BE" altLang="en-US" kern="0" dirty="0">
                <a:solidFill>
                  <a:schemeClr val="tx1">
                    <a:lumMod val="50000"/>
                  </a:schemeClr>
                </a:solidFill>
                <a:latin typeface="Arial" panose="020B0604020202020204" pitchFamily="34" charset="0"/>
                <a:cs typeface="Arial" panose="020B0604020202020204" pitchFamily="34" charset="0"/>
                <a:hlinkClick r:id="rId3"/>
              </a:rPr>
              <a:t>NL</a:t>
            </a:r>
            <a:r>
              <a:rPr lang="nl-BE" altLang="en-US" kern="0" dirty="0">
                <a:solidFill>
                  <a:schemeClr val="tx1">
                    <a:lumMod val="50000"/>
                  </a:schemeClr>
                </a:solidFill>
                <a:latin typeface="Arial" panose="020B0604020202020204" pitchFamily="34" charset="0"/>
                <a:cs typeface="Arial" panose="020B0604020202020204" pitchFamily="34" charset="0"/>
              </a:rPr>
              <a:t> – </a:t>
            </a:r>
            <a:r>
              <a:rPr lang="nl-BE" altLang="en-US" kern="0" dirty="0">
                <a:solidFill>
                  <a:schemeClr val="tx1">
                    <a:lumMod val="50000"/>
                  </a:schemeClr>
                </a:solidFill>
                <a:latin typeface="Arial" panose="020B0604020202020204" pitchFamily="34" charset="0"/>
                <a:cs typeface="Arial" panose="020B0604020202020204" pitchFamily="34" charset="0"/>
                <a:hlinkClick r:id="rId4"/>
              </a:rPr>
              <a:t>FR</a:t>
            </a:r>
            <a:r>
              <a:rPr lang="nl-BE" altLang="en-US" kern="0" dirty="0">
                <a:solidFill>
                  <a:schemeClr val="tx1">
                    <a:lumMod val="50000"/>
                  </a:schemeClr>
                </a:solidFill>
                <a:latin typeface="Arial" panose="020B0604020202020204" pitchFamily="34" charset="0"/>
                <a:cs typeface="Arial" panose="020B0604020202020204" pitchFamily="34" charset="0"/>
              </a:rPr>
              <a:t>})</a:t>
            </a:r>
            <a:br>
              <a:rPr lang="nl-BE" altLang="en-US" kern="0" dirty="0">
                <a:solidFill>
                  <a:schemeClr val="tx1">
                    <a:lumMod val="50000"/>
                  </a:schemeClr>
                </a:solidFill>
                <a:latin typeface="Arial" panose="020B0604020202020204" pitchFamily="34" charset="0"/>
                <a:cs typeface="Arial" panose="020B0604020202020204" pitchFamily="34" charset="0"/>
              </a:rPr>
            </a:br>
            <a:endParaRPr lang="nl-BE" altLang="en-US" kern="0" dirty="0">
              <a:solidFill>
                <a:schemeClr val="tx1">
                  <a:lumMod val="50000"/>
                </a:schemeClr>
              </a:solidFill>
              <a:latin typeface="Arial" panose="020B0604020202020204" pitchFamily="34" charset="0"/>
              <a:cs typeface="Arial" panose="020B0604020202020204" pitchFamily="34" charset="0"/>
              <a:hlinkClick r:id="rId5"/>
            </a:endParaRPr>
          </a:p>
          <a:p>
            <a:pPr marL="285750" indent="-285750">
              <a:buFont typeface="Arial" panose="020B0604020202020204" pitchFamily="34" charset="0"/>
              <a:buChar char="•"/>
              <a:defRPr/>
            </a:pPr>
            <a:r>
              <a:rPr lang="nl-BE" altLang="en-US" kern="0" dirty="0">
                <a:solidFill>
                  <a:schemeClr val="tx1">
                    <a:lumMod val="50000"/>
                  </a:schemeClr>
                </a:solidFill>
                <a:latin typeface="Arial" panose="020B0604020202020204" pitchFamily="34" charset="0"/>
                <a:cs typeface="Arial" panose="020B0604020202020204" pitchFamily="34" charset="0"/>
                <a:hlinkClick r:id="rId5"/>
              </a:rPr>
              <a:t>CODEX, Boek 2: Organisatorische structuren en sociaaloverleg, Titel 1 – De interne dienst voor preventie en bescherming op het werk</a:t>
            </a:r>
            <a:endParaRPr lang="nl-BE" altLang="en-US" kern="0" dirty="0">
              <a:solidFill>
                <a:schemeClr val="tx1">
                  <a:lumMod val="50000"/>
                </a:schemeClr>
              </a:solidFill>
              <a:latin typeface="Arial" panose="020B0604020202020204" pitchFamily="34" charset="0"/>
              <a:cs typeface="Arial" panose="020B0604020202020204" pitchFamily="34" charset="0"/>
            </a:endParaRPr>
          </a:p>
          <a:p>
            <a:pPr marL="266700">
              <a:defRPr/>
            </a:pPr>
            <a:endParaRPr lang="nl-BE" altLang="en-US" kern="0" dirty="0">
              <a:solidFill>
                <a:schemeClr val="tx1">
                  <a:lumMod val="50000"/>
                </a:schemeClr>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defRPr/>
            </a:pPr>
            <a:endParaRPr lang="nl-BE" altLang="en-US" kern="0" dirty="0">
              <a:solidFill>
                <a:schemeClr val="tx1">
                  <a:lumMod val="50000"/>
                </a:schemeClr>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defRPr/>
            </a:pPr>
            <a:r>
              <a:rPr lang="nl-BE" altLang="en-US" kern="0" dirty="0">
                <a:solidFill>
                  <a:schemeClr val="tx1">
                    <a:lumMod val="50000"/>
                  </a:schemeClr>
                </a:solidFill>
                <a:latin typeface="Arial" panose="020B0604020202020204" pitchFamily="34" charset="0"/>
                <a:cs typeface="Arial" panose="020B0604020202020204" pitchFamily="34" charset="0"/>
              </a:rPr>
              <a:t>GPP-JAP 2025-2029</a:t>
            </a:r>
          </a:p>
          <a:p>
            <a:pPr marL="742950" lvl="1" indent="-285750">
              <a:buFont typeface="Courier New" panose="02070309020205020404" pitchFamily="49" charset="0"/>
              <a:buChar char="o"/>
              <a:defRPr/>
            </a:pPr>
            <a:r>
              <a:rPr lang="nl-BE" dirty="0">
                <a:effectLst/>
                <a:hlinkClick r:id="rId6" action="ppaction://hlinkfile"/>
              </a:rPr>
              <a:t>Globaal Preventieplan_2025-2029_JAP 2025_N_MITS_2500003060</a:t>
            </a:r>
            <a:endParaRPr lang="nl-BE" kern="0" dirty="0">
              <a:solidFill>
                <a:schemeClr val="tx1">
                  <a:lumMod val="50000"/>
                </a:schemeClr>
              </a:solidFill>
              <a:effectLst/>
              <a:latin typeface="Arial" panose="020B0604020202020204" pitchFamily="34" charset="0"/>
              <a:cs typeface="Arial" panose="020B0604020202020204" pitchFamily="34" charset="0"/>
            </a:endParaRPr>
          </a:p>
          <a:p>
            <a:pPr marL="742950" lvl="1" indent="-285750">
              <a:buFont typeface="Courier New" panose="02070309020205020404" pitchFamily="49" charset="0"/>
              <a:buChar char="o"/>
              <a:defRPr/>
            </a:pPr>
            <a:r>
              <a:rPr lang="fr-FR" dirty="0">
                <a:effectLst/>
                <a:hlinkClick r:id="rId7" action="ppaction://hlinkfile"/>
              </a:rPr>
              <a:t>Plan Global de Prévention_2025-2029_PAA 2025_F_MITS_2500003060</a:t>
            </a:r>
            <a:r>
              <a:rPr lang="nl-BE" altLang="en-US" kern="0" dirty="0">
                <a:solidFill>
                  <a:schemeClr val="tx1">
                    <a:lumMod val="50000"/>
                  </a:schemeClr>
                </a:solidFill>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234361900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9033B04-8CBD-6970-90B2-D42625AB748E}"/>
              </a:ext>
            </a:extLst>
          </p:cNvPr>
          <p:cNvSpPr txBox="1"/>
          <p:nvPr/>
        </p:nvSpPr>
        <p:spPr>
          <a:xfrm>
            <a:off x="0" y="113803"/>
            <a:ext cx="12192000" cy="1384995"/>
          </a:xfrm>
          <a:prstGeom prst="rect">
            <a:avLst/>
          </a:prstGeom>
        </p:spPr>
        <p:txBody>
          <a:bodyPr wrap="square" rtlCol="0">
            <a:spAutoFit/>
          </a:bodyPr>
          <a:lstStyle/>
          <a:p>
            <a:pPr algn="ctr"/>
            <a:br>
              <a:rPr lang="nl-BE" sz="4400" b="1" dirty="0">
                <a:latin typeface="Arial" panose="020B0604020202020204" pitchFamily="34" charset="0"/>
                <a:cs typeface="Arial" panose="020B0604020202020204" pitchFamily="34" charset="0"/>
              </a:rPr>
            </a:br>
            <a:r>
              <a:rPr lang="nl-BE" sz="4000" b="1" dirty="0">
                <a:solidFill>
                  <a:srgbClr val="00B050"/>
                </a:solidFill>
                <a:latin typeface="Arial" panose="020B0604020202020204" pitchFamily="34" charset="0"/>
                <a:cs typeface="Arial" panose="020B0604020202020204" pitchFamily="34" charset="0"/>
              </a:rPr>
              <a:t>Actiepunten BOC 08</a:t>
            </a:r>
          </a:p>
        </p:txBody>
      </p:sp>
      <p:graphicFrame>
        <p:nvGraphicFramePr>
          <p:cNvPr id="6" name="Table 5">
            <a:extLst>
              <a:ext uri="{FF2B5EF4-FFF2-40B4-BE49-F238E27FC236}">
                <a16:creationId xmlns:a16="http://schemas.microsoft.com/office/drawing/2014/main" id="{9E8EDF15-6C8F-E43A-4A4B-EC3308345CE8}"/>
              </a:ext>
            </a:extLst>
          </p:cNvPr>
          <p:cNvGraphicFramePr>
            <a:graphicFrameLocks noGrp="1"/>
          </p:cNvGraphicFramePr>
          <p:nvPr>
            <p:extLst>
              <p:ext uri="{D42A27DB-BD31-4B8C-83A1-F6EECF244321}">
                <p14:modId xmlns:p14="http://schemas.microsoft.com/office/powerpoint/2010/main" val="4256622502"/>
              </p:ext>
            </p:extLst>
          </p:nvPr>
        </p:nvGraphicFramePr>
        <p:xfrm>
          <a:off x="0" y="1481085"/>
          <a:ext cx="12192000" cy="5376915"/>
        </p:xfrm>
        <a:graphic>
          <a:graphicData uri="http://schemas.openxmlformats.org/drawingml/2006/table">
            <a:tbl>
              <a:tblPr firstRow="1" bandRow="1">
                <a:tableStyleId>{5C22544A-7EE6-4342-B048-85BDC9FD1C3A}</a:tableStyleId>
              </a:tblPr>
              <a:tblGrid>
                <a:gridCol w="1377852">
                  <a:extLst>
                    <a:ext uri="{9D8B030D-6E8A-4147-A177-3AD203B41FA5}">
                      <a16:colId xmlns:a16="http://schemas.microsoft.com/office/drawing/2014/main" val="3296994253"/>
                    </a:ext>
                  </a:extLst>
                </a:gridCol>
                <a:gridCol w="2498579">
                  <a:extLst>
                    <a:ext uri="{9D8B030D-6E8A-4147-A177-3AD203B41FA5}">
                      <a16:colId xmlns:a16="http://schemas.microsoft.com/office/drawing/2014/main" val="3164560031"/>
                    </a:ext>
                  </a:extLst>
                </a:gridCol>
                <a:gridCol w="2789169">
                  <a:extLst>
                    <a:ext uri="{9D8B030D-6E8A-4147-A177-3AD203B41FA5}">
                      <a16:colId xmlns:a16="http://schemas.microsoft.com/office/drawing/2014/main" val="4051463726"/>
                    </a:ext>
                  </a:extLst>
                </a:gridCol>
                <a:gridCol w="1198497">
                  <a:extLst>
                    <a:ext uri="{9D8B030D-6E8A-4147-A177-3AD203B41FA5}">
                      <a16:colId xmlns:a16="http://schemas.microsoft.com/office/drawing/2014/main" val="3760943750"/>
                    </a:ext>
                  </a:extLst>
                </a:gridCol>
                <a:gridCol w="2039109">
                  <a:extLst>
                    <a:ext uri="{9D8B030D-6E8A-4147-A177-3AD203B41FA5}">
                      <a16:colId xmlns:a16="http://schemas.microsoft.com/office/drawing/2014/main" val="435362140"/>
                    </a:ext>
                  </a:extLst>
                </a:gridCol>
                <a:gridCol w="2288794">
                  <a:extLst>
                    <a:ext uri="{9D8B030D-6E8A-4147-A177-3AD203B41FA5}">
                      <a16:colId xmlns:a16="http://schemas.microsoft.com/office/drawing/2014/main" val="2718862243"/>
                    </a:ext>
                  </a:extLst>
                </a:gridCol>
              </a:tblGrid>
              <a:tr h="874029">
                <a:tc>
                  <a:txBody>
                    <a:bodyPr/>
                    <a:lstStyle/>
                    <a:p>
                      <a:pPr algn="ctr"/>
                      <a:r>
                        <a:rPr lang="nl-BE" dirty="0">
                          <a:solidFill>
                            <a:schemeClr val="bg1"/>
                          </a:solidFill>
                        </a:rPr>
                        <a:t>Nr.</a:t>
                      </a:r>
                    </a:p>
                  </a:txBody>
                  <a:tcPr anchor="ctr"/>
                </a:tc>
                <a:tc>
                  <a:txBody>
                    <a:bodyPr/>
                    <a:lstStyle/>
                    <a:p>
                      <a:pPr algn="ctr"/>
                      <a:r>
                        <a:rPr lang="nl-BE" dirty="0">
                          <a:solidFill>
                            <a:schemeClr val="bg1"/>
                          </a:solidFill>
                        </a:rPr>
                        <a:t>Ref</a:t>
                      </a:r>
                    </a:p>
                  </a:txBody>
                  <a:tcPr anchor="ctr"/>
                </a:tc>
                <a:tc>
                  <a:txBody>
                    <a:bodyPr/>
                    <a:lstStyle/>
                    <a:p>
                      <a:pPr algn="ctr"/>
                      <a:r>
                        <a:rPr lang="nl-BE">
                          <a:solidFill>
                            <a:schemeClr val="bg1"/>
                          </a:solidFill>
                        </a:rPr>
                        <a:t>Ojectief/Taak</a:t>
                      </a:r>
                      <a:endParaRPr lang="nl-BE" dirty="0">
                        <a:solidFill>
                          <a:schemeClr val="bg1"/>
                        </a:solidFill>
                      </a:endParaRPr>
                    </a:p>
                  </a:txBody>
                  <a:tcPr anchor="ctr"/>
                </a:tc>
                <a:tc>
                  <a:txBody>
                    <a:bodyPr/>
                    <a:lstStyle/>
                    <a:p>
                      <a:pPr algn="ctr"/>
                      <a:r>
                        <a:rPr lang="nl-BE">
                          <a:solidFill>
                            <a:schemeClr val="bg1"/>
                          </a:solidFill>
                        </a:rPr>
                        <a:t>Data </a:t>
                      </a:r>
                      <a:br>
                        <a:rPr lang="nl-BE">
                          <a:solidFill>
                            <a:schemeClr val="bg1"/>
                          </a:solidFill>
                        </a:rPr>
                      </a:br>
                      <a:r>
                        <a:rPr lang="nl-BE">
                          <a:solidFill>
                            <a:schemeClr val="bg1"/>
                          </a:solidFill>
                        </a:rPr>
                        <a:t>(NLT)</a:t>
                      </a:r>
                      <a:endParaRPr lang="nl-BE" dirty="0">
                        <a:solidFill>
                          <a:schemeClr val="bg1"/>
                        </a:solidFill>
                      </a:endParaRPr>
                    </a:p>
                  </a:txBody>
                  <a:tcPr anchor="ctr"/>
                </a:tc>
                <a:tc>
                  <a:txBody>
                    <a:bodyPr/>
                    <a:lstStyle/>
                    <a:p>
                      <a:pPr algn="ctr"/>
                      <a:r>
                        <a:rPr lang="nl-BE">
                          <a:solidFill>
                            <a:schemeClr val="bg1"/>
                          </a:solidFill>
                        </a:rPr>
                        <a:t>Piloot</a:t>
                      </a:r>
                      <a:endParaRPr lang="nl-BE" dirty="0">
                        <a:solidFill>
                          <a:schemeClr val="bg1"/>
                        </a:solidFill>
                      </a:endParaRPr>
                    </a:p>
                  </a:txBody>
                  <a:tcPr anchor="ctr"/>
                </a:tc>
                <a:tc>
                  <a:txBody>
                    <a:bodyPr/>
                    <a:lstStyle/>
                    <a:p>
                      <a:pPr algn="ctr"/>
                      <a:r>
                        <a:rPr lang="nl-BE" dirty="0">
                          <a:solidFill>
                            <a:schemeClr val="bg1"/>
                          </a:solidFill>
                        </a:rPr>
                        <a:t>Preventieadviseur</a:t>
                      </a:r>
                    </a:p>
                  </a:txBody>
                  <a:tcPr anchor="ctr"/>
                </a:tc>
                <a:extLst>
                  <a:ext uri="{0D108BD9-81ED-4DB2-BD59-A6C34878D82A}">
                    <a16:rowId xmlns:a16="http://schemas.microsoft.com/office/drawing/2014/main" val="3142780"/>
                  </a:ext>
                </a:extLst>
              </a:tr>
              <a:tr h="715812">
                <a:tc>
                  <a:txBody>
                    <a:bodyPr/>
                    <a:lstStyle/>
                    <a:p>
                      <a:pPr algn="ctr">
                        <a:lnSpc>
                          <a:spcPct val="107000"/>
                        </a:lnSpc>
                        <a:spcAft>
                          <a:spcPts val="800"/>
                        </a:spcAft>
                      </a:pPr>
                      <a: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22-BOC08-01</a:t>
                      </a:r>
                    </a:p>
                  </a:txBody>
                  <a:tcPr marL="44450" marR="44450" marT="0" marB="0" anchor="ctr"/>
                </a:tc>
                <a:tc>
                  <a:txBody>
                    <a:bodyPr/>
                    <a:lstStyle/>
                    <a:p>
                      <a:pPr algn="ctr">
                        <a:lnSpc>
                          <a:spcPct val="107000"/>
                        </a:lnSpc>
                        <a:spcAft>
                          <a:spcPts val="800"/>
                        </a:spcAft>
                      </a:pPr>
                      <a: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21-MR-01: Brandveiligheid</a:t>
                      </a:r>
                      <a:b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br>
                      <a: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21-WB-02: Intern Noodplan</a:t>
                      </a:r>
                    </a:p>
                  </a:txBody>
                  <a:tcPr marL="44450" marR="44450" marT="0" marB="0" anchor="ctr"/>
                </a:tc>
                <a:tc>
                  <a:txBody>
                    <a:bodyPr/>
                    <a:lstStyle/>
                    <a:p>
                      <a:pPr algn="ctr">
                        <a:lnSpc>
                          <a:spcPct val="107000"/>
                        </a:lnSpc>
                        <a:spcAft>
                          <a:spcPts val="800"/>
                        </a:spcAft>
                      </a:pPr>
                      <a: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Aanduiden en </a:t>
                      </a:r>
                      <a:r>
                        <a:rPr lang="nl-BE" sz="1400" dirty="0" err="1">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inplaatsstellen</a:t>
                      </a:r>
                      <a: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 van een </a:t>
                      </a:r>
                      <a:r>
                        <a:rPr lang="nl-BE" sz="1400" dirty="0" err="1">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brandpreventiecoördiator</a:t>
                      </a:r>
                      <a:b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br>
                      <a:r>
                        <a:rPr lang="nl-BE" sz="1400" dirty="0" err="1">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Niv</a:t>
                      </a:r>
                      <a: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 eenheid</a:t>
                      </a:r>
                    </a:p>
                  </a:txBody>
                  <a:tcPr marL="44450" marR="44450" marT="0" marB="0" anchor="ctr"/>
                </a:tc>
                <a:tc>
                  <a:txBody>
                    <a:bodyPr/>
                    <a:lstStyle/>
                    <a:p>
                      <a:pPr algn="ctr">
                        <a:lnSpc>
                          <a:spcPct val="107000"/>
                        </a:lnSpc>
                        <a:spcAft>
                          <a:spcPts val="800"/>
                        </a:spcAft>
                      </a:pPr>
                      <a:r>
                        <a:rPr lang="fr-BE" sz="1400" dirty="0">
                          <a:solidFill>
                            <a:srgbClr val="00B050"/>
                          </a:solidFill>
                          <a:effectLst/>
                          <a:latin typeface="Calibri" panose="020F0502020204030204" pitchFamily="34" charset="0"/>
                          <a:ea typeface="Times New Roman" panose="02020603050405020304" pitchFamily="18" charset="0"/>
                          <a:cs typeface="Calibri" panose="020F0502020204030204" pitchFamily="34" charset="0"/>
                        </a:rPr>
                        <a:t>31/12/2025</a:t>
                      </a:r>
                      <a:endPar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Eenheid</a:t>
                      </a:r>
                    </a:p>
                  </a:txBody>
                  <a:tcPr marL="7620" marR="7620" marT="7620" marB="0" anchor="ctr"/>
                </a:tc>
                <a:tc>
                  <a:txBody>
                    <a:bodyPr/>
                    <a:lstStyle/>
                    <a:p>
                      <a:pPr algn="ctr" fontAlgn="b"/>
                      <a:r>
                        <a:rPr lang="nl-BE" sz="1400" b="0" i="0" u="none" strike="noStrike" dirty="0">
                          <a:solidFill>
                            <a:srgbClr val="00B050"/>
                          </a:solidFill>
                          <a:effectLst/>
                          <a:latin typeface="Calibri" panose="020F0502020204030204" pitchFamily="34" charset="0"/>
                        </a:rPr>
                        <a:t>LDPBW 08</a:t>
                      </a:r>
                    </a:p>
                  </a:txBody>
                  <a:tcPr marL="7620" marR="7620" marT="7620" marB="0" anchor="ctr"/>
                </a:tc>
                <a:extLst>
                  <a:ext uri="{0D108BD9-81ED-4DB2-BD59-A6C34878D82A}">
                    <a16:rowId xmlns:a16="http://schemas.microsoft.com/office/drawing/2014/main" val="3523808688"/>
                  </a:ext>
                </a:extLst>
              </a:tr>
              <a:tr h="812168">
                <a:tc>
                  <a:txBody>
                    <a:bodyPr/>
                    <a:lstStyle/>
                    <a:p>
                      <a:pPr algn="ctr">
                        <a:lnSpc>
                          <a:spcPct val="107000"/>
                        </a:lnSpc>
                        <a:spcAft>
                          <a:spcPts val="800"/>
                        </a:spcAft>
                      </a:pPr>
                      <a: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22-BOC08-02</a:t>
                      </a:r>
                    </a:p>
                  </a:txBody>
                  <a:tcPr marL="44450" marR="44450" marT="0" marB="0" anchor="ctr"/>
                </a:tc>
                <a:tc>
                  <a:txBody>
                    <a:bodyPr/>
                    <a:lstStyle/>
                    <a:p>
                      <a:pPr algn="ctr">
                        <a:lnSpc>
                          <a:spcPct val="107000"/>
                        </a:lnSpc>
                        <a:spcAft>
                          <a:spcPts val="800"/>
                        </a:spcAft>
                      </a:pPr>
                      <a: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21-MR-01: Brandveiligheid</a:t>
                      </a:r>
                      <a:b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br>
                      <a: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21-WB-02: Intern Noodplan</a:t>
                      </a:r>
                    </a:p>
                  </a:txBody>
                  <a:tcPr marL="44450" marR="44450" marT="0" marB="0" anchor="ctr"/>
                </a:tc>
                <a:tc>
                  <a:txBody>
                    <a:bodyPr/>
                    <a:lstStyle/>
                    <a:p>
                      <a:pPr algn="ctr">
                        <a:lnSpc>
                          <a:spcPct val="107000"/>
                        </a:lnSpc>
                        <a:spcAft>
                          <a:spcPts val="800"/>
                        </a:spcAft>
                      </a:pPr>
                      <a: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Aanduiden en </a:t>
                      </a:r>
                      <a:r>
                        <a:rPr lang="nl-BE" sz="1400" dirty="0" err="1">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inplaatsstellen</a:t>
                      </a:r>
                      <a: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 van een </a:t>
                      </a:r>
                      <a:r>
                        <a:rPr lang="nl-BE" sz="1400" dirty="0" err="1">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brandpreventiecoördiator</a:t>
                      </a:r>
                      <a:b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br>
                      <a:r>
                        <a:rPr lang="nl-BE" sz="1400" dirty="0" err="1">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Niv</a:t>
                      </a:r>
                      <a: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 Blok</a:t>
                      </a:r>
                    </a:p>
                  </a:txBody>
                  <a:tcPr marL="44450" marR="44450" marT="0" marB="0" anchor="ctr"/>
                </a:tc>
                <a:tc>
                  <a:txBody>
                    <a:bodyPr/>
                    <a:lstStyle/>
                    <a:p>
                      <a:pPr algn="ctr">
                        <a:lnSpc>
                          <a:spcPct val="107000"/>
                        </a:lnSpc>
                        <a:spcAft>
                          <a:spcPts val="800"/>
                        </a:spcAft>
                      </a:pPr>
                      <a:r>
                        <a:rPr lang="fr-BE" sz="1400" dirty="0">
                          <a:solidFill>
                            <a:srgbClr val="00B050"/>
                          </a:solidFill>
                          <a:effectLst/>
                          <a:latin typeface="Calibri" panose="020F0502020204030204" pitchFamily="34" charset="0"/>
                          <a:ea typeface="Times New Roman" panose="02020603050405020304" pitchFamily="18" charset="0"/>
                          <a:cs typeface="Calibri" panose="020F0502020204030204" pitchFamily="34" charset="0"/>
                        </a:rPr>
                        <a:t>31/12/2025</a:t>
                      </a:r>
                      <a:endPar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Eenheid</a:t>
                      </a:r>
                    </a:p>
                  </a:txBody>
                  <a:tcPr marL="7620" marR="7620" marT="762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b="0" i="0" u="none" strike="noStrike" dirty="0">
                          <a:solidFill>
                            <a:srgbClr val="00B050"/>
                          </a:solidFill>
                          <a:effectLst/>
                          <a:latin typeface="Calibri" panose="020F0502020204030204" pitchFamily="34" charset="0"/>
                        </a:rPr>
                        <a:t>LDPBW 08</a:t>
                      </a:r>
                    </a:p>
                  </a:txBody>
                  <a:tcPr marL="7620" marR="7620" marT="7620" marB="0" anchor="ctr"/>
                </a:tc>
                <a:extLst>
                  <a:ext uri="{0D108BD9-81ED-4DB2-BD59-A6C34878D82A}">
                    <a16:rowId xmlns:a16="http://schemas.microsoft.com/office/drawing/2014/main" val="1100297093"/>
                  </a:ext>
                </a:extLst>
              </a:tr>
              <a:tr h="812168">
                <a:tc>
                  <a:txBody>
                    <a:bodyPr/>
                    <a:lstStyle/>
                    <a:p>
                      <a:pPr algn="ctr">
                        <a:lnSpc>
                          <a:spcPct val="107000"/>
                        </a:lnSpc>
                        <a:spcAft>
                          <a:spcPts val="800"/>
                        </a:spcAft>
                      </a:pPr>
                      <a: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22-BOC08-03</a:t>
                      </a:r>
                    </a:p>
                  </a:txBody>
                  <a:tcPr marL="44450" marR="44450" marT="0" marB="0" anchor="ctr"/>
                </a:tc>
                <a:tc>
                  <a:txBody>
                    <a:bodyPr/>
                    <a:lstStyle/>
                    <a:p>
                      <a:pPr algn="ctr">
                        <a:lnSpc>
                          <a:spcPct val="107000"/>
                        </a:lnSpc>
                        <a:spcAft>
                          <a:spcPts val="800"/>
                        </a:spcAft>
                      </a:pPr>
                      <a: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21-MR-01: Brandveiligheid</a:t>
                      </a:r>
                      <a:b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br>
                      <a: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21-WB-02: Intern Noodplan</a:t>
                      </a:r>
                    </a:p>
                  </a:txBody>
                  <a:tcPr marL="44450" marR="44450" marT="0" marB="0" anchor="ctr"/>
                </a:tc>
                <a:tc>
                  <a:txBody>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lang="nl-BE" sz="1400" dirty="0">
                          <a:solidFill>
                            <a:srgbClr val="00B050"/>
                          </a:solidFill>
                          <a:effectLst/>
                          <a:latin typeface="Arial" panose="020B0604020202020204" pitchFamily="34" charset="0"/>
                          <a:ea typeface="Calibri" panose="020F0502020204030204" pitchFamily="34" charset="0"/>
                          <a:cs typeface="Arial" panose="020B0604020202020204" pitchFamily="34" charset="0"/>
                        </a:rPr>
                        <a:t>Opmaak compliance analyse brand </a:t>
                      </a:r>
                      <a:r>
                        <a:rPr lang="nl-BE" sz="1400" dirty="0" err="1">
                          <a:solidFill>
                            <a:srgbClr val="00B050"/>
                          </a:solidFill>
                          <a:effectLst/>
                          <a:latin typeface="Arial" panose="020B0604020202020204" pitchFamily="34" charset="0"/>
                          <a:ea typeface="Calibri" panose="020F0502020204030204" pitchFamily="34" charset="0"/>
                          <a:cs typeface="Arial" panose="020B0604020202020204" pitchFamily="34" charset="0"/>
                        </a:rPr>
                        <a:t>Niv</a:t>
                      </a:r>
                      <a:r>
                        <a:rPr lang="nl-BE" sz="1400" dirty="0">
                          <a:solidFill>
                            <a:srgbClr val="00B050"/>
                          </a:solidFill>
                          <a:effectLst/>
                          <a:latin typeface="Arial" panose="020B0604020202020204" pitchFamily="34" charset="0"/>
                          <a:ea typeface="Calibri" panose="020F0502020204030204" pitchFamily="34" charset="0"/>
                          <a:cs typeface="Arial" panose="020B0604020202020204" pitchFamily="34" charset="0"/>
                        </a:rPr>
                        <a:t> Blok</a:t>
                      </a:r>
                      <a:br>
                        <a:rPr lang="nl-BE" sz="1400" dirty="0">
                          <a:solidFill>
                            <a:srgbClr val="00B050"/>
                          </a:solidFill>
                          <a:effectLst/>
                          <a:latin typeface="Arial" panose="020B0604020202020204" pitchFamily="34" charset="0"/>
                          <a:ea typeface="Calibri" panose="020F0502020204030204" pitchFamily="34" charset="0"/>
                          <a:cs typeface="Arial" panose="020B0604020202020204" pitchFamily="34" charset="0"/>
                        </a:rPr>
                      </a:br>
                      <a:r>
                        <a:rPr lang="nl-BE" sz="1400" dirty="0">
                          <a:solidFill>
                            <a:srgbClr val="00B050"/>
                          </a:solidFill>
                          <a:effectLst/>
                          <a:latin typeface="Arial" panose="020B0604020202020204" pitchFamily="34" charset="0"/>
                          <a:ea typeface="Calibri" panose="020F0502020204030204" pitchFamily="34" charset="0"/>
                          <a:cs typeface="Arial" panose="020B0604020202020204" pitchFamily="34" charset="0"/>
                          <a:hlinkClick r:id="rId3"/>
                        </a:rPr>
                        <a:t>Template</a:t>
                      </a:r>
                      <a:endParaRPr lang="nl-BE" sz="1400" dirty="0">
                        <a:solidFill>
                          <a:srgbClr val="00B050"/>
                        </a:solidFill>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ctr"/>
                </a:tc>
                <a:tc>
                  <a:txBody>
                    <a:bodyPr/>
                    <a:lstStyle/>
                    <a:p>
                      <a:pPr algn="ctr">
                        <a:lnSpc>
                          <a:spcPct val="107000"/>
                        </a:lnSpc>
                        <a:spcAft>
                          <a:spcPts val="800"/>
                        </a:spcAft>
                      </a:pPr>
                      <a:r>
                        <a:rPr lang="fr-BE" sz="1400" dirty="0">
                          <a:solidFill>
                            <a:srgbClr val="00B050"/>
                          </a:solidFill>
                          <a:effectLst/>
                          <a:latin typeface="Calibri" panose="020F0502020204030204" pitchFamily="34" charset="0"/>
                          <a:ea typeface="Times New Roman" panose="02020603050405020304" pitchFamily="18" charset="0"/>
                          <a:cs typeface="Calibri" panose="020F0502020204030204" pitchFamily="34" charset="0"/>
                        </a:rPr>
                        <a:t>31/12/2025</a:t>
                      </a:r>
                      <a:endPar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Eenheid</a:t>
                      </a:r>
                    </a:p>
                  </a:txBody>
                  <a:tcPr marL="7620" marR="7620" marT="762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b="0" i="0" u="none" strike="noStrike" dirty="0">
                          <a:solidFill>
                            <a:srgbClr val="00B050"/>
                          </a:solidFill>
                          <a:effectLst/>
                          <a:latin typeface="Calibri" panose="020F0502020204030204" pitchFamily="34" charset="0"/>
                        </a:rPr>
                        <a:t>LDPBW 08</a:t>
                      </a:r>
                    </a:p>
                  </a:txBody>
                  <a:tcPr marL="7620" marR="7620" marT="7620" marB="0" anchor="ctr"/>
                </a:tc>
                <a:extLst>
                  <a:ext uri="{0D108BD9-81ED-4DB2-BD59-A6C34878D82A}">
                    <a16:rowId xmlns:a16="http://schemas.microsoft.com/office/drawing/2014/main" val="3168295882"/>
                  </a:ext>
                </a:extLst>
              </a:tr>
              <a:tr h="1081369">
                <a:tc>
                  <a:txBody>
                    <a:bodyPr/>
                    <a:lstStyle/>
                    <a:p>
                      <a:pPr algn="ctr">
                        <a:lnSpc>
                          <a:spcPct val="107000"/>
                        </a:lnSpc>
                        <a:spcAft>
                          <a:spcPts val="800"/>
                        </a:spcAft>
                      </a:pPr>
                      <a: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22-BOC08-04</a:t>
                      </a:r>
                    </a:p>
                  </a:txBody>
                  <a:tcPr marL="44450" marR="44450" marT="0" marB="0" anchor="ctr"/>
                </a:tc>
                <a:tc>
                  <a:txBody>
                    <a:bodyPr/>
                    <a:lstStyle/>
                    <a:p>
                      <a: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Codex betreffende het welzijn op het werk.</a:t>
                      </a:r>
                      <a:b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br>
                      <a:r>
                        <a:rPr lang="nl-BE" sz="1400" b="0" i="0" u="none" strike="noStrike" kern="1200" dirty="0">
                          <a:solidFill>
                            <a:srgbClr val="00B050"/>
                          </a:solidFill>
                          <a:effectLst/>
                          <a:latin typeface="+mn-lt"/>
                          <a:ea typeface="+mn-ea"/>
                          <a:cs typeface="+mn-cs"/>
                          <a:hlinkClick r:id="rId4" tooltip="DGMR-SPS-PRPER-PRMW-002">
                            <a:extLst>
                              <a:ext uri="{A12FA001-AC4F-418D-AE19-62706E023703}">
                                <ahyp:hlinkClr xmlns:ahyp="http://schemas.microsoft.com/office/drawing/2018/hyperlinkcolor" val="tx"/>
                              </a:ext>
                            </a:extLst>
                          </a:hlinkClick>
                        </a:rPr>
                        <a:t>DGMR-SPS-PRPER-PRMW-002</a:t>
                      </a:r>
                      <a:endParaRPr lang="nl-BE" sz="1400" b="0" i="0" kern="1200" dirty="0">
                        <a:solidFill>
                          <a:srgbClr val="00B050"/>
                        </a:solidFill>
                        <a:effectLst/>
                        <a:latin typeface="+mn-lt"/>
                        <a:ea typeface="+mn-ea"/>
                        <a:cs typeface="+mn-cs"/>
                      </a:endParaRPr>
                    </a:p>
                    <a:p>
                      <a:r>
                        <a:rPr lang="nl-BE" sz="1400" b="0" i="0" u="none" strike="noStrike" kern="1200" dirty="0">
                          <a:solidFill>
                            <a:srgbClr val="00B050"/>
                          </a:solidFill>
                          <a:effectLst/>
                          <a:latin typeface="+mn-lt"/>
                          <a:ea typeface="+mn-ea"/>
                          <a:cs typeface="+mn-cs"/>
                          <a:hlinkClick r:id="rId5" tooltip="DGMR-SPS-PRPER-PMRS-001">
                            <a:extLst>
                              <a:ext uri="{A12FA001-AC4F-418D-AE19-62706E023703}">
                                <ahyp:hlinkClr xmlns:ahyp="http://schemas.microsoft.com/office/drawing/2018/hyperlinkcolor" val="tx"/>
                              </a:ext>
                            </a:extLst>
                          </a:hlinkClick>
                        </a:rPr>
                        <a:t>DGMR-SPS-PRPER-PMRS-001</a:t>
                      </a:r>
                      <a:endParaRPr lang="nl-BE" sz="1400" b="0" i="0" kern="1200" dirty="0">
                        <a:solidFill>
                          <a:srgbClr val="00B050"/>
                        </a:solidFill>
                        <a:effectLst/>
                        <a:latin typeface="+mn-lt"/>
                        <a:ea typeface="+mn-ea"/>
                        <a:cs typeface="+mn-cs"/>
                      </a:endParaRPr>
                    </a:p>
                  </a:txBody>
                  <a:tcPr marL="44450" marR="44450" marT="0" marB="0" anchor="ctr"/>
                </a:tc>
                <a:tc>
                  <a:txBody>
                    <a:bodyPr/>
                    <a:lstStyle/>
                    <a:p>
                      <a:pPr algn="ctr">
                        <a:lnSpc>
                          <a:spcPct val="107000"/>
                        </a:lnSpc>
                        <a:spcAft>
                          <a:spcPts val="800"/>
                        </a:spcAft>
                      </a:pPr>
                      <a: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Opmaak inventaris van alle arbeidsmiddelen onderworpen aan periodieke inspecties/controles</a:t>
                      </a:r>
                    </a:p>
                    <a:p>
                      <a:pPr algn="ctr">
                        <a:lnSpc>
                          <a:spcPct val="107000"/>
                        </a:lnSpc>
                        <a:spcAft>
                          <a:spcPts val="800"/>
                        </a:spcAft>
                      </a:pPr>
                      <a: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hlinkClick r:id="rId6">
                            <a:extLst>
                              <a:ext uri="{A12FA001-AC4F-418D-AE19-62706E023703}">
                                <ahyp:hlinkClr xmlns:ahyp="http://schemas.microsoft.com/office/drawing/2018/hyperlinkcolor" val="tx"/>
                              </a:ext>
                            </a:extLst>
                          </a:hlinkClick>
                        </a:rPr>
                        <a:t>Template</a:t>
                      </a:r>
                      <a:endPar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B050"/>
                          </a:solidFill>
                          <a:effectLst/>
                          <a:latin typeface="Calibri" panose="020F0502020204030204" pitchFamily="34" charset="0"/>
                          <a:ea typeface="Times New Roman" panose="02020603050405020304" pitchFamily="18" charset="0"/>
                          <a:cs typeface="Calibri" panose="020F0502020204030204" pitchFamily="34" charset="0"/>
                        </a:rPr>
                        <a:t>31/12/2025</a:t>
                      </a:r>
                      <a:endPar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Eenheid</a:t>
                      </a:r>
                    </a:p>
                  </a:txBody>
                  <a:tcPr marL="7620" marR="7620" marT="762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b="0" i="0" u="none" strike="noStrike" dirty="0">
                          <a:solidFill>
                            <a:srgbClr val="00B050"/>
                          </a:solidFill>
                          <a:effectLst/>
                          <a:latin typeface="Calibri" panose="020F0502020204030204" pitchFamily="34" charset="0"/>
                        </a:rPr>
                        <a:t>LDPBW 08</a:t>
                      </a:r>
                    </a:p>
                  </a:txBody>
                  <a:tcPr marL="7620" marR="7620" marT="7620" marB="0" anchor="ctr"/>
                </a:tc>
                <a:extLst>
                  <a:ext uri="{0D108BD9-81ED-4DB2-BD59-A6C34878D82A}">
                    <a16:rowId xmlns:a16="http://schemas.microsoft.com/office/drawing/2014/main" val="553309125"/>
                  </a:ext>
                </a:extLst>
              </a:tr>
              <a:tr h="1081369">
                <a:tc>
                  <a:txBody>
                    <a:bodyPr/>
                    <a:lstStyle/>
                    <a:p>
                      <a:pPr algn="ctr">
                        <a:lnSpc>
                          <a:spcPct val="107000"/>
                        </a:lnSpc>
                        <a:spcAft>
                          <a:spcPts val="800"/>
                        </a:spcAft>
                      </a:pPr>
                      <a: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24-BOC08-01</a:t>
                      </a:r>
                    </a:p>
                  </a:txBody>
                  <a:tcPr marL="44450" marR="44450" marT="0" marB="0" anchor="ctr"/>
                </a:tc>
                <a:tc>
                  <a:txBody>
                    <a:bodyPr/>
                    <a:lstStyle/>
                    <a:p>
                      <a:pPr algn="ctr">
                        <a:lnSpc>
                          <a:spcPct val="107000"/>
                        </a:lnSpc>
                        <a:spcAft>
                          <a:spcPts val="800"/>
                        </a:spcAft>
                      </a:pPr>
                      <a: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21-MR-04</a:t>
                      </a:r>
                      <a:b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br>
                      <a: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Codex over het welzijn op het werk</a:t>
                      </a:r>
                    </a:p>
                  </a:txBody>
                  <a:tcPr marL="44450" marR="44450" marT="0" marB="0" anchor="ctr"/>
                </a:tc>
                <a:tc>
                  <a:txBody>
                    <a:bodyPr/>
                    <a:lstStyle/>
                    <a:p>
                      <a:pPr algn="ctr">
                        <a:lnSpc>
                          <a:spcPct val="107000"/>
                        </a:lnSpc>
                        <a:spcAft>
                          <a:spcPts val="800"/>
                        </a:spcAft>
                      </a:pPr>
                      <a: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Opmaak inventaris van alle gevaarlijke producten</a:t>
                      </a:r>
                    </a:p>
                    <a:p>
                      <a:pPr algn="ctr">
                        <a:lnSpc>
                          <a:spcPct val="107000"/>
                        </a:lnSpc>
                        <a:spcAft>
                          <a:spcPts val="800"/>
                        </a:spcAft>
                      </a:pPr>
                      <a: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hlinkClick r:id="rId7"/>
                        </a:rPr>
                        <a:t>Template</a:t>
                      </a:r>
                      <a:endPar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31/12/2025</a:t>
                      </a: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Eenheid</a:t>
                      </a:r>
                    </a:p>
                  </a:txBody>
                  <a:tcPr marL="7620" marR="7620" marT="762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b="0" i="0" u="none" strike="noStrike" dirty="0">
                          <a:solidFill>
                            <a:srgbClr val="00B050"/>
                          </a:solidFill>
                          <a:effectLst/>
                          <a:latin typeface="Calibri" panose="020F0502020204030204" pitchFamily="34" charset="0"/>
                        </a:rPr>
                        <a:t>LDPBW 08</a:t>
                      </a:r>
                    </a:p>
                  </a:txBody>
                  <a:tcPr marL="7620" marR="7620" marT="7620" marB="0" anchor="ctr"/>
                </a:tc>
                <a:extLst>
                  <a:ext uri="{0D108BD9-81ED-4DB2-BD59-A6C34878D82A}">
                    <a16:rowId xmlns:a16="http://schemas.microsoft.com/office/drawing/2014/main" val="1982139993"/>
                  </a:ext>
                </a:extLst>
              </a:tr>
            </a:tbl>
          </a:graphicData>
        </a:graphic>
      </p:graphicFrame>
      <p:pic>
        <p:nvPicPr>
          <p:cNvPr id="2" name="Picture 1" descr="A logo with a bird head&#10;&#10;Description automatically generated">
            <a:extLst>
              <a:ext uri="{FF2B5EF4-FFF2-40B4-BE49-F238E27FC236}">
                <a16:creationId xmlns:a16="http://schemas.microsoft.com/office/drawing/2014/main" id="{EC607D27-5E40-32F5-AB6F-CC1A0E45F65F}"/>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56803" y="113802"/>
            <a:ext cx="1143099" cy="1143099"/>
          </a:xfrm>
          <a:prstGeom prst="rect">
            <a:avLst/>
          </a:prstGeom>
        </p:spPr>
      </p:pic>
    </p:spTree>
    <p:extLst>
      <p:ext uri="{BB962C8B-B14F-4D97-AF65-F5344CB8AC3E}">
        <p14:creationId xmlns:p14="http://schemas.microsoft.com/office/powerpoint/2010/main" val="141181421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9033B04-8CBD-6970-90B2-D42625AB748E}"/>
              </a:ext>
            </a:extLst>
          </p:cNvPr>
          <p:cNvSpPr txBox="1"/>
          <p:nvPr/>
        </p:nvSpPr>
        <p:spPr>
          <a:xfrm>
            <a:off x="0" y="113803"/>
            <a:ext cx="12192000" cy="1384995"/>
          </a:xfrm>
          <a:prstGeom prst="rect">
            <a:avLst/>
          </a:prstGeom>
        </p:spPr>
        <p:txBody>
          <a:bodyPr wrap="square" rtlCol="0">
            <a:spAutoFit/>
          </a:bodyPr>
          <a:lstStyle/>
          <a:p>
            <a:pPr algn="ctr"/>
            <a:br>
              <a:rPr lang="nl-BE" sz="4400" b="1" dirty="0">
                <a:latin typeface="Arial" panose="020B0604020202020204" pitchFamily="34" charset="0"/>
                <a:cs typeface="Arial" panose="020B0604020202020204" pitchFamily="34" charset="0"/>
              </a:rPr>
            </a:br>
            <a:r>
              <a:rPr lang="nl-BE" sz="4000" b="1" dirty="0">
                <a:solidFill>
                  <a:srgbClr val="00B050"/>
                </a:solidFill>
                <a:latin typeface="Arial" panose="020B0604020202020204" pitchFamily="34" charset="0"/>
                <a:cs typeface="Arial" panose="020B0604020202020204" pitchFamily="34" charset="0"/>
              </a:rPr>
              <a:t>Aktiepunten BOC 08.</a:t>
            </a:r>
          </a:p>
        </p:txBody>
      </p:sp>
      <p:graphicFrame>
        <p:nvGraphicFramePr>
          <p:cNvPr id="6" name="Table 5">
            <a:extLst>
              <a:ext uri="{FF2B5EF4-FFF2-40B4-BE49-F238E27FC236}">
                <a16:creationId xmlns:a16="http://schemas.microsoft.com/office/drawing/2014/main" id="{9E8EDF15-6C8F-E43A-4A4B-EC3308345CE8}"/>
              </a:ext>
            </a:extLst>
          </p:cNvPr>
          <p:cNvGraphicFramePr>
            <a:graphicFrameLocks noGrp="1"/>
          </p:cNvGraphicFramePr>
          <p:nvPr>
            <p:extLst>
              <p:ext uri="{D42A27DB-BD31-4B8C-83A1-F6EECF244321}">
                <p14:modId xmlns:p14="http://schemas.microsoft.com/office/powerpoint/2010/main" val="861975467"/>
              </p:ext>
            </p:extLst>
          </p:nvPr>
        </p:nvGraphicFramePr>
        <p:xfrm>
          <a:off x="0" y="1498796"/>
          <a:ext cx="12192000" cy="5747792"/>
        </p:xfrm>
        <a:graphic>
          <a:graphicData uri="http://schemas.openxmlformats.org/drawingml/2006/table">
            <a:tbl>
              <a:tblPr firstRow="1" bandRow="1">
                <a:tableStyleId>{5C22544A-7EE6-4342-B048-85BDC9FD1C3A}</a:tableStyleId>
              </a:tblPr>
              <a:tblGrid>
                <a:gridCol w="1377852">
                  <a:extLst>
                    <a:ext uri="{9D8B030D-6E8A-4147-A177-3AD203B41FA5}">
                      <a16:colId xmlns:a16="http://schemas.microsoft.com/office/drawing/2014/main" val="3296994253"/>
                    </a:ext>
                  </a:extLst>
                </a:gridCol>
                <a:gridCol w="2498579">
                  <a:extLst>
                    <a:ext uri="{9D8B030D-6E8A-4147-A177-3AD203B41FA5}">
                      <a16:colId xmlns:a16="http://schemas.microsoft.com/office/drawing/2014/main" val="3164560031"/>
                    </a:ext>
                  </a:extLst>
                </a:gridCol>
                <a:gridCol w="2789169">
                  <a:extLst>
                    <a:ext uri="{9D8B030D-6E8A-4147-A177-3AD203B41FA5}">
                      <a16:colId xmlns:a16="http://schemas.microsoft.com/office/drawing/2014/main" val="4051463726"/>
                    </a:ext>
                  </a:extLst>
                </a:gridCol>
                <a:gridCol w="1198497">
                  <a:extLst>
                    <a:ext uri="{9D8B030D-6E8A-4147-A177-3AD203B41FA5}">
                      <a16:colId xmlns:a16="http://schemas.microsoft.com/office/drawing/2014/main" val="3760943750"/>
                    </a:ext>
                  </a:extLst>
                </a:gridCol>
                <a:gridCol w="2039109">
                  <a:extLst>
                    <a:ext uri="{9D8B030D-6E8A-4147-A177-3AD203B41FA5}">
                      <a16:colId xmlns:a16="http://schemas.microsoft.com/office/drawing/2014/main" val="435362140"/>
                    </a:ext>
                  </a:extLst>
                </a:gridCol>
                <a:gridCol w="2288794">
                  <a:extLst>
                    <a:ext uri="{9D8B030D-6E8A-4147-A177-3AD203B41FA5}">
                      <a16:colId xmlns:a16="http://schemas.microsoft.com/office/drawing/2014/main" val="2718862243"/>
                    </a:ext>
                  </a:extLst>
                </a:gridCol>
              </a:tblGrid>
              <a:tr h="936097">
                <a:tc>
                  <a:txBody>
                    <a:bodyPr/>
                    <a:lstStyle/>
                    <a:p>
                      <a:pPr algn="ctr"/>
                      <a:r>
                        <a:rPr lang="nl-BE" dirty="0">
                          <a:solidFill>
                            <a:schemeClr val="bg1"/>
                          </a:solidFill>
                        </a:rPr>
                        <a:t>Nr.</a:t>
                      </a:r>
                    </a:p>
                  </a:txBody>
                  <a:tcPr anchor="ctr"/>
                </a:tc>
                <a:tc>
                  <a:txBody>
                    <a:bodyPr/>
                    <a:lstStyle/>
                    <a:p>
                      <a:pPr algn="ctr"/>
                      <a:r>
                        <a:rPr lang="nl-BE" dirty="0">
                          <a:solidFill>
                            <a:schemeClr val="bg1"/>
                          </a:solidFill>
                        </a:rPr>
                        <a:t>Ref</a:t>
                      </a:r>
                    </a:p>
                  </a:txBody>
                  <a:tcPr anchor="ctr"/>
                </a:tc>
                <a:tc>
                  <a:txBody>
                    <a:bodyPr/>
                    <a:lstStyle/>
                    <a:p>
                      <a:pPr algn="ctr"/>
                      <a:r>
                        <a:rPr lang="nl-BE" dirty="0" err="1">
                          <a:solidFill>
                            <a:schemeClr val="bg1"/>
                          </a:solidFill>
                        </a:rPr>
                        <a:t>Ojectief</a:t>
                      </a:r>
                      <a:r>
                        <a:rPr lang="nl-BE" dirty="0">
                          <a:solidFill>
                            <a:schemeClr val="bg1"/>
                          </a:solidFill>
                        </a:rPr>
                        <a:t>/Taak</a:t>
                      </a:r>
                    </a:p>
                  </a:txBody>
                  <a:tcPr anchor="ctr"/>
                </a:tc>
                <a:tc>
                  <a:txBody>
                    <a:bodyPr/>
                    <a:lstStyle/>
                    <a:p>
                      <a:pPr algn="ctr"/>
                      <a:r>
                        <a:rPr lang="nl-BE">
                          <a:solidFill>
                            <a:schemeClr val="bg1"/>
                          </a:solidFill>
                        </a:rPr>
                        <a:t>Data </a:t>
                      </a:r>
                      <a:br>
                        <a:rPr lang="nl-BE">
                          <a:solidFill>
                            <a:schemeClr val="bg1"/>
                          </a:solidFill>
                        </a:rPr>
                      </a:br>
                      <a:r>
                        <a:rPr lang="nl-BE">
                          <a:solidFill>
                            <a:schemeClr val="bg1"/>
                          </a:solidFill>
                        </a:rPr>
                        <a:t>(NLT)</a:t>
                      </a:r>
                      <a:endParaRPr lang="nl-BE" dirty="0">
                        <a:solidFill>
                          <a:schemeClr val="bg1"/>
                        </a:solidFill>
                      </a:endParaRPr>
                    </a:p>
                  </a:txBody>
                  <a:tcPr anchor="ctr"/>
                </a:tc>
                <a:tc>
                  <a:txBody>
                    <a:bodyPr/>
                    <a:lstStyle/>
                    <a:p>
                      <a:pPr algn="ctr"/>
                      <a:r>
                        <a:rPr lang="nl-BE">
                          <a:solidFill>
                            <a:schemeClr val="bg1"/>
                          </a:solidFill>
                        </a:rPr>
                        <a:t>Piloot</a:t>
                      </a:r>
                      <a:endParaRPr lang="nl-BE" dirty="0">
                        <a:solidFill>
                          <a:schemeClr val="bg1"/>
                        </a:solidFill>
                      </a:endParaRPr>
                    </a:p>
                  </a:txBody>
                  <a:tcPr anchor="ctr"/>
                </a:tc>
                <a:tc>
                  <a:txBody>
                    <a:bodyPr/>
                    <a:lstStyle/>
                    <a:p>
                      <a:pPr algn="ctr"/>
                      <a:r>
                        <a:rPr lang="nl-BE" dirty="0">
                          <a:solidFill>
                            <a:schemeClr val="bg1"/>
                          </a:solidFill>
                        </a:rPr>
                        <a:t>Preventieadviseur</a:t>
                      </a:r>
                    </a:p>
                  </a:txBody>
                  <a:tcPr anchor="ctr"/>
                </a:tc>
                <a:extLst>
                  <a:ext uri="{0D108BD9-81ED-4DB2-BD59-A6C34878D82A}">
                    <a16:rowId xmlns:a16="http://schemas.microsoft.com/office/drawing/2014/main" val="3142780"/>
                  </a:ext>
                </a:extLst>
              </a:tr>
              <a:tr h="1186616">
                <a:tc>
                  <a:txBody>
                    <a:bodyPr/>
                    <a:lstStyle/>
                    <a:p>
                      <a:pPr algn="ctr">
                        <a:lnSpc>
                          <a:spcPct val="107000"/>
                        </a:lnSpc>
                        <a:spcAft>
                          <a:spcPts val="800"/>
                        </a:spcAft>
                      </a:pPr>
                      <a: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24-BOC08-02</a:t>
                      </a:r>
                    </a:p>
                  </a:txBody>
                  <a:tcPr marL="44450" marR="44450" marT="0" marB="0" anchor="ctr"/>
                </a:tc>
                <a:tc>
                  <a:txBody>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Codex over het welzijn op het werk</a:t>
                      </a:r>
                    </a:p>
                  </a:txBody>
                  <a:tcPr marL="44450" marR="44450" marT="0" marB="0" anchor="ctr"/>
                </a:tc>
                <a:tc>
                  <a:txBody>
                    <a:bodyPr/>
                    <a:lstStyle/>
                    <a:p>
                      <a:pPr algn="ctr">
                        <a:lnSpc>
                          <a:spcPct val="107000"/>
                        </a:lnSpc>
                        <a:spcAft>
                          <a:spcPts val="800"/>
                        </a:spcAft>
                      </a:pPr>
                      <a: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Opmaak inventaris van alle werkposten en ateliers</a:t>
                      </a:r>
                      <a:b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br>
                      <a:r>
                        <a:rPr lang="nl-BE" sz="1400" dirty="0">
                          <a:solidFill>
                            <a:schemeClr val="tx1">
                              <a:lumMod val="50000"/>
                            </a:schemeClr>
                          </a:solidFill>
                          <a:effectLst/>
                          <a:latin typeface="Calibri" panose="020F0502020204030204" pitchFamily="34" charset="0"/>
                          <a:ea typeface="Calibri" panose="020F0502020204030204" pitchFamily="34" charset="0"/>
                          <a:cs typeface="Times New Roman" panose="02020603050405020304" pitchFamily="18" charset="0"/>
                        </a:rPr>
                        <a:t>Template zal na een briefing overgemaakt worden aan de eenheden</a:t>
                      </a:r>
                    </a:p>
                  </a:txBody>
                  <a:tcPr marL="44450" marR="44450" marT="0" marB="0" anchor="ctr"/>
                </a:tc>
                <a:tc>
                  <a:txBody>
                    <a:bodyPr/>
                    <a:lstStyle/>
                    <a:p>
                      <a:pPr algn="ctr">
                        <a:lnSpc>
                          <a:spcPct val="107000"/>
                        </a:lnSpc>
                        <a:spcAft>
                          <a:spcPts val="800"/>
                        </a:spcAft>
                      </a:pPr>
                      <a: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31/12/2025</a:t>
                      </a: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Eenheden</a:t>
                      </a:r>
                    </a:p>
                  </a:txBody>
                  <a:tcPr marL="7620" marR="7620" marT="7620" marB="0" anchor="ctr"/>
                </a:tc>
                <a:tc>
                  <a:txBody>
                    <a:bodyPr/>
                    <a:lstStyle/>
                    <a:p>
                      <a:pPr algn="ctr" fontAlgn="b"/>
                      <a:r>
                        <a:rPr lang="nl-BE" sz="1400" b="0" i="0" u="none" strike="noStrike" dirty="0">
                          <a:solidFill>
                            <a:srgbClr val="00B050"/>
                          </a:solidFill>
                          <a:effectLst/>
                          <a:latin typeface="Calibri" panose="020F0502020204030204" pitchFamily="34" charset="0"/>
                        </a:rPr>
                        <a:t>LDPBW 08</a:t>
                      </a:r>
                    </a:p>
                  </a:txBody>
                  <a:tcPr marL="7620" marR="7620" marT="7620" marB="0" anchor="ctr"/>
                </a:tc>
                <a:extLst>
                  <a:ext uri="{0D108BD9-81ED-4DB2-BD59-A6C34878D82A}">
                    <a16:rowId xmlns:a16="http://schemas.microsoft.com/office/drawing/2014/main" val="3523808688"/>
                  </a:ext>
                </a:extLst>
              </a:tr>
              <a:tr h="964222">
                <a:tc>
                  <a:txBody>
                    <a:bodyPr/>
                    <a:lstStyle/>
                    <a:p>
                      <a:pPr algn="ctr">
                        <a:lnSpc>
                          <a:spcPct val="107000"/>
                        </a:lnSpc>
                        <a:spcAft>
                          <a:spcPts val="800"/>
                        </a:spcAft>
                      </a:pPr>
                      <a: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24-BOC08-03</a:t>
                      </a:r>
                    </a:p>
                  </a:txBody>
                  <a:tcPr marL="44450" marR="44450" marT="0" marB="0" anchor="ctr"/>
                </a:tc>
                <a:tc>
                  <a:txBody>
                    <a:bodyPr/>
                    <a:lstStyle/>
                    <a:p>
                      <a:pPr algn="ctr">
                        <a:lnSpc>
                          <a:spcPct val="107000"/>
                        </a:lnSpc>
                        <a:spcAft>
                          <a:spcPts val="800"/>
                        </a:spcAft>
                      </a:pPr>
                      <a:endPar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Systeem creëren betreffende de verspreiding verslagen van de uitgevoerde controles/inspecties  </a:t>
                      </a:r>
                      <a:b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br>
                      <a: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(b.v. G-drive, SharePoint, …)</a:t>
                      </a:r>
                    </a:p>
                  </a:txBody>
                  <a:tcPr marL="44450" marR="44450" marT="0" marB="0" anchor="ctr"/>
                </a:tc>
                <a:tc>
                  <a:txBody>
                    <a:bodyPr/>
                    <a:lstStyle/>
                    <a:p>
                      <a:pPr algn="ctr">
                        <a:lnSpc>
                          <a:spcPct val="107000"/>
                        </a:lnSpc>
                        <a:spcAft>
                          <a:spcPts val="800"/>
                        </a:spcAft>
                      </a:pPr>
                      <a: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31/12/2025</a:t>
                      </a: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err="1">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Bn</a:t>
                      </a:r>
                      <a: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 HK </a:t>
                      </a:r>
                      <a:r>
                        <a:rPr lang="nl-BE" sz="1400" dirty="0" err="1">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Def</a:t>
                      </a:r>
                      <a: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 Staf KKE</a:t>
                      </a:r>
                    </a:p>
                  </a:txBody>
                  <a:tcPr marL="7620" marR="7620" marT="762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b="0" i="0" u="none" strike="noStrike" dirty="0">
                          <a:solidFill>
                            <a:srgbClr val="00B050"/>
                          </a:solidFill>
                          <a:effectLst/>
                          <a:latin typeface="Calibri" panose="020F0502020204030204" pitchFamily="34" charset="0"/>
                        </a:rPr>
                        <a:t>LDPBW 08</a:t>
                      </a:r>
                    </a:p>
                  </a:txBody>
                  <a:tcPr marL="7620" marR="7620" marT="7620" marB="0" anchor="ctr"/>
                </a:tc>
                <a:extLst>
                  <a:ext uri="{0D108BD9-81ED-4DB2-BD59-A6C34878D82A}">
                    <a16:rowId xmlns:a16="http://schemas.microsoft.com/office/drawing/2014/main" val="1100297093"/>
                  </a:ext>
                </a:extLst>
              </a:tr>
              <a:tr h="1071214">
                <a:tc>
                  <a:txBody>
                    <a:bodyPr/>
                    <a:lstStyle/>
                    <a:p>
                      <a:pPr algn="ctr">
                        <a:lnSpc>
                          <a:spcPct val="107000"/>
                        </a:lnSpc>
                        <a:spcAft>
                          <a:spcPts val="800"/>
                        </a:spcAft>
                      </a:pPr>
                      <a: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24-BOC08-04</a:t>
                      </a:r>
                    </a:p>
                  </a:txBody>
                  <a:tcPr marL="44450" marR="44450" marT="0" marB="0" anchor="ctr"/>
                </a:tc>
                <a:tc>
                  <a:txBody>
                    <a:bodyPr/>
                    <a:lstStyle/>
                    <a:p>
                      <a:pPr algn="ctr">
                        <a:lnSpc>
                          <a:spcPct val="107000"/>
                        </a:lnSpc>
                        <a:spcAft>
                          <a:spcPts val="800"/>
                        </a:spcAft>
                      </a:pPr>
                      <a: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21-MR-04</a:t>
                      </a:r>
                    </a:p>
                  </a:txBody>
                  <a:tcPr marL="44450" marR="44450" marT="0" marB="0" anchor="ctr"/>
                </a:tc>
                <a:tc>
                  <a:txBody>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lang="nl-BE" sz="1400" dirty="0">
                          <a:solidFill>
                            <a:srgbClr val="00B050"/>
                          </a:solidFill>
                          <a:effectLst/>
                          <a:latin typeface="Arial" panose="020B0604020202020204" pitchFamily="34" charset="0"/>
                          <a:ea typeface="Calibri" panose="020F0502020204030204" pitchFamily="34" charset="0"/>
                          <a:cs typeface="Arial" panose="020B0604020202020204" pitchFamily="34" charset="0"/>
                        </a:rPr>
                        <a:t>Opmaak inventaris carcinogene, mutagene en reprotoxische agentia (CMR) en van de producten die </a:t>
                      </a:r>
                      <a:r>
                        <a:rPr lang="nl-BE" sz="1400" dirty="0" err="1">
                          <a:solidFill>
                            <a:srgbClr val="00B050"/>
                          </a:solidFill>
                          <a:effectLst/>
                          <a:latin typeface="Arial" panose="020B0604020202020204" pitchFamily="34" charset="0"/>
                          <a:ea typeface="Calibri" panose="020F0502020204030204" pitchFamily="34" charset="0"/>
                          <a:cs typeface="Arial" panose="020B0604020202020204" pitchFamily="34" charset="0"/>
                        </a:rPr>
                        <a:t>Diisocyanaten</a:t>
                      </a:r>
                      <a:r>
                        <a:rPr lang="nl-BE" sz="1400" dirty="0">
                          <a:solidFill>
                            <a:srgbClr val="00B050"/>
                          </a:solidFill>
                          <a:effectLst/>
                          <a:latin typeface="Arial" panose="020B0604020202020204" pitchFamily="34" charset="0"/>
                          <a:ea typeface="Calibri" panose="020F0502020204030204" pitchFamily="34" charset="0"/>
                          <a:cs typeface="Arial" panose="020B0604020202020204" pitchFamily="34" charset="0"/>
                        </a:rPr>
                        <a:t> bevatten</a:t>
                      </a:r>
                    </a:p>
                    <a:p>
                      <a:pPr marL="0" marR="0" lvl="0" indent="0" algn="ctr" defTabSz="914400" rtl="0" eaLnBrk="1" fontAlgn="auto" latinLnBrk="0" hangingPunct="1">
                        <a:lnSpc>
                          <a:spcPct val="107000"/>
                        </a:lnSpc>
                        <a:spcBef>
                          <a:spcPts val="0"/>
                        </a:spcBef>
                        <a:spcAft>
                          <a:spcPts val="800"/>
                        </a:spcAft>
                        <a:buClrTx/>
                        <a:buSzTx/>
                        <a:buFontTx/>
                        <a:buNone/>
                        <a:tabLst/>
                        <a:defRPr/>
                      </a:pPr>
                      <a:r>
                        <a:rPr lang="nl-BE" sz="1400" dirty="0">
                          <a:solidFill>
                            <a:srgbClr val="00B050"/>
                          </a:solidFill>
                          <a:effectLst/>
                          <a:latin typeface="Arial" panose="020B0604020202020204" pitchFamily="34" charset="0"/>
                          <a:ea typeface="Calibri" panose="020F0502020204030204" pitchFamily="34" charset="0"/>
                          <a:cs typeface="Arial" panose="020B0604020202020204" pitchFamily="34" charset="0"/>
                        </a:rPr>
                        <a:t>(zie </a:t>
                      </a:r>
                      <a: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24-BOC08-01)</a:t>
                      </a:r>
                      <a:endParaRPr lang="nl-BE" sz="1400" dirty="0">
                        <a:solidFill>
                          <a:srgbClr val="00B050"/>
                        </a:solidFill>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ctr"/>
                </a:tc>
                <a:tc>
                  <a:txBody>
                    <a:bodyPr/>
                    <a:lstStyle/>
                    <a:p>
                      <a:pPr algn="ctr">
                        <a:lnSpc>
                          <a:spcPct val="107000"/>
                        </a:lnSpc>
                        <a:spcAft>
                          <a:spcPts val="800"/>
                        </a:spcAft>
                      </a:pPr>
                      <a: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31/12/2025</a:t>
                      </a: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Eenheden</a:t>
                      </a:r>
                    </a:p>
                  </a:txBody>
                  <a:tcPr marL="7620" marR="7620" marT="762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b="0" i="0" u="none" strike="noStrike" dirty="0">
                          <a:solidFill>
                            <a:srgbClr val="00B050"/>
                          </a:solidFill>
                          <a:effectLst/>
                          <a:latin typeface="Calibri" panose="020F0502020204030204" pitchFamily="34" charset="0"/>
                        </a:rPr>
                        <a:t>LDPBW 08</a:t>
                      </a:r>
                    </a:p>
                  </a:txBody>
                  <a:tcPr marL="7620" marR="7620" marT="7620" marB="0" anchor="ctr"/>
                </a:tc>
                <a:extLst>
                  <a:ext uri="{0D108BD9-81ED-4DB2-BD59-A6C34878D82A}">
                    <a16:rowId xmlns:a16="http://schemas.microsoft.com/office/drawing/2014/main" val="3168295882"/>
                  </a:ext>
                </a:extLst>
              </a:tr>
              <a:tr h="1201055">
                <a:tc>
                  <a:txBody>
                    <a:bodyPr/>
                    <a:lstStyle/>
                    <a:p>
                      <a:pPr algn="ctr">
                        <a:lnSpc>
                          <a:spcPct val="107000"/>
                        </a:lnSpc>
                        <a:spcAft>
                          <a:spcPts val="800"/>
                        </a:spcAft>
                      </a:pPr>
                      <a: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24-BOC08-05</a:t>
                      </a:r>
                    </a:p>
                  </a:txBody>
                  <a:tcPr marL="44450" marR="44450" marT="0" marB="0" anchor="ctr"/>
                </a:tc>
                <a:tc>
                  <a:txBody>
                    <a:bodyPr/>
                    <a:lstStyle/>
                    <a:p>
                      <a:pPr algn="ctr">
                        <a:lnSpc>
                          <a:spcPct val="107000"/>
                        </a:lnSpc>
                        <a:spcAft>
                          <a:spcPts val="800"/>
                        </a:spcAft>
                      </a:pPr>
                      <a: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Codex over het welzijn op het werk</a:t>
                      </a:r>
                    </a:p>
                  </a:txBody>
                  <a:tcPr marL="44450" marR="44450" marT="0" marB="0" anchor="ctr"/>
                </a:tc>
                <a:tc>
                  <a:txBody>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lang="nl-BE" sz="1400" dirty="0">
                          <a:solidFill>
                            <a:srgbClr val="00B050"/>
                          </a:solidFill>
                          <a:effectLst/>
                          <a:latin typeface="Arial" panose="020B0604020202020204" pitchFamily="34" charset="0"/>
                          <a:ea typeface="Calibri" panose="020F0502020204030204" pitchFamily="34" charset="0"/>
                          <a:cs typeface="Arial" panose="020B0604020202020204" pitchFamily="34" charset="0"/>
                        </a:rPr>
                        <a:t>Aanschaffen van de meest recente veiligheidsinformatiebladen van de voorziene gevaarlijke producten</a:t>
                      </a:r>
                    </a:p>
                  </a:txBody>
                  <a:tcPr marL="44450" marR="44450" marT="0" marB="0" anchor="ctr"/>
                </a:tc>
                <a:tc>
                  <a:txBody>
                    <a:bodyPr/>
                    <a:lstStyle/>
                    <a:p>
                      <a:pPr algn="ctr">
                        <a:lnSpc>
                          <a:spcPct val="107000"/>
                        </a:lnSpc>
                        <a:spcAft>
                          <a:spcPts val="800"/>
                        </a:spcAft>
                      </a:pPr>
                      <a: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31/12/2025</a:t>
                      </a: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Eenheden</a:t>
                      </a:r>
                    </a:p>
                  </a:txBody>
                  <a:tcPr marL="7620" marR="7620" marT="762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b="0" i="0" u="none" strike="noStrike" dirty="0">
                          <a:solidFill>
                            <a:srgbClr val="00B050"/>
                          </a:solidFill>
                          <a:effectLst/>
                          <a:latin typeface="Calibri" panose="020F0502020204030204" pitchFamily="34" charset="0"/>
                        </a:rPr>
                        <a:t>LDPBW 08</a:t>
                      </a:r>
                    </a:p>
                  </a:txBody>
                  <a:tcPr marL="7620" marR="7620" marT="7620" marB="0" anchor="ctr"/>
                </a:tc>
                <a:extLst>
                  <a:ext uri="{0D108BD9-81ED-4DB2-BD59-A6C34878D82A}">
                    <a16:rowId xmlns:a16="http://schemas.microsoft.com/office/drawing/2014/main" val="2605861468"/>
                  </a:ext>
                </a:extLst>
              </a:tr>
            </a:tbl>
          </a:graphicData>
        </a:graphic>
      </p:graphicFrame>
      <p:pic>
        <p:nvPicPr>
          <p:cNvPr id="3" name="Picture 2" descr="A logo with a bird head&#10;&#10;Description automatically generated">
            <a:extLst>
              <a:ext uri="{FF2B5EF4-FFF2-40B4-BE49-F238E27FC236}">
                <a16:creationId xmlns:a16="http://schemas.microsoft.com/office/drawing/2014/main" id="{B7E02225-2102-FB5B-BFAC-25304D9E614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6803" y="113802"/>
            <a:ext cx="1143099" cy="1143099"/>
          </a:xfrm>
          <a:prstGeom prst="rect">
            <a:avLst/>
          </a:prstGeom>
        </p:spPr>
      </p:pic>
    </p:spTree>
    <p:extLst>
      <p:ext uri="{BB962C8B-B14F-4D97-AF65-F5344CB8AC3E}">
        <p14:creationId xmlns:p14="http://schemas.microsoft.com/office/powerpoint/2010/main" val="389036684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37673" y="1905506"/>
            <a:ext cx="7906327" cy="5032147"/>
          </a:xfrm>
          <a:prstGeom prst="rect">
            <a:avLst/>
          </a:prstGeom>
        </p:spPr>
        <p:txBody>
          <a:bodyPr wrap="square">
            <a:spAutoFit/>
          </a:bodyPr>
          <a:lstStyle/>
          <a:p>
            <a:pPr marL="457200" indent="-457200" algn="just">
              <a:spcAft>
                <a:spcPts val="1800"/>
              </a:spcAft>
              <a:buFont typeface="+mj-lt"/>
              <a:buAutoNum type="arabicPeriod"/>
            </a:pPr>
            <a:r>
              <a:rPr lang="nl-BE" dirty="0">
                <a:latin typeface="Arial" panose="020B0604020202020204" pitchFamily="34" charset="0"/>
                <a:cs typeface="Arial" panose="020B0604020202020204" pitchFamily="34" charset="0"/>
              </a:rPr>
              <a:t>Risicoanalyses maken/aanpassen betreffende de veiligheid, gezondheid en welzijn van het personeel en de arbeidsomgeving, rekening houdend met de welzijnsdomeinen.</a:t>
            </a:r>
          </a:p>
          <a:p>
            <a:pPr marL="444500" algn="just">
              <a:spcAft>
                <a:spcPts val="1800"/>
              </a:spcAft>
            </a:pPr>
            <a:r>
              <a:rPr lang="nl-BE" dirty="0">
                <a:latin typeface="Arial" panose="020B0604020202020204" pitchFamily="34" charset="0"/>
                <a:cs typeface="Arial" panose="020B0604020202020204" pitchFamily="34" charset="0"/>
              </a:rPr>
              <a:t>Ook ongevallenonderzoeken, verslagen ILE of BOC kunnen (moeten) hiervoor gebruikt worden.</a:t>
            </a:r>
          </a:p>
          <a:p>
            <a:pPr marL="457200" indent="-457200" algn="just">
              <a:spcAft>
                <a:spcPts val="1800"/>
              </a:spcAft>
              <a:buFont typeface="+mj-lt"/>
              <a:buAutoNum type="arabicPeriod" startAt="2"/>
            </a:pPr>
            <a:r>
              <a:rPr lang="nl-BE" dirty="0">
                <a:latin typeface="Arial" panose="020B0604020202020204" pitchFamily="34" charset="0"/>
                <a:cs typeface="Arial" panose="020B0604020202020204" pitchFamily="34" charset="0"/>
              </a:rPr>
              <a:t>De opgespoorde anomalieën en risico’s opnemen in een tabel.</a:t>
            </a:r>
          </a:p>
          <a:p>
            <a:pPr marL="457200" indent="-457200">
              <a:spcAft>
                <a:spcPts val="1800"/>
              </a:spcAft>
              <a:buFont typeface="+mj-lt"/>
              <a:buAutoNum type="arabicPeriod" startAt="2"/>
            </a:pPr>
            <a:r>
              <a:rPr lang="nl-BE" dirty="0">
                <a:latin typeface="Arial" panose="020B0604020202020204" pitchFamily="34" charset="0"/>
                <a:cs typeface="Arial" panose="020B0604020202020204" pitchFamily="34" charset="0"/>
              </a:rPr>
              <a:t>Preventiemaatregen bepalen.</a:t>
            </a:r>
          </a:p>
          <a:p>
            <a:pPr marL="457200" indent="-457200">
              <a:spcAft>
                <a:spcPts val="1800"/>
              </a:spcAft>
              <a:buFont typeface="+mj-lt"/>
              <a:buAutoNum type="arabicPeriod" startAt="2"/>
            </a:pPr>
            <a:r>
              <a:rPr lang="nl-BE" dirty="0">
                <a:latin typeface="Arial" panose="020B0604020202020204" pitchFamily="34" charset="0"/>
                <a:cs typeface="Arial" panose="020B0604020202020204" pitchFamily="34" charset="0"/>
              </a:rPr>
              <a:t>Doelstelling beschrijven</a:t>
            </a:r>
          </a:p>
          <a:p>
            <a:pPr marL="457200" indent="-457200">
              <a:spcAft>
                <a:spcPts val="1800"/>
              </a:spcAft>
              <a:buFont typeface="+mj-lt"/>
              <a:buAutoNum type="arabicPeriod" startAt="2"/>
            </a:pPr>
            <a:r>
              <a:rPr lang="nl-BE" dirty="0">
                <a:latin typeface="Arial" panose="020B0604020202020204" pitchFamily="34" charset="0"/>
                <a:cs typeface="Arial" panose="020B0604020202020204" pitchFamily="34" charset="0"/>
              </a:rPr>
              <a:t>De te ondernemen acties bepalen</a:t>
            </a:r>
          </a:p>
          <a:p>
            <a:pPr marL="457200" indent="-457200">
              <a:spcAft>
                <a:spcPts val="1800"/>
              </a:spcAft>
              <a:buFont typeface="+mj-lt"/>
              <a:buAutoNum type="arabicPeriod" startAt="2"/>
            </a:pPr>
            <a:r>
              <a:rPr lang="nl-BE" dirty="0">
                <a:latin typeface="Arial" panose="020B0604020202020204" pitchFamily="34" charset="0"/>
                <a:cs typeface="Arial" panose="020B0604020202020204" pitchFamily="34" charset="0"/>
              </a:rPr>
              <a:t>Bepalen wanneer we de acties kunnen starten/beëindigen.</a:t>
            </a:r>
          </a:p>
          <a:p>
            <a:pPr marL="457200" indent="-457200">
              <a:spcAft>
                <a:spcPts val="1800"/>
              </a:spcAft>
              <a:buFont typeface="+mj-lt"/>
              <a:buAutoNum type="arabicPeriod" startAt="2"/>
            </a:pPr>
            <a:r>
              <a:rPr lang="nl-BE" dirty="0">
                <a:latin typeface="Arial" panose="020B0604020202020204" pitchFamily="34" charset="0"/>
                <a:cs typeface="Arial" panose="020B0604020202020204" pitchFamily="34" charset="0"/>
              </a:rPr>
              <a:t>Verantwoordelijken bepalen (</a:t>
            </a:r>
            <a:r>
              <a:rPr lang="nl-BE" b="1" dirty="0">
                <a:solidFill>
                  <a:srgbClr val="FF0000"/>
                </a:solidFill>
                <a:latin typeface="Arial" panose="020B0604020202020204" pitchFamily="34" charset="0"/>
                <a:cs typeface="Arial" panose="020B0604020202020204" pitchFamily="34" charset="0"/>
              </a:rPr>
              <a:t>geen functies of diensten maar personen aanduiden</a:t>
            </a:r>
            <a:r>
              <a:rPr lang="nl-BE" dirty="0">
                <a:latin typeface="Arial" panose="020B0604020202020204" pitchFamily="34" charset="0"/>
                <a:cs typeface="Arial" panose="020B0604020202020204" pitchFamily="34" charset="0"/>
              </a:rPr>
              <a:t>).</a:t>
            </a:r>
          </a:p>
        </p:txBody>
      </p:sp>
      <p:sp>
        <p:nvSpPr>
          <p:cNvPr id="3" name="Rectangle 2"/>
          <p:cNvSpPr/>
          <p:nvPr/>
        </p:nvSpPr>
        <p:spPr>
          <a:xfrm>
            <a:off x="1089498" y="345095"/>
            <a:ext cx="8054502" cy="1877437"/>
          </a:xfrm>
          <a:prstGeom prst="rect">
            <a:avLst/>
          </a:prstGeom>
        </p:spPr>
        <p:txBody>
          <a:bodyPr wrap="square">
            <a:spAutoFit/>
          </a:bodyPr>
          <a:lstStyle/>
          <a:p>
            <a:pPr algn="just"/>
            <a:r>
              <a:rPr lang="nl-BE" altLang="en-US" sz="4000" dirty="0">
                <a:latin typeface="Arial" panose="020B0604020202020204" pitchFamily="34" charset="0"/>
                <a:cs typeface="Arial" panose="020B0604020202020204" pitchFamily="34" charset="0"/>
              </a:rPr>
              <a:t>Hoe k</a:t>
            </a:r>
            <a:r>
              <a:rPr lang="nl-BE" altLang="en-US" sz="4000" i="1" dirty="0">
                <a:latin typeface="Arial" panose="020B0604020202020204" pitchFamily="34" charset="0"/>
                <a:cs typeface="Arial" panose="020B0604020202020204" pitchFamily="34" charset="0"/>
              </a:rPr>
              <a:t>o</a:t>
            </a:r>
            <a:r>
              <a:rPr lang="nl-BE" altLang="en-US" sz="4000" dirty="0">
                <a:latin typeface="Arial" panose="020B0604020202020204" pitchFamily="34" charset="0"/>
                <a:cs typeface="Arial" panose="020B0604020202020204" pitchFamily="34" charset="0"/>
              </a:rPr>
              <a:t>m ik tot een GPP/JAP/LPP (luik B)</a:t>
            </a:r>
            <a:endParaRPr lang="nl-BE" sz="4000" dirty="0">
              <a:latin typeface="Arial" panose="020B0604020202020204" pitchFamily="34" charset="0"/>
              <a:cs typeface="Arial" panose="020B0604020202020204" pitchFamily="34" charset="0"/>
            </a:endParaRPr>
          </a:p>
          <a:p>
            <a:pPr marL="457200" indent="-457200" algn="just">
              <a:buFont typeface="+mj-lt"/>
              <a:buAutoNum type="arabicPeriod"/>
            </a:pPr>
            <a:endParaRPr lang="nl-BE" dirty="0"/>
          </a:p>
          <a:p>
            <a:pPr algn="just"/>
            <a:endParaRPr lang="en-US" dirty="0"/>
          </a:p>
        </p:txBody>
      </p:sp>
    </p:spTree>
    <p:extLst>
      <p:ext uri="{BB962C8B-B14F-4D97-AF65-F5344CB8AC3E}">
        <p14:creationId xmlns:p14="http://schemas.microsoft.com/office/powerpoint/2010/main" val="426827483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4"/>
          <p:cNvSpPr>
            <a:spLocks noGrp="1" noChangeArrowheads="1"/>
          </p:cNvSpPr>
          <p:nvPr>
            <p:ph type="title" idx="4294967295"/>
          </p:nvPr>
        </p:nvSpPr>
        <p:spPr>
          <a:xfrm>
            <a:off x="982493" y="335595"/>
            <a:ext cx="10972800" cy="1143000"/>
          </a:xfrm>
          <a:prstGeom prst="rect">
            <a:avLst/>
          </a:prstGeom>
        </p:spPr>
        <p:txBody>
          <a:bodyPr/>
          <a:lstStyle/>
          <a:p>
            <a:r>
              <a:rPr lang="nl-BE" altLang="en-US" dirty="0"/>
              <a:t>Voorbeeld van tabel GPP</a:t>
            </a:r>
            <a:endParaRPr lang="en-US" altLang="en-US" dirty="0"/>
          </a:p>
        </p:txBody>
      </p:sp>
      <p:graphicFrame>
        <p:nvGraphicFramePr>
          <p:cNvPr id="2" name="Table 1"/>
          <p:cNvGraphicFramePr>
            <a:graphicFrameLocks noGrp="1"/>
          </p:cNvGraphicFramePr>
          <p:nvPr>
            <p:extLst>
              <p:ext uri="{D42A27DB-BD31-4B8C-83A1-F6EECF244321}">
                <p14:modId xmlns:p14="http://schemas.microsoft.com/office/powerpoint/2010/main" val="1317055821"/>
              </p:ext>
            </p:extLst>
          </p:nvPr>
        </p:nvGraphicFramePr>
        <p:xfrm>
          <a:off x="1559496" y="1988840"/>
          <a:ext cx="9139970" cy="1097280"/>
        </p:xfrm>
        <a:graphic>
          <a:graphicData uri="http://schemas.openxmlformats.org/drawingml/2006/table">
            <a:tbl>
              <a:tblPr firstRow="1" bandRow="1">
                <a:tableStyleId>{5C22544A-7EE6-4342-B048-85BDC9FD1C3A}</a:tableStyleId>
              </a:tblPr>
              <a:tblGrid>
                <a:gridCol w="442259">
                  <a:extLst>
                    <a:ext uri="{9D8B030D-6E8A-4147-A177-3AD203B41FA5}">
                      <a16:colId xmlns:a16="http://schemas.microsoft.com/office/drawing/2014/main" val="1222801424"/>
                    </a:ext>
                  </a:extLst>
                </a:gridCol>
                <a:gridCol w="1588846">
                  <a:extLst>
                    <a:ext uri="{9D8B030D-6E8A-4147-A177-3AD203B41FA5}">
                      <a16:colId xmlns:a16="http://schemas.microsoft.com/office/drawing/2014/main" val="2324824861"/>
                    </a:ext>
                  </a:extLst>
                </a:gridCol>
                <a:gridCol w="921223">
                  <a:extLst>
                    <a:ext uri="{9D8B030D-6E8A-4147-A177-3AD203B41FA5}">
                      <a16:colId xmlns:a16="http://schemas.microsoft.com/office/drawing/2014/main" val="1349055272"/>
                    </a:ext>
                  </a:extLst>
                </a:gridCol>
                <a:gridCol w="1109881">
                  <a:extLst>
                    <a:ext uri="{9D8B030D-6E8A-4147-A177-3AD203B41FA5}">
                      <a16:colId xmlns:a16="http://schemas.microsoft.com/office/drawing/2014/main" val="2212756488"/>
                    </a:ext>
                  </a:extLst>
                </a:gridCol>
                <a:gridCol w="1482407">
                  <a:extLst>
                    <a:ext uri="{9D8B030D-6E8A-4147-A177-3AD203B41FA5}">
                      <a16:colId xmlns:a16="http://schemas.microsoft.com/office/drawing/2014/main" val="2348594815"/>
                    </a:ext>
                  </a:extLst>
                </a:gridCol>
                <a:gridCol w="360040">
                  <a:extLst>
                    <a:ext uri="{9D8B030D-6E8A-4147-A177-3AD203B41FA5}">
                      <a16:colId xmlns:a16="http://schemas.microsoft.com/office/drawing/2014/main" val="3444062724"/>
                    </a:ext>
                  </a:extLst>
                </a:gridCol>
                <a:gridCol w="360040">
                  <a:extLst>
                    <a:ext uri="{9D8B030D-6E8A-4147-A177-3AD203B41FA5}">
                      <a16:colId xmlns:a16="http://schemas.microsoft.com/office/drawing/2014/main" val="4168807737"/>
                    </a:ext>
                  </a:extLst>
                </a:gridCol>
                <a:gridCol w="360040">
                  <a:extLst>
                    <a:ext uri="{9D8B030D-6E8A-4147-A177-3AD203B41FA5}">
                      <a16:colId xmlns:a16="http://schemas.microsoft.com/office/drawing/2014/main" val="1992257337"/>
                    </a:ext>
                  </a:extLst>
                </a:gridCol>
                <a:gridCol w="360040">
                  <a:extLst>
                    <a:ext uri="{9D8B030D-6E8A-4147-A177-3AD203B41FA5}">
                      <a16:colId xmlns:a16="http://schemas.microsoft.com/office/drawing/2014/main" val="3194431464"/>
                    </a:ext>
                  </a:extLst>
                </a:gridCol>
                <a:gridCol w="360040">
                  <a:extLst>
                    <a:ext uri="{9D8B030D-6E8A-4147-A177-3AD203B41FA5}">
                      <a16:colId xmlns:a16="http://schemas.microsoft.com/office/drawing/2014/main" val="2906242926"/>
                    </a:ext>
                  </a:extLst>
                </a:gridCol>
                <a:gridCol w="360040">
                  <a:extLst>
                    <a:ext uri="{9D8B030D-6E8A-4147-A177-3AD203B41FA5}">
                      <a16:colId xmlns:a16="http://schemas.microsoft.com/office/drawing/2014/main" val="1515051033"/>
                    </a:ext>
                  </a:extLst>
                </a:gridCol>
                <a:gridCol w="1435114">
                  <a:extLst>
                    <a:ext uri="{9D8B030D-6E8A-4147-A177-3AD203B41FA5}">
                      <a16:colId xmlns:a16="http://schemas.microsoft.com/office/drawing/2014/main" val="1393853997"/>
                    </a:ext>
                  </a:extLst>
                </a:gridCol>
              </a:tblGrid>
              <a:tr h="370840">
                <a:tc>
                  <a:txBody>
                    <a:bodyPr/>
                    <a:lstStyle/>
                    <a:p>
                      <a:pPr algn="ctr"/>
                      <a:r>
                        <a:rPr lang="nl-BE" sz="1000" dirty="0" err="1"/>
                        <a:t>Nr</a:t>
                      </a:r>
                      <a:endParaRPr lang="nl-BE" sz="10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algn="ctr"/>
                      <a:r>
                        <a:rPr lang="nl-BE" sz="1000" dirty="0"/>
                        <a:t>Anomalie/risico</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algn="ctr"/>
                      <a:r>
                        <a:rPr lang="nl-BE" sz="1000" dirty="0" err="1"/>
                        <a:t>Preventie-maatregel</a:t>
                      </a:r>
                      <a:endParaRPr lang="nl-BE" sz="10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algn="ctr"/>
                      <a:r>
                        <a:rPr lang="nl-BE" sz="1000" dirty="0"/>
                        <a:t>doelstellingen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algn="ctr"/>
                      <a:r>
                        <a:rPr lang="nl-BE" sz="1000" dirty="0"/>
                        <a:t>acties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algn="ctr"/>
                      <a:r>
                        <a:rPr lang="nl-BE" sz="1000" dirty="0"/>
                        <a:t>‘24</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algn="ctr"/>
                      <a:r>
                        <a:rPr lang="nl-BE" sz="1000" dirty="0"/>
                        <a:t>‘25</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algn="ctr"/>
                      <a:r>
                        <a:rPr lang="nl-BE" sz="1000" b="0" dirty="0"/>
                        <a:t>‘26</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algn="ctr"/>
                      <a:r>
                        <a:rPr lang="nl-BE" sz="1000" dirty="0"/>
                        <a:t>‘27</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algn="ctr"/>
                      <a:r>
                        <a:rPr lang="nl-BE" sz="1000" dirty="0"/>
                        <a:t>‘28</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algn="ctr"/>
                      <a:r>
                        <a:rPr lang="nl-BE" sz="1000" dirty="0"/>
                        <a:t>‘29</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algn="ctr"/>
                      <a:r>
                        <a:rPr lang="nl-BE" sz="1000" dirty="0"/>
                        <a:t>Verantwoordelijke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extLst>
                  <a:ext uri="{0D108BD9-81ED-4DB2-BD59-A6C34878D82A}">
                    <a16:rowId xmlns:a16="http://schemas.microsoft.com/office/drawing/2014/main" val="2282997582"/>
                  </a:ext>
                </a:extLst>
              </a:tr>
              <a:tr h="370840">
                <a:tc>
                  <a:txBody>
                    <a:bodyPr/>
                    <a:lstStyle/>
                    <a:p>
                      <a:pPr algn="ctr"/>
                      <a:r>
                        <a:rPr lang="nl-BE" sz="1000" dirty="0"/>
                        <a:t>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nl-BE" sz="1000" dirty="0"/>
                        <a:t>Er zijn geen RA van de 24 </a:t>
                      </a:r>
                      <a:r>
                        <a:rPr lang="nl-BE" sz="1000" dirty="0" err="1"/>
                        <a:t>Hr</a:t>
                      </a:r>
                      <a:r>
                        <a:rPr lang="nl-BE" sz="1000" dirty="0"/>
                        <a:t>-werkposten uitgevoerd</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nl-BE" sz="1000" dirty="0"/>
                        <a:t>RA uitvoeren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nl-BE" sz="1000" dirty="0"/>
                        <a:t>Werken aan een ergonomisch aangepaste werkpost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nl-BE" sz="1000" dirty="0"/>
                        <a:t>Contact opnemen met de LDPBW</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nl-BE" sz="10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nl-BE" sz="1000" dirty="0"/>
                        <a:t>x</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nl-BE" sz="10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nl-BE" sz="10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nl-BE" sz="10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nl-BE" sz="10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nl-BE" sz="1000" dirty="0"/>
                        <a:t>1Sgt Van </a:t>
                      </a:r>
                      <a:r>
                        <a:rPr lang="nl-BE" sz="1000" dirty="0" err="1"/>
                        <a:t>Pimperzele</a:t>
                      </a:r>
                      <a:r>
                        <a:rPr lang="nl-BE" sz="1000" dirty="0"/>
                        <a:t> F.</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14368048"/>
                  </a:ext>
                </a:extLst>
              </a:tr>
            </a:tbl>
          </a:graphicData>
        </a:graphic>
      </p:graphicFrame>
      <p:sp>
        <p:nvSpPr>
          <p:cNvPr id="12" name="TextBox 11"/>
          <p:cNvSpPr txBox="1"/>
          <p:nvPr/>
        </p:nvSpPr>
        <p:spPr>
          <a:xfrm>
            <a:off x="1487488" y="1619508"/>
            <a:ext cx="2664296" cy="369332"/>
          </a:xfrm>
          <a:prstGeom prst="rect">
            <a:avLst/>
          </a:prstGeom>
          <a:noFill/>
        </p:spPr>
        <p:txBody>
          <a:bodyPr wrap="square" rtlCol="0">
            <a:spAutoFit/>
          </a:bodyPr>
          <a:lstStyle/>
          <a:p>
            <a:pPr fontAlgn="base">
              <a:spcBef>
                <a:spcPct val="0"/>
              </a:spcBef>
              <a:spcAft>
                <a:spcPct val="0"/>
              </a:spcAft>
            </a:pPr>
            <a:r>
              <a:rPr lang="nl-BE" dirty="0">
                <a:solidFill>
                  <a:srgbClr val="000000"/>
                </a:solidFill>
                <a:latin typeface="Arial" charset="0"/>
              </a:rPr>
              <a:t>1. Ergonomie</a:t>
            </a:r>
          </a:p>
        </p:txBody>
      </p:sp>
      <p:graphicFrame>
        <p:nvGraphicFramePr>
          <p:cNvPr id="16" name="Table 15"/>
          <p:cNvGraphicFramePr>
            <a:graphicFrameLocks noGrp="1"/>
          </p:cNvGraphicFramePr>
          <p:nvPr>
            <p:extLst>
              <p:ext uri="{D42A27DB-BD31-4B8C-83A1-F6EECF244321}">
                <p14:modId xmlns:p14="http://schemas.microsoft.com/office/powerpoint/2010/main" val="2617348555"/>
              </p:ext>
            </p:extLst>
          </p:nvPr>
        </p:nvGraphicFramePr>
        <p:xfrm>
          <a:off x="1524000" y="4509120"/>
          <a:ext cx="9139970" cy="1402080"/>
        </p:xfrm>
        <a:graphic>
          <a:graphicData uri="http://schemas.openxmlformats.org/drawingml/2006/table">
            <a:tbl>
              <a:tblPr firstRow="1" bandRow="1">
                <a:tableStyleId>{5C22544A-7EE6-4342-B048-85BDC9FD1C3A}</a:tableStyleId>
              </a:tblPr>
              <a:tblGrid>
                <a:gridCol w="442259">
                  <a:extLst>
                    <a:ext uri="{9D8B030D-6E8A-4147-A177-3AD203B41FA5}">
                      <a16:colId xmlns:a16="http://schemas.microsoft.com/office/drawing/2014/main" val="1222801424"/>
                    </a:ext>
                  </a:extLst>
                </a:gridCol>
                <a:gridCol w="1588846">
                  <a:extLst>
                    <a:ext uri="{9D8B030D-6E8A-4147-A177-3AD203B41FA5}">
                      <a16:colId xmlns:a16="http://schemas.microsoft.com/office/drawing/2014/main" val="2324824861"/>
                    </a:ext>
                  </a:extLst>
                </a:gridCol>
                <a:gridCol w="921223">
                  <a:extLst>
                    <a:ext uri="{9D8B030D-6E8A-4147-A177-3AD203B41FA5}">
                      <a16:colId xmlns:a16="http://schemas.microsoft.com/office/drawing/2014/main" val="1349055272"/>
                    </a:ext>
                  </a:extLst>
                </a:gridCol>
                <a:gridCol w="1109881">
                  <a:extLst>
                    <a:ext uri="{9D8B030D-6E8A-4147-A177-3AD203B41FA5}">
                      <a16:colId xmlns:a16="http://schemas.microsoft.com/office/drawing/2014/main" val="2212756488"/>
                    </a:ext>
                  </a:extLst>
                </a:gridCol>
                <a:gridCol w="1482407">
                  <a:extLst>
                    <a:ext uri="{9D8B030D-6E8A-4147-A177-3AD203B41FA5}">
                      <a16:colId xmlns:a16="http://schemas.microsoft.com/office/drawing/2014/main" val="2348594815"/>
                    </a:ext>
                  </a:extLst>
                </a:gridCol>
                <a:gridCol w="360040">
                  <a:extLst>
                    <a:ext uri="{9D8B030D-6E8A-4147-A177-3AD203B41FA5}">
                      <a16:colId xmlns:a16="http://schemas.microsoft.com/office/drawing/2014/main" val="3444062724"/>
                    </a:ext>
                  </a:extLst>
                </a:gridCol>
                <a:gridCol w="360040">
                  <a:extLst>
                    <a:ext uri="{9D8B030D-6E8A-4147-A177-3AD203B41FA5}">
                      <a16:colId xmlns:a16="http://schemas.microsoft.com/office/drawing/2014/main" val="4168807737"/>
                    </a:ext>
                  </a:extLst>
                </a:gridCol>
                <a:gridCol w="360040">
                  <a:extLst>
                    <a:ext uri="{9D8B030D-6E8A-4147-A177-3AD203B41FA5}">
                      <a16:colId xmlns:a16="http://schemas.microsoft.com/office/drawing/2014/main" val="1992257337"/>
                    </a:ext>
                  </a:extLst>
                </a:gridCol>
                <a:gridCol w="360040">
                  <a:extLst>
                    <a:ext uri="{9D8B030D-6E8A-4147-A177-3AD203B41FA5}">
                      <a16:colId xmlns:a16="http://schemas.microsoft.com/office/drawing/2014/main" val="3194431464"/>
                    </a:ext>
                  </a:extLst>
                </a:gridCol>
                <a:gridCol w="360040">
                  <a:extLst>
                    <a:ext uri="{9D8B030D-6E8A-4147-A177-3AD203B41FA5}">
                      <a16:colId xmlns:a16="http://schemas.microsoft.com/office/drawing/2014/main" val="2906242926"/>
                    </a:ext>
                  </a:extLst>
                </a:gridCol>
                <a:gridCol w="360040">
                  <a:extLst>
                    <a:ext uri="{9D8B030D-6E8A-4147-A177-3AD203B41FA5}">
                      <a16:colId xmlns:a16="http://schemas.microsoft.com/office/drawing/2014/main" val="1515051033"/>
                    </a:ext>
                  </a:extLst>
                </a:gridCol>
                <a:gridCol w="1435114">
                  <a:extLst>
                    <a:ext uri="{9D8B030D-6E8A-4147-A177-3AD203B41FA5}">
                      <a16:colId xmlns:a16="http://schemas.microsoft.com/office/drawing/2014/main" val="1393853997"/>
                    </a:ext>
                  </a:extLst>
                </a:gridCol>
              </a:tblGrid>
              <a:tr h="370840">
                <a:tc>
                  <a:txBody>
                    <a:bodyPr/>
                    <a:lstStyle/>
                    <a:p>
                      <a:pPr algn="ctr"/>
                      <a:r>
                        <a:rPr lang="nl-BE" sz="1000" dirty="0" err="1"/>
                        <a:t>Nr</a:t>
                      </a:r>
                      <a:endParaRPr lang="nl-BE" sz="10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algn="ctr"/>
                      <a:r>
                        <a:rPr lang="nl-BE" sz="1000" dirty="0"/>
                        <a:t>Anomalie/risico</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algn="ctr"/>
                      <a:r>
                        <a:rPr lang="nl-BE" sz="1000" dirty="0" err="1"/>
                        <a:t>Preventie-maatregel</a:t>
                      </a:r>
                      <a:endParaRPr lang="nl-BE" sz="10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algn="ctr"/>
                      <a:r>
                        <a:rPr lang="nl-BE" sz="1000" dirty="0"/>
                        <a:t>doelstellingen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algn="ctr"/>
                      <a:r>
                        <a:rPr lang="nl-BE" sz="1000" dirty="0"/>
                        <a:t>acties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algn="ctr"/>
                      <a:r>
                        <a:rPr lang="nl-BE" sz="1000" dirty="0"/>
                        <a:t>‘24</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algn="ctr"/>
                      <a:r>
                        <a:rPr lang="nl-BE" sz="1000" dirty="0"/>
                        <a:t>‘25</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algn="ctr"/>
                      <a:r>
                        <a:rPr lang="nl-BE" sz="1000" dirty="0"/>
                        <a:t>‘26</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algn="ctr"/>
                      <a:r>
                        <a:rPr lang="nl-BE" sz="1000" dirty="0"/>
                        <a:t>‘27</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algn="ctr"/>
                      <a:r>
                        <a:rPr lang="nl-BE" sz="1000" dirty="0"/>
                        <a:t>‘28</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algn="ctr"/>
                      <a:r>
                        <a:rPr lang="nl-BE" sz="1000" dirty="0"/>
                        <a:t>‘29</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algn="ctr"/>
                      <a:r>
                        <a:rPr lang="nl-BE" sz="1000" dirty="0"/>
                        <a:t>Verantwoordelijke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extLst>
                  <a:ext uri="{0D108BD9-81ED-4DB2-BD59-A6C34878D82A}">
                    <a16:rowId xmlns:a16="http://schemas.microsoft.com/office/drawing/2014/main" val="2282997582"/>
                  </a:ext>
                </a:extLst>
              </a:tr>
              <a:tr h="370840">
                <a:tc>
                  <a:txBody>
                    <a:bodyPr/>
                    <a:lstStyle/>
                    <a:p>
                      <a:pPr algn="ctr"/>
                      <a:r>
                        <a:rPr lang="nl-BE" sz="1000" dirty="0"/>
                        <a:t>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nl-BE" sz="1000" dirty="0"/>
                        <a:t>Er bestaat geen inventaris van de gevaarlijke</a:t>
                      </a:r>
                      <a:r>
                        <a:rPr lang="nl-BE" sz="1000" baseline="0" dirty="0"/>
                        <a:t> producten</a:t>
                      </a:r>
                      <a:endParaRPr lang="nl-BE" sz="10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nl-BE" sz="1000" dirty="0"/>
                        <a:t>Opmaken inventaris chemische producten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nl-BE" sz="1000" dirty="0"/>
                        <a:t>Werken met veilige producten en kennis gevaarlijke eigenschappen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nl-BE" sz="1000" dirty="0"/>
                        <a:t>Contact opnemen met de LDPBW en inventaris opmaken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nl-BE" sz="1000" dirty="0"/>
                        <a:t>X</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nl-BE"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nl-BE" sz="10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nl-BE" sz="10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nl-BE" sz="10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nl-BE" sz="10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nl-BE" sz="1000" dirty="0" err="1"/>
                        <a:t>Adjt</a:t>
                      </a:r>
                      <a:r>
                        <a:rPr lang="nl-BE" sz="1000" dirty="0"/>
                        <a:t> </a:t>
                      </a:r>
                      <a:r>
                        <a:rPr lang="nl-BE" sz="1000" dirty="0" err="1"/>
                        <a:t>Pimperman</a:t>
                      </a:r>
                      <a:r>
                        <a:rPr lang="nl-BE" sz="1000" dirty="0"/>
                        <a:t> A..</a:t>
                      </a:r>
                      <a:br>
                        <a:rPr lang="nl-BE" sz="1000" dirty="0"/>
                      </a:br>
                      <a:endParaRPr lang="nl-BE" sz="10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14368048"/>
                  </a:ext>
                </a:extLst>
              </a:tr>
            </a:tbl>
          </a:graphicData>
        </a:graphic>
      </p:graphicFrame>
      <p:sp>
        <p:nvSpPr>
          <p:cNvPr id="17" name="TextBox 16"/>
          <p:cNvSpPr txBox="1"/>
          <p:nvPr/>
        </p:nvSpPr>
        <p:spPr>
          <a:xfrm>
            <a:off x="1451992" y="4139788"/>
            <a:ext cx="2664296" cy="369332"/>
          </a:xfrm>
          <a:prstGeom prst="rect">
            <a:avLst/>
          </a:prstGeom>
          <a:noFill/>
        </p:spPr>
        <p:txBody>
          <a:bodyPr wrap="square" rtlCol="0">
            <a:spAutoFit/>
          </a:bodyPr>
          <a:lstStyle/>
          <a:p>
            <a:pPr fontAlgn="base">
              <a:spcBef>
                <a:spcPct val="0"/>
              </a:spcBef>
              <a:spcAft>
                <a:spcPct val="0"/>
              </a:spcAft>
            </a:pPr>
            <a:r>
              <a:rPr lang="nl-BE" dirty="0">
                <a:solidFill>
                  <a:srgbClr val="000000"/>
                </a:solidFill>
                <a:latin typeface="Arial" charset="0"/>
              </a:rPr>
              <a:t>2. Arbeidshygiëne</a:t>
            </a:r>
          </a:p>
        </p:txBody>
      </p:sp>
      <p:sp>
        <p:nvSpPr>
          <p:cNvPr id="13" name="Line Callout 1 12"/>
          <p:cNvSpPr/>
          <p:nvPr/>
        </p:nvSpPr>
        <p:spPr>
          <a:xfrm>
            <a:off x="8488113" y="1154589"/>
            <a:ext cx="2098576" cy="376076"/>
          </a:xfrm>
          <a:prstGeom prst="borderCallout1">
            <a:avLst>
              <a:gd name="adj1" fmla="val 62747"/>
              <a:gd name="adj2" fmla="val 382"/>
              <a:gd name="adj3" fmla="val 219020"/>
              <a:gd name="adj4" fmla="val -39163"/>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nl-BE">
              <a:solidFill>
                <a:srgbClr val="FFFFFF"/>
              </a:solidFill>
              <a:latin typeface="Arial"/>
            </a:endParaRPr>
          </a:p>
        </p:txBody>
      </p:sp>
      <p:sp>
        <p:nvSpPr>
          <p:cNvPr id="14" name="TextBox 13"/>
          <p:cNvSpPr txBox="1"/>
          <p:nvPr/>
        </p:nvSpPr>
        <p:spPr>
          <a:xfrm>
            <a:off x="8485774" y="1136928"/>
            <a:ext cx="2100915" cy="400110"/>
          </a:xfrm>
          <a:prstGeom prst="rect">
            <a:avLst/>
          </a:prstGeom>
          <a:noFill/>
        </p:spPr>
        <p:txBody>
          <a:bodyPr wrap="square" rtlCol="0">
            <a:spAutoFit/>
          </a:bodyPr>
          <a:lstStyle/>
          <a:p>
            <a:pPr algn="ctr" fontAlgn="base">
              <a:spcBef>
                <a:spcPct val="0"/>
              </a:spcBef>
              <a:spcAft>
                <a:spcPct val="0"/>
              </a:spcAft>
            </a:pPr>
            <a:r>
              <a:rPr lang="nl-BE" sz="1000" dirty="0">
                <a:solidFill>
                  <a:srgbClr val="000000"/>
                </a:solidFill>
                <a:latin typeface="Arial" charset="0"/>
              </a:rPr>
              <a:t>Jaaractieplan</a:t>
            </a:r>
            <a:br>
              <a:rPr lang="nl-BE" sz="1000" dirty="0">
                <a:solidFill>
                  <a:srgbClr val="000000"/>
                </a:solidFill>
                <a:latin typeface="Arial" charset="0"/>
              </a:rPr>
            </a:br>
            <a:r>
              <a:rPr lang="nl-BE" sz="1000" dirty="0">
                <a:solidFill>
                  <a:srgbClr val="000000"/>
                </a:solidFill>
                <a:latin typeface="Arial" charset="0"/>
              </a:rPr>
              <a:t>LPP Luik A &amp; B</a:t>
            </a:r>
          </a:p>
        </p:txBody>
      </p:sp>
      <p:sp>
        <p:nvSpPr>
          <p:cNvPr id="20" name="Line Callout 1 19"/>
          <p:cNvSpPr/>
          <p:nvPr/>
        </p:nvSpPr>
        <p:spPr>
          <a:xfrm>
            <a:off x="8472263" y="262620"/>
            <a:ext cx="3337115" cy="672438"/>
          </a:xfrm>
          <a:prstGeom prst="borderCallout1">
            <a:avLst>
              <a:gd name="adj1" fmla="val 62747"/>
              <a:gd name="adj2" fmla="val 382"/>
              <a:gd name="adj3" fmla="val 253606"/>
              <a:gd name="adj4" fmla="val -34588"/>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nl-BE">
              <a:solidFill>
                <a:srgbClr val="FFFFFF"/>
              </a:solidFill>
              <a:latin typeface="Arial"/>
            </a:endParaRPr>
          </a:p>
        </p:txBody>
      </p:sp>
      <p:sp>
        <p:nvSpPr>
          <p:cNvPr id="21" name="TextBox 20"/>
          <p:cNvSpPr txBox="1"/>
          <p:nvPr/>
        </p:nvSpPr>
        <p:spPr>
          <a:xfrm>
            <a:off x="8488115" y="262620"/>
            <a:ext cx="3321264" cy="400110"/>
          </a:xfrm>
          <a:prstGeom prst="rect">
            <a:avLst/>
          </a:prstGeom>
          <a:noFill/>
        </p:spPr>
        <p:txBody>
          <a:bodyPr wrap="square" rtlCol="0">
            <a:spAutoFit/>
          </a:bodyPr>
          <a:lstStyle/>
          <a:p>
            <a:pPr algn="ctr" fontAlgn="base">
              <a:spcBef>
                <a:spcPct val="0"/>
              </a:spcBef>
              <a:spcAft>
                <a:spcPct val="0"/>
              </a:spcAft>
            </a:pPr>
            <a:r>
              <a:rPr lang="nl-BE" sz="1000" dirty="0">
                <a:solidFill>
                  <a:srgbClr val="000000"/>
                </a:solidFill>
                <a:latin typeface="Arial" charset="0"/>
              </a:rPr>
              <a:t>Onmiddellijk te doen</a:t>
            </a:r>
            <a:br>
              <a:rPr lang="nl-BE" sz="1000" dirty="0">
                <a:solidFill>
                  <a:srgbClr val="000000"/>
                </a:solidFill>
                <a:latin typeface="Arial" charset="0"/>
              </a:rPr>
            </a:br>
            <a:r>
              <a:rPr lang="nl-BE" sz="1000" dirty="0">
                <a:solidFill>
                  <a:srgbClr val="000000"/>
                </a:solidFill>
                <a:latin typeface="Arial" charset="0"/>
              </a:rPr>
              <a:t>(zelfde jaar)</a:t>
            </a:r>
          </a:p>
        </p:txBody>
      </p:sp>
      <p:sp>
        <p:nvSpPr>
          <p:cNvPr id="19" name="Right Brace 18"/>
          <p:cNvSpPr/>
          <p:nvPr/>
        </p:nvSpPr>
        <p:spPr>
          <a:xfrm rot="5400000">
            <a:off x="8057746" y="2233167"/>
            <a:ext cx="268653" cy="2175919"/>
          </a:xfrm>
          <a:prstGeom prst="rightBrace">
            <a:avLst>
              <a:gd name="adj1" fmla="val 8333"/>
              <a:gd name="adj2" fmla="val 50400"/>
            </a:avLst>
          </a:prstGeom>
          <a:ln w="28575"/>
        </p:spPr>
        <p:style>
          <a:lnRef idx="1">
            <a:schemeClr val="dk1"/>
          </a:lnRef>
          <a:fillRef idx="0">
            <a:schemeClr val="dk1"/>
          </a:fillRef>
          <a:effectRef idx="0">
            <a:schemeClr val="dk1"/>
          </a:effectRef>
          <a:fontRef idx="minor">
            <a:schemeClr val="tx1"/>
          </a:fontRef>
        </p:style>
        <p:txBody>
          <a:bodyPr rtlCol="0" anchor="ctr"/>
          <a:lstStyle/>
          <a:p>
            <a:pPr algn="ctr" fontAlgn="base">
              <a:spcBef>
                <a:spcPct val="0"/>
              </a:spcBef>
              <a:spcAft>
                <a:spcPct val="0"/>
              </a:spcAft>
            </a:pPr>
            <a:endParaRPr lang="nl-BE">
              <a:solidFill>
                <a:srgbClr val="000000"/>
              </a:solidFill>
              <a:latin typeface="Arial"/>
            </a:endParaRPr>
          </a:p>
        </p:txBody>
      </p:sp>
      <p:sp>
        <p:nvSpPr>
          <p:cNvPr id="25" name="Line Callout 1 24"/>
          <p:cNvSpPr/>
          <p:nvPr/>
        </p:nvSpPr>
        <p:spPr>
          <a:xfrm>
            <a:off x="8482123" y="3769049"/>
            <a:ext cx="2098576" cy="376076"/>
          </a:xfrm>
          <a:prstGeom prst="borderCallout1">
            <a:avLst>
              <a:gd name="adj1" fmla="val 62747"/>
              <a:gd name="adj2" fmla="val 382"/>
              <a:gd name="adj3" fmla="val -88960"/>
              <a:gd name="adj4" fmla="val -14264"/>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nl-BE">
              <a:solidFill>
                <a:srgbClr val="FFFFFF"/>
              </a:solidFill>
              <a:latin typeface="Arial"/>
            </a:endParaRPr>
          </a:p>
        </p:txBody>
      </p:sp>
      <p:sp>
        <p:nvSpPr>
          <p:cNvPr id="26" name="TextBox 25"/>
          <p:cNvSpPr txBox="1"/>
          <p:nvPr/>
        </p:nvSpPr>
        <p:spPr>
          <a:xfrm>
            <a:off x="8469926" y="3757032"/>
            <a:ext cx="2100915" cy="400110"/>
          </a:xfrm>
          <a:prstGeom prst="rect">
            <a:avLst/>
          </a:prstGeom>
          <a:noFill/>
        </p:spPr>
        <p:txBody>
          <a:bodyPr wrap="square" rtlCol="0">
            <a:spAutoFit/>
          </a:bodyPr>
          <a:lstStyle/>
          <a:p>
            <a:pPr algn="ctr" fontAlgn="base">
              <a:spcBef>
                <a:spcPct val="0"/>
              </a:spcBef>
              <a:spcAft>
                <a:spcPct val="0"/>
              </a:spcAft>
            </a:pPr>
            <a:r>
              <a:rPr lang="nl-BE" sz="1000" dirty="0">
                <a:solidFill>
                  <a:srgbClr val="000000"/>
                </a:solidFill>
                <a:latin typeface="Arial" charset="0"/>
              </a:rPr>
              <a:t>Globaal preventieplan</a:t>
            </a:r>
            <a:br>
              <a:rPr lang="nl-BE" sz="1000" dirty="0">
                <a:solidFill>
                  <a:srgbClr val="000000"/>
                </a:solidFill>
                <a:latin typeface="Arial" charset="0"/>
              </a:rPr>
            </a:br>
            <a:r>
              <a:rPr lang="nl-BE" sz="1000" dirty="0">
                <a:solidFill>
                  <a:srgbClr val="000000"/>
                </a:solidFill>
                <a:latin typeface="Arial" charset="0"/>
              </a:rPr>
              <a:t>(5 jarenplan)</a:t>
            </a:r>
          </a:p>
        </p:txBody>
      </p:sp>
    </p:spTree>
    <p:extLst>
      <p:ext uri="{BB962C8B-B14F-4D97-AF65-F5344CB8AC3E}">
        <p14:creationId xmlns:p14="http://schemas.microsoft.com/office/powerpoint/2010/main" val="262325264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37673" y="1905506"/>
            <a:ext cx="7906327" cy="923330"/>
          </a:xfrm>
          <a:prstGeom prst="rect">
            <a:avLst/>
          </a:prstGeom>
        </p:spPr>
        <p:txBody>
          <a:bodyPr wrap="square">
            <a:spAutoFit/>
          </a:bodyPr>
          <a:lstStyle/>
          <a:p>
            <a:pPr marL="285750" indent="-285750">
              <a:buFont typeface="Arial" panose="020B0604020202020204" pitchFamily="34" charset="0"/>
              <a:buChar char="•"/>
              <a:defRPr/>
            </a:pPr>
            <a:endParaRPr lang="nl-BE" altLang="en-US" kern="0" dirty="0"/>
          </a:p>
          <a:p>
            <a:pPr marL="285750" indent="-285750">
              <a:buFont typeface="Arial" panose="020B0604020202020204" pitchFamily="34" charset="0"/>
              <a:buChar char="•"/>
              <a:defRPr/>
            </a:pPr>
            <a:endParaRPr lang="nl-BE" altLang="en-US" kern="0" dirty="0"/>
          </a:p>
          <a:p>
            <a:pPr marL="285750" indent="-285750">
              <a:buFont typeface="Arial" panose="020B0604020202020204" pitchFamily="34" charset="0"/>
              <a:buChar char="•"/>
              <a:defRPr/>
            </a:pPr>
            <a:endParaRPr lang="nl-BE" altLang="en-US" kern="0" dirty="0"/>
          </a:p>
        </p:txBody>
      </p:sp>
      <p:sp>
        <p:nvSpPr>
          <p:cNvPr id="3" name="Rectangle 2"/>
          <p:cNvSpPr/>
          <p:nvPr/>
        </p:nvSpPr>
        <p:spPr>
          <a:xfrm>
            <a:off x="1089498" y="889844"/>
            <a:ext cx="8054502" cy="923330"/>
          </a:xfrm>
          <a:prstGeom prst="rect">
            <a:avLst/>
          </a:prstGeom>
        </p:spPr>
        <p:txBody>
          <a:bodyPr wrap="square">
            <a:spAutoFit/>
          </a:bodyPr>
          <a:lstStyle/>
          <a:p>
            <a:pPr marL="457200" indent="-457200" algn="just">
              <a:buFont typeface="+mj-lt"/>
              <a:buAutoNum type="arabicPeriod"/>
            </a:pPr>
            <a:endParaRPr lang="nl-BE" dirty="0"/>
          </a:p>
          <a:p>
            <a:pPr marL="457200" indent="-457200" algn="just">
              <a:buFont typeface="+mj-lt"/>
              <a:buAutoNum type="arabicPeriod"/>
            </a:pPr>
            <a:endParaRPr lang="nl-BE" dirty="0"/>
          </a:p>
          <a:p>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1291105772"/>
              </p:ext>
            </p:extLst>
          </p:nvPr>
        </p:nvGraphicFramePr>
        <p:xfrm>
          <a:off x="359923" y="243190"/>
          <a:ext cx="11519811" cy="6388582"/>
        </p:xfrm>
        <a:graphic>
          <a:graphicData uri="http://schemas.openxmlformats.org/drawingml/2006/table">
            <a:tbl>
              <a:tblPr firstRow="1" firstCol="1" bandRow="1">
                <a:tableStyleId>{5C22544A-7EE6-4342-B048-85BDC9FD1C3A}</a:tableStyleId>
              </a:tblPr>
              <a:tblGrid>
                <a:gridCol w="1853734">
                  <a:extLst>
                    <a:ext uri="{9D8B030D-6E8A-4147-A177-3AD203B41FA5}">
                      <a16:colId xmlns:a16="http://schemas.microsoft.com/office/drawing/2014/main" val="3476478471"/>
                    </a:ext>
                  </a:extLst>
                </a:gridCol>
                <a:gridCol w="2151175">
                  <a:extLst>
                    <a:ext uri="{9D8B030D-6E8A-4147-A177-3AD203B41FA5}">
                      <a16:colId xmlns:a16="http://schemas.microsoft.com/office/drawing/2014/main" val="1225159016"/>
                    </a:ext>
                  </a:extLst>
                </a:gridCol>
                <a:gridCol w="2188562">
                  <a:extLst>
                    <a:ext uri="{9D8B030D-6E8A-4147-A177-3AD203B41FA5}">
                      <a16:colId xmlns:a16="http://schemas.microsoft.com/office/drawing/2014/main" val="1360315569"/>
                    </a:ext>
                  </a:extLst>
                </a:gridCol>
                <a:gridCol w="2188562">
                  <a:extLst>
                    <a:ext uri="{9D8B030D-6E8A-4147-A177-3AD203B41FA5}">
                      <a16:colId xmlns:a16="http://schemas.microsoft.com/office/drawing/2014/main" val="3794838869"/>
                    </a:ext>
                  </a:extLst>
                </a:gridCol>
                <a:gridCol w="2344597">
                  <a:extLst>
                    <a:ext uri="{9D8B030D-6E8A-4147-A177-3AD203B41FA5}">
                      <a16:colId xmlns:a16="http://schemas.microsoft.com/office/drawing/2014/main" val="3966817183"/>
                    </a:ext>
                  </a:extLst>
                </a:gridCol>
                <a:gridCol w="793181">
                  <a:extLst>
                    <a:ext uri="{9D8B030D-6E8A-4147-A177-3AD203B41FA5}">
                      <a16:colId xmlns:a16="http://schemas.microsoft.com/office/drawing/2014/main" val="2436779188"/>
                    </a:ext>
                  </a:extLst>
                </a:gridCol>
              </a:tblGrid>
              <a:tr h="1423324">
                <a:tc gridSpan="6">
                  <a:txBody>
                    <a:bodyPr/>
                    <a:lstStyle/>
                    <a:p>
                      <a:pPr algn="ctr">
                        <a:lnSpc>
                          <a:spcPct val="115000"/>
                        </a:lnSpc>
                        <a:spcAft>
                          <a:spcPts val="0"/>
                        </a:spcAft>
                      </a:pPr>
                      <a:r>
                        <a:rPr lang="fr-FR" sz="1400" cap="small" dirty="0" err="1">
                          <a:solidFill>
                            <a:schemeClr val="tx1"/>
                          </a:solidFill>
                          <a:effectLst/>
                        </a:rPr>
                        <a:t>Appendix</a:t>
                      </a:r>
                      <a:r>
                        <a:rPr lang="fr-FR" sz="1400" cap="small" dirty="0">
                          <a:solidFill>
                            <a:schemeClr val="tx1"/>
                          </a:solidFill>
                          <a:effectLst/>
                        </a:rPr>
                        <a:t> 3 : </a:t>
                      </a:r>
                      <a:r>
                        <a:rPr lang="fr-FR" sz="1400" cap="small" dirty="0" err="1">
                          <a:solidFill>
                            <a:schemeClr val="tx1"/>
                          </a:solidFill>
                          <a:effectLst/>
                        </a:rPr>
                        <a:t>Lokaal</a:t>
                      </a:r>
                      <a:r>
                        <a:rPr lang="fr-FR" sz="1400" cap="small" dirty="0">
                          <a:solidFill>
                            <a:schemeClr val="tx1"/>
                          </a:solidFill>
                          <a:effectLst/>
                        </a:rPr>
                        <a:t> </a:t>
                      </a:r>
                      <a:r>
                        <a:rPr lang="fr-FR" sz="1400" cap="small" dirty="0" err="1">
                          <a:solidFill>
                            <a:schemeClr val="tx1"/>
                          </a:solidFill>
                          <a:effectLst/>
                        </a:rPr>
                        <a:t>Preventieplan</a:t>
                      </a:r>
                      <a:r>
                        <a:rPr lang="fr-FR" sz="1400" cap="small" dirty="0">
                          <a:solidFill>
                            <a:schemeClr val="tx1"/>
                          </a:solidFill>
                          <a:effectLst/>
                        </a:rPr>
                        <a:t> (LPP) – Plan Local de Prévention (PLP)</a:t>
                      </a:r>
                      <a:endParaRPr lang="nl-BE" sz="1400" dirty="0">
                        <a:solidFill>
                          <a:schemeClr val="tx1"/>
                        </a:solidFill>
                        <a:effectLst/>
                      </a:endParaRPr>
                    </a:p>
                    <a:p>
                      <a:pPr algn="ctr">
                        <a:lnSpc>
                          <a:spcPct val="115000"/>
                        </a:lnSpc>
                        <a:spcAft>
                          <a:spcPts val="0"/>
                        </a:spcAft>
                      </a:pPr>
                      <a:r>
                        <a:rPr lang="fr-FR" sz="1400" cap="small" dirty="0">
                          <a:solidFill>
                            <a:schemeClr val="tx1"/>
                          </a:solidFill>
                          <a:effectLst/>
                        </a:rPr>
                        <a:t> </a:t>
                      </a:r>
                      <a:endParaRPr lang="nl-BE" sz="1400" dirty="0">
                        <a:solidFill>
                          <a:schemeClr val="tx1"/>
                        </a:solidFill>
                        <a:effectLst/>
                      </a:endParaRPr>
                    </a:p>
                    <a:p>
                      <a:pPr algn="ctr">
                        <a:lnSpc>
                          <a:spcPct val="115000"/>
                        </a:lnSpc>
                        <a:spcBef>
                          <a:spcPts val="1200"/>
                        </a:spcBef>
                        <a:spcAft>
                          <a:spcPts val="1200"/>
                        </a:spcAft>
                      </a:pPr>
                      <a:r>
                        <a:rPr lang="nl-BE" sz="1400" cap="small" dirty="0">
                          <a:solidFill>
                            <a:schemeClr val="tx1"/>
                          </a:solidFill>
                          <a:effectLst/>
                        </a:rPr>
                        <a:t>Luik A / </a:t>
                      </a:r>
                      <a:r>
                        <a:rPr lang="nl-BE" sz="1400" cap="small" dirty="0" err="1">
                          <a:solidFill>
                            <a:schemeClr val="tx1"/>
                          </a:solidFill>
                          <a:effectLst/>
                        </a:rPr>
                        <a:t>Volet</a:t>
                      </a:r>
                      <a:r>
                        <a:rPr lang="nl-BE" sz="1400" cap="small" dirty="0">
                          <a:solidFill>
                            <a:schemeClr val="tx1"/>
                          </a:solidFill>
                          <a:effectLst/>
                        </a:rPr>
                        <a:t> A </a:t>
                      </a:r>
                      <a:endParaRPr lang="nl-BE" sz="1400" dirty="0">
                        <a:solidFill>
                          <a:schemeClr val="tx1"/>
                        </a:solidFill>
                        <a:effectLst/>
                      </a:endParaRPr>
                    </a:p>
                    <a:p>
                      <a:pPr algn="ctr">
                        <a:lnSpc>
                          <a:spcPct val="115000"/>
                        </a:lnSpc>
                        <a:spcAft>
                          <a:spcPts val="0"/>
                        </a:spcAft>
                      </a:pPr>
                      <a:r>
                        <a:rPr lang="en-US" sz="1400" dirty="0">
                          <a:solidFill>
                            <a:schemeClr val="tx1"/>
                          </a:solidFill>
                          <a:effectLst/>
                        </a:rPr>
                        <a:t>JAAR/ANNEE: 	           </a:t>
                      </a:r>
                      <a:r>
                        <a:rPr lang="en-US" sz="1400" dirty="0" err="1">
                          <a:solidFill>
                            <a:schemeClr val="tx1"/>
                          </a:solidFill>
                          <a:effectLst/>
                        </a:rPr>
                        <a:t>Blz</a:t>
                      </a:r>
                      <a:r>
                        <a:rPr lang="en-US" sz="1400" dirty="0">
                          <a:solidFill>
                            <a:schemeClr val="tx1"/>
                          </a:solidFill>
                          <a:effectLst/>
                        </a:rPr>
                        <a:t>/p.:  / </a:t>
                      </a:r>
                      <a:endParaRPr lang="nl-B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nl-BE"/>
                    </a:p>
                  </a:txBody>
                  <a:tcPr/>
                </a:tc>
                <a:tc hMerge="1">
                  <a:txBody>
                    <a:bodyPr/>
                    <a:lstStyle/>
                    <a:p>
                      <a:endParaRPr lang="nl-BE"/>
                    </a:p>
                  </a:txBody>
                  <a:tcPr/>
                </a:tc>
                <a:tc hMerge="1">
                  <a:txBody>
                    <a:bodyPr/>
                    <a:lstStyle/>
                    <a:p>
                      <a:endParaRPr lang="nl-BE"/>
                    </a:p>
                  </a:txBody>
                  <a:tcPr/>
                </a:tc>
                <a:tc hMerge="1">
                  <a:txBody>
                    <a:bodyPr/>
                    <a:lstStyle/>
                    <a:p>
                      <a:endParaRPr lang="nl-BE"/>
                    </a:p>
                  </a:txBody>
                  <a:tcPr/>
                </a:tc>
                <a:tc hMerge="1">
                  <a:txBody>
                    <a:bodyPr/>
                    <a:lstStyle/>
                    <a:p>
                      <a:endParaRPr lang="nl-BE"/>
                    </a:p>
                  </a:txBody>
                  <a:tcPr/>
                </a:tc>
                <a:extLst>
                  <a:ext uri="{0D108BD9-81ED-4DB2-BD59-A6C34878D82A}">
                    <a16:rowId xmlns:a16="http://schemas.microsoft.com/office/drawing/2014/main" val="2441106998"/>
                  </a:ext>
                </a:extLst>
              </a:tr>
              <a:tr h="295963">
                <a:tc gridSpan="6">
                  <a:txBody>
                    <a:bodyPr/>
                    <a:lstStyle/>
                    <a:p>
                      <a:pPr>
                        <a:lnSpc>
                          <a:spcPct val="115000"/>
                        </a:lnSpc>
                        <a:spcAft>
                          <a:spcPts val="0"/>
                        </a:spcAft>
                      </a:pPr>
                      <a:r>
                        <a:rPr lang="nl-BE" sz="1400" dirty="0">
                          <a:solidFill>
                            <a:schemeClr val="tx1"/>
                          </a:solidFill>
                          <a:effectLst/>
                        </a:rPr>
                        <a:t>Organisme : </a:t>
                      </a:r>
                      <a:endParaRPr lang="nl-B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nl-BE"/>
                    </a:p>
                  </a:txBody>
                  <a:tcPr/>
                </a:tc>
                <a:tc hMerge="1">
                  <a:txBody>
                    <a:bodyPr/>
                    <a:lstStyle/>
                    <a:p>
                      <a:endParaRPr lang="nl-BE"/>
                    </a:p>
                  </a:txBody>
                  <a:tcPr/>
                </a:tc>
                <a:tc hMerge="1">
                  <a:txBody>
                    <a:bodyPr/>
                    <a:lstStyle/>
                    <a:p>
                      <a:endParaRPr lang="nl-BE"/>
                    </a:p>
                  </a:txBody>
                  <a:tcPr/>
                </a:tc>
                <a:tc hMerge="1">
                  <a:txBody>
                    <a:bodyPr/>
                    <a:lstStyle/>
                    <a:p>
                      <a:endParaRPr lang="nl-BE"/>
                    </a:p>
                  </a:txBody>
                  <a:tcPr/>
                </a:tc>
                <a:tc hMerge="1">
                  <a:txBody>
                    <a:bodyPr/>
                    <a:lstStyle/>
                    <a:p>
                      <a:endParaRPr lang="nl-BE"/>
                    </a:p>
                  </a:txBody>
                  <a:tcPr/>
                </a:tc>
                <a:extLst>
                  <a:ext uri="{0D108BD9-81ED-4DB2-BD59-A6C34878D82A}">
                    <a16:rowId xmlns:a16="http://schemas.microsoft.com/office/drawing/2014/main" val="4248072283"/>
                  </a:ext>
                </a:extLst>
              </a:tr>
              <a:tr h="839762">
                <a:tc>
                  <a:txBody>
                    <a:bodyPr/>
                    <a:lstStyle/>
                    <a:p>
                      <a:pPr algn="ctr">
                        <a:lnSpc>
                          <a:spcPct val="115000"/>
                        </a:lnSpc>
                        <a:spcAft>
                          <a:spcPts val="0"/>
                        </a:spcAft>
                      </a:pPr>
                      <a:r>
                        <a:rPr lang="fr-BE" sz="1400" dirty="0">
                          <a:solidFill>
                            <a:schemeClr val="tx1"/>
                          </a:solidFill>
                          <a:effectLst/>
                        </a:rPr>
                        <a:t>Item</a:t>
                      </a:r>
                      <a:endParaRPr lang="nl-BE" sz="1400" dirty="0">
                        <a:solidFill>
                          <a:schemeClr val="tx1"/>
                        </a:solidFill>
                        <a:effectLst/>
                      </a:endParaRPr>
                    </a:p>
                    <a:p>
                      <a:pPr algn="ctr">
                        <a:lnSpc>
                          <a:spcPct val="115000"/>
                        </a:lnSpc>
                        <a:spcAft>
                          <a:spcPts val="0"/>
                        </a:spcAft>
                      </a:pPr>
                      <a:r>
                        <a:rPr lang="fr-BE" sz="1400" dirty="0">
                          <a:solidFill>
                            <a:schemeClr val="tx1"/>
                          </a:solidFill>
                          <a:effectLst/>
                        </a:rPr>
                        <a:t> </a:t>
                      </a:r>
                      <a:endParaRPr lang="nl-BE" sz="1400" dirty="0">
                        <a:solidFill>
                          <a:schemeClr val="tx1"/>
                        </a:solidFill>
                        <a:effectLst/>
                      </a:endParaRPr>
                    </a:p>
                    <a:p>
                      <a:pPr algn="ctr">
                        <a:lnSpc>
                          <a:spcPct val="115000"/>
                        </a:lnSpc>
                        <a:spcAft>
                          <a:spcPts val="0"/>
                        </a:spcAft>
                      </a:pPr>
                      <a:r>
                        <a:rPr lang="fr-BE" sz="1400" dirty="0">
                          <a:solidFill>
                            <a:schemeClr val="tx1"/>
                          </a:solidFill>
                          <a:effectLst/>
                        </a:rPr>
                        <a:t>Nr en </a:t>
                      </a:r>
                      <a:r>
                        <a:rPr lang="fr-BE" sz="1400" dirty="0" err="1">
                          <a:solidFill>
                            <a:schemeClr val="tx1"/>
                          </a:solidFill>
                          <a:effectLst/>
                        </a:rPr>
                        <a:t>benaming</a:t>
                      </a:r>
                      <a:endParaRPr lang="nl-BE" sz="1400" dirty="0">
                        <a:solidFill>
                          <a:schemeClr val="tx1"/>
                        </a:solidFill>
                        <a:effectLst/>
                      </a:endParaRPr>
                    </a:p>
                    <a:p>
                      <a:pPr algn="ctr">
                        <a:lnSpc>
                          <a:spcPct val="115000"/>
                        </a:lnSpc>
                        <a:spcAft>
                          <a:spcPts val="0"/>
                        </a:spcAft>
                      </a:pPr>
                      <a:r>
                        <a:rPr lang="fr-BE" sz="1400" dirty="0">
                          <a:solidFill>
                            <a:schemeClr val="tx1"/>
                          </a:solidFill>
                          <a:effectLst/>
                        </a:rPr>
                        <a:t>N° et dénomination</a:t>
                      </a:r>
                      <a:endParaRPr lang="nl-B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BE" sz="1400" b="1" dirty="0" err="1">
                          <a:effectLst/>
                        </a:rPr>
                        <a:t>Doelstelling</a:t>
                      </a:r>
                      <a:r>
                        <a:rPr lang="fr-BE" sz="1400" b="1" dirty="0">
                          <a:effectLst/>
                        </a:rPr>
                        <a:t>/Objectif</a:t>
                      </a:r>
                      <a:endParaRPr lang="nl-BE"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BE" sz="1400" b="1" dirty="0" err="1">
                          <a:effectLst/>
                        </a:rPr>
                        <a:t>Activiteiten</a:t>
                      </a:r>
                      <a:r>
                        <a:rPr lang="fr-BE" sz="1400" b="1" dirty="0">
                          <a:effectLst/>
                        </a:rPr>
                        <a:t>/Activités</a:t>
                      </a:r>
                      <a:endParaRPr lang="nl-BE" sz="1400" b="1" dirty="0">
                        <a:effectLst/>
                      </a:endParaRPr>
                    </a:p>
                    <a:p>
                      <a:pPr algn="ctr">
                        <a:lnSpc>
                          <a:spcPct val="115000"/>
                        </a:lnSpc>
                        <a:spcAft>
                          <a:spcPts val="0"/>
                        </a:spcAft>
                      </a:pPr>
                      <a:r>
                        <a:rPr lang="fr-BE" sz="1400" b="1" dirty="0">
                          <a:effectLst/>
                        </a:rPr>
                        <a:t> </a:t>
                      </a:r>
                      <a:endParaRPr lang="nl-BE" sz="1400" b="1" dirty="0">
                        <a:effectLst/>
                      </a:endParaRPr>
                    </a:p>
                    <a:p>
                      <a:pPr algn="ctr">
                        <a:lnSpc>
                          <a:spcPct val="115000"/>
                        </a:lnSpc>
                        <a:spcAft>
                          <a:spcPts val="0"/>
                        </a:spcAft>
                      </a:pPr>
                      <a:r>
                        <a:rPr lang="fr-BE" sz="1400" b="1" dirty="0" err="1">
                          <a:effectLst/>
                        </a:rPr>
                        <a:t>Opdrachten</a:t>
                      </a:r>
                      <a:r>
                        <a:rPr lang="fr-BE" sz="1400" b="1" dirty="0">
                          <a:effectLst/>
                        </a:rPr>
                        <a:t>/Missions</a:t>
                      </a:r>
                      <a:endParaRPr lang="nl-BE"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nl-BE" sz="1400" b="1" dirty="0">
                          <a:effectLst/>
                        </a:rPr>
                        <a:t>Middelen/</a:t>
                      </a:r>
                      <a:r>
                        <a:rPr lang="nl-BE" sz="1400" b="1" dirty="0" err="1">
                          <a:effectLst/>
                        </a:rPr>
                        <a:t>Moyens</a:t>
                      </a:r>
                      <a:endParaRPr lang="nl-BE" sz="1400" b="1" dirty="0">
                        <a:effectLst/>
                      </a:endParaRPr>
                    </a:p>
                    <a:p>
                      <a:pPr algn="ctr">
                        <a:lnSpc>
                          <a:spcPct val="115000"/>
                        </a:lnSpc>
                        <a:spcAft>
                          <a:spcPts val="0"/>
                        </a:spcAft>
                      </a:pPr>
                      <a:r>
                        <a:rPr lang="nl-BE" sz="1400" b="1" dirty="0">
                          <a:effectLst/>
                        </a:rPr>
                        <a:t>(materieel/matériel, personeel/</a:t>
                      </a:r>
                      <a:r>
                        <a:rPr lang="nl-BE" sz="1400" b="1" dirty="0" err="1">
                          <a:effectLst/>
                        </a:rPr>
                        <a:t>personnel</a:t>
                      </a:r>
                      <a:r>
                        <a:rPr lang="nl-BE" sz="1400" b="1" dirty="0">
                          <a:effectLst/>
                        </a:rPr>
                        <a:t>, financieel/financier)</a:t>
                      </a:r>
                      <a:endParaRPr lang="nl-BE"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nl-BE" sz="1400" b="1" dirty="0">
                          <a:effectLst/>
                        </a:rPr>
                        <a:t>Verantwoordelijke(n)</a:t>
                      </a:r>
                    </a:p>
                    <a:p>
                      <a:pPr algn="ctr">
                        <a:lnSpc>
                          <a:spcPct val="115000"/>
                        </a:lnSpc>
                        <a:spcAft>
                          <a:spcPts val="0"/>
                        </a:spcAft>
                      </a:pPr>
                      <a:r>
                        <a:rPr lang="nl-BE" sz="1400" b="1" dirty="0">
                          <a:effectLst/>
                        </a:rPr>
                        <a:t> </a:t>
                      </a:r>
                    </a:p>
                    <a:p>
                      <a:pPr algn="ctr">
                        <a:lnSpc>
                          <a:spcPct val="115000"/>
                        </a:lnSpc>
                        <a:spcAft>
                          <a:spcPts val="0"/>
                        </a:spcAft>
                      </a:pPr>
                      <a:r>
                        <a:rPr lang="nl-BE" sz="1400" b="1" dirty="0" err="1">
                          <a:effectLst/>
                        </a:rPr>
                        <a:t>Responsable</a:t>
                      </a:r>
                      <a:r>
                        <a:rPr lang="nl-BE" sz="1400" b="1" dirty="0">
                          <a:effectLst/>
                        </a:rPr>
                        <a:t>(s)</a:t>
                      </a:r>
                      <a:endParaRPr lang="nl-BE"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71755" marR="71755" algn="ctr">
                        <a:lnSpc>
                          <a:spcPct val="115000"/>
                        </a:lnSpc>
                        <a:spcAft>
                          <a:spcPts val="0"/>
                        </a:spcAft>
                      </a:pPr>
                      <a:r>
                        <a:rPr lang="nl-BE" sz="1400" b="1" dirty="0">
                          <a:effectLst/>
                        </a:rPr>
                        <a:t>Status</a:t>
                      </a:r>
                      <a:r>
                        <a:rPr lang="nl-BE" sz="1400" b="1" baseline="30000" dirty="0">
                          <a:effectLst/>
                        </a:rPr>
                        <a:t>1</a:t>
                      </a:r>
                      <a:endParaRPr lang="nl-BE"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vert="vert"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821966695"/>
                  </a:ext>
                </a:extLst>
              </a:tr>
              <a:tr h="690121">
                <a:tc>
                  <a:txBody>
                    <a:bodyPr/>
                    <a:lstStyle/>
                    <a:p>
                      <a:pPr>
                        <a:lnSpc>
                          <a:spcPct val="115000"/>
                        </a:lnSpc>
                        <a:spcAft>
                          <a:spcPts val="0"/>
                        </a:spcAft>
                      </a:pPr>
                      <a:r>
                        <a:rPr lang="nl-BE" sz="1400" dirty="0">
                          <a:solidFill>
                            <a:schemeClr val="tx1"/>
                          </a:solidFill>
                          <a:effectLst/>
                        </a:rPr>
                        <a:t> </a:t>
                      </a:r>
                      <a:endParaRPr lang="nl-B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ct val="115000"/>
                        </a:lnSpc>
                        <a:spcAft>
                          <a:spcPts val="0"/>
                        </a:spcAft>
                      </a:pPr>
                      <a:r>
                        <a:rPr lang="nl-BE" sz="1400" dirty="0">
                          <a:effectLst/>
                        </a:rPr>
                        <a:t> </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nl-BE" sz="1400">
                          <a:effectLst/>
                        </a:rPr>
                        <a:t> </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nl-BE" sz="1400">
                          <a:effectLst/>
                        </a:rPr>
                        <a:t> </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nl-BE" sz="1400" dirty="0">
                          <a:effectLst/>
                        </a:rPr>
                        <a:t> </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nl-BE" sz="1400" dirty="0">
                          <a:effectLst/>
                        </a:rPr>
                        <a:t> </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15179086"/>
                  </a:ext>
                </a:extLst>
              </a:tr>
              <a:tr h="690121">
                <a:tc>
                  <a:txBody>
                    <a:bodyPr/>
                    <a:lstStyle/>
                    <a:p>
                      <a:pPr>
                        <a:lnSpc>
                          <a:spcPct val="115000"/>
                        </a:lnSpc>
                        <a:spcAft>
                          <a:spcPts val="0"/>
                        </a:spcAft>
                      </a:pPr>
                      <a:r>
                        <a:rPr lang="nl-BE" sz="1400" dirty="0">
                          <a:solidFill>
                            <a:schemeClr val="tx1"/>
                          </a:solidFill>
                          <a:effectLst/>
                        </a:rPr>
                        <a:t> </a:t>
                      </a:r>
                      <a:endParaRPr lang="nl-B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ct val="115000"/>
                        </a:lnSpc>
                        <a:spcAft>
                          <a:spcPts val="0"/>
                        </a:spcAft>
                      </a:pPr>
                      <a:r>
                        <a:rPr lang="nl-BE" sz="1400" dirty="0">
                          <a:effectLst/>
                        </a:rPr>
                        <a:t> </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nl-BE" sz="1400" dirty="0">
                          <a:effectLst/>
                        </a:rPr>
                        <a:t> </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nl-BE" sz="1400">
                          <a:effectLst/>
                        </a:rPr>
                        <a:t> </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nl-BE" sz="1400">
                          <a:effectLst/>
                        </a:rPr>
                        <a:t> </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nl-BE" sz="1400">
                          <a:effectLst/>
                        </a:rPr>
                        <a:t> </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43505617"/>
                  </a:ext>
                </a:extLst>
              </a:tr>
              <a:tr h="690121">
                <a:tc>
                  <a:txBody>
                    <a:bodyPr/>
                    <a:lstStyle/>
                    <a:p>
                      <a:pPr>
                        <a:lnSpc>
                          <a:spcPct val="115000"/>
                        </a:lnSpc>
                        <a:spcAft>
                          <a:spcPts val="0"/>
                        </a:spcAft>
                      </a:pPr>
                      <a:r>
                        <a:rPr lang="nl-BE" sz="1400" dirty="0">
                          <a:solidFill>
                            <a:schemeClr val="tx1"/>
                          </a:solidFill>
                          <a:effectLst/>
                        </a:rPr>
                        <a:t> </a:t>
                      </a:r>
                      <a:endParaRPr lang="nl-B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ct val="115000"/>
                        </a:lnSpc>
                        <a:spcAft>
                          <a:spcPts val="0"/>
                        </a:spcAft>
                      </a:pPr>
                      <a:r>
                        <a:rPr lang="nl-BE" sz="1400" dirty="0">
                          <a:effectLst/>
                        </a:rPr>
                        <a:t> </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nl-BE" sz="1400">
                          <a:effectLst/>
                        </a:rPr>
                        <a:t> </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nl-BE" sz="1400">
                          <a:effectLst/>
                        </a:rPr>
                        <a:t> </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nl-BE" sz="1400" dirty="0">
                          <a:effectLst/>
                        </a:rPr>
                        <a:t> </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nl-BE" sz="1400">
                          <a:effectLst/>
                        </a:rPr>
                        <a:t> </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94215590"/>
                  </a:ext>
                </a:extLst>
              </a:tr>
              <a:tr h="690121">
                <a:tc>
                  <a:txBody>
                    <a:bodyPr/>
                    <a:lstStyle/>
                    <a:p>
                      <a:pPr>
                        <a:lnSpc>
                          <a:spcPct val="115000"/>
                        </a:lnSpc>
                        <a:spcAft>
                          <a:spcPts val="0"/>
                        </a:spcAft>
                      </a:pPr>
                      <a:r>
                        <a:rPr lang="nl-BE" sz="1400" dirty="0">
                          <a:solidFill>
                            <a:schemeClr val="tx1"/>
                          </a:solidFill>
                          <a:effectLst/>
                        </a:rPr>
                        <a:t> </a:t>
                      </a:r>
                      <a:endParaRPr lang="nl-B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ct val="115000"/>
                        </a:lnSpc>
                        <a:spcAft>
                          <a:spcPts val="0"/>
                        </a:spcAft>
                      </a:pPr>
                      <a:r>
                        <a:rPr lang="nl-BE" sz="1400" dirty="0">
                          <a:effectLst/>
                        </a:rPr>
                        <a:t> </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nl-BE" sz="1400" dirty="0">
                          <a:effectLst/>
                        </a:rPr>
                        <a:t> </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nl-BE" sz="1400" dirty="0">
                          <a:effectLst/>
                        </a:rPr>
                        <a:t> </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nl-BE" sz="1400" dirty="0">
                          <a:effectLst/>
                        </a:rPr>
                        <a:t> </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nl-BE" sz="1400" dirty="0">
                          <a:effectLst/>
                        </a:rPr>
                        <a:t> </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13905082"/>
                  </a:ext>
                </a:extLst>
              </a:tr>
              <a:tr h="935356">
                <a:tc gridSpan="6">
                  <a:txBody>
                    <a:bodyPr/>
                    <a:lstStyle/>
                    <a:p>
                      <a:pPr>
                        <a:lnSpc>
                          <a:spcPct val="115000"/>
                        </a:lnSpc>
                        <a:spcAft>
                          <a:spcPts val="0"/>
                        </a:spcAft>
                      </a:pPr>
                      <a:r>
                        <a:rPr lang="nl-BE" sz="1400" dirty="0">
                          <a:solidFill>
                            <a:schemeClr val="tx1"/>
                          </a:solidFill>
                          <a:effectLst/>
                        </a:rPr>
                        <a:t>  In uitvoering/en cours: EC</a:t>
                      </a:r>
                      <a:br>
                        <a:rPr lang="nl-BE" sz="1400" dirty="0">
                          <a:solidFill>
                            <a:schemeClr val="tx1"/>
                          </a:solidFill>
                          <a:effectLst/>
                        </a:rPr>
                      </a:br>
                      <a:r>
                        <a:rPr lang="nl-BE" sz="1400" dirty="0" err="1">
                          <a:solidFill>
                            <a:schemeClr val="tx1"/>
                          </a:solidFill>
                          <a:effectLst/>
                          <a:latin typeface="Calibri" panose="020F0502020204030204" pitchFamily="34" charset="0"/>
                          <a:cs typeface="Times New Roman" panose="02020603050405020304" pitchFamily="18" charset="0"/>
                        </a:rPr>
                        <a:t>Beëndigd</a:t>
                      </a:r>
                      <a:r>
                        <a:rPr lang="nl-BE" sz="1400" dirty="0">
                          <a:solidFill>
                            <a:schemeClr val="tx1"/>
                          </a:solidFill>
                          <a:effectLst/>
                          <a:latin typeface="Calibri" panose="020F0502020204030204" pitchFamily="34" charset="0"/>
                          <a:cs typeface="Times New Roman" panose="02020603050405020304" pitchFamily="18" charset="0"/>
                        </a:rPr>
                        <a:t>/</a:t>
                      </a:r>
                      <a:r>
                        <a:rPr lang="nl-BE" sz="1400" dirty="0" err="1">
                          <a:solidFill>
                            <a:schemeClr val="tx1"/>
                          </a:solidFill>
                          <a:effectLst/>
                          <a:latin typeface="Calibri" panose="020F0502020204030204" pitchFamily="34" charset="0"/>
                          <a:cs typeface="Times New Roman" panose="02020603050405020304" pitchFamily="18" charset="0"/>
                        </a:rPr>
                        <a:t>terminé</a:t>
                      </a:r>
                      <a:r>
                        <a:rPr lang="nl-BE" sz="1400" dirty="0">
                          <a:solidFill>
                            <a:schemeClr val="tx1"/>
                          </a:solidFill>
                          <a:effectLst/>
                          <a:latin typeface="Calibri" panose="020F0502020204030204" pitchFamily="34" charset="0"/>
                          <a:cs typeface="Times New Roman" panose="02020603050405020304" pitchFamily="18" charset="0"/>
                        </a:rPr>
                        <a:t>:</a:t>
                      </a:r>
                      <a:r>
                        <a:rPr lang="nl-BE" sz="1400" baseline="0" dirty="0">
                          <a:solidFill>
                            <a:schemeClr val="tx1"/>
                          </a:solidFill>
                          <a:effectLst/>
                          <a:latin typeface="Calibri" panose="020F0502020204030204" pitchFamily="34" charset="0"/>
                          <a:cs typeface="Times New Roman" panose="02020603050405020304" pitchFamily="18" charset="0"/>
                        </a:rPr>
                        <a:t> T</a:t>
                      </a:r>
                      <a:br>
                        <a:rPr lang="nl-BE" sz="1400" baseline="0" dirty="0">
                          <a:solidFill>
                            <a:schemeClr val="tx1"/>
                          </a:solidFill>
                          <a:effectLst/>
                          <a:latin typeface="Calibri" panose="020F0502020204030204" pitchFamily="34" charset="0"/>
                          <a:cs typeface="Times New Roman" panose="02020603050405020304" pitchFamily="18" charset="0"/>
                        </a:rPr>
                      </a:br>
                      <a:r>
                        <a:rPr lang="nl-BE" sz="1400" baseline="0" dirty="0">
                          <a:solidFill>
                            <a:schemeClr val="tx1"/>
                          </a:solidFill>
                          <a:effectLst/>
                          <a:latin typeface="Calibri" panose="020F0502020204030204" pitchFamily="34" charset="0"/>
                          <a:cs typeface="Times New Roman" panose="02020603050405020304" pitchFamily="18" charset="0"/>
                        </a:rPr>
                        <a:t>Niet gestart/pas </a:t>
                      </a:r>
                      <a:r>
                        <a:rPr lang="nl-BE" sz="1400" baseline="0" dirty="0" err="1">
                          <a:solidFill>
                            <a:schemeClr val="tx1"/>
                          </a:solidFill>
                          <a:effectLst/>
                          <a:latin typeface="Calibri" panose="020F0502020204030204" pitchFamily="34" charset="0"/>
                          <a:cs typeface="Times New Roman" panose="02020603050405020304" pitchFamily="18" charset="0"/>
                        </a:rPr>
                        <a:t>démarré</a:t>
                      </a:r>
                      <a:r>
                        <a:rPr lang="nl-BE" sz="1400" baseline="0" dirty="0">
                          <a:solidFill>
                            <a:schemeClr val="tx1"/>
                          </a:solidFill>
                          <a:effectLst/>
                          <a:latin typeface="Calibri" panose="020F0502020204030204" pitchFamily="34" charset="0"/>
                          <a:cs typeface="Times New Roman" panose="02020603050405020304" pitchFamily="18" charset="0"/>
                        </a:rPr>
                        <a:t>: R</a:t>
                      </a:r>
                      <a:r>
                        <a:rPr lang="nl-BE" sz="1400" dirty="0">
                          <a:solidFill>
                            <a:schemeClr val="tx1"/>
                          </a:solidFill>
                          <a:effectLst/>
                        </a:rPr>
                        <a:t> </a:t>
                      </a:r>
                      <a:endParaRPr lang="nl-B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pPr>
                        <a:lnSpc>
                          <a:spcPct val="115000"/>
                        </a:lnSpc>
                        <a:spcAft>
                          <a:spcPts val="0"/>
                        </a:spcAft>
                      </a:pPr>
                      <a:endParaRPr lang="nl-BE"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nSpc>
                          <a:spcPct val="115000"/>
                        </a:lnSpc>
                        <a:spcAft>
                          <a:spcPts val="0"/>
                        </a:spcAft>
                      </a:pPr>
                      <a:endParaRPr lang="nl-BE"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nSpc>
                          <a:spcPct val="115000"/>
                        </a:lnSpc>
                        <a:spcAft>
                          <a:spcPts val="0"/>
                        </a:spcAft>
                      </a:pPr>
                      <a:endParaRPr lang="nl-BE"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nSpc>
                          <a:spcPct val="115000"/>
                        </a:lnSpc>
                        <a:spcAft>
                          <a:spcPts val="0"/>
                        </a:spcAft>
                      </a:pPr>
                      <a:endParaRPr lang="nl-BE"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lnSpc>
                          <a:spcPct val="115000"/>
                        </a:lnSpc>
                        <a:spcAft>
                          <a:spcPts val="0"/>
                        </a:spcAft>
                      </a:pPr>
                      <a:endParaRPr lang="nl-BE"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09773305"/>
                  </a:ext>
                </a:extLst>
              </a:tr>
            </a:tbl>
          </a:graphicData>
        </a:graphic>
      </p:graphicFrame>
    </p:spTree>
    <p:extLst>
      <p:ext uri="{BB962C8B-B14F-4D97-AF65-F5344CB8AC3E}">
        <p14:creationId xmlns:p14="http://schemas.microsoft.com/office/powerpoint/2010/main" val="165940918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5AD8F7B6-1CE5-FF7B-6B1C-DCFC3AEB998B}"/>
              </a:ext>
            </a:extLst>
          </p:cNvPr>
          <p:cNvGraphicFramePr>
            <a:graphicFrameLocks noGrp="1"/>
          </p:cNvGraphicFramePr>
          <p:nvPr>
            <p:extLst>
              <p:ext uri="{D42A27DB-BD31-4B8C-83A1-F6EECF244321}">
                <p14:modId xmlns:p14="http://schemas.microsoft.com/office/powerpoint/2010/main" val="3626759476"/>
              </p:ext>
            </p:extLst>
          </p:nvPr>
        </p:nvGraphicFramePr>
        <p:xfrm>
          <a:off x="359923" y="243190"/>
          <a:ext cx="11519811" cy="6388582"/>
        </p:xfrm>
        <a:graphic>
          <a:graphicData uri="http://schemas.openxmlformats.org/drawingml/2006/table">
            <a:tbl>
              <a:tblPr firstRow="1" firstCol="1" bandRow="1">
                <a:tableStyleId>{5C22544A-7EE6-4342-B048-85BDC9FD1C3A}</a:tableStyleId>
              </a:tblPr>
              <a:tblGrid>
                <a:gridCol w="1853734">
                  <a:extLst>
                    <a:ext uri="{9D8B030D-6E8A-4147-A177-3AD203B41FA5}">
                      <a16:colId xmlns:a16="http://schemas.microsoft.com/office/drawing/2014/main" val="3476478471"/>
                    </a:ext>
                  </a:extLst>
                </a:gridCol>
                <a:gridCol w="2151175">
                  <a:extLst>
                    <a:ext uri="{9D8B030D-6E8A-4147-A177-3AD203B41FA5}">
                      <a16:colId xmlns:a16="http://schemas.microsoft.com/office/drawing/2014/main" val="1225159016"/>
                    </a:ext>
                  </a:extLst>
                </a:gridCol>
                <a:gridCol w="2188562">
                  <a:extLst>
                    <a:ext uri="{9D8B030D-6E8A-4147-A177-3AD203B41FA5}">
                      <a16:colId xmlns:a16="http://schemas.microsoft.com/office/drawing/2014/main" val="1360315569"/>
                    </a:ext>
                  </a:extLst>
                </a:gridCol>
                <a:gridCol w="2188562">
                  <a:extLst>
                    <a:ext uri="{9D8B030D-6E8A-4147-A177-3AD203B41FA5}">
                      <a16:colId xmlns:a16="http://schemas.microsoft.com/office/drawing/2014/main" val="3794838869"/>
                    </a:ext>
                  </a:extLst>
                </a:gridCol>
                <a:gridCol w="2344597">
                  <a:extLst>
                    <a:ext uri="{9D8B030D-6E8A-4147-A177-3AD203B41FA5}">
                      <a16:colId xmlns:a16="http://schemas.microsoft.com/office/drawing/2014/main" val="3966817183"/>
                    </a:ext>
                  </a:extLst>
                </a:gridCol>
                <a:gridCol w="793181">
                  <a:extLst>
                    <a:ext uri="{9D8B030D-6E8A-4147-A177-3AD203B41FA5}">
                      <a16:colId xmlns:a16="http://schemas.microsoft.com/office/drawing/2014/main" val="2436779188"/>
                    </a:ext>
                  </a:extLst>
                </a:gridCol>
              </a:tblGrid>
              <a:tr h="1423324">
                <a:tc gridSpan="6">
                  <a:txBody>
                    <a:bodyPr/>
                    <a:lstStyle/>
                    <a:p>
                      <a:pPr algn="ctr">
                        <a:lnSpc>
                          <a:spcPct val="115000"/>
                        </a:lnSpc>
                        <a:spcAft>
                          <a:spcPts val="0"/>
                        </a:spcAft>
                      </a:pPr>
                      <a:r>
                        <a:rPr lang="fr-FR" sz="1400" cap="small" dirty="0" err="1">
                          <a:solidFill>
                            <a:schemeClr val="tx1"/>
                          </a:solidFill>
                          <a:effectLst/>
                        </a:rPr>
                        <a:t>Appendix</a:t>
                      </a:r>
                      <a:r>
                        <a:rPr lang="fr-FR" sz="1400" cap="small" dirty="0">
                          <a:solidFill>
                            <a:schemeClr val="tx1"/>
                          </a:solidFill>
                          <a:effectLst/>
                        </a:rPr>
                        <a:t> 3 : </a:t>
                      </a:r>
                      <a:r>
                        <a:rPr lang="fr-FR" sz="1400" cap="small" dirty="0" err="1">
                          <a:solidFill>
                            <a:schemeClr val="tx1"/>
                          </a:solidFill>
                          <a:effectLst/>
                        </a:rPr>
                        <a:t>Lokaal</a:t>
                      </a:r>
                      <a:r>
                        <a:rPr lang="fr-FR" sz="1400" cap="small" dirty="0">
                          <a:solidFill>
                            <a:schemeClr val="tx1"/>
                          </a:solidFill>
                          <a:effectLst/>
                        </a:rPr>
                        <a:t> </a:t>
                      </a:r>
                      <a:r>
                        <a:rPr lang="fr-FR" sz="1400" cap="small" dirty="0" err="1">
                          <a:solidFill>
                            <a:schemeClr val="tx1"/>
                          </a:solidFill>
                          <a:effectLst/>
                        </a:rPr>
                        <a:t>Preventieplan</a:t>
                      </a:r>
                      <a:r>
                        <a:rPr lang="fr-FR" sz="1400" cap="small" dirty="0">
                          <a:solidFill>
                            <a:schemeClr val="tx1"/>
                          </a:solidFill>
                          <a:effectLst/>
                        </a:rPr>
                        <a:t> (LPP) – Plan Local de Prévention (PLP)</a:t>
                      </a:r>
                      <a:endParaRPr lang="nl-BE" sz="1400" dirty="0">
                        <a:solidFill>
                          <a:schemeClr val="tx1"/>
                        </a:solidFill>
                        <a:effectLst/>
                      </a:endParaRPr>
                    </a:p>
                    <a:p>
                      <a:pPr algn="ctr">
                        <a:lnSpc>
                          <a:spcPct val="115000"/>
                        </a:lnSpc>
                        <a:spcAft>
                          <a:spcPts val="0"/>
                        </a:spcAft>
                      </a:pPr>
                      <a:r>
                        <a:rPr lang="fr-FR" sz="1400" cap="small" dirty="0">
                          <a:solidFill>
                            <a:schemeClr val="tx1"/>
                          </a:solidFill>
                          <a:effectLst/>
                        </a:rPr>
                        <a:t> </a:t>
                      </a:r>
                      <a:endParaRPr lang="nl-BE" sz="1400" dirty="0">
                        <a:solidFill>
                          <a:schemeClr val="tx1"/>
                        </a:solidFill>
                        <a:effectLst/>
                      </a:endParaRPr>
                    </a:p>
                    <a:p>
                      <a:pPr algn="ctr">
                        <a:lnSpc>
                          <a:spcPct val="115000"/>
                        </a:lnSpc>
                        <a:spcBef>
                          <a:spcPts val="1200"/>
                        </a:spcBef>
                        <a:spcAft>
                          <a:spcPts val="1200"/>
                        </a:spcAft>
                      </a:pPr>
                      <a:r>
                        <a:rPr lang="nl-BE" sz="1400" cap="small" dirty="0">
                          <a:solidFill>
                            <a:schemeClr val="tx1"/>
                          </a:solidFill>
                          <a:effectLst/>
                        </a:rPr>
                        <a:t>Luik B / </a:t>
                      </a:r>
                      <a:r>
                        <a:rPr lang="nl-BE" sz="1400" cap="small" dirty="0" err="1">
                          <a:solidFill>
                            <a:schemeClr val="tx1"/>
                          </a:solidFill>
                          <a:effectLst/>
                        </a:rPr>
                        <a:t>Volet</a:t>
                      </a:r>
                      <a:r>
                        <a:rPr lang="nl-BE" sz="1400" cap="small" dirty="0">
                          <a:solidFill>
                            <a:schemeClr val="tx1"/>
                          </a:solidFill>
                          <a:effectLst/>
                        </a:rPr>
                        <a:t> B </a:t>
                      </a:r>
                      <a:endParaRPr lang="nl-BE" sz="1400" dirty="0">
                        <a:solidFill>
                          <a:schemeClr val="tx1"/>
                        </a:solidFill>
                        <a:effectLst/>
                      </a:endParaRPr>
                    </a:p>
                    <a:p>
                      <a:pPr algn="ctr">
                        <a:lnSpc>
                          <a:spcPct val="115000"/>
                        </a:lnSpc>
                        <a:spcAft>
                          <a:spcPts val="0"/>
                        </a:spcAft>
                      </a:pPr>
                      <a:r>
                        <a:rPr lang="en-US" sz="1400" dirty="0">
                          <a:solidFill>
                            <a:schemeClr val="tx1"/>
                          </a:solidFill>
                          <a:effectLst/>
                        </a:rPr>
                        <a:t>JAAR/ANNEE: 	           </a:t>
                      </a:r>
                      <a:r>
                        <a:rPr lang="en-US" sz="1400" dirty="0" err="1">
                          <a:solidFill>
                            <a:schemeClr val="tx1"/>
                          </a:solidFill>
                          <a:effectLst/>
                        </a:rPr>
                        <a:t>Blz</a:t>
                      </a:r>
                      <a:r>
                        <a:rPr lang="en-US" sz="1400" dirty="0">
                          <a:solidFill>
                            <a:schemeClr val="tx1"/>
                          </a:solidFill>
                          <a:effectLst/>
                        </a:rPr>
                        <a:t>/p.:  / </a:t>
                      </a:r>
                      <a:endParaRPr lang="nl-B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nl-BE"/>
                    </a:p>
                  </a:txBody>
                  <a:tcPr/>
                </a:tc>
                <a:tc hMerge="1">
                  <a:txBody>
                    <a:bodyPr/>
                    <a:lstStyle/>
                    <a:p>
                      <a:endParaRPr lang="nl-BE"/>
                    </a:p>
                  </a:txBody>
                  <a:tcPr/>
                </a:tc>
                <a:tc hMerge="1">
                  <a:txBody>
                    <a:bodyPr/>
                    <a:lstStyle/>
                    <a:p>
                      <a:endParaRPr lang="nl-BE"/>
                    </a:p>
                  </a:txBody>
                  <a:tcPr/>
                </a:tc>
                <a:tc hMerge="1">
                  <a:txBody>
                    <a:bodyPr/>
                    <a:lstStyle/>
                    <a:p>
                      <a:endParaRPr lang="nl-BE"/>
                    </a:p>
                  </a:txBody>
                  <a:tcPr/>
                </a:tc>
                <a:tc hMerge="1">
                  <a:txBody>
                    <a:bodyPr/>
                    <a:lstStyle/>
                    <a:p>
                      <a:endParaRPr lang="nl-BE"/>
                    </a:p>
                  </a:txBody>
                  <a:tcPr/>
                </a:tc>
                <a:extLst>
                  <a:ext uri="{0D108BD9-81ED-4DB2-BD59-A6C34878D82A}">
                    <a16:rowId xmlns:a16="http://schemas.microsoft.com/office/drawing/2014/main" val="2441106998"/>
                  </a:ext>
                </a:extLst>
              </a:tr>
              <a:tr h="295963">
                <a:tc gridSpan="6">
                  <a:txBody>
                    <a:bodyPr/>
                    <a:lstStyle/>
                    <a:p>
                      <a:pPr>
                        <a:lnSpc>
                          <a:spcPct val="115000"/>
                        </a:lnSpc>
                        <a:spcAft>
                          <a:spcPts val="0"/>
                        </a:spcAft>
                      </a:pPr>
                      <a:r>
                        <a:rPr lang="nl-BE" sz="1400" dirty="0">
                          <a:solidFill>
                            <a:schemeClr val="tx1"/>
                          </a:solidFill>
                          <a:effectLst/>
                        </a:rPr>
                        <a:t>Organisme : </a:t>
                      </a:r>
                      <a:endParaRPr lang="nl-B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nl-BE"/>
                    </a:p>
                  </a:txBody>
                  <a:tcPr/>
                </a:tc>
                <a:tc hMerge="1">
                  <a:txBody>
                    <a:bodyPr/>
                    <a:lstStyle/>
                    <a:p>
                      <a:endParaRPr lang="nl-BE"/>
                    </a:p>
                  </a:txBody>
                  <a:tcPr/>
                </a:tc>
                <a:tc hMerge="1">
                  <a:txBody>
                    <a:bodyPr/>
                    <a:lstStyle/>
                    <a:p>
                      <a:endParaRPr lang="nl-BE"/>
                    </a:p>
                  </a:txBody>
                  <a:tcPr/>
                </a:tc>
                <a:tc hMerge="1">
                  <a:txBody>
                    <a:bodyPr/>
                    <a:lstStyle/>
                    <a:p>
                      <a:endParaRPr lang="nl-BE"/>
                    </a:p>
                  </a:txBody>
                  <a:tcPr/>
                </a:tc>
                <a:tc hMerge="1">
                  <a:txBody>
                    <a:bodyPr/>
                    <a:lstStyle/>
                    <a:p>
                      <a:endParaRPr lang="nl-BE"/>
                    </a:p>
                  </a:txBody>
                  <a:tcPr/>
                </a:tc>
                <a:extLst>
                  <a:ext uri="{0D108BD9-81ED-4DB2-BD59-A6C34878D82A}">
                    <a16:rowId xmlns:a16="http://schemas.microsoft.com/office/drawing/2014/main" val="4248072283"/>
                  </a:ext>
                </a:extLst>
              </a:tr>
              <a:tr h="839762">
                <a:tc>
                  <a:txBody>
                    <a:bodyPr/>
                    <a:lstStyle/>
                    <a:p>
                      <a:pPr algn="ctr">
                        <a:lnSpc>
                          <a:spcPct val="115000"/>
                        </a:lnSpc>
                        <a:spcAft>
                          <a:spcPts val="0"/>
                        </a:spcAft>
                      </a:pPr>
                      <a:r>
                        <a:rPr lang="fr-BE" sz="1400" dirty="0">
                          <a:solidFill>
                            <a:schemeClr val="tx1"/>
                          </a:solidFill>
                          <a:effectLst/>
                        </a:rPr>
                        <a:t>Item</a:t>
                      </a:r>
                      <a:endParaRPr lang="nl-BE" sz="1400" dirty="0">
                        <a:solidFill>
                          <a:schemeClr val="tx1"/>
                        </a:solidFill>
                        <a:effectLst/>
                      </a:endParaRPr>
                    </a:p>
                    <a:p>
                      <a:pPr algn="ctr">
                        <a:lnSpc>
                          <a:spcPct val="115000"/>
                        </a:lnSpc>
                        <a:spcAft>
                          <a:spcPts val="0"/>
                        </a:spcAft>
                      </a:pPr>
                      <a:r>
                        <a:rPr lang="fr-BE" sz="1400" dirty="0">
                          <a:solidFill>
                            <a:schemeClr val="tx1"/>
                          </a:solidFill>
                          <a:effectLst/>
                        </a:rPr>
                        <a:t> </a:t>
                      </a:r>
                      <a:endParaRPr lang="nl-BE" sz="1400" dirty="0">
                        <a:solidFill>
                          <a:schemeClr val="tx1"/>
                        </a:solidFill>
                        <a:effectLst/>
                      </a:endParaRPr>
                    </a:p>
                    <a:p>
                      <a:pPr algn="ctr">
                        <a:lnSpc>
                          <a:spcPct val="115000"/>
                        </a:lnSpc>
                        <a:spcAft>
                          <a:spcPts val="0"/>
                        </a:spcAft>
                      </a:pPr>
                      <a:r>
                        <a:rPr lang="fr-BE" sz="1400" dirty="0">
                          <a:solidFill>
                            <a:schemeClr val="tx1"/>
                          </a:solidFill>
                          <a:effectLst/>
                        </a:rPr>
                        <a:t>Nr en </a:t>
                      </a:r>
                      <a:r>
                        <a:rPr lang="fr-BE" sz="1400" dirty="0" err="1">
                          <a:solidFill>
                            <a:schemeClr val="tx1"/>
                          </a:solidFill>
                          <a:effectLst/>
                        </a:rPr>
                        <a:t>benaming</a:t>
                      </a:r>
                      <a:endParaRPr lang="nl-BE" sz="1400" dirty="0">
                        <a:solidFill>
                          <a:schemeClr val="tx1"/>
                        </a:solidFill>
                        <a:effectLst/>
                      </a:endParaRPr>
                    </a:p>
                    <a:p>
                      <a:pPr algn="ctr">
                        <a:lnSpc>
                          <a:spcPct val="115000"/>
                        </a:lnSpc>
                        <a:spcAft>
                          <a:spcPts val="0"/>
                        </a:spcAft>
                      </a:pPr>
                      <a:r>
                        <a:rPr lang="fr-BE" sz="1400" dirty="0">
                          <a:solidFill>
                            <a:schemeClr val="tx1"/>
                          </a:solidFill>
                          <a:effectLst/>
                        </a:rPr>
                        <a:t>N° et dénomination</a:t>
                      </a:r>
                      <a:endParaRPr lang="nl-B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BE" sz="1400" b="1" dirty="0" err="1">
                          <a:solidFill>
                            <a:schemeClr val="tx1"/>
                          </a:solidFill>
                          <a:effectLst/>
                        </a:rPr>
                        <a:t>Doelstelling</a:t>
                      </a:r>
                      <a:r>
                        <a:rPr lang="fr-BE" sz="1400" b="1" dirty="0">
                          <a:solidFill>
                            <a:schemeClr val="tx1"/>
                          </a:solidFill>
                          <a:effectLst/>
                        </a:rPr>
                        <a:t>/Objectif</a:t>
                      </a:r>
                      <a:endParaRPr lang="nl-BE" sz="14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BE" sz="1400" b="1" dirty="0" err="1">
                          <a:solidFill>
                            <a:schemeClr val="tx1"/>
                          </a:solidFill>
                          <a:effectLst/>
                        </a:rPr>
                        <a:t>Activiteiten</a:t>
                      </a:r>
                      <a:r>
                        <a:rPr lang="fr-BE" sz="1400" b="1" dirty="0">
                          <a:solidFill>
                            <a:schemeClr val="tx1"/>
                          </a:solidFill>
                          <a:effectLst/>
                        </a:rPr>
                        <a:t>/Activités</a:t>
                      </a:r>
                      <a:endParaRPr lang="nl-BE" sz="1400" b="1" dirty="0">
                        <a:solidFill>
                          <a:schemeClr val="tx1"/>
                        </a:solidFill>
                        <a:effectLst/>
                      </a:endParaRPr>
                    </a:p>
                    <a:p>
                      <a:pPr algn="ctr">
                        <a:lnSpc>
                          <a:spcPct val="115000"/>
                        </a:lnSpc>
                        <a:spcAft>
                          <a:spcPts val="0"/>
                        </a:spcAft>
                      </a:pPr>
                      <a:r>
                        <a:rPr lang="fr-BE" sz="1400" b="1" dirty="0">
                          <a:solidFill>
                            <a:schemeClr val="tx1"/>
                          </a:solidFill>
                          <a:effectLst/>
                        </a:rPr>
                        <a:t> </a:t>
                      </a:r>
                      <a:endParaRPr lang="nl-BE" sz="1400" b="1" dirty="0">
                        <a:solidFill>
                          <a:schemeClr val="tx1"/>
                        </a:solidFill>
                        <a:effectLst/>
                      </a:endParaRPr>
                    </a:p>
                    <a:p>
                      <a:pPr algn="ctr">
                        <a:lnSpc>
                          <a:spcPct val="115000"/>
                        </a:lnSpc>
                        <a:spcAft>
                          <a:spcPts val="0"/>
                        </a:spcAft>
                      </a:pPr>
                      <a:r>
                        <a:rPr lang="fr-BE" sz="1400" b="1" dirty="0" err="1">
                          <a:solidFill>
                            <a:schemeClr val="tx1"/>
                          </a:solidFill>
                          <a:effectLst/>
                        </a:rPr>
                        <a:t>Opdrachten</a:t>
                      </a:r>
                      <a:r>
                        <a:rPr lang="fr-BE" sz="1400" b="1" dirty="0">
                          <a:solidFill>
                            <a:schemeClr val="tx1"/>
                          </a:solidFill>
                          <a:effectLst/>
                        </a:rPr>
                        <a:t>/Missions</a:t>
                      </a:r>
                      <a:endParaRPr lang="nl-BE" sz="14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nl-BE" sz="1400" b="1" dirty="0">
                          <a:solidFill>
                            <a:schemeClr val="tx1"/>
                          </a:solidFill>
                          <a:effectLst/>
                        </a:rPr>
                        <a:t>Middelen/</a:t>
                      </a:r>
                      <a:r>
                        <a:rPr lang="nl-BE" sz="1400" b="1" dirty="0" err="1">
                          <a:solidFill>
                            <a:schemeClr val="tx1"/>
                          </a:solidFill>
                          <a:effectLst/>
                        </a:rPr>
                        <a:t>Moyens</a:t>
                      </a:r>
                      <a:endParaRPr lang="nl-BE" sz="1400" b="1" dirty="0">
                        <a:solidFill>
                          <a:schemeClr val="tx1"/>
                        </a:solidFill>
                        <a:effectLst/>
                      </a:endParaRPr>
                    </a:p>
                    <a:p>
                      <a:pPr algn="ctr">
                        <a:lnSpc>
                          <a:spcPct val="115000"/>
                        </a:lnSpc>
                        <a:spcAft>
                          <a:spcPts val="0"/>
                        </a:spcAft>
                      </a:pPr>
                      <a:r>
                        <a:rPr lang="nl-BE" sz="1400" b="1" dirty="0">
                          <a:solidFill>
                            <a:schemeClr val="tx1"/>
                          </a:solidFill>
                          <a:effectLst/>
                        </a:rPr>
                        <a:t>(materieel/matériel, personeel/</a:t>
                      </a:r>
                      <a:r>
                        <a:rPr lang="nl-BE" sz="1400" b="1" dirty="0" err="1">
                          <a:solidFill>
                            <a:schemeClr val="tx1"/>
                          </a:solidFill>
                          <a:effectLst/>
                        </a:rPr>
                        <a:t>personnel</a:t>
                      </a:r>
                      <a:r>
                        <a:rPr lang="nl-BE" sz="1400" b="1" dirty="0">
                          <a:solidFill>
                            <a:schemeClr val="tx1"/>
                          </a:solidFill>
                          <a:effectLst/>
                        </a:rPr>
                        <a:t>, financieel/financier)</a:t>
                      </a:r>
                      <a:endParaRPr lang="nl-BE" sz="14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nl-BE" sz="1400" b="1" dirty="0">
                          <a:solidFill>
                            <a:schemeClr val="tx1"/>
                          </a:solidFill>
                          <a:effectLst/>
                        </a:rPr>
                        <a:t>Verantwoordelijke(n)</a:t>
                      </a:r>
                    </a:p>
                    <a:p>
                      <a:pPr algn="ctr">
                        <a:lnSpc>
                          <a:spcPct val="115000"/>
                        </a:lnSpc>
                        <a:spcAft>
                          <a:spcPts val="0"/>
                        </a:spcAft>
                      </a:pPr>
                      <a:r>
                        <a:rPr lang="nl-BE" sz="1400" b="1" dirty="0">
                          <a:solidFill>
                            <a:schemeClr val="tx1"/>
                          </a:solidFill>
                          <a:effectLst/>
                        </a:rPr>
                        <a:t> </a:t>
                      </a:r>
                    </a:p>
                    <a:p>
                      <a:pPr algn="ctr">
                        <a:lnSpc>
                          <a:spcPct val="115000"/>
                        </a:lnSpc>
                        <a:spcAft>
                          <a:spcPts val="0"/>
                        </a:spcAft>
                      </a:pPr>
                      <a:r>
                        <a:rPr lang="nl-BE" sz="1400" b="1" dirty="0" err="1">
                          <a:solidFill>
                            <a:schemeClr val="tx1"/>
                          </a:solidFill>
                          <a:effectLst/>
                        </a:rPr>
                        <a:t>Responsable</a:t>
                      </a:r>
                      <a:r>
                        <a:rPr lang="nl-BE" sz="1400" b="1" dirty="0">
                          <a:solidFill>
                            <a:schemeClr val="tx1"/>
                          </a:solidFill>
                          <a:effectLst/>
                        </a:rPr>
                        <a:t>(s)</a:t>
                      </a:r>
                      <a:endParaRPr lang="nl-BE" sz="14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71755" marR="71755" algn="ctr">
                        <a:lnSpc>
                          <a:spcPct val="115000"/>
                        </a:lnSpc>
                        <a:spcAft>
                          <a:spcPts val="0"/>
                        </a:spcAft>
                      </a:pPr>
                      <a:r>
                        <a:rPr lang="nl-BE" sz="1400" b="1" dirty="0">
                          <a:solidFill>
                            <a:schemeClr val="tx1"/>
                          </a:solidFill>
                          <a:effectLst/>
                        </a:rPr>
                        <a:t>Status</a:t>
                      </a:r>
                      <a:r>
                        <a:rPr lang="nl-BE" sz="1400" b="1" baseline="30000" dirty="0">
                          <a:solidFill>
                            <a:schemeClr val="tx1"/>
                          </a:solidFill>
                          <a:effectLst/>
                        </a:rPr>
                        <a:t>1</a:t>
                      </a:r>
                      <a:endParaRPr lang="nl-BE" sz="14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vert="vert"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821966695"/>
                  </a:ext>
                </a:extLst>
              </a:tr>
              <a:tr h="690121">
                <a:tc>
                  <a:txBody>
                    <a:bodyPr/>
                    <a:lstStyle/>
                    <a:p>
                      <a:pPr>
                        <a:lnSpc>
                          <a:spcPct val="115000"/>
                        </a:lnSpc>
                        <a:spcAft>
                          <a:spcPts val="0"/>
                        </a:spcAft>
                      </a:pPr>
                      <a:r>
                        <a:rPr lang="nl-BE" sz="1400" dirty="0">
                          <a:solidFill>
                            <a:schemeClr val="tx1"/>
                          </a:solidFill>
                          <a:effectLst/>
                        </a:rPr>
                        <a:t> </a:t>
                      </a:r>
                      <a:endParaRPr lang="nl-B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ct val="115000"/>
                        </a:lnSpc>
                        <a:spcAft>
                          <a:spcPts val="0"/>
                        </a:spcAft>
                      </a:pPr>
                      <a:r>
                        <a:rPr lang="nl-BE" sz="1400" dirty="0">
                          <a:effectLst/>
                        </a:rPr>
                        <a:t> </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nl-BE" sz="1400">
                          <a:effectLst/>
                        </a:rPr>
                        <a:t> </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nl-BE" sz="1400">
                          <a:effectLst/>
                        </a:rPr>
                        <a:t> </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nl-BE" sz="1400" dirty="0">
                          <a:effectLst/>
                        </a:rPr>
                        <a:t> </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nl-BE" sz="1400" dirty="0">
                          <a:effectLst/>
                        </a:rPr>
                        <a:t> </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15179086"/>
                  </a:ext>
                </a:extLst>
              </a:tr>
              <a:tr h="690121">
                <a:tc>
                  <a:txBody>
                    <a:bodyPr/>
                    <a:lstStyle/>
                    <a:p>
                      <a:pPr>
                        <a:lnSpc>
                          <a:spcPct val="115000"/>
                        </a:lnSpc>
                        <a:spcAft>
                          <a:spcPts val="0"/>
                        </a:spcAft>
                      </a:pPr>
                      <a:r>
                        <a:rPr lang="nl-BE" sz="1400" dirty="0">
                          <a:solidFill>
                            <a:schemeClr val="tx1"/>
                          </a:solidFill>
                          <a:effectLst/>
                        </a:rPr>
                        <a:t> </a:t>
                      </a:r>
                      <a:endParaRPr lang="nl-B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ct val="115000"/>
                        </a:lnSpc>
                        <a:spcAft>
                          <a:spcPts val="0"/>
                        </a:spcAft>
                      </a:pPr>
                      <a:r>
                        <a:rPr lang="nl-BE" sz="1400" dirty="0">
                          <a:effectLst/>
                        </a:rPr>
                        <a:t> </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nl-BE" sz="1400" dirty="0">
                          <a:effectLst/>
                        </a:rPr>
                        <a:t> </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nl-BE" sz="1400">
                          <a:effectLst/>
                        </a:rPr>
                        <a:t> </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nl-BE" sz="1400">
                          <a:effectLst/>
                        </a:rPr>
                        <a:t> </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nl-BE" sz="1400">
                          <a:effectLst/>
                        </a:rPr>
                        <a:t> </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43505617"/>
                  </a:ext>
                </a:extLst>
              </a:tr>
              <a:tr h="690121">
                <a:tc>
                  <a:txBody>
                    <a:bodyPr/>
                    <a:lstStyle/>
                    <a:p>
                      <a:pPr>
                        <a:lnSpc>
                          <a:spcPct val="115000"/>
                        </a:lnSpc>
                        <a:spcAft>
                          <a:spcPts val="0"/>
                        </a:spcAft>
                      </a:pPr>
                      <a:r>
                        <a:rPr lang="nl-BE" sz="1400" dirty="0">
                          <a:solidFill>
                            <a:schemeClr val="tx1"/>
                          </a:solidFill>
                          <a:effectLst/>
                        </a:rPr>
                        <a:t> </a:t>
                      </a:r>
                      <a:endParaRPr lang="nl-B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ct val="115000"/>
                        </a:lnSpc>
                        <a:spcAft>
                          <a:spcPts val="0"/>
                        </a:spcAft>
                      </a:pPr>
                      <a:r>
                        <a:rPr lang="nl-BE" sz="1400" dirty="0">
                          <a:effectLst/>
                        </a:rPr>
                        <a:t> </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nl-BE" sz="1400">
                          <a:effectLst/>
                        </a:rPr>
                        <a:t> </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nl-BE" sz="1400">
                          <a:effectLst/>
                        </a:rPr>
                        <a:t> </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nl-BE" sz="1400" dirty="0">
                          <a:effectLst/>
                        </a:rPr>
                        <a:t> </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nl-BE" sz="1400">
                          <a:effectLst/>
                        </a:rPr>
                        <a:t> </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94215590"/>
                  </a:ext>
                </a:extLst>
              </a:tr>
              <a:tr h="690121">
                <a:tc>
                  <a:txBody>
                    <a:bodyPr/>
                    <a:lstStyle/>
                    <a:p>
                      <a:pPr>
                        <a:lnSpc>
                          <a:spcPct val="115000"/>
                        </a:lnSpc>
                        <a:spcAft>
                          <a:spcPts val="0"/>
                        </a:spcAft>
                      </a:pPr>
                      <a:r>
                        <a:rPr lang="nl-BE" sz="1400" dirty="0">
                          <a:solidFill>
                            <a:schemeClr val="tx1"/>
                          </a:solidFill>
                          <a:effectLst/>
                        </a:rPr>
                        <a:t> </a:t>
                      </a:r>
                      <a:endParaRPr lang="nl-B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ct val="115000"/>
                        </a:lnSpc>
                        <a:spcAft>
                          <a:spcPts val="0"/>
                        </a:spcAft>
                      </a:pPr>
                      <a:r>
                        <a:rPr lang="nl-BE" sz="1400" dirty="0">
                          <a:effectLst/>
                        </a:rPr>
                        <a:t> </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nl-BE" sz="1400" dirty="0">
                          <a:effectLst/>
                        </a:rPr>
                        <a:t> </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nl-BE" sz="1400" dirty="0">
                          <a:effectLst/>
                        </a:rPr>
                        <a:t> </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nl-BE" sz="1400" dirty="0">
                          <a:effectLst/>
                        </a:rPr>
                        <a:t> </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nl-BE" sz="1400" dirty="0">
                          <a:effectLst/>
                        </a:rPr>
                        <a:t> </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13905082"/>
                  </a:ext>
                </a:extLst>
              </a:tr>
              <a:tr h="935356">
                <a:tc gridSpan="6">
                  <a:txBody>
                    <a:bodyPr/>
                    <a:lstStyle/>
                    <a:p>
                      <a:pPr>
                        <a:lnSpc>
                          <a:spcPct val="115000"/>
                        </a:lnSpc>
                        <a:spcAft>
                          <a:spcPts val="0"/>
                        </a:spcAft>
                      </a:pPr>
                      <a:r>
                        <a:rPr lang="nl-BE" sz="1400" dirty="0">
                          <a:solidFill>
                            <a:schemeClr val="tx1"/>
                          </a:solidFill>
                          <a:effectLst/>
                        </a:rPr>
                        <a:t>  In uitvoering/en cours: EC</a:t>
                      </a:r>
                      <a:br>
                        <a:rPr lang="nl-BE" sz="1400" dirty="0">
                          <a:solidFill>
                            <a:schemeClr val="tx1"/>
                          </a:solidFill>
                          <a:effectLst/>
                        </a:rPr>
                      </a:br>
                      <a:r>
                        <a:rPr lang="nl-BE" sz="1400" dirty="0" err="1">
                          <a:solidFill>
                            <a:schemeClr val="tx1"/>
                          </a:solidFill>
                          <a:effectLst/>
                          <a:latin typeface="Calibri" panose="020F0502020204030204" pitchFamily="34" charset="0"/>
                          <a:cs typeface="Times New Roman" panose="02020603050405020304" pitchFamily="18" charset="0"/>
                        </a:rPr>
                        <a:t>Beëndigd</a:t>
                      </a:r>
                      <a:r>
                        <a:rPr lang="nl-BE" sz="1400" dirty="0">
                          <a:solidFill>
                            <a:schemeClr val="tx1"/>
                          </a:solidFill>
                          <a:effectLst/>
                          <a:latin typeface="Calibri" panose="020F0502020204030204" pitchFamily="34" charset="0"/>
                          <a:cs typeface="Times New Roman" panose="02020603050405020304" pitchFamily="18" charset="0"/>
                        </a:rPr>
                        <a:t>/</a:t>
                      </a:r>
                      <a:r>
                        <a:rPr lang="nl-BE" sz="1400" dirty="0" err="1">
                          <a:solidFill>
                            <a:schemeClr val="tx1"/>
                          </a:solidFill>
                          <a:effectLst/>
                          <a:latin typeface="Calibri" panose="020F0502020204030204" pitchFamily="34" charset="0"/>
                          <a:cs typeface="Times New Roman" panose="02020603050405020304" pitchFamily="18" charset="0"/>
                        </a:rPr>
                        <a:t>terminé</a:t>
                      </a:r>
                      <a:r>
                        <a:rPr lang="nl-BE" sz="1400" dirty="0">
                          <a:solidFill>
                            <a:schemeClr val="tx1"/>
                          </a:solidFill>
                          <a:effectLst/>
                          <a:latin typeface="Calibri" panose="020F0502020204030204" pitchFamily="34" charset="0"/>
                          <a:cs typeface="Times New Roman" panose="02020603050405020304" pitchFamily="18" charset="0"/>
                        </a:rPr>
                        <a:t>:</a:t>
                      </a:r>
                      <a:r>
                        <a:rPr lang="nl-BE" sz="1400" baseline="0" dirty="0">
                          <a:solidFill>
                            <a:schemeClr val="tx1"/>
                          </a:solidFill>
                          <a:effectLst/>
                          <a:latin typeface="Calibri" panose="020F0502020204030204" pitchFamily="34" charset="0"/>
                          <a:cs typeface="Times New Roman" panose="02020603050405020304" pitchFamily="18" charset="0"/>
                        </a:rPr>
                        <a:t> T</a:t>
                      </a:r>
                      <a:br>
                        <a:rPr lang="nl-BE" sz="1400" baseline="0" dirty="0">
                          <a:solidFill>
                            <a:schemeClr val="tx1"/>
                          </a:solidFill>
                          <a:effectLst/>
                          <a:latin typeface="Calibri" panose="020F0502020204030204" pitchFamily="34" charset="0"/>
                          <a:cs typeface="Times New Roman" panose="02020603050405020304" pitchFamily="18" charset="0"/>
                        </a:rPr>
                      </a:br>
                      <a:r>
                        <a:rPr lang="nl-BE" sz="1400" baseline="0" dirty="0">
                          <a:solidFill>
                            <a:schemeClr val="tx1"/>
                          </a:solidFill>
                          <a:effectLst/>
                          <a:latin typeface="Calibri" panose="020F0502020204030204" pitchFamily="34" charset="0"/>
                          <a:cs typeface="Times New Roman" panose="02020603050405020304" pitchFamily="18" charset="0"/>
                        </a:rPr>
                        <a:t>Niet gestart/pas </a:t>
                      </a:r>
                      <a:r>
                        <a:rPr lang="nl-BE" sz="1400" baseline="0" dirty="0" err="1">
                          <a:solidFill>
                            <a:schemeClr val="tx1"/>
                          </a:solidFill>
                          <a:effectLst/>
                          <a:latin typeface="Calibri" panose="020F0502020204030204" pitchFamily="34" charset="0"/>
                          <a:cs typeface="Times New Roman" panose="02020603050405020304" pitchFamily="18" charset="0"/>
                        </a:rPr>
                        <a:t>démarré</a:t>
                      </a:r>
                      <a:r>
                        <a:rPr lang="nl-BE" sz="1400" baseline="0" dirty="0">
                          <a:solidFill>
                            <a:schemeClr val="tx1"/>
                          </a:solidFill>
                          <a:effectLst/>
                          <a:latin typeface="Calibri" panose="020F0502020204030204" pitchFamily="34" charset="0"/>
                          <a:cs typeface="Times New Roman" panose="02020603050405020304" pitchFamily="18" charset="0"/>
                        </a:rPr>
                        <a:t>: R</a:t>
                      </a:r>
                      <a:r>
                        <a:rPr lang="nl-BE" sz="1400" dirty="0">
                          <a:solidFill>
                            <a:schemeClr val="tx1"/>
                          </a:solidFill>
                          <a:effectLst/>
                        </a:rPr>
                        <a:t> </a:t>
                      </a:r>
                      <a:endParaRPr lang="nl-B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pPr>
                        <a:lnSpc>
                          <a:spcPct val="115000"/>
                        </a:lnSpc>
                        <a:spcAft>
                          <a:spcPts val="0"/>
                        </a:spcAft>
                      </a:pPr>
                      <a:endParaRPr lang="nl-BE"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nSpc>
                          <a:spcPct val="115000"/>
                        </a:lnSpc>
                        <a:spcAft>
                          <a:spcPts val="0"/>
                        </a:spcAft>
                      </a:pPr>
                      <a:endParaRPr lang="nl-BE"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nSpc>
                          <a:spcPct val="115000"/>
                        </a:lnSpc>
                        <a:spcAft>
                          <a:spcPts val="0"/>
                        </a:spcAft>
                      </a:pPr>
                      <a:endParaRPr lang="nl-BE"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nSpc>
                          <a:spcPct val="115000"/>
                        </a:lnSpc>
                        <a:spcAft>
                          <a:spcPts val="0"/>
                        </a:spcAft>
                      </a:pPr>
                      <a:endParaRPr lang="nl-BE"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lnSpc>
                          <a:spcPct val="115000"/>
                        </a:lnSpc>
                        <a:spcAft>
                          <a:spcPts val="0"/>
                        </a:spcAft>
                      </a:pPr>
                      <a:endParaRPr lang="nl-BE"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09773305"/>
                  </a:ext>
                </a:extLst>
              </a:tr>
            </a:tbl>
          </a:graphicData>
        </a:graphic>
      </p:graphicFrame>
    </p:spTree>
    <p:extLst>
      <p:ext uri="{BB962C8B-B14F-4D97-AF65-F5344CB8AC3E}">
        <p14:creationId xmlns:p14="http://schemas.microsoft.com/office/powerpoint/2010/main" val="373039859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089498" y="889844"/>
            <a:ext cx="8054502" cy="769441"/>
          </a:xfrm>
          <a:prstGeom prst="rect">
            <a:avLst/>
          </a:prstGeom>
        </p:spPr>
        <p:txBody>
          <a:bodyPr wrap="square">
            <a:spAutoFit/>
          </a:bodyPr>
          <a:lstStyle/>
          <a:p>
            <a:pPr algn="just"/>
            <a:r>
              <a:rPr lang="nl-BE" altLang="en-US" sz="4400" b="1" dirty="0">
                <a:latin typeface="Arial" panose="020B0604020202020204" pitchFamily="34" charset="0"/>
                <a:cs typeface="Arial" panose="020B0604020202020204" pitchFamily="34" charset="0"/>
              </a:rPr>
              <a:t>Opvolging LPP - PLP</a:t>
            </a:r>
            <a:endParaRPr lang="nl-BE" sz="4400" b="1" dirty="0">
              <a:latin typeface="Arial" panose="020B0604020202020204" pitchFamily="34" charset="0"/>
              <a:cs typeface="Arial" panose="020B0604020202020204" pitchFamily="34" charset="0"/>
            </a:endParaRPr>
          </a:p>
        </p:txBody>
      </p:sp>
      <p:sp>
        <p:nvSpPr>
          <p:cNvPr id="4" name="Rectangle 3"/>
          <p:cNvSpPr/>
          <p:nvPr/>
        </p:nvSpPr>
        <p:spPr>
          <a:xfrm>
            <a:off x="1177460" y="1932741"/>
            <a:ext cx="7908587" cy="646331"/>
          </a:xfrm>
          <a:prstGeom prst="rect">
            <a:avLst/>
          </a:prstGeom>
        </p:spPr>
        <p:txBody>
          <a:bodyPr wrap="square">
            <a:spAutoFit/>
          </a:bodyPr>
          <a:lstStyle/>
          <a:p>
            <a:pPr algn="just"/>
            <a:r>
              <a:rPr lang="nl-BE" dirty="0">
                <a:solidFill>
                  <a:schemeClr val="tx2">
                    <a:lumMod val="50000"/>
                  </a:schemeClr>
                </a:solidFill>
                <a:latin typeface="Arial" panose="020B0604020202020204" pitchFamily="34" charset="0"/>
                <a:cs typeface="Arial" panose="020B0604020202020204" pitchFamily="34" charset="0"/>
              </a:rPr>
              <a:t>De opvolging van het LPP moet vermeld worden in het driemaandelijks verslag van de eenheid. </a:t>
            </a:r>
          </a:p>
        </p:txBody>
      </p:sp>
      <p:grpSp>
        <p:nvGrpSpPr>
          <p:cNvPr id="5" name="Group 4"/>
          <p:cNvGrpSpPr/>
          <p:nvPr/>
        </p:nvGrpSpPr>
        <p:grpSpPr>
          <a:xfrm>
            <a:off x="1274736" y="2606306"/>
            <a:ext cx="6915953" cy="2705232"/>
            <a:chOff x="686719" y="2924944"/>
            <a:chExt cx="7560840" cy="2952328"/>
          </a:xfrm>
        </p:grpSpPr>
        <p:pic>
          <p:nvPicPr>
            <p:cNvPr id="6" name="Picture 5"/>
            <p:cNvPicPr>
              <a:picLocks noChangeAspect="1"/>
            </p:cNvPicPr>
            <p:nvPr/>
          </p:nvPicPr>
          <p:blipFill rotWithShape="1">
            <a:blip r:embed="rId3"/>
            <a:srcRect l="9344" t="34300" r="68606" b="37001"/>
            <a:stretch/>
          </p:blipFill>
          <p:spPr>
            <a:xfrm>
              <a:off x="686719" y="2924944"/>
              <a:ext cx="7560840" cy="2952328"/>
            </a:xfrm>
            <a:prstGeom prst="rect">
              <a:avLst/>
            </a:prstGeom>
          </p:spPr>
        </p:pic>
        <p:sp>
          <p:nvSpPr>
            <p:cNvPr id="7" name="TextBox 6"/>
            <p:cNvSpPr txBox="1"/>
            <p:nvPr/>
          </p:nvSpPr>
          <p:spPr>
            <a:xfrm>
              <a:off x="2600224" y="4016109"/>
              <a:ext cx="5619775" cy="523220"/>
            </a:xfrm>
            <a:prstGeom prst="rect">
              <a:avLst/>
            </a:prstGeom>
            <a:noFill/>
          </p:spPr>
          <p:txBody>
            <a:bodyPr wrap="square" rtlCol="0">
              <a:spAutoFit/>
            </a:bodyPr>
            <a:lstStyle/>
            <a:p>
              <a:r>
                <a:rPr lang="nl-BE" sz="1400" dirty="0">
                  <a:solidFill>
                    <a:srgbClr val="FF0000"/>
                  </a:solidFill>
                </a:rPr>
                <a:t>Geef alle informatie over de mogelijke opties tot verwezenlijken van de objectieven van het LPP waarin de SLPPT betrokken is.</a:t>
              </a:r>
            </a:p>
          </p:txBody>
        </p:sp>
        <p:sp>
          <p:nvSpPr>
            <p:cNvPr id="8" name="TextBox 7"/>
            <p:cNvSpPr txBox="1"/>
            <p:nvPr/>
          </p:nvSpPr>
          <p:spPr>
            <a:xfrm>
              <a:off x="2600223" y="5172301"/>
              <a:ext cx="5619775" cy="523220"/>
            </a:xfrm>
            <a:prstGeom prst="rect">
              <a:avLst/>
            </a:prstGeom>
            <a:noFill/>
          </p:spPr>
          <p:txBody>
            <a:bodyPr wrap="square" rtlCol="0">
              <a:spAutoFit/>
            </a:bodyPr>
            <a:lstStyle/>
            <a:p>
              <a:r>
                <a:rPr lang="nl-BE" sz="1400" dirty="0">
                  <a:solidFill>
                    <a:srgbClr val="FF0000"/>
                  </a:solidFill>
                </a:rPr>
                <a:t>Geef alle informatie over de vooruitgang van de acties die voorzien werden in het LPP.</a:t>
              </a:r>
            </a:p>
          </p:txBody>
        </p:sp>
      </p:grpSp>
      <p:sp>
        <p:nvSpPr>
          <p:cNvPr id="9" name="Rectangle 8"/>
          <p:cNvSpPr/>
          <p:nvPr/>
        </p:nvSpPr>
        <p:spPr>
          <a:xfrm>
            <a:off x="1187600" y="5498508"/>
            <a:ext cx="6096000" cy="646331"/>
          </a:xfrm>
          <a:prstGeom prst="rect">
            <a:avLst/>
          </a:prstGeom>
        </p:spPr>
        <p:txBody>
          <a:bodyPr>
            <a:spAutoFit/>
          </a:bodyPr>
          <a:lstStyle/>
          <a:p>
            <a:r>
              <a:rPr lang="nl-BE" dirty="0">
                <a:latin typeface="Arial" panose="020B0604020202020204" pitchFamily="34" charset="0"/>
                <a:cs typeface="Arial" panose="020B0604020202020204" pitchFamily="34" charset="0"/>
              </a:rPr>
              <a:t>Men kan dit ook doen via het LPP (luik A en B) en deze als Bijl aan het verslag aanhechten</a:t>
            </a:r>
            <a:r>
              <a:rPr lang="nl-BE" dirty="0"/>
              <a:t>. </a:t>
            </a:r>
          </a:p>
        </p:txBody>
      </p:sp>
    </p:spTree>
    <p:extLst>
      <p:ext uri="{BB962C8B-B14F-4D97-AF65-F5344CB8AC3E}">
        <p14:creationId xmlns:p14="http://schemas.microsoft.com/office/powerpoint/2010/main" val="120797062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441642" y="2324911"/>
            <a:ext cx="7830766" cy="1569660"/>
          </a:xfrm>
          <a:prstGeom prst="rect">
            <a:avLst/>
          </a:prstGeom>
        </p:spPr>
        <p:txBody>
          <a:bodyPr wrap="square" rtlCol="0">
            <a:spAutoFit/>
          </a:bodyPr>
          <a:lstStyle/>
          <a:p>
            <a:pPr algn="ctr"/>
            <a:r>
              <a:rPr lang="nl-BE" sz="9600" dirty="0">
                <a:latin typeface="Arial" panose="020B0604020202020204" pitchFamily="34" charset="0"/>
                <a:cs typeface="Arial" panose="020B0604020202020204" pitchFamily="34" charset="0"/>
              </a:rPr>
              <a:t>Vragen?</a:t>
            </a:r>
          </a:p>
        </p:txBody>
      </p:sp>
    </p:spTree>
    <p:extLst>
      <p:ext uri="{BB962C8B-B14F-4D97-AF65-F5344CB8AC3E}">
        <p14:creationId xmlns:p14="http://schemas.microsoft.com/office/powerpoint/2010/main" val="13839598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22088BB-1F7F-457C-F4F2-9F17075228BE}"/>
              </a:ext>
            </a:extLst>
          </p:cNvPr>
          <p:cNvSpPr>
            <a:spLocks noGrp="1"/>
          </p:cNvSpPr>
          <p:nvPr>
            <p:ph type="body" sz="half" idx="13"/>
          </p:nvPr>
        </p:nvSpPr>
        <p:spPr/>
        <p:txBody>
          <a:bodyPr/>
          <a:lstStyle/>
          <a:p>
            <a:r>
              <a:rPr lang="nl-BE" dirty="0"/>
              <a:t>Inventarisatie PMGE.</a:t>
            </a:r>
          </a:p>
        </p:txBody>
      </p:sp>
    </p:spTree>
    <p:extLst>
      <p:ext uri="{BB962C8B-B14F-4D97-AF65-F5344CB8AC3E}">
        <p14:creationId xmlns:p14="http://schemas.microsoft.com/office/powerpoint/2010/main" val="4023443237"/>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12E892C7-AE17-D27E-473E-99253C030CBA}"/>
              </a:ext>
            </a:extLst>
          </p:cNvPr>
          <p:cNvSpPr>
            <a:spLocks noGrp="1"/>
          </p:cNvSpPr>
          <p:nvPr>
            <p:ph type="body" sz="quarter" idx="13"/>
          </p:nvPr>
        </p:nvSpPr>
        <p:spPr/>
        <p:txBody>
          <a:bodyPr/>
          <a:lstStyle/>
          <a:p>
            <a:r>
              <a:rPr lang="nl-BE" dirty="0"/>
              <a:t>Inventaris PMGE</a:t>
            </a:r>
          </a:p>
        </p:txBody>
      </p:sp>
      <p:sp>
        <p:nvSpPr>
          <p:cNvPr id="4" name="Text Placeholder 3">
            <a:extLst>
              <a:ext uri="{FF2B5EF4-FFF2-40B4-BE49-F238E27FC236}">
                <a16:creationId xmlns:a16="http://schemas.microsoft.com/office/drawing/2014/main" id="{B7676238-F1A1-58FE-ACA4-AB0D62EC9E65}"/>
              </a:ext>
            </a:extLst>
          </p:cNvPr>
          <p:cNvSpPr>
            <a:spLocks noGrp="1"/>
          </p:cNvSpPr>
          <p:nvPr>
            <p:ph type="body" sz="quarter" idx="27"/>
          </p:nvPr>
        </p:nvSpPr>
        <p:spPr/>
        <p:txBody>
          <a:bodyPr/>
          <a:lstStyle/>
          <a:p>
            <a:pPr marL="285750" indent="-285750">
              <a:buFont typeface="Wingdings" panose="05000000000000000000" pitchFamily="2" charset="2"/>
              <a:buChar char="q"/>
            </a:pPr>
            <a:r>
              <a:rPr lang="nl-BE" sz="2800" dirty="0"/>
              <a:t> </a:t>
            </a:r>
            <a:r>
              <a:rPr lang="nl-BE" sz="2800" dirty="0">
                <a:hlinkClick r:id="rId2"/>
              </a:rPr>
              <a:t>Template inventaris</a:t>
            </a:r>
            <a:br>
              <a:rPr lang="nl-BE" sz="2800" dirty="0"/>
            </a:br>
            <a:r>
              <a:rPr lang="nl-BE" sz="1400" dirty="0"/>
              <a:t>     (verplicht te gebruiken)</a:t>
            </a:r>
          </a:p>
          <a:p>
            <a:pPr marL="285750" indent="-285750">
              <a:buFont typeface="Wingdings" panose="05000000000000000000" pitchFamily="2" charset="2"/>
              <a:buChar char="q"/>
            </a:pPr>
            <a:endParaRPr lang="nl-BE" sz="1400" dirty="0"/>
          </a:p>
          <a:p>
            <a:pPr marL="285750" indent="-285750">
              <a:buFont typeface="Wingdings" panose="05000000000000000000" pitchFamily="2" charset="2"/>
              <a:buChar char="q"/>
            </a:pPr>
            <a:r>
              <a:rPr lang="nl-BE" sz="2800" dirty="0"/>
              <a:t>Voorbeeld veiligheidsinformatieblad </a:t>
            </a:r>
            <a:r>
              <a:rPr lang="nl-BE" sz="2800" dirty="0">
                <a:hlinkClick r:id="rId3"/>
              </a:rPr>
              <a:t>“JET A-1 (NATO F-35)”</a:t>
            </a:r>
            <a:br>
              <a:rPr lang="nl-BE" sz="2800" dirty="0"/>
            </a:br>
            <a:endParaRPr lang="nl-BE" sz="2800" dirty="0"/>
          </a:p>
          <a:p>
            <a:pPr marL="285750" indent="-285750">
              <a:buFont typeface="Wingdings" panose="05000000000000000000" pitchFamily="2" charset="2"/>
              <a:buChar char="q"/>
            </a:pPr>
            <a:endParaRPr lang="nl-BE" sz="2800" dirty="0"/>
          </a:p>
          <a:p>
            <a:pPr marL="285750" indent="-285750">
              <a:buFont typeface="Wingdings" panose="05000000000000000000" pitchFamily="2" charset="2"/>
              <a:buChar char="q"/>
            </a:pPr>
            <a:r>
              <a:rPr lang="nl-BE" sz="2800" dirty="0"/>
              <a:t>Voorbeeld veiligheidsinstructiekaart “</a:t>
            </a:r>
            <a:r>
              <a:rPr lang="nl-BE" sz="2800" dirty="0">
                <a:hlinkClick r:id="rId4"/>
              </a:rPr>
              <a:t>JET A-1 (NATO F-35)</a:t>
            </a:r>
            <a:r>
              <a:rPr lang="nl-BE" sz="2800" dirty="0"/>
              <a:t>”</a:t>
            </a:r>
          </a:p>
          <a:p>
            <a:pPr marL="285750" indent="-285750">
              <a:buFont typeface="Wingdings" panose="05000000000000000000" pitchFamily="2" charset="2"/>
              <a:buChar char="q"/>
            </a:pPr>
            <a:endParaRPr lang="nl-BE" sz="2800" dirty="0"/>
          </a:p>
          <a:p>
            <a:pPr marL="285750" indent="-285750">
              <a:buFont typeface="Wingdings" panose="05000000000000000000" pitchFamily="2" charset="2"/>
              <a:buChar char="q"/>
            </a:pPr>
            <a:r>
              <a:rPr lang="nl-BE" sz="2800" dirty="0"/>
              <a:t>LISAM (tool Defensie opzoeken SDS)</a:t>
            </a:r>
            <a:br>
              <a:rPr lang="nl-BE" sz="2800" dirty="0"/>
            </a:br>
            <a:r>
              <a:rPr lang="nl-BE" sz="2800" dirty="0"/>
              <a:t> </a:t>
            </a:r>
            <a:r>
              <a:rPr lang="nl-BE" sz="1600" dirty="0"/>
              <a:t>Bij twijfel fabrikant of leverancier contacteren!</a:t>
            </a:r>
          </a:p>
          <a:p>
            <a:pPr marL="457200" indent="-457200">
              <a:buFont typeface="Wingdings" panose="05000000000000000000" pitchFamily="2" charset="2"/>
              <a:buChar char="q"/>
            </a:pPr>
            <a:endParaRPr lang="nl-BE" sz="2800" dirty="0"/>
          </a:p>
        </p:txBody>
      </p:sp>
    </p:spTree>
    <p:extLst>
      <p:ext uri="{BB962C8B-B14F-4D97-AF65-F5344CB8AC3E}">
        <p14:creationId xmlns:p14="http://schemas.microsoft.com/office/powerpoint/2010/main" val="11510489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37673" y="600364"/>
            <a:ext cx="6779491" cy="769441"/>
          </a:xfrm>
          <a:prstGeom prst="rect">
            <a:avLst/>
          </a:prstGeom>
        </p:spPr>
        <p:txBody>
          <a:bodyPr wrap="square" rtlCol="0">
            <a:spAutoFit/>
          </a:bodyPr>
          <a:lstStyle/>
          <a:p>
            <a:r>
              <a:rPr lang="nl-BE" sz="4400" b="1" dirty="0">
                <a:latin typeface="Arial" panose="020B0604020202020204" pitchFamily="34" charset="0"/>
                <a:cs typeface="Arial" panose="020B0604020202020204" pitchFamily="34" charset="0"/>
              </a:rPr>
              <a:t>Regelgeving</a:t>
            </a:r>
          </a:p>
        </p:txBody>
      </p:sp>
      <p:sp>
        <p:nvSpPr>
          <p:cNvPr id="2" name="Rectangle 1"/>
          <p:cNvSpPr/>
          <p:nvPr/>
        </p:nvSpPr>
        <p:spPr>
          <a:xfrm>
            <a:off x="1237673" y="1905506"/>
            <a:ext cx="10402392" cy="4985980"/>
          </a:xfrm>
          <a:prstGeom prst="rect">
            <a:avLst/>
          </a:prstGeom>
        </p:spPr>
        <p:txBody>
          <a:bodyPr wrap="square">
            <a:spAutoFit/>
          </a:bodyPr>
          <a:lstStyle/>
          <a:p>
            <a:pPr marL="285750" indent="-285750">
              <a:buFont typeface="Arial" panose="020B0604020202020204" pitchFamily="34" charset="0"/>
              <a:buChar char="•"/>
              <a:defRPr/>
            </a:pPr>
            <a:r>
              <a:rPr lang="nl-BE" altLang="en-US" sz="2400" kern="0" dirty="0">
                <a:latin typeface="Arial" panose="020B0604020202020204" pitchFamily="34" charset="0"/>
                <a:cs typeface="Arial" panose="020B0604020202020204" pitchFamily="34" charset="0"/>
              </a:rPr>
              <a:t>ACWB-SPS-WRKPR-005 (</a:t>
            </a:r>
            <a:r>
              <a:rPr lang="nl-BE" altLang="en-US" sz="2400" kern="0" dirty="0">
                <a:latin typeface="Arial" panose="020B0604020202020204" pitchFamily="34" charset="0"/>
                <a:cs typeface="Arial" panose="020B0604020202020204" pitchFamily="34" charset="0"/>
                <a:hlinkClick r:id="rId3"/>
              </a:rPr>
              <a:t>N</a:t>
            </a:r>
            <a:r>
              <a:rPr lang="nl-BE" altLang="en-US" sz="2400" kern="0" dirty="0">
                <a:latin typeface="Arial" panose="020B0604020202020204" pitchFamily="34" charset="0"/>
                <a:cs typeface="Arial" panose="020B0604020202020204" pitchFamily="34" charset="0"/>
              </a:rPr>
              <a:t> + </a:t>
            </a:r>
            <a:r>
              <a:rPr lang="nl-BE" altLang="en-US" sz="2400" kern="0" dirty="0">
                <a:latin typeface="Arial" panose="020B0604020202020204" pitchFamily="34" charset="0"/>
                <a:cs typeface="Arial" panose="020B0604020202020204" pitchFamily="34" charset="0"/>
                <a:hlinkClick r:id="rId4"/>
              </a:rPr>
              <a:t>F</a:t>
            </a:r>
            <a:r>
              <a:rPr lang="nl-BE" altLang="en-US" sz="2400" kern="0" dirty="0">
                <a:latin typeface="Arial" panose="020B0604020202020204" pitchFamily="34" charset="0"/>
                <a:cs typeface="Arial" panose="020B0604020202020204" pitchFamily="34" charset="0"/>
              </a:rPr>
              <a:t>)</a:t>
            </a:r>
            <a:br>
              <a:rPr lang="nl-BE" altLang="en-US" sz="2400" kern="0" dirty="0">
                <a:latin typeface="Arial" panose="020B0604020202020204" pitchFamily="34" charset="0"/>
                <a:cs typeface="Arial" panose="020B0604020202020204" pitchFamily="34" charset="0"/>
              </a:rPr>
            </a:br>
            <a:r>
              <a:rPr lang="nl-BE" altLang="en-US" sz="2400" kern="0" dirty="0">
                <a:latin typeface="Arial" panose="020B0604020202020204" pitchFamily="34" charset="0"/>
                <a:cs typeface="Arial" panose="020B0604020202020204" pitchFamily="34" charset="0"/>
              </a:rPr>
              <a:t>Het Lokaal </a:t>
            </a:r>
            <a:r>
              <a:rPr lang="nl-BE" altLang="en-US" sz="2400" kern="0" dirty="0" err="1">
                <a:latin typeface="Arial" panose="020B0604020202020204" pitchFamily="34" charset="0"/>
                <a:cs typeface="Arial" panose="020B0604020202020204" pitchFamily="34" charset="0"/>
              </a:rPr>
              <a:t>PreventiePlan</a:t>
            </a:r>
            <a:r>
              <a:rPr lang="nl-BE" altLang="en-US" sz="2400" kern="0" dirty="0">
                <a:latin typeface="Arial" panose="020B0604020202020204" pitchFamily="34" charset="0"/>
                <a:cs typeface="Arial" panose="020B0604020202020204" pitchFamily="34" charset="0"/>
              </a:rPr>
              <a:t> (LPP – PLP).</a:t>
            </a:r>
          </a:p>
          <a:p>
            <a:pPr marL="285750" indent="-285750">
              <a:buFont typeface="Arial" panose="020B0604020202020204" pitchFamily="34" charset="0"/>
              <a:buChar char="•"/>
              <a:defRPr/>
            </a:pPr>
            <a:endParaRPr lang="nl-BE" altLang="en-US" kern="0" dirty="0">
              <a:latin typeface="Arial" panose="020B0604020202020204" pitchFamily="34" charset="0"/>
              <a:cs typeface="Arial" panose="020B0604020202020204" pitchFamily="34" charset="0"/>
            </a:endParaRPr>
          </a:p>
          <a:p>
            <a:r>
              <a:rPr lang="nl-BE" sz="2400" b="1" i="1" u="sng" dirty="0">
                <a:latin typeface="Arial" panose="020B0604020202020204" pitchFamily="34" charset="0"/>
                <a:cs typeface="Arial" panose="020B0604020202020204" pitchFamily="34" charset="0"/>
              </a:rPr>
              <a:t>Wat is een lokaal preventieplan ?</a:t>
            </a:r>
          </a:p>
          <a:p>
            <a:endParaRPr lang="en-US" sz="2400" dirty="0">
              <a:latin typeface="Arial" panose="020B0604020202020204" pitchFamily="34" charset="0"/>
              <a:cs typeface="Arial" panose="020B0604020202020204" pitchFamily="34" charset="0"/>
            </a:endParaRPr>
          </a:p>
          <a:p>
            <a:pPr algn="just"/>
            <a:r>
              <a:rPr lang="nl-BE" sz="2400" i="1" dirty="0">
                <a:latin typeface="Arial" panose="020B0604020202020204" pitchFamily="34" charset="0"/>
                <a:cs typeface="Arial" panose="020B0604020202020204" pitchFamily="34" charset="0"/>
              </a:rPr>
              <a:t>Een lokaal preventieplan is op het niveau van de eenheid de lokale uitvoering van het dynamisch risicobeheersingssysteem van Defensie.</a:t>
            </a:r>
            <a:endParaRPr lang="en-US" sz="2400" dirty="0">
              <a:latin typeface="Arial" panose="020B0604020202020204" pitchFamily="34" charset="0"/>
              <a:cs typeface="Arial" panose="020B0604020202020204" pitchFamily="34" charset="0"/>
            </a:endParaRPr>
          </a:p>
          <a:p>
            <a:pPr algn="just"/>
            <a:r>
              <a:rPr lang="nl-BE" sz="2400" i="1" dirty="0">
                <a:latin typeface="Arial" panose="020B0604020202020204" pitchFamily="34" charset="0"/>
                <a:cs typeface="Arial" panose="020B0604020202020204" pitchFamily="34" charset="0"/>
              </a:rPr>
              <a:t>Het lokaal preventieplan is samengesteld uit twee luiken. </a:t>
            </a:r>
            <a:br>
              <a:rPr lang="nl-BE" sz="2400" i="1" dirty="0">
                <a:latin typeface="Arial" panose="020B0604020202020204" pitchFamily="34" charset="0"/>
                <a:cs typeface="Arial" panose="020B0604020202020204" pitchFamily="34" charset="0"/>
              </a:rPr>
            </a:br>
            <a:r>
              <a:rPr lang="nl-BE" sz="2400" i="1" dirty="0">
                <a:latin typeface="Arial" panose="020B0604020202020204" pitchFamily="34" charset="0"/>
                <a:cs typeface="Arial" panose="020B0604020202020204" pitchFamily="34" charset="0"/>
              </a:rPr>
              <a:t>Het eerste luik herneemt de preventiemaatregelen opgelegd door de uitvoering van de jaarlijkse actieplannen van de piloot DG/ACOS. Het tweede luik herneemt de preventie-activiteiten die een uitsluitend lokale behandeling vereisen.</a:t>
            </a:r>
            <a:endParaRPr lang="en-US" sz="24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defRPr/>
            </a:pPr>
            <a:endParaRPr lang="nl-BE" altLang="en-US" kern="0" dirty="0"/>
          </a:p>
          <a:p>
            <a:pPr marL="285750" indent="-285750">
              <a:buFont typeface="Arial" panose="020B0604020202020204" pitchFamily="34" charset="0"/>
              <a:buChar char="•"/>
              <a:defRPr/>
            </a:pPr>
            <a:endParaRPr lang="nl-BE" altLang="en-US" kern="0" dirty="0"/>
          </a:p>
        </p:txBody>
      </p:sp>
    </p:spTree>
    <p:extLst>
      <p:ext uri="{BB962C8B-B14F-4D97-AF65-F5344CB8AC3E}">
        <p14:creationId xmlns:p14="http://schemas.microsoft.com/office/powerpoint/2010/main" val="1623953694"/>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371CB3A-CEB3-7E82-A90E-D4F44DEB1A32}"/>
              </a:ext>
            </a:extLst>
          </p:cNvPr>
          <p:cNvPicPr>
            <a:picLocks noChangeAspect="1"/>
          </p:cNvPicPr>
          <p:nvPr/>
        </p:nvPicPr>
        <p:blipFill>
          <a:blip r:embed="rId2"/>
          <a:stretch>
            <a:fillRect/>
          </a:stretch>
        </p:blipFill>
        <p:spPr>
          <a:xfrm>
            <a:off x="0" y="0"/>
            <a:ext cx="12192000" cy="6858000"/>
          </a:xfrm>
          <a:prstGeom prst="rect">
            <a:avLst/>
          </a:prstGeom>
        </p:spPr>
      </p:pic>
      <p:sp>
        <p:nvSpPr>
          <p:cNvPr id="6" name="Arrow: Left 5">
            <a:hlinkClick r:id="rId3"/>
            <a:extLst>
              <a:ext uri="{FF2B5EF4-FFF2-40B4-BE49-F238E27FC236}">
                <a16:creationId xmlns:a16="http://schemas.microsoft.com/office/drawing/2014/main" id="{9CCD0E0F-D3B3-9E97-7D53-9B91C959E393}"/>
              </a:ext>
            </a:extLst>
          </p:cNvPr>
          <p:cNvSpPr/>
          <p:nvPr/>
        </p:nvSpPr>
        <p:spPr>
          <a:xfrm>
            <a:off x="7232072" y="6234546"/>
            <a:ext cx="1880755" cy="623454"/>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7" name="TextBox 6">
            <a:extLst>
              <a:ext uri="{FF2B5EF4-FFF2-40B4-BE49-F238E27FC236}">
                <a16:creationId xmlns:a16="http://schemas.microsoft.com/office/drawing/2014/main" id="{8F132E4C-9D6A-23B6-5A77-C3DC5AD63305}"/>
              </a:ext>
            </a:extLst>
          </p:cNvPr>
          <p:cNvSpPr txBox="1"/>
          <p:nvPr/>
        </p:nvSpPr>
        <p:spPr>
          <a:xfrm>
            <a:off x="7741227" y="6361607"/>
            <a:ext cx="1371600" cy="369332"/>
          </a:xfrm>
          <a:prstGeom prst="rect">
            <a:avLst/>
          </a:prstGeom>
        </p:spPr>
        <p:txBody>
          <a:bodyPr wrap="square" rtlCol="0">
            <a:spAutoFit/>
          </a:bodyPr>
          <a:lstStyle/>
          <a:p>
            <a:r>
              <a:rPr lang="nl-BE" dirty="0">
                <a:solidFill>
                  <a:schemeClr val="bg1"/>
                </a:solidFill>
                <a:latin typeface="Amasis MT Pro Black" panose="02040A04050005020304" pitchFamily="18" charset="0"/>
              </a:rPr>
              <a:t>LISAM</a:t>
            </a:r>
          </a:p>
        </p:txBody>
      </p:sp>
    </p:spTree>
    <p:extLst>
      <p:ext uri="{BB962C8B-B14F-4D97-AF65-F5344CB8AC3E}">
        <p14:creationId xmlns:p14="http://schemas.microsoft.com/office/powerpoint/2010/main" val="317977995"/>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34A6E3-E49A-7D30-4649-E8425FEB370A}"/>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DCEA4387-A566-E8A1-2D7C-1BDC8F3EE64E}"/>
              </a:ext>
            </a:extLst>
          </p:cNvPr>
          <p:cNvSpPr>
            <a:spLocks noGrp="1"/>
          </p:cNvSpPr>
          <p:nvPr>
            <p:ph type="body" sz="half" idx="13"/>
          </p:nvPr>
        </p:nvSpPr>
        <p:spPr/>
        <p:txBody>
          <a:bodyPr/>
          <a:lstStyle/>
          <a:p>
            <a:r>
              <a:rPr lang="nl-BE" dirty="0"/>
              <a:t>Inventarisatie Arbeidsmiddelen.</a:t>
            </a:r>
          </a:p>
        </p:txBody>
      </p:sp>
    </p:spTree>
    <p:extLst>
      <p:ext uri="{BB962C8B-B14F-4D97-AF65-F5344CB8AC3E}">
        <p14:creationId xmlns:p14="http://schemas.microsoft.com/office/powerpoint/2010/main" val="429027292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896310-E9CF-788C-6D25-E581B457B38A}"/>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DC6C8224-EF6B-66DC-7096-08978398C153}"/>
              </a:ext>
            </a:extLst>
          </p:cNvPr>
          <p:cNvSpPr>
            <a:spLocks noGrp="1"/>
          </p:cNvSpPr>
          <p:nvPr>
            <p:ph type="body" sz="quarter" idx="13"/>
          </p:nvPr>
        </p:nvSpPr>
        <p:spPr/>
        <p:txBody>
          <a:bodyPr/>
          <a:lstStyle/>
          <a:p>
            <a:r>
              <a:rPr lang="nl-BE" dirty="0"/>
              <a:t>Inventaris PMGE</a:t>
            </a:r>
          </a:p>
        </p:txBody>
      </p:sp>
      <p:sp>
        <p:nvSpPr>
          <p:cNvPr id="4" name="Text Placeholder 3">
            <a:extLst>
              <a:ext uri="{FF2B5EF4-FFF2-40B4-BE49-F238E27FC236}">
                <a16:creationId xmlns:a16="http://schemas.microsoft.com/office/drawing/2014/main" id="{69D0C99E-2BF0-A583-AA2A-75E3181B19A5}"/>
              </a:ext>
            </a:extLst>
          </p:cNvPr>
          <p:cNvSpPr>
            <a:spLocks noGrp="1"/>
          </p:cNvSpPr>
          <p:nvPr>
            <p:ph type="body" sz="quarter" idx="27"/>
          </p:nvPr>
        </p:nvSpPr>
        <p:spPr/>
        <p:txBody>
          <a:bodyPr/>
          <a:lstStyle/>
          <a:p>
            <a:pPr marL="285750" indent="-285750">
              <a:buFont typeface="Wingdings" panose="05000000000000000000" pitchFamily="2" charset="2"/>
              <a:buChar char="q"/>
            </a:pPr>
            <a:r>
              <a:rPr lang="nl-BE" sz="2800" dirty="0"/>
              <a:t> </a:t>
            </a:r>
            <a:r>
              <a:rPr lang="nl-BE" sz="2800" dirty="0">
                <a:hlinkClick r:id="rId2"/>
              </a:rPr>
              <a:t>Template inventaris</a:t>
            </a:r>
            <a:br>
              <a:rPr lang="nl-BE" sz="2800" dirty="0"/>
            </a:br>
            <a:r>
              <a:rPr lang="nl-BE" sz="1400" dirty="0"/>
              <a:t>     (verplicht te gebruiken)</a:t>
            </a:r>
          </a:p>
          <a:p>
            <a:pPr marL="285750" indent="-285750">
              <a:buFont typeface="Wingdings" panose="05000000000000000000" pitchFamily="2" charset="2"/>
              <a:buChar char="q"/>
            </a:pPr>
            <a:endParaRPr lang="nl-BE" sz="1400" dirty="0"/>
          </a:p>
          <a:p>
            <a:pPr marL="285750" indent="-285750">
              <a:buFont typeface="Wingdings" panose="05000000000000000000" pitchFamily="2" charset="2"/>
              <a:buChar char="q"/>
            </a:pPr>
            <a:endParaRPr lang="nl-BE" sz="2800" dirty="0"/>
          </a:p>
        </p:txBody>
      </p:sp>
    </p:spTree>
    <p:extLst>
      <p:ext uri="{BB962C8B-B14F-4D97-AF65-F5344CB8AC3E}">
        <p14:creationId xmlns:p14="http://schemas.microsoft.com/office/powerpoint/2010/main" val="3408194862"/>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1566119"/>
            <a:ext cx="12192000" cy="1323439"/>
          </a:xfrm>
          <a:prstGeom prst="rect">
            <a:avLst/>
          </a:prstGeom>
        </p:spPr>
        <p:txBody>
          <a:bodyPr wrap="square">
            <a:spAutoFit/>
          </a:bodyPr>
          <a:lstStyle/>
          <a:p>
            <a:pPr algn="ctr"/>
            <a:r>
              <a:rPr lang="nl-BE" altLang="en-US" sz="4400" b="1" dirty="0">
                <a:latin typeface="Arial" panose="020B0604020202020204" pitchFamily="34" charset="0"/>
                <a:cs typeface="Arial" panose="020B0604020202020204" pitchFamily="34" charset="0"/>
              </a:rPr>
              <a:t>Dienstmailbox</a:t>
            </a:r>
            <a:endParaRPr lang="nl-BE" sz="4400" b="1" dirty="0">
              <a:latin typeface="Arial" panose="020B0604020202020204" pitchFamily="34" charset="0"/>
              <a:cs typeface="Arial" panose="020B0604020202020204" pitchFamily="34" charset="0"/>
            </a:endParaRPr>
          </a:p>
          <a:p>
            <a:pPr marL="457200" indent="-457200" algn="just">
              <a:buFont typeface="+mj-lt"/>
              <a:buAutoNum type="arabicPeriod"/>
            </a:pPr>
            <a:endParaRPr lang="nl-BE" dirty="0"/>
          </a:p>
          <a:p>
            <a:pPr algn="just"/>
            <a:endParaRPr lang="en-US" dirty="0"/>
          </a:p>
        </p:txBody>
      </p:sp>
      <p:sp>
        <p:nvSpPr>
          <p:cNvPr id="4" name="Rectangle 3"/>
          <p:cNvSpPr/>
          <p:nvPr/>
        </p:nvSpPr>
        <p:spPr>
          <a:xfrm>
            <a:off x="0" y="3109925"/>
            <a:ext cx="12191999" cy="2062103"/>
          </a:xfrm>
          <a:prstGeom prst="rect">
            <a:avLst/>
          </a:prstGeom>
        </p:spPr>
        <p:txBody>
          <a:bodyPr wrap="square">
            <a:spAutoFit/>
          </a:bodyPr>
          <a:lstStyle/>
          <a:p>
            <a:pPr algn="ctr"/>
            <a:r>
              <a:rPr lang="nl-BE" sz="3200" dirty="0">
                <a:latin typeface="Arial" panose="020B0604020202020204" pitchFamily="34" charset="0"/>
                <a:cs typeface="Arial" panose="020B0604020202020204" pitchFamily="34" charset="0"/>
              </a:rPr>
              <a:t>Gelieve alle mails die niet persoonlijk zijn  te versturen naar onze  dienstmailbox.</a:t>
            </a:r>
          </a:p>
          <a:p>
            <a:pPr algn="ctr"/>
            <a:endParaRPr lang="nl-BE" sz="3200" dirty="0">
              <a:latin typeface="Arial" panose="020B0604020202020204" pitchFamily="34" charset="0"/>
              <a:cs typeface="Arial" panose="020B0604020202020204" pitchFamily="34" charset="0"/>
            </a:endParaRPr>
          </a:p>
          <a:p>
            <a:pPr algn="ctr"/>
            <a:r>
              <a:rPr lang="nl-BE" sz="3200" dirty="0">
                <a:latin typeface="Arial" panose="020B0604020202020204" pitchFamily="34" charset="0"/>
                <a:cs typeface="Arial" panose="020B0604020202020204" pitchFamily="34" charset="0"/>
                <a:hlinkClick r:id="rId3"/>
              </a:rPr>
              <a:t>DGHWB-SLPPT08-EVERE@mil.be</a:t>
            </a:r>
            <a:endParaRPr lang="nl-BE" sz="3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601950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37673" y="600364"/>
            <a:ext cx="6779491" cy="769441"/>
          </a:xfrm>
          <a:prstGeom prst="rect">
            <a:avLst/>
          </a:prstGeom>
        </p:spPr>
        <p:txBody>
          <a:bodyPr wrap="square" rtlCol="0">
            <a:spAutoFit/>
          </a:bodyPr>
          <a:lstStyle/>
          <a:p>
            <a:r>
              <a:rPr lang="nl-BE" sz="4400" b="1" dirty="0">
                <a:latin typeface="Arial" panose="020B0604020202020204" pitchFamily="34" charset="0"/>
                <a:cs typeface="Arial" panose="020B0604020202020204" pitchFamily="34" charset="0"/>
              </a:rPr>
              <a:t>Regelgeving</a:t>
            </a:r>
          </a:p>
        </p:txBody>
      </p:sp>
      <p:sp>
        <p:nvSpPr>
          <p:cNvPr id="2" name="Rectangle 1"/>
          <p:cNvSpPr/>
          <p:nvPr/>
        </p:nvSpPr>
        <p:spPr>
          <a:xfrm>
            <a:off x="1237673" y="1905506"/>
            <a:ext cx="9277927" cy="4247317"/>
          </a:xfrm>
          <a:prstGeom prst="rect">
            <a:avLst/>
          </a:prstGeom>
        </p:spPr>
        <p:txBody>
          <a:bodyPr wrap="square">
            <a:spAutoFit/>
          </a:bodyPr>
          <a:lstStyle/>
          <a:p>
            <a:pPr marL="285750" indent="-285750">
              <a:buFont typeface="Arial" panose="020B0604020202020204" pitchFamily="34" charset="0"/>
              <a:buChar char="•"/>
              <a:defRPr/>
            </a:pPr>
            <a:r>
              <a:rPr lang="nl-BE" altLang="en-US" kern="0" dirty="0">
                <a:latin typeface="Arial" panose="020B0604020202020204" pitchFamily="34" charset="0"/>
                <a:cs typeface="Arial" panose="020B0604020202020204" pitchFamily="34" charset="0"/>
              </a:rPr>
              <a:t>ACWB-SPS-WRKPR-002 (</a:t>
            </a:r>
            <a:r>
              <a:rPr lang="nl-BE" altLang="en-US" kern="0" dirty="0">
                <a:latin typeface="Arial" panose="020B0604020202020204" pitchFamily="34" charset="0"/>
                <a:cs typeface="Arial" panose="020B0604020202020204" pitchFamily="34" charset="0"/>
                <a:hlinkClick r:id="rId3"/>
              </a:rPr>
              <a:t>N</a:t>
            </a:r>
            <a:r>
              <a:rPr lang="nl-BE" altLang="en-US" kern="0" dirty="0">
                <a:latin typeface="Arial" panose="020B0604020202020204" pitchFamily="34" charset="0"/>
                <a:cs typeface="Arial" panose="020B0604020202020204" pitchFamily="34" charset="0"/>
              </a:rPr>
              <a:t> + </a:t>
            </a:r>
            <a:r>
              <a:rPr lang="nl-BE" altLang="en-US" kern="0" dirty="0">
                <a:latin typeface="Arial" panose="020B0604020202020204" pitchFamily="34" charset="0"/>
                <a:cs typeface="Arial" panose="020B0604020202020204" pitchFamily="34" charset="0"/>
                <a:hlinkClick r:id="rId4"/>
              </a:rPr>
              <a:t>F</a:t>
            </a:r>
            <a:r>
              <a:rPr lang="nl-BE" altLang="en-US" kern="0" dirty="0">
                <a:latin typeface="Arial" panose="020B0604020202020204" pitchFamily="34" charset="0"/>
                <a:cs typeface="Arial" panose="020B0604020202020204" pitchFamily="34" charset="0"/>
              </a:rPr>
              <a:t>)</a:t>
            </a:r>
            <a:br>
              <a:rPr lang="nl-BE" altLang="en-US" kern="0" dirty="0">
                <a:latin typeface="Arial" panose="020B0604020202020204" pitchFamily="34" charset="0"/>
                <a:cs typeface="Arial" panose="020B0604020202020204" pitchFamily="34" charset="0"/>
              </a:rPr>
            </a:br>
            <a:r>
              <a:rPr lang="nl-BE" altLang="en-US" kern="0" dirty="0">
                <a:latin typeface="Arial" panose="020B0604020202020204" pitchFamily="34" charset="0"/>
                <a:cs typeface="Arial" panose="020B0604020202020204" pitchFamily="34" charset="0"/>
              </a:rPr>
              <a:t>Opdrachten van de actoren van de preventie op het plaatselijk niveau</a:t>
            </a:r>
            <a:r>
              <a:rPr lang="nl-BE" altLang="en-US" kern="0" dirty="0"/>
              <a:t>.</a:t>
            </a:r>
          </a:p>
          <a:p>
            <a:pPr marL="285750" indent="-285750">
              <a:buFont typeface="Arial" panose="020B0604020202020204" pitchFamily="34" charset="0"/>
              <a:buChar char="•"/>
              <a:defRPr/>
            </a:pPr>
            <a:endParaRPr lang="nl-BE" altLang="en-US" kern="0" dirty="0"/>
          </a:p>
          <a:p>
            <a:pPr fontAlgn="t"/>
            <a:endParaRPr lang="nl-BE" dirty="0"/>
          </a:p>
          <a:p>
            <a:pPr marL="285750" indent="-285750">
              <a:buFont typeface="Arial" panose="020B0604020202020204" pitchFamily="34" charset="0"/>
              <a:buChar char="•"/>
              <a:defRPr/>
            </a:pPr>
            <a:endParaRPr lang="nl-BE" altLang="en-US" kern="0" dirty="0"/>
          </a:p>
          <a:p>
            <a:pPr marL="285750" indent="-285750">
              <a:buFont typeface="Arial" panose="020B0604020202020204" pitchFamily="34" charset="0"/>
              <a:buChar char="•"/>
              <a:defRPr/>
            </a:pPr>
            <a:endParaRPr lang="nl-BE" altLang="en-US" kern="0" dirty="0"/>
          </a:p>
          <a:p>
            <a:pPr marL="285750" indent="-285750">
              <a:buFont typeface="Arial" panose="020B0604020202020204" pitchFamily="34" charset="0"/>
              <a:buChar char="•"/>
              <a:defRPr/>
            </a:pPr>
            <a:endParaRPr lang="nl-BE" altLang="en-US" kern="0" dirty="0"/>
          </a:p>
          <a:p>
            <a:pPr marL="285750" indent="-285750">
              <a:buFont typeface="Arial" panose="020B0604020202020204" pitchFamily="34" charset="0"/>
              <a:buChar char="•"/>
              <a:defRPr/>
            </a:pPr>
            <a:endParaRPr lang="nl-BE" altLang="en-US" kern="0" dirty="0"/>
          </a:p>
          <a:p>
            <a:pPr marL="285750" indent="-285750">
              <a:buFont typeface="Arial" panose="020B0604020202020204" pitchFamily="34" charset="0"/>
              <a:buChar char="•"/>
              <a:defRPr/>
            </a:pPr>
            <a:endParaRPr lang="nl-BE" altLang="en-US" kern="0" dirty="0"/>
          </a:p>
          <a:p>
            <a:pPr marL="285750" indent="-285750">
              <a:buFont typeface="Arial" panose="020B0604020202020204" pitchFamily="34" charset="0"/>
              <a:buChar char="•"/>
              <a:defRPr/>
            </a:pPr>
            <a:endParaRPr lang="nl-BE" altLang="en-US" kern="0" dirty="0"/>
          </a:p>
          <a:p>
            <a:pPr marL="285750" indent="-285750">
              <a:buFont typeface="Arial" panose="020B0604020202020204" pitchFamily="34" charset="0"/>
              <a:buChar char="•"/>
              <a:defRPr/>
            </a:pPr>
            <a:endParaRPr lang="nl-BE" altLang="en-US" kern="0" dirty="0"/>
          </a:p>
          <a:p>
            <a:pPr marL="285750" indent="-285750">
              <a:buFont typeface="Arial" panose="020B0604020202020204" pitchFamily="34" charset="0"/>
              <a:buChar char="•"/>
              <a:defRPr/>
            </a:pPr>
            <a:endParaRPr lang="nl-BE" altLang="en-US" kern="0" dirty="0"/>
          </a:p>
          <a:p>
            <a:pPr marL="285750" indent="-285750">
              <a:buFont typeface="Arial" panose="020B0604020202020204" pitchFamily="34" charset="0"/>
              <a:buChar char="•"/>
              <a:defRPr/>
            </a:pPr>
            <a:endParaRPr lang="nl-BE" altLang="en-US" kern="0" dirty="0"/>
          </a:p>
          <a:p>
            <a:pPr marL="285750" indent="-285750">
              <a:buFont typeface="Arial" panose="020B0604020202020204" pitchFamily="34" charset="0"/>
              <a:buChar char="•"/>
              <a:defRPr/>
            </a:pPr>
            <a:endParaRPr lang="nl-BE" altLang="en-US" kern="0" dirty="0"/>
          </a:p>
          <a:p>
            <a:pPr marL="285750" indent="-285750">
              <a:buFont typeface="Arial" panose="020B0604020202020204" pitchFamily="34" charset="0"/>
              <a:buChar char="•"/>
              <a:defRPr/>
            </a:pPr>
            <a:endParaRPr lang="nl-BE" altLang="en-US" kern="0" dirty="0"/>
          </a:p>
        </p:txBody>
      </p:sp>
      <p:graphicFrame>
        <p:nvGraphicFramePr>
          <p:cNvPr id="3" name="Table 2"/>
          <p:cNvGraphicFramePr>
            <a:graphicFrameLocks noGrp="1"/>
          </p:cNvGraphicFramePr>
          <p:nvPr>
            <p:extLst>
              <p:ext uri="{D42A27DB-BD31-4B8C-83A1-F6EECF244321}">
                <p14:modId xmlns:p14="http://schemas.microsoft.com/office/powerpoint/2010/main" val="617019254"/>
              </p:ext>
            </p:extLst>
          </p:nvPr>
        </p:nvGraphicFramePr>
        <p:xfrm>
          <a:off x="1341333" y="3110491"/>
          <a:ext cx="9985692" cy="2177432"/>
        </p:xfrm>
        <a:graphic>
          <a:graphicData uri="http://schemas.openxmlformats.org/drawingml/2006/table">
            <a:tbl>
              <a:tblPr firstRow="1" bandRow="1">
                <a:tableStyleId>{5C22544A-7EE6-4342-B048-85BDC9FD1C3A}</a:tableStyleId>
              </a:tblPr>
              <a:tblGrid>
                <a:gridCol w="1664282">
                  <a:extLst>
                    <a:ext uri="{9D8B030D-6E8A-4147-A177-3AD203B41FA5}">
                      <a16:colId xmlns:a16="http://schemas.microsoft.com/office/drawing/2014/main" val="857017564"/>
                    </a:ext>
                  </a:extLst>
                </a:gridCol>
                <a:gridCol w="1664282">
                  <a:extLst>
                    <a:ext uri="{9D8B030D-6E8A-4147-A177-3AD203B41FA5}">
                      <a16:colId xmlns:a16="http://schemas.microsoft.com/office/drawing/2014/main" val="1475309882"/>
                    </a:ext>
                  </a:extLst>
                </a:gridCol>
                <a:gridCol w="1664282">
                  <a:extLst>
                    <a:ext uri="{9D8B030D-6E8A-4147-A177-3AD203B41FA5}">
                      <a16:colId xmlns:a16="http://schemas.microsoft.com/office/drawing/2014/main" val="2238703619"/>
                    </a:ext>
                  </a:extLst>
                </a:gridCol>
                <a:gridCol w="1664282">
                  <a:extLst>
                    <a:ext uri="{9D8B030D-6E8A-4147-A177-3AD203B41FA5}">
                      <a16:colId xmlns:a16="http://schemas.microsoft.com/office/drawing/2014/main" val="279956531"/>
                    </a:ext>
                  </a:extLst>
                </a:gridCol>
                <a:gridCol w="1664282">
                  <a:extLst>
                    <a:ext uri="{9D8B030D-6E8A-4147-A177-3AD203B41FA5}">
                      <a16:colId xmlns:a16="http://schemas.microsoft.com/office/drawing/2014/main" val="2728203487"/>
                    </a:ext>
                  </a:extLst>
                </a:gridCol>
                <a:gridCol w="1664282">
                  <a:extLst>
                    <a:ext uri="{9D8B030D-6E8A-4147-A177-3AD203B41FA5}">
                      <a16:colId xmlns:a16="http://schemas.microsoft.com/office/drawing/2014/main" val="492766016"/>
                    </a:ext>
                  </a:extLst>
                </a:gridCol>
              </a:tblGrid>
              <a:tr h="622952">
                <a:tc>
                  <a:txBody>
                    <a:bodyPr/>
                    <a:lstStyle/>
                    <a:p>
                      <a:r>
                        <a:rPr lang="nl-BE" sz="1400" dirty="0">
                          <a:latin typeface="Arial" panose="020B0604020202020204" pitchFamily="34" charset="0"/>
                          <a:cs typeface="Arial" panose="020B0604020202020204" pitchFamily="34" charset="0"/>
                        </a:rPr>
                        <a:t>LPP -PLP</a:t>
                      </a:r>
                    </a:p>
                  </a:txBody>
                  <a:tcPr/>
                </a:tc>
                <a:tc>
                  <a:txBody>
                    <a:bodyPr/>
                    <a:lstStyle/>
                    <a:p>
                      <a:pPr algn="ctr"/>
                      <a:r>
                        <a:rPr lang="nl-BE" sz="1400" dirty="0">
                          <a:solidFill>
                            <a:schemeClr val="bg1"/>
                          </a:solidFill>
                          <a:latin typeface="Arial" panose="020B0604020202020204" pitchFamily="34" charset="0"/>
                          <a:cs typeface="Arial" panose="020B0604020202020204" pitchFamily="34" charset="0"/>
                        </a:rPr>
                        <a:t>Plaatselijke</a:t>
                      </a:r>
                      <a:br>
                        <a:rPr lang="nl-BE" sz="1400" dirty="0">
                          <a:solidFill>
                            <a:schemeClr val="bg1"/>
                          </a:solidFill>
                          <a:latin typeface="Arial" panose="020B0604020202020204" pitchFamily="34" charset="0"/>
                          <a:cs typeface="Arial" panose="020B0604020202020204" pitchFamily="34" charset="0"/>
                        </a:rPr>
                      </a:br>
                      <a:r>
                        <a:rPr lang="nl-BE" sz="1400" dirty="0">
                          <a:solidFill>
                            <a:schemeClr val="bg1"/>
                          </a:solidFill>
                          <a:latin typeface="Arial" panose="020B0604020202020204" pitchFamily="34" charset="0"/>
                          <a:cs typeface="Arial" panose="020B0604020202020204" pitchFamily="34" charset="0"/>
                        </a:rPr>
                        <a:t>autoriteit</a:t>
                      </a:r>
                      <a:endParaRPr lang="en-US" sz="1400" dirty="0">
                        <a:solidFill>
                          <a:schemeClr val="bg1"/>
                        </a:solidFill>
                        <a:latin typeface="Arial" panose="020B0604020202020204" pitchFamily="34" charset="0"/>
                        <a:cs typeface="Arial" panose="020B0604020202020204" pitchFamily="34" charset="0"/>
                      </a:endParaRPr>
                    </a:p>
                  </a:txBody>
                  <a:tcPr/>
                </a:tc>
                <a:tc>
                  <a:txBody>
                    <a:bodyPr/>
                    <a:lstStyle/>
                    <a:p>
                      <a:pPr algn="ctr"/>
                      <a:r>
                        <a:rPr lang="nl-BE" sz="1400" dirty="0">
                          <a:solidFill>
                            <a:schemeClr val="bg1"/>
                          </a:solidFill>
                          <a:latin typeface="Arial" panose="020B0604020202020204" pitchFamily="34" charset="0"/>
                          <a:cs typeface="Arial" panose="020B0604020202020204" pitchFamily="34" charset="0"/>
                        </a:rPr>
                        <a:t>Hiërarchische</a:t>
                      </a:r>
                      <a:br>
                        <a:rPr lang="nl-BE" sz="1400" dirty="0">
                          <a:solidFill>
                            <a:schemeClr val="bg1"/>
                          </a:solidFill>
                          <a:latin typeface="Arial" panose="020B0604020202020204" pitchFamily="34" charset="0"/>
                          <a:cs typeface="Arial" panose="020B0604020202020204" pitchFamily="34" charset="0"/>
                        </a:rPr>
                      </a:br>
                      <a:r>
                        <a:rPr lang="nl-BE" sz="1400" dirty="0">
                          <a:solidFill>
                            <a:schemeClr val="bg1"/>
                          </a:solidFill>
                          <a:latin typeface="Arial" panose="020B0604020202020204" pitchFamily="34" charset="0"/>
                          <a:cs typeface="Arial" panose="020B0604020202020204" pitchFamily="34" charset="0"/>
                        </a:rPr>
                        <a:t>lijn</a:t>
                      </a:r>
                      <a:endParaRPr lang="en-US" sz="1400" dirty="0">
                        <a:solidFill>
                          <a:schemeClr val="bg1"/>
                        </a:solidFill>
                        <a:latin typeface="Arial" panose="020B0604020202020204" pitchFamily="34" charset="0"/>
                        <a:cs typeface="Arial" panose="020B0604020202020204" pitchFamily="34" charset="0"/>
                      </a:endParaRPr>
                    </a:p>
                  </a:txBody>
                  <a:tcPr/>
                </a:tc>
                <a:tc>
                  <a:txBody>
                    <a:bodyPr/>
                    <a:lstStyle/>
                    <a:p>
                      <a:pPr algn="ctr"/>
                      <a:r>
                        <a:rPr lang="nl-BE" sz="1400" dirty="0" err="1">
                          <a:solidFill>
                            <a:schemeClr val="bg1"/>
                          </a:solidFill>
                          <a:latin typeface="Arial" panose="020B0604020202020204" pitchFamily="34" charset="0"/>
                          <a:cs typeface="Arial" panose="020B0604020202020204" pitchFamily="34" charset="0"/>
                        </a:rPr>
                        <a:t>AsPrev</a:t>
                      </a:r>
                      <a:endParaRPr lang="en-US" sz="1400" dirty="0">
                        <a:solidFill>
                          <a:schemeClr val="bg1"/>
                        </a:solidFill>
                        <a:latin typeface="Arial" panose="020B0604020202020204" pitchFamily="34" charset="0"/>
                        <a:cs typeface="Arial" panose="020B0604020202020204" pitchFamily="34" charset="0"/>
                      </a:endParaRPr>
                    </a:p>
                  </a:txBody>
                  <a:tcPr/>
                </a:tc>
                <a:tc>
                  <a:txBody>
                    <a:bodyPr/>
                    <a:lstStyle/>
                    <a:p>
                      <a:pPr algn="ctr"/>
                      <a:r>
                        <a:rPr lang="nl-BE" sz="1400" dirty="0">
                          <a:solidFill>
                            <a:schemeClr val="bg1"/>
                          </a:solidFill>
                          <a:latin typeface="Arial" panose="020B0604020202020204" pitchFamily="34" charset="0"/>
                          <a:cs typeface="Arial" panose="020B0604020202020204" pitchFamily="34" charset="0"/>
                        </a:rPr>
                        <a:t>LDPBW</a:t>
                      </a:r>
                      <a:br>
                        <a:rPr lang="nl-BE" sz="1400" dirty="0">
                          <a:solidFill>
                            <a:schemeClr val="bg1"/>
                          </a:solidFill>
                          <a:latin typeface="Arial" panose="020B0604020202020204" pitchFamily="34" charset="0"/>
                          <a:cs typeface="Arial" panose="020B0604020202020204" pitchFamily="34" charset="0"/>
                        </a:rPr>
                      </a:br>
                      <a:r>
                        <a:rPr lang="nl-BE" sz="1400" dirty="0">
                          <a:solidFill>
                            <a:schemeClr val="bg1"/>
                          </a:solidFill>
                          <a:latin typeface="Arial" panose="020B0604020202020204" pitchFamily="34" charset="0"/>
                          <a:cs typeface="Arial" panose="020B0604020202020204" pitchFamily="34" charset="0"/>
                        </a:rPr>
                        <a:t>SLPPT</a:t>
                      </a:r>
                      <a:endParaRPr lang="en-US" sz="1400" dirty="0">
                        <a:solidFill>
                          <a:schemeClr val="bg1"/>
                        </a:solidFill>
                        <a:latin typeface="Arial" panose="020B0604020202020204" pitchFamily="34" charset="0"/>
                        <a:cs typeface="Arial" panose="020B0604020202020204" pitchFamily="34" charset="0"/>
                      </a:endParaRPr>
                    </a:p>
                  </a:txBody>
                  <a:tcPr/>
                </a:tc>
                <a:tc>
                  <a:txBody>
                    <a:bodyPr/>
                    <a:lstStyle/>
                    <a:p>
                      <a:pPr algn="ctr"/>
                      <a:r>
                        <a:rPr lang="nl-BE" sz="1400" dirty="0">
                          <a:solidFill>
                            <a:schemeClr val="bg1"/>
                          </a:solidFill>
                          <a:latin typeface="Arial" panose="020B0604020202020204" pitchFamily="34" charset="0"/>
                          <a:cs typeface="Arial" panose="020B0604020202020204" pitchFamily="34" charset="0"/>
                        </a:rPr>
                        <a:t>AMT</a:t>
                      </a:r>
                      <a:br>
                        <a:rPr lang="nl-BE" sz="1400" dirty="0">
                          <a:solidFill>
                            <a:schemeClr val="bg1"/>
                          </a:solidFill>
                          <a:latin typeface="Arial" panose="020B0604020202020204" pitchFamily="34" charset="0"/>
                          <a:cs typeface="Arial" panose="020B0604020202020204" pitchFamily="34" charset="0"/>
                        </a:rPr>
                      </a:br>
                      <a:r>
                        <a:rPr lang="nl-BE" sz="1400" dirty="0">
                          <a:solidFill>
                            <a:schemeClr val="bg1"/>
                          </a:solidFill>
                          <a:latin typeface="Arial" panose="020B0604020202020204" pitchFamily="34" charset="0"/>
                          <a:cs typeface="Arial" panose="020B0604020202020204" pitchFamily="34" charset="0"/>
                        </a:rPr>
                        <a:t>PAA</a:t>
                      </a:r>
                      <a:endParaRPr lang="en-US" sz="1400" dirty="0">
                        <a:solidFill>
                          <a:schemeClr val="bg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619654584"/>
                  </a:ext>
                </a:extLst>
              </a:tr>
              <a:tr h="1209259">
                <a:tc>
                  <a:txBody>
                    <a:bodyPr/>
                    <a:lstStyle/>
                    <a:p>
                      <a:endParaRPr lang="nl-BE" sz="1600" dirty="0"/>
                    </a:p>
                  </a:txBody>
                  <a:tcPr/>
                </a:tc>
                <a:tc>
                  <a:txBody>
                    <a:bodyPr/>
                    <a:lstStyle/>
                    <a:p>
                      <a:pPr marL="87313" lvl="0" indent="-87313">
                        <a:buFont typeface="Arial" panose="020B0604020202020204" pitchFamily="34" charset="0"/>
                        <a:buChar char="•"/>
                      </a:pPr>
                      <a:r>
                        <a:rPr lang="nl-BE" sz="1600" kern="1200" dirty="0">
                          <a:solidFill>
                            <a:schemeClr val="dk1"/>
                          </a:solidFill>
                          <a:effectLst/>
                          <a:latin typeface="+mn-lt"/>
                          <a:ea typeface="+mn-ea"/>
                          <a:cs typeface="+mn-cs"/>
                        </a:rPr>
                        <a:t>laat opstellen</a:t>
                      </a:r>
                      <a:endParaRPr lang="en-US" sz="1600" kern="1200" dirty="0">
                        <a:solidFill>
                          <a:schemeClr val="dk1"/>
                        </a:solidFill>
                        <a:effectLst/>
                        <a:latin typeface="+mn-lt"/>
                        <a:ea typeface="+mn-ea"/>
                        <a:cs typeface="+mn-cs"/>
                      </a:endParaRPr>
                    </a:p>
                    <a:p>
                      <a:pPr marL="87313" indent="-87313">
                        <a:buFont typeface="Arial" panose="020B0604020202020204" pitchFamily="34" charset="0"/>
                        <a:buChar char="•"/>
                      </a:pPr>
                      <a:r>
                        <a:rPr lang="nl-BE" sz="1600" kern="1200" dirty="0">
                          <a:solidFill>
                            <a:schemeClr val="dk1"/>
                          </a:solidFill>
                          <a:effectLst/>
                          <a:latin typeface="+mn-lt"/>
                          <a:ea typeface="+mn-ea"/>
                          <a:cs typeface="+mn-cs"/>
                        </a:rPr>
                        <a:t>duidt een </a:t>
                      </a:r>
                      <a:r>
                        <a:rPr lang="nl-BE" sz="1600" kern="1200" dirty="0" err="1">
                          <a:solidFill>
                            <a:schemeClr val="dk1"/>
                          </a:solidFill>
                          <a:effectLst/>
                          <a:latin typeface="+mn-lt"/>
                          <a:ea typeface="+mn-ea"/>
                          <a:cs typeface="+mn-cs"/>
                        </a:rPr>
                        <a:t>Offr</a:t>
                      </a:r>
                      <a:r>
                        <a:rPr lang="nl-BE" sz="1600" kern="1200" dirty="0">
                          <a:solidFill>
                            <a:schemeClr val="dk1"/>
                          </a:solidFill>
                          <a:effectLst/>
                          <a:latin typeface="+mn-lt"/>
                          <a:ea typeface="+mn-ea"/>
                          <a:cs typeface="+mn-cs"/>
                        </a:rPr>
                        <a:t> aan in zijn Staf om de opvolging te verzekeren</a:t>
                      </a:r>
                      <a:endParaRPr lang="en-US" sz="1600" dirty="0"/>
                    </a:p>
                  </a:txBody>
                  <a:tcPr/>
                </a:tc>
                <a:tc>
                  <a:txBody>
                    <a:bodyPr/>
                    <a:lstStyle/>
                    <a:p>
                      <a:pPr marL="87313" indent="-87313">
                        <a:buFont typeface="Arial" panose="020B0604020202020204" pitchFamily="34" charset="0"/>
                        <a:buChar char="•"/>
                      </a:pPr>
                      <a:r>
                        <a:rPr lang="nl-BE" sz="1600" dirty="0"/>
                        <a:t>Stelt op</a:t>
                      </a:r>
                    </a:p>
                    <a:p>
                      <a:pPr marL="87313" indent="-87313">
                        <a:buFont typeface="Arial" panose="020B0604020202020204" pitchFamily="34" charset="0"/>
                        <a:buChar char="•"/>
                      </a:pPr>
                      <a:r>
                        <a:rPr lang="nl-BE" sz="1600" dirty="0"/>
                        <a:t>Voert uit</a:t>
                      </a:r>
                    </a:p>
                    <a:p>
                      <a:pPr marL="87313" indent="-87313">
                        <a:buFont typeface="Arial" panose="020B0604020202020204" pitchFamily="34" charset="0"/>
                        <a:buChar char="•"/>
                      </a:pPr>
                      <a:r>
                        <a:rPr lang="nl-BE" sz="1600" dirty="0"/>
                        <a:t>Verzekert de opvolging</a:t>
                      </a:r>
                      <a:endParaRPr lang="en-US" sz="1600" dirty="0"/>
                    </a:p>
                  </a:txBody>
                  <a:tcPr/>
                </a:tc>
                <a:tc>
                  <a:txBody>
                    <a:bodyPr/>
                    <a:lstStyle/>
                    <a:p>
                      <a:pPr marL="87313" indent="-87313">
                        <a:buFont typeface="Arial" panose="020B0604020202020204" pitchFamily="34" charset="0"/>
                        <a:buChar char="•"/>
                      </a:pPr>
                      <a:r>
                        <a:rPr lang="nl-BE" sz="1600" dirty="0"/>
                        <a:t>Doet voorstellen</a:t>
                      </a:r>
                      <a:endParaRPr lang="en-US" sz="1600" dirty="0"/>
                    </a:p>
                  </a:txBody>
                  <a:tcPr/>
                </a:tc>
                <a:tc>
                  <a:txBody>
                    <a:bodyPr/>
                    <a:lstStyle/>
                    <a:p>
                      <a:pPr marL="87313" indent="-87313">
                        <a:buFont typeface="Arial" panose="020B0604020202020204" pitchFamily="34" charset="0"/>
                        <a:buChar char="•"/>
                      </a:pPr>
                      <a:r>
                        <a:rPr lang="nl-BE" sz="1600" dirty="0"/>
                        <a:t>Geeft een advies</a:t>
                      </a:r>
                    </a:p>
                    <a:p>
                      <a:pPr marL="87313" indent="-87313">
                        <a:buFont typeface="Arial" panose="020B0604020202020204" pitchFamily="34" charset="0"/>
                        <a:buChar char="•"/>
                      </a:pPr>
                      <a:r>
                        <a:rPr lang="nl-BE" sz="1600" dirty="0"/>
                        <a:t>Doet</a:t>
                      </a:r>
                      <a:r>
                        <a:rPr lang="nl-BE" sz="1600" baseline="0" dirty="0"/>
                        <a:t> voorstellen</a:t>
                      </a:r>
                      <a:endParaRPr lang="en-US" sz="1600" dirty="0"/>
                    </a:p>
                  </a:txBody>
                  <a:tcPr/>
                </a:tc>
                <a:tc>
                  <a:txBody>
                    <a:bodyPr/>
                    <a:lstStyle/>
                    <a:p>
                      <a:pPr marL="87313" indent="-87313">
                        <a:buFont typeface="Arial" panose="020B0604020202020204" pitchFamily="34" charset="0"/>
                        <a:buChar char="•"/>
                      </a:pPr>
                      <a:r>
                        <a:rPr lang="nl-BE" sz="1600" dirty="0"/>
                        <a:t>Geeft een advies</a:t>
                      </a:r>
                    </a:p>
                    <a:p>
                      <a:pPr marL="87313" indent="-87313">
                        <a:buFont typeface="Arial" panose="020B0604020202020204" pitchFamily="34" charset="0"/>
                        <a:buChar char="•"/>
                      </a:pPr>
                      <a:r>
                        <a:rPr lang="nl-BE" sz="1600" dirty="0"/>
                        <a:t>Doet</a:t>
                      </a:r>
                      <a:r>
                        <a:rPr lang="nl-BE" sz="1600" baseline="0" dirty="0"/>
                        <a:t> voorstellen</a:t>
                      </a:r>
                      <a:endParaRPr lang="en-US" sz="1600" dirty="0"/>
                    </a:p>
                  </a:txBody>
                  <a:tcPr/>
                </a:tc>
                <a:extLst>
                  <a:ext uri="{0D108BD9-81ED-4DB2-BD59-A6C34878D82A}">
                    <a16:rowId xmlns:a16="http://schemas.microsoft.com/office/drawing/2014/main" val="1462893053"/>
                  </a:ext>
                </a:extLst>
              </a:tr>
            </a:tbl>
          </a:graphicData>
        </a:graphic>
      </p:graphicFrame>
    </p:spTree>
    <p:extLst>
      <p:ext uri="{BB962C8B-B14F-4D97-AF65-F5344CB8AC3E}">
        <p14:creationId xmlns:p14="http://schemas.microsoft.com/office/powerpoint/2010/main" val="10239017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37673" y="600364"/>
            <a:ext cx="6779491" cy="769441"/>
          </a:xfrm>
          <a:prstGeom prst="rect">
            <a:avLst/>
          </a:prstGeom>
        </p:spPr>
        <p:txBody>
          <a:bodyPr wrap="square" rtlCol="0">
            <a:spAutoFit/>
          </a:bodyPr>
          <a:lstStyle/>
          <a:p>
            <a:r>
              <a:rPr lang="nl-BE" sz="4400" b="1" dirty="0">
                <a:latin typeface="Arial" panose="020B0604020202020204" pitchFamily="34" charset="0"/>
                <a:cs typeface="Arial" panose="020B0604020202020204" pitchFamily="34" charset="0"/>
              </a:rPr>
              <a:t>Regelgeving</a:t>
            </a:r>
          </a:p>
        </p:txBody>
      </p:sp>
      <p:sp>
        <p:nvSpPr>
          <p:cNvPr id="2" name="Rectangle 1"/>
          <p:cNvSpPr/>
          <p:nvPr/>
        </p:nvSpPr>
        <p:spPr>
          <a:xfrm>
            <a:off x="1237673" y="1905506"/>
            <a:ext cx="7906327" cy="4247317"/>
          </a:xfrm>
          <a:prstGeom prst="rect">
            <a:avLst/>
          </a:prstGeom>
        </p:spPr>
        <p:txBody>
          <a:bodyPr wrap="square">
            <a:spAutoFit/>
          </a:bodyPr>
          <a:lstStyle/>
          <a:p>
            <a:pPr marL="285750" indent="-285750">
              <a:buFont typeface="Arial" panose="020B0604020202020204" pitchFamily="34" charset="0"/>
              <a:buChar char="•"/>
              <a:defRPr/>
            </a:pPr>
            <a:r>
              <a:rPr lang="nl-BE" altLang="en-US" kern="0" dirty="0">
                <a:latin typeface="Arial" panose="020B0604020202020204" pitchFamily="34" charset="0"/>
                <a:cs typeface="Arial" panose="020B0604020202020204" pitchFamily="34" charset="0"/>
                <a:hlinkClick r:id="rId3"/>
              </a:rPr>
              <a:t>ACWB-SPS-WRKPR-009</a:t>
            </a:r>
            <a:br>
              <a:rPr lang="nl-BE" altLang="en-US" kern="0" dirty="0">
                <a:latin typeface="Arial" panose="020B0604020202020204" pitchFamily="34" charset="0"/>
                <a:cs typeface="Arial" panose="020B0604020202020204" pitchFamily="34" charset="0"/>
              </a:rPr>
            </a:br>
            <a:r>
              <a:rPr lang="nl-BE" altLang="en-US" kern="0" dirty="0">
                <a:latin typeface="Arial" panose="020B0604020202020204" pitchFamily="34" charset="0"/>
                <a:cs typeface="Arial" panose="020B0604020202020204" pitchFamily="34" charset="0"/>
              </a:rPr>
              <a:t>Opstellen van het Globaal Preventieplan, Jaarlijks Actieplan.</a:t>
            </a:r>
          </a:p>
          <a:p>
            <a:pPr marL="285750" indent="-285750">
              <a:buFont typeface="Arial" panose="020B0604020202020204" pitchFamily="34" charset="0"/>
              <a:buChar char="•"/>
              <a:defRPr/>
            </a:pPr>
            <a:endParaRPr lang="nl-BE" altLang="en-US" kern="0" dirty="0">
              <a:latin typeface="Arial" panose="020B0604020202020204" pitchFamily="34" charset="0"/>
              <a:cs typeface="Arial" panose="020B0604020202020204" pitchFamily="34" charset="0"/>
            </a:endParaRPr>
          </a:p>
          <a:p>
            <a:pPr>
              <a:tabLst>
                <a:tab pos="271463" algn="l"/>
              </a:tabLst>
            </a:pPr>
            <a:r>
              <a:rPr lang="nl-BE" b="1" i="1" dirty="0">
                <a:latin typeface="Arial" panose="020B0604020202020204" pitchFamily="34" charset="0"/>
                <a:cs typeface="Arial" panose="020B0604020202020204" pitchFamily="34" charset="0"/>
              </a:rPr>
              <a:t>	</a:t>
            </a:r>
            <a:r>
              <a:rPr lang="nl-BE" b="1" i="1" u="sng" dirty="0">
                <a:latin typeface="Arial" panose="020B0604020202020204" pitchFamily="34" charset="0"/>
                <a:cs typeface="Arial" panose="020B0604020202020204" pitchFamily="34" charset="0"/>
              </a:rPr>
              <a:t>Wat is een GPP en een JAP ?</a:t>
            </a:r>
            <a:br>
              <a:rPr lang="nl-BE" b="1" i="1" u="sng" dirty="0">
                <a:latin typeface="Arial" panose="020B0604020202020204" pitchFamily="34" charset="0"/>
                <a:cs typeface="Arial" panose="020B0604020202020204" pitchFamily="34" charset="0"/>
              </a:rPr>
            </a:br>
            <a:endParaRPr lang="en-US" u="sng" dirty="0">
              <a:latin typeface="Arial" panose="020B0604020202020204" pitchFamily="34" charset="0"/>
              <a:cs typeface="Arial" panose="020B0604020202020204" pitchFamily="34" charset="0"/>
            </a:endParaRPr>
          </a:p>
          <a:p>
            <a:pPr marL="271463"/>
            <a:r>
              <a:rPr lang="nl-BE" i="1" dirty="0">
                <a:solidFill>
                  <a:schemeClr val="tx2">
                    <a:lumMod val="50000"/>
                  </a:schemeClr>
                </a:solidFill>
                <a:latin typeface="Arial" panose="020B0604020202020204" pitchFamily="34" charset="0"/>
                <a:cs typeface="Arial" panose="020B0604020202020204" pitchFamily="34" charset="0"/>
              </a:rPr>
              <a:t>Een </a:t>
            </a:r>
            <a:r>
              <a:rPr lang="nl-BE" b="1" i="1" dirty="0">
                <a:solidFill>
                  <a:schemeClr val="tx2">
                    <a:lumMod val="50000"/>
                  </a:schemeClr>
                </a:solidFill>
                <a:latin typeface="Arial" panose="020B0604020202020204" pitchFamily="34" charset="0"/>
                <a:cs typeface="Arial" panose="020B0604020202020204" pitchFamily="34" charset="0"/>
              </a:rPr>
              <a:t>G</a:t>
            </a:r>
            <a:r>
              <a:rPr lang="nl-BE" i="1" dirty="0">
                <a:solidFill>
                  <a:schemeClr val="tx2">
                    <a:lumMod val="50000"/>
                  </a:schemeClr>
                </a:solidFill>
                <a:latin typeface="Arial" panose="020B0604020202020204" pitchFamily="34" charset="0"/>
                <a:cs typeface="Arial" panose="020B0604020202020204" pitchFamily="34" charset="0"/>
              </a:rPr>
              <a:t>lobaal </a:t>
            </a:r>
            <a:r>
              <a:rPr lang="nl-BE" b="1" i="1" dirty="0" err="1">
                <a:solidFill>
                  <a:schemeClr val="tx2">
                    <a:lumMod val="50000"/>
                  </a:schemeClr>
                </a:solidFill>
                <a:latin typeface="Arial" panose="020B0604020202020204" pitchFamily="34" charset="0"/>
                <a:cs typeface="Arial" panose="020B0604020202020204" pitchFamily="34" charset="0"/>
              </a:rPr>
              <a:t>P</a:t>
            </a:r>
            <a:r>
              <a:rPr lang="nl-BE" i="1" dirty="0" err="1">
                <a:solidFill>
                  <a:schemeClr val="tx2">
                    <a:lumMod val="50000"/>
                  </a:schemeClr>
                </a:solidFill>
                <a:latin typeface="Arial" panose="020B0604020202020204" pitchFamily="34" charset="0"/>
                <a:cs typeface="Arial" panose="020B0604020202020204" pitchFamily="34" charset="0"/>
              </a:rPr>
              <a:t>reventie</a:t>
            </a:r>
            <a:r>
              <a:rPr lang="nl-BE" b="1" i="1" dirty="0" err="1">
                <a:solidFill>
                  <a:schemeClr val="tx2">
                    <a:lumMod val="50000"/>
                  </a:schemeClr>
                </a:solidFill>
                <a:latin typeface="Arial" panose="020B0604020202020204" pitchFamily="34" charset="0"/>
                <a:cs typeface="Arial" panose="020B0604020202020204" pitchFamily="34" charset="0"/>
              </a:rPr>
              <a:t>P</a:t>
            </a:r>
            <a:r>
              <a:rPr lang="nl-BE" i="1" dirty="0" err="1">
                <a:solidFill>
                  <a:schemeClr val="tx2">
                    <a:lumMod val="50000"/>
                  </a:schemeClr>
                </a:solidFill>
                <a:latin typeface="Arial" panose="020B0604020202020204" pitchFamily="34" charset="0"/>
                <a:cs typeface="Arial" panose="020B0604020202020204" pitchFamily="34" charset="0"/>
              </a:rPr>
              <a:t>lan</a:t>
            </a:r>
            <a:r>
              <a:rPr lang="nl-BE" i="1" dirty="0">
                <a:solidFill>
                  <a:schemeClr val="tx2">
                    <a:lumMod val="50000"/>
                  </a:schemeClr>
                </a:solidFill>
                <a:latin typeface="Arial" panose="020B0604020202020204" pitchFamily="34" charset="0"/>
                <a:cs typeface="Arial" panose="020B0604020202020204" pitchFamily="34" charset="0"/>
              </a:rPr>
              <a:t> wordt op niveau van het HOC opgemaakt en herneemt de </a:t>
            </a:r>
            <a:r>
              <a:rPr lang="nl-BE" b="1" i="1" dirty="0" err="1">
                <a:solidFill>
                  <a:schemeClr val="tx2">
                    <a:lumMod val="50000"/>
                  </a:schemeClr>
                </a:solidFill>
                <a:latin typeface="Arial" panose="020B0604020202020204" pitchFamily="34" charset="0"/>
                <a:cs typeface="Arial" panose="020B0604020202020204" pitchFamily="34" charset="0"/>
              </a:rPr>
              <a:t>J</a:t>
            </a:r>
            <a:r>
              <a:rPr lang="nl-BE" i="1" dirty="0" err="1">
                <a:solidFill>
                  <a:schemeClr val="tx2">
                    <a:lumMod val="50000"/>
                  </a:schemeClr>
                </a:solidFill>
                <a:latin typeface="Arial" panose="020B0604020202020204" pitchFamily="34" charset="0"/>
                <a:cs typeface="Arial" panose="020B0604020202020204" pitchFamily="34" charset="0"/>
              </a:rPr>
              <a:t>aar</a:t>
            </a:r>
            <a:r>
              <a:rPr lang="nl-BE" b="1" i="1" dirty="0" err="1">
                <a:solidFill>
                  <a:schemeClr val="tx2">
                    <a:lumMod val="50000"/>
                  </a:schemeClr>
                </a:solidFill>
                <a:latin typeface="Arial" panose="020B0604020202020204" pitchFamily="34" charset="0"/>
                <a:cs typeface="Arial" panose="020B0604020202020204" pitchFamily="34" charset="0"/>
              </a:rPr>
              <a:t>A</a:t>
            </a:r>
            <a:r>
              <a:rPr lang="nl-BE" i="1" dirty="0" err="1">
                <a:solidFill>
                  <a:schemeClr val="tx2">
                    <a:lumMod val="50000"/>
                  </a:schemeClr>
                </a:solidFill>
                <a:latin typeface="Arial" panose="020B0604020202020204" pitchFamily="34" charset="0"/>
                <a:cs typeface="Arial" panose="020B0604020202020204" pitchFamily="34" charset="0"/>
              </a:rPr>
              <a:t>ctie</a:t>
            </a:r>
            <a:r>
              <a:rPr lang="nl-BE" b="1" i="1" dirty="0" err="1">
                <a:solidFill>
                  <a:schemeClr val="tx2">
                    <a:lumMod val="50000"/>
                  </a:schemeClr>
                </a:solidFill>
                <a:latin typeface="Arial" panose="020B0604020202020204" pitchFamily="34" charset="0"/>
                <a:cs typeface="Arial" panose="020B0604020202020204" pitchFamily="34" charset="0"/>
              </a:rPr>
              <a:t>P</a:t>
            </a:r>
            <a:r>
              <a:rPr lang="nl-BE" i="1" dirty="0" err="1">
                <a:solidFill>
                  <a:schemeClr val="tx2">
                    <a:lumMod val="50000"/>
                  </a:schemeClr>
                </a:solidFill>
                <a:latin typeface="Arial" panose="020B0604020202020204" pitchFamily="34" charset="0"/>
                <a:cs typeface="Arial" panose="020B0604020202020204" pitchFamily="34" charset="0"/>
              </a:rPr>
              <a:t>lannen</a:t>
            </a:r>
            <a:r>
              <a:rPr lang="nl-BE" i="1" dirty="0">
                <a:solidFill>
                  <a:schemeClr val="tx2">
                    <a:lumMod val="50000"/>
                  </a:schemeClr>
                </a:solidFill>
                <a:latin typeface="Arial" panose="020B0604020202020204" pitchFamily="34" charset="0"/>
                <a:cs typeface="Arial" panose="020B0604020202020204" pitchFamily="34" charset="0"/>
              </a:rPr>
              <a:t> van de DG en ACOS. Een GPP wordt gespreid over een periode van 5 jaar.</a:t>
            </a:r>
          </a:p>
          <a:p>
            <a:endParaRPr lang="nl-BE" i="1" dirty="0">
              <a:solidFill>
                <a:schemeClr val="tx2">
                  <a:lumMod val="50000"/>
                </a:schemeClr>
              </a:solidFill>
              <a:latin typeface="Arial" panose="020B0604020202020204" pitchFamily="34" charset="0"/>
              <a:cs typeface="Arial" panose="020B0604020202020204" pitchFamily="34" charset="0"/>
            </a:endParaRPr>
          </a:p>
          <a:p>
            <a:pPr marL="271463"/>
            <a:r>
              <a:rPr lang="nl-BE" dirty="0">
                <a:solidFill>
                  <a:schemeClr val="tx2">
                    <a:lumMod val="50000"/>
                  </a:schemeClr>
                </a:solidFill>
                <a:latin typeface="Arial" panose="020B0604020202020204" pitchFamily="34" charset="0"/>
                <a:cs typeface="Arial" panose="020B0604020202020204" pitchFamily="34" charset="0"/>
              </a:rPr>
              <a:t>Een </a:t>
            </a:r>
            <a:r>
              <a:rPr lang="nl-BE" b="1" dirty="0" err="1">
                <a:solidFill>
                  <a:schemeClr val="tx2">
                    <a:lumMod val="50000"/>
                  </a:schemeClr>
                </a:solidFill>
                <a:latin typeface="Arial" panose="020B0604020202020204" pitchFamily="34" charset="0"/>
                <a:cs typeface="Arial" panose="020B0604020202020204" pitchFamily="34" charset="0"/>
              </a:rPr>
              <a:t>J</a:t>
            </a:r>
            <a:r>
              <a:rPr lang="nl-BE" dirty="0" err="1">
                <a:solidFill>
                  <a:schemeClr val="tx2">
                    <a:lumMod val="50000"/>
                  </a:schemeClr>
                </a:solidFill>
                <a:latin typeface="Arial" panose="020B0604020202020204" pitchFamily="34" charset="0"/>
                <a:cs typeface="Arial" panose="020B0604020202020204" pitchFamily="34" charset="0"/>
              </a:rPr>
              <a:t>aar</a:t>
            </a:r>
            <a:r>
              <a:rPr lang="nl-BE" b="1" dirty="0" err="1">
                <a:solidFill>
                  <a:schemeClr val="tx2">
                    <a:lumMod val="50000"/>
                  </a:schemeClr>
                </a:solidFill>
                <a:latin typeface="Arial" panose="020B0604020202020204" pitchFamily="34" charset="0"/>
                <a:cs typeface="Arial" panose="020B0604020202020204" pitchFamily="34" charset="0"/>
              </a:rPr>
              <a:t>A</a:t>
            </a:r>
            <a:r>
              <a:rPr lang="nl-BE" dirty="0" err="1">
                <a:solidFill>
                  <a:schemeClr val="tx2">
                    <a:lumMod val="50000"/>
                  </a:schemeClr>
                </a:solidFill>
                <a:latin typeface="Arial" panose="020B0604020202020204" pitchFamily="34" charset="0"/>
                <a:cs typeface="Arial" panose="020B0604020202020204" pitchFamily="34" charset="0"/>
              </a:rPr>
              <a:t>ctie</a:t>
            </a:r>
            <a:r>
              <a:rPr lang="nl-BE" b="1" dirty="0" err="1">
                <a:solidFill>
                  <a:schemeClr val="tx2">
                    <a:lumMod val="50000"/>
                  </a:schemeClr>
                </a:solidFill>
                <a:latin typeface="Arial" panose="020B0604020202020204" pitchFamily="34" charset="0"/>
                <a:cs typeface="Arial" panose="020B0604020202020204" pitchFamily="34" charset="0"/>
              </a:rPr>
              <a:t>P</a:t>
            </a:r>
            <a:r>
              <a:rPr lang="nl-BE" dirty="0" err="1">
                <a:solidFill>
                  <a:schemeClr val="tx2">
                    <a:lumMod val="50000"/>
                  </a:schemeClr>
                </a:solidFill>
                <a:latin typeface="Arial" panose="020B0604020202020204" pitchFamily="34" charset="0"/>
                <a:cs typeface="Arial" panose="020B0604020202020204" pitchFamily="34" charset="0"/>
              </a:rPr>
              <a:t>lan</a:t>
            </a:r>
            <a:r>
              <a:rPr lang="nl-BE" dirty="0">
                <a:solidFill>
                  <a:schemeClr val="tx2">
                    <a:lumMod val="50000"/>
                  </a:schemeClr>
                </a:solidFill>
                <a:latin typeface="Arial" panose="020B0604020202020204" pitchFamily="34" charset="0"/>
                <a:cs typeface="Arial" panose="020B0604020202020204" pitchFamily="34" charset="0"/>
              </a:rPr>
              <a:t> wordt opgemaakt op niveau van de DG – ACOS.</a:t>
            </a:r>
            <a:br>
              <a:rPr lang="nl-BE" dirty="0">
                <a:solidFill>
                  <a:schemeClr val="tx2">
                    <a:lumMod val="50000"/>
                  </a:schemeClr>
                </a:solidFill>
                <a:latin typeface="Arial" panose="020B0604020202020204" pitchFamily="34" charset="0"/>
                <a:cs typeface="Arial" panose="020B0604020202020204" pitchFamily="34" charset="0"/>
              </a:rPr>
            </a:br>
            <a:r>
              <a:rPr lang="nl-BE" dirty="0">
                <a:solidFill>
                  <a:schemeClr val="tx2">
                    <a:lumMod val="50000"/>
                  </a:schemeClr>
                </a:solidFill>
                <a:latin typeface="Arial" panose="020B0604020202020204" pitchFamily="34" charset="0"/>
                <a:cs typeface="Arial" panose="020B0604020202020204" pitchFamily="34" charset="0"/>
              </a:rPr>
              <a:t>Een JAP loopt (in principe) over een termijn van één jaar. </a:t>
            </a:r>
          </a:p>
          <a:p>
            <a:endParaRPr lang="nl-BE" dirty="0">
              <a:latin typeface="Arial" panose="020B0604020202020204" pitchFamily="34" charset="0"/>
              <a:cs typeface="Arial" panose="020B0604020202020204" pitchFamily="34" charset="0"/>
            </a:endParaRPr>
          </a:p>
          <a:p>
            <a:pPr>
              <a:tabLst>
                <a:tab pos="1793875" algn="l"/>
                <a:tab pos="3587750" algn="l"/>
                <a:tab pos="5381625" algn="l"/>
              </a:tabLst>
            </a:pPr>
            <a:endParaRPr lang="nl-BE" dirty="0">
              <a:latin typeface="Arial" panose="020B0604020202020204" pitchFamily="34" charset="0"/>
              <a:cs typeface="Arial" panose="020B0604020202020204" pitchFamily="34" charset="0"/>
            </a:endParaRPr>
          </a:p>
          <a:p>
            <a:pPr>
              <a:tabLst>
                <a:tab pos="1793875" algn="l"/>
                <a:tab pos="3587750" algn="l"/>
                <a:tab pos="5381625" algn="l"/>
              </a:tabLst>
            </a:pPr>
            <a:r>
              <a:rPr lang="nl-BE" dirty="0">
                <a:latin typeface="Arial" panose="020B0604020202020204" pitchFamily="34" charset="0"/>
                <a:cs typeface="Arial" panose="020B0604020202020204" pitchFamily="34" charset="0"/>
              </a:rPr>
              <a:t>	</a:t>
            </a:r>
            <a:endParaRPr lang="nl-BE" altLang="en-US" kern="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defRPr/>
            </a:pPr>
            <a:endParaRPr lang="nl-BE" altLang="en-US" kern="0" dirty="0"/>
          </a:p>
        </p:txBody>
      </p:sp>
    </p:spTree>
    <p:extLst>
      <p:ext uri="{BB962C8B-B14F-4D97-AF65-F5344CB8AC3E}">
        <p14:creationId xmlns:p14="http://schemas.microsoft.com/office/powerpoint/2010/main" val="12804365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37673" y="600364"/>
            <a:ext cx="6779491" cy="769441"/>
          </a:xfrm>
          <a:prstGeom prst="rect">
            <a:avLst/>
          </a:prstGeom>
        </p:spPr>
        <p:txBody>
          <a:bodyPr wrap="square" rtlCol="0">
            <a:spAutoFit/>
          </a:bodyPr>
          <a:lstStyle/>
          <a:p>
            <a:r>
              <a:rPr lang="nl-BE" sz="4400" b="1" dirty="0">
                <a:latin typeface="Arial" panose="020B0604020202020204" pitchFamily="34" charset="0"/>
                <a:cs typeface="Arial" panose="020B0604020202020204" pitchFamily="34" charset="0"/>
              </a:rPr>
              <a:t>Het LPP / PLP</a:t>
            </a:r>
          </a:p>
        </p:txBody>
      </p:sp>
      <p:sp>
        <p:nvSpPr>
          <p:cNvPr id="2" name="Rectangle 1"/>
          <p:cNvSpPr/>
          <p:nvPr/>
        </p:nvSpPr>
        <p:spPr>
          <a:xfrm>
            <a:off x="1237673" y="1905506"/>
            <a:ext cx="7906327" cy="923330"/>
          </a:xfrm>
          <a:prstGeom prst="rect">
            <a:avLst/>
          </a:prstGeom>
        </p:spPr>
        <p:txBody>
          <a:bodyPr wrap="square">
            <a:spAutoFit/>
          </a:bodyPr>
          <a:lstStyle/>
          <a:p>
            <a:pPr marL="285750" indent="-285750">
              <a:buFont typeface="Arial" panose="020B0604020202020204" pitchFamily="34" charset="0"/>
              <a:buChar char="•"/>
              <a:defRPr/>
            </a:pPr>
            <a:endParaRPr lang="nl-BE" altLang="en-US" kern="0" dirty="0"/>
          </a:p>
          <a:p>
            <a:pPr marL="285750" indent="-285750">
              <a:buFont typeface="Arial" panose="020B0604020202020204" pitchFamily="34" charset="0"/>
              <a:buChar char="•"/>
              <a:defRPr/>
            </a:pPr>
            <a:endParaRPr lang="nl-BE" altLang="en-US" kern="0" dirty="0"/>
          </a:p>
          <a:p>
            <a:pPr marL="285750" indent="-285750">
              <a:buFont typeface="Arial" panose="020B0604020202020204" pitchFamily="34" charset="0"/>
              <a:buChar char="•"/>
              <a:defRPr/>
            </a:pPr>
            <a:endParaRPr lang="nl-BE" altLang="en-US" kern="0" dirty="0"/>
          </a:p>
        </p:txBody>
      </p:sp>
      <p:sp>
        <p:nvSpPr>
          <p:cNvPr id="3" name="Rectangle 2"/>
          <p:cNvSpPr/>
          <p:nvPr/>
        </p:nvSpPr>
        <p:spPr>
          <a:xfrm>
            <a:off x="1089498" y="889844"/>
            <a:ext cx="8054502" cy="5078313"/>
          </a:xfrm>
          <a:prstGeom prst="rect">
            <a:avLst/>
          </a:prstGeom>
        </p:spPr>
        <p:txBody>
          <a:bodyPr wrap="square">
            <a:spAutoFit/>
          </a:bodyPr>
          <a:lstStyle/>
          <a:p>
            <a:pPr marL="457200" indent="-457200" algn="just">
              <a:buFont typeface="+mj-lt"/>
              <a:buAutoNum type="arabicPeriod"/>
            </a:pPr>
            <a:endParaRPr lang="nl-BE" dirty="0"/>
          </a:p>
          <a:p>
            <a:pPr marL="457200" indent="-457200" algn="just">
              <a:buFont typeface="+mj-lt"/>
              <a:buAutoNum type="arabicPeriod"/>
            </a:pPr>
            <a:endParaRPr lang="nl-BE" dirty="0"/>
          </a:p>
          <a:p>
            <a:pPr marL="285750" indent="-285750">
              <a:buFont typeface="Arial" panose="020B0604020202020204" pitchFamily="34" charset="0"/>
              <a:buChar char="•"/>
            </a:pPr>
            <a:endParaRPr lang="nl-BE" dirty="0"/>
          </a:p>
          <a:p>
            <a:pPr marL="285750" indent="-285750">
              <a:buFont typeface="Arial" panose="020B0604020202020204" pitchFamily="34" charset="0"/>
              <a:buChar char="•"/>
            </a:pPr>
            <a:r>
              <a:rPr lang="nl-BE" dirty="0"/>
              <a:t> </a:t>
            </a:r>
            <a:r>
              <a:rPr lang="nl-BE" b="1" dirty="0">
                <a:latin typeface="Arial" panose="020B0604020202020204" pitchFamily="34" charset="0"/>
                <a:cs typeface="Arial" panose="020B0604020202020204" pitchFamily="34" charset="0"/>
              </a:rPr>
              <a:t>Het LPP/PLP.</a:t>
            </a:r>
          </a:p>
          <a:p>
            <a:pPr marL="447675"/>
            <a:br>
              <a:rPr lang="nl-BE" dirty="0">
                <a:latin typeface="Arial" panose="020B0604020202020204" pitchFamily="34" charset="0"/>
                <a:cs typeface="Arial" panose="020B0604020202020204" pitchFamily="34" charset="0"/>
              </a:rPr>
            </a:br>
            <a:r>
              <a:rPr lang="nl-BE" dirty="0">
                <a:latin typeface="Arial" panose="020B0604020202020204" pitchFamily="34" charset="0"/>
                <a:cs typeface="Arial" panose="020B0604020202020204" pitchFamily="34" charset="0"/>
              </a:rPr>
              <a:t>- Het LPP bepaalt de preventieactiviteiten die op lokaal niveau moeten</a:t>
            </a:r>
            <a:br>
              <a:rPr lang="nl-BE" dirty="0">
                <a:latin typeface="Arial" panose="020B0604020202020204" pitchFamily="34" charset="0"/>
                <a:cs typeface="Arial" panose="020B0604020202020204" pitchFamily="34" charset="0"/>
              </a:rPr>
            </a:br>
            <a:r>
              <a:rPr lang="nl-BE" dirty="0">
                <a:latin typeface="Arial" panose="020B0604020202020204" pitchFamily="34" charset="0"/>
                <a:cs typeface="Arial" panose="020B0604020202020204" pitchFamily="34" charset="0"/>
              </a:rPr>
              <a:t>  worden geprogrammeerd. </a:t>
            </a:r>
          </a:p>
          <a:p>
            <a:pPr marL="447675"/>
            <a:r>
              <a:rPr lang="nl-BE" dirty="0">
                <a:latin typeface="Arial" panose="020B0604020202020204" pitchFamily="34" charset="0"/>
                <a:cs typeface="Arial" panose="020B0604020202020204" pitchFamily="34" charset="0"/>
              </a:rPr>
              <a:t>- Het preventieplan omvat een Luik A en een Luik B.</a:t>
            </a:r>
          </a:p>
          <a:p>
            <a:pPr marL="447675"/>
            <a:r>
              <a:rPr lang="nl-BE" dirty="0">
                <a:latin typeface="Arial" panose="020B0604020202020204" pitchFamily="34" charset="0"/>
                <a:cs typeface="Arial" panose="020B0604020202020204" pitchFamily="34" charset="0"/>
              </a:rPr>
              <a:t>- Het LPP/PLP is geldig van 01 Apr 2026 t/m 31 Mar 2027.</a:t>
            </a:r>
            <a:br>
              <a:rPr lang="nl-BE" dirty="0">
                <a:latin typeface="Arial" panose="020B0604020202020204" pitchFamily="34" charset="0"/>
                <a:cs typeface="Arial" panose="020B0604020202020204" pitchFamily="34" charset="0"/>
              </a:rPr>
            </a:br>
            <a:r>
              <a:rPr lang="nl-BE" dirty="0">
                <a:latin typeface="Arial" panose="020B0604020202020204" pitchFamily="34" charset="0"/>
                <a:cs typeface="Arial" panose="020B0604020202020204" pitchFamily="34" charset="0"/>
              </a:rPr>
              <a:t>- Het dient voorgelegd te worden op het 1</a:t>
            </a:r>
            <a:r>
              <a:rPr lang="nl-BE" baseline="30000" dirty="0">
                <a:latin typeface="Arial" panose="020B0604020202020204" pitchFamily="34" charset="0"/>
                <a:cs typeface="Arial" panose="020B0604020202020204" pitchFamily="34" charset="0"/>
              </a:rPr>
              <a:t>ste</a:t>
            </a:r>
            <a:r>
              <a:rPr lang="nl-BE" dirty="0">
                <a:latin typeface="Arial" panose="020B0604020202020204" pitchFamily="34" charset="0"/>
                <a:cs typeface="Arial" panose="020B0604020202020204" pitchFamily="34" charset="0"/>
              </a:rPr>
              <a:t> BOC van 2026 (Maart).</a:t>
            </a:r>
          </a:p>
          <a:p>
            <a:pPr marL="285750" indent="-285750">
              <a:buFont typeface="Arial" panose="020B0604020202020204" pitchFamily="34" charset="0"/>
              <a:buChar char="•"/>
            </a:pPr>
            <a:endParaRPr lang="nl-BE"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nl-BE" b="1" u="sng" dirty="0">
                <a:latin typeface="Arial" panose="020B0604020202020204" pitchFamily="34" charset="0"/>
                <a:cs typeface="Arial" panose="020B0604020202020204" pitchFamily="34" charset="0"/>
              </a:rPr>
              <a:t>Luik A</a:t>
            </a:r>
            <a:r>
              <a:rPr lang="nl-BE" dirty="0">
                <a:latin typeface="Arial" panose="020B0604020202020204" pitchFamily="34" charset="0"/>
                <a:cs typeface="Arial" panose="020B0604020202020204" pitchFamily="34" charset="0"/>
              </a:rPr>
              <a:t> herneemt de lokale preventieactiviteiten in uitvoering van het GPP 2026-2030 en het JAP 2026/2027 van Defensie.</a:t>
            </a:r>
          </a:p>
          <a:p>
            <a:pPr marL="285750" indent="-285750">
              <a:buFont typeface="Arial" panose="020B0604020202020204" pitchFamily="34" charset="0"/>
              <a:buChar char="•"/>
            </a:pPr>
            <a:endParaRPr lang="nl-BE"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nl-BE" b="1" u="sng" dirty="0">
                <a:latin typeface="Arial" panose="020B0604020202020204" pitchFamily="34" charset="0"/>
                <a:cs typeface="Arial" panose="020B0604020202020204" pitchFamily="34" charset="0"/>
              </a:rPr>
              <a:t>Luik B</a:t>
            </a:r>
            <a:r>
              <a:rPr lang="nl-BE" dirty="0">
                <a:latin typeface="Arial" panose="020B0604020202020204" pitchFamily="34" charset="0"/>
                <a:cs typeface="Arial" panose="020B0604020202020204" pitchFamily="34" charset="0"/>
              </a:rPr>
              <a:t> bevat de preventieactiviteiten met betrekking tot professionele risico’s die een lokale planmatige aanpak vereisen en die niet hernomen zijn in het GPP/JAP Defensie.</a:t>
            </a:r>
          </a:p>
          <a:p>
            <a:pPr algn="just"/>
            <a:endParaRPr lang="en-US" dirty="0"/>
          </a:p>
        </p:txBody>
      </p:sp>
    </p:spTree>
    <p:extLst>
      <p:ext uri="{BB962C8B-B14F-4D97-AF65-F5344CB8AC3E}">
        <p14:creationId xmlns:p14="http://schemas.microsoft.com/office/powerpoint/2010/main" val="3461429148"/>
      </p:ext>
    </p:extLst>
  </p:cSld>
  <p:clrMapOvr>
    <a:masterClrMapping/>
  </p:clrMapOvr>
</p:sld>
</file>

<file path=ppt/theme/theme1.xml><?xml version="1.0" encoding="utf-8"?>
<a:theme xmlns:a="http://schemas.openxmlformats.org/drawingml/2006/main" name="Custom Design">
  <a:themeElements>
    <a:clrScheme name="Belgian Defence">
      <a:dk1>
        <a:srgbClr val="184652"/>
      </a:dk1>
      <a:lt1>
        <a:srgbClr val="FFFFFF"/>
      </a:lt1>
      <a:dk2>
        <a:srgbClr val="184652"/>
      </a:dk2>
      <a:lt2>
        <a:srgbClr val="F5F1E7"/>
      </a:lt2>
      <a:accent1>
        <a:srgbClr val="008991"/>
      </a:accent1>
      <a:accent2>
        <a:srgbClr val="E2EDF0"/>
      </a:accent2>
      <a:accent3>
        <a:srgbClr val="343531"/>
      </a:accent3>
      <a:accent4>
        <a:srgbClr val="6DA3C7"/>
      </a:accent4>
      <a:accent5>
        <a:srgbClr val="5E8541"/>
      </a:accent5>
      <a:accent6>
        <a:srgbClr val="4862A5"/>
      </a:accent6>
      <a:hlink>
        <a:srgbClr val="3B9EBA"/>
      </a:hlink>
      <a:folHlink>
        <a:srgbClr val="521C21"/>
      </a:folHlink>
    </a:clrScheme>
    <a:fontScheme name="Palanquin">
      <a:majorFont>
        <a:latin typeface="Palanquin Bold"/>
        <a:ea typeface=""/>
        <a:cs typeface=""/>
      </a:majorFont>
      <a:minorFont>
        <a:latin typeface="Palanquin Regular"/>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a:spAutoFit/>
      </a:bodyPr>
      <a:lstStyle>
        <a:defPPr>
          <a:defRPr smtClean="0"/>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16DB522721273246828FC68DD8D54397" ma:contentTypeVersion="4" ma:contentTypeDescription="Create a new document." ma:contentTypeScope="" ma:versionID="5db9716099e8fbe066bec614ea81e5eb">
  <xsd:schema xmlns:xsd="http://www.w3.org/2001/XMLSchema" xmlns:xs="http://www.w3.org/2001/XMLSchema" xmlns:p="http://schemas.microsoft.com/office/2006/metadata/properties" xmlns:ns2="036cdec1-94c6-4877-a4c5-f35ad387869f" xmlns:ns3="f1ed5c8c-86a9-4003-806e-1e405fc640f7" targetNamespace="http://schemas.microsoft.com/office/2006/metadata/properties" ma:root="true" ma:fieldsID="2ad787f6460b7fc12f13dcb52584464c" ns2:_="" ns3:_="">
    <xsd:import namespace="036cdec1-94c6-4877-a4c5-f35ad387869f"/>
    <xsd:import namespace="f1ed5c8c-86a9-4003-806e-1e405fc640f7"/>
    <xsd:element name="properties">
      <xsd:complexType>
        <xsd:sequence>
          <xsd:element name="documentManagement">
            <xsd:complexType>
              <xsd:all>
                <xsd:element ref="ns2:lang"/>
                <xsd:element ref="ns3:MITS_x002d_Nr" minOccurs="0"/>
                <xsd:element ref="ns3:N_x00b0__x0020_MITS" minOccurs="0"/>
                <xsd:element ref="ns3:Datum_x0020_MITS" minOccurs="0"/>
                <xsd:element ref="ns3:Date_x0020_MI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36cdec1-94c6-4877-a4c5-f35ad387869f" elementFormDefault="qualified">
    <xsd:import namespace="http://schemas.microsoft.com/office/2006/documentManagement/types"/>
    <xsd:import namespace="http://schemas.microsoft.com/office/infopath/2007/PartnerControls"/>
    <xsd:element name="lang" ma:index="8" ma:displayName="lang" ma:default="NF" ma:format="Dropdown" ma:internalName="lang">
      <xsd:simpleType>
        <xsd:restriction base="dms:Choice">
          <xsd:enumeration value="N"/>
          <xsd:enumeration value="F"/>
          <xsd:enumeration value="NF"/>
        </xsd:restriction>
      </xsd:simpleType>
    </xsd:element>
  </xsd:schema>
  <xsd:schema xmlns:xsd="http://www.w3.org/2001/XMLSchema" xmlns:xs="http://www.w3.org/2001/XMLSchema" xmlns:dms="http://schemas.microsoft.com/office/2006/documentManagement/types" xmlns:pc="http://schemas.microsoft.com/office/infopath/2007/PartnerControls" targetNamespace="f1ed5c8c-86a9-4003-806e-1e405fc640f7" elementFormDefault="qualified">
    <xsd:import namespace="http://schemas.microsoft.com/office/2006/documentManagement/types"/>
    <xsd:import namespace="http://schemas.microsoft.com/office/infopath/2007/PartnerControls"/>
    <xsd:element name="MITS_x002d_Nr" ma:index="9" nillable="true" ma:displayName="MITS-Nr" ma:description="Nummer MITS" ma:internalName="MITS_x002d_Nr">
      <xsd:simpleType>
        <xsd:restriction base="dms:Text">
          <xsd:maxLength value="255"/>
        </xsd:restriction>
      </xsd:simpleType>
    </xsd:element>
    <xsd:element name="N_x00b0__x0020_MITS" ma:index="10" nillable="true" ma:displayName="N° MITS" ma:description="Numero MITS" ma:internalName="N_x00b0__x0020_MITS">
      <xsd:simpleType>
        <xsd:restriction base="dms:Text">
          <xsd:maxLength value="255"/>
        </xsd:restriction>
      </xsd:simpleType>
    </xsd:element>
    <xsd:element name="Datum_x0020_MITS" ma:index="11" nillable="true" ma:displayName="Datum MITS" ma:format="DateOnly" ma:internalName="Datum_x0020_MITS">
      <xsd:simpleType>
        <xsd:restriction base="dms:DateTime"/>
      </xsd:simpleType>
    </xsd:element>
    <xsd:element name="Date_x0020_MITS" ma:index="12" nillable="true" ma:displayName="Date MITS" ma:description="Date MITS" ma:format="DateOnly" ma:internalName="Date_x0020_MITS">
      <xsd:simpleType>
        <xsd:restriction base="dms:DateTim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ang xmlns="036cdec1-94c6-4877-a4c5-f35ad387869f">N</lang>
    <Date_x0020_MITS xmlns="f1ed5c8c-86a9-4003-806e-1e405fc640f7" xsi:nil="true"/>
    <MITS_x002d_Nr xmlns="f1ed5c8c-86a9-4003-806e-1e405fc640f7" xsi:nil="true"/>
    <Datum_x0020_MITS xmlns="f1ed5c8c-86a9-4003-806e-1e405fc640f7" xsi:nil="true"/>
    <N_x00b0__x0020_MITS xmlns="f1ed5c8c-86a9-4003-806e-1e405fc640f7" xsi:nil="true"/>
  </documentManagement>
</p:properties>
</file>

<file path=customXml/itemProps1.xml><?xml version="1.0" encoding="utf-8"?>
<ds:datastoreItem xmlns:ds="http://schemas.openxmlformats.org/officeDocument/2006/customXml" ds:itemID="{0084C7D9-EB7C-4807-BE66-DE32CD8BB3FA}">
  <ds:schemaRefs>
    <ds:schemaRef ds:uri="http://schemas.microsoft.com/sharepoint/v3/contenttype/forms"/>
  </ds:schemaRefs>
</ds:datastoreItem>
</file>

<file path=customXml/itemProps2.xml><?xml version="1.0" encoding="utf-8"?>
<ds:datastoreItem xmlns:ds="http://schemas.openxmlformats.org/officeDocument/2006/customXml" ds:itemID="{CEC681BA-92B6-4A59-82D0-FC9913C469A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36cdec1-94c6-4877-a4c5-f35ad387869f"/>
    <ds:schemaRef ds:uri="f1ed5c8c-86a9-4003-806e-1e405fc640f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27D85E99-E7C1-414D-9999-EF1F43BE3D91}">
  <ds:schemaRefs>
    <ds:schemaRef ds:uri="http://purl.org/dc/dcmitype/"/>
    <ds:schemaRef ds:uri="http://schemas.microsoft.com/office/2006/documentManagement/types"/>
    <ds:schemaRef ds:uri="f1ed5c8c-86a9-4003-806e-1e405fc640f7"/>
    <ds:schemaRef ds:uri="036cdec1-94c6-4877-a4c5-f35ad387869f"/>
    <ds:schemaRef ds:uri="http://purl.org/dc/elements/1.1/"/>
    <ds:schemaRef ds:uri="http://schemas.microsoft.com/office/2006/metadata/properties"/>
    <ds:schemaRef ds:uri="http://purl.org/dc/terms/"/>
    <ds:schemaRef ds:uri="http://schemas.openxmlformats.org/package/2006/metadata/core-properties"/>
    <ds:schemaRef ds:uri="http://schemas.microsoft.com/office/infopath/2007/PartnerControl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4138</TotalTime>
  <Words>9453</Words>
  <Application>Microsoft Office PowerPoint</Application>
  <PresentationFormat>Widescreen</PresentationFormat>
  <Paragraphs>1900</Paragraphs>
  <Slides>63</Slides>
  <Notes>54</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63</vt:i4>
      </vt:variant>
    </vt:vector>
  </HeadingPairs>
  <TitlesOfParts>
    <vt:vector size="75" baseType="lpstr">
      <vt:lpstr>ADLaM Display</vt:lpstr>
      <vt:lpstr>Amasis MT Pro Black</vt:lpstr>
      <vt:lpstr>Arial</vt:lpstr>
      <vt:lpstr>Calibri</vt:lpstr>
      <vt:lpstr>Courier New</vt:lpstr>
      <vt:lpstr>Google Sans</vt:lpstr>
      <vt:lpstr>Palanquin</vt:lpstr>
      <vt:lpstr>Palanquin Bold</vt:lpstr>
      <vt:lpstr>Palanquin Regular</vt:lpstr>
      <vt:lpstr>Symbol</vt:lpstr>
      <vt:lpstr>Wingdings</vt:lpstr>
      <vt:lpstr>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Voorbeeld van tabel GPP</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Belgian Defence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BOC08_LPP-PLP_2025-2029</dc:title>
  <dc:creator>Delbouille Julie</dc:creator>
  <cp:keywords/>
  <cp:lastModifiedBy>Choubane Housene</cp:lastModifiedBy>
  <cp:revision>197</cp:revision>
  <dcterms:created xsi:type="dcterms:W3CDTF">2021-07-19T11:03:08Z</dcterms:created>
  <dcterms:modified xsi:type="dcterms:W3CDTF">2026-02-18T05:42:03Z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0x01010016DB522721273246828FC68DD8D54397</vt:lpwstr>
  </property>
  <property fmtid="{D5CDD505-2E9C-101B-9397-08002B2CF9AE}" pid="3" name="Order">
    <vt:r8>13000</vt:r8>
  </property>
</Properties>
</file>