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68"/>
  </p:notesMasterIdLst>
  <p:handoutMasterIdLst>
    <p:handoutMasterId r:id="rId69"/>
  </p:handoutMasterIdLst>
  <p:sldIdLst>
    <p:sldId id="271" r:id="rId5"/>
    <p:sldId id="378" r:id="rId6"/>
    <p:sldId id="258" r:id="rId7"/>
    <p:sldId id="281" r:id="rId8"/>
    <p:sldId id="282" r:id="rId9"/>
    <p:sldId id="283" r:id="rId10"/>
    <p:sldId id="284" r:id="rId11"/>
    <p:sldId id="285" r:id="rId12"/>
    <p:sldId id="289" r:id="rId13"/>
    <p:sldId id="288" r:id="rId14"/>
    <p:sldId id="369" r:id="rId15"/>
    <p:sldId id="366" r:id="rId16"/>
    <p:sldId id="367" r:id="rId17"/>
    <p:sldId id="314" r:id="rId18"/>
    <p:sldId id="313" r:id="rId19"/>
    <p:sldId id="317" r:id="rId20"/>
    <p:sldId id="345" r:id="rId21"/>
    <p:sldId id="347" r:id="rId22"/>
    <p:sldId id="315" r:id="rId23"/>
    <p:sldId id="318" r:id="rId24"/>
    <p:sldId id="320" r:id="rId25"/>
    <p:sldId id="321" r:id="rId26"/>
    <p:sldId id="322" r:id="rId27"/>
    <p:sldId id="323" r:id="rId28"/>
    <p:sldId id="324" r:id="rId29"/>
    <p:sldId id="351" r:id="rId30"/>
    <p:sldId id="326" r:id="rId31"/>
    <p:sldId id="352" r:id="rId32"/>
    <p:sldId id="353" r:id="rId33"/>
    <p:sldId id="354" r:id="rId34"/>
    <p:sldId id="327" r:id="rId35"/>
    <p:sldId id="329" r:id="rId36"/>
    <p:sldId id="330" r:id="rId37"/>
    <p:sldId id="331" r:id="rId38"/>
    <p:sldId id="332" r:id="rId39"/>
    <p:sldId id="370" r:id="rId40"/>
    <p:sldId id="371" r:id="rId41"/>
    <p:sldId id="340" r:id="rId42"/>
    <p:sldId id="357" r:id="rId43"/>
    <p:sldId id="363" r:id="rId44"/>
    <p:sldId id="358" r:id="rId45"/>
    <p:sldId id="364" r:id="rId46"/>
    <p:sldId id="359" r:id="rId47"/>
    <p:sldId id="372" r:id="rId48"/>
    <p:sldId id="373" r:id="rId49"/>
    <p:sldId id="374" r:id="rId50"/>
    <p:sldId id="375" r:id="rId51"/>
    <p:sldId id="376" r:id="rId52"/>
    <p:sldId id="287" r:id="rId53"/>
    <p:sldId id="341" r:id="rId54"/>
    <p:sldId id="342" r:id="rId55"/>
    <p:sldId id="298" r:id="rId56"/>
    <p:sldId id="300" r:id="rId57"/>
    <p:sldId id="296" r:id="rId58"/>
    <p:sldId id="301" r:id="rId59"/>
    <p:sldId id="302" r:id="rId60"/>
    <p:sldId id="305" r:id="rId61"/>
    <p:sldId id="379" r:id="rId62"/>
    <p:sldId id="381" r:id="rId63"/>
    <p:sldId id="384" r:id="rId64"/>
    <p:sldId id="380" r:id="rId65"/>
    <p:sldId id="383" r:id="rId66"/>
    <p:sldId id="304" r:id="rId6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4652"/>
    <a:srgbClr val="1A4652"/>
    <a:srgbClr val="F5F1E7"/>
    <a:srgbClr val="475D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068" autoAdjust="0"/>
  </p:normalViewPr>
  <p:slideViewPr>
    <p:cSldViewPr snapToGrid="0">
      <p:cViewPr varScale="1">
        <p:scale>
          <a:sx n="74" d="100"/>
          <a:sy n="74" d="100"/>
        </p:scale>
        <p:origin x="93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4179AA-4A50-4F90-80DA-F8289B511D89}" type="datetimeFigureOut">
              <a:rPr lang="fr-BE" smtClean="0"/>
              <a:t>18-02-26</a:t>
            </a:fld>
            <a:endParaRPr lang="fr-B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7556EB-5C46-4556-B6B9-ADE43D09CF46}" type="datetimeFigureOut">
              <a:rPr lang="fr-BE" smtClean="0"/>
              <a:t>18-02-26</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seveso.be/nl/seveso-ondernemingen"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www.health.belgium.be/nl/het-ziekenhuisnoodplan-znp#Wetgeving" TargetMode="External"/><Relationship Id="rId4" Type="http://schemas.openxmlformats.org/officeDocument/2006/relationships/hyperlink" Target="https://www.nucleairrisico.be/noodplanningszone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erk.belgie.be/sites/default/files/content/documents/Welzijn%20op%20het%20werk/Regelgeving/Codex%20boek%20II%20titel%201%20IDPB.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272757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907B3-CA0E-DED3-F90E-34C542EAB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8531F1-7783-A47E-9391-C4802B6F88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AC086-2AF6-C51E-3DEB-7EF6D5D4D3B5}"/>
              </a:ext>
            </a:extLst>
          </p:cNvPr>
          <p:cNvSpPr>
            <a:spLocks noGrp="1"/>
          </p:cNvSpPr>
          <p:nvPr>
            <p:ph type="body" idx="1"/>
          </p:nvPr>
        </p:nvSpPr>
        <p:spPr/>
        <p:txBody>
          <a:bodyPr/>
          <a:lstStyle/>
          <a:p>
            <a:r>
              <a:rPr lang="fr-BE" dirty="0"/>
              <a:t>Er </a:t>
            </a:r>
            <a:r>
              <a:rPr lang="fr-BE" dirty="0" err="1"/>
              <a:t>zijn</a:t>
            </a:r>
            <a:r>
              <a:rPr lang="fr-BE" dirty="0"/>
              <a:t> </a:t>
            </a:r>
            <a:r>
              <a:rPr lang="fr-BE" dirty="0" err="1"/>
              <a:t>actiepunten</a:t>
            </a:r>
            <a:r>
              <a:rPr lang="fr-BE" dirty="0"/>
              <a:t> die </a:t>
            </a:r>
            <a:r>
              <a:rPr lang="fr-BE" dirty="0" err="1"/>
              <a:t>uitgevoerd</a:t>
            </a:r>
            <a:r>
              <a:rPr lang="fr-BE" dirty="0"/>
              <a:t> </a:t>
            </a:r>
            <a:r>
              <a:rPr lang="fr-BE" dirty="0" err="1"/>
              <a:t>dienen</a:t>
            </a:r>
            <a:r>
              <a:rPr lang="fr-BE" dirty="0"/>
              <a:t> te </a:t>
            </a:r>
            <a:r>
              <a:rPr lang="fr-BE" dirty="0" err="1"/>
              <a:t>worden</a:t>
            </a:r>
            <a:r>
              <a:rPr lang="fr-BE" dirty="0"/>
              <a:t> </a:t>
            </a:r>
            <a:r>
              <a:rPr lang="fr-BE" dirty="0" err="1"/>
              <a:t>door</a:t>
            </a:r>
            <a:r>
              <a:rPr lang="fr-BE" dirty="0"/>
              <a:t> de </a:t>
            </a:r>
            <a:r>
              <a:rPr lang="fr-BE" dirty="0" err="1"/>
              <a:t>staven</a:t>
            </a:r>
            <a:r>
              <a:rPr lang="fr-BE" dirty="0"/>
              <a:t> van de DG, ACOS, COMOPS ,</a:t>
            </a:r>
          </a:p>
          <a:p>
            <a:r>
              <a:rPr lang="fr-BE" dirty="0"/>
              <a:t>Het </a:t>
            </a:r>
            <a:r>
              <a:rPr lang="fr-BE" dirty="0" err="1"/>
              <a:t>is</a:t>
            </a:r>
            <a:r>
              <a:rPr lang="fr-BE" dirty="0"/>
              <a:t> dus </a:t>
            </a:r>
            <a:r>
              <a:rPr lang="fr-BE" dirty="0" err="1"/>
              <a:t>mogelijk</a:t>
            </a:r>
            <a:r>
              <a:rPr lang="fr-BE" dirty="0"/>
              <a:t> </a:t>
            </a:r>
            <a:r>
              <a:rPr lang="fr-BE" dirty="0" err="1"/>
              <a:t>dat</a:t>
            </a:r>
            <a:r>
              <a:rPr lang="fr-BE" dirty="0"/>
              <a:t> </a:t>
            </a:r>
            <a:r>
              <a:rPr lang="fr-BE" dirty="0" err="1"/>
              <a:t>deze</a:t>
            </a:r>
            <a:r>
              <a:rPr lang="fr-BE" dirty="0"/>
              <a:t> </a:t>
            </a:r>
            <a:r>
              <a:rPr lang="fr-BE" dirty="0" err="1"/>
              <a:t>punten</a:t>
            </a:r>
            <a:r>
              <a:rPr lang="fr-BE" dirty="0"/>
              <a:t> </a:t>
            </a:r>
            <a:r>
              <a:rPr lang="fr-BE" dirty="0" err="1"/>
              <a:t>hernomen</a:t>
            </a:r>
            <a:r>
              <a:rPr lang="fr-BE" dirty="0"/>
              <a:t> </a:t>
            </a:r>
            <a:r>
              <a:rPr lang="fr-BE" dirty="0" err="1"/>
              <a:t>worden</a:t>
            </a:r>
            <a:r>
              <a:rPr lang="fr-BE" dirty="0"/>
              <a:t> op de LPP.</a:t>
            </a:r>
          </a:p>
          <a:p>
            <a:r>
              <a:rPr lang="fr-BE" dirty="0"/>
              <a:t>Ik </a:t>
            </a:r>
            <a:r>
              <a:rPr lang="fr-BE" dirty="0" err="1"/>
              <a:t>zal</a:t>
            </a:r>
            <a:r>
              <a:rPr lang="fr-BE" dirty="0"/>
              <a:t> </a:t>
            </a:r>
            <a:r>
              <a:rPr lang="fr-BE" dirty="0" err="1"/>
              <a:t>hiervoor</a:t>
            </a:r>
            <a:r>
              <a:rPr lang="fr-BE" dirty="0"/>
              <a:t> </a:t>
            </a:r>
            <a:r>
              <a:rPr lang="fr-BE" dirty="0" err="1"/>
              <a:t>nog</a:t>
            </a:r>
            <a:r>
              <a:rPr lang="fr-BE" dirty="0"/>
              <a:t> contact </a:t>
            </a:r>
            <a:r>
              <a:rPr lang="fr-BE" dirty="0" err="1"/>
              <a:t>opnemen</a:t>
            </a:r>
            <a:r>
              <a:rPr lang="fr-BE" dirty="0"/>
              <a:t> met IDPBW</a:t>
            </a:r>
          </a:p>
          <a:p>
            <a:endParaRPr lang="fr-BE" dirty="0"/>
          </a:p>
          <a:p>
            <a:r>
              <a:rPr lang="fr-BE" dirty="0"/>
              <a:t>De slide « </a:t>
            </a:r>
            <a:r>
              <a:rPr lang="fr-BE" dirty="0" err="1"/>
              <a:t>Actiepunten</a:t>
            </a:r>
            <a:r>
              <a:rPr lang="fr-BE" dirty="0"/>
              <a:t> LDPBW 08 » </a:t>
            </a:r>
            <a:r>
              <a:rPr lang="fr-BE" dirty="0" err="1"/>
              <a:t>zijn</a:t>
            </a:r>
            <a:r>
              <a:rPr lang="fr-BE" dirty="0"/>
              <a:t> </a:t>
            </a:r>
            <a:r>
              <a:rPr lang="fr-BE" dirty="0" err="1"/>
              <a:t>punten</a:t>
            </a:r>
            <a:r>
              <a:rPr lang="fr-BE" dirty="0"/>
              <a:t> die, </a:t>
            </a:r>
            <a:r>
              <a:rPr lang="fr-BE" dirty="0" err="1"/>
              <a:t>hoewel</a:t>
            </a:r>
            <a:r>
              <a:rPr lang="fr-BE" dirty="0"/>
              <a:t> « NIHIL » in het JAP, </a:t>
            </a:r>
            <a:r>
              <a:rPr lang="fr-BE" dirty="0" err="1"/>
              <a:t>toch</a:t>
            </a:r>
            <a:r>
              <a:rPr lang="fr-BE" dirty="0"/>
              <a:t> </a:t>
            </a:r>
            <a:r>
              <a:rPr lang="fr-BE" dirty="0" err="1"/>
              <a:t>hernomen</a:t>
            </a:r>
            <a:r>
              <a:rPr lang="fr-BE" dirty="0"/>
              <a:t> </a:t>
            </a:r>
            <a:r>
              <a:rPr lang="fr-BE" dirty="0" err="1"/>
              <a:t>dienen</a:t>
            </a:r>
            <a:r>
              <a:rPr lang="fr-BE" dirty="0"/>
              <a:t> te </a:t>
            </a:r>
            <a:r>
              <a:rPr lang="fr-BE" dirty="0" err="1"/>
              <a:t>worden</a:t>
            </a:r>
            <a:r>
              <a:rPr lang="fr-BE" dirty="0"/>
              <a:t> </a:t>
            </a:r>
            <a:r>
              <a:rPr lang="fr-BE" dirty="0" err="1"/>
              <a:t>door</a:t>
            </a:r>
            <a:r>
              <a:rPr lang="fr-BE" dirty="0"/>
              <a:t> de </a:t>
            </a:r>
            <a:r>
              <a:rPr lang="fr-BE" dirty="0" err="1"/>
              <a:t>eenheden</a:t>
            </a:r>
            <a:r>
              <a:rPr lang="fr-BE" dirty="0"/>
              <a:t> </a:t>
            </a:r>
            <a:r>
              <a:rPr lang="fr-BE" dirty="0" err="1"/>
              <a:t>waar</a:t>
            </a:r>
            <a:r>
              <a:rPr lang="fr-BE" dirty="0"/>
              <a:t> </a:t>
            </a:r>
            <a:r>
              <a:rPr lang="fr-BE" dirty="0" err="1"/>
              <a:t>deze</a:t>
            </a:r>
            <a:r>
              <a:rPr lang="fr-BE" dirty="0"/>
              <a:t> van </a:t>
            </a:r>
            <a:r>
              <a:rPr lang="fr-BE" dirty="0" err="1"/>
              <a:t>toepassing</a:t>
            </a:r>
            <a:r>
              <a:rPr lang="fr-BE" dirty="0"/>
              <a:t> </a:t>
            </a:r>
            <a:r>
              <a:rPr lang="fr-BE" dirty="0" err="1"/>
              <a:t>voor</a:t>
            </a:r>
            <a:r>
              <a:rPr lang="fr-BE" dirty="0"/>
              <a:t> </a:t>
            </a:r>
            <a:r>
              <a:rPr lang="fr-BE" dirty="0" err="1"/>
              <a:t>zijn</a:t>
            </a:r>
            <a:r>
              <a:rPr lang="fr-BE" dirty="0"/>
              <a:t>.</a:t>
            </a:r>
          </a:p>
        </p:txBody>
      </p:sp>
      <p:sp>
        <p:nvSpPr>
          <p:cNvPr id="4" name="Slide Number Placeholder 3">
            <a:extLst>
              <a:ext uri="{FF2B5EF4-FFF2-40B4-BE49-F238E27FC236}">
                <a16:creationId xmlns:a16="http://schemas.microsoft.com/office/drawing/2014/main" id="{D0F561E1-8C01-2F97-BCFD-FAAB7B689E45}"/>
              </a:ext>
            </a:extLst>
          </p:cNvPr>
          <p:cNvSpPr>
            <a:spLocks noGrp="1"/>
          </p:cNvSpPr>
          <p:nvPr>
            <p:ph type="sldNum" sz="quarter" idx="10"/>
          </p:nvPr>
        </p:nvSpPr>
        <p:spPr/>
        <p:txBody>
          <a:bodyPr/>
          <a:lstStyle/>
          <a:p>
            <a:fld id="{D64F2C25-99DC-4E03-B761-F0DD23C54933}" type="slidenum">
              <a:rPr lang="fr-BE" smtClean="0"/>
              <a:t>11</a:t>
            </a:fld>
            <a:endParaRPr lang="fr-BE"/>
          </a:p>
        </p:txBody>
      </p:sp>
    </p:spTree>
    <p:extLst>
      <p:ext uri="{BB962C8B-B14F-4D97-AF65-F5344CB8AC3E}">
        <p14:creationId xmlns:p14="http://schemas.microsoft.com/office/powerpoint/2010/main" val="3288760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Er </a:t>
            </a:r>
            <a:r>
              <a:rPr lang="fr-BE" dirty="0" err="1"/>
              <a:t>zijn</a:t>
            </a:r>
            <a:r>
              <a:rPr lang="fr-BE" dirty="0"/>
              <a:t> </a:t>
            </a:r>
            <a:r>
              <a:rPr lang="fr-BE" dirty="0" err="1"/>
              <a:t>actiepunten</a:t>
            </a:r>
            <a:r>
              <a:rPr lang="fr-BE" dirty="0"/>
              <a:t> die </a:t>
            </a:r>
            <a:r>
              <a:rPr lang="fr-BE" dirty="0" err="1"/>
              <a:t>uitgevoerd</a:t>
            </a:r>
            <a:r>
              <a:rPr lang="fr-BE" dirty="0"/>
              <a:t> </a:t>
            </a:r>
            <a:r>
              <a:rPr lang="fr-BE" dirty="0" err="1"/>
              <a:t>dienen</a:t>
            </a:r>
            <a:r>
              <a:rPr lang="fr-BE" dirty="0"/>
              <a:t> te </a:t>
            </a:r>
            <a:r>
              <a:rPr lang="fr-BE" dirty="0" err="1"/>
              <a:t>worden</a:t>
            </a:r>
            <a:r>
              <a:rPr lang="fr-BE" dirty="0"/>
              <a:t> </a:t>
            </a:r>
            <a:r>
              <a:rPr lang="fr-BE" dirty="0" err="1"/>
              <a:t>door</a:t>
            </a:r>
            <a:r>
              <a:rPr lang="fr-BE" dirty="0"/>
              <a:t> de </a:t>
            </a:r>
            <a:r>
              <a:rPr lang="fr-BE" dirty="0" err="1"/>
              <a:t>staven</a:t>
            </a:r>
            <a:r>
              <a:rPr lang="fr-BE" dirty="0"/>
              <a:t> van de DG, ACOS, COMOPS ,</a:t>
            </a:r>
          </a:p>
          <a:p>
            <a:r>
              <a:rPr lang="fr-BE" dirty="0"/>
              <a:t>Het </a:t>
            </a:r>
            <a:r>
              <a:rPr lang="fr-BE" dirty="0" err="1"/>
              <a:t>is</a:t>
            </a:r>
            <a:r>
              <a:rPr lang="fr-BE" dirty="0"/>
              <a:t> dus </a:t>
            </a:r>
            <a:r>
              <a:rPr lang="fr-BE" dirty="0" err="1"/>
              <a:t>mogelijk</a:t>
            </a:r>
            <a:r>
              <a:rPr lang="fr-BE" dirty="0"/>
              <a:t> </a:t>
            </a:r>
            <a:r>
              <a:rPr lang="fr-BE" dirty="0" err="1"/>
              <a:t>dat</a:t>
            </a:r>
            <a:r>
              <a:rPr lang="fr-BE" dirty="0"/>
              <a:t> </a:t>
            </a:r>
            <a:r>
              <a:rPr lang="fr-BE" dirty="0" err="1"/>
              <a:t>deze</a:t>
            </a:r>
            <a:r>
              <a:rPr lang="fr-BE" dirty="0"/>
              <a:t> </a:t>
            </a:r>
            <a:r>
              <a:rPr lang="fr-BE" dirty="0" err="1"/>
              <a:t>punten</a:t>
            </a:r>
            <a:r>
              <a:rPr lang="fr-BE" dirty="0"/>
              <a:t> </a:t>
            </a:r>
            <a:r>
              <a:rPr lang="fr-BE" dirty="0" err="1"/>
              <a:t>hernomen</a:t>
            </a:r>
            <a:r>
              <a:rPr lang="fr-BE" dirty="0"/>
              <a:t> </a:t>
            </a:r>
            <a:r>
              <a:rPr lang="fr-BE" dirty="0" err="1"/>
              <a:t>worden</a:t>
            </a:r>
            <a:r>
              <a:rPr lang="fr-BE" dirty="0"/>
              <a:t> op de LPP.</a:t>
            </a:r>
          </a:p>
          <a:p>
            <a:r>
              <a:rPr lang="fr-BE" dirty="0"/>
              <a:t>Ik </a:t>
            </a:r>
            <a:r>
              <a:rPr lang="fr-BE" dirty="0" err="1"/>
              <a:t>zal</a:t>
            </a:r>
            <a:r>
              <a:rPr lang="fr-BE" dirty="0"/>
              <a:t> </a:t>
            </a:r>
            <a:r>
              <a:rPr lang="fr-BE" dirty="0" err="1"/>
              <a:t>hiervoor</a:t>
            </a:r>
            <a:r>
              <a:rPr lang="fr-BE" dirty="0"/>
              <a:t> </a:t>
            </a:r>
            <a:r>
              <a:rPr lang="fr-BE" dirty="0" err="1"/>
              <a:t>nog</a:t>
            </a:r>
            <a:r>
              <a:rPr lang="fr-BE" dirty="0"/>
              <a:t> contact </a:t>
            </a:r>
            <a:r>
              <a:rPr lang="fr-BE" dirty="0" err="1"/>
              <a:t>opnemen</a:t>
            </a:r>
            <a:r>
              <a:rPr lang="fr-BE" dirty="0"/>
              <a:t> met IDPBW</a:t>
            </a:r>
          </a:p>
          <a:p>
            <a:endParaRPr lang="fr-BE" dirty="0"/>
          </a:p>
          <a:p>
            <a:r>
              <a:rPr lang="fr-BE" dirty="0"/>
              <a:t>De slide « </a:t>
            </a:r>
            <a:r>
              <a:rPr lang="fr-BE" dirty="0" err="1"/>
              <a:t>Actiepunten</a:t>
            </a:r>
            <a:r>
              <a:rPr lang="fr-BE" dirty="0"/>
              <a:t> LDPBW 08 » </a:t>
            </a:r>
            <a:r>
              <a:rPr lang="fr-BE" dirty="0" err="1"/>
              <a:t>zijn</a:t>
            </a:r>
            <a:r>
              <a:rPr lang="fr-BE" dirty="0"/>
              <a:t> </a:t>
            </a:r>
            <a:r>
              <a:rPr lang="fr-BE" dirty="0" err="1"/>
              <a:t>punten</a:t>
            </a:r>
            <a:r>
              <a:rPr lang="fr-BE" dirty="0"/>
              <a:t> die, </a:t>
            </a:r>
            <a:r>
              <a:rPr lang="fr-BE" dirty="0" err="1"/>
              <a:t>hoewel</a:t>
            </a:r>
            <a:r>
              <a:rPr lang="fr-BE" dirty="0"/>
              <a:t> « NIHIL » in het JAP, </a:t>
            </a:r>
            <a:r>
              <a:rPr lang="fr-BE" dirty="0" err="1"/>
              <a:t>toch</a:t>
            </a:r>
            <a:r>
              <a:rPr lang="fr-BE" dirty="0"/>
              <a:t> </a:t>
            </a:r>
            <a:r>
              <a:rPr lang="fr-BE" dirty="0" err="1"/>
              <a:t>hernomen</a:t>
            </a:r>
            <a:r>
              <a:rPr lang="fr-BE" dirty="0"/>
              <a:t> </a:t>
            </a:r>
            <a:r>
              <a:rPr lang="fr-BE" dirty="0" err="1"/>
              <a:t>dienen</a:t>
            </a:r>
            <a:r>
              <a:rPr lang="fr-BE" dirty="0"/>
              <a:t> te </a:t>
            </a:r>
            <a:r>
              <a:rPr lang="fr-BE" dirty="0" err="1"/>
              <a:t>worden</a:t>
            </a:r>
            <a:r>
              <a:rPr lang="fr-BE" dirty="0"/>
              <a:t> </a:t>
            </a:r>
            <a:r>
              <a:rPr lang="fr-BE" dirty="0" err="1"/>
              <a:t>door</a:t>
            </a:r>
            <a:r>
              <a:rPr lang="fr-BE" dirty="0"/>
              <a:t> de </a:t>
            </a:r>
            <a:r>
              <a:rPr lang="fr-BE" dirty="0" err="1"/>
              <a:t>eenheden</a:t>
            </a:r>
            <a:r>
              <a:rPr lang="fr-BE" dirty="0"/>
              <a:t> </a:t>
            </a:r>
            <a:r>
              <a:rPr lang="fr-BE" dirty="0" err="1"/>
              <a:t>waar</a:t>
            </a:r>
            <a:r>
              <a:rPr lang="fr-BE" dirty="0"/>
              <a:t> </a:t>
            </a:r>
            <a:r>
              <a:rPr lang="fr-BE" dirty="0" err="1"/>
              <a:t>deze</a:t>
            </a:r>
            <a:r>
              <a:rPr lang="fr-BE" dirty="0"/>
              <a:t> van </a:t>
            </a:r>
            <a:r>
              <a:rPr lang="fr-BE" dirty="0" err="1"/>
              <a:t>toepassing</a:t>
            </a:r>
            <a:r>
              <a:rPr lang="fr-BE" dirty="0"/>
              <a:t> </a:t>
            </a:r>
            <a:r>
              <a:rPr lang="fr-BE" dirty="0" err="1"/>
              <a:t>voor</a:t>
            </a:r>
            <a:r>
              <a:rPr lang="fr-BE" dirty="0"/>
              <a:t> </a:t>
            </a:r>
            <a:r>
              <a:rPr lang="fr-BE" dirty="0" err="1"/>
              <a:t>zijn</a:t>
            </a:r>
            <a:r>
              <a:rPr lang="fr-BE" dirty="0"/>
              <a:t>.</a:t>
            </a:r>
          </a:p>
        </p:txBody>
      </p:sp>
      <p:sp>
        <p:nvSpPr>
          <p:cNvPr id="4" name="Slide Number Placeholder 3"/>
          <p:cNvSpPr>
            <a:spLocks noGrp="1"/>
          </p:cNvSpPr>
          <p:nvPr>
            <p:ph type="sldNum" sz="quarter" idx="10"/>
          </p:nvPr>
        </p:nvSpPr>
        <p:spPr/>
        <p:txBody>
          <a:bodyPr/>
          <a:lstStyle/>
          <a:p>
            <a:fld id="{D64F2C25-99DC-4E03-B761-F0DD23C54933}" type="slidenum">
              <a:rPr lang="fr-BE" smtClean="0"/>
              <a:t>14</a:t>
            </a:fld>
            <a:endParaRPr lang="fr-BE"/>
          </a:p>
        </p:txBody>
      </p:sp>
    </p:spTree>
    <p:extLst>
      <p:ext uri="{BB962C8B-B14F-4D97-AF65-F5344CB8AC3E}">
        <p14:creationId xmlns:p14="http://schemas.microsoft.com/office/powerpoint/2010/main" val="3347467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De desbetreffende diensten van DGHR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ism</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de DG, ACOS en Componenten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Nihil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Te bepalen</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Administratieve werklast.</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15</a:t>
            </a:fld>
            <a:endParaRPr lang="fr-BE"/>
          </a:p>
        </p:txBody>
      </p:sp>
    </p:spTree>
    <p:extLst>
      <p:ext uri="{BB962C8B-B14F-4D97-AF65-F5344CB8AC3E}">
        <p14:creationId xmlns:p14="http://schemas.microsoft.com/office/powerpoint/2010/main" val="2790583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16</a:t>
            </a:fld>
            <a:endParaRPr lang="fr-BE"/>
          </a:p>
        </p:txBody>
      </p:sp>
    </p:spTree>
    <p:extLst>
      <p:ext uri="{BB962C8B-B14F-4D97-AF65-F5344CB8AC3E}">
        <p14:creationId xmlns:p14="http://schemas.microsoft.com/office/powerpoint/2010/main" val="2352530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17</a:t>
            </a:fld>
            <a:endParaRPr lang="fr-BE"/>
          </a:p>
        </p:txBody>
      </p:sp>
    </p:spTree>
    <p:extLst>
      <p:ext uri="{BB962C8B-B14F-4D97-AF65-F5344CB8AC3E}">
        <p14:creationId xmlns:p14="http://schemas.microsoft.com/office/powerpoint/2010/main" val="3811974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18</a:t>
            </a:fld>
            <a:endParaRPr lang="fr-BE"/>
          </a:p>
        </p:txBody>
      </p:sp>
    </p:spTree>
    <p:extLst>
      <p:ext uri="{BB962C8B-B14F-4D97-AF65-F5344CB8AC3E}">
        <p14:creationId xmlns:p14="http://schemas.microsoft.com/office/powerpoint/2010/main" val="3005898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600"/>
              </a:spcAft>
              <a:buClr>
                <a:srgbClr val="000000"/>
              </a:buClr>
              <a:buSzPts val="1200"/>
              <a:buFont typeface="+mj-lt"/>
              <a:buNone/>
              <a:tabLst>
                <a:tab pos="540385" algn="l"/>
              </a:tabLst>
            </a:pPr>
            <a:r>
              <a:rPr lang="nl-BE" sz="2800" b="0" i="0" dirty="0">
                <a:solidFill>
                  <a:srgbClr val="1F1F1F"/>
                </a:solidFill>
                <a:effectLst/>
                <a:latin typeface="Google Sans"/>
              </a:rPr>
              <a:t>Elektromagnetische straling is </a:t>
            </a:r>
            <a:r>
              <a:rPr lang="nl-BE" sz="2800" b="0" i="0" dirty="0">
                <a:solidFill>
                  <a:srgbClr val="040C28"/>
                </a:solidFill>
                <a:effectLst/>
                <a:latin typeface="Google Sans"/>
              </a:rPr>
              <a:t>de voortplanting door de ruimte van elektrische en magnetische trillingen</a:t>
            </a:r>
            <a:r>
              <a:rPr lang="nl-BE" sz="2800" b="0" i="0" dirty="0">
                <a:solidFill>
                  <a:srgbClr val="1F1F1F"/>
                </a:solidFill>
                <a:effectLst/>
                <a:latin typeface="Google Sans"/>
              </a:rPr>
              <a:t>. Licht, radiogolven en röntgenstraling zijn vormen van elektromagnetische straling.</a:t>
            </a:r>
            <a:endParaRPr lang="fr-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Clr>
                <a:srgbClr val="000000"/>
              </a:buClr>
              <a:buSzPts val="1200"/>
              <a:buFont typeface="+mj-lt"/>
              <a:buAutoNum type="alphaLcPeriod"/>
              <a:tabLst>
                <a:tab pos="540385" algn="l"/>
              </a:tabLst>
            </a:pPr>
            <a:r>
              <a:rPr lang="fr-BE" sz="18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r>
              <a:rPr lang="fr-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en </a:t>
            </a:r>
            <a:r>
              <a:rPr lang="fr-BE" sz="18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a:t>
            </a:r>
            <a:endPar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MR-</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Mgt</a:t>
            </a:r>
            <a:r>
              <a:rPr lang="en-GB" sz="1800" dirty="0">
                <a:effectLst/>
                <a:latin typeface="Calibri" panose="020F0502020204030204" pitchFamily="34" charset="0"/>
                <a:ea typeface="Calibri" panose="020F0502020204030204" pitchFamily="34" charset="0"/>
                <a:cs typeface="Times New Roman" panose="02020603050405020304" pitchFamily="18" charset="0"/>
              </a:rPr>
              <a:t>/R; CC V&amp;C; DPBW-MR;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MatBeh</a:t>
            </a:r>
            <a:r>
              <a:rPr lang="en-GB" sz="1800" dirty="0">
                <a:effectLst/>
                <a:latin typeface="Calibri" panose="020F0502020204030204" pitchFamily="34" charset="0"/>
                <a:ea typeface="Calibri" panose="020F0502020204030204" pitchFamily="34" charset="0"/>
                <a:cs typeface="Times New Roman" panose="02020603050405020304" pitchFamily="18" charset="0"/>
              </a:rPr>
              <a:t>, AMT, KMS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fr-BE" sz="1800" dirty="0">
                <a:effectLst/>
                <a:latin typeface="Calibri" panose="020F0502020204030204" pitchFamily="34" charset="0"/>
                <a:ea typeface="Times New Roman" panose="02020603050405020304" pitchFamily="18" charset="0"/>
                <a:cs typeface="Times New Roman" panose="02020603050405020304" pitchFamily="18" charset="0"/>
              </a:rPr>
              <a:t>ILIAS en Q&amp;R-</a:t>
            </a:r>
            <a:r>
              <a:rPr lang="fr-BE" sz="1800" dirty="0" err="1">
                <a:effectLst/>
                <a:latin typeface="Calibri" panose="020F0502020204030204" pitchFamily="34" charset="0"/>
                <a:ea typeface="Times New Roman" panose="02020603050405020304" pitchFamily="18" charset="0"/>
                <a:cs typeface="Times New Roman" panose="02020603050405020304" pitchFamily="18" charset="0"/>
              </a:rPr>
              <a:t>tools</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Sharepoint</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de behoefte ULT)</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planning zal worden opgesteld door gebruik van alle courante procedures (in functie van de prioriteiten).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organisatie van technische vergaderingen/briefings en het opstellen van nota’s </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opstelling en aanvulling van de inventaris wordt een iteratief proces.</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verankering van het beleid in een SPS.</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19</a:t>
            </a:fld>
            <a:endParaRPr lang="fr-BE"/>
          </a:p>
        </p:txBody>
      </p:sp>
    </p:spTree>
    <p:extLst>
      <p:ext uri="{BB962C8B-B14F-4D97-AF65-F5344CB8AC3E}">
        <p14:creationId xmlns:p14="http://schemas.microsoft.com/office/powerpoint/2010/main" val="3727856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600"/>
              </a:spcAft>
              <a:buClr>
                <a:srgbClr val="000000"/>
              </a:buClr>
              <a:buSzPts val="1200"/>
              <a:buFont typeface="+mj-lt"/>
              <a:buNone/>
              <a:tabLst>
                <a:tab pos="540385" algn="l"/>
              </a:tabLst>
            </a:pPr>
            <a:r>
              <a:rPr lang="nl-BE" sz="2800" b="0" i="0" dirty="0">
                <a:solidFill>
                  <a:srgbClr val="1F1F1F"/>
                </a:solidFill>
                <a:effectLst/>
                <a:latin typeface="Google Sans"/>
              </a:rPr>
              <a:t>Elektromagnetische straling is </a:t>
            </a:r>
            <a:r>
              <a:rPr lang="nl-BE" sz="2800" b="0" i="0" dirty="0">
                <a:solidFill>
                  <a:srgbClr val="040C28"/>
                </a:solidFill>
                <a:effectLst/>
                <a:latin typeface="Google Sans"/>
              </a:rPr>
              <a:t>de voortplanting door de ruimte van elektrische en magnetische trillingen</a:t>
            </a:r>
            <a:r>
              <a:rPr lang="nl-BE" sz="2800" b="0" i="0" dirty="0">
                <a:solidFill>
                  <a:srgbClr val="1F1F1F"/>
                </a:solidFill>
                <a:effectLst/>
                <a:latin typeface="Google Sans"/>
              </a:rPr>
              <a:t>. Licht, radiogolven en röntgenstraling zijn vormen van elektromagnetische straling.</a:t>
            </a:r>
            <a:endParaRPr lang="fr-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Clr>
                <a:srgbClr val="000000"/>
              </a:buClr>
              <a:buSzPts val="1200"/>
              <a:buFont typeface="+mj-lt"/>
              <a:buAutoNum type="alphaLcPeriod"/>
              <a:tabLst>
                <a:tab pos="540385" algn="l"/>
              </a:tabLst>
            </a:pPr>
            <a:r>
              <a:rPr lang="fr-BE" sz="18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r>
              <a:rPr lang="fr-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en </a:t>
            </a:r>
            <a:r>
              <a:rPr lang="fr-BE" sz="18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a:t>
            </a:r>
            <a:endPar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MR-</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Mgt</a:t>
            </a:r>
            <a:r>
              <a:rPr lang="en-GB" sz="1800" dirty="0">
                <a:effectLst/>
                <a:latin typeface="Calibri" panose="020F0502020204030204" pitchFamily="34" charset="0"/>
                <a:ea typeface="Calibri" panose="020F0502020204030204" pitchFamily="34" charset="0"/>
                <a:cs typeface="Times New Roman" panose="02020603050405020304" pitchFamily="18" charset="0"/>
              </a:rPr>
              <a:t>/R; CC V&amp;C; DPBW-MR;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MatBeh</a:t>
            </a:r>
            <a:r>
              <a:rPr lang="en-GB" sz="1800" dirty="0">
                <a:effectLst/>
                <a:latin typeface="Calibri" panose="020F0502020204030204" pitchFamily="34" charset="0"/>
                <a:ea typeface="Calibri" panose="020F0502020204030204" pitchFamily="34" charset="0"/>
                <a:cs typeface="Times New Roman" panose="02020603050405020304" pitchFamily="18" charset="0"/>
              </a:rPr>
              <a:t>, AMT, KMS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fr-BE" sz="1800" dirty="0">
                <a:effectLst/>
                <a:latin typeface="Calibri" panose="020F0502020204030204" pitchFamily="34" charset="0"/>
                <a:ea typeface="Times New Roman" panose="02020603050405020304" pitchFamily="18" charset="0"/>
                <a:cs typeface="Times New Roman" panose="02020603050405020304" pitchFamily="18" charset="0"/>
              </a:rPr>
              <a:t>ILIAS en Q&amp;R-</a:t>
            </a:r>
            <a:r>
              <a:rPr lang="fr-BE" sz="1800" dirty="0" err="1">
                <a:effectLst/>
                <a:latin typeface="Calibri" panose="020F0502020204030204" pitchFamily="34" charset="0"/>
                <a:ea typeface="Times New Roman" panose="02020603050405020304" pitchFamily="18" charset="0"/>
                <a:cs typeface="Times New Roman" panose="02020603050405020304" pitchFamily="18" charset="0"/>
              </a:rPr>
              <a:t>tools</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Sharepoint</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de behoefte ULT)</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planning zal worden opgesteld door gebruik van alle courante procedures (in functie van de prioriteiten).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organisatie van technische vergaderingen/briefings en het opstellen van nota’s </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opstelling en aanvulling van de inventaris wordt een iteratief proces.</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De verankering van het beleid in een SPS.</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20</a:t>
            </a:fld>
            <a:endParaRPr lang="fr-BE"/>
          </a:p>
        </p:txBody>
      </p:sp>
    </p:spTree>
    <p:extLst>
      <p:ext uri="{BB962C8B-B14F-4D97-AF65-F5344CB8AC3E}">
        <p14:creationId xmlns:p14="http://schemas.microsoft.com/office/powerpoint/2010/main" val="3296135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810260">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Actieplan,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WerkGp</a:t>
            </a:r>
            <a:r>
              <a:rPr lang="nl-BE" sz="1800" dirty="0">
                <a:effectLst/>
                <a:latin typeface="Calibri" panose="020F0502020204030204" pitchFamily="34" charset="0"/>
                <a:ea typeface="Calibri" panose="020F0502020204030204" pitchFamily="34" charset="0"/>
                <a:cs typeface="Times New Roman" panose="02020603050405020304" pitchFamily="18" charset="0"/>
              </a:rPr>
              <a:t>, coördinatievergadering, netwerk van raadgevers in preventie, contract 22SS586,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Mensura</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810260">
              <a:spcAft>
                <a:spcPts val="600"/>
              </a:spcAf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WGp</a:t>
            </a:r>
            <a:r>
              <a:rPr lang="nl-BE" sz="1800" dirty="0">
                <a:effectLst/>
                <a:latin typeface="Calibri" panose="020F0502020204030204" pitchFamily="34" charset="0"/>
                <a:ea typeface="Calibri" panose="020F0502020204030204" pitchFamily="34" charset="0"/>
                <a:cs typeface="Times New Roman" panose="02020603050405020304" pitchFamily="18" charset="0"/>
              </a:rPr>
              <a:t> DG HR / DG H&amp;WB</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21</a:t>
            </a:fld>
            <a:endParaRPr lang="fr-BE"/>
          </a:p>
        </p:txBody>
      </p:sp>
    </p:spTree>
    <p:extLst>
      <p:ext uri="{BB962C8B-B14F-4D97-AF65-F5344CB8AC3E}">
        <p14:creationId xmlns:p14="http://schemas.microsoft.com/office/powerpoint/2010/main" val="3978272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Vertegenwoordigers van de betrokken actoren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KB Basisnormen: KB van 7 Jul 94 tot vaststelling van de basisnormen voor de preventie van brand en ontploffing waaraan de nieuwe gebouwen moeten voldoen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III, titel III: brandpreventie o de arbeidsplaatsen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ARAB Art 52, resterende artikels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Verscheidene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NBN’s</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en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RGV’s</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Interne richtlijnen:</a:t>
            </a:r>
          </a:p>
          <a:p>
            <a:pPr marL="342900" lvl="0" indent="-342900">
              <a:buFont typeface="Courier New" panose="02070309020205020404" pitchFamily="49" charset="0"/>
              <a:buChar char="o"/>
              <a:tabLst>
                <a:tab pos="162052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DGMR-SPS-DSINFR-IXXX-004: Brandveiligheid in militaire infrastructuur</a:t>
            </a:r>
          </a:p>
          <a:p>
            <a:pPr marL="342900" lvl="0" indent="-342900">
              <a:spcAft>
                <a:spcPts val="600"/>
              </a:spcAft>
              <a:buFont typeface="Courier New" panose="02070309020205020404" pitchFamily="49" charset="0"/>
              <a:buChar char="o"/>
              <a:tabLst>
                <a:tab pos="162052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ACWB-SPS-WRKPR-001 (en onderliggende):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Domestieke</a:t>
            </a:r>
            <a:r>
              <a:rPr lang="nl-BE" sz="1800" dirty="0">
                <a:effectLst/>
                <a:latin typeface="Calibri" panose="020F0502020204030204" pitchFamily="34" charset="0"/>
                <a:ea typeface="Calibri" panose="020F0502020204030204" pitchFamily="34" charset="0"/>
                <a:cs typeface="Times New Roman" panose="02020603050405020304" pitchFamily="18" charset="0"/>
              </a:rPr>
              <a:t> brandbestrijding</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22</a:t>
            </a:fld>
            <a:endParaRPr lang="fr-BE"/>
          </a:p>
        </p:txBody>
      </p:sp>
    </p:spTree>
    <p:extLst>
      <p:ext uri="{BB962C8B-B14F-4D97-AF65-F5344CB8AC3E}">
        <p14:creationId xmlns:p14="http://schemas.microsoft.com/office/powerpoint/2010/main" val="2807264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nl-BE" dirty="0"/>
              <a:t>Deze briefing is enkel in het Nederlands</a:t>
            </a:r>
          </a:p>
          <a:p>
            <a:pPr marL="171450" indent="-171450">
              <a:buFontTx/>
              <a:buChar char="-"/>
            </a:pPr>
            <a:endParaRPr lang="nl-BE" dirty="0"/>
          </a:p>
          <a:p>
            <a:pPr marL="171450" indent="-171450">
              <a:buFontTx/>
              <a:buChar char="-"/>
            </a:pPr>
            <a:r>
              <a:rPr lang="nl-BE" dirty="0"/>
              <a:t>Regelgeving</a:t>
            </a:r>
            <a:r>
              <a:rPr lang="nl-BE" baseline="0" dirty="0"/>
              <a:t> zijnde  de Welzijnswet en militaire richtlijnen</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Vertegenwoordigers van de betrokken actoren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KB Basisnormen: KB van 7 Jul 94 tot vaststelling van de basisnormen voor de preventie van brand en ontploffing waaraan de nieuwe gebouwen moeten voldoen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III, titel III: brandpreventie o de arbeidsplaatsen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ARAB Art 52, resterende artikels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Verscheidene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NBN’s</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en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RGV’s</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Interne richtlijnen:</a:t>
            </a:r>
          </a:p>
          <a:p>
            <a:pPr marL="342900" lvl="0" indent="-342900">
              <a:buFont typeface="Courier New" panose="02070309020205020404" pitchFamily="49" charset="0"/>
              <a:buChar char="o"/>
              <a:tabLst>
                <a:tab pos="162052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DGMR-SPS-DSINFR-IXXX-004: Brandveiligheid in militaire infrastructuur</a:t>
            </a:r>
          </a:p>
          <a:p>
            <a:pPr marL="342900" lvl="0" indent="-342900">
              <a:spcAft>
                <a:spcPts val="600"/>
              </a:spcAft>
              <a:buFont typeface="Courier New" panose="02070309020205020404" pitchFamily="49" charset="0"/>
              <a:buChar char="o"/>
              <a:tabLst>
                <a:tab pos="162052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ACWB-SPS-WRKPR-001 (en onderliggende):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Domestieke</a:t>
            </a:r>
            <a:r>
              <a:rPr lang="nl-BE" sz="1800" dirty="0">
                <a:effectLst/>
                <a:latin typeface="Calibri" panose="020F0502020204030204" pitchFamily="34" charset="0"/>
                <a:ea typeface="Calibri" panose="020F0502020204030204" pitchFamily="34" charset="0"/>
                <a:cs typeface="Times New Roman" panose="02020603050405020304" pitchFamily="18" charset="0"/>
              </a:rPr>
              <a:t> brandbestrijding</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23</a:t>
            </a:fld>
            <a:endParaRPr lang="fr-BE"/>
          </a:p>
        </p:txBody>
      </p:sp>
    </p:spTree>
    <p:extLst>
      <p:ext uri="{BB962C8B-B14F-4D97-AF65-F5344CB8AC3E}">
        <p14:creationId xmlns:p14="http://schemas.microsoft.com/office/powerpoint/2010/main" val="27100593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MR-</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Mgt</a:t>
            </a:r>
            <a:r>
              <a:rPr lang="en-GB" sz="1800" dirty="0">
                <a:effectLst/>
                <a:latin typeface="Calibri" panose="020F0502020204030204" pitchFamily="34" charset="0"/>
                <a:ea typeface="Calibri" panose="020F0502020204030204" pitchFamily="34" charset="0"/>
                <a:cs typeface="Times New Roman" panose="02020603050405020304" pitchFamily="18" charset="0"/>
              </a:rPr>
              <a:t>/R; DPBW-MR; MR C&amp;I-I; CC Infra;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en-GB" sz="1800" dirty="0">
                <a:effectLst/>
                <a:latin typeface="Calibri" panose="020F0502020204030204" pitchFamily="34" charset="0"/>
                <a:ea typeface="Calibri" panose="020F0502020204030204" pitchFamily="34" charset="0"/>
                <a:cs typeface="Times New Roman" panose="02020603050405020304" pitchFamily="18" charset="0"/>
              </a:rPr>
              <a:t>-S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AREI</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 titel 3: “Elektrische installaties”</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24</a:t>
            </a:fld>
            <a:endParaRPr lang="fr-BE"/>
          </a:p>
        </p:txBody>
      </p:sp>
    </p:spTree>
    <p:extLst>
      <p:ext uri="{BB962C8B-B14F-4D97-AF65-F5344CB8AC3E}">
        <p14:creationId xmlns:p14="http://schemas.microsoft.com/office/powerpoint/2010/main" val="2919344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MR-</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Mgt</a:t>
            </a:r>
            <a:r>
              <a:rPr lang="en-GB" sz="1800" dirty="0">
                <a:effectLst/>
                <a:latin typeface="Calibri" panose="020F0502020204030204" pitchFamily="34" charset="0"/>
                <a:ea typeface="Calibri" panose="020F0502020204030204" pitchFamily="34" charset="0"/>
                <a:cs typeface="Times New Roman" panose="02020603050405020304" pitchFamily="18" charset="0"/>
              </a:rPr>
              <a:t>/R; DPBW-MR; MR C&amp;I-I; CC Infra;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en-GB" sz="1800" dirty="0">
                <a:effectLst/>
                <a:latin typeface="Calibri" panose="020F0502020204030204" pitchFamily="34" charset="0"/>
                <a:ea typeface="Calibri" panose="020F0502020204030204" pitchFamily="34" charset="0"/>
                <a:cs typeface="Times New Roman" panose="02020603050405020304" pitchFamily="18" charset="0"/>
              </a:rPr>
              <a:t>-S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AREI</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 titel 3: “Elektrische installaties”</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25</a:t>
            </a:fld>
            <a:endParaRPr lang="fr-BE"/>
          </a:p>
        </p:txBody>
      </p:sp>
    </p:spTree>
    <p:extLst>
      <p:ext uri="{BB962C8B-B14F-4D97-AF65-F5344CB8AC3E}">
        <p14:creationId xmlns:p14="http://schemas.microsoft.com/office/powerpoint/2010/main" val="21581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0385">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MR-</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Mgt</a:t>
            </a:r>
            <a:r>
              <a:rPr lang="en-GB" sz="1800" dirty="0">
                <a:effectLst/>
                <a:latin typeface="Calibri" panose="020F0502020204030204" pitchFamily="34" charset="0"/>
                <a:ea typeface="Calibri" panose="020F0502020204030204" pitchFamily="34" charset="0"/>
                <a:cs typeface="Times New Roman" panose="02020603050405020304" pitchFamily="18" charset="0"/>
              </a:rPr>
              <a:t>/R; DPBW-MR; MR C&amp;I-I; CC Infra;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en-GB" sz="1800" dirty="0">
                <a:effectLst/>
                <a:latin typeface="Calibri" panose="020F0502020204030204" pitchFamily="34" charset="0"/>
                <a:ea typeface="Calibri" panose="020F0502020204030204" pitchFamily="34" charset="0"/>
                <a:cs typeface="Times New Roman" panose="02020603050405020304" pitchFamily="18" charset="0"/>
              </a:rPr>
              <a:t>-S</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inplaatsstelling</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functie van behoefte: ULT)</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AREI</a:t>
            </a:r>
          </a:p>
          <a:p>
            <a:pPr marL="342900" lvl="0" indent="-342900">
              <a:spcAft>
                <a:spcPts val="600"/>
              </a:spcAft>
              <a:buFont typeface="Symbol" panose="05050102010706020507" pitchFamily="18" charset="2"/>
              <a:buChar char=""/>
              <a:tabLst>
                <a:tab pos="228600" algn="l"/>
                <a:tab pos="1350645" algn="l"/>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 titel 3: “Elektrische installaties”</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tabLst>
                <a:tab pos="228600"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26</a:t>
            </a:fld>
            <a:endParaRPr lang="fr-BE"/>
          </a:p>
        </p:txBody>
      </p:sp>
    </p:spTree>
    <p:extLst>
      <p:ext uri="{BB962C8B-B14F-4D97-AF65-F5344CB8AC3E}">
        <p14:creationId xmlns:p14="http://schemas.microsoft.com/office/powerpoint/2010/main" val="10105142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 </a:t>
            </a:r>
            <a:r>
              <a:rPr lang="fr-BE" dirty="0" err="1"/>
              <a:t>Belangrijkste</a:t>
            </a:r>
            <a:r>
              <a:rPr lang="fr-BE" dirty="0"/>
              <a:t> </a:t>
            </a:r>
            <a:r>
              <a:rPr lang="fr-BE" dirty="0" err="1"/>
              <a:t>hernomen</a:t>
            </a:r>
            <a:endParaRPr lang="fr-BE" dirty="0"/>
          </a:p>
          <a:p>
            <a:endParaRPr lang="fr-BE" dirty="0"/>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IDPBW/AMT;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MatBeh</a:t>
            </a:r>
            <a:r>
              <a:rPr lang="nl-BE" sz="1800" dirty="0">
                <a:effectLst/>
                <a:latin typeface="Calibri" panose="020F0502020204030204" pitchFamily="34" charset="0"/>
                <a:ea typeface="Calibri" panose="020F0502020204030204" pitchFamily="34" charset="0"/>
                <a:cs typeface="Times New Roman" panose="02020603050405020304" pitchFamily="18" charset="0"/>
              </a:rPr>
              <a:t>), DPBW-MR; DG H&amp;WB; HL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Multidisciplinaire werkgroep met vertegenwoordigers van alle betrokken actoren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p.m</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codex over het welzijn op het werk, boek VI : “Chemische, kankerverwekkende, mutagene en reprotoxische agentia”</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r>
              <a:rPr lang="nl-BE" sz="1800" dirty="0">
                <a:effectLst/>
                <a:latin typeface="Calibri" panose="020F0502020204030204" pitchFamily="34" charset="0"/>
                <a:ea typeface="Calibri" panose="020F0502020204030204" pitchFamily="34" charset="0"/>
                <a:cs typeface="Times New Roman" panose="02020603050405020304" pitchFamily="18" charset="0"/>
              </a:rPr>
              <a:t>  inclusief de screening door gespecialiseerde labo’s</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a:p>
            <a:r>
              <a:rPr lang="fr-BE" dirty="0"/>
              <a:t>.</a:t>
            </a:r>
          </a:p>
        </p:txBody>
      </p:sp>
      <p:sp>
        <p:nvSpPr>
          <p:cNvPr id="4" name="Slide Number Placeholder 3"/>
          <p:cNvSpPr>
            <a:spLocks noGrp="1"/>
          </p:cNvSpPr>
          <p:nvPr>
            <p:ph type="sldNum" sz="quarter" idx="10"/>
          </p:nvPr>
        </p:nvSpPr>
        <p:spPr/>
        <p:txBody>
          <a:bodyPr/>
          <a:lstStyle/>
          <a:p>
            <a:fld id="{D64F2C25-99DC-4E03-B761-F0DD23C54933}" type="slidenum">
              <a:rPr lang="fr-BE" smtClean="0"/>
              <a:t>27</a:t>
            </a:fld>
            <a:endParaRPr lang="fr-BE"/>
          </a:p>
        </p:txBody>
      </p:sp>
    </p:spTree>
    <p:extLst>
      <p:ext uri="{BB962C8B-B14F-4D97-AF65-F5344CB8AC3E}">
        <p14:creationId xmlns:p14="http://schemas.microsoft.com/office/powerpoint/2010/main" val="3434973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 </a:t>
            </a:r>
            <a:r>
              <a:rPr lang="fr-BE" dirty="0" err="1"/>
              <a:t>Belangrijkste</a:t>
            </a:r>
            <a:r>
              <a:rPr lang="fr-BE" dirty="0"/>
              <a:t> </a:t>
            </a:r>
            <a:r>
              <a:rPr lang="fr-BE" dirty="0" err="1"/>
              <a:t>hernomen</a:t>
            </a:r>
            <a:endParaRPr lang="fr-BE" dirty="0"/>
          </a:p>
          <a:p>
            <a:endParaRPr lang="fr-BE" dirty="0"/>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IDPBW/AMT;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MatBeh</a:t>
            </a:r>
            <a:r>
              <a:rPr lang="nl-BE" sz="1800" dirty="0">
                <a:effectLst/>
                <a:latin typeface="Calibri" panose="020F0502020204030204" pitchFamily="34" charset="0"/>
                <a:ea typeface="Calibri" panose="020F0502020204030204" pitchFamily="34" charset="0"/>
                <a:cs typeface="Times New Roman" panose="02020603050405020304" pitchFamily="18" charset="0"/>
              </a:rPr>
              <a:t>), DPBW-MR; DG H&amp;WB; HL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Multidisciplinaire werkgroep met vertegenwoordigers van alle betrokken actoren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p.m</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codex over het welzijn op het werk, boek VI : “Chemische, kankerverwekkende, mutagene en reprotoxische agentia”</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r>
              <a:rPr lang="nl-BE" sz="1800" dirty="0">
                <a:effectLst/>
                <a:latin typeface="Calibri" panose="020F0502020204030204" pitchFamily="34" charset="0"/>
                <a:ea typeface="Calibri" panose="020F0502020204030204" pitchFamily="34" charset="0"/>
                <a:cs typeface="Times New Roman" panose="02020603050405020304" pitchFamily="18" charset="0"/>
              </a:rPr>
              <a:t>  inclusief de screening door gespecialiseerde labo’s</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a:p>
            <a:r>
              <a:rPr lang="fr-BE" dirty="0"/>
              <a:t>.</a:t>
            </a:r>
          </a:p>
        </p:txBody>
      </p:sp>
      <p:sp>
        <p:nvSpPr>
          <p:cNvPr id="4" name="Slide Number Placeholder 3"/>
          <p:cNvSpPr>
            <a:spLocks noGrp="1"/>
          </p:cNvSpPr>
          <p:nvPr>
            <p:ph type="sldNum" sz="quarter" idx="10"/>
          </p:nvPr>
        </p:nvSpPr>
        <p:spPr/>
        <p:txBody>
          <a:bodyPr/>
          <a:lstStyle/>
          <a:p>
            <a:fld id="{D64F2C25-99DC-4E03-B761-F0DD23C54933}" type="slidenum">
              <a:rPr lang="fr-BE" smtClean="0"/>
              <a:t>28</a:t>
            </a:fld>
            <a:endParaRPr lang="fr-BE"/>
          </a:p>
        </p:txBody>
      </p:sp>
    </p:spTree>
    <p:extLst>
      <p:ext uri="{BB962C8B-B14F-4D97-AF65-F5344CB8AC3E}">
        <p14:creationId xmlns:p14="http://schemas.microsoft.com/office/powerpoint/2010/main" val="17063288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 </a:t>
            </a:r>
            <a:r>
              <a:rPr lang="fr-BE" dirty="0" err="1"/>
              <a:t>Belangrijkste</a:t>
            </a:r>
            <a:r>
              <a:rPr lang="fr-BE" dirty="0"/>
              <a:t> </a:t>
            </a:r>
            <a:r>
              <a:rPr lang="fr-BE" dirty="0" err="1"/>
              <a:t>hernomen</a:t>
            </a:r>
            <a:endParaRPr lang="fr-BE" dirty="0"/>
          </a:p>
          <a:p>
            <a:endParaRPr lang="fr-BE" dirty="0"/>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IDPBW/AMT;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MatBeh</a:t>
            </a:r>
            <a:r>
              <a:rPr lang="nl-BE" sz="1800" dirty="0">
                <a:effectLst/>
                <a:latin typeface="Calibri" panose="020F0502020204030204" pitchFamily="34" charset="0"/>
                <a:ea typeface="Calibri" panose="020F0502020204030204" pitchFamily="34" charset="0"/>
                <a:cs typeface="Times New Roman" panose="02020603050405020304" pitchFamily="18" charset="0"/>
              </a:rPr>
              <a:t>), DPBW-MR; DG H&amp;WB; HL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Multidisciplinaire werkgroep met vertegenwoordigers van alle betrokken actoren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p.m</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codex over het welzijn op het werk, boek VI : “Chemische, kankerverwekkende, mutagene en reprotoxische agentia”</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r>
              <a:rPr lang="nl-BE" sz="1800" dirty="0">
                <a:effectLst/>
                <a:latin typeface="Calibri" panose="020F0502020204030204" pitchFamily="34" charset="0"/>
                <a:ea typeface="Calibri" panose="020F0502020204030204" pitchFamily="34" charset="0"/>
                <a:cs typeface="Times New Roman" panose="02020603050405020304" pitchFamily="18" charset="0"/>
              </a:rPr>
              <a:t>  inclusief de screening door gespecialiseerde labo’s</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a:p>
            <a:r>
              <a:rPr lang="fr-BE" dirty="0"/>
              <a:t>.</a:t>
            </a:r>
          </a:p>
        </p:txBody>
      </p:sp>
      <p:sp>
        <p:nvSpPr>
          <p:cNvPr id="4" name="Slide Number Placeholder 3"/>
          <p:cNvSpPr>
            <a:spLocks noGrp="1"/>
          </p:cNvSpPr>
          <p:nvPr>
            <p:ph type="sldNum" sz="quarter" idx="10"/>
          </p:nvPr>
        </p:nvSpPr>
        <p:spPr/>
        <p:txBody>
          <a:bodyPr/>
          <a:lstStyle/>
          <a:p>
            <a:fld id="{D64F2C25-99DC-4E03-B761-F0DD23C54933}" type="slidenum">
              <a:rPr lang="fr-BE" smtClean="0"/>
              <a:t>29</a:t>
            </a:fld>
            <a:endParaRPr lang="fr-BE"/>
          </a:p>
        </p:txBody>
      </p:sp>
    </p:spTree>
    <p:extLst>
      <p:ext uri="{BB962C8B-B14F-4D97-AF65-F5344CB8AC3E}">
        <p14:creationId xmlns:p14="http://schemas.microsoft.com/office/powerpoint/2010/main" val="1048074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 </a:t>
            </a:r>
            <a:r>
              <a:rPr lang="fr-BE" dirty="0" err="1"/>
              <a:t>Belangrijkste</a:t>
            </a:r>
            <a:r>
              <a:rPr lang="fr-BE" dirty="0"/>
              <a:t> </a:t>
            </a:r>
            <a:r>
              <a:rPr lang="fr-BE" dirty="0" err="1"/>
              <a:t>hernomen</a:t>
            </a:r>
            <a:endParaRPr lang="fr-BE" dirty="0"/>
          </a:p>
          <a:p>
            <a:endParaRPr lang="fr-BE" dirty="0"/>
          </a:p>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IDPBW/AMT;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MRSys</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MatBeh</a:t>
            </a:r>
            <a:r>
              <a:rPr lang="nl-BE" sz="1800" dirty="0">
                <a:effectLst/>
                <a:latin typeface="Calibri" panose="020F0502020204030204" pitchFamily="34" charset="0"/>
                <a:ea typeface="Calibri" panose="020F0502020204030204" pitchFamily="34" charset="0"/>
                <a:cs typeface="Times New Roman" panose="02020603050405020304" pitchFamily="18" charset="0"/>
              </a:rPr>
              <a:t>), DPBW-MR; DG H&amp;WB; HL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Multidisciplinaire werkgroep met vertegenwoordigers van alle betrokken actoren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SharePoint</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Office-tools voor de opmaak van tools, templates en voorbeelddossiers</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p.m</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codex over het welzijn op het werk, boek VI : “Chemische, kankerverwekkende, mutagene en reprotoxische agentia”</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Periodieke stafvergaderingen (follow up)</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Lokale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surveys</a:t>
            </a:r>
            <a:r>
              <a:rPr lang="nl-BE" sz="1800" dirty="0">
                <a:effectLst/>
                <a:latin typeface="Calibri" panose="020F0502020204030204" pitchFamily="34" charset="0"/>
                <a:ea typeface="Calibri" panose="020F0502020204030204" pitchFamily="34" charset="0"/>
                <a:cs typeface="Times New Roman" panose="02020603050405020304" pitchFamily="18" charset="0"/>
              </a:rPr>
              <a:t> in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Kw</a:t>
            </a:r>
            <a:r>
              <a:rPr lang="nl-BE" sz="1800" dirty="0">
                <a:effectLst/>
                <a:latin typeface="Calibri" panose="020F0502020204030204" pitchFamily="34" charset="0"/>
                <a:ea typeface="Calibri" panose="020F0502020204030204" pitchFamily="34" charset="0"/>
                <a:cs typeface="Times New Roman" panose="02020603050405020304" pitchFamily="18" charset="0"/>
              </a:rPr>
              <a:t>  inclusief de screening door gespecialiseerde labo’s</a:t>
            </a:r>
          </a:p>
          <a:p>
            <a:pPr marL="342900" lvl="0" indent="-342900">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Organisatie van verschillende werkgroepen voor de opmaak van de eindproducten (richtlijnen, tools, voorbeelddossiers, …)</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SharePoint voor publicatie van de eindproducten; na opmaak zal deze op continue basis geüpdatet worden)</a:t>
            </a:r>
          </a:p>
          <a:p>
            <a:endParaRPr lang="fr-BE" dirty="0"/>
          </a:p>
          <a:p>
            <a:r>
              <a:rPr lang="fr-BE" dirty="0"/>
              <a:t>.</a:t>
            </a:r>
          </a:p>
        </p:txBody>
      </p:sp>
      <p:sp>
        <p:nvSpPr>
          <p:cNvPr id="4" name="Slide Number Placeholder 3"/>
          <p:cNvSpPr>
            <a:spLocks noGrp="1"/>
          </p:cNvSpPr>
          <p:nvPr>
            <p:ph type="sldNum" sz="quarter" idx="10"/>
          </p:nvPr>
        </p:nvSpPr>
        <p:spPr/>
        <p:txBody>
          <a:bodyPr/>
          <a:lstStyle/>
          <a:p>
            <a:fld id="{D64F2C25-99DC-4E03-B761-F0DD23C54933}" type="slidenum">
              <a:rPr lang="fr-BE" smtClean="0"/>
              <a:t>30</a:t>
            </a:fld>
            <a:endParaRPr lang="fr-BE"/>
          </a:p>
        </p:txBody>
      </p:sp>
    </p:spTree>
    <p:extLst>
      <p:ext uri="{BB962C8B-B14F-4D97-AF65-F5344CB8AC3E}">
        <p14:creationId xmlns:p14="http://schemas.microsoft.com/office/powerpoint/2010/main" val="2474679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ACOS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Ops&amp;Trg</a:t>
            </a:r>
            <a:r>
              <a:rPr lang="en-GB" sz="1800" dirty="0">
                <a:effectLst/>
                <a:latin typeface="Calibri" panose="020F0502020204030204" pitchFamily="34" charset="0"/>
                <a:ea typeface="Calibri" panose="020F0502020204030204" pitchFamily="34" charset="0"/>
                <a:cs typeface="Times New Roman" panose="02020603050405020304" pitchFamily="18" charset="0"/>
              </a:rPr>
              <a:t> / SME Diving, IDPBW-GRB</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 SME &amp; GRB</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TBD</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ACWB-SPS-WRKPR-009 Ed 001 /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Rev</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001 - 01 Dec 2014: “Opmaak van het Globaal Preventieplan en Jaarlijks Actieplan”</a:t>
            </a:r>
          </a:p>
          <a:p>
            <a:pPr marL="342900" lvl="0" indent="-342900">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V, titel 4, “Werkzaamheden in hyperbare omgeving”.</a:t>
            </a:r>
          </a:p>
          <a:p>
            <a:pPr marL="342900" lvl="0" indent="-342900">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ACOT-SPS-DIRDIVE-PSDJ-001: “Duikrichtlijnen van Defensie”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810260">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p.m.</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31</a:t>
            </a:fld>
            <a:endParaRPr lang="fr-BE"/>
          </a:p>
        </p:txBody>
      </p:sp>
    </p:spTree>
    <p:extLst>
      <p:ext uri="{BB962C8B-B14F-4D97-AF65-F5344CB8AC3E}">
        <p14:creationId xmlns:p14="http://schemas.microsoft.com/office/powerpoint/2010/main" val="578222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600"/>
              </a:spcAft>
              <a:buClr>
                <a:srgbClr val="000000"/>
              </a:buClr>
              <a:buSzPts val="1200"/>
              <a:buFont typeface="+mj-lt"/>
              <a:buNone/>
              <a:tabLst>
                <a:tab pos="540385" algn="l"/>
              </a:tabLst>
            </a:pPr>
            <a:r>
              <a:rPr lang="nl-BE"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Niet </a:t>
            </a:r>
            <a:r>
              <a:rPr lang="nl-BE" sz="12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conformiteiten</a:t>
            </a:r>
            <a:r>
              <a:rPr lang="nl-BE"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met de regelgeving dienen in orde gebracht te worden en dus opgenomen te worden in het LPP</a:t>
            </a:r>
          </a:p>
          <a:p>
            <a:pPr marL="342900" lvl="0" indent="-342900">
              <a:spcAft>
                <a:spcPts val="600"/>
              </a:spcAft>
              <a:buClr>
                <a:srgbClr val="000000"/>
              </a:buClr>
              <a:buSzPts val="1200"/>
              <a:buFont typeface="+mj-lt"/>
              <a:buAutoNum type="alphaLcPeriod"/>
              <a:tabLst>
                <a:tab pos="540385" algn="l"/>
              </a:tabLst>
            </a:pP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Clr>
                <a:srgbClr val="000000"/>
              </a:buClr>
              <a:buSzPts val="1200"/>
              <a:buFont typeface="+mj-lt"/>
              <a:buAutoNum type="alphaLcPeriod"/>
              <a:tabLst>
                <a:tab pos="540385"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marL="742950" lvl="1" indent="-285750">
              <a:spcAft>
                <a:spcPts val="600"/>
              </a:spcAft>
              <a:buFont typeface="+mj-lt"/>
              <a:buAutoNum type="alphaLcPeriod"/>
            </a:pPr>
            <a:r>
              <a:rPr lang="nl-BE" sz="11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100" dirty="0">
                <a:effectLst/>
                <a:latin typeface="Calibri" panose="020F0502020204030204" pitchFamily="34" charset="0"/>
                <a:ea typeface="Calibri" panose="020F0502020204030204" pitchFamily="34" charset="0"/>
                <a:cs typeface="Times New Roman" panose="02020603050405020304" pitchFamily="18" charset="0"/>
              </a:rPr>
              <a:t> (</a:t>
            </a:r>
            <a:r>
              <a:rPr lang="nl-BE" sz="1100" dirty="0" err="1">
                <a:effectLst/>
                <a:latin typeface="Calibri" panose="020F0502020204030204" pitchFamily="34" charset="0"/>
                <a:ea typeface="Calibri" panose="020F0502020204030204" pitchFamily="34" charset="0"/>
                <a:cs typeface="Times New Roman" panose="02020603050405020304" pitchFamily="18" charset="0"/>
              </a:rPr>
              <a:t>Res</a:t>
            </a:r>
            <a:r>
              <a:rPr lang="nl-BE" sz="1100" dirty="0">
                <a:effectLst/>
                <a:latin typeface="Calibri" panose="020F0502020204030204" pitchFamily="34" charset="0"/>
                <a:ea typeface="Calibri" panose="020F0502020204030204" pitchFamily="34" charset="0"/>
                <a:cs typeface="Times New Roman" panose="02020603050405020304" pitchFamily="18" charset="0"/>
              </a:rPr>
              <a:t>) Jan EVERAET</a:t>
            </a:r>
          </a:p>
          <a:p>
            <a:pPr marL="742950" lvl="1" indent="-285750">
              <a:spcAft>
                <a:spcPts val="600"/>
              </a:spcAft>
              <a:buFont typeface="+mj-lt"/>
              <a:buAutoNum type="alphaLcPeriod"/>
            </a:pPr>
            <a:r>
              <a:rPr lang="nl-BE" sz="1100" dirty="0">
                <a:effectLst/>
                <a:latin typeface="Calibri" panose="020F0502020204030204" pitchFamily="34" charset="0"/>
                <a:ea typeface="Calibri" panose="020F0502020204030204" pitchFamily="34" charset="0"/>
                <a:cs typeface="Times New Roman" panose="02020603050405020304" pitchFamily="18" charset="0"/>
              </a:rPr>
              <a:t>Kapt (</a:t>
            </a:r>
            <a:r>
              <a:rPr lang="nl-BE" sz="1100" dirty="0" err="1">
                <a:effectLst/>
                <a:latin typeface="Calibri" panose="020F0502020204030204" pitchFamily="34" charset="0"/>
                <a:ea typeface="Calibri" panose="020F0502020204030204" pitchFamily="34" charset="0"/>
                <a:cs typeface="Times New Roman" panose="02020603050405020304" pitchFamily="18" charset="0"/>
              </a:rPr>
              <a:t>Res</a:t>
            </a:r>
            <a:r>
              <a:rPr lang="nl-BE" sz="1100" dirty="0">
                <a:effectLst/>
                <a:latin typeface="Calibri" panose="020F0502020204030204" pitchFamily="34" charset="0"/>
                <a:ea typeface="Calibri" panose="020F0502020204030204" pitchFamily="34" charset="0"/>
                <a:cs typeface="Times New Roman" panose="02020603050405020304" pitchFamily="18" charset="0"/>
              </a:rPr>
              <a:t>) Guy MARLIER</a:t>
            </a:r>
          </a:p>
          <a:p>
            <a:pPr marL="742950" lvl="1" indent="-285750">
              <a:spcAft>
                <a:spcPts val="600"/>
              </a:spcAft>
              <a:buFont typeface="+mj-lt"/>
              <a:buAutoNum type="alphaLcPeriod"/>
            </a:pPr>
            <a:r>
              <a:rPr lang="nl-BE" sz="1100" dirty="0" err="1">
                <a:effectLst/>
                <a:latin typeface="Calibri" panose="020F0502020204030204" pitchFamily="34" charset="0"/>
                <a:ea typeface="Calibri" panose="020F0502020204030204" pitchFamily="34" charset="0"/>
                <a:cs typeface="Times New Roman" panose="02020603050405020304" pitchFamily="18" charset="0"/>
              </a:rPr>
              <a:t>SLt</a:t>
            </a:r>
            <a:r>
              <a:rPr lang="nl-BE" sz="1100" dirty="0">
                <a:effectLst/>
                <a:latin typeface="Calibri" panose="020F0502020204030204" pitchFamily="34" charset="0"/>
                <a:ea typeface="Calibri" panose="020F0502020204030204" pitchFamily="34" charset="0"/>
                <a:cs typeface="Times New Roman" panose="02020603050405020304" pitchFamily="18" charset="0"/>
              </a:rPr>
              <a:t> (</a:t>
            </a:r>
            <a:r>
              <a:rPr lang="nl-BE" sz="1100" dirty="0" err="1">
                <a:effectLst/>
                <a:latin typeface="Calibri" panose="020F0502020204030204" pitchFamily="34" charset="0"/>
                <a:ea typeface="Calibri" panose="020F0502020204030204" pitchFamily="34" charset="0"/>
                <a:cs typeface="Times New Roman" panose="02020603050405020304" pitchFamily="18" charset="0"/>
              </a:rPr>
              <a:t>Res</a:t>
            </a:r>
            <a:r>
              <a:rPr lang="nl-BE" sz="1100" dirty="0">
                <a:effectLst/>
                <a:latin typeface="Calibri" panose="020F0502020204030204" pitchFamily="34" charset="0"/>
                <a:ea typeface="Calibri" panose="020F0502020204030204" pitchFamily="34" charset="0"/>
                <a:cs typeface="Times New Roman" panose="02020603050405020304" pitchFamily="18" charset="0"/>
              </a:rPr>
              <a:t>) Vincent LOGNAY</a:t>
            </a:r>
          </a:p>
          <a:p>
            <a:pPr marL="742950" lvl="1" indent="-285750">
              <a:spcAft>
                <a:spcPts val="600"/>
              </a:spcAft>
              <a:buFont typeface="+mj-lt"/>
              <a:buAutoNum type="alphaLcPeriod"/>
            </a:pPr>
            <a:r>
              <a:rPr lang="fr-BE" sz="1100" dirty="0">
                <a:effectLst/>
                <a:latin typeface="Calibri" panose="020F0502020204030204" pitchFamily="34" charset="0"/>
                <a:ea typeface="Calibri" panose="020F0502020204030204" pitchFamily="34" charset="0"/>
                <a:cs typeface="Times New Roman" panose="02020603050405020304" pitchFamily="18" charset="0"/>
              </a:rPr>
              <a:t>Sgt (</a:t>
            </a:r>
            <a:r>
              <a:rPr lang="fr-BE" sz="1100" dirty="0" err="1">
                <a:effectLst/>
                <a:latin typeface="Calibri" panose="020F0502020204030204" pitchFamily="34" charset="0"/>
                <a:ea typeface="Calibri" panose="020F0502020204030204" pitchFamily="34" charset="0"/>
                <a:cs typeface="Times New Roman" panose="02020603050405020304" pitchFamily="18" charset="0"/>
              </a:rPr>
              <a:t>Res</a:t>
            </a:r>
            <a:r>
              <a:rPr lang="fr-BE" sz="1100" dirty="0">
                <a:effectLst/>
                <a:latin typeface="Calibri" panose="020F0502020204030204" pitchFamily="34" charset="0"/>
                <a:ea typeface="Calibri" panose="020F0502020204030204" pitchFamily="34" charset="0"/>
                <a:cs typeface="Times New Roman" panose="02020603050405020304" pitchFamily="18" charset="0"/>
              </a:rPr>
              <a:t>) Aube de la BRASSINE</a:t>
            </a:r>
            <a:endParaRPr lang="nl-B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spcAft>
                <a:spcPts val="600"/>
              </a:spcAft>
              <a:buFont typeface="Symbol" panose="05050102010706020507" pitchFamily="18" charset="2"/>
              <a:buChar char=""/>
              <a:tabLst>
                <a:tab pos="1350645" algn="l"/>
              </a:tabLst>
            </a:pPr>
            <a:r>
              <a:rPr lang="en-US" sz="1100" dirty="0" err="1">
                <a:effectLst/>
                <a:latin typeface="Calibri" panose="020F0502020204030204" pitchFamily="34" charset="0"/>
                <a:ea typeface="Times New Roman" panose="02020603050405020304" pitchFamily="18" charset="0"/>
                <a:cs typeface="Times New Roman" panose="02020603050405020304" pitchFamily="18" charset="0"/>
              </a:rPr>
              <a:t>werkgroep</a:t>
            </a:r>
            <a:endParaRPr lang="nl-B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marL="342900" lvl="0" indent="-342900">
              <a:spcAft>
                <a:spcPts val="600"/>
              </a:spcAft>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n.a.</a:t>
            </a: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ACWB-SPS-WRKPR-016</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 titel 2, hoofdstuk V: “Maatregelen bij noodsituaties en in geval van ernstig en onmiddellijk gevaar”</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 titel 5, hoofdstuk II: “Algemene verplichtingen van de werkgever”</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III, titel 3, hoofdstuk IV: “Het intern noodplan”</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VI, titel 1, hoofdstuk V: “Maatregelen bij ongevallen, incidenten en noodsituaties”</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Codex over het welzijn op het werk, boek VII. titel 1, hoofdstuk XIII: “Informatie en kennisgeving aan de inspectie”</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Algemene Nood- en interventieplannen (ANIP) van de betrokken gemeente</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Bijzondere Nood- en interventieplannen (BNIP) – type “</a:t>
            </a:r>
            <a:r>
              <a:rPr lang="nl-BE" sz="1100" dirty="0" err="1">
                <a:effectLst/>
                <a:latin typeface="Calibri" panose="020F0502020204030204" pitchFamily="34" charset="0"/>
                <a:ea typeface="Times New Roman" panose="02020603050405020304" pitchFamily="18" charset="0"/>
                <a:cs typeface="Times New Roman" panose="02020603050405020304" pitchFamily="18" charset="0"/>
              </a:rPr>
              <a:t>Seveso</a:t>
            </a: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 van de betrokken provincie</a:t>
            </a:r>
          </a:p>
          <a:p>
            <a:pPr marL="342900" lvl="0" indent="-342900">
              <a:buFont typeface="Symbol" panose="05050102010706020507" pitchFamily="18" charset="2"/>
              <a:buChar char=""/>
              <a:tabLst>
                <a:tab pos="1350645" algn="l"/>
              </a:tabLst>
            </a:pPr>
            <a:r>
              <a:rPr lang="en-GB" sz="1100" dirty="0" err="1">
                <a:effectLst/>
                <a:latin typeface="Calibri" panose="020F0502020204030204" pitchFamily="34" charset="0"/>
                <a:ea typeface="Times New Roman" panose="02020603050405020304" pitchFamily="18" charset="0"/>
                <a:cs typeface="Times New Roman" panose="02020603050405020304" pitchFamily="18" charset="0"/>
              </a:rPr>
              <a:t>Sevesosites</a:t>
            </a:r>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100" dirty="0" err="1">
                <a:effectLst/>
                <a:latin typeface="Calibri" panose="020F0502020204030204" pitchFamily="34" charset="0"/>
                <a:ea typeface="Times New Roman" panose="02020603050405020304" pitchFamily="18" charset="0"/>
                <a:cs typeface="Times New Roman" panose="02020603050405020304" pitchFamily="18" charset="0"/>
              </a:rPr>
              <a:t>België</a:t>
            </a:r>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https://www.seveso.be/nl/seveso-ondernemingen</a:t>
            </a:r>
            <a:r>
              <a:rPr lang="en-GB"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nl-BE"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Belgische nucleaire noodplanningszones (</a:t>
            </a:r>
            <a:r>
              <a:rPr lang="nl-BE"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https://www.nucleairrisico.be/noodplanningszones</a:t>
            </a: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Koninklijk besluit van 2 februari 2009 tot vaststelling van de territoriale afbakening van de hulpverleningszones (B.S. 17 februari 2009)</a:t>
            </a:r>
          </a:p>
          <a:p>
            <a:pPr marL="342900" lvl="0" indent="-342900">
              <a:spcAft>
                <a:spcPts val="600"/>
              </a:spcAft>
              <a:buFont typeface="Symbol" panose="05050102010706020507" pitchFamily="18" charset="2"/>
              <a:buChar char=""/>
              <a:tabLst>
                <a:tab pos="1350645" algn="l"/>
              </a:tabLst>
            </a:pP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Het ziekenhuisnoodplan (ZNP) (</a:t>
            </a:r>
            <a:r>
              <a:rPr lang="nl-BE" sz="1100" u="sng"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5"/>
              </a:rPr>
              <a:t>https://www.health.belgium.be/nl/het-ziekenhuisnoodplan-znp#Wetgeving</a:t>
            </a:r>
            <a:r>
              <a:rPr lang="nl-BE" sz="1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buFont typeface="Symbol" panose="05050102010706020507" pitchFamily="18" charset="2"/>
              <a:buChar char=""/>
            </a:pPr>
            <a:r>
              <a:rPr lang="nl-BE" sz="1100" dirty="0">
                <a:effectLst/>
                <a:latin typeface="Calibri" panose="020F0502020204030204" pitchFamily="34" charset="0"/>
                <a:ea typeface="Calibri" panose="020F0502020204030204" pitchFamily="34" charset="0"/>
                <a:cs typeface="Times New Roman" panose="02020603050405020304" pitchFamily="18" charset="0"/>
              </a:rPr>
              <a:t>Het updaten van de richtlijn ACWB-SPS-WRKPR-016: dialectische benadering</a:t>
            </a:r>
          </a:p>
          <a:p>
            <a:pPr marL="342900" lvl="0" indent="-342900">
              <a:spcAft>
                <a:spcPts val="600"/>
              </a:spcAft>
              <a:buFont typeface="Symbol" panose="05050102010706020507" pitchFamily="18" charset="2"/>
              <a:buChar char=""/>
            </a:pPr>
            <a:r>
              <a:rPr lang="nl-BE" sz="1100" dirty="0">
                <a:effectLst/>
                <a:latin typeface="Calibri" panose="020F0502020204030204" pitchFamily="34" charset="0"/>
                <a:ea typeface="Calibri" panose="020F0502020204030204" pitchFamily="34" charset="0"/>
                <a:cs typeface="Times New Roman" panose="02020603050405020304" pitchFamily="18" charset="0"/>
              </a:rPr>
              <a:t>Opvolging via meetings</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32</a:t>
            </a:fld>
            <a:endParaRPr lang="fr-BE"/>
          </a:p>
        </p:txBody>
      </p:sp>
    </p:spTree>
    <p:extLst>
      <p:ext uri="{BB962C8B-B14F-4D97-AF65-F5344CB8AC3E}">
        <p14:creationId xmlns:p14="http://schemas.microsoft.com/office/powerpoint/2010/main" val="3878524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ACWB-SPS-WRKPR-009, Opstellen GPP en JAP = verantwoordelijkheid</a:t>
            </a:r>
            <a:r>
              <a:rPr lang="nl-BE" baseline="0" dirty="0"/>
              <a:t> Staf Defensie en DG’ en </a:t>
            </a:r>
            <a:r>
              <a:rPr lang="nl-BE" baseline="0" dirty="0" err="1"/>
              <a:t>ACOS’en</a:t>
            </a:r>
            <a:br>
              <a:rPr lang="nl-BE" baseline="0" dirty="0"/>
            </a:br>
            <a:br>
              <a:rPr lang="nl-BE" baseline="0" dirty="0"/>
            </a:br>
            <a:r>
              <a:rPr lang="nl-BE" baseline="0" dirty="0"/>
              <a:t>- ACWB-SPS-WRKPR-005, Het LPP = dient door iedere eenheid (met korpscommandant) opgemaakt te worden</a:t>
            </a:r>
            <a:br>
              <a:rPr lang="nl-BE" baseline="0" dirty="0"/>
            </a:br>
            <a:br>
              <a:rPr lang="nl-BE" baseline="0" dirty="0"/>
            </a:br>
            <a:r>
              <a:rPr lang="nl-BE" baseline="0" dirty="0"/>
              <a:t>- ACWB-SPS-WRKPR-002, Opdrachten en actoren van de preventie op het plaatselijk niveau</a:t>
            </a:r>
            <a:br>
              <a:rPr lang="nl-BE" baseline="0" dirty="0"/>
            </a:br>
            <a:r>
              <a:rPr lang="nl-BE" baseline="0" dirty="0"/>
              <a:t>  Deze richtlijn beschrijft de taken van de verschillende actoren binnen het welzijnsbeleid.</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a:t>
            </a:fld>
            <a:endParaRPr lang="fr-BE"/>
          </a:p>
        </p:txBody>
      </p:sp>
    </p:spTree>
    <p:extLst>
      <p:ext uri="{BB962C8B-B14F-4D97-AF65-F5344CB8AC3E}">
        <p14:creationId xmlns:p14="http://schemas.microsoft.com/office/powerpoint/2010/main" val="29665384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en-GB" sz="1100" i="1"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r>
              <a:rPr lang="en-GB"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GovSp</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High/Intermediate/Low levels of risk owners, SIPPT,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MatBeh</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of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gelijkaaardige</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voor</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tools)</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 </a:t>
            </a:r>
            <a:r>
              <a:rPr lang="nl-BE"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nihil in 2024</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 :</a:t>
            </a:r>
            <a:r>
              <a:rPr lang="nl-BE"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in functie van gekozen tool</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 </a:t>
            </a:r>
          </a:p>
          <a:p>
            <a:pPr marL="742950" lvl="1" indent="-285750">
              <a:spcAft>
                <a:spcPts val="600"/>
              </a:spcAft>
              <a:buFont typeface="+mj-lt"/>
              <a:buAutoNum type="alphaLcPeriod"/>
              <a:tabLst>
                <a:tab pos="810260" algn="l"/>
              </a:tabLst>
            </a:pPr>
            <a:r>
              <a:rPr lang="nl-BE" sz="11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Werksessiess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jaarlijkse verslagen </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werkincidenten of -ongevallen</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Studie huidige en toekomstige behoefte op verschillende niveaus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mogelijkheden van huidige software COTS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33</a:t>
            </a:fld>
            <a:endParaRPr lang="fr-BE"/>
          </a:p>
        </p:txBody>
      </p:sp>
    </p:spTree>
    <p:extLst>
      <p:ext uri="{BB962C8B-B14F-4D97-AF65-F5344CB8AC3E}">
        <p14:creationId xmlns:p14="http://schemas.microsoft.com/office/powerpoint/2010/main" val="28217217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en-GB" sz="1100" i="1"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r>
              <a:rPr lang="en-GB"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GovSp</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High/Intermediate/Low levels of risk owners, SIPPT,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MatBeh</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of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gelijkaaardige</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a:t>
            </a:r>
            <a:r>
              <a:rPr lang="en-GB" sz="1100" i="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voor</a:t>
            </a:r>
            <a:r>
              <a:rPr lang="en-GB"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tools)</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 </a:t>
            </a:r>
            <a:r>
              <a:rPr lang="nl-BE"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nihil in 2024</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 :</a:t>
            </a:r>
            <a:r>
              <a:rPr lang="nl-BE" sz="1100" i="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 in functie van gekozen tool</a:t>
            </a:r>
            <a:endParaRPr lang="nl-BE" sz="11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600"/>
              </a:spcAft>
              <a:buSzPts val="1200"/>
              <a:buFont typeface="Calibri" panose="020F0502020204030204" pitchFamily="34" charset="0"/>
              <a:buAutoNum type="arabicParenBoth"/>
              <a:tabLst>
                <a:tab pos="810260" algn="l"/>
              </a:tabLst>
            </a:pPr>
            <a:r>
              <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 </a:t>
            </a:r>
          </a:p>
          <a:p>
            <a:pPr marL="742950" lvl="1" indent="-285750">
              <a:spcAft>
                <a:spcPts val="600"/>
              </a:spcAft>
              <a:buFont typeface="+mj-lt"/>
              <a:buAutoNum type="alphaLcPeriod"/>
              <a:tabLst>
                <a:tab pos="810260" algn="l"/>
              </a:tabLst>
            </a:pPr>
            <a:r>
              <a:rPr lang="nl-BE" sz="1100" dirty="0" err="1">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Werksessiess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jaarlijkse verslagen </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werkincidenten of -ongevallen</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Studie huidige en toekomstige behoefte op verschillende niveaus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spcAft>
                <a:spcPts val="600"/>
              </a:spcAft>
              <a:buFont typeface="+mj-lt"/>
              <a:buAutoNum type="alphaLcPeriod"/>
              <a:tabLst>
                <a:tab pos="810260" algn="l"/>
              </a:tabLst>
            </a:pPr>
            <a:r>
              <a:rPr lang="nl-BE" sz="11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Analyse mogelijkheden van huidige software COTS</a:t>
            </a:r>
            <a:endParaRPr lang="nl-BE" sz="12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34</a:t>
            </a:fld>
            <a:endParaRPr lang="fr-BE"/>
          </a:p>
        </p:txBody>
      </p:sp>
    </p:spTree>
    <p:extLst>
      <p:ext uri="{BB962C8B-B14F-4D97-AF65-F5344CB8AC3E}">
        <p14:creationId xmlns:p14="http://schemas.microsoft.com/office/powerpoint/2010/main" val="527557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Vertrouwenspersonen/ preventieadviseurs/ DG H&amp;WB / DGHR</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Werkgroep</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Interne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richtlijn</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marL="1267460" indent="-228600">
              <a:spcAft>
                <a:spcPts val="600"/>
              </a:spcAft>
              <a:tabLst>
                <a:tab pos="135064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Nihil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Richtlijn 89/391/EEG van de Raad van 12 juni 1989 betreffende de tenuitvoerlegging van maatregelen ter bevordering van de verbetering van de veiligheid en de gezondheid van de werknemers op het werk</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Wet van 4 augustus 1996 betreffende het welzijn van de werknemers bij de uitvoering van hun werk, hoofdstuk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Vbis</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 inzake welzijn op het werk van 28 april 2017, boek I - titel 3</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ACWB-APG-WRKPR-001 - Defensiebeleid inzake welzijn van werknemers</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ACWB-SPS-PSYSOC-001: Beheer van psychosociale risico's op het werk </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ACWB-GID-PSYSOC-001: Beheersing van psychosociale risico's op het werk - Territoriaal kader</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ACWB-GID-PSYSOC-002: Psychosociale risico's op het werk beheren - Operationeel kader</a:t>
            </a:r>
          </a:p>
          <a:p>
            <a:pPr marL="342900" lvl="0" indent="-342900" algn="just">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Toekomst – nieuwe richtlijn (modaliteiten nog te bepalen)</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35</a:t>
            </a:fld>
            <a:endParaRPr lang="fr-BE"/>
          </a:p>
        </p:txBody>
      </p:sp>
    </p:spTree>
    <p:extLst>
      <p:ext uri="{BB962C8B-B14F-4D97-AF65-F5344CB8AC3E}">
        <p14:creationId xmlns:p14="http://schemas.microsoft.com/office/powerpoint/2010/main" val="17467966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5C3B4-DFF7-B408-5E2A-4B45CE3B9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085C92-A889-9C83-5217-6F1BA220E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F38FC-8AAA-4660-5DE8-C4F559A46E58}"/>
              </a:ext>
            </a:extLst>
          </p:cNvPr>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Vertrouwenspersonen/ preventieadviseurs/ DG H&amp;WB / DGHR</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Werkgroep</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Interne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richtlijn</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marL="1267460" indent="-228600">
              <a:spcAft>
                <a:spcPts val="600"/>
              </a:spcAft>
              <a:tabLst>
                <a:tab pos="135064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Nihil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Richtlijn 89/391/EEG van de Raad van 12 juni 1989 betreffende de tenuitvoerlegging van maatregelen ter bevordering van de verbetering van de veiligheid en de gezondheid van de werknemers op het werk</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Wet van 4 augustus 1996 betreffende het welzijn van de werknemers bij de uitvoering van hun werk, hoofdstuk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Vbis</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 inzake welzijn op het werk van 28 april 2017, boek I - titel 3</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ACWB-APG-WRKPR-001 - Defensiebeleid inzake welzijn van werknemers</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ACWB-SPS-PSYSOC-001: Beheer van psychosociale risico's op het werk </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ACWB-GID-PSYSOC-001: Beheersing van psychosociale risico's op het werk - Territoriaal kader</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ACWB-GID-PSYSOC-002: Psychosociale risico's op het werk beheren - Operationeel kader</a:t>
            </a:r>
          </a:p>
          <a:p>
            <a:pPr marL="342900" lvl="0" indent="-342900" algn="just">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Toekomst – nieuwe richtlijn (modaliteiten nog te bepalen)</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a:t>
            </a:r>
          </a:p>
          <a:p>
            <a:endParaRPr lang="fr-BE" dirty="0"/>
          </a:p>
        </p:txBody>
      </p:sp>
      <p:sp>
        <p:nvSpPr>
          <p:cNvPr id="4" name="Slide Number Placeholder 3">
            <a:extLst>
              <a:ext uri="{FF2B5EF4-FFF2-40B4-BE49-F238E27FC236}">
                <a16:creationId xmlns:a16="http://schemas.microsoft.com/office/drawing/2014/main" id="{7FD6DE0B-5AAA-651B-B6D4-D22833213FCA}"/>
              </a:ext>
            </a:extLst>
          </p:cNvPr>
          <p:cNvSpPr>
            <a:spLocks noGrp="1"/>
          </p:cNvSpPr>
          <p:nvPr>
            <p:ph type="sldNum" sz="quarter" idx="10"/>
          </p:nvPr>
        </p:nvSpPr>
        <p:spPr/>
        <p:txBody>
          <a:bodyPr/>
          <a:lstStyle/>
          <a:p>
            <a:fld id="{D64F2C25-99DC-4E03-B761-F0DD23C54933}" type="slidenum">
              <a:rPr lang="fr-BE" smtClean="0"/>
              <a:t>36</a:t>
            </a:fld>
            <a:endParaRPr lang="fr-BE"/>
          </a:p>
        </p:txBody>
      </p:sp>
    </p:spTree>
    <p:extLst>
      <p:ext uri="{BB962C8B-B14F-4D97-AF65-F5344CB8AC3E}">
        <p14:creationId xmlns:p14="http://schemas.microsoft.com/office/powerpoint/2010/main" val="36934547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49527-C7C4-9073-6578-6FFE39861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90AA2-7F4F-1576-5305-3DDD846222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8ABEE3-10CE-B71E-9308-C8A5641EA877}"/>
              </a:ext>
            </a:extLst>
          </p:cNvPr>
          <p:cNvSpPr>
            <a:spLocks noGrp="1"/>
          </p:cNvSpPr>
          <p:nvPr>
            <p:ph type="body" idx="1"/>
          </p:nvPr>
        </p:nvSpPr>
        <p:spPr/>
        <p:txBody>
          <a:bodyPr/>
          <a:lstStyle/>
          <a:p>
            <a:pPr marL="342900" lvl="0" indent="-342900">
              <a:spcAft>
                <a:spcPts val="600"/>
              </a:spcAft>
              <a:buClr>
                <a:srgbClr val="000000"/>
              </a:buClr>
              <a:buSzPts val="1200"/>
              <a:buFont typeface="+mj-lt"/>
              <a:buAutoNum type="alphaLcPeriod"/>
              <a:tabLst>
                <a:tab pos="540385"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 en methode</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Middelen</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Personeel</a:t>
            </a:r>
          </a:p>
          <a:p>
            <a:pPr>
              <a:spcAft>
                <a:spcPts val="6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Vertrouwenspersonen/ preventieadviseurs/ DG H&amp;WB / DGHR</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Materieel of tools</a:t>
            </a:r>
          </a:p>
          <a:p>
            <a:pPr marL="342900" lvl="0" indent="-342900">
              <a:buFont typeface="Symbol" panose="05050102010706020507" pitchFamily="18" charset="2"/>
              <a:buChar char=""/>
              <a:tabLst>
                <a:tab pos="1350645" algn="l"/>
              </a:tabLst>
            </a:pP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Werkgroep</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Font typeface="Symbol" panose="05050102010706020507" pitchFamily="18" charset="2"/>
              <a:buChar char=""/>
              <a:tabLst>
                <a:tab pos="1350645"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Interne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richtlijn</a:t>
            </a:r>
            <a:endParaRPr lang="nl-BE"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Budget</a:t>
            </a:r>
          </a:p>
          <a:p>
            <a:pPr marL="1267460" indent="-228600">
              <a:spcAft>
                <a:spcPts val="600"/>
              </a:spcAft>
              <a:tabLst>
                <a:tab pos="1350645" algn="l"/>
              </a:tabLst>
            </a:pPr>
            <a:r>
              <a:rPr lang="nl-BE" sz="1800" dirty="0">
                <a:effectLst/>
                <a:latin typeface="Calibri" panose="020F0502020204030204" pitchFamily="34" charset="0"/>
                <a:ea typeface="Calibri" panose="020F0502020204030204" pitchFamily="34" charset="0"/>
                <a:cs typeface="Times New Roman" panose="02020603050405020304" pitchFamily="18" charset="0"/>
              </a:rPr>
              <a:t>Nihil</a:t>
            </a:r>
          </a:p>
          <a:p>
            <a:pPr marL="342900" lvl="0" indent="-342900">
              <a:spcAft>
                <a:spcPts val="600"/>
              </a:spcAft>
              <a:buSzPts val="1100"/>
              <a:buFont typeface="Calibri" panose="020F0502020204030204" pitchFamily="34" charset="0"/>
              <a:buAutoNum type="alphaLcParenBoth"/>
            </a:pPr>
            <a:r>
              <a:rPr lang="nl-BE" sz="1800" i="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Wetgeving en richtlijnen</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Richtlijn 89/391/EEG van de Raad van 12 juni 1989 betreffende de tenuitvoerlegging van maatregelen ter bevordering van de verbetering van de veiligheid en de gezondheid van de werknemers op het werk</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Wet van 4 augustus 1996 betreffende het welzijn van de werknemers bij de uitvoering van hun werk, hoofdstuk </a:t>
            </a:r>
            <a:r>
              <a:rPr lang="nl-BE" sz="1800" dirty="0" err="1">
                <a:effectLst/>
                <a:latin typeface="Calibri" panose="020F0502020204030204" pitchFamily="34" charset="0"/>
                <a:ea typeface="Times New Roman" panose="02020603050405020304" pitchFamily="18" charset="0"/>
                <a:cs typeface="Times New Roman" panose="02020603050405020304" pitchFamily="18" charset="0"/>
              </a:rPr>
              <a:t>Vbis</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Code inzake welzijn op het werk van 28 april 2017, boek I - titel 3</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ACWB-APG-WRKPR-001 - Defensiebeleid inzake welzijn van werknemers</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ACWB-SPS-PSYSOC-001: Beheer van psychosociale risico's op het werk </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ACWB-GID-PSYSOC-001: Beheersing van psychosociale risico's op het werk - Territoriaal kader</a:t>
            </a:r>
          </a:p>
          <a:p>
            <a:pPr marL="342900" lvl="0" indent="-342900" algn="jus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ACWB-GID-PSYSOC-002: Psychosociale risico's op het werk beheren - Operationeel kader</a:t>
            </a:r>
          </a:p>
          <a:p>
            <a:pPr marL="342900" lvl="0" indent="-342900" algn="just">
              <a:spcAft>
                <a:spcPts val="600"/>
              </a:spcAft>
              <a:buFont typeface="Symbol" panose="05050102010706020507" pitchFamily="18" charset="2"/>
              <a:buChar char=""/>
              <a:tabLst>
                <a:tab pos="1350645" algn="l"/>
              </a:tabLs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Toekomst – nieuwe richtlijn (modaliteiten nog te bepalen)</a:t>
            </a:r>
          </a:p>
          <a:p>
            <a:pPr marL="342900" lvl="0" indent="-342900">
              <a:spcAft>
                <a:spcPts val="600"/>
              </a:spcAft>
              <a:buSzPts val="1200"/>
              <a:buFont typeface="Calibri" panose="020F0502020204030204" pitchFamily="34" charset="0"/>
              <a:buAutoNum type="arabicParenBoth"/>
              <a:tabLst>
                <a:tab pos="810260" algn="l"/>
              </a:tabLst>
            </a:pPr>
            <a:r>
              <a:rPr lang="nl-BE" sz="1800"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Methoden</a:t>
            </a:r>
          </a:p>
          <a:p>
            <a:pPr marL="342900" lvl="0" indent="-342900">
              <a:spcAft>
                <a:spcPts val="600"/>
              </a:spcAft>
              <a:buFont typeface="Symbol" panose="05050102010706020507" pitchFamily="18"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Werkgroep</a:t>
            </a:r>
          </a:p>
          <a:p>
            <a:endParaRPr lang="fr-BE" dirty="0"/>
          </a:p>
        </p:txBody>
      </p:sp>
      <p:sp>
        <p:nvSpPr>
          <p:cNvPr id="4" name="Slide Number Placeholder 3">
            <a:extLst>
              <a:ext uri="{FF2B5EF4-FFF2-40B4-BE49-F238E27FC236}">
                <a16:creationId xmlns:a16="http://schemas.microsoft.com/office/drawing/2014/main" id="{25B13341-21B5-EE23-7903-1A3E0D99DFA2}"/>
              </a:ext>
            </a:extLst>
          </p:cNvPr>
          <p:cNvSpPr>
            <a:spLocks noGrp="1"/>
          </p:cNvSpPr>
          <p:nvPr>
            <p:ph type="sldNum" sz="quarter" idx="10"/>
          </p:nvPr>
        </p:nvSpPr>
        <p:spPr/>
        <p:txBody>
          <a:bodyPr/>
          <a:lstStyle/>
          <a:p>
            <a:fld id="{D64F2C25-99DC-4E03-B761-F0DD23C54933}" type="slidenum">
              <a:rPr lang="fr-BE" smtClean="0"/>
              <a:t>37</a:t>
            </a:fld>
            <a:endParaRPr lang="fr-BE"/>
          </a:p>
        </p:txBody>
      </p:sp>
    </p:spTree>
    <p:extLst>
      <p:ext uri="{BB962C8B-B14F-4D97-AF65-F5344CB8AC3E}">
        <p14:creationId xmlns:p14="http://schemas.microsoft.com/office/powerpoint/2010/main" val="25193692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38</a:t>
            </a:fld>
            <a:endParaRPr lang="fr-BE"/>
          </a:p>
        </p:txBody>
      </p:sp>
    </p:spTree>
    <p:extLst>
      <p:ext uri="{BB962C8B-B14F-4D97-AF65-F5344CB8AC3E}">
        <p14:creationId xmlns:p14="http://schemas.microsoft.com/office/powerpoint/2010/main" val="20715821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39</a:t>
            </a:fld>
            <a:endParaRPr lang="fr-BE"/>
          </a:p>
        </p:txBody>
      </p:sp>
    </p:spTree>
    <p:extLst>
      <p:ext uri="{BB962C8B-B14F-4D97-AF65-F5344CB8AC3E}">
        <p14:creationId xmlns:p14="http://schemas.microsoft.com/office/powerpoint/2010/main" val="29280057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b="0" i="0" dirty="0">
                <a:solidFill>
                  <a:srgbClr val="1F1F1F"/>
                </a:solidFill>
                <a:effectLst/>
                <a:latin typeface="Google Sans"/>
              </a:rPr>
              <a:t>Ioniserende straling is </a:t>
            </a:r>
            <a:r>
              <a:rPr lang="nl-BE" b="0" i="0" dirty="0">
                <a:solidFill>
                  <a:srgbClr val="040C28"/>
                </a:solidFill>
                <a:effectLst/>
                <a:latin typeface="Google Sans"/>
              </a:rPr>
              <a:t>de verzamelnaam voor straling met hoge energie</a:t>
            </a:r>
            <a:r>
              <a:rPr lang="nl-BE" b="0" i="0" dirty="0">
                <a:solidFill>
                  <a:srgbClr val="1F1F1F"/>
                </a:solidFill>
                <a:effectLst/>
                <a:latin typeface="Google Sans"/>
              </a:rPr>
              <a:t>. Dit wordt in de volksmond ook wel radioactieve straling genoemd. Deze straling bereikt ons vanuit de ruimte, wordt uitgezonden door radioactieve stoffen, of kan kunstmatig worden geproduceerd.</a:t>
            </a:r>
            <a:endParaRPr lang="fr-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40</a:t>
            </a:fld>
            <a:endParaRPr lang="fr-BE"/>
          </a:p>
        </p:txBody>
      </p:sp>
    </p:spTree>
    <p:extLst>
      <p:ext uri="{BB962C8B-B14F-4D97-AF65-F5344CB8AC3E}">
        <p14:creationId xmlns:p14="http://schemas.microsoft.com/office/powerpoint/2010/main" val="35931106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b="0" i="0" dirty="0">
                <a:solidFill>
                  <a:srgbClr val="1F1F1F"/>
                </a:solidFill>
                <a:effectLst/>
                <a:latin typeface="Google Sans"/>
              </a:rPr>
              <a:t>Ioniserende straling is </a:t>
            </a:r>
            <a:r>
              <a:rPr lang="nl-BE" b="0" i="0" dirty="0">
                <a:solidFill>
                  <a:srgbClr val="040C28"/>
                </a:solidFill>
                <a:effectLst/>
                <a:latin typeface="Google Sans"/>
              </a:rPr>
              <a:t>de verzamelnaam voor straling met hoge energie</a:t>
            </a:r>
            <a:r>
              <a:rPr lang="nl-BE" b="0" i="0" dirty="0">
                <a:solidFill>
                  <a:srgbClr val="1F1F1F"/>
                </a:solidFill>
                <a:effectLst/>
                <a:latin typeface="Google Sans"/>
              </a:rPr>
              <a:t>. Dit wordt in de volksmond ook wel radioactieve straling genoemd. Deze straling bereikt ons vanuit de ruimte, wordt uitgezonden door radioactieve stoffen, of kan kunstmatig worden geproduceerd.</a:t>
            </a:r>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41</a:t>
            </a:fld>
            <a:endParaRPr lang="fr-BE"/>
          </a:p>
        </p:txBody>
      </p:sp>
    </p:spTree>
    <p:extLst>
      <p:ext uri="{BB962C8B-B14F-4D97-AF65-F5344CB8AC3E}">
        <p14:creationId xmlns:p14="http://schemas.microsoft.com/office/powerpoint/2010/main" val="38387990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42</a:t>
            </a:fld>
            <a:endParaRPr lang="fr-BE"/>
          </a:p>
        </p:txBody>
      </p:sp>
    </p:spTree>
    <p:extLst>
      <p:ext uri="{BB962C8B-B14F-4D97-AF65-F5344CB8AC3E}">
        <p14:creationId xmlns:p14="http://schemas.microsoft.com/office/powerpoint/2010/main" val="1524756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nl-BE" altLang="en-US" kern="0" dirty="0">
                <a:hlinkClick r:id="rId3"/>
              </a:rPr>
              <a:t>CODEX, Boek 2: Organisatorische structuren en sociaaloverleg, Titel 1 – De interne dienst voor preventie en bescherming op het werk</a:t>
            </a:r>
            <a:r>
              <a:rPr lang="nl-BE" altLang="en-US" kern="0" dirty="0"/>
              <a:t> </a:t>
            </a:r>
            <a:endParaRPr lang="nl-BE" dirty="0"/>
          </a:p>
          <a:p>
            <a:pPr marL="228600" indent="-228600">
              <a:buAutoNum type="arabicPeriod"/>
            </a:pPr>
            <a:endParaRPr lang="nl-BE" dirty="0"/>
          </a:p>
          <a:p>
            <a:pPr marL="228600" indent="-228600">
              <a:buAutoNum type="arabicPeriod"/>
            </a:pPr>
            <a:r>
              <a:rPr lang="nl-BE" dirty="0"/>
              <a:t>Gedetailleerde instructie betreffende de opmaak van het jaarverslag van een LDPBW (ook voor de eenheden)</a:t>
            </a:r>
          </a:p>
          <a:p>
            <a:pPr marL="0" indent="0">
              <a:buNone/>
            </a:pPr>
            <a:r>
              <a:rPr lang="nl-BE" dirty="0"/>
              <a:t>       De jaarverslagen van de eenheden</a:t>
            </a:r>
            <a:br>
              <a:rPr lang="nl-BE" dirty="0"/>
            </a:br>
            <a:endParaRPr lang="nl-BE" dirty="0"/>
          </a:p>
          <a:p>
            <a:r>
              <a:rPr lang="nl-BE" dirty="0"/>
              <a:t>2. Van toepassing voor alle eenheden en </a:t>
            </a:r>
            <a:r>
              <a:rPr lang="nl-BE" dirty="0" err="1"/>
              <a:t>gedelocaliseerde</a:t>
            </a:r>
            <a:r>
              <a:rPr lang="nl-BE" dirty="0"/>
              <a:t> eenheden (</a:t>
            </a:r>
            <a:r>
              <a:rPr lang="nl-BE" dirty="0" err="1"/>
              <a:t>Det</a:t>
            </a:r>
            <a:r>
              <a:rPr lang="nl-BE" dirty="0"/>
              <a:t>) die zich in het KKE bevinden. </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5</a:t>
            </a:fld>
            <a:endParaRPr lang="fr-BE"/>
          </a:p>
        </p:txBody>
      </p:sp>
    </p:spTree>
    <p:extLst>
      <p:ext uri="{BB962C8B-B14F-4D97-AF65-F5344CB8AC3E}">
        <p14:creationId xmlns:p14="http://schemas.microsoft.com/office/powerpoint/2010/main" val="24378677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43</a:t>
            </a:fld>
            <a:endParaRPr lang="fr-BE"/>
          </a:p>
        </p:txBody>
      </p:sp>
    </p:spTree>
    <p:extLst>
      <p:ext uri="{BB962C8B-B14F-4D97-AF65-F5344CB8AC3E}">
        <p14:creationId xmlns:p14="http://schemas.microsoft.com/office/powerpoint/2010/main" val="36383756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2EF93-B740-7DF9-26DC-0375E99BE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B3241C-0EF0-5908-79AB-CEF71169F8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70ACB-BC84-A2A2-FCEC-5DB45A5BADC7}"/>
              </a:ext>
            </a:extLst>
          </p:cNvPr>
          <p:cNvSpPr>
            <a:spLocks noGrp="1"/>
          </p:cNvSpPr>
          <p:nvPr>
            <p:ph type="body" idx="1"/>
          </p:nvPr>
        </p:nvSpPr>
        <p:spPr/>
        <p:txBody>
          <a:bodyPr/>
          <a:lstStyle/>
          <a:p>
            <a:endParaRPr lang="fr-BE" dirty="0"/>
          </a:p>
        </p:txBody>
      </p:sp>
      <p:sp>
        <p:nvSpPr>
          <p:cNvPr id="4" name="Slide Number Placeholder 3">
            <a:extLst>
              <a:ext uri="{FF2B5EF4-FFF2-40B4-BE49-F238E27FC236}">
                <a16:creationId xmlns:a16="http://schemas.microsoft.com/office/drawing/2014/main" id="{C1C7D14B-B866-B78B-9E45-3C0DA071ADAE}"/>
              </a:ext>
            </a:extLst>
          </p:cNvPr>
          <p:cNvSpPr>
            <a:spLocks noGrp="1"/>
          </p:cNvSpPr>
          <p:nvPr>
            <p:ph type="sldNum" sz="quarter" idx="10"/>
          </p:nvPr>
        </p:nvSpPr>
        <p:spPr/>
        <p:txBody>
          <a:bodyPr/>
          <a:lstStyle/>
          <a:p>
            <a:fld id="{D64F2C25-99DC-4E03-B761-F0DD23C54933}" type="slidenum">
              <a:rPr lang="fr-BE" smtClean="0"/>
              <a:t>44</a:t>
            </a:fld>
            <a:endParaRPr lang="fr-BE"/>
          </a:p>
        </p:txBody>
      </p:sp>
    </p:spTree>
    <p:extLst>
      <p:ext uri="{BB962C8B-B14F-4D97-AF65-F5344CB8AC3E}">
        <p14:creationId xmlns:p14="http://schemas.microsoft.com/office/powerpoint/2010/main" val="11842890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45</a:t>
            </a:fld>
            <a:endParaRPr lang="fr-BE"/>
          </a:p>
        </p:txBody>
      </p:sp>
    </p:spTree>
    <p:extLst>
      <p:ext uri="{BB962C8B-B14F-4D97-AF65-F5344CB8AC3E}">
        <p14:creationId xmlns:p14="http://schemas.microsoft.com/office/powerpoint/2010/main" val="35313387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9E7D6-8635-8575-4D4A-F28E6AD163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AF8731-88C8-3516-2826-43CB5CEF96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2BC221-9706-E28F-F1F2-A6825C756379}"/>
              </a:ext>
            </a:extLst>
          </p:cNvPr>
          <p:cNvSpPr>
            <a:spLocks noGrp="1"/>
          </p:cNvSpPr>
          <p:nvPr>
            <p:ph type="body" idx="1"/>
          </p:nvPr>
        </p:nvSpPr>
        <p:spPr/>
        <p:txBody>
          <a:bodyPr/>
          <a:lstStyle/>
          <a:p>
            <a:endParaRPr lang="fr-BE" dirty="0"/>
          </a:p>
        </p:txBody>
      </p:sp>
      <p:sp>
        <p:nvSpPr>
          <p:cNvPr id="4" name="Slide Number Placeholder 3">
            <a:extLst>
              <a:ext uri="{FF2B5EF4-FFF2-40B4-BE49-F238E27FC236}">
                <a16:creationId xmlns:a16="http://schemas.microsoft.com/office/drawing/2014/main" id="{16FA4F43-D29F-704E-1F46-5322BED83E14}"/>
              </a:ext>
            </a:extLst>
          </p:cNvPr>
          <p:cNvSpPr>
            <a:spLocks noGrp="1"/>
          </p:cNvSpPr>
          <p:nvPr>
            <p:ph type="sldNum" sz="quarter" idx="10"/>
          </p:nvPr>
        </p:nvSpPr>
        <p:spPr/>
        <p:txBody>
          <a:bodyPr/>
          <a:lstStyle/>
          <a:p>
            <a:fld id="{D64F2C25-99DC-4E03-B761-F0DD23C54933}" type="slidenum">
              <a:rPr lang="fr-BE" smtClean="0"/>
              <a:t>46</a:t>
            </a:fld>
            <a:endParaRPr lang="fr-BE"/>
          </a:p>
        </p:txBody>
      </p:sp>
    </p:spTree>
    <p:extLst>
      <p:ext uri="{BB962C8B-B14F-4D97-AF65-F5344CB8AC3E}">
        <p14:creationId xmlns:p14="http://schemas.microsoft.com/office/powerpoint/2010/main" val="27596163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9FCED-1912-2565-D8F6-7D101D75D7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B2847-F7FE-95C6-00BD-A398CFCC43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FFF6EE-3092-9516-848A-A7DF08B32779}"/>
              </a:ext>
            </a:extLst>
          </p:cNvPr>
          <p:cNvSpPr>
            <a:spLocks noGrp="1"/>
          </p:cNvSpPr>
          <p:nvPr>
            <p:ph type="body" idx="1"/>
          </p:nvPr>
        </p:nvSpPr>
        <p:spPr/>
        <p:txBody>
          <a:bodyPr/>
          <a:lstStyle/>
          <a:p>
            <a:endParaRPr lang="fr-BE" dirty="0"/>
          </a:p>
        </p:txBody>
      </p:sp>
      <p:sp>
        <p:nvSpPr>
          <p:cNvPr id="4" name="Slide Number Placeholder 3">
            <a:extLst>
              <a:ext uri="{FF2B5EF4-FFF2-40B4-BE49-F238E27FC236}">
                <a16:creationId xmlns:a16="http://schemas.microsoft.com/office/drawing/2014/main" id="{94D04D1C-EC94-C965-787D-90227B8C1BEA}"/>
              </a:ext>
            </a:extLst>
          </p:cNvPr>
          <p:cNvSpPr>
            <a:spLocks noGrp="1"/>
          </p:cNvSpPr>
          <p:nvPr>
            <p:ph type="sldNum" sz="quarter" idx="10"/>
          </p:nvPr>
        </p:nvSpPr>
        <p:spPr/>
        <p:txBody>
          <a:bodyPr/>
          <a:lstStyle/>
          <a:p>
            <a:fld id="{D64F2C25-99DC-4E03-B761-F0DD23C54933}" type="slidenum">
              <a:rPr lang="fr-BE" smtClean="0"/>
              <a:t>47</a:t>
            </a:fld>
            <a:endParaRPr lang="fr-BE"/>
          </a:p>
        </p:txBody>
      </p:sp>
    </p:spTree>
    <p:extLst>
      <p:ext uri="{BB962C8B-B14F-4D97-AF65-F5344CB8AC3E}">
        <p14:creationId xmlns:p14="http://schemas.microsoft.com/office/powerpoint/2010/main" val="22382051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83BCA-74C8-736C-9099-B2D72331F1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296FF0-FABA-117B-551D-88FCB6D10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4DD0B-24A6-CB3B-E0AC-7AC3943D871C}"/>
              </a:ext>
            </a:extLst>
          </p:cNvPr>
          <p:cNvSpPr>
            <a:spLocks noGrp="1"/>
          </p:cNvSpPr>
          <p:nvPr>
            <p:ph type="body" idx="1"/>
          </p:nvPr>
        </p:nvSpPr>
        <p:spPr/>
        <p:txBody>
          <a:bodyPr/>
          <a:lstStyle/>
          <a:p>
            <a:endParaRPr lang="fr-BE" dirty="0"/>
          </a:p>
        </p:txBody>
      </p:sp>
      <p:sp>
        <p:nvSpPr>
          <p:cNvPr id="4" name="Slide Number Placeholder 3">
            <a:extLst>
              <a:ext uri="{FF2B5EF4-FFF2-40B4-BE49-F238E27FC236}">
                <a16:creationId xmlns:a16="http://schemas.microsoft.com/office/drawing/2014/main" id="{4053BCDF-A9CC-C9D7-8C60-CEBFB5EE29CF}"/>
              </a:ext>
            </a:extLst>
          </p:cNvPr>
          <p:cNvSpPr>
            <a:spLocks noGrp="1"/>
          </p:cNvSpPr>
          <p:nvPr>
            <p:ph type="sldNum" sz="quarter" idx="10"/>
          </p:nvPr>
        </p:nvSpPr>
        <p:spPr/>
        <p:txBody>
          <a:bodyPr/>
          <a:lstStyle/>
          <a:p>
            <a:fld id="{D64F2C25-99DC-4E03-B761-F0DD23C54933}" type="slidenum">
              <a:rPr lang="fr-BE" smtClean="0"/>
              <a:t>48</a:t>
            </a:fld>
            <a:endParaRPr lang="fr-BE"/>
          </a:p>
        </p:txBody>
      </p:sp>
    </p:spTree>
    <p:extLst>
      <p:ext uri="{BB962C8B-B14F-4D97-AF65-F5344CB8AC3E}">
        <p14:creationId xmlns:p14="http://schemas.microsoft.com/office/powerpoint/2010/main" val="14228194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49</a:t>
            </a:fld>
            <a:endParaRPr lang="fr-BE"/>
          </a:p>
        </p:txBody>
      </p:sp>
    </p:spTree>
    <p:extLst>
      <p:ext uri="{BB962C8B-B14F-4D97-AF65-F5344CB8AC3E}">
        <p14:creationId xmlns:p14="http://schemas.microsoft.com/office/powerpoint/2010/main" val="11801219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50</a:t>
            </a:fld>
            <a:endParaRPr lang="fr-BE"/>
          </a:p>
        </p:txBody>
      </p:sp>
    </p:spTree>
    <p:extLst>
      <p:ext uri="{BB962C8B-B14F-4D97-AF65-F5344CB8AC3E}">
        <p14:creationId xmlns:p14="http://schemas.microsoft.com/office/powerpoint/2010/main" val="35017520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51</a:t>
            </a:fld>
            <a:endParaRPr lang="fr-BE"/>
          </a:p>
        </p:txBody>
      </p:sp>
    </p:spTree>
    <p:extLst>
      <p:ext uri="{BB962C8B-B14F-4D97-AF65-F5344CB8AC3E}">
        <p14:creationId xmlns:p14="http://schemas.microsoft.com/office/powerpoint/2010/main" val="27532432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200" dirty="0"/>
              <a:t>Luik B bevat de preventieactiviteiten met betrekking tot professionele risico’s die een lokale planmatige aanpak vereisen en die niet hernomen zijn in het GPP/JAP Defensie.</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52</a:t>
            </a:fld>
            <a:endParaRPr lang="fr-BE"/>
          </a:p>
        </p:txBody>
      </p:sp>
    </p:spTree>
    <p:extLst>
      <p:ext uri="{BB962C8B-B14F-4D97-AF65-F5344CB8AC3E}">
        <p14:creationId xmlns:p14="http://schemas.microsoft.com/office/powerpoint/2010/main" val="1637790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Geldig van 1 Apr 2024 tot 31 Mar 2025(+1)</a:t>
            </a:r>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6</a:t>
            </a:fld>
            <a:endParaRPr lang="fr-BE"/>
          </a:p>
        </p:txBody>
      </p:sp>
    </p:spTree>
    <p:extLst>
      <p:ext uri="{BB962C8B-B14F-4D97-AF65-F5344CB8AC3E}">
        <p14:creationId xmlns:p14="http://schemas.microsoft.com/office/powerpoint/2010/main" val="34223389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05F68A-FCC7-45F6-BB30-725AB3F66B33}"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6300014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54</a:t>
            </a:fld>
            <a:endParaRPr lang="fr-BE"/>
          </a:p>
        </p:txBody>
      </p:sp>
    </p:spTree>
    <p:extLst>
      <p:ext uri="{BB962C8B-B14F-4D97-AF65-F5344CB8AC3E}">
        <p14:creationId xmlns:p14="http://schemas.microsoft.com/office/powerpoint/2010/main" val="32218799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56</a:t>
            </a:fld>
            <a:endParaRPr lang="fr-BE"/>
          </a:p>
        </p:txBody>
      </p:sp>
    </p:spTree>
    <p:extLst>
      <p:ext uri="{BB962C8B-B14F-4D97-AF65-F5344CB8AC3E}">
        <p14:creationId xmlns:p14="http://schemas.microsoft.com/office/powerpoint/2010/main" val="39850613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57</a:t>
            </a:fld>
            <a:endParaRPr lang="fr-BE"/>
          </a:p>
        </p:txBody>
      </p:sp>
    </p:spTree>
    <p:extLst>
      <p:ext uri="{BB962C8B-B14F-4D97-AF65-F5344CB8AC3E}">
        <p14:creationId xmlns:p14="http://schemas.microsoft.com/office/powerpoint/2010/main" val="27636789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63</a:t>
            </a:fld>
            <a:endParaRPr lang="fr-BE"/>
          </a:p>
        </p:txBody>
      </p:sp>
    </p:spTree>
    <p:extLst>
      <p:ext uri="{BB962C8B-B14F-4D97-AF65-F5344CB8AC3E}">
        <p14:creationId xmlns:p14="http://schemas.microsoft.com/office/powerpoint/2010/main" val="1893237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Deze richtlijn beschrijft</a:t>
            </a:r>
            <a:r>
              <a:rPr lang="nl-BE" baseline="0" dirty="0"/>
              <a:t> de taken van de verschillende actoren binnen het preventie en welzijnsbeleid.</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7</a:t>
            </a:fld>
            <a:endParaRPr lang="fr-BE"/>
          </a:p>
        </p:txBody>
      </p:sp>
    </p:spTree>
    <p:extLst>
      <p:ext uri="{BB962C8B-B14F-4D97-AF65-F5344CB8AC3E}">
        <p14:creationId xmlns:p14="http://schemas.microsoft.com/office/powerpoint/2010/main" val="2984802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err="1"/>
              <a:t>Verantwoordelijkheid</a:t>
            </a:r>
            <a:r>
              <a:rPr lang="en-US" altLang="en-US" dirty="0"/>
              <a:t> </a:t>
            </a:r>
            <a:r>
              <a:rPr lang="en-US" altLang="en-US" dirty="0" err="1"/>
              <a:t>Staf</a:t>
            </a:r>
            <a:r>
              <a:rPr lang="en-US" altLang="en-US" dirty="0"/>
              <a:t> </a:t>
            </a:r>
            <a:r>
              <a:rPr lang="en-US" altLang="en-US" dirty="0" err="1"/>
              <a:t>Defensie</a:t>
            </a:r>
            <a:r>
              <a:rPr lang="en-US" altLang="en-US" dirty="0"/>
              <a:t> </a:t>
            </a:r>
            <a:r>
              <a:rPr lang="en-US" altLang="en-US" dirty="0" err="1"/>
              <a:t>en</a:t>
            </a:r>
            <a:r>
              <a:rPr lang="en-US" altLang="en-US" dirty="0"/>
              <a:t> DG’s </a:t>
            </a:r>
            <a:r>
              <a:rPr lang="en-US" altLang="en-US" dirty="0" err="1"/>
              <a:t>en</a:t>
            </a:r>
            <a:r>
              <a:rPr lang="en-US" altLang="en-US" dirty="0"/>
              <a:t> </a:t>
            </a:r>
            <a:r>
              <a:rPr lang="en-US" altLang="en-US" dirty="0" err="1"/>
              <a:t>ACOS’en</a:t>
            </a:r>
            <a:endParaRPr lang="en-US" altLang="en-US"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8</a:t>
            </a:fld>
            <a:endParaRPr lang="fr-BE"/>
          </a:p>
        </p:txBody>
      </p:sp>
    </p:spTree>
    <p:extLst>
      <p:ext uri="{BB962C8B-B14F-4D97-AF65-F5344CB8AC3E}">
        <p14:creationId xmlns:p14="http://schemas.microsoft.com/office/powerpoint/2010/main" val="1770225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 Luik B</a:t>
            </a:r>
            <a:br>
              <a:rPr lang="nl-BE" dirty="0"/>
            </a:br>
            <a:br>
              <a:rPr lang="nl-BE" dirty="0"/>
            </a:br>
            <a:r>
              <a:rPr lang="nl-BE" dirty="0"/>
              <a:t>  Dit kunnen maatregelen zijn die voortvloeien uit verslagen van ILE, jaarlijkse rondgangen, incidenten, ongevallen, brand-/evacuatieoefeningen, …..</a:t>
            </a:r>
            <a:r>
              <a:rPr lang="nl-BE" baseline="0" dirty="0"/>
              <a:t> en risicoanalyses</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9</a:t>
            </a:fld>
            <a:endParaRPr lang="fr-BE"/>
          </a:p>
        </p:txBody>
      </p:sp>
    </p:spTree>
    <p:extLst>
      <p:ext uri="{BB962C8B-B14F-4D97-AF65-F5344CB8AC3E}">
        <p14:creationId xmlns:p14="http://schemas.microsoft.com/office/powerpoint/2010/main" val="1666594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10</a:t>
            </a:fld>
            <a:endParaRPr lang="fr-BE"/>
          </a:p>
        </p:txBody>
      </p:sp>
    </p:spTree>
    <p:extLst>
      <p:ext uri="{BB962C8B-B14F-4D97-AF65-F5344CB8AC3E}">
        <p14:creationId xmlns:p14="http://schemas.microsoft.com/office/powerpoint/2010/main" val="2951424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shpapps.mil.intra/sites/EDR/Publications/ACWB-SPS-WRKPR-002_F_E001_R000.docx" TargetMode="External"/><Relationship Id="rId13" Type="http://schemas.openxmlformats.org/officeDocument/2006/relationships/hyperlink" Target="http://intranet.mil.intra/sites/EDir/ACOSWB/Geconverteerde%20Documenten/Richtlijnen/SPS/ACWB-SPS-WRKPR-005_N.pdf" TargetMode="External"/><Relationship Id="rId3" Type="http://schemas.openxmlformats.org/officeDocument/2006/relationships/hyperlink" Target="https://shpapps.mil.intra/sites/EDR/Publications/ACWB-SPS-WRKPR-009_N_E001_R000.docx" TargetMode="External"/><Relationship Id="rId7" Type="http://schemas.openxmlformats.org/officeDocument/2006/relationships/hyperlink" Target="https://shpapps.mil.intra/sites/EDR/Publications/ACWB-SPS-WRKPR-002_N_E001_R000.docx" TargetMode="External"/><Relationship Id="rId12" Type="http://schemas.openxmlformats.org/officeDocument/2006/relationships/hyperlink" Target="https://shpapps.mil.intra/sites/EDR/Publications/ACWB-GID-WRKPR-002_F_E002_R000.docx"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shpapps.mil.intra/sites/EDR/Publications/ACWB-SPS-WRKPR-005_F_E002_R000.pdf" TargetMode="External"/><Relationship Id="rId11" Type="http://schemas.openxmlformats.org/officeDocument/2006/relationships/hyperlink" Target="https://shpapps.mil.intra/sites/EDR/Publications/ACWB-GID-WRKPR-002_N_E002_R000.docx" TargetMode="External"/><Relationship Id="rId5" Type="http://schemas.openxmlformats.org/officeDocument/2006/relationships/hyperlink" Target="https://shpapps.mil.intra/sites/EDR/Publications/ACWB-SPS-WRKPR-005_N_E002_R000.pdf?web=1" TargetMode="External"/><Relationship Id="rId10" Type="http://schemas.openxmlformats.org/officeDocument/2006/relationships/hyperlink" Target="https://shpapps.mil.intra/sites/EDR/Publications/ACWB-GID-WRKPR-003_F_E001_R000.docx?web=1" TargetMode="External"/><Relationship Id="rId4" Type="http://schemas.openxmlformats.org/officeDocument/2006/relationships/hyperlink" Target="https://shpapps.mil.intra/sites/EDR/Publications/ACWB-SPS-WRKPR-009_F_E001_R000.docx" TargetMode="External"/><Relationship Id="rId9" Type="http://schemas.openxmlformats.org/officeDocument/2006/relationships/hyperlink" Target="https://shpapps.mil.intra/sites/EDR/Publications/ACWB-GID-WRKPR-003_N_E001_R000.docx?web=1"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Info%20Assistent%20in%20Preventie%20van%20de%20Eenheid/codex%202020.pdf" TargetMode="External"/><Relationship Id="rId7" Type="http://schemas.openxmlformats.org/officeDocument/2006/relationships/hyperlink" Target="https://intranet.mil.intra/sites/CHOD/CHOD_Refertes/Plan%20Global%20de%20Pr&#233;vention_2025-2029_PAA%202025_F_MITS_2500003060.doc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intranet.mil.intra/sites/CHOD/CHOD_Refertes/Globaal%20Preventieplan_2025-2029_JAP%202025_N_MITS_2500003060.docx" TargetMode="External"/><Relationship Id="rId5" Type="http://schemas.openxmlformats.org/officeDocument/2006/relationships/hyperlink" Target="https://werk.belgie.be/sites/default/files/content/documents/Welzijn%20op%20het%20werk/Regelgeving/Codex%20boek%20II%20titel%201%20IDPB.pdf" TargetMode="External"/><Relationship Id="rId4" Type="http://schemas.openxmlformats.org/officeDocument/2006/relationships/hyperlink" Target="https://units.mil.intra/sites/DGHWB/SIPPT_IDPBW_Risk_Management/LDPBW_SLPPT8/Info%20Assistent%20in%20Preventie%20van%20de%20Eenheid/code2020.pdf"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units.mil.intra/sites/DGHWB/SIPPT_IDPBW_Risk_Management/LDPBW_SLPPT8/Templates/Checklist%20brandveiligheid_CODEX-Art52%20ARAB-KB%201972_template.xlsx" TargetMode="External"/><Relationship Id="rId7" Type="http://schemas.openxmlformats.org/officeDocument/2006/relationships/hyperlink" Target="https://units.mil.intra/sites/DGHWB/SIPPT_IDPBW_Risk_Management/LDPBW_SLPPT8/Templates/Template_INVENTARISATIE%20PMGE_2025.xlsx"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hyperlink" Target="https://units.mil.intra/sites/DGHWB/SIPPT_IDPBW_Risk_Management/LDPBW_SLPPT8/Templates/Inventarisatie%20arbeidsmiddelen.xls" TargetMode="External"/><Relationship Id="rId5" Type="http://schemas.openxmlformats.org/officeDocument/2006/relationships/hyperlink" Target="https://shpapps.mil.intra/sites/EDR/Publications/DGMR-SPS-PRPER-PMRS-001_N_E005_R000.docx?web=1" TargetMode="External"/><Relationship Id="rId4" Type="http://schemas.openxmlformats.org/officeDocument/2006/relationships/hyperlink" Target="https://shpapps.mil.intra/sites/EDR/Publications/DGMR-SPS-PRPER-PRMW-002_N_E001_R000.pdf?web=1"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Veiligheidsinformatiebladen%20MSDS/SDS%20aceton.pdf" TargetMode="External"/><Relationship Id="rId2" Type="http://schemas.openxmlformats.org/officeDocument/2006/relationships/hyperlink" Target="https://units.mil.intra/sites/DGHWB/SIPPT_IDPBW_Risk_Management/LDPBW_SLPPT8/Templates/Template_INVENTARISATIE%20PMGE_2025.xlsx" TargetMode="External"/><Relationship Id="rId1" Type="http://schemas.openxmlformats.org/officeDocument/2006/relationships/slideLayout" Target="../slideLayouts/slideLayout7.xml"/><Relationship Id="rId4" Type="http://schemas.openxmlformats.org/officeDocument/2006/relationships/hyperlink" Target="https://units.mil.intra/sites/DGHWB/SIPPT_IDPBW_Risk_Management/LDPBW_SLPPT8/VeiligheidsinstructiekaartPMGE/VIK-255_Jet-A1_NATO%20F35_NL.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shpapps.mil.intra/sites/EDR/Publications/ACWB-SPS-WRKPR-005_N_E002_R000.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shpapps.mil.intra/sites/EDR/Publications/ACWB-SPS-WRKPR-005_F_E002_R000.pdf"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units.mil.intra/sites/DGMR/SYS/S/P/S/Pages/Safety-Data-Sheets---SP.aspx"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hyperlink" Target="https://units.mil.intra/sites/DGHWB/SIPPT_IDPBW_Risk_Management/LDPBW_SLPPT8/Templates/Inventarisatie%20arbeidsmiddelen.xls" TargetMode="Externa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shpapps.mil.intra/sites/EDR/Publications/ACWB-SPS-WRKPR-002_N_E001_R000.doc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shpapps.mil.intra/sites/EDR/Publications/ACWB-SPS-WRKPR-002_F_E001_R000.docx"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intranet.mil.intra/sites/EDir/ACOSWB/Geconverteerde%20Documenten/Richtlijnen/SPS/ACWB-SPS-WRKPR-009_N.doc"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Het </a:t>
            </a:r>
            <a:r>
              <a:rPr lang="fr-BE" sz="5400" dirty="0" err="1"/>
              <a:t>lokaal</a:t>
            </a:r>
            <a:r>
              <a:rPr lang="fr-BE" sz="5400" dirty="0"/>
              <a:t> </a:t>
            </a:r>
            <a:r>
              <a:rPr lang="fr-BE" sz="5400" dirty="0" err="1"/>
              <a:t>preventieplan</a:t>
            </a:r>
            <a:r>
              <a:rPr lang="fr-BE" sz="5400" dirty="0"/>
              <a:t> 2026-2030</a:t>
            </a:r>
          </a:p>
        </p:txBody>
      </p:sp>
      <p:sp>
        <p:nvSpPr>
          <p:cNvPr id="3" name="Text Placeholder 2"/>
          <p:cNvSpPr>
            <a:spLocks noGrp="1"/>
          </p:cNvSpPr>
          <p:nvPr>
            <p:ph type="body" sz="quarter" idx="16"/>
          </p:nvPr>
        </p:nvSpPr>
        <p:spPr/>
        <p:txBody>
          <a:bodyPr>
            <a:normAutofit lnSpcReduction="10000"/>
          </a:bodyPr>
          <a:lstStyle/>
          <a:p>
            <a:r>
              <a:rPr lang="fr-BE" dirty="0"/>
              <a:t>18 </a:t>
            </a:r>
            <a:r>
              <a:rPr lang="fr-BE" dirty="0" err="1"/>
              <a:t>Feb</a:t>
            </a:r>
            <a:r>
              <a:rPr lang="fr-BE" dirty="0"/>
              <a:t> 2026</a:t>
            </a:r>
          </a:p>
        </p:txBody>
      </p:sp>
      <p:sp>
        <p:nvSpPr>
          <p:cNvPr id="4" name="Text Placeholder 3"/>
          <p:cNvSpPr>
            <a:spLocks noGrp="1"/>
          </p:cNvSpPr>
          <p:nvPr>
            <p:ph type="body" sz="quarter" idx="17"/>
          </p:nvPr>
        </p:nvSpPr>
        <p:spPr/>
        <p:txBody>
          <a:bodyPr/>
          <a:lstStyle/>
          <a:p>
            <a:r>
              <a:rPr lang="fr-BE" dirty="0"/>
              <a:t>SLLPT 08</a:t>
            </a:r>
          </a:p>
        </p:txBody>
      </p:sp>
      <p:sp>
        <p:nvSpPr>
          <p:cNvPr id="5" name="Text Placeholder 4"/>
          <p:cNvSpPr>
            <a:spLocks noGrp="1"/>
          </p:cNvSpPr>
          <p:nvPr>
            <p:ph type="body" sz="quarter" idx="18"/>
          </p:nvPr>
        </p:nvSpPr>
        <p:spPr/>
        <p:txBody>
          <a:bodyPr/>
          <a:lstStyle/>
          <a:p>
            <a:r>
              <a:rPr lang="fr-BE" dirty="0"/>
              <a:t>Adjt Choubane</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Opmaak LPP / PLP</a:t>
            </a:r>
          </a:p>
        </p:txBody>
      </p:sp>
      <p:sp>
        <p:nvSpPr>
          <p:cNvPr id="2" name="Rectangle 1"/>
          <p:cNvSpPr/>
          <p:nvPr/>
        </p:nvSpPr>
        <p:spPr>
          <a:xfrm>
            <a:off x="1237673" y="1905506"/>
            <a:ext cx="9825743" cy="3447098"/>
          </a:xfrm>
          <a:prstGeom prst="rect">
            <a:avLst/>
          </a:prstGeom>
        </p:spPr>
        <p:txBody>
          <a:bodyPr wrap="square">
            <a:spAutoFit/>
          </a:bodyPr>
          <a:lstStyle/>
          <a:p>
            <a:pPr algn="just"/>
            <a:endParaRPr lang="nl-BE" b="1"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nl-BE" dirty="0">
                <a:latin typeface="Arial" panose="020B0604020202020204" pitchFamily="34" charset="0"/>
                <a:cs typeface="Arial" panose="020B0604020202020204" pitchFamily="34" charset="0"/>
              </a:rPr>
              <a:t>Alle actiepunten uit het JAP die voor uw eenheid van toepassing zijn </a:t>
            </a:r>
            <a:r>
              <a:rPr lang="nl-BE" b="1" u="sng" dirty="0">
                <a:latin typeface="Arial" panose="020B0604020202020204" pitchFamily="34" charset="0"/>
                <a:cs typeface="Arial" panose="020B0604020202020204" pitchFamily="34" charset="0"/>
              </a:rPr>
              <a:t>moeten</a:t>
            </a:r>
            <a:r>
              <a:rPr lang="nl-BE" dirty="0">
                <a:latin typeface="Arial" panose="020B0604020202020204" pitchFamily="34" charset="0"/>
                <a:cs typeface="Arial" panose="020B0604020202020204" pitchFamily="34" charset="0"/>
              </a:rPr>
              <a:t> hernomen worden in Luik A.</a:t>
            </a:r>
          </a:p>
          <a:p>
            <a:pPr marL="447675" algn="just"/>
            <a:endParaRPr lang="nl-BE"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nl-BE" dirty="0">
                <a:latin typeface="Arial" panose="020B0604020202020204" pitchFamily="34" charset="0"/>
                <a:cs typeface="Arial" panose="020B0604020202020204" pitchFamily="34" charset="0"/>
              </a:rPr>
              <a:t>Stappenplan.</a:t>
            </a:r>
          </a:p>
          <a:p>
            <a:pPr algn="just"/>
            <a:endParaRPr lang="nl-BE" dirty="0">
              <a:latin typeface="Arial" panose="020B0604020202020204" pitchFamily="34" charset="0"/>
              <a:cs typeface="Arial" panose="020B0604020202020204" pitchFamily="34" charset="0"/>
            </a:endParaRPr>
          </a:p>
          <a:p>
            <a:pPr marL="914400" lvl="1" indent="-457200" algn="just">
              <a:spcAft>
                <a:spcPts val="600"/>
              </a:spcAft>
              <a:buFont typeface="+mj-lt"/>
              <a:buAutoNum type="alphaLcParenR"/>
            </a:pPr>
            <a:r>
              <a:rPr lang="nl-BE" dirty="0">
                <a:latin typeface="Arial" panose="020B0604020202020204" pitchFamily="34" charset="0"/>
                <a:cs typeface="Arial" panose="020B0604020202020204" pitchFamily="34" charset="0"/>
              </a:rPr>
              <a:t>Nagaan welke acties van het JAP 2025/2026 dienen overgenomen te worden.</a:t>
            </a:r>
          </a:p>
          <a:p>
            <a:pPr marL="896938" lvl="1" algn="just">
              <a:spcAft>
                <a:spcPts val="600"/>
              </a:spcAft>
            </a:pPr>
            <a:r>
              <a:rPr lang="nl-BE" dirty="0">
                <a:latin typeface="Arial" panose="020B0604020202020204" pitchFamily="34" charset="0"/>
                <a:cs typeface="Arial" panose="020B0604020202020204" pitchFamily="34" charset="0"/>
              </a:rPr>
              <a:t>Zie JAP 2026/2027, Impact op de </a:t>
            </a:r>
            <a:r>
              <a:rPr lang="nl-BE" dirty="0" err="1">
                <a:latin typeface="Arial" panose="020B0604020202020204" pitchFamily="34" charset="0"/>
                <a:cs typeface="Arial" panose="020B0604020202020204" pitchFamily="34" charset="0"/>
              </a:rPr>
              <a:t>LPP’s</a:t>
            </a:r>
            <a:r>
              <a:rPr lang="nl-BE" dirty="0">
                <a:latin typeface="Arial" panose="020B0604020202020204" pitchFamily="34" charset="0"/>
                <a:cs typeface="Arial" panose="020B0604020202020204" pitchFamily="34" charset="0"/>
              </a:rPr>
              <a:t>.</a:t>
            </a:r>
          </a:p>
          <a:p>
            <a:pPr marL="898525" lvl="1" indent="-454025" algn="just">
              <a:spcAft>
                <a:spcPts val="600"/>
              </a:spcAft>
              <a:buFont typeface="+mj-lt"/>
              <a:buAutoNum type="alphaLcParenR" startAt="2"/>
            </a:pPr>
            <a:r>
              <a:rPr lang="nl-BE" dirty="0">
                <a:latin typeface="Arial" panose="020B0604020202020204" pitchFamily="34" charset="0"/>
                <a:cs typeface="Arial" panose="020B0604020202020204" pitchFamily="34" charset="0"/>
              </a:rPr>
              <a:t>Opmaken Luik A van het LPP.</a:t>
            </a:r>
          </a:p>
          <a:p>
            <a:pPr marL="898525" lvl="1" indent="-454025" algn="just">
              <a:spcAft>
                <a:spcPts val="600"/>
              </a:spcAft>
              <a:buFont typeface="+mj-lt"/>
              <a:buAutoNum type="alphaLcParenR" startAt="2"/>
            </a:pPr>
            <a:r>
              <a:rPr lang="nl-BE" dirty="0">
                <a:latin typeface="Arial" panose="020B0604020202020204" pitchFamily="34" charset="0"/>
                <a:cs typeface="Arial" panose="020B0604020202020204" pitchFamily="34" charset="0"/>
              </a:rPr>
              <a:t>Nagaan welke punten dienen uitgevoerd te worden die niet hernomen zijn in het JAP.</a:t>
            </a:r>
          </a:p>
          <a:p>
            <a:pPr marL="898525" lvl="1" indent="-454025" algn="just">
              <a:spcAft>
                <a:spcPts val="600"/>
              </a:spcAft>
              <a:buFont typeface="+mj-lt"/>
              <a:buAutoNum type="alphaLcParenR" startAt="2"/>
            </a:pPr>
            <a:r>
              <a:rPr lang="nl-BE" dirty="0">
                <a:latin typeface="Arial" panose="020B0604020202020204" pitchFamily="34" charset="0"/>
                <a:cs typeface="Arial" panose="020B0604020202020204" pitchFamily="34" charset="0"/>
              </a:rPr>
              <a:t>Opmaken van Luik B van het LPP.</a:t>
            </a:r>
          </a:p>
        </p:txBody>
      </p:sp>
    </p:spTree>
    <p:extLst>
      <p:ext uri="{BB962C8B-B14F-4D97-AF65-F5344CB8AC3E}">
        <p14:creationId xmlns:p14="http://schemas.microsoft.com/office/powerpoint/2010/main" val="2065943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5320D-9DF2-A4E1-4E9E-4B6683A0489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5D54274-999B-6A7B-80E4-E457468F576F}"/>
              </a:ext>
            </a:extLst>
          </p:cNvPr>
          <p:cNvSpPr txBox="1"/>
          <p:nvPr/>
        </p:nvSpPr>
        <p:spPr>
          <a:xfrm>
            <a:off x="1237673" y="600364"/>
            <a:ext cx="6779491" cy="769441"/>
          </a:xfrm>
          <a:prstGeom prst="rect">
            <a:avLst/>
          </a:prstGeom>
        </p:spPr>
        <p:txBody>
          <a:bodyPr wrap="square" rtlCol="0">
            <a:spAutoFit/>
          </a:bodyPr>
          <a:lstStyle/>
          <a:p>
            <a:endParaRPr lang="nl-BE" sz="4400" b="1"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212AB6A7-AA4C-90A4-E516-6D54E6733ABC}"/>
              </a:ext>
            </a:extLst>
          </p:cNvPr>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a:extLst>
              <a:ext uri="{FF2B5EF4-FFF2-40B4-BE49-F238E27FC236}">
                <a16:creationId xmlns:a16="http://schemas.microsoft.com/office/drawing/2014/main" id="{68A40452-F4E1-03DF-6DE3-9F0A72A83905}"/>
              </a:ext>
            </a:extLst>
          </p:cNvPr>
          <p:cNvSpPr/>
          <p:nvPr/>
        </p:nvSpPr>
        <p:spPr>
          <a:xfrm>
            <a:off x="0" y="3091934"/>
            <a:ext cx="12192000" cy="1015663"/>
          </a:xfrm>
          <a:prstGeom prst="rect">
            <a:avLst/>
          </a:prstGeom>
        </p:spPr>
        <p:txBody>
          <a:bodyPr wrap="square">
            <a:spAutoFit/>
          </a:bodyPr>
          <a:lstStyle/>
          <a:p>
            <a:pPr algn="ctr"/>
            <a:r>
              <a:rPr lang="nl-BE" sz="6000" dirty="0">
                <a:latin typeface="Arial" panose="020B0604020202020204" pitchFamily="34" charset="0"/>
                <a:cs typeface="Arial" panose="020B0604020202020204" pitchFamily="34" charset="0"/>
              </a:rPr>
              <a:t>Fiches JAP.</a:t>
            </a:r>
          </a:p>
        </p:txBody>
      </p:sp>
    </p:spTree>
    <p:extLst>
      <p:ext uri="{BB962C8B-B14F-4D97-AF65-F5344CB8AC3E}">
        <p14:creationId xmlns:p14="http://schemas.microsoft.com/office/powerpoint/2010/main" val="3033157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BE573D-FB3E-BE4A-6C96-E5B1DCFBE92C}"/>
              </a:ext>
            </a:extLst>
          </p:cNvPr>
          <p:cNvSpPr>
            <a:spLocks noGrp="1"/>
          </p:cNvSpPr>
          <p:nvPr>
            <p:ph type="body" sz="quarter" idx="13"/>
          </p:nvPr>
        </p:nvSpPr>
        <p:spPr/>
        <p:txBody>
          <a:bodyPr/>
          <a:lstStyle/>
          <a:p>
            <a:r>
              <a:rPr lang="nl-BE" dirty="0"/>
              <a:t>Afgesloten Fiches.</a:t>
            </a:r>
          </a:p>
        </p:txBody>
      </p:sp>
      <p:sp>
        <p:nvSpPr>
          <p:cNvPr id="4" name="Text Placeholder 3">
            <a:extLst>
              <a:ext uri="{FF2B5EF4-FFF2-40B4-BE49-F238E27FC236}">
                <a16:creationId xmlns:a16="http://schemas.microsoft.com/office/drawing/2014/main" id="{F1137A95-48C8-25B7-215F-7C2490BCC165}"/>
              </a:ext>
            </a:extLst>
          </p:cNvPr>
          <p:cNvSpPr>
            <a:spLocks noGrp="1"/>
          </p:cNvSpPr>
          <p:nvPr>
            <p:ph type="body" sz="quarter" idx="27"/>
          </p:nvPr>
        </p:nvSpPr>
        <p:spPr/>
        <p:txBody>
          <a:bodyPr/>
          <a:lstStyle/>
          <a:p>
            <a:pPr marL="285750" lvl="0" indent="-285750">
              <a:buFont typeface="Arial" panose="020B0604020202020204" pitchFamily="34" charset="0"/>
              <a:buChar char="•"/>
            </a:pPr>
            <a:r>
              <a:rPr lang="nl-BE" sz="3200" dirty="0"/>
              <a:t>Fiche 21-WB-01 Roken: beleid en preventie </a:t>
            </a:r>
          </a:p>
          <a:p>
            <a:pPr marL="285750" lvl="0" indent="-285750">
              <a:buFont typeface="Arial" panose="020B0604020202020204" pitchFamily="34" charset="0"/>
              <a:buChar char="•"/>
            </a:pPr>
            <a:endParaRPr lang="nl-BE" sz="3200" dirty="0"/>
          </a:p>
          <a:p>
            <a:pPr marL="285750" indent="-285750">
              <a:buFont typeface="Arial" panose="020B0604020202020204" pitchFamily="34" charset="0"/>
              <a:buChar char="•"/>
            </a:pPr>
            <a:r>
              <a:rPr lang="en-GB" sz="3200" dirty="0"/>
              <a:t>Fiche 23-DF-01 New Way If Working</a:t>
            </a:r>
            <a:endParaRPr lang="nl-BE" sz="3200" dirty="0"/>
          </a:p>
        </p:txBody>
      </p:sp>
    </p:spTree>
    <p:extLst>
      <p:ext uri="{BB962C8B-B14F-4D97-AF65-F5344CB8AC3E}">
        <p14:creationId xmlns:p14="http://schemas.microsoft.com/office/powerpoint/2010/main" val="920296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E05247-4E39-23AF-5E10-2FDA430A7FA3}"/>
              </a:ext>
            </a:extLst>
          </p:cNvPr>
          <p:cNvSpPr>
            <a:spLocks noGrp="1"/>
          </p:cNvSpPr>
          <p:nvPr>
            <p:ph type="body" sz="quarter" idx="13"/>
          </p:nvPr>
        </p:nvSpPr>
        <p:spPr/>
        <p:txBody>
          <a:bodyPr/>
          <a:lstStyle/>
          <a:p>
            <a:r>
              <a:rPr lang="nl-BE" dirty="0"/>
              <a:t>Nieuwe Fiches.</a:t>
            </a:r>
          </a:p>
        </p:txBody>
      </p:sp>
      <p:sp>
        <p:nvSpPr>
          <p:cNvPr id="3" name="Text Placeholder 2">
            <a:extLst>
              <a:ext uri="{FF2B5EF4-FFF2-40B4-BE49-F238E27FC236}">
                <a16:creationId xmlns:a16="http://schemas.microsoft.com/office/drawing/2014/main" id="{92CC4E49-904E-4ED9-FE28-A115A5EBAEB0}"/>
              </a:ext>
            </a:extLst>
          </p:cNvPr>
          <p:cNvSpPr>
            <a:spLocks noGrp="1"/>
          </p:cNvSpPr>
          <p:nvPr>
            <p:ph type="body" sz="quarter" idx="27"/>
          </p:nvPr>
        </p:nvSpPr>
        <p:spPr>
          <a:xfrm>
            <a:off x="281008" y="1779812"/>
            <a:ext cx="11910991" cy="4089476"/>
          </a:xfrm>
        </p:spPr>
        <p:txBody>
          <a:bodyPr/>
          <a:lstStyle/>
          <a:p>
            <a:pPr marL="457200" lvl="0" indent="-457200">
              <a:buFont typeface="Arial" panose="020B0604020202020204" pitchFamily="34" charset="0"/>
              <a:buChar char="•"/>
            </a:pPr>
            <a:r>
              <a:rPr lang="nl-BE" sz="3200" dirty="0"/>
              <a:t>26-CA-01 Gevaar beheersing van baanverlichting op </a:t>
            </a:r>
            <a:r>
              <a:rPr lang="nl-BE" sz="3200" dirty="0" err="1"/>
              <a:t>LuM</a:t>
            </a:r>
            <a:r>
              <a:rPr lang="nl-BE" sz="3200" dirty="0"/>
              <a:t>-basis</a:t>
            </a:r>
          </a:p>
          <a:p>
            <a:pPr marL="457200" lvl="0" indent="-457200">
              <a:buFont typeface="Arial" panose="020B0604020202020204" pitchFamily="34" charset="0"/>
              <a:buChar char="•"/>
            </a:pPr>
            <a:r>
              <a:rPr lang="nl-BE" sz="3200" dirty="0"/>
              <a:t>26-HR-01 Herziening van de toelage voor gevaarlijk, ongezonde, zware werk</a:t>
            </a:r>
          </a:p>
          <a:p>
            <a:pPr marL="457200" lvl="0" indent="-457200">
              <a:buFont typeface="Arial" panose="020B0604020202020204" pitchFamily="34" charset="0"/>
              <a:buChar char="•"/>
            </a:pPr>
            <a:endParaRPr lang="nl-BE" sz="3200" dirty="0"/>
          </a:p>
          <a:p>
            <a:pPr marL="457200" lvl="0" indent="-457200">
              <a:buFont typeface="Arial" panose="020B0604020202020204" pitchFamily="34" charset="0"/>
              <a:buChar char="•"/>
            </a:pPr>
            <a:r>
              <a:rPr lang="fr-BE" sz="3200" dirty="0"/>
              <a:t>27-DF-01 Blast </a:t>
            </a:r>
            <a:r>
              <a:rPr lang="fr-BE" sz="3200" dirty="0" err="1"/>
              <a:t>letsels</a:t>
            </a:r>
            <a:r>
              <a:rPr lang="fr-BE" sz="3200" dirty="0"/>
              <a:t> en </a:t>
            </a:r>
            <a:r>
              <a:rPr lang="fr-BE" sz="3200" dirty="0" err="1"/>
              <a:t>trauma's</a:t>
            </a:r>
            <a:r>
              <a:rPr lang="fr-BE" sz="3200" dirty="0"/>
              <a:t> (BTI &amp; BINT) </a:t>
            </a:r>
            <a:r>
              <a:rPr lang="fr-BE" sz="3200" b="1" dirty="0"/>
              <a:t>[PLACEHOLDER]</a:t>
            </a:r>
            <a:endParaRPr lang="nl-BE" sz="3200" dirty="0"/>
          </a:p>
          <a:p>
            <a:pPr marL="457200" lvl="0" indent="-457200">
              <a:buFont typeface="Arial" panose="020B0604020202020204" pitchFamily="34" charset="0"/>
              <a:buChar char="•"/>
            </a:pPr>
            <a:r>
              <a:rPr lang="nl-BE" sz="3200" dirty="0"/>
              <a:t>27-HR-01 Functie en werkposten beschrijving </a:t>
            </a:r>
            <a:r>
              <a:rPr lang="nl-BE" sz="3200" b="1" dirty="0"/>
              <a:t>[PLACEHOLDER]</a:t>
            </a:r>
            <a:endParaRPr lang="nl-BE" sz="3200" dirty="0"/>
          </a:p>
          <a:p>
            <a:pPr marL="457200" indent="-457200">
              <a:buFont typeface="Arial" panose="020B0604020202020204" pitchFamily="34" charset="0"/>
              <a:buChar char="•"/>
            </a:pPr>
            <a:r>
              <a:rPr lang="nl-BE" sz="3200" dirty="0"/>
              <a:t>27-WB-01 Aangifte van beroepsziekten </a:t>
            </a:r>
            <a:r>
              <a:rPr lang="nl-BE" sz="3200" b="1" dirty="0"/>
              <a:t>[PLACEHOLDER]</a:t>
            </a:r>
          </a:p>
          <a:p>
            <a:pPr marL="457200" indent="-457200">
              <a:buFont typeface="Arial" panose="020B0604020202020204" pitchFamily="34" charset="0"/>
              <a:buChar char="•"/>
            </a:pPr>
            <a:endParaRPr lang="nl-BE" sz="3200" b="1" dirty="0"/>
          </a:p>
          <a:p>
            <a:r>
              <a:rPr lang="nl-BE" sz="2800" i="1" dirty="0">
                <a:solidFill>
                  <a:srgbClr val="0070C0"/>
                </a:solidFill>
              </a:rPr>
              <a:t>Afgezien van bovenstaande, werden alle andere fiches uit het vorige GPP 2025-2029 opnieuw hernomen.</a:t>
            </a:r>
          </a:p>
        </p:txBody>
      </p:sp>
    </p:spTree>
    <p:extLst>
      <p:ext uri="{BB962C8B-B14F-4D97-AF65-F5344CB8AC3E}">
        <p14:creationId xmlns:p14="http://schemas.microsoft.com/office/powerpoint/2010/main" val="128212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endParaRPr lang="nl-BE" sz="4400" b="1" dirty="0">
              <a:latin typeface="Arial" panose="020B0604020202020204" pitchFamily="34" charset="0"/>
              <a:cs typeface="Arial" panose="020B0604020202020204" pitchFamily="34" charset="0"/>
            </a:endParaRP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2704290" y="3244334"/>
            <a:ext cx="8502758" cy="1015663"/>
          </a:xfrm>
          <a:prstGeom prst="rect">
            <a:avLst/>
          </a:prstGeom>
        </p:spPr>
        <p:txBody>
          <a:bodyPr wrap="square">
            <a:spAutoFit/>
          </a:bodyPr>
          <a:lstStyle/>
          <a:p>
            <a:r>
              <a:rPr lang="nl-BE" sz="6000" dirty="0">
                <a:latin typeface="Arial" panose="020B0604020202020204" pitchFamily="34" charset="0"/>
                <a:cs typeface="Arial" panose="020B0604020202020204" pitchFamily="34" charset="0"/>
              </a:rPr>
              <a:t>Fiches JAP 2026/2027</a:t>
            </a:r>
          </a:p>
        </p:txBody>
      </p:sp>
      <p:sp>
        <p:nvSpPr>
          <p:cNvPr id="5" name="TextBox 4">
            <a:extLst>
              <a:ext uri="{FF2B5EF4-FFF2-40B4-BE49-F238E27FC236}">
                <a16:creationId xmlns:a16="http://schemas.microsoft.com/office/drawing/2014/main" id="{4DA3023C-1D98-2C4E-E582-78AE46C0F6BC}"/>
              </a:ext>
            </a:extLst>
          </p:cNvPr>
          <p:cNvSpPr txBox="1"/>
          <p:nvPr/>
        </p:nvSpPr>
        <p:spPr>
          <a:xfrm>
            <a:off x="0" y="5037015"/>
            <a:ext cx="12192000" cy="1323439"/>
          </a:xfrm>
          <a:prstGeom prst="rect">
            <a:avLst/>
          </a:prstGeom>
        </p:spPr>
        <p:txBody>
          <a:bodyPr wrap="square" rtlCol="0">
            <a:spAutoFit/>
          </a:bodyPr>
          <a:lstStyle/>
          <a:p>
            <a:pPr algn="ctr"/>
            <a:r>
              <a:rPr lang="nl-BE" sz="4000" b="1" dirty="0">
                <a:solidFill>
                  <a:srgbClr val="00B050"/>
                </a:solidFill>
                <a:latin typeface="ADLaM Display" panose="02010000000000000000" pitchFamily="2" charset="0"/>
                <a:ea typeface="ADLaM Display" panose="02010000000000000000" pitchFamily="2" charset="0"/>
                <a:cs typeface="ADLaM Display" panose="02010000000000000000" pitchFamily="2" charset="0"/>
              </a:rPr>
              <a:t>Groene titel = mogelijk actie ondernemen!!</a:t>
            </a:r>
            <a:br>
              <a:rPr lang="nl-BE" sz="4000" b="1" dirty="0">
                <a:solidFill>
                  <a:srgbClr val="00B050"/>
                </a:solidFill>
                <a:latin typeface="ADLaM Display" panose="02010000000000000000" pitchFamily="2" charset="0"/>
                <a:ea typeface="ADLaM Display" panose="02010000000000000000" pitchFamily="2" charset="0"/>
                <a:cs typeface="ADLaM Display" panose="02010000000000000000" pitchFamily="2" charset="0"/>
              </a:rPr>
            </a:br>
            <a:r>
              <a:rPr lang="nl-BE" sz="4000" b="1" dirty="0">
                <a:solidFill>
                  <a:srgbClr val="00B050"/>
                </a:solidFill>
                <a:latin typeface="ADLaM Display" panose="02010000000000000000" pitchFamily="2" charset="0"/>
                <a:ea typeface="ADLaM Display" panose="02010000000000000000" pitchFamily="2" charset="0"/>
                <a:cs typeface="ADLaM Display" panose="02010000000000000000" pitchFamily="2" charset="0"/>
              </a:rPr>
              <a:t>Zie ook slide acties LDPBW 08.</a:t>
            </a:r>
          </a:p>
        </p:txBody>
      </p:sp>
    </p:spTree>
    <p:extLst>
      <p:ext uri="{BB962C8B-B14F-4D97-AF65-F5344CB8AC3E}">
        <p14:creationId xmlns:p14="http://schemas.microsoft.com/office/powerpoint/2010/main" val="4184114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graphicFrame>
        <p:nvGraphicFramePr>
          <p:cNvPr id="3" name="Table 2"/>
          <p:cNvGraphicFramePr>
            <a:graphicFrameLocks noGrp="1"/>
          </p:cNvGraphicFramePr>
          <p:nvPr>
            <p:extLst>
              <p:ext uri="{D42A27DB-BD31-4B8C-83A1-F6EECF244321}">
                <p14:modId xmlns:p14="http://schemas.microsoft.com/office/powerpoint/2010/main" val="215729622"/>
              </p:ext>
            </p:extLst>
          </p:nvPr>
        </p:nvGraphicFramePr>
        <p:xfrm>
          <a:off x="0" y="1831923"/>
          <a:ext cx="12191999" cy="4671209"/>
        </p:xfrm>
        <a:graphic>
          <a:graphicData uri="http://schemas.openxmlformats.org/drawingml/2006/table">
            <a:tbl>
              <a:tblPr firstRow="1" bandRow="1">
                <a:tableStyleId>{5C22544A-7EE6-4342-B048-85BDC9FD1C3A}</a:tableStyleId>
              </a:tblPr>
              <a:tblGrid>
                <a:gridCol w="1767716">
                  <a:extLst>
                    <a:ext uri="{9D8B030D-6E8A-4147-A177-3AD203B41FA5}">
                      <a16:colId xmlns:a16="http://schemas.microsoft.com/office/drawing/2014/main" val="442804553"/>
                    </a:ext>
                  </a:extLst>
                </a:gridCol>
                <a:gridCol w="2832048">
                  <a:extLst>
                    <a:ext uri="{9D8B030D-6E8A-4147-A177-3AD203B41FA5}">
                      <a16:colId xmlns:a16="http://schemas.microsoft.com/office/drawing/2014/main" val="773704644"/>
                    </a:ext>
                  </a:extLst>
                </a:gridCol>
                <a:gridCol w="888487">
                  <a:extLst>
                    <a:ext uri="{9D8B030D-6E8A-4147-A177-3AD203B41FA5}">
                      <a16:colId xmlns:a16="http://schemas.microsoft.com/office/drawing/2014/main" val="1939210083"/>
                    </a:ext>
                  </a:extLst>
                </a:gridCol>
                <a:gridCol w="1457834">
                  <a:extLst>
                    <a:ext uri="{9D8B030D-6E8A-4147-A177-3AD203B41FA5}">
                      <a16:colId xmlns:a16="http://schemas.microsoft.com/office/drawing/2014/main" val="477023792"/>
                    </a:ext>
                  </a:extLst>
                </a:gridCol>
                <a:gridCol w="1174459">
                  <a:extLst>
                    <a:ext uri="{9D8B030D-6E8A-4147-A177-3AD203B41FA5}">
                      <a16:colId xmlns:a16="http://schemas.microsoft.com/office/drawing/2014/main" val="3881479275"/>
                    </a:ext>
                  </a:extLst>
                </a:gridCol>
                <a:gridCol w="2248250">
                  <a:extLst>
                    <a:ext uri="{9D8B030D-6E8A-4147-A177-3AD203B41FA5}">
                      <a16:colId xmlns:a16="http://schemas.microsoft.com/office/drawing/2014/main" val="1536600595"/>
                    </a:ext>
                  </a:extLst>
                </a:gridCol>
                <a:gridCol w="1823205">
                  <a:extLst>
                    <a:ext uri="{9D8B030D-6E8A-4147-A177-3AD203B41FA5}">
                      <a16:colId xmlns:a16="http://schemas.microsoft.com/office/drawing/2014/main" val="2886917707"/>
                    </a:ext>
                  </a:extLst>
                </a:gridCol>
              </a:tblGrid>
              <a:tr h="978585">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(NLT)</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2222018962"/>
                  </a:ext>
                </a:extLst>
              </a:tr>
              <a:tr h="721908">
                <a:tc>
                  <a:txBody>
                    <a:bodyPr/>
                    <a:lstStyle/>
                    <a:p>
                      <a:pPr algn="ctr" fontAlgn="b"/>
                      <a:r>
                        <a:rPr lang="nl-BE" sz="1600" dirty="0" err="1">
                          <a:solidFill>
                            <a:schemeClr val="tx1">
                              <a:lumMod val="50000"/>
                            </a:schemeClr>
                          </a:solidFill>
                          <a:effectLst/>
                          <a:latin typeface="Calibri" panose="020F0502020204030204" pitchFamily="34" charset="0"/>
                          <a:ea typeface="Times New Roman" panose="02020603050405020304" pitchFamily="18" charset="0"/>
                        </a:rPr>
                        <a:t>Maj</a:t>
                      </a:r>
                      <a:r>
                        <a:rPr lang="nl-BE" sz="1600" dirty="0">
                          <a:solidFill>
                            <a:schemeClr val="tx1">
                              <a:lumMod val="50000"/>
                            </a:schemeClr>
                          </a:solidFill>
                          <a:effectLst/>
                          <a:latin typeface="Calibri" panose="020F0502020204030204" pitchFamily="34" charset="0"/>
                          <a:ea typeface="Times New Roman" panose="02020603050405020304" pitchFamily="18" charset="0"/>
                        </a:rPr>
                        <a:t> </a:t>
                      </a:r>
                      <a:r>
                        <a:rPr lang="nl-BE" sz="1600" dirty="0" err="1">
                          <a:solidFill>
                            <a:schemeClr val="tx1">
                              <a:lumMod val="50000"/>
                            </a:schemeClr>
                          </a:solidFill>
                          <a:effectLst/>
                          <a:latin typeface="Calibri" panose="020F0502020204030204" pitchFamily="34" charset="0"/>
                          <a:ea typeface="Times New Roman" panose="02020603050405020304" pitchFamily="18" charset="0"/>
                        </a:rPr>
                        <a:t>d'Avi</a:t>
                      </a:r>
                      <a:r>
                        <a:rPr lang="nl-BE" sz="1600" dirty="0">
                          <a:solidFill>
                            <a:schemeClr val="tx1">
                              <a:lumMod val="50000"/>
                            </a:schemeClr>
                          </a:solidFill>
                          <a:effectLst/>
                          <a:latin typeface="Calibri" panose="020F0502020204030204" pitchFamily="34" charset="0"/>
                          <a:ea typeface="Times New Roman" panose="02020603050405020304" pitchFamily="18" charset="0"/>
                        </a:rPr>
                        <a:t> VANDER STRAETEN Anne-Carole</a:t>
                      </a:r>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b="0" i="0" u="none" strike="noStrike" dirty="0">
                          <a:solidFill>
                            <a:schemeClr val="tx1">
                              <a:lumMod val="50000"/>
                            </a:schemeClr>
                          </a:solidFill>
                          <a:effectLst/>
                          <a:latin typeface="Calibri" panose="020F0502020204030204" pitchFamily="34" charset="0"/>
                        </a:rPr>
                        <a:t>Formalisering van het beleid na validatie door </a:t>
                      </a:r>
                      <a:r>
                        <a:rPr lang="nl-BE" sz="1600" b="0" i="0" u="none" strike="noStrike" dirty="0" err="1">
                          <a:solidFill>
                            <a:schemeClr val="tx1">
                              <a:lumMod val="50000"/>
                            </a:schemeClr>
                          </a:solidFill>
                          <a:effectLst/>
                          <a:latin typeface="Calibri" panose="020F0502020204030204" pitchFamily="34" charset="0"/>
                        </a:rPr>
                        <a:t>Kab</a:t>
                      </a:r>
                      <a:r>
                        <a:rPr lang="nl-BE" sz="1600" b="0" i="0" u="none" strike="noStrike" dirty="0">
                          <a:solidFill>
                            <a:schemeClr val="tx1">
                              <a:lumMod val="50000"/>
                            </a:schemeClr>
                          </a:solidFill>
                          <a:effectLst/>
                          <a:latin typeface="Calibri" panose="020F0502020204030204" pitchFamily="34" charset="0"/>
                        </a:rPr>
                        <a:t> </a:t>
                      </a:r>
                      <a:r>
                        <a:rPr lang="nl-BE" sz="1600" b="0" i="0" u="none" strike="noStrike" dirty="0" err="1">
                          <a:solidFill>
                            <a:schemeClr val="tx1">
                              <a:lumMod val="50000"/>
                            </a:schemeClr>
                          </a:solidFill>
                          <a:effectLst/>
                          <a:latin typeface="Calibri" panose="020F0502020204030204" pitchFamily="34" charset="0"/>
                        </a:rPr>
                        <a:t>MoD</a:t>
                      </a:r>
                      <a:r>
                        <a:rPr lang="nl-BE" sz="1600" b="0" i="0" u="none" strike="noStrike" dirty="0">
                          <a:solidFill>
                            <a:schemeClr val="tx1">
                              <a:lumMod val="50000"/>
                            </a:schemeClr>
                          </a:solidFill>
                          <a:effectLst/>
                          <a:latin typeface="Calibri" panose="020F0502020204030204" pitchFamily="34" charset="0"/>
                        </a:rPr>
                        <a:t>: aanpassing van de wetgeving en interne reglementen</a:t>
                      </a:r>
                    </a:p>
                  </a:txBody>
                  <a:tcPr marL="7620" marR="7620" marT="7620" marB="0" anchor="ctr"/>
                </a:tc>
                <a:tc>
                  <a:txBody>
                    <a:bodyPr/>
                    <a:lstStyle/>
                    <a:p>
                      <a:pPr algn="ctr" fontAlgn="b"/>
                      <a:r>
                        <a:rPr lang="nl-BE" sz="1600" b="0" i="0" u="none" strike="noStrike" dirty="0">
                          <a:solidFill>
                            <a:schemeClr val="tx1">
                              <a:lumMod val="50000"/>
                            </a:schemeClr>
                          </a:solidFill>
                          <a:effectLst/>
                          <a:latin typeface="Calibri" panose="020F0502020204030204" pitchFamily="34" charset="0"/>
                        </a:rPr>
                        <a:t>1</a:t>
                      </a:r>
                    </a:p>
                  </a:txBody>
                  <a:tcPr marL="7620" marR="7620" marT="7620" marB="0" anchor="ctr"/>
                </a:tc>
                <a:tc>
                  <a:txBody>
                    <a:bodyPr/>
                    <a:lstStyle/>
                    <a:p>
                      <a:pPr algn="ctr" fontAlgn="b"/>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b="0" i="0" u="none" strike="noStrike" dirty="0">
                          <a:solidFill>
                            <a:schemeClr val="tx1">
                              <a:lumMod val="50000"/>
                            </a:schemeClr>
                          </a:solidFill>
                          <a:effectLst/>
                          <a:latin typeface="Calibri" panose="020F0502020204030204" pitchFamily="34" charset="0"/>
                        </a:rPr>
                        <a:t>Nihil</a:t>
                      </a:r>
                    </a:p>
                  </a:txBody>
                  <a:tcPr marL="7620" marR="7620" marT="7620" marB="0" anchor="ctr"/>
                </a:tc>
                <a:tc>
                  <a:txBody>
                    <a:bodyPr/>
                    <a:lstStyle/>
                    <a:p>
                      <a:pPr algn="ctr" fontAlgn="b"/>
                      <a:r>
                        <a:rPr lang="nl-BE" sz="1200" b="0" i="0" u="none" strike="noStrike" dirty="0" err="1">
                          <a:solidFill>
                            <a:schemeClr val="tx1">
                              <a:lumMod val="50000"/>
                            </a:schemeClr>
                          </a:solidFill>
                          <a:effectLst/>
                          <a:latin typeface="Calibri" panose="020F0502020204030204" pitchFamily="34" charset="0"/>
                        </a:rPr>
                        <a:t>Maj</a:t>
                      </a:r>
                      <a:r>
                        <a:rPr lang="nl-BE" sz="1200" b="0" i="0" u="none" strike="noStrike" dirty="0">
                          <a:solidFill>
                            <a:schemeClr val="tx1">
                              <a:lumMod val="50000"/>
                            </a:schemeClr>
                          </a:solidFill>
                          <a:effectLst/>
                          <a:latin typeface="Calibri" panose="020F0502020204030204" pitchFamily="34" charset="0"/>
                        </a:rPr>
                        <a:t> </a:t>
                      </a:r>
                      <a:r>
                        <a:rPr lang="nl-BE" sz="1200" b="0" i="0" u="none" strike="noStrike" dirty="0" err="1">
                          <a:solidFill>
                            <a:schemeClr val="tx1">
                              <a:lumMod val="50000"/>
                            </a:schemeClr>
                          </a:solidFill>
                          <a:effectLst/>
                          <a:latin typeface="Calibri" panose="020F0502020204030204" pitchFamily="34" charset="0"/>
                        </a:rPr>
                        <a:t>d’Avi</a:t>
                      </a:r>
                      <a:r>
                        <a:rPr lang="nl-BE" sz="1200" b="0" i="0" u="none" strike="noStrike" dirty="0">
                          <a:solidFill>
                            <a:schemeClr val="tx1">
                              <a:lumMod val="50000"/>
                            </a:schemeClr>
                          </a:solidFill>
                          <a:effectLst/>
                          <a:latin typeface="Calibri" panose="020F0502020204030204" pitchFamily="34" charset="0"/>
                        </a:rPr>
                        <a:t> VANDER STRAETEN A-C</a:t>
                      </a:r>
                    </a:p>
                  </a:txBody>
                  <a:tcPr marL="7620" marR="7620" marT="7620" marB="0" anchor="ctr"/>
                </a:tc>
                <a:tc>
                  <a:txBody>
                    <a:bodyPr/>
                    <a:lstStyle/>
                    <a:p>
                      <a:pPr algn="ctr" fontAlgn="b"/>
                      <a:r>
                        <a:rPr lang="nl-BE" sz="1200" b="0" i="0" u="none" strike="noStrike" dirty="0">
                          <a:solidFill>
                            <a:schemeClr val="tx1">
                              <a:lumMod val="50000"/>
                            </a:schemeClr>
                          </a:solidFill>
                          <a:effectLst/>
                          <a:latin typeface="Calibri" panose="020F0502020204030204" pitchFamily="34" charset="0"/>
                        </a:rPr>
                        <a:t>Lies WILMAERTS</a:t>
                      </a:r>
                      <a:br>
                        <a:rPr lang="nl-BE" sz="1200" b="0" i="0" u="none" strike="noStrike" dirty="0">
                          <a:solidFill>
                            <a:schemeClr val="tx1">
                              <a:lumMod val="50000"/>
                            </a:schemeClr>
                          </a:solidFill>
                          <a:effectLst/>
                          <a:latin typeface="Calibri" panose="020F0502020204030204" pitchFamily="34" charset="0"/>
                        </a:rPr>
                      </a:br>
                      <a:r>
                        <a:rPr lang="nl-BE" sz="1200" b="0" i="0" u="none" strike="noStrike" dirty="0" err="1">
                          <a:solidFill>
                            <a:schemeClr val="tx1">
                              <a:lumMod val="50000"/>
                            </a:schemeClr>
                          </a:solidFill>
                          <a:effectLst/>
                          <a:latin typeface="Calibri" panose="020F0502020204030204" pitchFamily="34" charset="0"/>
                        </a:rPr>
                        <a:t>Cdt</a:t>
                      </a:r>
                      <a:endParaRPr lang="nl-BE" sz="12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55169873"/>
                  </a:ext>
                </a:extLst>
              </a:tr>
              <a:tr h="780176">
                <a:tc>
                  <a:txBody>
                    <a:bodyPr/>
                    <a:lstStyle/>
                    <a:p>
                      <a:pPr algn="ctr" fontAlgn="b"/>
                      <a:r>
                        <a:rPr lang="nl-BE" sz="1600" dirty="0">
                          <a:solidFill>
                            <a:schemeClr val="tx1">
                              <a:lumMod val="50000"/>
                            </a:schemeClr>
                          </a:solidFill>
                          <a:effectLst/>
                          <a:latin typeface="Calibri" panose="020F0502020204030204" pitchFamily="34" charset="0"/>
                          <a:ea typeface="Times New Roman" panose="02020603050405020304" pitchFamily="18" charset="0"/>
                        </a:rPr>
                        <a:t>Piloot</a:t>
                      </a:r>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dirty="0">
                          <a:solidFill>
                            <a:schemeClr val="tx1">
                              <a:lumMod val="50000"/>
                            </a:schemeClr>
                          </a:solidFill>
                          <a:effectLst/>
                          <a:latin typeface="Calibri" panose="020F0502020204030204" pitchFamily="34" charset="0"/>
                          <a:ea typeface="Times New Roman" panose="02020603050405020304" pitchFamily="18" charset="0"/>
                        </a:rPr>
                        <a:t>Update aan </a:t>
                      </a:r>
                      <a:r>
                        <a:rPr lang="nl-BE" sz="1600" dirty="0" err="1">
                          <a:solidFill>
                            <a:schemeClr val="tx1">
                              <a:lumMod val="50000"/>
                            </a:schemeClr>
                          </a:solidFill>
                          <a:effectLst/>
                          <a:latin typeface="Calibri" panose="020F0502020204030204" pitchFamily="34" charset="0"/>
                          <a:ea typeface="Times New Roman" panose="02020603050405020304" pitchFamily="18" charset="0"/>
                        </a:rPr>
                        <a:t>Mod</a:t>
                      </a:r>
                      <a:r>
                        <a:rPr lang="nl-BE" sz="1600" dirty="0">
                          <a:solidFill>
                            <a:schemeClr val="tx1">
                              <a:lumMod val="50000"/>
                            </a:schemeClr>
                          </a:solidFill>
                          <a:effectLst/>
                          <a:latin typeface="Calibri" panose="020F0502020204030204" pitchFamily="34" charset="0"/>
                          <a:ea typeface="Times New Roman" panose="02020603050405020304" pitchFamily="18" charset="0"/>
                        </a:rPr>
                        <a:t>.</a:t>
                      </a:r>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dirty="0">
                          <a:solidFill>
                            <a:schemeClr val="tx1">
                              <a:lumMod val="50000"/>
                            </a:schemeClr>
                          </a:solidFill>
                          <a:effectLst/>
                          <a:latin typeface="Calibri" panose="020F0502020204030204" pitchFamily="34" charset="0"/>
                          <a:ea typeface="Times New Roman" panose="02020603050405020304" pitchFamily="18" charset="0"/>
                        </a:rPr>
                        <a:t>01/03/2026</a:t>
                      </a:r>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b="0" i="0" u="none" strike="noStrike" dirty="0">
                          <a:solidFill>
                            <a:schemeClr val="tx1">
                              <a:lumMod val="50000"/>
                            </a:schemeClr>
                          </a:solidFill>
                          <a:effectLst/>
                          <a:latin typeface="Calibri" panose="020F0502020204030204" pitchFamily="34" charset="0"/>
                        </a:rPr>
                        <a:t>Nihil</a:t>
                      </a:r>
                    </a:p>
                  </a:txBody>
                  <a:tcPr marL="7620" marR="7620" marT="7620" marB="0" anchor="ctr"/>
                </a:tc>
                <a:tc>
                  <a:txBody>
                    <a:bodyPr/>
                    <a:lstStyle/>
                    <a:p>
                      <a:pPr algn="ctr" fontAlgn="b"/>
                      <a:r>
                        <a:rPr lang="nl-BE" sz="1200" b="0" i="0" u="none" strike="noStrike" dirty="0">
                          <a:solidFill>
                            <a:schemeClr val="tx1">
                              <a:lumMod val="50000"/>
                            </a:schemeClr>
                          </a:solidFill>
                          <a:effectLst/>
                          <a:latin typeface="Calibri" panose="020F0502020204030204" pitchFamily="34" charset="0"/>
                        </a:rPr>
                        <a:t>VANDER STRAETEN A-C</a:t>
                      </a:r>
                    </a:p>
                    <a:p>
                      <a:pPr algn="ctr" fontAlgn="b"/>
                      <a:r>
                        <a:rPr lang="nl-BE" sz="1200" b="0" i="0" u="none" strike="noStrike" dirty="0" err="1">
                          <a:solidFill>
                            <a:schemeClr val="tx1">
                              <a:lumMod val="50000"/>
                            </a:schemeClr>
                          </a:solidFill>
                          <a:effectLst/>
                          <a:latin typeface="Calibri" panose="020F0502020204030204" pitchFamily="34" charset="0"/>
                        </a:rPr>
                        <a:t>Maj</a:t>
                      </a:r>
                      <a:r>
                        <a:rPr lang="nl-BE" sz="1200" b="0" i="0" u="none" strike="noStrike" dirty="0">
                          <a:solidFill>
                            <a:schemeClr val="tx1">
                              <a:lumMod val="50000"/>
                            </a:schemeClr>
                          </a:solidFill>
                          <a:effectLst/>
                          <a:latin typeface="Calibri" panose="020F0502020204030204" pitchFamily="34" charset="0"/>
                        </a:rPr>
                        <a:t> </a:t>
                      </a:r>
                      <a:r>
                        <a:rPr lang="nl-BE" sz="1200" b="0" i="0" u="none" strike="noStrike" dirty="0" err="1">
                          <a:solidFill>
                            <a:schemeClr val="tx1">
                              <a:lumMod val="50000"/>
                            </a:schemeClr>
                          </a:solidFill>
                          <a:effectLst/>
                          <a:latin typeface="Calibri" panose="020F0502020204030204" pitchFamily="34" charset="0"/>
                        </a:rPr>
                        <a:t>d’Avi</a:t>
                      </a:r>
                      <a:endParaRPr lang="nl-BE" sz="12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200" b="0" i="0" u="none" strike="noStrike" dirty="0">
                          <a:solidFill>
                            <a:schemeClr val="tx1">
                              <a:lumMod val="50000"/>
                            </a:schemeClr>
                          </a:solidFill>
                          <a:effectLst/>
                          <a:latin typeface="Calibri" panose="020F0502020204030204" pitchFamily="34" charset="0"/>
                        </a:rPr>
                        <a:t>Lies WILMAERTS</a:t>
                      </a:r>
                      <a:br>
                        <a:rPr lang="nl-BE" sz="1200" b="0" i="0" u="none" strike="noStrike" dirty="0">
                          <a:solidFill>
                            <a:schemeClr val="tx1">
                              <a:lumMod val="50000"/>
                            </a:schemeClr>
                          </a:solidFill>
                          <a:effectLst/>
                          <a:latin typeface="Calibri" panose="020F0502020204030204" pitchFamily="34" charset="0"/>
                        </a:rPr>
                      </a:br>
                      <a:r>
                        <a:rPr lang="nl-BE" sz="1200" b="0" i="0" u="none" strike="noStrike" dirty="0" err="1">
                          <a:solidFill>
                            <a:schemeClr val="tx1">
                              <a:lumMod val="50000"/>
                            </a:schemeClr>
                          </a:solidFill>
                          <a:effectLst/>
                          <a:latin typeface="Calibri" panose="020F0502020204030204" pitchFamily="34" charset="0"/>
                        </a:rPr>
                        <a:t>Cdt</a:t>
                      </a:r>
                      <a:endParaRPr lang="nl-BE" sz="12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196016241"/>
                  </a:ext>
                </a:extLst>
              </a:tr>
              <a:tr h="542628">
                <a:tc>
                  <a:txBody>
                    <a:bodyPr/>
                    <a:lstStyle/>
                    <a:p>
                      <a:pPr algn="ctr" fontAlgn="b"/>
                      <a:r>
                        <a:rPr lang="nl-BE" sz="1600" b="0" i="0" u="none" strike="noStrike" dirty="0">
                          <a:solidFill>
                            <a:schemeClr val="tx1">
                              <a:lumMod val="50000"/>
                            </a:schemeClr>
                          </a:solidFill>
                          <a:effectLst/>
                          <a:latin typeface="Calibri" panose="020F0502020204030204" pitchFamily="34" charset="0"/>
                        </a:rPr>
                        <a:t>HRA-E/D</a:t>
                      </a:r>
                    </a:p>
                  </a:txBody>
                  <a:tcPr marL="7620" marR="7620" marT="7620" marB="0" anchor="ctr"/>
                </a:tc>
                <a:tc>
                  <a:txBody>
                    <a:bodyPr/>
                    <a:lstStyle/>
                    <a:p>
                      <a:pPr algn="ctr" fontAlgn="b"/>
                      <a:r>
                        <a:rPr lang="nl-BE" sz="1600" dirty="0">
                          <a:solidFill>
                            <a:schemeClr val="tx1">
                              <a:lumMod val="50000"/>
                            </a:schemeClr>
                          </a:solidFill>
                          <a:effectLst/>
                          <a:latin typeface="Calibri" panose="020F0502020204030204" pitchFamily="34" charset="0"/>
                          <a:ea typeface="Times New Roman" panose="02020603050405020304" pitchFamily="18" charset="0"/>
                        </a:rPr>
                        <a:t>Uitwerking beleid op disciplinair vlak</a:t>
                      </a:r>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dirty="0">
                          <a:solidFill>
                            <a:schemeClr val="tx1">
                              <a:lumMod val="50000"/>
                            </a:schemeClr>
                          </a:solidFill>
                          <a:effectLst/>
                          <a:latin typeface="Calibri" panose="020F0502020204030204" pitchFamily="34" charset="0"/>
                          <a:ea typeface="Times New Roman" panose="02020603050405020304" pitchFamily="18" charset="0"/>
                        </a:rPr>
                        <a:t>31/12/2025</a:t>
                      </a:r>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b="0" i="0" u="none" strike="noStrike" dirty="0">
                          <a:solidFill>
                            <a:schemeClr val="tx1">
                              <a:lumMod val="50000"/>
                            </a:schemeClr>
                          </a:solidFill>
                          <a:effectLst/>
                          <a:latin typeface="Calibri" panose="020F0502020204030204" pitchFamily="34" charset="0"/>
                        </a:rPr>
                        <a:t>Nihil</a:t>
                      </a:r>
                    </a:p>
                  </a:txBody>
                  <a:tcPr marL="7620" marR="7620" marT="7620" marB="0" anchor="ctr"/>
                </a:tc>
                <a:tc>
                  <a:txBody>
                    <a:bodyPr/>
                    <a:lstStyle/>
                    <a:p>
                      <a:pPr algn="ctr" fontAlgn="b"/>
                      <a:r>
                        <a:rPr lang="nl-BE" sz="1200" b="0" i="0" u="none" strike="noStrike" dirty="0">
                          <a:solidFill>
                            <a:schemeClr val="tx1">
                              <a:lumMod val="50000"/>
                            </a:schemeClr>
                          </a:solidFill>
                          <a:effectLst/>
                          <a:latin typeface="Calibri" panose="020F0502020204030204" pitchFamily="34" charset="0"/>
                        </a:rPr>
                        <a:t>VANDER STRAETEN A-C</a:t>
                      </a:r>
                    </a:p>
                    <a:p>
                      <a:pPr algn="ctr" fontAlgn="b"/>
                      <a:r>
                        <a:rPr lang="nl-BE" sz="1200" b="0" i="0" u="none" strike="noStrike" dirty="0" err="1">
                          <a:solidFill>
                            <a:schemeClr val="tx1">
                              <a:lumMod val="50000"/>
                            </a:schemeClr>
                          </a:solidFill>
                          <a:effectLst/>
                          <a:latin typeface="Calibri" panose="020F0502020204030204" pitchFamily="34" charset="0"/>
                        </a:rPr>
                        <a:t>Maj</a:t>
                      </a:r>
                      <a:r>
                        <a:rPr lang="nl-BE" sz="1200" b="0" i="0" u="none" strike="noStrike" dirty="0">
                          <a:solidFill>
                            <a:schemeClr val="tx1">
                              <a:lumMod val="50000"/>
                            </a:schemeClr>
                          </a:solidFill>
                          <a:effectLst/>
                          <a:latin typeface="Calibri" panose="020F0502020204030204" pitchFamily="34" charset="0"/>
                        </a:rPr>
                        <a:t> </a:t>
                      </a:r>
                      <a:r>
                        <a:rPr lang="nl-BE" sz="1200" b="0" i="0" u="none" strike="noStrike" dirty="0" err="1">
                          <a:solidFill>
                            <a:schemeClr val="tx1">
                              <a:lumMod val="50000"/>
                            </a:schemeClr>
                          </a:solidFill>
                          <a:effectLst/>
                          <a:latin typeface="Calibri" panose="020F0502020204030204" pitchFamily="34" charset="0"/>
                        </a:rPr>
                        <a:t>d’Avi</a:t>
                      </a:r>
                      <a:endParaRPr lang="nl-BE" sz="12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200" b="0" i="0" u="none" strike="noStrike" dirty="0">
                          <a:solidFill>
                            <a:schemeClr val="tx1">
                              <a:lumMod val="50000"/>
                            </a:schemeClr>
                          </a:solidFill>
                          <a:effectLst/>
                          <a:latin typeface="Calibri" panose="020F0502020204030204" pitchFamily="34" charset="0"/>
                        </a:rPr>
                        <a:t>Lies WILMAERTS</a:t>
                      </a:r>
                      <a:br>
                        <a:rPr lang="nl-BE" sz="1200" b="0" i="0" u="none" strike="noStrike" dirty="0">
                          <a:solidFill>
                            <a:schemeClr val="tx1">
                              <a:lumMod val="50000"/>
                            </a:schemeClr>
                          </a:solidFill>
                          <a:effectLst/>
                          <a:latin typeface="Calibri" panose="020F0502020204030204" pitchFamily="34" charset="0"/>
                        </a:rPr>
                      </a:br>
                      <a:r>
                        <a:rPr lang="nl-BE" sz="1200" b="0" i="0" u="none" strike="noStrike" dirty="0" err="1">
                          <a:solidFill>
                            <a:schemeClr val="tx1">
                              <a:lumMod val="50000"/>
                            </a:schemeClr>
                          </a:solidFill>
                          <a:effectLst/>
                          <a:latin typeface="Calibri" panose="020F0502020204030204" pitchFamily="34" charset="0"/>
                        </a:rPr>
                        <a:t>Cdt</a:t>
                      </a:r>
                      <a:endParaRPr lang="nl-BE" sz="12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57508051"/>
                  </a:ext>
                </a:extLst>
              </a:tr>
              <a:tr h="770900">
                <a:tc>
                  <a:txBody>
                    <a:bodyPr/>
                    <a:lstStyle/>
                    <a:p>
                      <a:pPr algn="ctr" fontAlgn="b"/>
                      <a:r>
                        <a:rPr lang="nl-BE" sz="1600" b="0" i="0" u="none" strike="noStrike" dirty="0">
                          <a:solidFill>
                            <a:schemeClr val="tx1">
                              <a:lumMod val="50000"/>
                            </a:schemeClr>
                          </a:solidFill>
                          <a:effectLst/>
                          <a:latin typeface="Calibri" panose="020F0502020204030204" pitchFamily="34" charset="0"/>
                        </a:rPr>
                        <a:t>HRA-E-D</a:t>
                      </a:r>
                    </a:p>
                  </a:txBody>
                  <a:tcPr marL="7620" marR="7620" marT="7620" marB="0" anchor="ctr"/>
                </a:tc>
                <a:tc>
                  <a:txBody>
                    <a:bodyPr/>
                    <a:lstStyle/>
                    <a:p>
                      <a:pPr algn="ctr" fontAlgn="b"/>
                      <a:r>
                        <a:rPr lang="nl-BE" sz="1600" dirty="0">
                          <a:solidFill>
                            <a:schemeClr val="tx1">
                              <a:lumMod val="50000"/>
                            </a:schemeClr>
                          </a:solidFill>
                          <a:effectLst/>
                          <a:latin typeface="Calibri" panose="020F0502020204030204" pitchFamily="34" charset="0"/>
                          <a:ea typeface="Times New Roman" panose="02020603050405020304" pitchFamily="18" charset="0"/>
                        </a:rPr>
                        <a:t>Redactie van de wettelijke teksten (KB, wet</a:t>
                      </a:r>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dirty="0">
                          <a:solidFill>
                            <a:schemeClr val="tx1">
                              <a:lumMod val="50000"/>
                            </a:schemeClr>
                          </a:solidFill>
                          <a:effectLst/>
                          <a:latin typeface="Calibri" panose="020F0502020204030204" pitchFamily="34" charset="0"/>
                          <a:ea typeface="Times New Roman" panose="02020603050405020304" pitchFamily="18" charset="0"/>
                        </a:rPr>
                        <a:t>31/12/2026</a:t>
                      </a:r>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b="0" i="0" u="none" strike="noStrike" dirty="0">
                          <a:solidFill>
                            <a:schemeClr val="tx1">
                              <a:lumMod val="50000"/>
                            </a:schemeClr>
                          </a:solidFill>
                          <a:effectLst/>
                          <a:latin typeface="Calibri" panose="020F0502020204030204" pitchFamily="34" charset="0"/>
                        </a:rPr>
                        <a:t>Nihil</a:t>
                      </a:r>
                    </a:p>
                  </a:txBody>
                  <a:tcPr marL="7620" marR="7620" marT="7620" marB="0" anchor="ctr"/>
                </a:tc>
                <a:tc>
                  <a:txBody>
                    <a:bodyPr/>
                    <a:lstStyle/>
                    <a:p>
                      <a:pPr algn="ctr" fontAlgn="b"/>
                      <a:r>
                        <a:rPr lang="nl-BE" sz="1200" b="0" i="0" u="none" strike="noStrike" dirty="0">
                          <a:solidFill>
                            <a:schemeClr val="tx1">
                              <a:lumMod val="50000"/>
                            </a:schemeClr>
                          </a:solidFill>
                          <a:effectLst/>
                          <a:latin typeface="Calibri" panose="020F0502020204030204" pitchFamily="34" charset="0"/>
                        </a:rPr>
                        <a:t>VANDER STRAETEN A-C</a:t>
                      </a:r>
                    </a:p>
                    <a:p>
                      <a:pPr algn="ctr" fontAlgn="b"/>
                      <a:r>
                        <a:rPr lang="nl-BE" sz="1200" b="0" i="0" u="none" strike="noStrike" dirty="0" err="1">
                          <a:solidFill>
                            <a:schemeClr val="tx1">
                              <a:lumMod val="50000"/>
                            </a:schemeClr>
                          </a:solidFill>
                          <a:effectLst/>
                          <a:latin typeface="Calibri" panose="020F0502020204030204" pitchFamily="34" charset="0"/>
                        </a:rPr>
                        <a:t>Maj</a:t>
                      </a:r>
                      <a:r>
                        <a:rPr lang="nl-BE" sz="1200" b="0" i="0" u="none" strike="noStrike" dirty="0">
                          <a:solidFill>
                            <a:schemeClr val="tx1">
                              <a:lumMod val="50000"/>
                            </a:schemeClr>
                          </a:solidFill>
                          <a:effectLst/>
                          <a:latin typeface="Calibri" panose="020F0502020204030204" pitchFamily="34" charset="0"/>
                        </a:rPr>
                        <a:t> </a:t>
                      </a:r>
                      <a:r>
                        <a:rPr lang="nl-BE" sz="1200" b="0" i="0" u="none" strike="noStrike" dirty="0" err="1">
                          <a:solidFill>
                            <a:schemeClr val="tx1">
                              <a:lumMod val="50000"/>
                            </a:schemeClr>
                          </a:solidFill>
                          <a:effectLst/>
                          <a:latin typeface="Calibri" panose="020F0502020204030204" pitchFamily="34" charset="0"/>
                        </a:rPr>
                        <a:t>d’Avi</a:t>
                      </a:r>
                      <a:endParaRPr lang="nl-BE" sz="12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200" b="0" i="0" u="none" strike="noStrike" dirty="0">
                          <a:solidFill>
                            <a:schemeClr val="tx1">
                              <a:lumMod val="50000"/>
                            </a:schemeClr>
                          </a:solidFill>
                          <a:effectLst/>
                          <a:latin typeface="Calibri" panose="020F0502020204030204" pitchFamily="34" charset="0"/>
                        </a:rPr>
                        <a:t>Lies WILMAERTS</a:t>
                      </a:r>
                      <a:br>
                        <a:rPr lang="nl-BE" sz="1200" b="0" i="0" u="none" strike="noStrike" dirty="0">
                          <a:solidFill>
                            <a:schemeClr val="tx1">
                              <a:lumMod val="50000"/>
                            </a:schemeClr>
                          </a:solidFill>
                          <a:effectLst/>
                          <a:latin typeface="Calibri" panose="020F0502020204030204" pitchFamily="34" charset="0"/>
                        </a:rPr>
                      </a:br>
                      <a:r>
                        <a:rPr lang="nl-BE" sz="1200" b="0" i="0" u="none" strike="noStrike" dirty="0" err="1">
                          <a:solidFill>
                            <a:schemeClr val="tx1">
                              <a:lumMod val="50000"/>
                            </a:schemeClr>
                          </a:solidFill>
                          <a:effectLst/>
                          <a:latin typeface="Calibri" panose="020F0502020204030204" pitchFamily="34" charset="0"/>
                        </a:rPr>
                        <a:t>Cdt</a:t>
                      </a:r>
                      <a:endParaRPr lang="nl-BE" sz="12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87795460"/>
                  </a:ext>
                </a:extLst>
              </a:tr>
              <a:tr h="615940">
                <a:tc>
                  <a:txBody>
                    <a:bodyPr/>
                    <a:lstStyle/>
                    <a:p>
                      <a:pPr algn="ctr" fontAlgn="b"/>
                      <a:r>
                        <a:rPr lang="nl-BE" sz="1600" b="0" i="0" u="none" strike="noStrike" dirty="0">
                          <a:solidFill>
                            <a:schemeClr val="tx1">
                              <a:lumMod val="50000"/>
                            </a:schemeClr>
                          </a:solidFill>
                          <a:effectLst/>
                          <a:latin typeface="Calibri" panose="020F0502020204030204" pitchFamily="34" charset="0"/>
                        </a:rPr>
                        <a:t>MRMP</a:t>
                      </a:r>
                    </a:p>
                  </a:txBody>
                  <a:tcPr marL="7620" marR="7620" marT="7620" marB="0" anchor="ctr"/>
                </a:tc>
                <a:tc>
                  <a:txBody>
                    <a:bodyPr/>
                    <a:lstStyle/>
                    <a:p>
                      <a:pPr algn="ctr" fontAlgn="b"/>
                      <a:r>
                        <a:rPr lang="nl-BE" sz="1600" b="0" i="0" u="none" strike="noStrike" dirty="0">
                          <a:solidFill>
                            <a:schemeClr val="tx1">
                              <a:lumMod val="50000"/>
                            </a:schemeClr>
                          </a:solidFill>
                          <a:effectLst/>
                          <a:latin typeface="Calibri" panose="020F0502020204030204" pitchFamily="34" charset="0"/>
                        </a:rPr>
                        <a:t>Overheidsopdracht aankoop speekseltesten</a:t>
                      </a:r>
                    </a:p>
                  </a:txBody>
                  <a:tcPr marL="7620" marR="7620" marT="7620" marB="0" anchor="ctr"/>
                </a:tc>
                <a:tc>
                  <a:txBody>
                    <a:bodyPr/>
                    <a:lstStyle/>
                    <a:p>
                      <a:pPr algn="ctr" fontAlgn="b"/>
                      <a:endParaRPr lang="nl-BE" sz="16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600" b="0" i="0" u="none" strike="noStrike" dirty="0">
                          <a:solidFill>
                            <a:schemeClr val="tx1">
                              <a:lumMod val="50000"/>
                            </a:schemeClr>
                          </a:solidFill>
                          <a:effectLst/>
                          <a:latin typeface="Calibri" panose="020F0502020204030204" pitchFamily="34" charset="0"/>
                        </a:rPr>
                        <a:t>31/12/2026</a:t>
                      </a:r>
                    </a:p>
                  </a:txBody>
                  <a:tcPr marL="7620" marR="7620" marT="7620" marB="0" anchor="ctr"/>
                </a:tc>
                <a:tc>
                  <a:txBody>
                    <a:bodyPr/>
                    <a:lstStyle/>
                    <a:p>
                      <a:pPr algn="ctr" fontAlgn="b"/>
                      <a:r>
                        <a:rPr lang="nl-BE" sz="1600" b="0" i="0" u="none" strike="noStrike" dirty="0">
                          <a:solidFill>
                            <a:schemeClr val="tx1">
                              <a:lumMod val="50000"/>
                            </a:schemeClr>
                          </a:solidFill>
                          <a:effectLst/>
                          <a:latin typeface="Calibri" panose="020F0502020204030204" pitchFamily="34" charset="0"/>
                        </a:rPr>
                        <a:t>Nihil</a:t>
                      </a:r>
                    </a:p>
                  </a:txBody>
                  <a:tcPr marL="7620" marR="7620" marT="7620" marB="0" anchor="ctr"/>
                </a:tc>
                <a:tc>
                  <a:txBody>
                    <a:bodyPr/>
                    <a:lstStyle/>
                    <a:p>
                      <a:pPr algn="ctr" fontAlgn="b"/>
                      <a:r>
                        <a:rPr lang="nl-BE" sz="1200" b="0" i="0" u="none" strike="noStrike" dirty="0">
                          <a:solidFill>
                            <a:schemeClr val="tx1">
                              <a:lumMod val="50000"/>
                            </a:schemeClr>
                          </a:solidFill>
                          <a:effectLst/>
                          <a:latin typeface="Calibri" panose="020F0502020204030204" pitchFamily="34" charset="0"/>
                        </a:rPr>
                        <a:t>VANDER STRAETEN A-C</a:t>
                      </a:r>
                    </a:p>
                    <a:p>
                      <a:pPr algn="ctr" fontAlgn="b"/>
                      <a:r>
                        <a:rPr lang="nl-BE" sz="1200" b="0" i="0" u="none" strike="noStrike" dirty="0" err="1">
                          <a:solidFill>
                            <a:schemeClr val="tx1">
                              <a:lumMod val="50000"/>
                            </a:schemeClr>
                          </a:solidFill>
                          <a:effectLst/>
                          <a:latin typeface="Calibri" panose="020F0502020204030204" pitchFamily="34" charset="0"/>
                        </a:rPr>
                        <a:t>Maj</a:t>
                      </a:r>
                      <a:r>
                        <a:rPr lang="nl-BE" sz="1200" b="0" i="0" u="none" strike="noStrike" dirty="0">
                          <a:solidFill>
                            <a:schemeClr val="tx1">
                              <a:lumMod val="50000"/>
                            </a:schemeClr>
                          </a:solidFill>
                          <a:effectLst/>
                          <a:latin typeface="Calibri" panose="020F0502020204030204" pitchFamily="34" charset="0"/>
                        </a:rPr>
                        <a:t> </a:t>
                      </a:r>
                      <a:r>
                        <a:rPr lang="nl-BE" sz="1200" b="0" i="0" u="none" strike="noStrike" dirty="0" err="1">
                          <a:solidFill>
                            <a:schemeClr val="tx1">
                              <a:lumMod val="50000"/>
                            </a:schemeClr>
                          </a:solidFill>
                          <a:effectLst/>
                          <a:latin typeface="Calibri" panose="020F0502020204030204" pitchFamily="34" charset="0"/>
                        </a:rPr>
                        <a:t>d’Avi</a:t>
                      </a:r>
                      <a:endParaRPr lang="nl-BE" sz="1200" b="0" i="0" u="none" strike="noStrike" dirty="0">
                        <a:solidFill>
                          <a:schemeClr val="tx1">
                            <a:lumMod val="50000"/>
                          </a:schemeClr>
                        </a:solidFill>
                        <a:effectLst/>
                        <a:latin typeface="Calibri" panose="020F0502020204030204" pitchFamily="34" charset="0"/>
                      </a:endParaRPr>
                    </a:p>
                  </a:txBody>
                  <a:tcPr marL="7620" marR="7620" marT="7620" marB="0" anchor="ctr"/>
                </a:tc>
                <a:tc>
                  <a:txBody>
                    <a:bodyPr/>
                    <a:lstStyle/>
                    <a:p>
                      <a:pPr algn="ctr" fontAlgn="b"/>
                      <a:r>
                        <a:rPr lang="nl-BE" sz="1200" b="0" i="0" u="none" strike="noStrike" dirty="0">
                          <a:solidFill>
                            <a:schemeClr val="tx1">
                              <a:lumMod val="50000"/>
                            </a:schemeClr>
                          </a:solidFill>
                          <a:effectLst/>
                          <a:latin typeface="Calibri" panose="020F0502020204030204" pitchFamily="34" charset="0"/>
                        </a:rPr>
                        <a:t>Lies WILMAERTS</a:t>
                      </a:r>
                      <a:br>
                        <a:rPr lang="nl-BE" sz="1200" b="0" i="0" u="none" strike="noStrike" dirty="0">
                          <a:solidFill>
                            <a:schemeClr val="tx1">
                              <a:lumMod val="50000"/>
                            </a:schemeClr>
                          </a:solidFill>
                          <a:effectLst/>
                          <a:latin typeface="Calibri" panose="020F0502020204030204" pitchFamily="34" charset="0"/>
                        </a:rPr>
                      </a:br>
                      <a:r>
                        <a:rPr lang="nl-BE" sz="1200" b="0" i="0" u="none" strike="noStrike" dirty="0" err="1">
                          <a:solidFill>
                            <a:schemeClr val="tx1">
                              <a:lumMod val="50000"/>
                            </a:schemeClr>
                          </a:solidFill>
                          <a:effectLst/>
                          <a:latin typeface="Calibri" panose="020F0502020204030204" pitchFamily="34" charset="0"/>
                        </a:rPr>
                        <a:t>Cdt</a:t>
                      </a:r>
                      <a:endParaRPr lang="nl-BE" sz="12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422180185"/>
                  </a:ext>
                </a:extLst>
              </a:tr>
            </a:tbl>
          </a:graphicData>
        </a:graphic>
      </p:graphicFrame>
      <p:sp>
        <p:nvSpPr>
          <p:cNvPr id="4" name="TextBox 3">
            <a:extLst>
              <a:ext uri="{FF2B5EF4-FFF2-40B4-BE49-F238E27FC236}">
                <a16:creationId xmlns:a16="http://schemas.microsoft.com/office/drawing/2014/main" id="{91784406-041F-3077-9C04-4ACAF8587172}"/>
              </a:ext>
            </a:extLst>
          </p:cNvPr>
          <p:cNvSpPr txBox="1"/>
          <p:nvPr/>
        </p:nvSpPr>
        <p:spPr>
          <a:xfrm>
            <a:off x="0" y="113803"/>
            <a:ext cx="12192000" cy="1446550"/>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09-HR-01 </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Beleid inzake gebruik psychotrope middelen.</a:t>
            </a:r>
          </a:p>
        </p:txBody>
      </p:sp>
    </p:spTree>
    <p:extLst>
      <p:ext uri="{BB962C8B-B14F-4D97-AF65-F5344CB8AC3E}">
        <p14:creationId xmlns:p14="http://schemas.microsoft.com/office/powerpoint/2010/main" val="315845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TextBox 3">
            <a:extLst>
              <a:ext uri="{FF2B5EF4-FFF2-40B4-BE49-F238E27FC236}">
                <a16:creationId xmlns:a16="http://schemas.microsoft.com/office/drawing/2014/main" id="{91784406-041F-3077-9C04-4ACAF8587172}"/>
              </a:ext>
            </a:extLst>
          </p:cNvPr>
          <p:cNvSpPr txBox="1"/>
          <p:nvPr/>
        </p:nvSpPr>
        <p:spPr>
          <a:xfrm>
            <a:off x="0" y="113803"/>
            <a:ext cx="12192000" cy="212365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16-WB-02 </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Preventie ontwikkeling preventiepolitiek</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burn-out bij Defensie.</a:t>
            </a:r>
          </a:p>
        </p:txBody>
      </p:sp>
      <p:graphicFrame>
        <p:nvGraphicFramePr>
          <p:cNvPr id="3" name="Table 2">
            <a:extLst>
              <a:ext uri="{FF2B5EF4-FFF2-40B4-BE49-F238E27FC236}">
                <a16:creationId xmlns:a16="http://schemas.microsoft.com/office/drawing/2014/main" id="{459E06F7-6B29-45A3-C4A3-8004A06EA07F}"/>
              </a:ext>
            </a:extLst>
          </p:cNvPr>
          <p:cNvGraphicFramePr>
            <a:graphicFrameLocks noGrp="1"/>
          </p:cNvGraphicFramePr>
          <p:nvPr>
            <p:extLst>
              <p:ext uri="{D42A27DB-BD31-4B8C-83A1-F6EECF244321}">
                <p14:modId xmlns:p14="http://schemas.microsoft.com/office/powerpoint/2010/main" val="1549543447"/>
              </p:ext>
            </p:extLst>
          </p:nvPr>
        </p:nvGraphicFramePr>
        <p:xfrm>
          <a:off x="0" y="2516605"/>
          <a:ext cx="12192000" cy="4251662"/>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262788">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931567">
                <a:tc>
                  <a:txBody>
                    <a:bodyPr/>
                    <a:lstStyle/>
                    <a:p>
                      <a:pPr algn="ctr">
                        <a:lnSpc>
                          <a:spcPct val="107000"/>
                        </a:lnSpc>
                        <a:spcAft>
                          <a:spcPts val="800"/>
                        </a:spcAft>
                      </a:pPr>
                      <a:r>
                        <a:rPr lang="nl-BE" sz="1400" dirty="0" err="1">
                          <a:effectLst/>
                          <a:latin typeface="Calibri" panose="020F0502020204030204" pitchFamily="34" charset="0"/>
                          <a:ea typeface="Times New Roman" panose="02020603050405020304" pitchFamily="18" charset="0"/>
                        </a:rPr>
                        <a:t>Cdt</a:t>
                      </a:r>
                      <a:r>
                        <a:rPr lang="nl-BE" sz="1400" dirty="0">
                          <a:effectLst/>
                          <a:latin typeface="Calibri" panose="020F0502020204030204" pitchFamily="34" charset="0"/>
                          <a:ea typeface="Times New Roman" panose="02020603050405020304" pitchFamily="18" charset="0"/>
                        </a:rPr>
                        <a:t> Vicky De </a:t>
                      </a:r>
                      <a:r>
                        <a:rPr lang="nl-BE" sz="1400" dirty="0" err="1">
                          <a:effectLst/>
                          <a:latin typeface="Calibri" panose="020F0502020204030204" pitchFamily="34" charset="0"/>
                          <a:ea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r>
                        <a:rPr lang="nl-BE" sz="1800" b="0" i="0" u="none" strike="noStrike" kern="1200" baseline="0" dirty="0">
                          <a:solidFill>
                            <a:schemeClr val="dk1"/>
                          </a:solidFill>
                          <a:latin typeface="+mn-lt"/>
                          <a:ea typeface="+mn-ea"/>
                          <a:cs typeface="+mn-cs"/>
                        </a:rPr>
                        <a:t> </a:t>
                      </a:r>
                      <a:r>
                        <a:rPr lang="nl-BE" sz="1400" b="0" i="0" u="none" strike="noStrike" kern="1200" baseline="0" dirty="0">
                          <a:solidFill>
                            <a:schemeClr val="dk1"/>
                          </a:solidFill>
                          <a:latin typeface="Calibri" panose="020F0502020204030204" pitchFamily="34" charset="0"/>
                          <a:ea typeface="Calibri" panose="020F0502020204030204" pitchFamily="34" charset="0"/>
                          <a:cs typeface="Calibri" panose="020F0502020204030204" pitchFamily="34" charset="0"/>
                        </a:rPr>
                        <a:t>Opstellen handboek voor leidinggevenden om stress en burn-out te vermijden bij personeel</a:t>
                      </a:r>
                      <a:r>
                        <a:rPr lang="nl-BE" sz="1800" b="0" i="0" u="none" strike="noStrike" kern="1200" baseline="0" dirty="0">
                          <a:solidFill>
                            <a:schemeClr val="dk1"/>
                          </a:solidFill>
                          <a:latin typeface="+mn-lt"/>
                          <a:ea typeface="+mn-ea"/>
                          <a:cs typeface="+mn-cs"/>
                        </a:rPr>
                        <a:t>	</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Vicky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lumMod val="50000"/>
                            </a:schemeClr>
                          </a:solidFill>
                          <a:effectLst/>
                          <a:latin typeface="Calibri" panose="020F0502020204030204" pitchFamily="34" charset="0"/>
                        </a:rPr>
                        <a:t>Lies WILMAERTS</a:t>
                      </a:r>
                      <a:br>
                        <a:rPr lang="nl-BE" sz="1400" b="0" i="0" u="none" strike="noStrike" dirty="0">
                          <a:solidFill>
                            <a:schemeClr val="tx1">
                              <a:lumMod val="50000"/>
                            </a:schemeClr>
                          </a:solidFill>
                          <a:effectLst/>
                          <a:latin typeface="Calibri" panose="020F0502020204030204" pitchFamily="34" charset="0"/>
                        </a:rPr>
                      </a:br>
                      <a:r>
                        <a:rPr lang="nl-BE" sz="1400" b="0" i="0" u="none" strike="noStrike" dirty="0" err="1">
                          <a:solidFill>
                            <a:schemeClr val="tx1">
                              <a:lumMod val="50000"/>
                            </a:schemeClr>
                          </a:solidFill>
                          <a:effectLst/>
                          <a:latin typeface="Calibri" panose="020F0502020204030204" pitchFamily="34" charset="0"/>
                        </a:rPr>
                        <a:t>Cdt</a:t>
                      </a:r>
                      <a:endParaRPr lang="nl-BE" sz="14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1006757">
                <a:tc>
                  <a:txBody>
                    <a:bodyPr/>
                    <a:lstStyle/>
                    <a:p>
                      <a:pPr algn="ctr">
                        <a:lnSpc>
                          <a:spcPct val="107000"/>
                        </a:lnSpc>
                        <a:spcAft>
                          <a:spcPts val="800"/>
                        </a:spcAft>
                      </a:pPr>
                      <a:r>
                        <a:rPr lang="nl-BE" sz="1400" dirty="0" err="1">
                          <a:effectLst/>
                          <a:latin typeface="Calibri" panose="020F0502020204030204" pitchFamily="34" charset="0"/>
                          <a:ea typeface="Times New Roman" panose="02020603050405020304" pitchFamily="18" charset="0"/>
                        </a:rPr>
                        <a:t>Cdt</a:t>
                      </a:r>
                      <a:r>
                        <a:rPr lang="nl-BE" sz="1400" dirty="0">
                          <a:effectLst/>
                          <a:latin typeface="Calibri" panose="020F0502020204030204" pitchFamily="34" charset="0"/>
                          <a:ea typeface="Times New Roman" panose="02020603050405020304" pitchFamily="18" charset="0"/>
                        </a:rPr>
                        <a:t> Vicky De </a:t>
                      </a:r>
                      <a:r>
                        <a:rPr lang="nl-BE" sz="1400" dirty="0" err="1">
                          <a:effectLst/>
                          <a:latin typeface="Calibri" panose="020F0502020204030204" pitchFamily="34" charset="0"/>
                          <a:ea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Informeren Pers </a:t>
                      </a:r>
                      <a:r>
                        <a:rPr lang="nl-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Def</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Times New Roman" panose="02020603050405020304" pitchFamily="18" charset="0"/>
                        </a:rPr>
                        <a:t>Cdt</a:t>
                      </a:r>
                      <a:r>
                        <a:rPr lang="nl-BE" sz="1400" dirty="0">
                          <a:effectLst/>
                          <a:latin typeface="Calibri" panose="020F0502020204030204" pitchFamily="34" charset="0"/>
                          <a:ea typeface="Times New Roman" panose="02020603050405020304" pitchFamily="18" charset="0"/>
                        </a:rPr>
                        <a:t> Vicky De </a:t>
                      </a:r>
                      <a:r>
                        <a:rPr lang="nl-BE" sz="1400" dirty="0" err="1">
                          <a:effectLst/>
                          <a:latin typeface="Calibri" panose="020F0502020204030204" pitchFamily="34" charset="0"/>
                          <a:ea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lumMod val="50000"/>
                            </a:schemeClr>
                          </a:solidFill>
                          <a:effectLst/>
                          <a:latin typeface="Calibri" panose="020F0502020204030204" pitchFamily="34" charset="0"/>
                        </a:rPr>
                        <a:t>Lies WILMAERTS</a:t>
                      </a:r>
                      <a:br>
                        <a:rPr lang="nl-BE" sz="1400" b="0" i="0" u="none" strike="noStrike" dirty="0">
                          <a:solidFill>
                            <a:schemeClr val="tx1">
                              <a:lumMod val="50000"/>
                            </a:schemeClr>
                          </a:solidFill>
                          <a:effectLst/>
                          <a:latin typeface="Calibri" panose="020F0502020204030204" pitchFamily="34" charset="0"/>
                        </a:rPr>
                      </a:br>
                      <a:r>
                        <a:rPr lang="nl-BE" sz="1400" b="0" i="0" u="none" strike="noStrike" dirty="0" err="1">
                          <a:solidFill>
                            <a:schemeClr val="tx1">
                              <a:lumMod val="50000"/>
                            </a:schemeClr>
                          </a:solidFill>
                          <a:effectLst/>
                          <a:latin typeface="Calibri" panose="020F0502020204030204" pitchFamily="34" charset="0"/>
                        </a:rPr>
                        <a:t>Cdt</a:t>
                      </a:r>
                      <a:endParaRPr lang="nl-BE" sz="14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1006757">
                <a:tc>
                  <a:txBody>
                    <a:bodyPr/>
                    <a:lstStyle/>
                    <a:p>
                      <a:pPr algn="ctr">
                        <a:lnSpc>
                          <a:spcPct val="107000"/>
                        </a:lnSpc>
                        <a:spcAft>
                          <a:spcPts val="800"/>
                        </a:spcAft>
                      </a:pPr>
                      <a:r>
                        <a:rPr lang="nl-BE" sz="1400" dirty="0" err="1">
                          <a:effectLst/>
                          <a:latin typeface="Calibri" panose="020F0502020204030204" pitchFamily="34" charset="0"/>
                          <a:ea typeface="Times New Roman" panose="02020603050405020304" pitchFamily="18" charset="0"/>
                        </a:rPr>
                        <a:t>Cdt</a:t>
                      </a:r>
                      <a:r>
                        <a:rPr lang="nl-BE" sz="1400" dirty="0">
                          <a:effectLst/>
                          <a:latin typeface="Calibri" panose="020F0502020204030204" pitchFamily="34" charset="0"/>
                          <a:ea typeface="Times New Roman" panose="02020603050405020304" pitchFamily="18" charset="0"/>
                        </a:rPr>
                        <a:t> Vicky De </a:t>
                      </a:r>
                      <a:r>
                        <a:rPr lang="nl-BE" sz="1400" dirty="0" err="1">
                          <a:effectLst/>
                          <a:latin typeface="Calibri" panose="020F0502020204030204" pitchFamily="34" charset="0"/>
                          <a:ea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Informeren en vormen kaderfuncties.</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Times New Roman" panose="02020603050405020304" pitchFamily="18" charset="0"/>
                        </a:rPr>
                        <a:t>Cdt</a:t>
                      </a:r>
                      <a:r>
                        <a:rPr lang="nl-BE" sz="1400" dirty="0">
                          <a:effectLst/>
                          <a:latin typeface="Calibri" panose="020F0502020204030204" pitchFamily="34" charset="0"/>
                          <a:ea typeface="Times New Roman" panose="02020603050405020304" pitchFamily="18" charset="0"/>
                        </a:rPr>
                        <a:t> Vicky De </a:t>
                      </a:r>
                      <a:r>
                        <a:rPr lang="nl-BE" sz="1400" dirty="0" err="1">
                          <a:effectLst/>
                          <a:latin typeface="Calibri" panose="020F0502020204030204" pitchFamily="34" charset="0"/>
                          <a:ea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lumMod val="50000"/>
                            </a:schemeClr>
                          </a:solidFill>
                          <a:effectLst/>
                          <a:latin typeface="Calibri" panose="020F0502020204030204" pitchFamily="34" charset="0"/>
                        </a:rPr>
                        <a:t>Lies WILMAERTS</a:t>
                      </a:r>
                      <a:br>
                        <a:rPr lang="nl-BE" sz="1400" b="0" i="0" u="none" strike="noStrike" dirty="0">
                          <a:solidFill>
                            <a:schemeClr val="tx1">
                              <a:lumMod val="50000"/>
                            </a:schemeClr>
                          </a:solidFill>
                          <a:effectLst/>
                          <a:latin typeface="Calibri" panose="020F0502020204030204" pitchFamily="34" charset="0"/>
                        </a:rPr>
                      </a:br>
                      <a:r>
                        <a:rPr lang="nl-BE" sz="1400" b="0" i="0" u="none" strike="noStrike" dirty="0" err="1">
                          <a:solidFill>
                            <a:schemeClr val="tx1">
                              <a:lumMod val="50000"/>
                            </a:schemeClr>
                          </a:solidFill>
                          <a:effectLst/>
                          <a:latin typeface="Calibri" panose="020F0502020204030204" pitchFamily="34" charset="0"/>
                        </a:rPr>
                        <a:t>Cdt</a:t>
                      </a:r>
                      <a:endParaRPr lang="nl-BE" sz="14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85532725"/>
                  </a:ext>
                </a:extLst>
              </a:tr>
            </a:tbl>
          </a:graphicData>
        </a:graphic>
      </p:graphicFrame>
    </p:spTree>
    <p:extLst>
      <p:ext uri="{BB962C8B-B14F-4D97-AF65-F5344CB8AC3E}">
        <p14:creationId xmlns:p14="http://schemas.microsoft.com/office/powerpoint/2010/main" val="2830677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TextBox 3">
            <a:extLst>
              <a:ext uri="{FF2B5EF4-FFF2-40B4-BE49-F238E27FC236}">
                <a16:creationId xmlns:a16="http://schemas.microsoft.com/office/drawing/2014/main" id="{91784406-041F-3077-9C04-4ACAF8587172}"/>
              </a:ext>
            </a:extLst>
          </p:cNvPr>
          <p:cNvSpPr txBox="1"/>
          <p:nvPr/>
        </p:nvSpPr>
        <p:spPr>
          <a:xfrm>
            <a:off x="0" y="113803"/>
            <a:ext cx="12192000" cy="212365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16-WB-02 </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Preventie ontwikkeling preventiepolitiek</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burn-out bij Defensie.</a:t>
            </a:r>
          </a:p>
        </p:txBody>
      </p:sp>
      <p:graphicFrame>
        <p:nvGraphicFramePr>
          <p:cNvPr id="3" name="Table 2">
            <a:extLst>
              <a:ext uri="{FF2B5EF4-FFF2-40B4-BE49-F238E27FC236}">
                <a16:creationId xmlns:a16="http://schemas.microsoft.com/office/drawing/2014/main" id="{459E06F7-6B29-45A3-C4A3-8004A06EA07F}"/>
              </a:ext>
            </a:extLst>
          </p:cNvPr>
          <p:cNvGraphicFramePr>
            <a:graphicFrameLocks noGrp="1"/>
          </p:cNvGraphicFramePr>
          <p:nvPr>
            <p:extLst>
              <p:ext uri="{D42A27DB-BD31-4B8C-83A1-F6EECF244321}">
                <p14:modId xmlns:p14="http://schemas.microsoft.com/office/powerpoint/2010/main" val="1612694209"/>
              </p:ext>
            </p:extLst>
          </p:nvPr>
        </p:nvGraphicFramePr>
        <p:xfrm>
          <a:off x="0" y="2650132"/>
          <a:ext cx="12192000" cy="4079344"/>
        </p:xfrm>
        <a:graphic>
          <a:graphicData uri="http://schemas.openxmlformats.org/drawingml/2006/table">
            <a:tbl>
              <a:tblPr firstRow="1" bandRow="1">
                <a:tableStyleId>{5C22544A-7EE6-4342-B048-85BDC9FD1C3A}</a:tableStyleId>
              </a:tblPr>
              <a:tblGrid>
                <a:gridCol w="1657350">
                  <a:extLst>
                    <a:ext uri="{9D8B030D-6E8A-4147-A177-3AD203B41FA5}">
                      <a16:colId xmlns:a16="http://schemas.microsoft.com/office/drawing/2014/main" val="3164560031"/>
                    </a:ext>
                  </a:extLst>
                </a:gridCol>
                <a:gridCol w="2453331">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97811">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923354">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Vicky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r>
                        <a:rPr lang="nl-BE" sz="1400" b="0" i="0" u="none" strike="noStrike" kern="1200" baseline="0" dirty="0">
                          <a:solidFill>
                            <a:schemeClr val="dk1"/>
                          </a:solidFill>
                          <a:latin typeface="+mn-lt"/>
                          <a:ea typeface="+mn-ea"/>
                          <a:cs typeface="+mn-cs"/>
                        </a:rPr>
                        <a:t> Informeren van de steundiensten (PSMR, VP, </a:t>
                      </a:r>
                      <a:r>
                        <a:rPr lang="nl-BE" sz="1400" b="0" i="0" u="none" strike="noStrike" kern="1200" baseline="0" dirty="0" err="1">
                          <a:solidFill>
                            <a:schemeClr val="dk1"/>
                          </a:solidFill>
                          <a:latin typeface="+mn-lt"/>
                          <a:ea typeface="+mn-ea"/>
                          <a:cs typeface="+mn-cs"/>
                        </a:rPr>
                        <a:t>Soc</a:t>
                      </a:r>
                      <a:r>
                        <a:rPr lang="nl-BE" sz="1400" b="0" i="0" u="none" strike="noStrike" kern="1200" baseline="0" dirty="0">
                          <a:solidFill>
                            <a:schemeClr val="dk1"/>
                          </a:solidFill>
                          <a:latin typeface="+mn-lt"/>
                          <a:ea typeface="+mn-ea"/>
                          <a:cs typeface="+mn-cs"/>
                        </a:rPr>
                        <a:t> Dienst, …) en actoren (vakbonden, …)	</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0</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Cdt Vicky De 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chemeClr val="tx1">
                              <a:lumMod val="50000"/>
                            </a:schemeClr>
                          </a:solidFill>
                          <a:effectLst/>
                          <a:latin typeface="Calibri" panose="020F0502020204030204" pitchFamily="34" charset="0"/>
                        </a:rPr>
                        <a:t>Lies WILMAERTS</a:t>
                      </a:r>
                      <a:br>
                        <a:rPr lang="nl-BE" sz="1400" b="0" i="0" u="none" strike="noStrike" dirty="0">
                          <a:solidFill>
                            <a:schemeClr val="tx1">
                              <a:lumMod val="50000"/>
                            </a:schemeClr>
                          </a:solidFill>
                          <a:effectLst/>
                          <a:latin typeface="Calibri" panose="020F0502020204030204" pitchFamily="34" charset="0"/>
                        </a:rPr>
                      </a:br>
                      <a:r>
                        <a:rPr lang="nl-BE" sz="1400" b="0" i="0" u="none" strike="noStrike" dirty="0" err="1">
                          <a:solidFill>
                            <a:schemeClr val="tx1">
                              <a:lumMod val="50000"/>
                            </a:schemeClr>
                          </a:solidFill>
                          <a:effectLst/>
                          <a:latin typeface="Calibri" panose="020F0502020204030204" pitchFamily="34" charset="0"/>
                        </a:rPr>
                        <a:t>Cdt</a:t>
                      </a:r>
                      <a:endParaRPr lang="nl-BE" sz="14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986553">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Cdt Vicky De 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r>
                        <a:rPr lang="nl-BE" sz="1400" b="0" i="0" u="none" strike="noStrike" kern="1200" baseline="0" dirty="0">
                          <a:solidFill>
                            <a:schemeClr val="dk1"/>
                          </a:solidFill>
                          <a:latin typeface="+mn-lt"/>
                          <a:ea typeface="+mn-ea"/>
                          <a:cs typeface="+mn-cs"/>
                        </a:rPr>
                        <a:t> Vormen van de specialisten voor steun bij Defensie in preventie en interventie in geval van burn-out.	</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0</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Cdt Vicky De 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chemeClr val="tx1">
                              <a:lumMod val="50000"/>
                            </a:schemeClr>
                          </a:solidFill>
                          <a:effectLst/>
                          <a:latin typeface="Calibri" panose="020F0502020204030204" pitchFamily="34" charset="0"/>
                        </a:rPr>
                        <a:t>Lies WILMAERTS</a:t>
                      </a:r>
                      <a:br>
                        <a:rPr lang="nl-BE" sz="1400" b="0" i="0" u="none" strike="noStrike" dirty="0">
                          <a:solidFill>
                            <a:schemeClr val="tx1">
                              <a:lumMod val="50000"/>
                            </a:schemeClr>
                          </a:solidFill>
                          <a:effectLst/>
                          <a:latin typeface="Calibri" panose="020F0502020204030204" pitchFamily="34" charset="0"/>
                        </a:rPr>
                      </a:br>
                      <a:r>
                        <a:rPr lang="nl-BE" sz="1400" b="0" i="0" u="none" strike="noStrike" dirty="0" err="1">
                          <a:solidFill>
                            <a:schemeClr val="tx1">
                              <a:lumMod val="50000"/>
                            </a:schemeClr>
                          </a:solidFill>
                          <a:effectLst/>
                          <a:latin typeface="Calibri" panose="020F0502020204030204" pitchFamily="34" charset="0"/>
                        </a:rPr>
                        <a:t>Cdt</a:t>
                      </a:r>
                      <a:endParaRPr lang="nl-BE" sz="14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875229">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Vicky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endParaRPr lang="nl-BE" sz="1400" b="0" i="0" u="none" strike="noStrike" kern="1200" baseline="0" dirty="0">
                        <a:solidFill>
                          <a:schemeClr val="dk1"/>
                        </a:solidFill>
                        <a:latin typeface="+mn-lt"/>
                        <a:ea typeface="+mn-ea"/>
                        <a:cs typeface="+mn-cs"/>
                      </a:endParaRPr>
                    </a:p>
                    <a:p>
                      <a:r>
                        <a:rPr lang="nl-BE" sz="1400" b="0" i="0" u="none" strike="noStrike" kern="1200" baseline="0" dirty="0">
                          <a:solidFill>
                            <a:schemeClr val="dk1"/>
                          </a:solidFill>
                          <a:latin typeface="+mn-lt"/>
                          <a:ea typeface="+mn-ea"/>
                          <a:cs typeface="+mn-cs"/>
                        </a:rPr>
                        <a:t>Ontwikkelen van een zorgtraject aangepast aan </a:t>
                      </a:r>
                      <a:r>
                        <a:rPr lang="nl-BE" sz="1400" b="0" i="0" u="none" strike="noStrike" kern="1200" baseline="0" dirty="0" err="1">
                          <a:solidFill>
                            <a:schemeClr val="dk1"/>
                          </a:solidFill>
                          <a:latin typeface="+mn-lt"/>
                          <a:ea typeface="+mn-ea"/>
                          <a:cs typeface="+mn-cs"/>
                        </a:rPr>
                        <a:t>burn</a:t>
                      </a:r>
                      <a:r>
                        <a:rPr lang="nl-BE" sz="1400" b="0" i="0" u="none" strike="noStrike" kern="1200" baseline="0" dirty="0">
                          <a:solidFill>
                            <a:schemeClr val="dk1"/>
                          </a:solidFill>
                          <a:latin typeface="+mn-lt"/>
                          <a:ea typeface="+mn-ea"/>
                          <a:cs typeface="+mn-cs"/>
                        </a:rPr>
                        <a:t>-pot.</a:t>
                      </a:r>
                    </a:p>
                    <a:p>
                      <a:pP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0</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Vicky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chemeClr val="tx1">
                              <a:lumMod val="50000"/>
                            </a:schemeClr>
                          </a:solidFill>
                          <a:effectLst/>
                          <a:latin typeface="Calibri" panose="020F0502020204030204" pitchFamily="34" charset="0"/>
                        </a:rPr>
                        <a:t>Lies WILMAERTS</a:t>
                      </a:r>
                      <a:br>
                        <a:rPr lang="nl-BE" sz="1400" b="0" i="0" u="none" strike="noStrike" dirty="0">
                          <a:solidFill>
                            <a:schemeClr val="tx1">
                              <a:lumMod val="50000"/>
                            </a:schemeClr>
                          </a:solidFill>
                          <a:effectLst/>
                          <a:latin typeface="Calibri" panose="020F0502020204030204" pitchFamily="34" charset="0"/>
                        </a:rPr>
                      </a:br>
                      <a:r>
                        <a:rPr lang="nl-BE" sz="1400" b="0" i="0" u="none" strike="noStrike" dirty="0" err="1">
                          <a:solidFill>
                            <a:schemeClr val="tx1">
                              <a:lumMod val="50000"/>
                            </a:schemeClr>
                          </a:solidFill>
                          <a:effectLst/>
                          <a:latin typeface="Calibri" panose="020F0502020204030204" pitchFamily="34" charset="0"/>
                        </a:rPr>
                        <a:t>Cdt</a:t>
                      </a:r>
                      <a:endParaRPr lang="nl-BE" sz="1400" b="0" i="0" u="none" strike="noStrike" dirty="0">
                        <a:solidFill>
                          <a:schemeClr val="tx1">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85532725"/>
                  </a:ext>
                </a:extLst>
              </a:tr>
            </a:tbl>
          </a:graphicData>
        </a:graphic>
      </p:graphicFrame>
    </p:spTree>
    <p:extLst>
      <p:ext uri="{BB962C8B-B14F-4D97-AF65-F5344CB8AC3E}">
        <p14:creationId xmlns:p14="http://schemas.microsoft.com/office/powerpoint/2010/main" val="3950159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TextBox 3">
            <a:extLst>
              <a:ext uri="{FF2B5EF4-FFF2-40B4-BE49-F238E27FC236}">
                <a16:creationId xmlns:a16="http://schemas.microsoft.com/office/drawing/2014/main" id="{91784406-041F-3077-9C04-4ACAF8587172}"/>
              </a:ext>
            </a:extLst>
          </p:cNvPr>
          <p:cNvSpPr txBox="1"/>
          <p:nvPr/>
        </p:nvSpPr>
        <p:spPr>
          <a:xfrm>
            <a:off x="0" y="113803"/>
            <a:ext cx="12192000" cy="212365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16-WB-02 </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Preventie ontwikkeling preventiepolitiek</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burn-out bij Defensie.</a:t>
            </a:r>
          </a:p>
        </p:txBody>
      </p:sp>
      <p:graphicFrame>
        <p:nvGraphicFramePr>
          <p:cNvPr id="3" name="Table 2">
            <a:extLst>
              <a:ext uri="{FF2B5EF4-FFF2-40B4-BE49-F238E27FC236}">
                <a16:creationId xmlns:a16="http://schemas.microsoft.com/office/drawing/2014/main" id="{459E06F7-6B29-45A3-C4A3-8004A06EA07F}"/>
              </a:ext>
            </a:extLst>
          </p:cNvPr>
          <p:cNvGraphicFramePr>
            <a:graphicFrameLocks noGrp="1"/>
          </p:cNvGraphicFramePr>
          <p:nvPr>
            <p:extLst>
              <p:ext uri="{D42A27DB-BD31-4B8C-83A1-F6EECF244321}">
                <p14:modId xmlns:p14="http://schemas.microsoft.com/office/powerpoint/2010/main" val="2876630056"/>
              </p:ext>
            </p:extLst>
          </p:nvPr>
        </p:nvGraphicFramePr>
        <p:xfrm>
          <a:off x="0" y="2551837"/>
          <a:ext cx="12192000" cy="4207324"/>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498939">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1103858">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Vicky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r>
                        <a:rPr lang="nl-BE" sz="1400" b="0" i="0" u="none" strike="noStrike" kern="1200" baseline="0" dirty="0">
                          <a:solidFill>
                            <a:schemeClr val="dk1"/>
                          </a:solidFill>
                          <a:latin typeface="+mn-lt"/>
                          <a:ea typeface="+mn-ea"/>
                          <a:cs typeface="+mn-cs"/>
                        </a:rPr>
                        <a:t> Koppeling met dossier verzuimbeleid (specifiek </a:t>
                      </a:r>
                      <a:r>
                        <a:rPr lang="nl-BE" sz="1400" b="0" i="0" u="none" strike="noStrike" kern="1200" baseline="0" dirty="0" err="1">
                          <a:solidFill>
                            <a:schemeClr val="dk1"/>
                          </a:solidFill>
                          <a:latin typeface="+mn-lt"/>
                          <a:ea typeface="+mn-ea"/>
                          <a:cs typeface="+mn-cs"/>
                        </a:rPr>
                        <a:t>reïntegratietraject</a:t>
                      </a:r>
                      <a:r>
                        <a:rPr lang="nl-BE" sz="1400" b="0" i="0" u="none" strike="noStrike" kern="1200" baseline="0" dirty="0">
                          <a:solidFill>
                            <a:schemeClr val="dk1"/>
                          </a:solidFill>
                          <a:latin typeface="+mn-lt"/>
                          <a:ea typeface="+mn-ea"/>
                          <a:cs typeface="+mn-cs"/>
                        </a:rPr>
                        <a:t>). 	</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Cdt Vicky De 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chemeClr val="tx1">
                              <a:lumMod val="50000"/>
                            </a:schemeClr>
                          </a:solidFill>
                          <a:effectLst/>
                          <a:latin typeface="Calibri" panose="020F0502020204030204" pitchFamily="34" charset="0"/>
                        </a:rPr>
                        <a:t>Lies WILMAERTS</a:t>
                      </a:r>
                      <a:br>
                        <a:rPr lang="nl-BE" sz="1400" b="0" i="0" u="none" strike="noStrike" dirty="0">
                          <a:solidFill>
                            <a:schemeClr val="tx1">
                              <a:lumMod val="50000"/>
                            </a:schemeClr>
                          </a:solidFill>
                          <a:effectLst/>
                          <a:latin typeface="Calibri" panose="020F0502020204030204" pitchFamily="34" charset="0"/>
                        </a:rPr>
                      </a:br>
                      <a:r>
                        <a:rPr lang="nl-BE" sz="1400" b="0" i="0" u="none" strike="noStrike" dirty="0" err="1">
                          <a:solidFill>
                            <a:schemeClr val="tx1">
                              <a:lumMod val="50000"/>
                            </a:schemeClr>
                          </a:solidFill>
                          <a:effectLst/>
                          <a:latin typeface="Calibri" panose="020F0502020204030204" pitchFamily="34" charset="0"/>
                        </a:rPr>
                        <a:t>Cdt</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974441">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Vicky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endParaRPr lang="nl-BE" sz="1400" b="0" i="0" u="none" strike="noStrike" kern="1200" baseline="0" dirty="0">
                        <a:solidFill>
                          <a:schemeClr val="dk1"/>
                        </a:solidFill>
                        <a:latin typeface="+mn-lt"/>
                        <a:ea typeface="+mn-ea"/>
                        <a:cs typeface="+mn-cs"/>
                      </a:endParaRPr>
                    </a:p>
                    <a:p>
                      <a:r>
                        <a:rPr lang="nl-BE" sz="1400" b="0" i="0" u="none" strike="noStrike" kern="1200" baseline="0" dirty="0">
                          <a:solidFill>
                            <a:schemeClr val="dk1"/>
                          </a:solidFill>
                          <a:latin typeface="+mn-lt"/>
                          <a:ea typeface="+mn-ea"/>
                          <a:cs typeface="+mn-cs"/>
                        </a:rPr>
                        <a:t>Sensibiliseren tijdens de vorming.</a:t>
                      </a:r>
                    </a:p>
                    <a:p>
                      <a:pP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Cdt Vicky De 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lumMod val="50000"/>
                            </a:schemeClr>
                          </a:solidFill>
                          <a:effectLst/>
                          <a:latin typeface="Calibri" panose="020F0502020204030204" pitchFamily="34" charset="0"/>
                        </a:rPr>
                        <a:t>Lies WILMAERTS</a:t>
                      </a:r>
                      <a:br>
                        <a:rPr lang="nl-BE" sz="1400" b="0" i="0" u="none" strike="noStrike" dirty="0">
                          <a:solidFill>
                            <a:schemeClr val="tx1">
                              <a:lumMod val="50000"/>
                            </a:schemeClr>
                          </a:solidFill>
                          <a:effectLst/>
                          <a:latin typeface="Calibri" panose="020F0502020204030204" pitchFamily="34" charset="0"/>
                        </a:rPr>
                      </a:br>
                      <a:r>
                        <a:rPr lang="nl-BE" sz="1400" b="0" i="0" u="none" strike="noStrike" dirty="0" err="1">
                          <a:solidFill>
                            <a:schemeClr val="tx1">
                              <a:lumMod val="50000"/>
                            </a:schemeClr>
                          </a:solidFill>
                          <a:effectLst/>
                          <a:latin typeface="Calibri" panose="020F0502020204030204" pitchFamily="34" charset="0"/>
                        </a:rPr>
                        <a:t>Cdt</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1488945">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Vicky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Welzijnsenquete</a:t>
                      </a:r>
                      <a:r>
                        <a:rPr lang="nl-BE" sz="1400" dirty="0">
                          <a:effectLst/>
                          <a:latin typeface="Calibri" panose="020F0502020204030204" pitchFamily="34" charset="0"/>
                          <a:ea typeface="Calibri" panose="020F0502020204030204" pitchFamily="34" charset="0"/>
                          <a:cs typeface="Times New Roman" panose="02020603050405020304" pitchFamily="18" charset="0"/>
                        </a:rPr>
                        <a:t> uitvoeren om het risico op burn-out in te schatten en de factoren die bijdragen in kaart te brengen.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Vicky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lumMod val="50000"/>
                            </a:schemeClr>
                          </a:solidFill>
                          <a:effectLst/>
                          <a:latin typeface="Calibri" panose="020F0502020204030204" pitchFamily="34" charset="0"/>
                        </a:rPr>
                        <a:t>Lies WILMAERTS</a:t>
                      </a:r>
                      <a:br>
                        <a:rPr lang="nl-BE" sz="1400" b="0" i="0" u="none" strike="noStrike" dirty="0">
                          <a:solidFill>
                            <a:schemeClr val="tx1">
                              <a:lumMod val="50000"/>
                            </a:schemeClr>
                          </a:solidFill>
                          <a:effectLst/>
                          <a:latin typeface="Calibri" panose="020F0502020204030204" pitchFamily="34" charset="0"/>
                        </a:rPr>
                      </a:br>
                      <a:r>
                        <a:rPr lang="nl-BE" sz="1400" b="0" i="0" u="none" strike="noStrike" dirty="0" err="1">
                          <a:solidFill>
                            <a:schemeClr val="tx1">
                              <a:lumMod val="50000"/>
                            </a:schemeClr>
                          </a:solidFill>
                          <a:effectLst/>
                          <a:latin typeface="Calibri" panose="020F0502020204030204" pitchFamily="34" charset="0"/>
                        </a:rPr>
                        <a:t>Cdt</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285532725"/>
                  </a:ext>
                </a:extLst>
              </a:tr>
            </a:tbl>
          </a:graphicData>
        </a:graphic>
      </p:graphicFrame>
    </p:spTree>
    <p:extLst>
      <p:ext uri="{BB962C8B-B14F-4D97-AF65-F5344CB8AC3E}">
        <p14:creationId xmlns:p14="http://schemas.microsoft.com/office/powerpoint/2010/main" val="2548669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TextBox 3">
            <a:extLst>
              <a:ext uri="{FF2B5EF4-FFF2-40B4-BE49-F238E27FC236}">
                <a16:creationId xmlns:a16="http://schemas.microsoft.com/office/drawing/2014/main" id="{4CF6AD95-E550-D503-185A-A7D2B2AF1607}"/>
              </a:ext>
            </a:extLst>
          </p:cNvPr>
          <p:cNvSpPr txBox="1"/>
          <p:nvPr/>
        </p:nvSpPr>
        <p:spPr>
          <a:xfrm>
            <a:off x="0" y="458956"/>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17-MR-01 </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Veiligheid elektromagnetische velden.</a:t>
            </a:r>
          </a:p>
        </p:txBody>
      </p:sp>
      <p:graphicFrame>
        <p:nvGraphicFramePr>
          <p:cNvPr id="5" name="Table 4">
            <a:extLst>
              <a:ext uri="{FF2B5EF4-FFF2-40B4-BE49-F238E27FC236}">
                <a16:creationId xmlns:a16="http://schemas.microsoft.com/office/drawing/2014/main" id="{F1AFF3C4-344B-CB8B-6D99-739776614CAC}"/>
              </a:ext>
            </a:extLst>
          </p:cNvPr>
          <p:cNvGraphicFramePr>
            <a:graphicFrameLocks noGrp="1"/>
          </p:cNvGraphicFramePr>
          <p:nvPr>
            <p:extLst>
              <p:ext uri="{D42A27DB-BD31-4B8C-83A1-F6EECF244321}">
                <p14:modId xmlns:p14="http://schemas.microsoft.com/office/powerpoint/2010/main" val="711847293"/>
              </p:ext>
            </p:extLst>
          </p:nvPr>
        </p:nvGraphicFramePr>
        <p:xfrm>
          <a:off x="0" y="2251349"/>
          <a:ext cx="12192000" cy="4606651"/>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97811">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09862">
                <a:tc>
                  <a:txBody>
                    <a:bodyPr/>
                    <a:lstStyle/>
                    <a:p>
                      <a:pPr algn="ctr">
                        <a:lnSpc>
                          <a:spcPct val="107000"/>
                        </a:lnSpc>
                        <a:spcAft>
                          <a:spcPts val="800"/>
                        </a:spcAft>
                      </a:pPr>
                      <a:r>
                        <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rPr>
                        <a:t>Kol Gunnar PLOVIE</a:t>
                      </a:r>
                    </a:p>
                  </a:txBody>
                  <a:tcPr marL="44450" marR="44450" marT="0" marB="0" anchor="ctr"/>
                </a:tc>
                <a:tc>
                  <a:txBody>
                    <a:bodyPr/>
                    <a:lstStyle/>
                    <a:p>
                      <a:pPr algn="ctr">
                        <a:lnSpc>
                          <a:spcPct val="107000"/>
                        </a:lnSpc>
                        <a:spcAft>
                          <a:spcPts val="800"/>
                        </a:spcAft>
                      </a:pPr>
                      <a:r>
                        <a:rPr lang="nl-BE" sz="1400" dirty="0">
                          <a:solidFill>
                            <a:srgbClr val="184652"/>
                          </a:solidFill>
                          <a:effectLst/>
                          <a:latin typeface="Calibri" panose="020F0502020204030204" pitchFamily="34" charset="0"/>
                          <a:ea typeface="Calibri" panose="020F0502020204030204" pitchFamily="34" charset="0"/>
                          <a:cs typeface="Calibri" panose="020F0502020204030204" pitchFamily="34" charset="0"/>
                        </a:rPr>
                        <a:t>Continue inventarisatie van de materialen waarvoor een beoordeling vereist is</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rPr>
                        <a:t>Kol Gunnar PLOVIE</a:t>
                      </a:r>
                    </a:p>
                  </a:txBody>
                  <a:tcPr marL="7620" marR="7620" marT="7620" marB="0" anchor="ctr"/>
                </a:tc>
                <a:tc>
                  <a:txBody>
                    <a:bodyPr/>
                    <a:lstStyle/>
                    <a:p>
                      <a:pPr algn="ctr" fontAlgn="b"/>
                      <a:r>
                        <a:rPr lang="nl-BE" sz="1400" b="0" i="0" u="none" strike="noStrike" dirty="0">
                          <a:solidFill>
                            <a:srgbClr val="184652"/>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75229">
                <a:tc>
                  <a:txBody>
                    <a:bodyPr/>
                    <a:lstStyle/>
                    <a:p>
                      <a:pPr algn="ctr">
                        <a:lnSpc>
                          <a:spcPct val="107000"/>
                        </a:lnSpc>
                        <a:spcAft>
                          <a:spcPts val="800"/>
                        </a:spcAft>
                      </a:pP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MR Sys &amp; MR C&amp;I</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84652"/>
                          </a:solidFill>
                          <a:effectLst/>
                          <a:latin typeface="Calibri" panose="020F0502020204030204" pitchFamily="34" charset="0"/>
                          <a:ea typeface="Calibri" panose="020F0502020204030204" pitchFamily="34" charset="0"/>
                          <a:cs typeface="Calibri" panose="020F0502020204030204" pitchFamily="34" charset="0"/>
                        </a:rPr>
                        <a:t>Inventarisatie van alle Mat &amp; Infra EMV</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err="1">
                          <a:solidFill>
                            <a:srgbClr val="184652"/>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MatMan</a:t>
                      </a:r>
                      <a:endParaRPr lang="nl-BE" sz="1400" dirty="0">
                        <a:solidFill>
                          <a:srgbClr val="184652"/>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 2</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rPr>
                        <a:t>Kol Gunnar PLOVIE</a:t>
                      </a:r>
                    </a:p>
                  </a:txBody>
                  <a:tcPr marL="7620" marR="7620" marT="7620" marB="0" anchor="ctr"/>
                </a:tc>
                <a:tc>
                  <a:txBody>
                    <a:bodyPr/>
                    <a:lstStyle/>
                    <a:p>
                      <a:pPr algn="ctr" fontAlgn="b"/>
                      <a:r>
                        <a:rPr lang="nl-BE" sz="1400" b="0" i="0" u="none" strike="noStrike" dirty="0">
                          <a:solidFill>
                            <a:srgbClr val="184652"/>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608739">
                <a:tc>
                  <a:txBody>
                    <a:bodyPr/>
                    <a:lstStyle/>
                    <a:p>
                      <a:pPr algn="ctr">
                        <a:lnSpc>
                          <a:spcPct val="107000"/>
                        </a:lnSpc>
                        <a:spcAft>
                          <a:spcPts val="800"/>
                        </a:spcAft>
                      </a:pPr>
                      <a:r>
                        <a:rPr lang="fr-BE" sz="1400" dirty="0" err="1">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 &amp; AMT</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84652"/>
                          </a:solidFill>
                          <a:effectLst/>
                          <a:latin typeface="Calibri" panose="020F0502020204030204" pitchFamily="34" charset="0"/>
                          <a:ea typeface="Calibri" panose="020F0502020204030204" pitchFamily="34" charset="0"/>
                          <a:cs typeface="Calibri" panose="020F0502020204030204" pitchFamily="34" charset="0"/>
                        </a:rPr>
                        <a:t>Identificatie van de werknemers met verhoogd risico</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err="1">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Done</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rPr>
                        <a:t>Kol Gunnar PLOVIE</a:t>
                      </a:r>
                    </a:p>
                  </a:txBody>
                  <a:tcPr marL="7620" marR="7620" marT="7620" marB="0" anchor="ctr"/>
                </a:tc>
                <a:tc>
                  <a:txBody>
                    <a:bodyPr/>
                    <a:lstStyle/>
                    <a:p>
                      <a:pPr algn="ctr" fontAlgn="b"/>
                      <a:r>
                        <a:rPr lang="nl-BE" sz="1400" b="0" i="0" u="none" strike="noStrike" dirty="0">
                          <a:solidFill>
                            <a:srgbClr val="184652"/>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1215010">
                <a:tc>
                  <a:txBody>
                    <a:bodyPr/>
                    <a:lstStyle/>
                    <a:p>
                      <a:pPr algn="ctr">
                        <a:lnSpc>
                          <a:spcPct val="107000"/>
                        </a:lnSpc>
                        <a:spcAft>
                          <a:spcPts val="800"/>
                        </a:spcAft>
                      </a:pPr>
                      <a:r>
                        <a:rPr lang="fr-BE" sz="1400" dirty="0" err="1">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MRSys</a:t>
                      </a: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 &amp; MR-C&amp;I</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84652"/>
                          </a:solidFill>
                          <a:effectLst/>
                          <a:latin typeface="Calibri" panose="020F0502020204030204" pitchFamily="34" charset="0"/>
                          <a:ea typeface="Calibri" panose="020F0502020204030204" pitchFamily="34" charset="0"/>
                          <a:cs typeface="Calibri" panose="020F0502020204030204" pitchFamily="34" charset="0"/>
                        </a:rPr>
                        <a:t>Kwalitatieve risicobeoordeling van bestaand Mat/Infra: per type Mat nazien toepassing van de preventiemaatregelen (prioritair Mat)</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GB" sz="1400" dirty="0">
                          <a:solidFill>
                            <a:srgbClr val="184652"/>
                          </a:solidFill>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DPBW-MR, KMS, CC V&amp;C &amp; ACOS IS</a:t>
                      </a:r>
                      <a:endParaRPr lang="nl-BE" sz="1400" dirty="0">
                        <a:solidFill>
                          <a:srgbClr val="184652"/>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GB"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 2</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84652"/>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rPr>
                        <a:t>Kol Gunnar PLOVIE</a:t>
                      </a:r>
                    </a:p>
                  </a:txBody>
                  <a:tcPr marL="7620" marR="7620" marT="7620" marB="0" anchor="ctr"/>
                </a:tc>
                <a:tc>
                  <a:txBody>
                    <a:bodyPr/>
                    <a:lstStyle/>
                    <a:p>
                      <a:pPr algn="ctr" fontAlgn="b"/>
                      <a:r>
                        <a:rPr lang="nl-BE" sz="1400" b="0" i="0" u="none" strike="noStrike" dirty="0">
                          <a:solidFill>
                            <a:srgbClr val="184652"/>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2693608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7DDBD69-C9BE-C61F-3B56-82A375C70DDC}"/>
              </a:ext>
            </a:extLst>
          </p:cNvPr>
          <p:cNvSpPr>
            <a:spLocks noGrp="1"/>
          </p:cNvSpPr>
          <p:nvPr>
            <p:ph type="body" sz="quarter" idx="13"/>
          </p:nvPr>
        </p:nvSpPr>
        <p:spPr>
          <a:xfrm>
            <a:off x="281009" y="745829"/>
            <a:ext cx="11293675" cy="707886"/>
          </a:xfrm>
        </p:spPr>
        <p:txBody>
          <a:bodyPr/>
          <a:lstStyle/>
          <a:p>
            <a:r>
              <a:rPr lang="nl-BE" dirty="0"/>
              <a:t>Inhoud briefing LPP/PLP 2026/2027</a:t>
            </a:r>
          </a:p>
        </p:txBody>
      </p:sp>
      <p:sp>
        <p:nvSpPr>
          <p:cNvPr id="15" name="Text Placeholder 4">
            <a:extLst>
              <a:ext uri="{FF2B5EF4-FFF2-40B4-BE49-F238E27FC236}">
                <a16:creationId xmlns:a16="http://schemas.microsoft.com/office/drawing/2014/main" id="{4BA01ED5-AA1F-CBD3-B219-A7FB6899D3F6}"/>
              </a:ext>
            </a:extLst>
          </p:cNvPr>
          <p:cNvSpPr txBox="1">
            <a:spLocks/>
          </p:cNvSpPr>
          <p:nvPr/>
        </p:nvSpPr>
        <p:spPr>
          <a:xfrm>
            <a:off x="897794" y="2315675"/>
            <a:ext cx="11293675" cy="36933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sz="3600" b="1" dirty="0"/>
              <a:t>LPP/PLP 2026/2027</a:t>
            </a:r>
          </a:p>
        </p:txBody>
      </p:sp>
      <p:sp>
        <p:nvSpPr>
          <p:cNvPr id="16" name="Text Placeholder 5">
            <a:extLst>
              <a:ext uri="{FF2B5EF4-FFF2-40B4-BE49-F238E27FC236}">
                <a16:creationId xmlns:a16="http://schemas.microsoft.com/office/drawing/2014/main" id="{4FE6C87C-C78B-A523-2EE6-566038C21087}"/>
              </a:ext>
            </a:extLst>
          </p:cNvPr>
          <p:cNvSpPr txBox="1">
            <a:spLocks/>
          </p:cNvSpPr>
          <p:nvPr/>
        </p:nvSpPr>
        <p:spPr>
          <a:xfrm>
            <a:off x="897794" y="2996323"/>
            <a:ext cx="11293675" cy="36933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sz="3600" b="1" dirty="0"/>
              <a:t>Inventaris producten met gevaarlijke eigenschappen.</a:t>
            </a:r>
          </a:p>
        </p:txBody>
      </p:sp>
      <p:sp>
        <p:nvSpPr>
          <p:cNvPr id="17" name="Text Placeholder 6">
            <a:extLst>
              <a:ext uri="{FF2B5EF4-FFF2-40B4-BE49-F238E27FC236}">
                <a16:creationId xmlns:a16="http://schemas.microsoft.com/office/drawing/2014/main" id="{276FB7D5-005D-518C-F8C1-80F303ADFE40}"/>
              </a:ext>
            </a:extLst>
          </p:cNvPr>
          <p:cNvSpPr txBox="1">
            <a:spLocks/>
          </p:cNvSpPr>
          <p:nvPr/>
        </p:nvSpPr>
        <p:spPr>
          <a:xfrm>
            <a:off x="897794" y="3708144"/>
            <a:ext cx="11293675" cy="36933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sz="3600" b="1" dirty="0"/>
              <a:t>Inventaris arbeidsmiddelen.</a:t>
            </a:r>
          </a:p>
        </p:txBody>
      </p:sp>
      <p:sp>
        <p:nvSpPr>
          <p:cNvPr id="18" name="Action Button: Blank 17">
            <a:hlinkClick r:id="" action="ppaction://noaction" highlightClick="1"/>
            <a:extLst>
              <a:ext uri="{FF2B5EF4-FFF2-40B4-BE49-F238E27FC236}">
                <a16:creationId xmlns:a16="http://schemas.microsoft.com/office/drawing/2014/main" id="{486C6C3E-B042-C3DA-AB60-3473D9135C10}"/>
              </a:ext>
            </a:extLst>
          </p:cNvPr>
          <p:cNvSpPr/>
          <p:nvPr/>
        </p:nvSpPr>
        <p:spPr>
          <a:xfrm>
            <a:off x="281009" y="2352498"/>
            <a:ext cx="373618" cy="369332"/>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Action Button: Blank 20">
            <a:hlinkClick r:id="" action="ppaction://noaction" highlightClick="1"/>
            <a:extLst>
              <a:ext uri="{FF2B5EF4-FFF2-40B4-BE49-F238E27FC236}">
                <a16:creationId xmlns:a16="http://schemas.microsoft.com/office/drawing/2014/main" id="{B0942F6F-AB87-A14E-980C-FDFA136E6F8E}"/>
              </a:ext>
            </a:extLst>
          </p:cNvPr>
          <p:cNvSpPr/>
          <p:nvPr/>
        </p:nvSpPr>
        <p:spPr>
          <a:xfrm>
            <a:off x="281009" y="3059668"/>
            <a:ext cx="373618" cy="369332"/>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2" name="Action Button: Blank 21">
            <a:hlinkClick r:id="" action="ppaction://noaction" highlightClick="1"/>
            <a:extLst>
              <a:ext uri="{FF2B5EF4-FFF2-40B4-BE49-F238E27FC236}">
                <a16:creationId xmlns:a16="http://schemas.microsoft.com/office/drawing/2014/main" id="{E441BF58-0D78-1BC8-1D26-FE28ACE2A4AB}"/>
              </a:ext>
            </a:extLst>
          </p:cNvPr>
          <p:cNvSpPr/>
          <p:nvPr/>
        </p:nvSpPr>
        <p:spPr>
          <a:xfrm>
            <a:off x="281009" y="3757727"/>
            <a:ext cx="373618" cy="369332"/>
          </a:xfrm>
          <a:prstGeom prst="actionButtonBlank">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TextBox 22">
            <a:extLst>
              <a:ext uri="{FF2B5EF4-FFF2-40B4-BE49-F238E27FC236}">
                <a16:creationId xmlns:a16="http://schemas.microsoft.com/office/drawing/2014/main" id="{902B9620-6BC4-4282-8A38-454D105B7D60}"/>
              </a:ext>
            </a:extLst>
          </p:cNvPr>
          <p:cNvSpPr txBox="1"/>
          <p:nvPr/>
        </p:nvSpPr>
        <p:spPr>
          <a:xfrm>
            <a:off x="281009" y="2275554"/>
            <a:ext cx="571500" cy="523220"/>
          </a:xfrm>
          <a:prstGeom prst="rect">
            <a:avLst/>
          </a:prstGeom>
        </p:spPr>
        <p:txBody>
          <a:bodyPr wrap="square" rtlCol="0">
            <a:spAutoFit/>
          </a:bodyPr>
          <a:lstStyle/>
          <a:p>
            <a:r>
              <a:rPr lang="nl-BE" sz="2800" dirty="0">
                <a:solidFill>
                  <a:schemeClr val="bg1"/>
                </a:solidFill>
                <a:latin typeface="Amasis MT Pro Black" panose="02040A04050005020304" pitchFamily="18" charset="0"/>
              </a:rPr>
              <a:t>1</a:t>
            </a:r>
          </a:p>
        </p:txBody>
      </p:sp>
      <p:sp>
        <p:nvSpPr>
          <p:cNvPr id="24" name="TextBox 23">
            <a:extLst>
              <a:ext uri="{FF2B5EF4-FFF2-40B4-BE49-F238E27FC236}">
                <a16:creationId xmlns:a16="http://schemas.microsoft.com/office/drawing/2014/main" id="{96319830-2974-BE92-C911-22E4533EC21D}"/>
              </a:ext>
            </a:extLst>
          </p:cNvPr>
          <p:cNvSpPr txBox="1"/>
          <p:nvPr/>
        </p:nvSpPr>
        <p:spPr>
          <a:xfrm>
            <a:off x="269034" y="2956598"/>
            <a:ext cx="571500" cy="523220"/>
          </a:xfrm>
          <a:prstGeom prst="rect">
            <a:avLst/>
          </a:prstGeom>
        </p:spPr>
        <p:txBody>
          <a:bodyPr wrap="square" rtlCol="0">
            <a:spAutoFit/>
          </a:bodyPr>
          <a:lstStyle/>
          <a:p>
            <a:r>
              <a:rPr lang="nl-BE" sz="2800" dirty="0">
                <a:solidFill>
                  <a:schemeClr val="bg1"/>
                </a:solidFill>
                <a:latin typeface="Amasis MT Pro Black" panose="02040A04050005020304" pitchFamily="18" charset="0"/>
              </a:rPr>
              <a:t>2</a:t>
            </a:r>
          </a:p>
        </p:txBody>
      </p:sp>
      <p:sp>
        <p:nvSpPr>
          <p:cNvPr id="25" name="TextBox 24">
            <a:extLst>
              <a:ext uri="{FF2B5EF4-FFF2-40B4-BE49-F238E27FC236}">
                <a16:creationId xmlns:a16="http://schemas.microsoft.com/office/drawing/2014/main" id="{8E8D8C68-9CF4-D380-7DE4-F3332477DF28}"/>
              </a:ext>
            </a:extLst>
          </p:cNvPr>
          <p:cNvSpPr txBox="1"/>
          <p:nvPr/>
        </p:nvSpPr>
        <p:spPr>
          <a:xfrm>
            <a:off x="264858" y="3663803"/>
            <a:ext cx="571500" cy="523220"/>
          </a:xfrm>
          <a:prstGeom prst="rect">
            <a:avLst/>
          </a:prstGeom>
        </p:spPr>
        <p:txBody>
          <a:bodyPr wrap="square" rtlCol="0">
            <a:spAutoFit/>
          </a:bodyPr>
          <a:lstStyle/>
          <a:p>
            <a:r>
              <a:rPr lang="nl-BE" sz="2800" dirty="0">
                <a:solidFill>
                  <a:schemeClr val="bg1"/>
                </a:solidFill>
                <a:latin typeface="Amasis MT Pro Black" panose="02040A04050005020304" pitchFamily="18" charset="0"/>
              </a:rPr>
              <a:t>3</a:t>
            </a:r>
          </a:p>
        </p:txBody>
      </p:sp>
    </p:spTree>
    <p:extLst>
      <p:ext uri="{BB962C8B-B14F-4D97-AF65-F5344CB8AC3E}">
        <p14:creationId xmlns:p14="http://schemas.microsoft.com/office/powerpoint/2010/main" val="3550521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TextBox 3">
            <a:extLst>
              <a:ext uri="{FF2B5EF4-FFF2-40B4-BE49-F238E27FC236}">
                <a16:creationId xmlns:a16="http://schemas.microsoft.com/office/drawing/2014/main" id="{4CF6AD95-E550-D503-185A-A7D2B2AF1607}"/>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17-MR-01 </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Veiligheid elektromagnetische velden.</a:t>
            </a:r>
          </a:p>
        </p:txBody>
      </p:sp>
      <p:graphicFrame>
        <p:nvGraphicFramePr>
          <p:cNvPr id="5" name="Table 4">
            <a:extLst>
              <a:ext uri="{FF2B5EF4-FFF2-40B4-BE49-F238E27FC236}">
                <a16:creationId xmlns:a16="http://schemas.microsoft.com/office/drawing/2014/main" id="{F1AFF3C4-344B-CB8B-6D99-739776614CAC}"/>
              </a:ext>
            </a:extLst>
          </p:cNvPr>
          <p:cNvGraphicFramePr>
            <a:graphicFrameLocks noGrp="1"/>
          </p:cNvGraphicFramePr>
          <p:nvPr>
            <p:extLst>
              <p:ext uri="{D42A27DB-BD31-4B8C-83A1-F6EECF244321}">
                <p14:modId xmlns:p14="http://schemas.microsoft.com/office/powerpoint/2010/main" val="714251835"/>
              </p:ext>
            </p:extLst>
          </p:nvPr>
        </p:nvGraphicFramePr>
        <p:xfrm>
          <a:off x="0" y="2091435"/>
          <a:ext cx="12192000" cy="4836821"/>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12050">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37515">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Implementatiefase</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1 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rPr>
                        <a:t>Kol Gunnar PLOVIE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964130">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 IDPBW</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Implementatie van het materieel voor de uitvoering van de risicoanalyses.</a:t>
                      </a: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1</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31/12/025</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rPr>
                        <a:t>Kol Gunnar PLOVIE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832778">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IDPBW +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eenheden</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MatMan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Practical testcase:</a:t>
                      </a:r>
                      <a:b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section</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NDI 2W</a:t>
                      </a:r>
                      <a:b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 OUT jammer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Falcon</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b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 Flight test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heleicopter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31/03/2026</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rPr>
                        <a:t>Kol Gunnar PLOVIE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1120092">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Eenheden</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met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advies</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LDPBW</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Opmaak van inventaris van activiteiten met EMV risico’s op in gebruik zijnde systemen.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Opname</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LPP/PLP</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31/03/2026</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184652"/>
                          </a:solidFill>
                          <a:effectLst/>
                          <a:latin typeface="Calibri" panose="020F0502020204030204" pitchFamily="34" charset="0"/>
                          <a:ea typeface="Calibri" panose="020F0502020204030204" pitchFamily="34" charset="0"/>
                          <a:cs typeface="Times New Roman" panose="02020603050405020304" pitchFamily="18" charset="0"/>
                        </a:rPr>
                        <a:t>Kol Gunnar PLOVIE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chemeClr val="tx1"/>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931071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21-HR-01</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Verzuimbeleid bij Defensie.</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813672505"/>
              </p:ext>
            </p:extLst>
          </p:nvPr>
        </p:nvGraphicFramePr>
        <p:xfrm>
          <a:off x="0" y="1560353"/>
          <a:ext cx="12192000" cy="5297647"/>
        </p:xfrm>
        <a:graphic>
          <a:graphicData uri="http://schemas.openxmlformats.org/drawingml/2006/table">
            <a:tbl>
              <a:tblPr firstRow="1" bandRow="1">
                <a:tableStyleId>{5C22544A-7EE6-4342-B048-85BDC9FD1C3A}</a:tableStyleId>
              </a:tblPr>
              <a:tblGrid>
                <a:gridCol w="2326068">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243790">
                  <a:extLst>
                    <a:ext uri="{9D8B030D-6E8A-4147-A177-3AD203B41FA5}">
                      <a16:colId xmlns:a16="http://schemas.microsoft.com/office/drawing/2014/main" val="2989411758"/>
                    </a:ext>
                  </a:extLst>
                </a:gridCol>
                <a:gridCol w="885825">
                  <a:extLst>
                    <a:ext uri="{9D8B030D-6E8A-4147-A177-3AD203B41FA5}">
                      <a16:colId xmlns:a16="http://schemas.microsoft.com/office/drawing/2014/main" val="3396486518"/>
                    </a:ext>
                  </a:extLst>
                </a:gridCol>
                <a:gridCol w="1171575">
                  <a:extLst>
                    <a:ext uri="{9D8B030D-6E8A-4147-A177-3AD203B41FA5}">
                      <a16:colId xmlns:a16="http://schemas.microsoft.com/office/drawing/2014/main" val="3760943750"/>
                    </a:ext>
                  </a:extLst>
                </a:gridCol>
                <a:gridCol w="1495425">
                  <a:extLst>
                    <a:ext uri="{9D8B030D-6E8A-4147-A177-3AD203B41FA5}">
                      <a16:colId xmlns:a16="http://schemas.microsoft.com/office/drawing/2014/main" val="435362140"/>
                    </a:ext>
                  </a:extLst>
                </a:gridCol>
                <a:gridCol w="2552700">
                  <a:extLst>
                    <a:ext uri="{9D8B030D-6E8A-4147-A177-3AD203B41FA5}">
                      <a16:colId xmlns:a16="http://schemas.microsoft.com/office/drawing/2014/main" val="2718862243"/>
                    </a:ext>
                  </a:extLst>
                </a:gridCol>
              </a:tblGrid>
              <a:tr h="965631">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685834">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Mensura, DG H&amp;WB, HRM Pol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Defensiebrede</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uitrol van de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toolbox</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Ellen NEYENS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Lies WILMAERTS</a:t>
                      </a:r>
                    </a:p>
                  </a:txBody>
                  <a:tcPr marL="7620" marR="7620" marT="7620" marB="0" anchor="ctr"/>
                </a:tc>
                <a:extLst>
                  <a:ext uri="{0D108BD9-81ED-4DB2-BD59-A6C34878D82A}">
                    <a16:rowId xmlns:a16="http://schemas.microsoft.com/office/drawing/2014/main" val="3523808688"/>
                  </a:ext>
                </a:extLst>
              </a:tr>
              <a:tr h="734282">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Ellen NEYENS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Kaat GOORTS</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rPr>
                        <a:t>Uitwerking van een beleid rond de communicatie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Ellen NEYENS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Lies WILMAERTS</a:t>
                      </a:r>
                    </a:p>
                  </a:txBody>
                  <a:tcPr marL="7620" marR="7620" marT="7620" marB="0" anchor="ctr"/>
                </a:tc>
                <a:extLst>
                  <a:ext uri="{0D108BD9-81ED-4DB2-BD59-A6C34878D82A}">
                    <a16:rowId xmlns:a16="http://schemas.microsoft.com/office/drawing/2014/main" val="3168295882"/>
                  </a:ext>
                </a:extLst>
              </a:tr>
              <a:tr h="764458">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Ellen NEYENS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Mevr. Kaat GOORTS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DG HR T – DG HR I</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rPr>
                        <a:t>Uitwerking van een beleid rond de verzuimdashboards</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30/06/2025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Ellen NEYENS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Lies WILMAERTS</a:t>
                      </a:r>
                    </a:p>
                  </a:txBody>
                  <a:tcPr marL="7620" marR="7620" marT="7620" marB="0" anchor="ctr"/>
                </a:tc>
                <a:extLst>
                  <a:ext uri="{0D108BD9-81ED-4DB2-BD59-A6C34878D82A}">
                    <a16:rowId xmlns:a16="http://schemas.microsoft.com/office/drawing/2014/main" val="553309125"/>
                  </a:ext>
                </a:extLst>
              </a:tr>
              <a:tr h="952741">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Ellen NEYENS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DG HR A-R/</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Adm</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rPr>
                        <a:t>Uitwerking curatieve pijler door uitwerking regelgeving verzuimbeleid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Ellen NEYENS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Lies WILMAERTS</a:t>
                      </a:r>
                    </a:p>
                  </a:txBody>
                  <a:tcPr marL="7620" marR="7620" marT="7620" marB="0" anchor="ctr"/>
                </a:tc>
                <a:extLst>
                  <a:ext uri="{0D108BD9-81ED-4DB2-BD59-A6C34878D82A}">
                    <a16:rowId xmlns:a16="http://schemas.microsoft.com/office/drawing/2014/main" val="87566873"/>
                  </a:ext>
                </a:extLst>
              </a:tr>
              <a:tr h="1194701">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 HR P, DG H&amp;WB, DG HR A-E-M</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Times New Roman" panose="02020603050405020304" pitchFamily="18" charset="0"/>
                        </a:rPr>
                        <a:t>Regelgeving (intern en extern) voor de toepassing van het aangepast KB re-integratie bij Defensie. Implementatie van aangepaste maatregelen.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Ellen NEYENS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Lies WILMAERTS</a:t>
                      </a:r>
                    </a:p>
                  </a:txBody>
                  <a:tcPr marL="7620" marR="7620" marT="7620" marB="0" anchor="ctr"/>
                </a:tc>
                <a:extLst>
                  <a:ext uri="{0D108BD9-81ED-4DB2-BD59-A6C34878D82A}">
                    <a16:rowId xmlns:a16="http://schemas.microsoft.com/office/drawing/2014/main" val="1814509536"/>
                  </a:ext>
                </a:extLst>
              </a:tr>
            </a:tbl>
          </a:graphicData>
        </a:graphic>
      </p:graphicFrame>
    </p:spTree>
    <p:extLst>
      <p:ext uri="{BB962C8B-B14F-4D97-AF65-F5344CB8AC3E}">
        <p14:creationId xmlns:p14="http://schemas.microsoft.com/office/powerpoint/2010/main" val="1829844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Brandpreveiligheid.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810278331"/>
              </p:ext>
            </p:extLst>
          </p:nvPr>
        </p:nvGraphicFramePr>
        <p:xfrm>
          <a:off x="0" y="1560353"/>
          <a:ext cx="12192000" cy="5297647"/>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3005290">
                  <a:extLst>
                    <a:ext uri="{9D8B030D-6E8A-4147-A177-3AD203B41FA5}">
                      <a16:colId xmlns:a16="http://schemas.microsoft.com/office/drawing/2014/main" val="4051463726"/>
                    </a:ext>
                  </a:extLst>
                </a:gridCol>
                <a:gridCol w="1270000">
                  <a:extLst>
                    <a:ext uri="{9D8B030D-6E8A-4147-A177-3AD203B41FA5}">
                      <a16:colId xmlns:a16="http://schemas.microsoft.com/office/drawing/2014/main" val="2989411758"/>
                    </a:ext>
                  </a:extLst>
                </a:gridCol>
                <a:gridCol w="852722">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04611">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992124">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 (WG FF)</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Actualisatie van bestaande richtlijnen en publicatie van richtlijn betreffende specifieke brandpreventie en -bestrijding</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(WG FF)</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15060">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All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Update en opmaak van richtlijnen binnen de respectievelijke bevoegdheidsdomeinen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(WG FF)</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1761810358"/>
                  </a:ext>
                </a:extLst>
              </a:tr>
              <a:tr h="1242926">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 (WG FF)</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Opmaak templates en standaardisatie van de richtlijnen inzake risicoanalyses en brandpreventiedossiers, inclusief deze voor (schiet)kampen en oefenterreinen.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21/03/2025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 (WG FF)</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14674523"/>
                  </a:ext>
                </a:extLst>
              </a:tr>
              <a:tr h="124292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SPPT AIR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DPBW MR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JANSENS Katrien)</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Standaardprocedures en templates voor de opmaak van risicoanalyses en brandpreventiedossiers, inclusief de opmaak van voorbeelddossiers</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 (WG FF)</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010871630"/>
                  </a:ext>
                </a:extLst>
              </a:tr>
            </a:tbl>
          </a:graphicData>
        </a:graphic>
      </p:graphicFrame>
    </p:spTree>
    <p:extLst>
      <p:ext uri="{BB962C8B-B14F-4D97-AF65-F5344CB8AC3E}">
        <p14:creationId xmlns:p14="http://schemas.microsoft.com/office/powerpoint/2010/main" val="4277820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Brandpreveiligheid.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3921417510"/>
              </p:ext>
            </p:extLst>
          </p:nvPr>
        </p:nvGraphicFramePr>
        <p:xfrm>
          <a:off x="0" y="1599525"/>
          <a:ext cx="12192000" cy="5258475"/>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3005290">
                  <a:extLst>
                    <a:ext uri="{9D8B030D-6E8A-4147-A177-3AD203B41FA5}">
                      <a16:colId xmlns:a16="http://schemas.microsoft.com/office/drawing/2014/main" val="4051463726"/>
                    </a:ext>
                  </a:extLst>
                </a:gridCol>
                <a:gridCol w="1270000">
                  <a:extLst>
                    <a:ext uri="{9D8B030D-6E8A-4147-A177-3AD203B41FA5}">
                      <a16:colId xmlns:a16="http://schemas.microsoft.com/office/drawing/2014/main" val="2989411758"/>
                    </a:ext>
                  </a:extLst>
                </a:gridCol>
                <a:gridCol w="852722">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60621">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1047438">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 </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Opmaak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Sharepoint</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pagina brandveiligheid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31/03/2025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860503">
                <a:tc>
                  <a:txBody>
                    <a:bodyPr/>
                    <a:lstStyle/>
                    <a:p>
                      <a:pPr algn="ctr">
                        <a:lnSpc>
                          <a:spcPct val="107000"/>
                        </a:lnSpc>
                        <a:spcAft>
                          <a:spcPts val="800"/>
                        </a:spcAft>
                      </a:pP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Arnaud DAMART</a:t>
                      </a:r>
                      <a:endPar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Implementatie van de richtlijnen in de </a:t>
                      </a:r>
                      <a:r>
                        <a:rPr lang="nl-BE" sz="1400" b="1"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Kw</a:t>
                      </a:r>
                      <a:endPar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Te integreren in de LPP</a:t>
                      </a:r>
                      <a:endPar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1 </a:t>
                      </a:r>
                      <a:endPar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31/10/2025</a:t>
                      </a:r>
                      <a:endPar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Arnaud DAMART</a:t>
                      </a:r>
                      <a:endParaRPr lang="nl-BE"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solidFill>
                            <a:srgbClr val="00B050"/>
                          </a:solidFill>
                          <a:effectLst/>
                          <a:latin typeface="Calibri" panose="020F0502020204030204" pitchFamily="34" charset="0"/>
                        </a:rPr>
                        <a:t>Maj</a:t>
                      </a:r>
                      <a:r>
                        <a:rPr lang="nl-BE" sz="1400" b="0" i="0" u="none" strike="noStrike" dirty="0">
                          <a:solidFill>
                            <a:srgbClr val="00B050"/>
                          </a:solidFill>
                          <a:effectLst/>
                          <a:latin typeface="Calibri" panose="020F0502020204030204" pitchFamily="34" charset="0"/>
                        </a:rPr>
                        <a:t> DAMART Arnaud</a:t>
                      </a:r>
                      <a:br>
                        <a:rPr lang="nl-BE" sz="1400" b="0" i="0" u="none" strike="noStrike" dirty="0">
                          <a:solidFill>
                            <a:srgbClr val="00B050"/>
                          </a:solidFill>
                          <a:effectLst/>
                          <a:latin typeface="Calibri" panose="020F0502020204030204" pitchFamily="34" charset="0"/>
                        </a:rPr>
                      </a:br>
                      <a:r>
                        <a:rPr lang="nl-BE" sz="1400" b="0" i="0" u="none" strike="noStrike" dirty="0">
                          <a:solidFill>
                            <a:srgbClr val="00B050"/>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1761810358"/>
                  </a:ext>
                </a:extLst>
              </a:tr>
              <a:tr h="977689">
                <a:tc>
                  <a:txBody>
                    <a:bodyPr/>
                    <a:lstStyle/>
                    <a:p>
                      <a:pPr algn="ctr">
                        <a:lnSpc>
                          <a:spcPct val="107000"/>
                        </a:lnSpc>
                        <a:spcAft>
                          <a:spcPts val="800"/>
                        </a:spcAft>
                      </a:pPr>
                      <a:r>
                        <a:rPr lang="en-US"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Piloot</a:t>
                      </a:r>
                      <a:r>
                        <a:rPr lang="en-US"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IDPBW</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Informatiecampagne nieuwe RA tool en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ShP</a:t>
                      </a:r>
                      <a:r>
                        <a:rPr lang="nl-BE" sz="1400" dirty="0">
                          <a:effectLst/>
                          <a:latin typeface="Calibri" panose="020F0502020204030204" pitchFamily="34" charset="0"/>
                          <a:ea typeface="Calibri" panose="020F0502020204030204" pitchFamily="34" charset="0"/>
                          <a:cs typeface="Times New Roman" panose="02020603050405020304" pitchFamily="18" charset="0"/>
                        </a:rPr>
                        <a:t>-Site en sensibilisering</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14674523"/>
                  </a:ext>
                </a:extLst>
              </a:tr>
              <a:tr h="1312224">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HL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Uitvoeren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an</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actualiseren van de risicoanalyses brand</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Te integreren in LPP</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1</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31/10/2025</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Arnaud DAMART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2176762502"/>
                  </a:ext>
                </a:extLst>
              </a:tr>
            </a:tbl>
          </a:graphicData>
        </a:graphic>
      </p:graphicFrame>
    </p:spTree>
    <p:extLst>
      <p:ext uri="{BB962C8B-B14F-4D97-AF65-F5344CB8AC3E}">
        <p14:creationId xmlns:p14="http://schemas.microsoft.com/office/powerpoint/2010/main" val="4140175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21-MR-03</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Elektrische veiligheid.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174036917"/>
              </p:ext>
            </p:extLst>
          </p:nvPr>
        </p:nvGraphicFramePr>
        <p:xfrm>
          <a:off x="0" y="2191570"/>
          <a:ext cx="12192000" cy="4666430"/>
        </p:xfrm>
        <a:graphic>
          <a:graphicData uri="http://schemas.openxmlformats.org/drawingml/2006/table">
            <a:tbl>
              <a:tblPr firstRow="1" bandRow="1">
                <a:tableStyleId>{5C22544A-7EE6-4342-B048-85BDC9FD1C3A}</a:tableStyleId>
              </a:tblPr>
              <a:tblGrid>
                <a:gridCol w="1562100">
                  <a:extLst>
                    <a:ext uri="{9D8B030D-6E8A-4147-A177-3AD203B41FA5}">
                      <a16:colId xmlns:a16="http://schemas.microsoft.com/office/drawing/2014/main" val="3164560031"/>
                    </a:ext>
                  </a:extLst>
                </a:gridCol>
                <a:gridCol w="2548581">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2255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219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WILMARS</a:t>
                      </a:r>
                    </a:p>
                  </a:txBody>
                  <a:tcPr marL="44450" marR="44450" marT="0" marB="0" anchor="ctr"/>
                </a:tc>
                <a:tc>
                  <a:txBody>
                    <a:bodyPr/>
                    <a:lstStyle/>
                    <a:p>
                      <a:pP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Revisie van de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beheerspolitiek</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volgens het wettelijk kader geënt aan de algemene situatie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WILMARS</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916537">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Matbeh</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met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lokale</a:t>
                      </a: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actoren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Assettiseren</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van de installaties en de onderdelen en deze communiceren naar de betrokken Fa</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WILMARS</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1094340">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MatBeh</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Fysiek verwijderen en administratief declasseren van de installaties en de onderdelen</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indent="0">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911087">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Matbeh</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Optimaliseren van de informatiedoorstroming en de opvolging van de niet conforme assets</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2138395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21-MR-03</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Elektrische veiligheid.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058588266"/>
              </p:ext>
            </p:extLst>
          </p:nvPr>
        </p:nvGraphicFramePr>
        <p:xfrm>
          <a:off x="1" y="1499908"/>
          <a:ext cx="12192001" cy="5358092"/>
        </p:xfrm>
        <a:graphic>
          <a:graphicData uri="http://schemas.openxmlformats.org/drawingml/2006/table">
            <a:tbl>
              <a:tblPr firstRow="1" bandRow="1">
                <a:tableStyleId>{5C22544A-7EE6-4342-B048-85BDC9FD1C3A}</a:tableStyleId>
              </a:tblPr>
              <a:tblGrid>
                <a:gridCol w="1225664">
                  <a:extLst>
                    <a:ext uri="{9D8B030D-6E8A-4147-A177-3AD203B41FA5}">
                      <a16:colId xmlns:a16="http://schemas.microsoft.com/office/drawing/2014/main" val="3164560031"/>
                    </a:ext>
                  </a:extLst>
                </a:gridCol>
                <a:gridCol w="3127260">
                  <a:extLst>
                    <a:ext uri="{9D8B030D-6E8A-4147-A177-3AD203B41FA5}">
                      <a16:colId xmlns:a16="http://schemas.microsoft.com/office/drawing/2014/main" val="4051463726"/>
                    </a:ext>
                  </a:extLst>
                </a:gridCol>
                <a:gridCol w="1295400">
                  <a:extLst>
                    <a:ext uri="{9D8B030D-6E8A-4147-A177-3AD203B41FA5}">
                      <a16:colId xmlns:a16="http://schemas.microsoft.com/office/drawing/2014/main" val="2989411758"/>
                    </a:ext>
                  </a:extLst>
                </a:gridCol>
                <a:gridCol w="883610">
                  <a:extLst>
                    <a:ext uri="{9D8B030D-6E8A-4147-A177-3AD203B41FA5}">
                      <a16:colId xmlns:a16="http://schemas.microsoft.com/office/drawing/2014/main" val="3396486518"/>
                    </a:ext>
                  </a:extLst>
                </a:gridCol>
                <a:gridCol w="1160427">
                  <a:extLst>
                    <a:ext uri="{9D8B030D-6E8A-4147-A177-3AD203B41FA5}">
                      <a16:colId xmlns:a16="http://schemas.microsoft.com/office/drawing/2014/main" val="3760943750"/>
                    </a:ext>
                  </a:extLst>
                </a:gridCol>
                <a:gridCol w="2155486">
                  <a:extLst>
                    <a:ext uri="{9D8B030D-6E8A-4147-A177-3AD203B41FA5}">
                      <a16:colId xmlns:a16="http://schemas.microsoft.com/office/drawing/2014/main" val="435362140"/>
                    </a:ext>
                  </a:extLst>
                </a:gridCol>
                <a:gridCol w="2344154">
                  <a:extLst>
                    <a:ext uri="{9D8B030D-6E8A-4147-A177-3AD203B41FA5}">
                      <a16:colId xmlns:a16="http://schemas.microsoft.com/office/drawing/2014/main" val="2718862243"/>
                    </a:ext>
                  </a:extLst>
                </a:gridCol>
              </a:tblGrid>
              <a:tr h="1077810">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8166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WILMARS</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Opmaken van een actieplan teneinde de situatie te optimaliseren</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WILMARS</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523808688"/>
                  </a:ext>
                </a:extLst>
              </a:tr>
              <a:tr h="96023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WILMARS</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Uitbaten van de wettelijke verslagen en de opmerkingen van de gebruikers door het opmaken van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WO's</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WILMARSKapt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168295882"/>
                  </a:ext>
                </a:extLst>
              </a:tr>
              <a:tr h="1373975">
                <a:tc>
                  <a:txBody>
                    <a:bodyPr/>
                    <a:lstStyle/>
                    <a:p>
                      <a:pPr algn="ctr">
                        <a:lnSpc>
                          <a:spcPct val="107000"/>
                        </a:lnSpc>
                        <a:spcAft>
                          <a:spcPts val="800"/>
                        </a:spcAft>
                      </a:pPr>
                      <a:r>
                        <a:rPr lang="fr-BE" sz="1400" dirty="0" err="1">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MatBeh</a:t>
                      </a:r>
                      <a:r>
                        <a:rPr lang="fr-BE"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met </a:t>
                      </a:r>
                      <a:r>
                        <a:rPr lang="fr-BE" sz="1400" dirty="0" err="1">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lokale</a:t>
                      </a:r>
                      <a:r>
                        <a:rPr lang="fr-BE"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a:t>
                      </a:r>
                      <a:r>
                        <a:rPr lang="fr-BE" sz="1400" dirty="0" err="1">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actoren</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Bepalen van de prioriteiten tijdens de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recurrente</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meeting. Er dient een onderscheid gemaakt te worden tussen administratieve opmerkingen, niet werkende installaties en onveilige situaties.</a:t>
                      </a:r>
                    </a:p>
                  </a:txBody>
                  <a:tcPr marL="44450" marR="44450" marT="0" marB="0" anchor="ctr"/>
                </a:tc>
                <a:tc>
                  <a:txBody>
                    <a:bodyPr/>
                    <a:lstStyle/>
                    <a:p>
                      <a:pPr algn="ctr">
                        <a:lnSpc>
                          <a:spcPct val="107000"/>
                        </a:lnSpc>
                        <a:spcAft>
                          <a:spcPts val="800"/>
                        </a:spcAft>
                      </a:pPr>
                      <a:r>
                        <a:rPr lang="fr-BE"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WILMARSKapt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solidFill>
                            <a:srgbClr val="1A4652"/>
                          </a:solidFill>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553309125"/>
                  </a:ext>
                </a:extLst>
              </a:tr>
              <a:tr h="1064413">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Matbeh</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Vrijmaken van de nodige budgetten rekening houdend met de prioriteiten van 3.2</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Continu</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WILMARSKapt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3027378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21-MR-03</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Elektrische veiligheid.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840722421"/>
              </p:ext>
            </p:extLst>
          </p:nvPr>
        </p:nvGraphicFramePr>
        <p:xfrm>
          <a:off x="0" y="1871383"/>
          <a:ext cx="12192000" cy="3851041"/>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20736">
                  <a:extLst>
                    <a:ext uri="{9D8B030D-6E8A-4147-A177-3AD203B41FA5}">
                      <a16:colId xmlns:a16="http://schemas.microsoft.com/office/drawing/2014/main" val="4051463726"/>
                    </a:ext>
                  </a:extLst>
                </a:gridCol>
                <a:gridCol w="1511643">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21444">
                  <a:extLst>
                    <a:ext uri="{9D8B030D-6E8A-4147-A177-3AD203B41FA5}">
                      <a16:colId xmlns:a16="http://schemas.microsoft.com/office/drawing/2014/main" val="3760943750"/>
                    </a:ext>
                  </a:extLst>
                </a:gridCol>
                <a:gridCol w="2083075">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74354">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265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WILMARS</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Automatiseren van de processen om de doorlooptijden te verkorten en de werklast te verminderen</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01/06/2026</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Sébastien MERTENS de WILMARS</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435054981"/>
                  </a:ext>
                </a:extLst>
              </a:tr>
              <a:tr h="1061000">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Matbeh</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Automatiseren van de processen</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01/06/2026</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Kapt DERWAEL Simon</a:t>
                      </a:r>
                    </a:p>
                  </a:txBody>
                  <a:tcPr marL="7620" marR="7620" marT="7620" marB="0" anchor="ctr"/>
                </a:tc>
                <a:tc>
                  <a:txBody>
                    <a:bodyPr/>
                    <a:lstStyle/>
                    <a:p>
                      <a:pPr algn="ctr" fontAlgn="b"/>
                      <a:r>
                        <a:rPr lang="nl-BE" sz="1400" b="0" i="0" u="none" strike="noStrike" dirty="0">
                          <a:effectLst/>
                          <a:latin typeface="Calibri" panose="020F0502020204030204" pitchFamily="34" charset="0"/>
                        </a:rPr>
                        <a:t>Dhr. LEJEUNE Fabian</a:t>
                      </a:r>
                    </a:p>
                  </a:txBody>
                  <a:tcPr marL="7620" marR="7620" marT="7620" marB="0" anchor="ctr"/>
                </a:tc>
                <a:extLst>
                  <a:ext uri="{0D108BD9-81ED-4DB2-BD59-A6C34878D82A}">
                    <a16:rowId xmlns:a16="http://schemas.microsoft.com/office/drawing/2014/main" val="3916878563"/>
                  </a:ext>
                </a:extLst>
              </a:tr>
              <a:tr h="812653">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2321501161"/>
                  </a:ext>
                </a:extLst>
              </a:tr>
            </a:tbl>
          </a:graphicData>
        </a:graphic>
      </p:graphicFrame>
    </p:spTree>
    <p:extLst>
      <p:ext uri="{BB962C8B-B14F-4D97-AF65-F5344CB8AC3E}">
        <p14:creationId xmlns:p14="http://schemas.microsoft.com/office/powerpoint/2010/main" val="1362322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21-MR-04</a:t>
            </a:r>
            <a:br>
              <a:rPr lang="nl-BE" sz="4400" b="1" dirty="0">
                <a:solidFill>
                  <a:srgbClr val="00B050"/>
                </a:solidFill>
                <a:latin typeface="Arial" panose="020B0604020202020204" pitchFamily="34" charset="0"/>
                <a:cs typeface="Arial" panose="020B0604020202020204" pitchFamily="34" charset="0"/>
              </a:rPr>
            </a:br>
            <a:r>
              <a:rPr lang="nl-BE" sz="4000" b="1" dirty="0">
                <a:solidFill>
                  <a:srgbClr val="00B050"/>
                </a:solidFill>
                <a:latin typeface="Arial" panose="020B0604020202020204" pitchFamily="34" charset="0"/>
                <a:cs typeface="Arial" panose="020B0604020202020204" pitchFamily="34" charset="0"/>
              </a:rPr>
              <a:t>Identificatie en risicobeoordeling carcinogene, mutagene en reprotoxische agentia (CMR).</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3525142138"/>
              </p:ext>
            </p:extLst>
          </p:nvPr>
        </p:nvGraphicFramePr>
        <p:xfrm>
          <a:off x="0" y="2114351"/>
          <a:ext cx="12192000" cy="4743649"/>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89079">
                  <a:extLst>
                    <a:ext uri="{9D8B030D-6E8A-4147-A177-3AD203B41FA5}">
                      <a16:colId xmlns:a16="http://schemas.microsoft.com/office/drawing/2014/main" val="2989411758"/>
                    </a:ext>
                  </a:extLst>
                </a:gridCol>
                <a:gridCol w="1022316">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77528">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70887">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Systematiseren van de detectie van nieuwe potentiële blootstellingen</a:t>
                      </a: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NA</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a:t>
                      </a:r>
                      <a:br>
                        <a:rPr lang="fr-FR" sz="1400" b="0" i="0" u="none" strike="noStrike" dirty="0">
                          <a:solidFill>
                            <a:srgbClr val="1A4652"/>
                          </a:solidFill>
                          <a:effectLst/>
                          <a:latin typeface="Calibri" panose="020F0502020204030204" pitchFamily="34" charset="0"/>
                        </a:rPr>
                      </a:br>
                      <a:r>
                        <a:rPr lang="fr-FR" sz="1400" b="0" i="0" u="none" strike="noStrike" dirty="0">
                          <a:solidFill>
                            <a:srgbClr val="1A4652"/>
                          </a:solidFill>
                          <a:effectLst/>
                          <a:latin typeface="Calibri" panose="020F0502020204030204" pitchFamily="34" charset="0"/>
                        </a:rPr>
                        <a:t>ADC CARLAIRE</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965378">
                <a:tc>
                  <a:txBody>
                    <a:bodyPr/>
                    <a:lstStyle/>
                    <a:p>
                      <a:pPr algn="ctr">
                        <a:lnSpc>
                          <a:spcPct val="107000"/>
                        </a:lnSpc>
                        <a:spcAft>
                          <a:spcPts val="800"/>
                        </a:spcAft>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Att</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F. Lejeune;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hygiéniste</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ADC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Carlaire</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 MR-</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Mgt</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Intern opleidingsplan over de systematisering van de identificatie en evaluatie van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CMR's</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3</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a:t>
                      </a:r>
                      <a:br>
                        <a:rPr lang="fr-FR" sz="1400" b="0" i="0" u="none" strike="noStrike" dirty="0">
                          <a:solidFill>
                            <a:srgbClr val="1A4652"/>
                          </a:solidFill>
                          <a:effectLst/>
                          <a:latin typeface="Calibri" panose="020F0502020204030204" pitchFamily="34" charset="0"/>
                        </a:rPr>
                      </a:br>
                      <a:r>
                        <a:rPr lang="fr-FR" sz="1400" b="0" i="0" u="none" strike="noStrike" dirty="0">
                          <a:solidFill>
                            <a:srgbClr val="1A4652"/>
                          </a:solidFill>
                          <a:effectLst/>
                          <a:latin typeface="Calibri" panose="020F0502020204030204" pitchFamily="34" charset="0"/>
                        </a:rPr>
                        <a:t>ADC CARLAIRE</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965378">
                <a:tc>
                  <a:txBody>
                    <a:bodyPr/>
                    <a:lstStyle/>
                    <a:p>
                      <a:pPr algn="ctr">
                        <a:lnSpc>
                          <a:spcPct val="107000"/>
                        </a:lnSpc>
                        <a:spcAft>
                          <a:spcPts val="800"/>
                        </a:spcAft>
                      </a:pPr>
                      <a:r>
                        <a:rPr lang="en-US"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MR-Sys/S/P</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Beheer van SDS-bestanden door een automatisch systeem (LISAM)</a:t>
                      </a: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 </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1</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300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Continu</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nl-BE" sz="1400" b="0" i="0" u="none" strike="noStrike" dirty="0" err="1">
                          <a:solidFill>
                            <a:srgbClr val="1A4652"/>
                          </a:solidFill>
                          <a:effectLst/>
                          <a:latin typeface="Calibri" panose="020F0502020204030204" pitchFamily="34" charset="0"/>
                        </a:rPr>
                        <a:t>Att</a:t>
                      </a:r>
                      <a:r>
                        <a:rPr lang="nl-BE" sz="1400" b="0" i="0" u="none" strike="noStrike" dirty="0">
                          <a:solidFill>
                            <a:srgbClr val="1A4652"/>
                          </a:solidFill>
                          <a:effectLst/>
                          <a:latin typeface="Calibri" panose="020F0502020204030204" pitchFamily="34" charset="0"/>
                        </a:rPr>
                        <a:t> F. Lejeune; </a:t>
                      </a:r>
                      <a:r>
                        <a:rPr lang="nl-BE" sz="1400" b="0" i="0" u="none" strike="noStrike" dirty="0" err="1">
                          <a:solidFill>
                            <a:srgbClr val="1A4652"/>
                          </a:solidFill>
                          <a:effectLst/>
                          <a:latin typeface="Calibri" panose="020F0502020204030204" pitchFamily="34" charset="0"/>
                        </a:rPr>
                        <a:t>hygiéniste</a:t>
                      </a:r>
                      <a:r>
                        <a:rPr lang="nl-BE" sz="1400" b="0" i="0" u="none" strike="noStrike" dirty="0">
                          <a:solidFill>
                            <a:srgbClr val="1A4652"/>
                          </a:solidFill>
                          <a:effectLst/>
                          <a:latin typeface="Calibri" panose="020F0502020204030204" pitchFamily="34" charset="0"/>
                        </a:rPr>
                        <a:t> -</a:t>
                      </a:r>
                    </a:p>
                  </a:txBody>
                  <a:tcPr marL="7620" marR="7620" marT="7620" marB="0" anchor="ctr"/>
                </a:tc>
                <a:extLst>
                  <a:ext uri="{0D108BD9-81ED-4DB2-BD59-A6C34878D82A}">
                    <a16:rowId xmlns:a16="http://schemas.microsoft.com/office/drawing/2014/main" val="553309125"/>
                  </a:ext>
                </a:extLst>
              </a:tr>
              <a:tr h="964478">
                <a:tc>
                  <a:txBody>
                    <a:bodyPr/>
                    <a:lstStyle/>
                    <a:p>
                      <a:pPr algn="l">
                        <a:lnSpc>
                          <a:spcPct val="107000"/>
                        </a:lnSpc>
                        <a:spcAft>
                          <a:spcPts val="800"/>
                        </a:spcAft>
                      </a:pPr>
                      <a:r>
                        <a:rPr lang="en-US"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Mr</a:t>
                      </a:r>
                      <a:r>
                        <a:rPr lang="en-US"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LEJEUNE Fabian - AMT Coord</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Integratie van de opvolging van de CMR in de AMT processen</a:t>
                      </a: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fr-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31/12/2025</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1000925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21-MR-04</a:t>
            </a:r>
            <a:br>
              <a:rPr lang="nl-BE" sz="4400" b="1" dirty="0">
                <a:solidFill>
                  <a:srgbClr val="00B050"/>
                </a:solidFill>
                <a:latin typeface="Arial" panose="020B0604020202020204" pitchFamily="34" charset="0"/>
                <a:cs typeface="Arial" panose="020B0604020202020204" pitchFamily="34" charset="0"/>
              </a:rPr>
            </a:br>
            <a:r>
              <a:rPr lang="nl-BE" sz="4000" b="1" dirty="0">
                <a:solidFill>
                  <a:srgbClr val="00B050"/>
                </a:solidFill>
                <a:latin typeface="Arial" panose="020B0604020202020204" pitchFamily="34" charset="0"/>
                <a:cs typeface="Arial" panose="020B0604020202020204" pitchFamily="34" charset="0"/>
              </a:rPr>
              <a:t>Identificatie en risicobeoordeling carcinogene, mutagene en reprotoxische agentia (CMR).</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304997652"/>
              </p:ext>
            </p:extLst>
          </p:nvPr>
        </p:nvGraphicFramePr>
        <p:xfrm>
          <a:off x="-9525" y="2114351"/>
          <a:ext cx="12201525" cy="4941734"/>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3164560031"/>
                    </a:ext>
                  </a:extLst>
                </a:gridCol>
                <a:gridCol w="2514600">
                  <a:extLst>
                    <a:ext uri="{9D8B030D-6E8A-4147-A177-3AD203B41FA5}">
                      <a16:colId xmlns:a16="http://schemas.microsoft.com/office/drawing/2014/main" val="4051463726"/>
                    </a:ext>
                  </a:extLst>
                </a:gridCol>
                <a:gridCol w="1171575">
                  <a:extLst>
                    <a:ext uri="{9D8B030D-6E8A-4147-A177-3AD203B41FA5}">
                      <a16:colId xmlns:a16="http://schemas.microsoft.com/office/drawing/2014/main" val="2989411758"/>
                    </a:ext>
                  </a:extLst>
                </a:gridCol>
                <a:gridCol w="819966">
                  <a:extLst>
                    <a:ext uri="{9D8B030D-6E8A-4147-A177-3AD203B41FA5}">
                      <a16:colId xmlns:a16="http://schemas.microsoft.com/office/drawing/2014/main" val="3396486518"/>
                    </a:ext>
                  </a:extLst>
                </a:gridCol>
                <a:gridCol w="1338372">
                  <a:extLst>
                    <a:ext uri="{9D8B030D-6E8A-4147-A177-3AD203B41FA5}">
                      <a16:colId xmlns:a16="http://schemas.microsoft.com/office/drawing/2014/main" val="3760943750"/>
                    </a:ext>
                  </a:extLst>
                </a:gridCol>
                <a:gridCol w="2277093">
                  <a:extLst>
                    <a:ext uri="{9D8B030D-6E8A-4147-A177-3AD203B41FA5}">
                      <a16:colId xmlns:a16="http://schemas.microsoft.com/office/drawing/2014/main" val="435362140"/>
                    </a:ext>
                  </a:extLst>
                </a:gridCol>
                <a:gridCol w="2555919">
                  <a:extLst>
                    <a:ext uri="{9D8B030D-6E8A-4147-A177-3AD203B41FA5}">
                      <a16:colId xmlns:a16="http://schemas.microsoft.com/office/drawing/2014/main" val="2718862243"/>
                    </a:ext>
                  </a:extLst>
                </a:gridCol>
              </a:tblGrid>
              <a:tr h="977528">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70887">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Mr LEJEUNE Fabian</a:t>
                      </a: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ILE jaarverslag 2023: generalisatie van de CMR-monitoringstrategie naar alle gevaarlijke producten</a:t>
                      </a: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1</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31/12/2025</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965378">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Systematisering van risicobeoordeling op het laagst mogelijke niveau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multi</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-level approach)</a:t>
                      </a: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965378">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FR" sz="1400" b="0" i="0" u="none" strike="noStrike" dirty="0">
                          <a:solidFill>
                            <a:srgbClr val="1A4652"/>
                          </a:solidFill>
                          <a:effectLst/>
                          <a:latin typeface="Calibri" panose="020F0502020204030204" pitchFamily="34" charset="0"/>
                        </a:rPr>
                        <a:t>Att F. Lejeune; hygiéniste</a:t>
                      </a:r>
                      <a:br>
                        <a:rPr lang="fr-FR" sz="1400" b="0" i="0" u="none" strike="noStrike" dirty="0">
                          <a:solidFill>
                            <a:srgbClr val="1A4652"/>
                          </a:solidFill>
                          <a:effectLst/>
                          <a:latin typeface="Calibri" panose="020F0502020204030204" pitchFamily="34" charset="0"/>
                        </a:rPr>
                      </a:br>
                      <a:r>
                        <a:rPr lang="fr-FR" sz="1400" b="0" i="0" u="none" strike="noStrike" dirty="0">
                          <a:solidFill>
                            <a:srgbClr val="1A4652"/>
                          </a:solidFill>
                          <a:effectLst/>
                          <a:latin typeface="Calibri" panose="020F0502020204030204" pitchFamily="34" charset="0"/>
                        </a:rPr>
                        <a:t>ADC CARLAIRE</a:t>
                      </a:r>
                      <a:br>
                        <a:rPr lang="fr-FR" sz="1400" b="0" i="0" u="none" strike="noStrike" dirty="0">
                          <a:solidFill>
                            <a:srgbClr val="1A4652"/>
                          </a:solidFill>
                          <a:effectLst/>
                          <a:latin typeface="Calibri" panose="020F0502020204030204" pitchFamily="34" charset="0"/>
                        </a:rPr>
                      </a:br>
                      <a:r>
                        <a:rPr lang="fr-FR" sz="1400" b="0" i="0" u="none" strike="noStrike" dirty="0">
                          <a:solidFill>
                            <a:srgbClr val="1A4652"/>
                          </a:solidFill>
                          <a:effectLst/>
                          <a:latin typeface="Calibri" panose="020F0502020204030204" pitchFamily="34" charset="0"/>
                        </a:rPr>
                        <a:t>MR </a:t>
                      </a:r>
                      <a:r>
                        <a:rPr lang="fr-FR" sz="1400" b="0" i="0" u="none" strike="noStrike" dirty="0" err="1">
                          <a:solidFill>
                            <a:srgbClr val="1A4652"/>
                          </a:solidFill>
                          <a:effectLst/>
                          <a:latin typeface="Calibri" panose="020F0502020204030204" pitchFamily="34" charset="0"/>
                        </a:rPr>
                        <a:t>Mgt</a:t>
                      </a:r>
                      <a:br>
                        <a:rPr lang="fr-FR" sz="1400" b="0" i="0" u="none" strike="noStrike" dirty="0">
                          <a:solidFill>
                            <a:srgbClr val="1A4652"/>
                          </a:solidFill>
                          <a:effectLst/>
                          <a:latin typeface="Calibri" panose="020F0502020204030204" pitchFamily="34" charset="0"/>
                        </a:rPr>
                      </a:br>
                      <a:r>
                        <a:rPr lang="fr-FR" sz="1400" b="0" i="0" u="none" strike="noStrike" dirty="0">
                          <a:solidFill>
                            <a:srgbClr val="1A4652"/>
                          </a:solidFill>
                          <a:effectLst/>
                          <a:latin typeface="Calibri" panose="020F0502020204030204" pitchFamily="34" charset="0"/>
                        </a:rPr>
                        <a:t>2W Tac Min</a:t>
                      </a:r>
                      <a:endParaRPr lang="nl-BE" sz="1400" b="0" i="0" u="none" strike="noStrike" dirty="0">
                        <a:solidFill>
                          <a:srgbClr val="1A4652"/>
                        </a:solidFill>
                        <a:effectLst/>
                        <a:latin typeface="Calibri" panose="020F0502020204030204" pitchFamily="34" charset="0"/>
                      </a:endParaRPr>
                    </a:p>
                  </a:txBody>
                  <a:tcPr marL="44450" marR="44450" marT="0" marB="0" anchor="ctr"/>
                </a:tc>
                <a:tc>
                  <a:txBody>
                    <a:bodyPr/>
                    <a:lstStyle/>
                    <a:p>
                      <a:pPr algn="ctr">
                        <a:lnSpc>
                          <a:spcPct val="107000"/>
                        </a:lnSpc>
                        <a:spcAft>
                          <a:spcPts val="800"/>
                        </a:spcAft>
                      </a:pPr>
                      <a:r>
                        <a:rPr lang="en-US"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Casestudy</a:t>
                      </a:r>
                      <a:r>
                        <a:rPr lang="en-US"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(8 fiches) - </a:t>
                      </a:r>
                      <a:r>
                        <a:rPr lang="en-US"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Schilderworkshop</a:t>
                      </a:r>
                      <a:r>
                        <a:rPr lang="en-US"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2W </a:t>
                      </a:r>
                      <a:r>
                        <a:rPr lang="en-US"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Florennes</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 </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1</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300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31/12/2025</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nl-BE" sz="1400" b="0" i="0" u="none" strike="noStrike" dirty="0" err="1">
                          <a:solidFill>
                            <a:srgbClr val="1A4652"/>
                          </a:solidFill>
                          <a:effectLst/>
                          <a:latin typeface="Calibri" panose="020F0502020204030204" pitchFamily="34" charset="0"/>
                        </a:rPr>
                        <a:t>Att</a:t>
                      </a:r>
                      <a:r>
                        <a:rPr lang="nl-BE" sz="1400" b="0" i="0" u="none" strike="noStrike" dirty="0">
                          <a:solidFill>
                            <a:srgbClr val="1A4652"/>
                          </a:solidFill>
                          <a:effectLst/>
                          <a:latin typeface="Calibri" panose="020F0502020204030204" pitchFamily="34" charset="0"/>
                        </a:rPr>
                        <a:t> F. Lejeune; </a:t>
                      </a:r>
                      <a:r>
                        <a:rPr lang="nl-BE" sz="1400" b="0" i="0" u="none" strike="noStrike" dirty="0" err="1">
                          <a:solidFill>
                            <a:srgbClr val="1A4652"/>
                          </a:solidFill>
                          <a:effectLst/>
                          <a:latin typeface="Calibri" panose="020F0502020204030204" pitchFamily="34" charset="0"/>
                        </a:rPr>
                        <a:t>hygiéniste</a:t>
                      </a:r>
                      <a:r>
                        <a:rPr lang="nl-BE" sz="1400" b="0" i="0" u="none" strike="noStrike" dirty="0">
                          <a:solidFill>
                            <a:srgbClr val="1A4652"/>
                          </a:solidFill>
                          <a:effectLst/>
                          <a:latin typeface="Calibri" panose="020F0502020204030204" pitchFamily="34" charset="0"/>
                        </a:rPr>
                        <a:t> -</a:t>
                      </a:r>
                    </a:p>
                  </a:txBody>
                  <a:tcPr marL="7620" marR="7620" marT="7620" marB="0" anchor="ctr"/>
                </a:tc>
                <a:extLst>
                  <a:ext uri="{0D108BD9-81ED-4DB2-BD59-A6C34878D82A}">
                    <a16:rowId xmlns:a16="http://schemas.microsoft.com/office/drawing/2014/main" val="553309125"/>
                  </a:ext>
                </a:extLst>
              </a:tr>
              <a:tr h="964478">
                <a:tc>
                  <a:txBody>
                    <a:bodyPr/>
                    <a:lstStyle/>
                    <a:p>
                      <a:pPr algn="ctr">
                        <a:lnSpc>
                          <a:spcPct val="107000"/>
                        </a:lnSpc>
                        <a:spcAft>
                          <a:spcPts val="800"/>
                        </a:spcAft>
                      </a:pPr>
                      <a:r>
                        <a:rPr lang="en-US"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de-D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Case </a:t>
                      </a:r>
                      <a:r>
                        <a:rPr lang="de-D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study</a:t>
                      </a:r>
                      <a:r>
                        <a:rPr lang="de-D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(8 </a:t>
                      </a:r>
                      <a:r>
                        <a:rPr lang="de-D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fiches</a:t>
                      </a:r>
                      <a:r>
                        <a:rPr lang="de-D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 </a:t>
                      </a:r>
                      <a:r>
                        <a:rPr lang="de-D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Bertrix</a:t>
                      </a:r>
                      <a:r>
                        <a:rPr lang="de-D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atelier</a:t>
                      </a:r>
                      <a:r>
                        <a:rPr lang="de-D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a:t>
                      </a:r>
                      <a:r>
                        <a:rPr lang="de-D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zandstralen</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31/10/2025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3318619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21-MR-04</a:t>
            </a:r>
            <a:br>
              <a:rPr lang="nl-BE" sz="4400" b="1" dirty="0">
                <a:solidFill>
                  <a:srgbClr val="00B050"/>
                </a:solidFill>
                <a:latin typeface="Arial" panose="020B0604020202020204" pitchFamily="34" charset="0"/>
                <a:cs typeface="Arial" panose="020B0604020202020204" pitchFamily="34" charset="0"/>
              </a:rPr>
            </a:br>
            <a:r>
              <a:rPr lang="nl-BE" sz="4000" b="1" dirty="0">
                <a:solidFill>
                  <a:srgbClr val="00B050"/>
                </a:solidFill>
                <a:latin typeface="Arial" panose="020B0604020202020204" pitchFamily="34" charset="0"/>
                <a:cs typeface="Arial" panose="020B0604020202020204" pitchFamily="34" charset="0"/>
              </a:rPr>
              <a:t>Identificatie en risicobeoordeling carcinogene, mutagene en reprotoxische agentia (CMR).</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291209061"/>
              </p:ext>
            </p:extLst>
          </p:nvPr>
        </p:nvGraphicFramePr>
        <p:xfrm>
          <a:off x="0" y="2114351"/>
          <a:ext cx="12192000" cy="4755894"/>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89079">
                  <a:extLst>
                    <a:ext uri="{9D8B030D-6E8A-4147-A177-3AD203B41FA5}">
                      <a16:colId xmlns:a16="http://schemas.microsoft.com/office/drawing/2014/main" val="2989411758"/>
                    </a:ext>
                  </a:extLst>
                </a:gridCol>
                <a:gridCol w="1022316">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92976">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795560">
                <a:tc>
                  <a:txBody>
                    <a:bodyPr/>
                    <a:lstStyle/>
                    <a:p>
                      <a:pPr algn="ctr">
                        <a:lnSpc>
                          <a:spcPct val="107000"/>
                        </a:lnSpc>
                        <a:spcAft>
                          <a:spcPts val="800"/>
                        </a:spcAft>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Att</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F. Lejeune;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hygiéniste</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ADC Carlaire - MR-</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Mgt</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Casus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study</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(8 fiches)- atelier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Composite</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15W Melsbroek</a:t>
                      </a: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3</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31/12/2025</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 SBH KESTELEYN</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 A</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658942">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Casus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study</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(8 fiches)- atelier schrijnwerkerij 1W</a:t>
                      </a: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2</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31/12/2025</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 SBH KESTELEYN</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624882">
                <a:tc>
                  <a:txBody>
                    <a:bodyPr/>
                    <a:lstStyle/>
                    <a:p>
                      <a:pPr algn="ctr">
                        <a:lnSpc>
                          <a:spcPct val="107000"/>
                        </a:lnSpc>
                        <a:spcAft>
                          <a:spcPts val="800"/>
                        </a:spcAft>
                      </a:pPr>
                      <a:r>
                        <a:rPr lang="en-US"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Casus study (8 fiches)- atelier solderen Rocourt CC R&amp;A</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1A4652"/>
                          </a:solidFill>
                          <a:effectLst/>
                          <a:latin typeface="Calibri" panose="020F0502020204030204" pitchFamily="34" charset="0"/>
                          <a:ea typeface="Calibri" panose="020F0502020204030204" pitchFamily="34" charset="0"/>
                          <a:cs typeface="Calibri" panose="020F0502020204030204" pitchFamily="34" charset="0"/>
                        </a:rPr>
                        <a:t> </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2</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300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nl-BE" sz="1400" b="0" i="0" u="none" strike="noStrike" dirty="0" err="1">
                          <a:solidFill>
                            <a:srgbClr val="1A4652"/>
                          </a:solidFill>
                          <a:effectLst/>
                          <a:latin typeface="Calibri" panose="020F0502020204030204" pitchFamily="34" charset="0"/>
                        </a:rPr>
                        <a:t>Att</a:t>
                      </a:r>
                      <a:r>
                        <a:rPr lang="nl-BE" sz="1400" b="0" i="0" u="none" strike="noStrike" dirty="0">
                          <a:solidFill>
                            <a:srgbClr val="1A4652"/>
                          </a:solidFill>
                          <a:effectLst/>
                          <a:latin typeface="Calibri" panose="020F0502020204030204" pitchFamily="34" charset="0"/>
                        </a:rPr>
                        <a:t> F. Lejeune; </a:t>
                      </a:r>
                      <a:r>
                        <a:rPr lang="nl-BE" sz="1400" b="0" i="0" u="none" strike="noStrike" dirty="0" err="1">
                          <a:solidFill>
                            <a:srgbClr val="1A4652"/>
                          </a:solidFill>
                          <a:effectLst/>
                          <a:latin typeface="Calibri" panose="020F0502020204030204" pitchFamily="34" charset="0"/>
                        </a:rPr>
                        <a:t>hygiéniste</a:t>
                      </a:r>
                      <a:r>
                        <a:rPr lang="nl-BE" sz="1400" b="0" i="0" u="none" strike="noStrike" dirty="0">
                          <a:solidFill>
                            <a:srgbClr val="1A4652"/>
                          </a:solidFill>
                          <a:effectLst/>
                          <a:latin typeface="Calibri" panose="020F0502020204030204" pitchFamily="34" charset="0"/>
                        </a:rPr>
                        <a:t> -</a:t>
                      </a:r>
                    </a:p>
                  </a:txBody>
                  <a:tcPr marL="7620" marR="7620" marT="7620" marB="0" anchor="ctr"/>
                </a:tc>
                <a:extLst>
                  <a:ext uri="{0D108BD9-81ED-4DB2-BD59-A6C34878D82A}">
                    <a16:rowId xmlns:a16="http://schemas.microsoft.com/office/drawing/2014/main" val="553309125"/>
                  </a:ext>
                </a:extLst>
              </a:tr>
              <a:tr h="881055">
                <a:tc>
                  <a:txBody>
                    <a:bodyPr/>
                    <a:lstStyle/>
                    <a:p>
                      <a:pPr algn="ctr">
                        <a:lnSpc>
                          <a:spcPct val="107000"/>
                        </a:lnSpc>
                        <a:spcAft>
                          <a:spcPts val="800"/>
                        </a:spcAft>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Att</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F. Lejeune;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hygiéniste</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ADC Carlaire - MR-</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Mgt</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Casus study (8 fiches)- garage uitlaatgassen -Doornik C FmnLog BM47</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1</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7566873"/>
                  </a:ext>
                </a:extLst>
              </a:tr>
              <a:tr h="881055">
                <a:tc>
                  <a:txBody>
                    <a:bodyPr/>
                    <a:lstStyle/>
                    <a:p>
                      <a:pPr algn="ctr">
                        <a:lnSpc>
                          <a:spcPct val="107000"/>
                        </a:lnSpc>
                        <a:spcAft>
                          <a:spcPts val="800"/>
                        </a:spcAft>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Att</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F. Lejeune;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hygiéniste</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Opvolging lopende fiches (Chroom 6, uitlaatgassen, kwartsstof</a:t>
                      </a: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en-US"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NA</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 </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373361894"/>
                  </a:ext>
                </a:extLst>
              </a:tr>
            </a:tbl>
          </a:graphicData>
        </a:graphic>
      </p:graphicFrame>
    </p:spTree>
    <p:extLst>
      <p:ext uri="{BB962C8B-B14F-4D97-AF65-F5344CB8AC3E}">
        <p14:creationId xmlns:p14="http://schemas.microsoft.com/office/powerpoint/2010/main" val="975619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99127" y="1653309"/>
            <a:ext cx="8044873" cy="4536819"/>
          </a:xfrm>
          <a:prstGeom prst="rect">
            <a:avLst/>
          </a:prstGeom>
        </p:spPr>
        <p:txBody>
          <a:bodyPr wrap="square">
            <a:spAutoFit/>
          </a:bodyPr>
          <a:lstStyle/>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Regelgeving</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Het LPP</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De opmaak van het LPP</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Hoe kom ik tot een GPP/JAP/LPP</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Fiches JAP 2026/2027</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Actiepunten LDPBW 08.</a:t>
            </a:r>
          </a:p>
          <a:p>
            <a:pPr marL="285750" indent="-285750">
              <a:lnSpc>
                <a:spcPct val="150000"/>
              </a:lnSpc>
              <a:buFont typeface="Arial" panose="020B0604020202020204" pitchFamily="34" charset="0"/>
              <a:buChar char="•"/>
            </a:pPr>
            <a:r>
              <a:rPr lang="nl-BE" altLang="en-US" sz="2800" dirty="0">
                <a:solidFill>
                  <a:schemeClr val="tx1">
                    <a:lumMod val="50000"/>
                  </a:schemeClr>
                </a:solidFill>
                <a:latin typeface="Arial" panose="020B0604020202020204" pitchFamily="34" charset="0"/>
                <a:cs typeface="Arial" panose="020B0604020202020204" pitchFamily="34" charset="0"/>
              </a:rPr>
              <a:t>Opvolging van het LPP</a:t>
            </a:r>
          </a:p>
        </p:txBody>
      </p:sp>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Inhoud</a:t>
            </a:r>
          </a:p>
        </p:txBody>
      </p:sp>
    </p:spTree>
    <p:extLst>
      <p:ext uri="{BB962C8B-B14F-4D97-AF65-F5344CB8AC3E}">
        <p14:creationId xmlns:p14="http://schemas.microsoft.com/office/powerpoint/2010/main" val="912557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21-MR-04</a:t>
            </a:r>
            <a:br>
              <a:rPr lang="nl-BE" sz="4400" b="1" dirty="0">
                <a:solidFill>
                  <a:srgbClr val="00B050"/>
                </a:solidFill>
                <a:latin typeface="Arial" panose="020B0604020202020204" pitchFamily="34" charset="0"/>
                <a:cs typeface="Arial" panose="020B0604020202020204" pitchFamily="34" charset="0"/>
              </a:rPr>
            </a:br>
            <a:r>
              <a:rPr lang="nl-BE" sz="4000" b="1" dirty="0">
                <a:solidFill>
                  <a:srgbClr val="00B050"/>
                </a:solidFill>
                <a:latin typeface="Arial" panose="020B0604020202020204" pitchFamily="34" charset="0"/>
                <a:cs typeface="Arial" panose="020B0604020202020204" pitchFamily="34" charset="0"/>
              </a:rPr>
              <a:t>Identificatie en risicobeoordeling carcinogene, mutagene en reprotoxische agentia (CMR).</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139565524"/>
              </p:ext>
            </p:extLst>
          </p:nvPr>
        </p:nvGraphicFramePr>
        <p:xfrm>
          <a:off x="0" y="2114350"/>
          <a:ext cx="12192000" cy="4378095"/>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89079">
                  <a:extLst>
                    <a:ext uri="{9D8B030D-6E8A-4147-A177-3AD203B41FA5}">
                      <a16:colId xmlns:a16="http://schemas.microsoft.com/office/drawing/2014/main" val="2989411758"/>
                    </a:ext>
                  </a:extLst>
                </a:gridCol>
                <a:gridCol w="1022316">
                  <a:extLst>
                    <a:ext uri="{9D8B030D-6E8A-4147-A177-3AD203B41FA5}">
                      <a16:colId xmlns:a16="http://schemas.microsoft.com/office/drawing/2014/main" val="3396486518"/>
                    </a:ext>
                  </a:extLst>
                </a:gridCol>
                <a:gridCol w="1162084">
                  <a:extLst>
                    <a:ext uri="{9D8B030D-6E8A-4147-A177-3AD203B41FA5}">
                      <a16:colId xmlns:a16="http://schemas.microsoft.com/office/drawing/2014/main" val="3760943750"/>
                    </a:ext>
                  </a:extLst>
                </a:gridCol>
                <a:gridCol w="2042435">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228446">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906491">
                <a:tc>
                  <a:txBody>
                    <a:bodyPr/>
                    <a:lstStyle/>
                    <a:p>
                      <a:pPr algn="ctr">
                        <a:lnSpc>
                          <a:spcPct val="107000"/>
                        </a:lnSpc>
                        <a:spcAft>
                          <a:spcPts val="800"/>
                        </a:spcAft>
                      </a:pP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Att</a:t>
                      </a: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 F. Lejeune; </a:t>
                      </a:r>
                      <a:r>
                        <a:rPr lang="nl-BE" sz="1400" dirty="0" err="1">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hygiéniste</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Opvolging studies Chroom 6</a:t>
                      </a:r>
                    </a:p>
                  </a:txBody>
                  <a:tcPr marL="44450" marR="44450" marT="0" marB="0" anchor="ctr"/>
                </a:tc>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3</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Continu</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 SBH KESTELEYN</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fr-FR" sz="1400" b="0" i="0" u="none" strike="noStrike" dirty="0">
                          <a:solidFill>
                            <a:srgbClr val="1A4652"/>
                          </a:solidFill>
                          <a:effectLst/>
                          <a:latin typeface="Calibri" panose="020F0502020204030204" pitchFamily="34" charset="0"/>
                        </a:rPr>
                        <a:t>Att F. Lejeune; hygiéniste</a:t>
                      </a:r>
                      <a:endParaRPr lang="nl-BE" sz="1400" b="0" i="0" u="none" strike="noStrike" dirty="0">
                        <a:solidFill>
                          <a:srgbClr val="1A4652"/>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1084713">
                <a:tc>
                  <a:txBody>
                    <a:bodyPr/>
                    <a:lstStyle/>
                    <a:p>
                      <a:pPr algn="ctr">
                        <a:lnSpc>
                          <a:spcPct val="107000"/>
                        </a:lnSpc>
                        <a:spcAft>
                          <a:spcPts val="800"/>
                        </a:spcAft>
                      </a:pPr>
                      <a:r>
                        <a:rPr lang="en-US"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a:t>
                      </a:r>
                      <a:r>
                        <a:rPr lang="en-US" sz="1400" dirty="0" err="1">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Att</a:t>
                      </a:r>
                      <a:r>
                        <a:rPr lang="en-US" sz="1400" dirty="0">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 F. Lejeune; </a:t>
                      </a:r>
                      <a:r>
                        <a:rPr lang="en-US" sz="1400" dirty="0" err="1">
                          <a:solidFill>
                            <a:srgbClr val="1A4652"/>
                          </a:solidFill>
                          <a:effectLst/>
                          <a:latin typeface="Calibri" panose="020F0502020204030204" pitchFamily="34" charset="0"/>
                          <a:ea typeface="Times New Roman" panose="02020603050405020304" pitchFamily="18" charset="0"/>
                          <a:cs typeface="Calibri" panose="020F0502020204030204" pitchFamily="34" charset="0"/>
                        </a:rPr>
                        <a:t>hygiéniste</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Opvolging studies uitlaatgassen</a:t>
                      </a: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 </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Calibri" panose="020F0502020204030204" pitchFamily="34" charset="0"/>
                        </a:rPr>
                        <a:t>2</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300000"/>
                        </a:lnSpc>
                        <a:spcAft>
                          <a:spcPts val="800"/>
                        </a:spcAft>
                      </a:pPr>
                      <a:r>
                        <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Continu</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solidFill>
                            <a:srgbClr val="1A4652"/>
                          </a:solidFill>
                          <a:effectLst/>
                          <a:latin typeface="Calibri" panose="020F0502020204030204" pitchFamily="34" charset="0"/>
                          <a:ea typeface="Calibri" panose="020F0502020204030204" pitchFamily="34" charset="0"/>
                          <a:cs typeface="Times New Roman" panose="02020603050405020304" pitchFamily="18" charset="0"/>
                        </a:rPr>
                        <a:t>LtKol SBH KESTELEYN</a:t>
                      </a: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r>
                        <a:rPr lang="nl-BE" sz="1400" b="0" i="0" u="none" strike="noStrike" dirty="0" err="1">
                          <a:solidFill>
                            <a:srgbClr val="1A4652"/>
                          </a:solidFill>
                          <a:effectLst/>
                          <a:latin typeface="Calibri" panose="020F0502020204030204" pitchFamily="34" charset="0"/>
                        </a:rPr>
                        <a:t>Att</a:t>
                      </a:r>
                      <a:r>
                        <a:rPr lang="nl-BE" sz="1400" b="0" i="0" u="none" strike="noStrike" dirty="0">
                          <a:solidFill>
                            <a:srgbClr val="1A4652"/>
                          </a:solidFill>
                          <a:effectLst/>
                          <a:latin typeface="Calibri" panose="020F0502020204030204" pitchFamily="34" charset="0"/>
                        </a:rPr>
                        <a:t> F. Lejeune; </a:t>
                      </a:r>
                      <a:r>
                        <a:rPr lang="nl-BE" sz="1400" b="0" i="0" u="none" strike="noStrike" dirty="0" err="1">
                          <a:solidFill>
                            <a:srgbClr val="1A4652"/>
                          </a:solidFill>
                          <a:effectLst/>
                          <a:latin typeface="Calibri" panose="020F0502020204030204" pitchFamily="34" charset="0"/>
                        </a:rPr>
                        <a:t>hygiéniste</a:t>
                      </a:r>
                      <a:r>
                        <a:rPr lang="nl-BE" sz="1400" b="0" i="0" u="none" strike="noStrike" dirty="0">
                          <a:solidFill>
                            <a:srgbClr val="1A4652"/>
                          </a:solidFill>
                          <a:effectLst/>
                          <a:latin typeface="Calibri" panose="020F0502020204030204" pitchFamily="34" charset="0"/>
                        </a:rPr>
                        <a:t> -</a:t>
                      </a:r>
                    </a:p>
                  </a:txBody>
                  <a:tcPr marL="7620" marR="7620" marT="7620" marB="0" anchor="ctr"/>
                </a:tc>
                <a:extLst>
                  <a:ext uri="{0D108BD9-81ED-4DB2-BD59-A6C34878D82A}">
                    <a16:rowId xmlns:a16="http://schemas.microsoft.com/office/drawing/2014/main" val="553309125"/>
                  </a:ext>
                </a:extLst>
              </a:tr>
              <a:tr h="1158445">
                <a:tc>
                  <a:txBody>
                    <a:bodyPr/>
                    <a:lstStyle/>
                    <a:p>
                      <a:pPr algn="ctr">
                        <a:lnSpc>
                          <a:spcPct val="107000"/>
                        </a:lnSpc>
                        <a:spcAft>
                          <a:spcPts val="800"/>
                        </a:spcAft>
                      </a:pPr>
                      <a:endParaRPr lang="nl-BE" sz="1400" dirty="0">
                        <a:solidFill>
                          <a:srgbClr val="1A4652"/>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Opvolging beheer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diisocyanaten</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binnen Defensie</a:t>
                      </a:r>
                    </a:p>
                  </a:txBody>
                  <a:tcPr marL="44450" marR="44450" marT="0" marB="0" anchor="ctr"/>
                </a:tc>
                <a:tc>
                  <a:txBody>
                    <a:bodyPr/>
                    <a:lstStyle/>
                    <a:p>
                      <a:pPr algn="ctr">
                        <a:lnSpc>
                          <a:spcPct val="107000"/>
                        </a:lnSpc>
                        <a:spcAft>
                          <a:spcPts val="800"/>
                        </a:spcAft>
                      </a:pP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300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Continu</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LtKol</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SBH KESTELEYN</a:t>
                      </a:r>
                    </a:p>
                  </a:txBody>
                  <a:tcPr marL="7620" marR="7620" marT="7620" marB="0" anchor="ctr"/>
                </a:tc>
                <a:tc>
                  <a:txBody>
                    <a:bodyPr/>
                    <a:lstStyle/>
                    <a:p>
                      <a:pPr algn="ctr" fontAlgn="b"/>
                      <a:r>
                        <a:rPr lang="nl-BE" sz="1400" b="0" i="0" u="none" strike="noStrike" dirty="0" err="1">
                          <a:solidFill>
                            <a:srgbClr val="00B050"/>
                          </a:solidFill>
                          <a:effectLst/>
                          <a:latin typeface="Calibri" panose="020F0502020204030204" pitchFamily="34" charset="0"/>
                        </a:rPr>
                        <a:t>Att</a:t>
                      </a:r>
                      <a:r>
                        <a:rPr lang="nl-BE" sz="1400" b="0" i="0" u="none" strike="noStrike" dirty="0">
                          <a:solidFill>
                            <a:srgbClr val="00B050"/>
                          </a:solidFill>
                          <a:effectLst/>
                          <a:latin typeface="Calibri" panose="020F0502020204030204" pitchFamily="34" charset="0"/>
                        </a:rPr>
                        <a:t> F. Lejeune; </a:t>
                      </a:r>
                      <a:r>
                        <a:rPr lang="nl-BE" sz="1400" b="0" i="0" u="none" strike="noStrike" dirty="0" err="1">
                          <a:solidFill>
                            <a:srgbClr val="00B050"/>
                          </a:solidFill>
                          <a:effectLst/>
                          <a:latin typeface="Calibri" panose="020F0502020204030204" pitchFamily="34" charset="0"/>
                        </a:rPr>
                        <a:t>hygiéniste</a:t>
                      </a:r>
                      <a:r>
                        <a:rPr lang="nl-BE" sz="1400" b="0" i="0" u="none" strike="noStrike" dirty="0">
                          <a:solidFill>
                            <a:srgbClr val="00B050"/>
                          </a:solidFill>
                          <a:effectLst/>
                          <a:latin typeface="Calibri" panose="020F0502020204030204" pitchFamily="34" charset="0"/>
                        </a:rPr>
                        <a:t> </a:t>
                      </a:r>
                    </a:p>
                  </a:txBody>
                  <a:tcPr marL="7620" marR="7620" marT="7620" marB="0" anchor="ctr"/>
                </a:tc>
                <a:extLst>
                  <a:ext uri="{0D108BD9-81ED-4DB2-BD59-A6C34878D82A}">
                    <a16:rowId xmlns:a16="http://schemas.microsoft.com/office/drawing/2014/main" val="87566873"/>
                  </a:ext>
                </a:extLst>
              </a:tr>
            </a:tbl>
          </a:graphicData>
        </a:graphic>
      </p:graphicFrame>
      <p:sp>
        <p:nvSpPr>
          <p:cNvPr id="3" name="TextBox 2">
            <a:extLst>
              <a:ext uri="{FF2B5EF4-FFF2-40B4-BE49-F238E27FC236}">
                <a16:creationId xmlns:a16="http://schemas.microsoft.com/office/drawing/2014/main" id="{1135A55D-29C5-5773-C8CD-1233D3D65045}"/>
              </a:ext>
            </a:extLst>
          </p:cNvPr>
          <p:cNvSpPr txBox="1"/>
          <p:nvPr/>
        </p:nvSpPr>
        <p:spPr>
          <a:xfrm>
            <a:off x="0" y="6488668"/>
            <a:ext cx="12192000" cy="369332"/>
          </a:xfrm>
          <a:prstGeom prst="rect">
            <a:avLst/>
          </a:prstGeom>
          <a:noFill/>
        </p:spPr>
        <p:txBody>
          <a:bodyPr wrap="square">
            <a:spAutoFit/>
          </a:bodyPr>
          <a:lstStyle/>
          <a:p>
            <a:pPr marL="0" lvl="0" indent="0" algn="ctr">
              <a:spcAft>
                <a:spcPts val="600"/>
              </a:spcAft>
              <a:buClr>
                <a:srgbClr val="000000"/>
              </a:buClr>
              <a:buSzPts val="1200"/>
              <a:buFont typeface="+mj-lt"/>
              <a:buNone/>
              <a:tabLst>
                <a:tab pos="540385" algn="l"/>
              </a:tabLst>
            </a:pPr>
            <a:r>
              <a:rPr lang="nl-BE"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Inventarissen van de producten met gevaarlijke eigenschappen (template LDPBW 08) dienen opgemaakt te worden</a:t>
            </a:r>
            <a:r>
              <a:rPr lang="nl-BE"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nl-BE"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0158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21-OT-01</a:t>
            </a:r>
            <a:br>
              <a:rPr lang="nl-BE" sz="4400" b="1" dirty="0">
                <a:latin typeface="Arial" panose="020B0604020202020204" pitchFamily="34" charset="0"/>
                <a:cs typeface="Arial" panose="020B0604020202020204" pitchFamily="34" charset="0"/>
              </a:rPr>
            </a:br>
            <a:r>
              <a:rPr lang="nl-BE" sz="4400" b="1" dirty="0">
                <a:latin typeface="Arial" panose="020B0604020202020204" pitchFamily="34" charset="0"/>
                <a:cs typeface="Arial" panose="020B0604020202020204" pitchFamily="34" charset="0"/>
              </a:rPr>
              <a:t>Preventie van duikincidenten.</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980597870"/>
              </p:ext>
            </p:extLst>
          </p:nvPr>
        </p:nvGraphicFramePr>
        <p:xfrm>
          <a:off x="0" y="2187971"/>
          <a:ext cx="12192000" cy="2632080"/>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tc>
                <a:tc>
                  <a:txBody>
                    <a:bodyPr/>
                    <a:lstStyle/>
                    <a:p>
                      <a:pPr algn="ctr"/>
                      <a:r>
                        <a:rPr lang="nl-BE" dirty="0">
                          <a:solidFill>
                            <a:schemeClr val="bg1"/>
                          </a:solidFill>
                        </a:rPr>
                        <a:t>Piloot</a:t>
                      </a: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DOVO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Cie</a:t>
                      </a:r>
                      <a:r>
                        <a:rPr lang="nl-BE" sz="1400" dirty="0">
                          <a:effectLst/>
                          <a:latin typeface="Calibri" panose="020F0502020204030204" pitchFamily="34" charset="0"/>
                          <a:ea typeface="Calibri" panose="020F0502020204030204" pitchFamily="34" charset="0"/>
                          <a:cs typeface="Times New Roman" panose="02020603050405020304" pitchFamily="18" charset="0"/>
                        </a:rPr>
                        <a:t> ZEB</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Opstellen procedures Overhead Environment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Diving</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31/12/20226</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KVK Frédéric BOULANGER</a:t>
                      </a:r>
                    </a:p>
                  </a:txBody>
                  <a:tcPr marL="7620" marR="7620" marT="7620" marB="0" anchor="ctr"/>
                </a:tc>
                <a:tc>
                  <a:txBody>
                    <a:bodyPr/>
                    <a:lstStyle/>
                    <a:p>
                      <a:pPr algn="ctr" fontAlgn="b"/>
                      <a:r>
                        <a:rPr lang="nl-BE" sz="1400" b="0" i="0" u="none" strike="noStrike" dirty="0">
                          <a:effectLst/>
                          <a:latin typeface="Calibri" panose="020F0502020204030204" pitchFamily="34" charset="0"/>
                        </a:rPr>
                        <a:t>Dr. VAN BOGAERT Herman</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KVK RUTTEN Chantal</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ADC COMPERE Olivier</a:t>
                      </a:r>
                    </a:p>
                  </a:txBody>
                  <a:tcPr marL="7620" marR="7620" marT="7620" marB="0" anchor="ctr"/>
                </a:tc>
                <a:extLst>
                  <a:ext uri="{0D108BD9-81ED-4DB2-BD59-A6C34878D82A}">
                    <a16:rowId xmlns:a16="http://schemas.microsoft.com/office/drawing/2014/main" val="3523808688"/>
                  </a:ext>
                </a:extLst>
              </a:tr>
              <a:tr h="902193">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DOVO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Cie</a:t>
                      </a:r>
                      <a:r>
                        <a:rPr lang="nl-BE" sz="1400" dirty="0">
                          <a:effectLst/>
                          <a:latin typeface="Calibri" panose="020F0502020204030204" pitchFamily="34" charset="0"/>
                          <a:ea typeface="Calibri" panose="020F0502020204030204" pitchFamily="34" charset="0"/>
                          <a:cs typeface="Times New Roman" panose="02020603050405020304" pitchFamily="18" charset="0"/>
                        </a:rPr>
                        <a:t> ZEB</a:t>
                      </a:r>
                    </a:p>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Hyperbare centrum NOH</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Het vaststellen of de aanpassing van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GF’s</a:t>
                      </a:r>
                      <a:r>
                        <a:rPr lang="nl-BE" sz="1400" dirty="0">
                          <a:effectLst/>
                          <a:latin typeface="Calibri" panose="020F0502020204030204" pitchFamily="34" charset="0"/>
                          <a:ea typeface="Calibri" panose="020F0502020204030204" pitchFamily="34" charset="0"/>
                          <a:cs typeface="Times New Roman" panose="02020603050405020304" pitchFamily="18" charset="0"/>
                        </a:rPr>
                        <a:t> noodzakelijk is voor de duikcomputer bij successieve duiken</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KVK Frédéric BOULANGER</a:t>
                      </a:r>
                    </a:p>
                  </a:txBody>
                  <a:tcPr marL="7620" marR="7620" marT="7620" marB="0" anchor="ctr"/>
                </a:tc>
                <a:tc>
                  <a:txBody>
                    <a:bodyPr/>
                    <a:lstStyle/>
                    <a:p>
                      <a:pPr algn="ctr" fontAlgn="b"/>
                      <a:r>
                        <a:rPr lang="nl-BE" sz="1400" b="0" i="0" u="none" strike="noStrike" dirty="0">
                          <a:effectLst/>
                          <a:latin typeface="Calibri" panose="020F0502020204030204" pitchFamily="34" charset="0"/>
                        </a:rPr>
                        <a:t>Dr. VAN BOGAERT Herman</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KVK RUTTEN Chantal</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ADC COMPERE Olivier</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1498011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21-WB-02</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Intern Noodplan (INP).</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393461349"/>
              </p:ext>
            </p:extLst>
          </p:nvPr>
        </p:nvGraphicFramePr>
        <p:xfrm>
          <a:off x="0" y="1785869"/>
          <a:ext cx="12192000" cy="5072130"/>
        </p:xfrm>
        <a:graphic>
          <a:graphicData uri="http://schemas.openxmlformats.org/drawingml/2006/table">
            <a:tbl>
              <a:tblPr firstRow="1" bandRow="1">
                <a:tableStyleId>{5C22544A-7EE6-4342-B048-85BDC9FD1C3A}</a:tableStyleId>
              </a:tblPr>
              <a:tblGrid>
                <a:gridCol w="1790700">
                  <a:extLst>
                    <a:ext uri="{9D8B030D-6E8A-4147-A177-3AD203B41FA5}">
                      <a16:colId xmlns:a16="http://schemas.microsoft.com/office/drawing/2014/main" val="3164560031"/>
                    </a:ext>
                  </a:extLst>
                </a:gridCol>
                <a:gridCol w="2319981">
                  <a:extLst>
                    <a:ext uri="{9D8B030D-6E8A-4147-A177-3AD203B41FA5}">
                      <a16:colId xmlns:a16="http://schemas.microsoft.com/office/drawing/2014/main" val="4051463726"/>
                    </a:ext>
                  </a:extLst>
                </a:gridCol>
                <a:gridCol w="1838857">
                  <a:extLst>
                    <a:ext uri="{9D8B030D-6E8A-4147-A177-3AD203B41FA5}">
                      <a16:colId xmlns:a16="http://schemas.microsoft.com/office/drawing/2014/main" val="2989411758"/>
                    </a:ext>
                  </a:extLst>
                </a:gridCol>
                <a:gridCol w="772538">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01071">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91862">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Het updaten van de richtlijn ACWB-SPS-WRKPR-016</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KESTELEYN Kenneth</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algn="ctr" fontAlgn="b"/>
                      <a:r>
                        <a:rPr lang="nl-BE" sz="1400" b="0" i="0" u="none" strike="noStrike" dirty="0">
                          <a:effectLst/>
                          <a:latin typeface="Calibri" panose="020F0502020204030204" pitchFamily="34" charset="0"/>
                        </a:rPr>
                        <a:t>ADC COMPERE </a:t>
                      </a:r>
                      <a:r>
                        <a:rPr lang="nl-BE" sz="1400" b="0" i="0" u="none" strike="noStrike" dirty="0" err="1">
                          <a:effectLst/>
                          <a:latin typeface="Calibri" panose="020F0502020204030204" pitchFamily="34" charset="0"/>
                        </a:rPr>
                        <a:t>OlivierLtCol</a:t>
                      </a:r>
                      <a:r>
                        <a:rPr lang="nl-BE" sz="1400" b="0" i="0" u="none" strike="noStrike" dirty="0">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523808688"/>
                  </a:ext>
                </a:extLst>
              </a:tr>
              <a:tr h="1099858">
                <a:tc>
                  <a:txBody>
                    <a:bodyPr/>
                    <a:lstStyle/>
                    <a:p>
                      <a:pPr algn="ctr">
                        <a:lnSpc>
                          <a:spcPct val="107000"/>
                        </a:lnSpc>
                        <a:spcAft>
                          <a:spcPts val="800"/>
                        </a:spcAft>
                      </a:pPr>
                      <a:r>
                        <a:rPr lang="en-GB"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DG H&amp;WB</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Duurzaam informatiesysteem voor uitzicht en opvolging van de updates INP - Richtlijn</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Kennisname van nieuwe richtlijn INP</a:t>
                      </a:r>
                    </a:p>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Nieuwe richtlijn nog niet uitgebracht</a:t>
                      </a: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1</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31/10/2025</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KESTELEYN Kenneth</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ADC COMPERE Olivier</a:t>
                      </a:r>
                      <a:br>
                        <a:rPr lang="nl-BE" sz="1400" b="0" i="0" u="none" strike="noStrike" dirty="0">
                          <a:solidFill>
                            <a:srgbClr val="00B050"/>
                          </a:solidFill>
                          <a:effectLst/>
                          <a:latin typeface="Calibri" panose="020F0502020204030204" pitchFamily="34" charset="0"/>
                        </a:rPr>
                      </a:br>
                      <a:r>
                        <a:rPr lang="nl-BE" sz="1400" b="0" i="0" u="none" strike="noStrike" dirty="0" err="1">
                          <a:solidFill>
                            <a:srgbClr val="00B050"/>
                          </a:solidFill>
                          <a:effectLst/>
                          <a:latin typeface="Calibri" panose="020F0502020204030204" pitchFamily="34" charset="0"/>
                        </a:rPr>
                        <a:t>LtCol</a:t>
                      </a:r>
                      <a:r>
                        <a:rPr lang="nl-BE" sz="1400" b="0" i="0" u="none" strike="noStrike" dirty="0">
                          <a:solidFill>
                            <a:srgbClr val="00B050"/>
                          </a:solidFill>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168295882"/>
                  </a:ext>
                </a:extLst>
              </a:tr>
              <a:tr h="891862">
                <a:tc>
                  <a:txBody>
                    <a:bodyPr/>
                    <a:lstStyle/>
                    <a:p>
                      <a:pPr algn="ctr">
                        <a:lnSpc>
                          <a:spcPct val="107000"/>
                        </a:lnSpc>
                        <a:spcAft>
                          <a:spcPts val="800"/>
                        </a:spcAft>
                      </a:pPr>
                      <a:r>
                        <a:rPr lang="en-US"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DG H&amp;WB Bur Pol-Synth (supporting)</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Duurzaam informatiesysteem voor uitzicht en opvolging van de updates INP -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Toegangelijk</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Toegang tot de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INP’s</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geven voor een betere opvolging door de staf</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30/06/2026</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KESTELEYN Kenneth</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ADC COMPERE Olivier</a:t>
                      </a:r>
                      <a:br>
                        <a:rPr lang="nl-BE" sz="1400" b="0" i="0" u="none" strike="noStrike" dirty="0">
                          <a:solidFill>
                            <a:srgbClr val="00B050"/>
                          </a:solidFill>
                          <a:effectLst/>
                          <a:latin typeface="Calibri" panose="020F0502020204030204" pitchFamily="34" charset="0"/>
                        </a:rPr>
                      </a:br>
                      <a:r>
                        <a:rPr lang="nl-BE" sz="1400" b="0" i="0" u="none" strike="noStrike" dirty="0" err="1">
                          <a:solidFill>
                            <a:srgbClr val="00B050"/>
                          </a:solidFill>
                          <a:effectLst/>
                          <a:latin typeface="Calibri" panose="020F0502020204030204" pitchFamily="34" charset="0"/>
                        </a:rPr>
                        <a:t>LtCol</a:t>
                      </a:r>
                      <a:r>
                        <a:rPr lang="nl-BE" sz="1400" b="0" i="0" u="none" strike="noStrike" dirty="0">
                          <a:solidFill>
                            <a:srgbClr val="00B050"/>
                          </a:solidFill>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3779910037"/>
                  </a:ext>
                </a:extLst>
              </a:tr>
              <a:tr h="1187477">
                <a:tc>
                  <a:txBody>
                    <a:bodyPr/>
                    <a:lstStyle/>
                    <a:p>
                      <a:pPr algn="ctr">
                        <a:lnSpc>
                          <a:spcPct val="107000"/>
                        </a:lnSpc>
                        <a:spcAft>
                          <a:spcPts val="800"/>
                        </a:spcAft>
                      </a:pPr>
                      <a:r>
                        <a:rPr lang="en-US"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DG H&amp;WB Bur Pol-Synth (supporting)</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Duurzaam informatiesysteem voor uitzicht en opvolging van de updates INP - Compleet</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Update INP indien niet gedaan binnen de termijn van 3 jaar (2024-2026)</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KESTELEYN Kenneth</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ADC COMPERE Olivier</a:t>
                      </a:r>
                      <a:br>
                        <a:rPr lang="nl-BE" sz="1400" b="0" i="0" u="none" strike="noStrike" dirty="0">
                          <a:solidFill>
                            <a:srgbClr val="00B050"/>
                          </a:solidFill>
                          <a:effectLst/>
                          <a:latin typeface="Calibri" panose="020F0502020204030204" pitchFamily="34" charset="0"/>
                        </a:rPr>
                      </a:br>
                      <a:r>
                        <a:rPr lang="nl-BE" sz="1400" b="0" i="0" u="none" strike="noStrike" dirty="0" err="1">
                          <a:solidFill>
                            <a:srgbClr val="00B050"/>
                          </a:solidFill>
                          <a:effectLst/>
                          <a:latin typeface="Calibri" panose="020F0502020204030204" pitchFamily="34" charset="0"/>
                        </a:rPr>
                        <a:t>LtCol</a:t>
                      </a:r>
                      <a:r>
                        <a:rPr lang="nl-BE" sz="1400" b="0" i="0" u="none" strike="noStrike" dirty="0">
                          <a:solidFill>
                            <a:srgbClr val="00B050"/>
                          </a:solidFill>
                          <a:effectLst/>
                          <a:latin typeface="Calibri" panose="020F0502020204030204" pitchFamily="34" charset="0"/>
                        </a:rPr>
                        <a:t> MELANGE Philippe</a:t>
                      </a:r>
                    </a:p>
                  </a:txBody>
                  <a:tcPr marL="7620" marR="7620" marT="7620" marB="0" anchor="ctr"/>
                </a:tc>
                <a:extLst>
                  <a:ext uri="{0D108BD9-81ED-4DB2-BD59-A6C34878D82A}">
                    <a16:rowId xmlns:a16="http://schemas.microsoft.com/office/drawing/2014/main" val="553309125"/>
                  </a:ext>
                </a:extLst>
              </a:tr>
            </a:tbl>
          </a:graphicData>
        </a:graphic>
      </p:graphicFrame>
      <p:sp>
        <p:nvSpPr>
          <p:cNvPr id="4" name="TextBox 3">
            <a:extLst>
              <a:ext uri="{FF2B5EF4-FFF2-40B4-BE49-F238E27FC236}">
                <a16:creationId xmlns:a16="http://schemas.microsoft.com/office/drawing/2014/main" id="{5B753F28-20A6-9AB9-9C40-ABC97E2333CB}"/>
              </a:ext>
            </a:extLst>
          </p:cNvPr>
          <p:cNvSpPr txBox="1"/>
          <p:nvPr/>
        </p:nvSpPr>
        <p:spPr>
          <a:xfrm>
            <a:off x="0" y="1416537"/>
            <a:ext cx="12192000" cy="369332"/>
          </a:xfrm>
          <a:prstGeom prst="rect">
            <a:avLst/>
          </a:prstGeom>
          <a:noFill/>
        </p:spPr>
        <p:txBody>
          <a:bodyPr wrap="square">
            <a:spAutoFit/>
          </a:bodyPr>
          <a:lstStyle/>
          <a:p>
            <a:pPr marL="0" lvl="0" indent="0" algn="ctr">
              <a:spcAft>
                <a:spcPts val="600"/>
              </a:spcAft>
              <a:buClr>
                <a:srgbClr val="000000"/>
              </a:buClr>
              <a:buSzPts val="1200"/>
              <a:buFont typeface="+mj-lt"/>
              <a:buNone/>
              <a:tabLst>
                <a:tab pos="540385" algn="l"/>
              </a:tabLst>
            </a:pPr>
            <a:r>
              <a:rPr lang="nl-BE"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Niet </a:t>
            </a:r>
            <a:r>
              <a:rPr lang="nl-BE" sz="1800" b="1"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conformiteiten</a:t>
            </a:r>
            <a:r>
              <a:rPr lang="nl-BE"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met regelgeving dienen opgenomen te worden in het LPP. </a:t>
            </a:r>
            <a:r>
              <a:rPr lang="nl-BE"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Zie ook slide actiepunten LPP (LDPBW 08).</a:t>
            </a:r>
            <a:endParaRPr lang="nl-BE"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2072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22-DF-01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Optimaliseren DRBS binnen Defensie.</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479675806"/>
              </p:ext>
            </p:extLst>
          </p:nvPr>
        </p:nvGraphicFramePr>
        <p:xfrm>
          <a:off x="0" y="1775427"/>
          <a:ext cx="12192000" cy="5167854"/>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2516617">
                  <a:extLst>
                    <a:ext uri="{9D8B030D-6E8A-4147-A177-3AD203B41FA5}">
                      <a16:colId xmlns:a16="http://schemas.microsoft.com/office/drawing/2014/main" val="4051463726"/>
                    </a:ext>
                  </a:extLst>
                </a:gridCol>
                <a:gridCol w="1515762">
                  <a:extLst>
                    <a:ext uri="{9D8B030D-6E8A-4147-A177-3AD203B41FA5}">
                      <a16:colId xmlns:a16="http://schemas.microsoft.com/office/drawing/2014/main" val="2989411758"/>
                    </a:ext>
                  </a:extLst>
                </a:gridCol>
                <a:gridCol w="109563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87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81464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CPC RUTTEN C.</a:t>
                      </a:r>
                    </a:p>
                  </a:txBody>
                  <a:tcPr marL="44450" marR="44450" marT="0" marB="0" anchor="ctr"/>
                </a:tc>
                <a:tc>
                  <a:txBody>
                    <a:bodyPr/>
                    <a:lstStyle/>
                    <a:p>
                      <a:pPr algn="ctr">
                        <a:lnSpc>
                          <a:spcPct val="107000"/>
                        </a:lnSpc>
                        <a:spcAft>
                          <a:spcPts val="800"/>
                        </a:spcAft>
                      </a:pPr>
                      <a:r>
                        <a:rPr lang="nl-BE"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Op niveau management van het project: Initiatie (voorbereiding op de uitvoeringsfase)</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SBH KESTELEYN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Col MELANGE Philippe</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CPC RUTTEN C.</a:t>
                      </a:r>
                    </a:p>
                  </a:txBody>
                  <a:tcPr marL="7620" marR="7620" marT="7620" marB="0" anchor="ctr"/>
                </a:tc>
                <a:tc>
                  <a:txBody>
                    <a:bodyPr/>
                    <a:lstStyle/>
                    <a:p>
                      <a:pPr algn="ctr" fontAlgn="b"/>
                      <a:r>
                        <a:rPr lang="nl-BE" sz="1400" b="0" i="0" u="none" strike="noStrike" dirty="0">
                          <a:effectLst/>
                          <a:latin typeface="Calibri" panose="020F0502020204030204" pitchFamily="34" charset="0"/>
                        </a:rPr>
                        <a:t>Col MELANGE Philippe</a:t>
                      </a:r>
                    </a:p>
                  </a:txBody>
                  <a:tcPr marL="7620" marR="7620" marT="7620" marB="0" anchor="ctr"/>
                </a:tc>
                <a:extLst>
                  <a:ext uri="{0D108BD9-81ED-4DB2-BD59-A6C34878D82A}">
                    <a16:rowId xmlns:a16="http://schemas.microsoft.com/office/drawing/2014/main" val="3523808688"/>
                  </a:ext>
                </a:extLst>
              </a:tr>
              <a:tr h="608334">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Piloot</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Communicatie voorbereiding op de uitvoeringsfase</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31/12/2026</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SBH KESTELEYN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Col MELANGE Philippe</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CPC RUTTEN C.</a:t>
                      </a:r>
                    </a:p>
                  </a:txBody>
                  <a:tcPr marL="7620" marR="7620" marT="7620" marB="0" anchor="ctr"/>
                </a:tc>
                <a:tc>
                  <a:txBody>
                    <a:bodyPr/>
                    <a:lstStyle/>
                    <a:p>
                      <a:pPr algn="ctr" fontAlgn="b"/>
                      <a:r>
                        <a:rPr lang="nl-BE" sz="1400" b="0" i="0" u="none" strike="noStrike" dirty="0">
                          <a:effectLst/>
                          <a:latin typeface="Calibri" panose="020F0502020204030204" pitchFamily="34" charset="0"/>
                        </a:rPr>
                        <a:t>Col MELANGE Philippe</a:t>
                      </a:r>
                    </a:p>
                  </a:txBody>
                  <a:tcPr marL="7620" marR="7620" marT="7620" marB="0" anchor="ctr"/>
                </a:tc>
                <a:extLst>
                  <a:ext uri="{0D108BD9-81ED-4DB2-BD59-A6C34878D82A}">
                    <a16:rowId xmlns:a16="http://schemas.microsoft.com/office/drawing/2014/main" val="432359309"/>
                  </a:ext>
                </a:extLst>
              </a:tr>
              <a:tr h="601785">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Piloot</a:t>
                      </a: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Selectie van de leden van de hiërarchische lijn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30/06/2026</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SBH KESTELEYN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Col MELANGE Philippe</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CPC RUTTEN C.</a:t>
                      </a:r>
                    </a:p>
                  </a:txBody>
                  <a:tcPr marL="7620" marR="7620" marT="7620" marB="0" anchor="ctr"/>
                </a:tc>
                <a:tc>
                  <a:txBody>
                    <a:bodyPr/>
                    <a:lstStyle/>
                    <a:p>
                      <a:pPr algn="ctr" fontAlgn="b"/>
                      <a:r>
                        <a:rPr lang="nl-BE" sz="1400" b="0" i="0" u="none" strike="noStrike" dirty="0">
                          <a:effectLst/>
                          <a:latin typeface="Calibri" panose="020F0502020204030204" pitchFamily="34" charset="0"/>
                        </a:rPr>
                        <a:t>Col MELANGE Philippe</a:t>
                      </a:r>
                    </a:p>
                  </a:txBody>
                  <a:tcPr marL="7620" marR="7620" marT="7620" marB="0" anchor="ctr"/>
                </a:tc>
                <a:extLst>
                  <a:ext uri="{0D108BD9-81ED-4DB2-BD59-A6C34878D82A}">
                    <a16:rowId xmlns:a16="http://schemas.microsoft.com/office/drawing/2014/main" val="3168295882"/>
                  </a:ext>
                </a:extLst>
              </a:tr>
              <a:tr h="1012092">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Piloot, ACOS/DG, SIPPT</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Analyseren mogelijkheden om bestaande processen en bestaande statistieken te verbeteren</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30/06/2026</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SBH KESTELEYN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Col MELANGE Philippe</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CPC RUTTEN C.</a:t>
                      </a:r>
                    </a:p>
                  </a:txBody>
                  <a:tcPr marL="7620" marR="7620" marT="7620" marB="0" anchor="ctr"/>
                </a:tc>
                <a:tc>
                  <a:txBody>
                    <a:bodyPr/>
                    <a:lstStyle/>
                    <a:p>
                      <a:pPr algn="ctr" fontAlgn="b"/>
                      <a:r>
                        <a:rPr lang="nl-BE" sz="1400" b="0" i="0" u="none" strike="noStrike" dirty="0">
                          <a:effectLst/>
                          <a:latin typeface="Calibri" panose="020F0502020204030204" pitchFamily="34" charset="0"/>
                        </a:rPr>
                        <a:t>Col MELANGE Philippe</a:t>
                      </a:r>
                    </a:p>
                  </a:txBody>
                  <a:tcPr marL="7620" marR="7620" marT="7620" marB="0" anchor="ctr"/>
                </a:tc>
                <a:extLst>
                  <a:ext uri="{0D108BD9-81ED-4DB2-BD59-A6C34878D82A}">
                    <a16:rowId xmlns:a16="http://schemas.microsoft.com/office/drawing/2014/main" val="553309125"/>
                  </a:ext>
                </a:extLst>
              </a:tr>
              <a:tr h="902193">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Piloot, ACOS/DG, SIPPT</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Bepaling van prioriteiten voor de verschillende </a:t>
                      </a:r>
                      <a:r>
                        <a:rPr lang="nl-BE" sz="1400" i="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Risk </a:t>
                      </a:r>
                      <a:r>
                        <a:rPr lang="nl-BE" sz="1400" i="1"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owners</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niveaus;</a:t>
                      </a:r>
                      <a:b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b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Opname van DRBS in Policy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Handbook</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Nihil</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30/06/2026</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Kol SBH KESTELEYN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Col MELANGE Philippe</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CPC RUTTEN C.</a:t>
                      </a:r>
                    </a:p>
                  </a:txBody>
                  <a:tcPr marL="7620" marR="7620" marT="7620" marB="0" anchor="ctr"/>
                </a:tc>
                <a:tc>
                  <a:txBody>
                    <a:bodyPr/>
                    <a:lstStyle/>
                    <a:p>
                      <a:pPr algn="ctr" fontAlgn="b"/>
                      <a:r>
                        <a:rPr lang="nl-BE" sz="1400" b="0" i="0" u="none" strike="noStrike" dirty="0">
                          <a:effectLst/>
                          <a:latin typeface="Calibri" panose="020F0502020204030204" pitchFamily="34" charset="0"/>
                        </a:rPr>
                        <a:t>Col MELANGE Philippe</a:t>
                      </a:r>
                    </a:p>
                  </a:txBody>
                  <a:tcPr marL="7620" marR="7620" marT="7620" marB="0" anchor="ctr"/>
                </a:tc>
                <a:extLst>
                  <a:ext uri="{0D108BD9-81ED-4DB2-BD59-A6C34878D82A}">
                    <a16:rowId xmlns:a16="http://schemas.microsoft.com/office/drawing/2014/main" val="87566873"/>
                  </a:ext>
                </a:extLst>
              </a:tr>
            </a:tbl>
          </a:graphicData>
        </a:graphic>
      </p:graphicFrame>
    </p:spTree>
    <p:extLst>
      <p:ext uri="{BB962C8B-B14F-4D97-AF65-F5344CB8AC3E}">
        <p14:creationId xmlns:p14="http://schemas.microsoft.com/office/powerpoint/2010/main" val="30044784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22-DF-01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Optimaliseren DRBS binnen Defensie.</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480103502"/>
              </p:ext>
            </p:extLst>
          </p:nvPr>
        </p:nvGraphicFramePr>
        <p:xfrm>
          <a:off x="0" y="1560352"/>
          <a:ext cx="12192000" cy="5507112"/>
        </p:xfrm>
        <a:graphic>
          <a:graphicData uri="http://schemas.openxmlformats.org/drawingml/2006/table">
            <a:tbl>
              <a:tblPr firstRow="1" bandRow="1">
                <a:tableStyleId>{5C22544A-7EE6-4342-B048-85BDC9FD1C3A}</a:tableStyleId>
              </a:tblPr>
              <a:tblGrid>
                <a:gridCol w="1594064">
                  <a:extLst>
                    <a:ext uri="{9D8B030D-6E8A-4147-A177-3AD203B41FA5}">
                      <a16:colId xmlns:a16="http://schemas.microsoft.com/office/drawing/2014/main" val="3164560031"/>
                    </a:ext>
                  </a:extLst>
                </a:gridCol>
                <a:gridCol w="3513290">
                  <a:extLst>
                    <a:ext uri="{9D8B030D-6E8A-4147-A177-3AD203B41FA5}">
                      <a16:colId xmlns:a16="http://schemas.microsoft.com/office/drawing/2014/main" val="4051463726"/>
                    </a:ext>
                  </a:extLst>
                </a:gridCol>
                <a:gridCol w="1180123">
                  <a:extLst>
                    <a:ext uri="{9D8B030D-6E8A-4147-A177-3AD203B41FA5}">
                      <a16:colId xmlns:a16="http://schemas.microsoft.com/office/drawing/2014/main" val="2989411758"/>
                    </a:ext>
                  </a:extLst>
                </a:gridCol>
                <a:gridCol w="765908">
                  <a:extLst>
                    <a:ext uri="{9D8B030D-6E8A-4147-A177-3AD203B41FA5}">
                      <a16:colId xmlns:a16="http://schemas.microsoft.com/office/drawing/2014/main" val="3396486518"/>
                    </a:ext>
                  </a:extLst>
                </a:gridCol>
                <a:gridCol w="1273907">
                  <a:extLst>
                    <a:ext uri="{9D8B030D-6E8A-4147-A177-3AD203B41FA5}">
                      <a16:colId xmlns:a16="http://schemas.microsoft.com/office/drawing/2014/main" val="3760943750"/>
                    </a:ext>
                  </a:extLst>
                </a:gridCol>
                <a:gridCol w="1599303">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19899">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1699641">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ACOS/DG, SIPPT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Briefen/een update geven aan de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Respective</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Risk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Owner</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(vóór de volgende PDCA-cyclus)</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Definieer prioriteiten en acties die moeten worden ondernomen met betrekking tot de risico's en lacunes die voor deze volgende cyclus zijn geïdentificeerd</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Nihil</a:t>
                      </a:r>
                      <a:b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b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31/12/2026</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SBH KESTELEYN</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Col MELANGE Philippe</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CPC RUTTEN C.</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Col MELANGE Philippe</a:t>
                      </a:r>
                    </a:p>
                  </a:txBody>
                  <a:tcPr marL="7620" marR="7620" marT="7620" marB="0" anchor="ctr"/>
                </a:tc>
                <a:extLst>
                  <a:ext uri="{0D108BD9-81ED-4DB2-BD59-A6C34878D82A}">
                    <a16:rowId xmlns:a16="http://schemas.microsoft.com/office/drawing/2014/main" val="3523808688"/>
                  </a:ext>
                </a:extLst>
              </a:tr>
              <a:tr h="1138120">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ACOS/DG, SIPPT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Op maat maken van DRBS van de componenten en hun eenheden conform het wettelijk richtsnoer bepaald in de Codex en volgens het schema High,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Intermediate</a:t>
                      </a:r>
                      <a:r>
                        <a:rPr lang="nl-BE" sz="14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 en Low level risk </a:t>
                      </a:r>
                      <a:r>
                        <a:rPr lang="nl-BE" sz="1400" dirty="0" err="1">
                          <a:solidFill>
                            <a:srgbClr val="00B050"/>
                          </a:solidFill>
                          <a:effectLst/>
                          <a:latin typeface="Calibri" panose="020F0502020204030204" pitchFamily="34" charset="0"/>
                          <a:ea typeface="Calibri" panose="020F0502020204030204" pitchFamily="34" charset="0"/>
                          <a:cs typeface="Calibri" panose="020F0502020204030204" pitchFamily="34" charset="0"/>
                        </a:rPr>
                        <a:t>owner</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b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b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31/12/2026</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SBH KESTELEYN</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Col MELANGE Philippe</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CPC RUTTEN C.</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Col MELANGE Philippe</a:t>
                      </a:r>
                    </a:p>
                  </a:txBody>
                  <a:tcPr marL="7620" marR="7620" marT="7620" marB="0" anchor="ctr"/>
                </a:tc>
                <a:extLst>
                  <a:ext uri="{0D108BD9-81ED-4DB2-BD59-A6C34878D82A}">
                    <a16:rowId xmlns:a16="http://schemas.microsoft.com/office/drawing/2014/main" val="432359309"/>
                  </a:ext>
                </a:extLst>
              </a:tr>
              <a:tr h="651595">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Piloot</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ACOS/DG, SIPPT</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Verwerving/ontwikkeling van informaticamiddelen</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31/12/2026</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Kol SBH KESTELEYN</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Col MELANGE Philippe</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CPC RUTTEN C.</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Col MELANGE Philippe</a:t>
                      </a:r>
                    </a:p>
                  </a:txBody>
                  <a:tcPr marL="7620" marR="7620" marT="7620" marB="0" anchor="ctr"/>
                </a:tc>
                <a:extLst>
                  <a:ext uri="{0D108BD9-81ED-4DB2-BD59-A6C34878D82A}">
                    <a16:rowId xmlns:a16="http://schemas.microsoft.com/office/drawing/2014/main" val="3168295882"/>
                  </a:ext>
                </a:extLst>
              </a:tr>
              <a:tr h="888392">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DG MR/DG H&amp;WB</a:t>
                      </a:r>
                    </a:p>
                    <a:p>
                      <a:pPr algn="ctr">
                        <a:lnSpc>
                          <a:spcPct val="107000"/>
                        </a:lnSpc>
                        <a:spcAft>
                          <a:spcPts val="800"/>
                        </a:spcAft>
                      </a:pP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Uitbating</a:t>
                      </a: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r>
                        <a:rPr lang="fr-BE" sz="1400" dirty="0" err="1">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informaticamiddelen</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Nihil</a:t>
                      </a:r>
                      <a:b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b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31/12/2027</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DG MR/DG H&amp;WB</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Col MELANGE Philippe</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9756732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446550"/>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22-JM-01</a:t>
            </a:r>
            <a:br>
              <a:rPr lang="nl-BE" sz="4400" b="1" dirty="0">
                <a:solidFill>
                  <a:srgbClr val="00B050"/>
                </a:solidFill>
                <a:latin typeface="Arial" panose="020B0604020202020204" pitchFamily="34" charset="0"/>
                <a:cs typeface="Arial" panose="020B0604020202020204" pitchFamily="34" charset="0"/>
              </a:rPr>
            </a:br>
            <a:r>
              <a:rPr lang="nl-BE" sz="4400" b="1" dirty="0" err="1">
                <a:solidFill>
                  <a:srgbClr val="00B050"/>
                </a:solidFill>
                <a:latin typeface="Arial" panose="020B0604020202020204" pitchFamily="34" charset="0"/>
                <a:cs typeface="Arial" panose="020B0604020202020204" pitchFamily="34" charset="0"/>
              </a:rPr>
              <a:t>PsySoc</a:t>
            </a:r>
            <a:r>
              <a:rPr lang="nl-BE" sz="4400" b="1" dirty="0">
                <a:solidFill>
                  <a:srgbClr val="00B050"/>
                </a:solidFill>
                <a:latin typeface="Arial" panose="020B0604020202020204" pitchFamily="34" charset="0"/>
                <a:cs typeface="Arial" panose="020B0604020202020204" pitchFamily="34" charset="0"/>
              </a:rPr>
              <a:t> risico’s </a:t>
            </a:r>
            <a:r>
              <a:rPr lang="nl-BE" sz="4400" b="1" dirty="0" err="1">
                <a:solidFill>
                  <a:srgbClr val="00B050"/>
                </a:solidFill>
                <a:latin typeface="Arial" panose="020B0604020202020204" pitchFamily="34" charset="0"/>
                <a:cs typeface="Arial" panose="020B0604020202020204" pitchFamily="34" charset="0"/>
              </a:rPr>
              <a:t>lorg</a:t>
            </a:r>
            <a:r>
              <a:rPr lang="nl-BE" sz="4400" b="1" dirty="0">
                <a:solidFill>
                  <a:srgbClr val="00B050"/>
                </a:solidFill>
                <a:latin typeface="Arial" panose="020B0604020202020204" pitchFamily="34" charset="0"/>
                <a:cs typeface="Arial" panose="020B0604020202020204" pitchFamily="34" charset="0"/>
              </a:rPr>
              <a:t> buitenland.</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640675041"/>
              </p:ext>
            </p:extLst>
          </p:nvPr>
        </p:nvGraphicFramePr>
        <p:xfrm>
          <a:off x="0" y="1725606"/>
          <a:ext cx="12192000" cy="5132392"/>
        </p:xfrm>
        <a:graphic>
          <a:graphicData uri="http://schemas.openxmlformats.org/drawingml/2006/table">
            <a:tbl>
              <a:tblPr firstRow="1" bandRow="1">
                <a:tableStyleId>{5C22544A-7EE6-4342-B048-85BDC9FD1C3A}</a:tableStyleId>
              </a:tblPr>
              <a:tblGrid>
                <a:gridCol w="1724025">
                  <a:extLst>
                    <a:ext uri="{9D8B030D-6E8A-4147-A177-3AD203B41FA5}">
                      <a16:colId xmlns:a16="http://schemas.microsoft.com/office/drawing/2014/main" val="3164560031"/>
                    </a:ext>
                  </a:extLst>
                </a:gridCol>
                <a:gridCol w="3383329">
                  <a:extLst>
                    <a:ext uri="{9D8B030D-6E8A-4147-A177-3AD203B41FA5}">
                      <a16:colId xmlns:a16="http://schemas.microsoft.com/office/drawing/2014/main" val="4051463726"/>
                    </a:ext>
                  </a:extLst>
                </a:gridCol>
                <a:gridCol w="1180123">
                  <a:extLst>
                    <a:ext uri="{9D8B030D-6E8A-4147-A177-3AD203B41FA5}">
                      <a16:colId xmlns:a16="http://schemas.microsoft.com/office/drawing/2014/main" val="2989411758"/>
                    </a:ext>
                  </a:extLst>
                </a:gridCol>
                <a:gridCol w="765908">
                  <a:extLst>
                    <a:ext uri="{9D8B030D-6E8A-4147-A177-3AD203B41FA5}">
                      <a16:colId xmlns:a16="http://schemas.microsoft.com/office/drawing/2014/main" val="3396486518"/>
                    </a:ext>
                  </a:extLst>
                </a:gridCol>
                <a:gridCol w="1273907">
                  <a:extLst>
                    <a:ext uri="{9D8B030D-6E8A-4147-A177-3AD203B41FA5}">
                      <a16:colId xmlns:a16="http://schemas.microsoft.com/office/drawing/2014/main" val="3760943750"/>
                    </a:ext>
                  </a:extLst>
                </a:gridCol>
                <a:gridCol w="1599303">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129501">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1003093">
                <a:tc>
                  <a:txBody>
                    <a:bodyPr/>
                    <a:lstStyle/>
                    <a:p>
                      <a:pPr algn="ct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Mev KENIS LaurenMaj BARA Bertrand</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Vaststellen en ontwikkelen van een adequaat ondersteuningsproces (middelen)</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30/06/2025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Kol MELANGE Philippe</a:t>
                      </a:r>
                    </a:p>
                  </a:txBody>
                  <a:tcPr marL="7620" marR="7620" marT="7620" marB="0" anchor="ctr"/>
                </a:tc>
                <a:extLst>
                  <a:ext uri="{0D108BD9-81ED-4DB2-BD59-A6C34878D82A}">
                    <a16:rowId xmlns:a16="http://schemas.microsoft.com/office/drawing/2014/main" val="3523808688"/>
                  </a:ext>
                </a:extLst>
              </a:tr>
              <a:tr h="509902">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DGHR &amp; DG H&amp;WB</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Keuze van het ondersteuningsproces</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Kol MELANGE Philippe</a:t>
                      </a:r>
                    </a:p>
                  </a:txBody>
                  <a:tcPr marL="7620" marR="7620" marT="7620" marB="0" anchor="ctr"/>
                </a:tc>
                <a:extLst>
                  <a:ext uri="{0D108BD9-81ED-4DB2-BD59-A6C34878D82A}">
                    <a16:rowId xmlns:a16="http://schemas.microsoft.com/office/drawing/2014/main" val="2862384253"/>
                  </a:ext>
                </a:extLst>
              </a:tr>
              <a:tr h="674365">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DGHR &amp; DG H&amp;WB</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Redactie van het ondersteuningsproces</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30/04/2026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Kol MELANGE Philippe</a:t>
                      </a:r>
                    </a:p>
                  </a:txBody>
                  <a:tcPr marL="7620" marR="7620" marT="7620" marB="0" anchor="ctr"/>
                </a:tc>
                <a:extLst>
                  <a:ext uri="{0D108BD9-81ED-4DB2-BD59-A6C34878D82A}">
                    <a16:rowId xmlns:a16="http://schemas.microsoft.com/office/drawing/2014/main" val="2255731880"/>
                  </a:ext>
                </a:extLst>
              </a:tr>
              <a:tr h="524141">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Mev</a:t>
                      </a:r>
                      <a:r>
                        <a:rPr lang="nl-BE" sz="1400" dirty="0">
                          <a:effectLst/>
                          <a:latin typeface="Calibri" panose="020F0502020204030204" pitchFamily="34" charset="0"/>
                          <a:ea typeface="Calibri" panose="020F0502020204030204" pitchFamily="34" charset="0"/>
                          <a:cs typeface="Times New Roman" panose="02020603050405020304" pitchFamily="18" charset="0"/>
                        </a:rPr>
                        <a:t> KENIS Lauren + DG Jur</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Juridische steun</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31/05/2026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Kol MELANGE Philippe</a:t>
                      </a:r>
                    </a:p>
                  </a:txBody>
                  <a:tcPr marL="7620" marR="7620" marT="7620" marB="0" anchor="ctr"/>
                </a:tc>
                <a:extLst>
                  <a:ext uri="{0D108BD9-81ED-4DB2-BD59-A6C34878D82A}">
                    <a16:rowId xmlns:a16="http://schemas.microsoft.com/office/drawing/2014/main" val="3413248518"/>
                  </a:ext>
                </a:extLst>
              </a:tr>
              <a:tr h="645695">
                <a:tc>
                  <a:txBody>
                    <a:bodyPr/>
                    <a:lstStyle/>
                    <a:p>
                      <a:pPr algn="ct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Mev KENIS Lauren</a:t>
                      </a:r>
                      <a:br>
                        <a:rPr lang="sv-SE" sz="1400" dirty="0">
                          <a:effectLst/>
                          <a:latin typeface="Calibri" panose="020F0502020204030204" pitchFamily="34" charset="0"/>
                          <a:ea typeface="Calibri" panose="020F0502020204030204" pitchFamily="34" charset="0"/>
                          <a:cs typeface="Times New Roman" panose="02020603050405020304" pitchFamily="18" charset="0"/>
                        </a:rPr>
                      </a:br>
                      <a:r>
                        <a:rPr lang="sv-SE" sz="1400" dirty="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Aanbieden van het ondersteuningsproces</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31/05/2026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Kol MELANGE Philippe</a:t>
                      </a:r>
                    </a:p>
                  </a:txBody>
                  <a:tcPr marL="7620" marR="7620" marT="7620" marB="0" anchor="ctr"/>
                </a:tc>
                <a:extLst>
                  <a:ext uri="{0D108BD9-81ED-4DB2-BD59-A6C34878D82A}">
                    <a16:rowId xmlns:a16="http://schemas.microsoft.com/office/drawing/2014/main" val="432359309"/>
                  </a:ext>
                </a:extLst>
              </a:tr>
              <a:tr h="645695">
                <a:tc>
                  <a:txBody>
                    <a:bodyPr/>
                    <a:lstStyle/>
                    <a:p>
                      <a:pPr algn="ct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Mev KENIS LaurenMaj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Opvolging verzekeren</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Kol MELANGE Philippe</a:t>
                      </a:r>
                    </a:p>
                  </a:txBody>
                  <a:tcPr marL="7620" marR="7620" marT="7620" marB="0" anchor="ctr"/>
                </a:tc>
                <a:extLst>
                  <a:ext uri="{0D108BD9-81ED-4DB2-BD59-A6C34878D82A}">
                    <a16:rowId xmlns:a16="http://schemas.microsoft.com/office/drawing/2014/main" val="3168295882"/>
                  </a:ext>
                </a:extLst>
              </a:tr>
            </a:tbl>
          </a:graphicData>
        </a:graphic>
      </p:graphicFrame>
    </p:spTree>
    <p:extLst>
      <p:ext uri="{BB962C8B-B14F-4D97-AF65-F5344CB8AC3E}">
        <p14:creationId xmlns:p14="http://schemas.microsoft.com/office/powerpoint/2010/main" val="2351259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89D19-49EA-8832-2DF9-BBCD608472C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9AEFA36-A7EB-903E-5333-8E2268AB5B43}"/>
              </a:ext>
            </a:extLst>
          </p:cNvPr>
          <p:cNvSpPr txBox="1"/>
          <p:nvPr/>
        </p:nvSpPr>
        <p:spPr>
          <a:xfrm>
            <a:off x="0" y="113803"/>
            <a:ext cx="12192000" cy="2123658"/>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24-WB-01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Implementatie Competentie Centrum Psychosociale </a:t>
            </a:r>
            <a:r>
              <a:rPr lang="nl-BE" sz="4400" b="1" dirty="0" err="1">
                <a:solidFill>
                  <a:srgbClr val="00B050"/>
                </a:solidFill>
                <a:latin typeface="Arial" panose="020B0604020202020204" pitchFamily="34" charset="0"/>
                <a:cs typeface="Arial" panose="020B0604020202020204" pitchFamily="34" charset="0"/>
              </a:rPr>
              <a:t>aspekten</a:t>
            </a:r>
            <a:r>
              <a:rPr lang="nl-BE" sz="4400" b="1" dirty="0">
                <a:solidFill>
                  <a:srgbClr val="00B050"/>
                </a:solidFill>
                <a:latin typeface="Arial" panose="020B0604020202020204" pitchFamily="34" charset="0"/>
                <a:cs typeface="Arial" panose="020B0604020202020204" pitchFamily="34" charset="0"/>
              </a:rPr>
              <a:t>.</a:t>
            </a:r>
          </a:p>
        </p:txBody>
      </p:sp>
      <p:graphicFrame>
        <p:nvGraphicFramePr>
          <p:cNvPr id="6" name="Table 5">
            <a:extLst>
              <a:ext uri="{FF2B5EF4-FFF2-40B4-BE49-F238E27FC236}">
                <a16:creationId xmlns:a16="http://schemas.microsoft.com/office/drawing/2014/main" id="{DDAEF463-702E-91F7-3DD2-7C7994EC2E8E}"/>
              </a:ext>
            </a:extLst>
          </p:cNvPr>
          <p:cNvGraphicFramePr>
            <a:graphicFrameLocks noGrp="1"/>
          </p:cNvGraphicFramePr>
          <p:nvPr>
            <p:extLst>
              <p:ext uri="{D42A27DB-BD31-4B8C-83A1-F6EECF244321}">
                <p14:modId xmlns:p14="http://schemas.microsoft.com/office/powerpoint/2010/main" val="1234947544"/>
              </p:ext>
            </p:extLst>
          </p:nvPr>
        </p:nvGraphicFramePr>
        <p:xfrm>
          <a:off x="0" y="2237462"/>
          <a:ext cx="12192000" cy="4620538"/>
        </p:xfrm>
        <a:graphic>
          <a:graphicData uri="http://schemas.openxmlformats.org/drawingml/2006/table">
            <a:tbl>
              <a:tblPr firstRow="1" bandRow="1">
                <a:tableStyleId>{5C22544A-7EE6-4342-B048-85BDC9FD1C3A}</a:tableStyleId>
              </a:tblPr>
              <a:tblGrid>
                <a:gridCol w="1724025">
                  <a:extLst>
                    <a:ext uri="{9D8B030D-6E8A-4147-A177-3AD203B41FA5}">
                      <a16:colId xmlns:a16="http://schemas.microsoft.com/office/drawing/2014/main" val="3164560031"/>
                    </a:ext>
                  </a:extLst>
                </a:gridCol>
                <a:gridCol w="3383329">
                  <a:extLst>
                    <a:ext uri="{9D8B030D-6E8A-4147-A177-3AD203B41FA5}">
                      <a16:colId xmlns:a16="http://schemas.microsoft.com/office/drawing/2014/main" val="4051463726"/>
                    </a:ext>
                  </a:extLst>
                </a:gridCol>
                <a:gridCol w="1180123">
                  <a:extLst>
                    <a:ext uri="{9D8B030D-6E8A-4147-A177-3AD203B41FA5}">
                      <a16:colId xmlns:a16="http://schemas.microsoft.com/office/drawing/2014/main" val="2989411758"/>
                    </a:ext>
                  </a:extLst>
                </a:gridCol>
                <a:gridCol w="765908">
                  <a:extLst>
                    <a:ext uri="{9D8B030D-6E8A-4147-A177-3AD203B41FA5}">
                      <a16:colId xmlns:a16="http://schemas.microsoft.com/office/drawing/2014/main" val="3396486518"/>
                    </a:ext>
                  </a:extLst>
                </a:gridCol>
                <a:gridCol w="1273907">
                  <a:extLst>
                    <a:ext uri="{9D8B030D-6E8A-4147-A177-3AD203B41FA5}">
                      <a16:colId xmlns:a16="http://schemas.microsoft.com/office/drawing/2014/main" val="3760943750"/>
                    </a:ext>
                  </a:extLst>
                </a:gridCol>
                <a:gridCol w="1599303">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159714">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585603">
                <a:tc>
                  <a:txBody>
                    <a:bodyPr/>
                    <a:lstStyle/>
                    <a:p>
                      <a:pPr algn="ct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IDPBW – DG H&amp;WB</a:t>
                      </a:r>
                      <a:br>
                        <a:rPr lang="sv-SE" sz="1400" dirty="0">
                          <a:effectLst/>
                          <a:latin typeface="Calibri" panose="020F0502020204030204" pitchFamily="34" charset="0"/>
                          <a:ea typeface="Calibri" panose="020F0502020204030204" pitchFamily="34" charset="0"/>
                          <a:cs typeface="Times New Roman" panose="02020603050405020304" pitchFamily="18" charset="0"/>
                        </a:rPr>
                      </a:br>
                      <a:r>
                        <a:rPr lang="sv-SE" sz="1400" dirty="0">
                          <a:effectLst/>
                          <a:latin typeface="Calibri" panose="020F0502020204030204" pitchFamily="34" charset="0"/>
                          <a:ea typeface="Calibri" panose="020F0502020204030204" pitchFamily="34" charset="0"/>
                          <a:cs typeface="Times New Roman" panose="02020603050405020304" pitchFamily="18" charset="0"/>
                        </a:rPr>
                        <a:t>VCHOD</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In plaats stellen van een hulpploeg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PsySoc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31/12/2024</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3523808688"/>
                  </a:ext>
                </a:extLst>
              </a:tr>
              <a:tr h="688506">
                <a:tc>
                  <a:txBody>
                    <a:bodyPr/>
                    <a:lstStyle/>
                    <a:p>
                      <a:pPr algn="ct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IDPBW – DG HR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Het bepalen in samenwerking met HR hoe de vernieuwde vorming VP in de jaarkalender zal worden gepland.</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2862384253"/>
                  </a:ext>
                </a:extLst>
              </a:tr>
              <a:tr h="588708">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IDPBW – DG HR/HRC</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Leerplannen basisopleiding VP uitschrijven en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implementereni.s.m</a:t>
                      </a:r>
                      <a:r>
                        <a:rPr lang="nl-BE" sz="1400" dirty="0">
                          <a:effectLst/>
                          <a:latin typeface="Calibri" panose="020F0502020204030204" pitchFamily="34" charset="0"/>
                          <a:ea typeface="Calibri" panose="020F0502020204030204" pitchFamily="34" charset="0"/>
                          <a:cs typeface="Times New Roman" panose="02020603050405020304" pitchFamily="18" charset="0"/>
                        </a:rPr>
                        <a:t>. DGHR HRC</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2255731880"/>
                  </a:ext>
                </a:extLst>
              </a:tr>
              <a:tr h="71298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IDPBW – DG HR/HRC</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Leerplannen voortgezette vorming VP uitschrijven en implementeren i.s.m. DG HR HRC</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3413248518"/>
                  </a:ext>
                </a:extLst>
              </a:tr>
              <a:tr h="885021">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 HR / DG H&amp;WB</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Vormingsconcept aanvullen met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Vmg</a:t>
                      </a:r>
                      <a:r>
                        <a:rPr lang="nl-BE" sz="1400" dirty="0">
                          <a:effectLst/>
                          <a:latin typeface="Calibri" panose="020F0502020204030204" pitchFamily="34" charset="0"/>
                          <a:ea typeface="Calibri" panose="020F0502020204030204" pitchFamily="34" charset="0"/>
                          <a:cs typeface="Times New Roman" panose="02020603050405020304" pitchFamily="18" charset="0"/>
                        </a:rPr>
                        <a:t>&lt;1,1 en 1,2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3977508534"/>
                  </a:ext>
                </a:extLst>
              </a:tr>
            </a:tbl>
          </a:graphicData>
        </a:graphic>
      </p:graphicFrame>
    </p:spTree>
    <p:extLst>
      <p:ext uri="{BB962C8B-B14F-4D97-AF65-F5344CB8AC3E}">
        <p14:creationId xmlns:p14="http://schemas.microsoft.com/office/powerpoint/2010/main" val="2404938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F6488-DC39-3718-D088-474FD82E673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71C4FEC-1DFB-C37B-CBBA-C34693A8BF7D}"/>
              </a:ext>
            </a:extLst>
          </p:cNvPr>
          <p:cNvSpPr txBox="1"/>
          <p:nvPr/>
        </p:nvSpPr>
        <p:spPr>
          <a:xfrm>
            <a:off x="0" y="113803"/>
            <a:ext cx="12192000" cy="2123658"/>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24-WB-01</a:t>
            </a:r>
            <a:br>
              <a:rPr lang="nl-BE" sz="4400" b="1" dirty="0">
                <a:solidFill>
                  <a:srgbClr val="00B050"/>
                </a:solidFill>
                <a:latin typeface="Arial" panose="020B0604020202020204" pitchFamily="34" charset="0"/>
                <a:cs typeface="Arial" panose="020B0604020202020204" pitchFamily="34" charset="0"/>
              </a:rPr>
            </a:br>
            <a:r>
              <a:rPr lang="nl-BE" sz="4400" b="1" dirty="0">
                <a:solidFill>
                  <a:srgbClr val="00B050"/>
                </a:solidFill>
                <a:latin typeface="Arial" panose="020B0604020202020204" pitchFamily="34" charset="0"/>
                <a:cs typeface="Arial" panose="020B0604020202020204" pitchFamily="34" charset="0"/>
              </a:rPr>
              <a:t>Implementatie Competentie Centrum Psychosociale aspecten.</a:t>
            </a:r>
          </a:p>
        </p:txBody>
      </p:sp>
      <p:graphicFrame>
        <p:nvGraphicFramePr>
          <p:cNvPr id="6" name="Table 5">
            <a:extLst>
              <a:ext uri="{FF2B5EF4-FFF2-40B4-BE49-F238E27FC236}">
                <a16:creationId xmlns:a16="http://schemas.microsoft.com/office/drawing/2014/main" id="{4280FFE1-07D8-2220-E915-64B4478EDC31}"/>
              </a:ext>
            </a:extLst>
          </p:cNvPr>
          <p:cNvGraphicFramePr>
            <a:graphicFrameLocks noGrp="1"/>
          </p:cNvGraphicFramePr>
          <p:nvPr>
            <p:extLst>
              <p:ext uri="{D42A27DB-BD31-4B8C-83A1-F6EECF244321}">
                <p14:modId xmlns:p14="http://schemas.microsoft.com/office/powerpoint/2010/main" val="109190477"/>
              </p:ext>
            </p:extLst>
          </p:nvPr>
        </p:nvGraphicFramePr>
        <p:xfrm>
          <a:off x="0" y="2237460"/>
          <a:ext cx="12192000" cy="4620539"/>
        </p:xfrm>
        <a:graphic>
          <a:graphicData uri="http://schemas.openxmlformats.org/drawingml/2006/table">
            <a:tbl>
              <a:tblPr firstRow="1" bandRow="1">
                <a:tableStyleId>{5C22544A-7EE6-4342-B048-85BDC9FD1C3A}</a:tableStyleId>
              </a:tblPr>
              <a:tblGrid>
                <a:gridCol w="1724025">
                  <a:extLst>
                    <a:ext uri="{9D8B030D-6E8A-4147-A177-3AD203B41FA5}">
                      <a16:colId xmlns:a16="http://schemas.microsoft.com/office/drawing/2014/main" val="3164560031"/>
                    </a:ext>
                  </a:extLst>
                </a:gridCol>
                <a:gridCol w="3383329">
                  <a:extLst>
                    <a:ext uri="{9D8B030D-6E8A-4147-A177-3AD203B41FA5}">
                      <a16:colId xmlns:a16="http://schemas.microsoft.com/office/drawing/2014/main" val="4051463726"/>
                    </a:ext>
                  </a:extLst>
                </a:gridCol>
                <a:gridCol w="1180123">
                  <a:extLst>
                    <a:ext uri="{9D8B030D-6E8A-4147-A177-3AD203B41FA5}">
                      <a16:colId xmlns:a16="http://schemas.microsoft.com/office/drawing/2014/main" val="2989411758"/>
                    </a:ext>
                  </a:extLst>
                </a:gridCol>
                <a:gridCol w="765908">
                  <a:extLst>
                    <a:ext uri="{9D8B030D-6E8A-4147-A177-3AD203B41FA5}">
                      <a16:colId xmlns:a16="http://schemas.microsoft.com/office/drawing/2014/main" val="3396486518"/>
                    </a:ext>
                  </a:extLst>
                </a:gridCol>
                <a:gridCol w="1273907">
                  <a:extLst>
                    <a:ext uri="{9D8B030D-6E8A-4147-A177-3AD203B41FA5}">
                      <a16:colId xmlns:a16="http://schemas.microsoft.com/office/drawing/2014/main" val="3760943750"/>
                    </a:ext>
                  </a:extLst>
                </a:gridCol>
                <a:gridCol w="1599303">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006695">
                <a:tc>
                  <a:txBody>
                    <a:bodyPr/>
                    <a:lstStyle/>
                    <a:p>
                      <a:pPr algn="ctr"/>
                      <a:r>
                        <a:rPr lang="nl-BE" dirty="0">
                          <a:solidFill>
                            <a:schemeClr val="bg1"/>
                          </a:solidFill>
                        </a:rPr>
                        <a:t>Actor</a:t>
                      </a:r>
                    </a:p>
                  </a:txBody>
                  <a:tcPr anchor="ctr">
                    <a:solidFill>
                      <a:srgbClr val="00B050"/>
                    </a:solidFill>
                  </a:tcPr>
                </a:tc>
                <a:tc>
                  <a:txBody>
                    <a:bodyPr/>
                    <a:lstStyle/>
                    <a:p>
                      <a:pPr algn="ctr"/>
                      <a:r>
                        <a:rPr lang="nl-BE" dirty="0" err="1">
                          <a:solidFill>
                            <a:schemeClr val="bg1"/>
                          </a:solidFill>
                        </a:rPr>
                        <a:t>Ojectief</a:t>
                      </a:r>
                      <a:r>
                        <a:rPr lang="nl-BE" dirty="0">
                          <a:solidFill>
                            <a:schemeClr val="bg1"/>
                          </a:solidFill>
                        </a:rPr>
                        <a:t>/Taak</a:t>
                      </a:r>
                    </a:p>
                  </a:txBody>
                  <a:tcPr anchor="ctr">
                    <a:solidFill>
                      <a:srgbClr val="00B050"/>
                    </a:solidFill>
                  </a:tcPr>
                </a:tc>
                <a:tc>
                  <a:txBody>
                    <a:bodyPr/>
                    <a:lstStyle/>
                    <a:p>
                      <a:pPr algn="ctr"/>
                      <a:r>
                        <a:rPr lang="nl-BE" dirty="0">
                          <a:solidFill>
                            <a:schemeClr val="bg1"/>
                          </a:solidFill>
                        </a:rPr>
                        <a:t>Impact</a:t>
                      </a:r>
                      <a:br>
                        <a:rPr lang="nl-BE" dirty="0">
                          <a:solidFill>
                            <a:schemeClr val="bg1"/>
                          </a:solidFill>
                        </a:rPr>
                      </a:br>
                      <a:r>
                        <a:rPr lang="nl-BE" dirty="0">
                          <a:solidFill>
                            <a:schemeClr val="bg1"/>
                          </a:solidFill>
                        </a:rPr>
                        <a:t>LPP/PLP</a:t>
                      </a:r>
                      <a:br>
                        <a:rPr lang="nl-BE" dirty="0">
                          <a:solidFill>
                            <a:schemeClr val="bg1"/>
                          </a:solidFill>
                        </a:rPr>
                      </a:br>
                      <a:r>
                        <a:rPr lang="nl-BE" dirty="0">
                          <a:solidFill>
                            <a:schemeClr val="bg1"/>
                          </a:solidFill>
                        </a:rPr>
                        <a:t>KKE</a:t>
                      </a:r>
                    </a:p>
                  </a:txBody>
                  <a:tcPr anchor="ctr">
                    <a:solidFill>
                      <a:srgbClr val="00B050"/>
                    </a:solidFill>
                  </a:tcPr>
                </a:tc>
                <a:tc>
                  <a:txBody>
                    <a:bodyPr/>
                    <a:lstStyle/>
                    <a:p>
                      <a:pPr algn="ctr"/>
                      <a:r>
                        <a:rPr lang="nl-BE" dirty="0" err="1">
                          <a:solidFill>
                            <a:schemeClr val="bg1"/>
                          </a:solidFill>
                        </a:rPr>
                        <a:t>Prio</a:t>
                      </a:r>
                      <a:endParaRPr lang="nl-BE" dirty="0">
                        <a:solidFill>
                          <a:schemeClr val="bg1"/>
                        </a:solidFill>
                      </a:endParaRPr>
                    </a:p>
                  </a:txBody>
                  <a:tcPr anchor="ctr">
                    <a:solidFill>
                      <a:srgbClr val="00B050"/>
                    </a:solidFill>
                  </a:tcPr>
                </a:tc>
                <a:tc>
                  <a:txBody>
                    <a:bodyPr/>
                    <a:lstStyle/>
                    <a:p>
                      <a:pPr algn="ctr"/>
                      <a:r>
                        <a:rPr lang="nl-BE" dirty="0">
                          <a:solidFill>
                            <a:schemeClr val="bg1"/>
                          </a:solidFill>
                        </a:rPr>
                        <a:t>Data </a:t>
                      </a:r>
                      <a:br>
                        <a:rPr lang="nl-BE" dirty="0">
                          <a:solidFill>
                            <a:schemeClr val="bg1"/>
                          </a:solidFill>
                        </a:rPr>
                      </a:br>
                      <a:r>
                        <a:rPr lang="nl-BE" dirty="0">
                          <a:solidFill>
                            <a:schemeClr val="bg1"/>
                          </a:solidFill>
                        </a:rPr>
                        <a:t>(NLT)</a:t>
                      </a:r>
                    </a:p>
                  </a:txBody>
                  <a:tcPr anchor="ctr">
                    <a:solidFill>
                      <a:srgbClr val="00B050"/>
                    </a:solidFill>
                  </a:tcPr>
                </a:tc>
                <a:tc>
                  <a:txBody>
                    <a:bodyPr/>
                    <a:lstStyle/>
                    <a:p>
                      <a:pPr algn="ctr"/>
                      <a:r>
                        <a:rPr lang="nl-BE" dirty="0">
                          <a:solidFill>
                            <a:schemeClr val="bg1"/>
                          </a:solidFill>
                        </a:rPr>
                        <a:t>Piloot</a:t>
                      </a:r>
                    </a:p>
                  </a:txBody>
                  <a:tcPr anchor="ctr">
                    <a:solidFill>
                      <a:srgbClr val="00B050"/>
                    </a:solidFill>
                  </a:tcPr>
                </a:tc>
                <a:tc>
                  <a:txBody>
                    <a:bodyPr/>
                    <a:lstStyle/>
                    <a:p>
                      <a:pPr algn="ctr"/>
                      <a:r>
                        <a:rPr lang="nl-BE" dirty="0">
                          <a:solidFill>
                            <a:schemeClr val="bg1"/>
                          </a:solidFill>
                        </a:rPr>
                        <a:t>Preventieadviseur</a:t>
                      </a:r>
                    </a:p>
                  </a:txBody>
                  <a:tcPr anchor="ctr">
                    <a:solidFill>
                      <a:srgbClr val="00B050"/>
                    </a:solidFill>
                  </a:tcPr>
                </a:tc>
                <a:extLst>
                  <a:ext uri="{0D108BD9-81ED-4DB2-BD59-A6C34878D82A}">
                    <a16:rowId xmlns:a16="http://schemas.microsoft.com/office/drawing/2014/main" val="3142780"/>
                  </a:ext>
                </a:extLst>
              </a:tr>
              <a:tr h="1120340">
                <a:tc>
                  <a:txBody>
                    <a:bodyPr/>
                    <a:lstStyle/>
                    <a:p>
                      <a:pPr algn="ctr">
                        <a:lnSpc>
                          <a:spcPct val="107000"/>
                        </a:lnSpc>
                        <a:spcAft>
                          <a:spcPts val="800"/>
                        </a:spcAft>
                      </a:pPr>
                      <a:r>
                        <a:rPr lang="sv-SE" sz="1400" dirty="0">
                          <a:effectLst/>
                          <a:latin typeface="Calibri" panose="020F0502020204030204" pitchFamily="34" charset="0"/>
                          <a:ea typeface="Calibri" panose="020F0502020204030204" pitchFamily="34" charset="0"/>
                          <a:cs typeface="Times New Roman" panose="02020603050405020304" pitchFamily="18" charset="0"/>
                        </a:rPr>
                        <a:t>IDPBW</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Het peilen naar de noden van de werknemers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inzaken</a:t>
                      </a:r>
                      <a:r>
                        <a:rPr lang="nl-BE" sz="1400" dirty="0">
                          <a:effectLst/>
                          <a:latin typeface="Calibri" panose="020F0502020204030204" pitchFamily="34" charset="0"/>
                          <a:ea typeface="Calibri" panose="020F0502020204030204" pitchFamily="34" charset="0"/>
                          <a:cs typeface="Times New Roman" panose="02020603050405020304" pitchFamily="18" charset="0"/>
                        </a:rPr>
                        <a:t> kennis en vaardigheden omtrent beheer van psychosociale risico’s op het werk.</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3523808688"/>
                  </a:ext>
                </a:extLst>
              </a:tr>
              <a:tr h="569503">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IDPBW</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noden omzetten in bijscholingsmodules.</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2862384253"/>
                  </a:ext>
                </a:extLst>
              </a:tr>
              <a:tr h="753189">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IDPBW – DG HR HRC</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Leerplannen bijscholingsmodules uitschrijven en implementeren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2255731880"/>
                  </a:ext>
                </a:extLst>
              </a:tr>
              <a:tr h="58540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IDPBW / IDPBW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Sp&amp;Synth</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Nieuwe werkstructuur integreren in de IDPBW-structuur</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3413248518"/>
                  </a:ext>
                </a:extLst>
              </a:tr>
              <a:tr h="585406">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IDPBW</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Behoefte personeel werkstructuur integreren in globale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behoefteuitdrukking</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WILMAERTS Lies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AJM DE BOECK Davy</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Cdt</a:t>
                      </a:r>
                      <a:r>
                        <a:rPr lang="nl-BE" sz="1400" b="0" i="0" u="none" strike="noStrike" dirty="0">
                          <a:effectLst/>
                          <a:latin typeface="Calibri" panose="020F0502020204030204" pitchFamily="34" charset="0"/>
                        </a:rPr>
                        <a:t> WILMAERTS Lies</a:t>
                      </a:r>
                    </a:p>
                  </a:txBody>
                  <a:tcPr marL="7620" marR="7620" marT="7620" marB="0" anchor="ctr"/>
                </a:tc>
                <a:extLst>
                  <a:ext uri="{0D108BD9-81ED-4DB2-BD59-A6C34878D82A}">
                    <a16:rowId xmlns:a16="http://schemas.microsoft.com/office/drawing/2014/main" val="2141547220"/>
                  </a:ext>
                </a:extLst>
              </a:tr>
            </a:tbl>
          </a:graphicData>
        </a:graphic>
      </p:graphicFrame>
    </p:spTree>
    <p:extLst>
      <p:ext uri="{BB962C8B-B14F-4D97-AF65-F5344CB8AC3E}">
        <p14:creationId xmlns:p14="http://schemas.microsoft.com/office/powerpoint/2010/main" val="32944799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24-OT-01</a:t>
            </a:r>
            <a:br>
              <a:rPr lang="nl-BE" sz="4400" b="1" dirty="0">
                <a:solidFill>
                  <a:srgbClr val="00B050"/>
                </a:solidFill>
                <a:latin typeface="Arial" panose="020B0604020202020204" pitchFamily="34" charset="0"/>
                <a:cs typeface="Arial" panose="020B0604020202020204" pitchFamily="34" charset="0"/>
              </a:rPr>
            </a:br>
            <a:r>
              <a:rPr lang="nl-BE" sz="4000" b="1" dirty="0">
                <a:solidFill>
                  <a:srgbClr val="00B050"/>
                </a:solidFill>
                <a:latin typeface="Arial" panose="020B0604020202020204" pitchFamily="34" charset="0"/>
                <a:cs typeface="Arial" panose="020B0604020202020204" pitchFamily="34" charset="0"/>
              </a:rPr>
              <a:t>Integrale bescherming van het hoofd van de soldaat.</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672026800"/>
              </p:ext>
            </p:extLst>
          </p:nvPr>
        </p:nvGraphicFramePr>
        <p:xfrm>
          <a:off x="0" y="2149832"/>
          <a:ext cx="12192000" cy="4708167"/>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25968">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914458">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ICM, BAS, DGHWB-IDPBW</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 vastlegging en bevestiging van Readiness &amp; Operations (R&amp;O) profielen (</a:t>
                      </a:r>
                      <a:r>
                        <a:rPr lang="nl-BE" sz="1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use</a:t>
                      </a:r>
                      <a:r>
                        <a:rPr lang="nl-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cases). Inclusief formalisering proces in richtlijnen.</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Done</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QUERRIAU Philippe</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VAN DE WIELE M.</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3523808688"/>
                  </a:ext>
                </a:extLst>
              </a:tr>
              <a:tr h="914458">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BAS, DGHWB-IDPBW</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bepaling van de functionele behoefte aan R&amp;O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Eqt</a:t>
                      </a:r>
                      <a:r>
                        <a:rPr lang="nl-BE" sz="1400" dirty="0">
                          <a:effectLst/>
                          <a:latin typeface="Calibri" panose="020F0502020204030204" pitchFamily="34" charset="0"/>
                          <a:ea typeface="Calibri" panose="020F0502020204030204" pitchFamily="34" charset="0"/>
                          <a:cs typeface="Times New Roman" panose="02020603050405020304" pitchFamily="18" charset="0"/>
                        </a:rPr>
                        <a:t> en PBM voor de onderscheiden R&amp;O-profielen. Incl. formalisering.</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01/06/2025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QUERRIAU Philippe</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VAN DE WIELE M.</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1100297093"/>
                  </a:ext>
                </a:extLst>
              </a:tr>
              <a:tr h="914458">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DGMR, DGHWB-IDPBW, BAS</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in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plaatsstelling</a:t>
                      </a:r>
                      <a:r>
                        <a:rPr lang="nl-BE" sz="1400" dirty="0">
                          <a:effectLst/>
                          <a:latin typeface="Calibri" panose="020F0502020204030204" pitchFamily="34" charset="0"/>
                          <a:ea typeface="Calibri" panose="020F0502020204030204" pitchFamily="34" charset="0"/>
                          <a:cs typeface="Times New Roman" panose="02020603050405020304" pitchFamily="18" charset="0"/>
                        </a:rPr>
                        <a:t> van de eerder bepaalde preventieve maatregelen (PBM). Desgevallend verwerving en (her)verdeling.</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31/12/2024</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QUERRIAU Philippe</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VAN DE WIELE M.</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3168295882"/>
                  </a:ext>
                </a:extLst>
              </a:tr>
              <a:tr h="1038825">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BAS, DGHWB-IDPBW, KHID</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formalisering van een systematische aanpak inzake gehoorbescherming tijdens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weapon</a:t>
                      </a:r>
                      <a:r>
                        <a:rPr lang="nl-BE" sz="1400" dirty="0">
                          <a:effectLst/>
                          <a:latin typeface="Calibri" panose="020F0502020204030204" pitchFamily="34" charset="0"/>
                          <a:ea typeface="Calibri" panose="020F0502020204030204" pitchFamily="34" charset="0"/>
                          <a:cs typeface="Times New Roman" panose="02020603050405020304" pitchFamily="18" charset="0"/>
                        </a:rPr>
                        <a:t> handling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activities</a:t>
                      </a:r>
                      <a:r>
                        <a:rPr lang="nl-BE" sz="1400" dirty="0">
                          <a:effectLst/>
                          <a:latin typeface="Calibri" panose="020F0502020204030204" pitchFamily="34" charset="0"/>
                          <a:ea typeface="Calibri" panose="020F0502020204030204" pitchFamily="34" charset="0"/>
                          <a:cs typeface="Times New Roman" panose="02020603050405020304" pitchFamily="18" charset="0"/>
                        </a:rPr>
                        <a:t>.</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QUERRIAU Philippe</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VAN DE WIELE M.</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22006311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solidFill>
                  <a:srgbClr val="00B050"/>
                </a:solidFill>
                <a:latin typeface="Arial" panose="020B0604020202020204" pitchFamily="34" charset="0"/>
                <a:cs typeface="Arial" panose="020B0604020202020204" pitchFamily="34" charset="0"/>
              </a:rPr>
              <a:t>24-OT-01</a:t>
            </a:r>
            <a:br>
              <a:rPr lang="nl-BE" sz="4400" b="1" dirty="0">
                <a:solidFill>
                  <a:srgbClr val="00B050"/>
                </a:solidFill>
                <a:latin typeface="Arial" panose="020B0604020202020204" pitchFamily="34" charset="0"/>
                <a:cs typeface="Arial" panose="020B0604020202020204" pitchFamily="34" charset="0"/>
              </a:rPr>
            </a:br>
            <a:r>
              <a:rPr lang="nl-BE" sz="4000" b="1" dirty="0">
                <a:solidFill>
                  <a:srgbClr val="00B050"/>
                </a:solidFill>
                <a:latin typeface="Arial" panose="020B0604020202020204" pitchFamily="34" charset="0"/>
                <a:cs typeface="Arial" panose="020B0604020202020204" pitchFamily="34" charset="0"/>
              </a:rPr>
              <a:t>Integrale bescherming van het hoofd van de soldaat.</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295329334"/>
              </p:ext>
            </p:extLst>
          </p:nvPr>
        </p:nvGraphicFramePr>
        <p:xfrm>
          <a:off x="0" y="2149830"/>
          <a:ext cx="12192000" cy="4708168"/>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1188118">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1173350">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BAS, DGHWB-IDPBW</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formalisering van de regelmatige (systematische) controle van de doeltreffendheid van de preventieve maatregelen (PBM).</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CEULEMAN Koen</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COMAN Conrad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3523808688"/>
                  </a:ext>
                </a:extLst>
              </a:tr>
              <a:tr h="1173350">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ICM, BAS, DGHWB-IDPBW</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formalisering van de “Integrale bescherming van het hoofd van de soldaat” in het breder kader van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Soldier</a:t>
                      </a:r>
                      <a:r>
                        <a:rPr lang="nl-BE" sz="1400" dirty="0">
                          <a:effectLst/>
                          <a:latin typeface="Calibri" panose="020F0502020204030204" pitchFamily="34" charset="0"/>
                          <a:ea typeface="Calibri" panose="020F0502020204030204" pitchFamily="34" charset="0"/>
                          <a:cs typeface="Times New Roman" panose="02020603050405020304" pitchFamily="18" charset="0"/>
                        </a:rPr>
                        <a:t> as a system”.</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31/12/2025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CEULEMANS Koen</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COMAN Conrad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1100297093"/>
                  </a:ext>
                </a:extLst>
              </a:tr>
              <a:tr h="1173350">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 MR</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expliciete opname in MR-richtlijnen van de gewenste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endstate</a:t>
                      </a:r>
                      <a:r>
                        <a:rPr lang="nl-BE" sz="1400" dirty="0">
                          <a:effectLst/>
                          <a:latin typeface="Calibri" panose="020F0502020204030204" pitchFamily="34" charset="0"/>
                          <a:ea typeface="Calibri" panose="020F0502020204030204" pitchFamily="34" charset="0"/>
                          <a:cs typeface="Times New Roman" panose="02020603050405020304" pitchFamily="18" charset="0"/>
                        </a:rPr>
                        <a:t> bij de definiëring van de functionele materieelbehoefte.</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CEULEMANS Koen</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COMAN Conrad</a:t>
                      </a:r>
                      <a:br>
                        <a:rPr lang="nl-BE" sz="1400" b="0" i="0" u="none" strike="noStrike" dirty="0">
                          <a:effectLst/>
                          <a:latin typeface="Calibri" panose="020F0502020204030204" pitchFamily="34" charset="0"/>
                        </a:rPr>
                      </a:br>
                      <a:r>
                        <a:rPr lang="nl-BE" sz="1400" b="0" i="0" u="none" strike="noStrike" dirty="0">
                          <a:effectLst/>
                          <a:latin typeface="Calibri" panose="020F0502020204030204" pitchFamily="34" charset="0"/>
                        </a:rPr>
                        <a:t>Dhr. LEJEUNE Fabian</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3168295882"/>
                  </a:ext>
                </a:extLst>
              </a:tr>
            </a:tbl>
          </a:graphicData>
        </a:graphic>
      </p:graphicFrame>
    </p:spTree>
    <p:extLst>
      <p:ext uri="{BB962C8B-B14F-4D97-AF65-F5344CB8AC3E}">
        <p14:creationId xmlns:p14="http://schemas.microsoft.com/office/powerpoint/2010/main" val="1436561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99127" y="1653309"/>
            <a:ext cx="8661770" cy="4801314"/>
          </a:xfrm>
          <a:prstGeom prst="rect">
            <a:avLst/>
          </a:prstGeom>
        </p:spPr>
        <p:txBody>
          <a:bodyPr wrap="square">
            <a:spAutoFit/>
          </a:bodyPr>
          <a:lstStyle/>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ACWB-SPS-WRKPR-009 (</a:t>
            </a:r>
            <a:r>
              <a:rPr lang="nl-BE" altLang="en-US" kern="0" dirty="0">
                <a:solidFill>
                  <a:schemeClr val="tx1">
                    <a:lumMod val="50000"/>
                  </a:schemeClr>
                </a:solidFill>
                <a:latin typeface="Arial" panose="020B0604020202020204" pitchFamily="34" charset="0"/>
                <a:cs typeface="Arial" panose="020B0604020202020204" pitchFamily="34" charset="0"/>
                <a:hlinkClick r:id="rId3"/>
              </a:rPr>
              <a:t>N</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4"/>
              </a:rPr>
              <a:t>F</a:t>
            </a:r>
            <a:r>
              <a:rPr lang="nl-BE" altLang="en-US" kern="0" dirty="0">
                <a:solidFill>
                  <a:schemeClr val="tx1">
                    <a:lumMod val="50000"/>
                  </a:schemeClr>
                </a:solidFill>
                <a:latin typeface="Arial" panose="020B0604020202020204" pitchFamily="34" charset="0"/>
                <a:cs typeface="Arial" panose="020B0604020202020204" pitchFamily="34" charset="0"/>
              </a:rPr>
              <a:t>). (</a:t>
            </a:r>
            <a:r>
              <a:rPr lang="nl-BE" altLang="en-US" kern="0" dirty="0">
                <a:solidFill>
                  <a:srgbClr val="FF0000"/>
                </a:solidFill>
                <a:latin typeface="Arial" panose="020B0604020202020204" pitchFamily="34" charset="0"/>
                <a:cs typeface="Arial" panose="020B0604020202020204" pitchFamily="34" charset="0"/>
              </a:rPr>
              <a:t>2014</a:t>
            </a:r>
            <a:r>
              <a:rPr lang="nl-BE" altLang="en-US" kern="0" dirty="0">
                <a:solidFill>
                  <a:schemeClr val="tx1">
                    <a:lumMod val="50000"/>
                  </a:schemeClr>
                </a:solidFill>
                <a:latin typeface="Arial" panose="020B0604020202020204" pitchFamily="34" charset="0"/>
                <a:cs typeface="Arial" panose="020B0604020202020204" pitchFamily="34" charset="0"/>
              </a:rPr>
              <a:t>)</a:t>
            </a:r>
            <a:br>
              <a:rPr lang="nl-BE" altLang="en-US" kern="0" dirty="0">
                <a:solidFill>
                  <a:schemeClr val="tx1">
                    <a:lumMod val="50000"/>
                  </a:schemeClr>
                </a:solidFill>
                <a:latin typeface="Arial" panose="020B0604020202020204" pitchFamily="34" charset="0"/>
                <a:cs typeface="Arial" panose="020B0604020202020204" pitchFamily="34" charset="0"/>
              </a:rPr>
            </a:br>
            <a:r>
              <a:rPr lang="nl-BE" altLang="en-US" kern="0" dirty="0">
                <a:solidFill>
                  <a:schemeClr val="tx1">
                    <a:lumMod val="50000"/>
                  </a:schemeClr>
                </a:solidFill>
                <a:latin typeface="Arial" panose="020B0604020202020204" pitchFamily="34" charset="0"/>
                <a:cs typeface="Arial" panose="020B0604020202020204" pitchFamily="34" charset="0"/>
              </a:rPr>
              <a:t>Opstellen van het Globaal Preventieplan en Jaarlijks Actieplan.</a:t>
            </a:r>
          </a:p>
          <a:p>
            <a:pPr>
              <a:defRPr/>
            </a:pP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ACWB-SPS-WRKPR-005 (</a:t>
            </a:r>
            <a:r>
              <a:rPr lang="nl-BE" altLang="en-US" kern="0" dirty="0">
                <a:solidFill>
                  <a:schemeClr val="tx1">
                    <a:lumMod val="50000"/>
                  </a:schemeClr>
                </a:solidFill>
                <a:latin typeface="Arial" panose="020B0604020202020204" pitchFamily="34" charset="0"/>
                <a:cs typeface="Arial" panose="020B0604020202020204" pitchFamily="34" charset="0"/>
                <a:hlinkClick r:id="rId5"/>
              </a:rPr>
              <a:t>N</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6"/>
              </a:rPr>
              <a:t>F</a:t>
            </a:r>
            <a:r>
              <a:rPr lang="nl-BE" altLang="en-US" kern="0" dirty="0">
                <a:solidFill>
                  <a:schemeClr val="tx1">
                    <a:lumMod val="50000"/>
                  </a:schemeClr>
                </a:solidFill>
                <a:latin typeface="Arial" panose="020B0604020202020204" pitchFamily="34" charset="0"/>
                <a:cs typeface="Arial" panose="020B0604020202020204" pitchFamily="34" charset="0"/>
              </a:rPr>
              <a:t>). (</a:t>
            </a:r>
            <a:r>
              <a:rPr lang="nl-BE" altLang="en-US" kern="0" dirty="0">
                <a:solidFill>
                  <a:srgbClr val="FF0000"/>
                </a:solidFill>
                <a:latin typeface="Arial" panose="020B0604020202020204" pitchFamily="34" charset="0"/>
                <a:cs typeface="Arial" panose="020B0604020202020204" pitchFamily="34" charset="0"/>
              </a:rPr>
              <a:t>2017</a:t>
            </a:r>
            <a:r>
              <a:rPr lang="nl-BE" altLang="en-US" kern="0" dirty="0">
                <a:solidFill>
                  <a:schemeClr val="tx1">
                    <a:lumMod val="50000"/>
                  </a:schemeClr>
                </a:solidFill>
                <a:latin typeface="Arial" panose="020B0604020202020204" pitchFamily="34" charset="0"/>
                <a:cs typeface="Arial" panose="020B0604020202020204" pitchFamily="34" charset="0"/>
              </a:rPr>
              <a:t>)</a:t>
            </a:r>
            <a:br>
              <a:rPr lang="nl-BE" altLang="en-US" kern="0" dirty="0">
                <a:solidFill>
                  <a:schemeClr val="tx1">
                    <a:lumMod val="50000"/>
                  </a:schemeClr>
                </a:solidFill>
                <a:latin typeface="Arial" panose="020B0604020202020204" pitchFamily="34" charset="0"/>
                <a:cs typeface="Arial" panose="020B0604020202020204" pitchFamily="34" charset="0"/>
              </a:rPr>
            </a:br>
            <a:r>
              <a:rPr lang="nl-BE" altLang="en-US" kern="0" dirty="0">
                <a:solidFill>
                  <a:schemeClr val="tx1">
                    <a:lumMod val="50000"/>
                  </a:schemeClr>
                </a:solidFill>
                <a:latin typeface="Arial" panose="020B0604020202020204" pitchFamily="34" charset="0"/>
                <a:cs typeface="Arial" panose="020B0604020202020204" pitchFamily="34" charset="0"/>
              </a:rPr>
              <a:t>Het Lokaal </a:t>
            </a:r>
            <a:r>
              <a:rPr lang="nl-BE" altLang="en-US" kern="0" dirty="0" err="1">
                <a:solidFill>
                  <a:schemeClr val="tx1">
                    <a:lumMod val="50000"/>
                  </a:schemeClr>
                </a:solidFill>
                <a:latin typeface="Arial" panose="020B0604020202020204" pitchFamily="34" charset="0"/>
                <a:cs typeface="Arial" panose="020B0604020202020204" pitchFamily="34" charset="0"/>
              </a:rPr>
              <a:t>PreventiePlan</a:t>
            </a:r>
            <a:r>
              <a:rPr lang="nl-BE" altLang="en-US" kern="0" dirty="0">
                <a:solidFill>
                  <a:schemeClr val="tx1">
                    <a:lumMod val="50000"/>
                  </a:schemeClr>
                </a:solidFill>
                <a:latin typeface="Arial" panose="020B0604020202020204" pitchFamily="34" charset="0"/>
                <a:cs typeface="Arial" panose="020B0604020202020204" pitchFamily="34" charset="0"/>
              </a:rPr>
              <a:t> (LPP – PLP).</a:t>
            </a:r>
          </a:p>
          <a:p>
            <a:pPr>
              <a:defRPr/>
            </a:pP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ACWB-SPS-WRKPR-002 (</a:t>
            </a:r>
            <a:r>
              <a:rPr lang="nl-BE" altLang="en-US" kern="0" dirty="0">
                <a:solidFill>
                  <a:schemeClr val="tx1">
                    <a:lumMod val="50000"/>
                  </a:schemeClr>
                </a:solidFill>
                <a:latin typeface="Arial" panose="020B0604020202020204" pitchFamily="34" charset="0"/>
                <a:cs typeface="Arial" panose="020B0604020202020204" pitchFamily="34" charset="0"/>
                <a:hlinkClick r:id="rId7"/>
              </a:rPr>
              <a:t>N</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8"/>
              </a:rPr>
              <a:t>F</a:t>
            </a:r>
            <a:r>
              <a:rPr lang="nl-BE" altLang="en-US" kern="0" dirty="0">
                <a:solidFill>
                  <a:schemeClr val="tx1">
                    <a:lumMod val="50000"/>
                  </a:schemeClr>
                </a:solidFill>
                <a:latin typeface="Arial" panose="020B0604020202020204" pitchFamily="34" charset="0"/>
                <a:cs typeface="Arial" panose="020B0604020202020204" pitchFamily="34" charset="0"/>
              </a:rPr>
              <a:t>) (</a:t>
            </a:r>
            <a:r>
              <a:rPr lang="nl-BE" altLang="en-US" kern="0" dirty="0">
                <a:solidFill>
                  <a:srgbClr val="FF0000"/>
                </a:solidFill>
                <a:latin typeface="Arial" panose="020B0604020202020204" pitchFamily="34" charset="0"/>
                <a:cs typeface="Arial" panose="020B0604020202020204" pitchFamily="34" charset="0"/>
              </a:rPr>
              <a:t>2007</a:t>
            </a:r>
            <a:r>
              <a:rPr lang="nl-BE" altLang="en-US" kern="0" dirty="0">
                <a:solidFill>
                  <a:schemeClr val="tx1">
                    <a:lumMod val="50000"/>
                  </a:schemeClr>
                </a:solidFill>
                <a:latin typeface="Arial" panose="020B0604020202020204" pitchFamily="34" charset="0"/>
                <a:cs typeface="Arial" panose="020B0604020202020204" pitchFamily="34" charset="0"/>
              </a:rPr>
              <a:t>)</a:t>
            </a:r>
            <a:br>
              <a:rPr lang="nl-BE" altLang="en-US" kern="0" dirty="0">
                <a:solidFill>
                  <a:schemeClr val="tx1">
                    <a:lumMod val="50000"/>
                  </a:schemeClr>
                </a:solidFill>
                <a:latin typeface="Arial" panose="020B0604020202020204" pitchFamily="34" charset="0"/>
                <a:cs typeface="Arial" panose="020B0604020202020204" pitchFamily="34" charset="0"/>
              </a:rPr>
            </a:br>
            <a:r>
              <a:rPr lang="nl-BE" altLang="en-US" kern="0" dirty="0">
                <a:solidFill>
                  <a:schemeClr val="tx1">
                    <a:lumMod val="50000"/>
                  </a:schemeClr>
                </a:solidFill>
                <a:latin typeface="Arial" panose="020B0604020202020204" pitchFamily="34" charset="0"/>
                <a:cs typeface="Arial" panose="020B0604020202020204" pitchFamily="34" charset="0"/>
              </a:rPr>
              <a:t>Opdrachten van de actoren van de preventie op het plaatselijk niveau.</a:t>
            </a:r>
          </a:p>
          <a:p>
            <a:pPr marL="285750" indent="-285750">
              <a:buFont typeface="Arial" panose="020B0604020202020204" pitchFamily="34" charset="0"/>
              <a:buChar char="•"/>
              <a:defRPr/>
            </a:pP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ACWB-GID-WRKPR-003 (</a:t>
            </a:r>
            <a:r>
              <a:rPr lang="nl-BE" altLang="en-US" kern="0" dirty="0">
                <a:solidFill>
                  <a:schemeClr val="tx1">
                    <a:lumMod val="50000"/>
                  </a:schemeClr>
                </a:solidFill>
                <a:latin typeface="Arial" panose="020B0604020202020204" pitchFamily="34" charset="0"/>
                <a:cs typeface="Arial" panose="020B0604020202020204" pitchFamily="34" charset="0"/>
                <a:hlinkClick r:id="rId9"/>
              </a:rPr>
              <a:t>N</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10"/>
              </a:rPr>
              <a:t>F</a:t>
            </a:r>
            <a:r>
              <a:rPr lang="nl-BE" altLang="en-US" kern="0" dirty="0">
                <a:solidFill>
                  <a:schemeClr val="tx1">
                    <a:lumMod val="50000"/>
                  </a:schemeClr>
                </a:solidFill>
                <a:latin typeface="Arial" panose="020B0604020202020204" pitchFamily="34" charset="0"/>
                <a:cs typeface="Arial" panose="020B0604020202020204" pitchFamily="34" charset="0"/>
              </a:rPr>
              <a:t>) (</a:t>
            </a:r>
            <a:r>
              <a:rPr lang="nl-BE" altLang="en-US" kern="0" dirty="0">
                <a:solidFill>
                  <a:srgbClr val="FF0000"/>
                </a:solidFill>
                <a:latin typeface="Arial" panose="020B0604020202020204" pitchFamily="34" charset="0"/>
                <a:cs typeface="Arial" panose="020B0604020202020204" pitchFamily="34" charset="0"/>
              </a:rPr>
              <a:t>2007</a:t>
            </a:r>
            <a:r>
              <a:rPr lang="nl-BE" altLang="en-US" kern="0" dirty="0">
                <a:solidFill>
                  <a:schemeClr val="tx1">
                    <a:lumMod val="50000"/>
                  </a:schemeClr>
                </a:solidFill>
                <a:latin typeface="Arial" panose="020B0604020202020204" pitchFamily="34" charset="0"/>
                <a:cs typeface="Arial" panose="020B0604020202020204" pitchFamily="34" charset="0"/>
              </a:rPr>
              <a:t>)</a:t>
            </a:r>
            <a:br>
              <a:rPr lang="nl-BE" altLang="en-US" kern="0" dirty="0">
                <a:solidFill>
                  <a:schemeClr val="tx1">
                    <a:lumMod val="50000"/>
                  </a:schemeClr>
                </a:solidFill>
                <a:latin typeface="Arial" panose="020B0604020202020204" pitchFamily="34" charset="0"/>
                <a:cs typeface="Arial" panose="020B0604020202020204" pitchFamily="34" charset="0"/>
              </a:rPr>
            </a:br>
            <a:r>
              <a:rPr lang="nl-BE" dirty="0"/>
              <a:t>Richtlijnen voor het opmaken van het driemaandelijks verslag van een SLPPT.</a:t>
            </a:r>
          </a:p>
          <a:p>
            <a:pPr marL="285750" indent="-285750">
              <a:buFont typeface="Arial" panose="020B0604020202020204" pitchFamily="34" charset="0"/>
              <a:buChar char="•"/>
              <a:defRPr/>
            </a:pP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ACWB-GID-WRKPR-002 (</a:t>
            </a:r>
            <a:r>
              <a:rPr lang="nl-BE" altLang="en-US" kern="0" dirty="0">
                <a:solidFill>
                  <a:schemeClr val="tx1">
                    <a:lumMod val="50000"/>
                  </a:schemeClr>
                </a:solidFill>
                <a:latin typeface="Arial" panose="020B0604020202020204" pitchFamily="34" charset="0"/>
                <a:cs typeface="Arial" panose="020B0604020202020204" pitchFamily="34" charset="0"/>
                <a:hlinkClick r:id="rId11"/>
              </a:rPr>
              <a:t>N</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12"/>
              </a:rPr>
              <a:t>F</a:t>
            </a:r>
            <a:r>
              <a:rPr lang="nl-BE" altLang="en-US" kern="0" dirty="0">
                <a:solidFill>
                  <a:schemeClr val="tx1">
                    <a:lumMod val="50000"/>
                  </a:schemeClr>
                </a:solidFill>
                <a:latin typeface="Arial" panose="020B0604020202020204" pitchFamily="34" charset="0"/>
                <a:cs typeface="Arial" panose="020B0604020202020204" pitchFamily="34" charset="0"/>
              </a:rPr>
              <a:t>) (</a:t>
            </a:r>
            <a:r>
              <a:rPr lang="nl-BE" altLang="en-US" kern="0" dirty="0">
                <a:solidFill>
                  <a:srgbClr val="FF0000"/>
                </a:solidFill>
                <a:latin typeface="Arial" panose="020B0604020202020204" pitchFamily="34" charset="0"/>
                <a:cs typeface="Arial" panose="020B0604020202020204" pitchFamily="34" charset="0"/>
              </a:rPr>
              <a:t>2011</a:t>
            </a:r>
            <a:r>
              <a:rPr lang="nl-BE" altLang="en-US" kern="0" dirty="0">
                <a:solidFill>
                  <a:schemeClr val="tx1">
                    <a:lumMod val="50000"/>
                  </a:schemeClr>
                </a:solidFill>
                <a:latin typeface="Arial" panose="020B0604020202020204" pitchFamily="34" charset="0"/>
                <a:cs typeface="Arial" panose="020B0604020202020204" pitchFamily="34" charset="0"/>
              </a:rPr>
              <a:t>)</a:t>
            </a:r>
            <a:br>
              <a:rPr lang="nl-BE" altLang="en-US" kern="0" dirty="0">
                <a:solidFill>
                  <a:schemeClr val="tx1">
                    <a:lumMod val="50000"/>
                  </a:schemeClr>
                </a:solidFill>
                <a:latin typeface="Arial" panose="020B0604020202020204" pitchFamily="34" charset="0"/>
                <a:cs typeface="Arial" panose="020B0604020202020204" pitchFamily="34" charset="0"/>
              </a:rPr>
            </a:br>
            <a:r>
              <a:rPr lang="nl-BE" altLang="en-US" kern="0" dirty="0">
                <a:solidFill>
                  <a:schemeClr val="tx1">
                    <a:lumMod val="50000"/>
                  </a:schemeClr>
                </a:solidFill>
                <a:latin typeface="Arial" panose="020B0604020202020204" pitchFamily="34" charset="0"/>
                <a:cs typeface="Arial" panose="020B0604020202020204" pitchFamily="34" charset="0"/>
              </a:rPr>
              <a:t>Richtlijnen voor het opstellen van het jaarverslag van een LDPBW en de eenheden.</a:t>
            </a:r>
            <a:br>
              <a:rPr lang="nl-BE" altLang="en-US" kern="0" dirty="0">
                <a:solidFill>
                  <a:schemeClr val="tx1">
                    <a:lumMod val="50000"/>
                  </a:schemeClr>
                </a:solidFill>
                <a:latin typeface="Arial" panose="020B0604020202020204" pitchFamily="34" charset="0"/>
                <a:cs typeface="Arial" panose="020B0604020202020204" pitchFamily="34" charset="0"/>
              </a:rPr>
            </a:br>
            <a:endParaRPr lang="nl-BE" altLang="en-US" kern="0" dirty="0">
              <a:solidFill>
                <a:schemeClr val="tx1">
                  <a:lumMod val="50000"/>
                </a:schemeClr>
              </a:solidFill>
              <a:latin typeface="Arial" panose="020B0604020202020204" pitchFamily="34" charset="0"/>
              <a:cs typeface="Arial" panose="020B0604020202020204" pitchFamily="34" charset="0"/>
              <a:hlinkClick r:id="rId13"/>
            </a:endParaRPr>
          </a:p>
          <a:p>
            <a:pPr marL="285750" indent="-285750">
              <a:buFont typeface="Arial" panose="020B0604020202020204" pitchFamily="34" charset="0"/>
              <a:buChar char="•"/>
              <a:defRPr/>
            </a:pPr>
            <a:endParaRPr lang="nl-BE" altLang="en-US" dirty="0">
              <a:solidFill>
                <a:schemeClr val="tx1">
                  <a:lumMod val="50000"/>
                </a:schemeClr>
              </a:solidFill>
              <a:latin typeface="Arial" panose="020B0604020202020204" pitchFamily="34" charset="0"/>
              <a:cs typeface="Arial" panose="020B0604020202020204" pitchFamily="34" charset="0"/>
            </a:endParaRPr>
          </a:p>
        </p:txBody>
      </p:sp>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Tree>
    <p:extLst>
      <p:ext uri="{BB962C8B-B14F-4D97-AF65-F5344CB8AC3E}">
        <p14:creationId xmlns:p14="http://schemas.microsoft.com/office/powerpoint/2010/main" val="20239404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25-WB-01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Bescherming tegen de gevaren van ioniserende straling</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917680429"/>
              </p:ext>
            </p:extLst>
          </p:nvPr>
        </p:nvGraphicFramePr>
        <p:xfrm>
          <a:off x="0" y="2149832"/>
          <a:ext cx="12192000" cy="4708169"/>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17734">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dirty="0" err="1">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58087">
                <a:tc>
                  <a:txBody>
                    <a:bodyPr/>
                    <a:lstStyle/>
                    <a:p>
                      <a:pPr algn="ct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Specifieke richtlijnen up-to-date en geïmplementeerd</a:t>
                      </a:r>
                    </a:p>
                  </a:txBody>
                  <a:tcPr marL="44450" marR="44450" marT="0" marB="0" anchor="ctr"/>
                </a:tc>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Done</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553309125"/>
                  </a:ext>
                </a:extLst>
              </a:tr>
              <a:tr h="758087">
                <a:tc>
                  <a:txBody>
                    <a:bodyPr/>
                    <a:lstStyle/>
                    <a:p>
                      <a:pPr algn="ct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Voltooi de richtlijnen/SPS</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Done</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HOUREZ Olivier</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4142050683"/>
                  </a:ext>
                </a:extLst>
              </a:tr>
              <a:tr h="758087">
                <a:tc>
                  <a:txBody>
                    <a:bodyPr/>
                    <a:lstStyle/>
                    <a:p>
                      <a:pPr algn="ct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Verspreiden implementeren richtlijn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HOUREZ Olivier</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910422468"/>
                  </a:ext>
                </a:extLst>
              </a:tr>
              <a:tr h="758087">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IF132 vertaald, up-to-date en geïmplementeerd voor Defensie</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523173189"/>
                  </a:ext>
                </a:extLst>
              </a:tr>
              <a:tr h="758087">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De commissie van specialisten te reactiveren, voor advies + een multidisciplinaire WG creëren </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1596784942"/>
                  </a:ext>
                </a:extLst>
              </a:tr>
            </a:tbl>
          </a:graphicData>
        </a:graphic>
      </p:graphicFrame>
    </p:spTree>
    <p:extLst>
      <p:ext uri="{BB962C8B-B14F-4D97-AF65-F5344CB8AC3E}">
        <p14:creationId xmlns:p14="http://schemas.microsoft.com/office/powerpoint/2010/main" val="36337813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25-WB-01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Bescherming tegen de gevaren van ioniserende straling</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1994516728"/>
              </p:ext>
            </p:extLst>
          </p:nvPr>
        </p:nvGraphicFramePr>
        <p:xfrm>
          <a:off x="0" y="2149830"/>
          <a:ext cx="12192000" cy="4708171"/>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54723">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938362">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Herziening IF132 = New MARBIS 10 hoofdstukken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553309125"/>
                  </a:ext>
                </a:extLst>
              </a:tr>
              <a:tr h="938362">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Visa DG-Jur</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30/06/2026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Maj BARA Bertrand</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HOUREZ Olivier</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4142050683"/>
                  </a:ext>
                </a:extLst>
              </a:tr>
              <a:tr h="938362">
                <a:tc>
                  <a:txBody>
                    <a:bodyPr/>
                    <a:lstStyle/>
                    <a:p>
                      <a:pPr algn="ctr">
                        <a:lnSpc>
                          <a:spcPct val="107000"/>
                        </a:lnSpc>
                        <a:spcAft>
                          <a:spcPts val="800"/>
                        </a:spcAft>
                      </a:pPr>
                      <a:r>
                        <a:rPr lang="de-DE" sz="140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Verspreiding/implementatie NEW MARBIS</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910422468"/>
                  </a:ext>
                </a:extLst>
              </a:tr>
              <a:tr h="938362">
                <a:tc>
                  <a:txBody>
                    <a:bodyPr/>
                    <a:lstStyle/>
                    <a:p>
                      <a:pPr algn="ctr">
                        <a:lnSpc>
                          <a:spcPct val="107000"/>
                        </a:lnSpc>
                        <a:spcAft>
                          <a:spcPts val="80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DGH&amp;WB, ILE, SIPPT, DLD, AMT, FANC</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Monitoringproces aanwezig (structureel)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BARA Bertrand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HOUREZ Olivier</a:t>
                      </a:r>
                    </a:p>
                  </a:txBody>
                  <a:tcPr marL="7620" marR="7620" marT="7620" marB="0" anchor="ctr"/>
                </a:tc>
                <a:extLst>
                  <a:ext uri="{0D108BD9-81ED-4DB2-BD59-A6C34878D82A}">
                    <a16:rowId xmlns:a16="http://schemas.microsoft.com/office/drawing/2014/main" val="523173189"/>
                  </a:ext>
                </a:extLst>
              </a:tr>
            </a:tbl>
          </a:graphicData>
        </a:graphic>
      </p:graphicFrame>
    </p:spTree>
    <p:extLst>
      <p:ext uri="{BB962C8B-B14F-4D97-AF65-F5344CB8AC3E}">
        <p14:creationId xmlns:p14="http://schemas.microsoft.com/office/powerpoint/2010/main" val="1990155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12365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25-WB-02</a:t>
            </a:r>
          </a:p>
          <a:p>
            <a:pPr algn="ctr"/>
            <a:r>
              <a:rPr lang="nl-BE" sz="4400" b="1" dirty="0">
                <a:latin typeface="Arial" panose="020B0604020202020204" pitchFamily="34" charset="0"/>
                <a:cs typeface="Arial" panose="020B0604020202020204" pitchFamily="34" charset="0"/>
              </a:rPr>
              <a:t>Preventie thermische en atmosferische omgeving in operatie</a:t>
            </a:r>
            <a:endParaRPr lang="nl-BE" sz="4000" b="1" dirty="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2552676143"/>
              </p:ext>
            </p:extLst>
          </p:nvPr>
        </p:nvGraphicFramePr>
        <p:xfrm>
          <a:off x="0" y="2237460"/>
          <a:ext cx="12192000" cy="4766844"/>
        </p:xfrm>
        <a:graphic>
          <a:graphicData uri="http://schemas.openxmlformats.org/drawingml/2006/table">
            <a:tbl>
              <a:tblPr firstRow="1" bandRow="1">
                <a:tableStyleId>{5C22544A-7EE6-4342-B048-85BDC9FD1C3A}</a:tableStyleId>
              </a:tblPr>
              <a:tblGrid>
                <a:gridCol w="1047750">
                  <a:extLst>
                    <a:ext uri="{9D8B030D-6E8A-4147-A177-3AD203B41FA5}">
                      <a16:colId xmlns:a16="http://schemas.microsoft.com/office/drawing/2014/main" val="3164560031"/>
                    </a:ext>
                  </a:extLst>
                </a:gridCol>
                <a:gridCol w="4181475">
                  <a:extLst>
                    <a:ext uri="{9D8B030D-6E8A-4147-A177-3AD203B41FA5}">
                      <a16:colId xmlns:a16="http://schemas.microsoft.com/office/drawing/2014/main" val="4051463726"/>
                    </a:ext>
                  </a:extLst>
                </a:gridCol>
                <a:gridCol w="1133475">
                  <a:extLst>
                    <a:ext uri="{9D8B030D-6E8A-4147-A177-3AD203B41FA5}">
                      <a16:colId xmlns:a16="http://schemas.microsoft.com/office/drawing/2014/main" val="2989411758"/>
                    </a:ext>
                  </a:extLst>
                </a:gridCol>
                <a:gridCol w="676275">
                  <a:extLst>
                    <a:ext uri="{9D8B030D-6E8A-4147-A177-3AD203B41FA5}">
                      <a16:colId xmlns:a16="http://schemas.microsoft.com/office/drawing/2014/main" val="3396486518"/>
                    </a:ext>
                  </a:extLst>
                </a:gridCol>
                <a:gridCol w="1066800">
                  <a:extLst>
                    <a:ext uri="{9D8B030D-6E8A-4147-A177-3AD203B41FA5}">
                      <a16:colId xmlns:a16="http://schemas.microsoft.com/office/drawing/2014/main" val="3760943750"/>
                    </a:ext>
                  </a:extLst>
                </a:gridCol>
                <a:gridCol w="1820820">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80659">
                <a:tc>
                  <a:txBody>
                    <a:bodyPr/>
                    <a:lstStyle/>
                    <a:p>
                      <a:pPr algn="ctr"/>
                      <a:r>
                        <a:rPr lang="nl-BE" dirty="0">
                          <a:solidFill>
                            <a:schemeClr val="bg1"/>
                          </a:solidFill>
                        </a:rPr>
                        <a:t>Actor</a:t>
                      </a: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1213293">
                <a:tc>
                  <a:txBody>
                    <a:bodyPr/>
                    <a:lstStyle/>
                    <a:p>
                      <a:pPr algn="ctr">
                        <a:lnSpc>
                          <a:spcPct val="107000"/>
                        </a:lnSpc>
                        <a:spcAft>
                          <a:spcPts val="800"/>
                        </a:spcAft>
                      </a:pPr>
                      <a:r>
                        <a:rPr lang="pt-BR" sz="1400">
                          <a:effectLst/>
                          <a:latin typeface="Calibri" panose="020F0502020204030204" pitchFamily="34" charset="0"/>
                          <a:ea typeface="Calibri" panose="020F0502020204030204" pitchFamily="34" charset="0"/>
                          <a:cs typeface="Times New Roman" panose="02020603050405020304" pitchFamily="18" charset="0"/>
                        </a:rPr>
                        <a:t>DGHWB TFF/env, ACOS O&amp;T, AMT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Trainingmodules</a:t>
                      </a:r>
                      <a:r>
                        <a:rPr lang="nl-BE" sz="1400" dirty="0">
                          <a:effectLst/>
                          <a:latin typeface="Calibri" panose="020F0502020204030204" pitchFamily="34" charset="0"/>
                          <a:ea typeface="Calibri" panose="020F0502020204030204" pitchFamily="34" charset="0"/>
                          <a:cs typeface="Times New Roman" panose="02020603050405020304" pitchFamily="18" charset="0"/>
                        </a:rPr>
                        <a:t>: Ontwikkeling en integratie van basismodules over de preventie van hitte- en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koudegerelateerde</a:t>
                      </a:r>
                      <a:r>
                        <a:rPr lang="nl-BE" sz="1400" dirty="0">
                          <a:effectLst/>
                          <a:latin typeface="Calibri" panose="020F0502020204030204" pitchFamily="34" charset="0"/>
                          <a:ea typeface="Calibri" panose="020F0502020204030204" pitchFamily="34" charset="0"/>
                          <a:cs typeface="Times New Roman" panose="02020603050405020304" pitchFamily="18" charset="0"/>
                        </a:rPr>
                        <a:t> ziekten in de trainingscursus van elk Mil lid, met een eerste fase gericht op leiderschap en communicatie (bewustwording)</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31/01/2026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Pha</a:t>
                      </a:r>
                      <a:r>
                        <a:rPr lang="nl-BE" sz="1400" dirty="0">
                          <a:effectLst/>
                          <a:latin typeface="Calibri" panose="020F0502020204030204" pitchFamily="34" charset="0"/>
                          <a:ea typeface="Calibri" panose="020F0502020204030204" pitchFamily="34" charset="0"/>
                          <a:cs typeface="Times New Roman" panose="02020603050405020304" pitchFamily="18" charset="0"/>
                        </a:rPr>
                        <a: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STRENS Alexia</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LEJEUNE Fabian</a:t>
                      </a:r>
                    </a:p>
                  </a:txBody>
                  <a:tcPr marL="7620" marR="7620" marT="7620" marB="0" anchor="ctr"/>
                </a:tc>
                <a:extLst>
                  <a:ext uri="{0D108BD9-81ED-4DB2-BD59-A6C34878D82A}">
                    <a16:rowId xmlns:a16="http://schemas.microsoft.com/office/drawing/2014/main" val="553309125"/>
                  </a:ext>
                </a:extLst>
              </a:tr>
              <a:tr h="1213293">
                <a:tc>
                  <a:txBody>
                    <a:bodyPr/>
                    <a:lstStyle/>
                    <a:p>
                      <a:pPr algn="ctr">
                        <a:lnSpc>
                          <a:spcPct val="107000"/>
                        </a:lnSpc>
                        <a:spcAft>
                          <a:spcPts val="800"/>
                        </a:spcAft>
                      </a:pPr>
                      <a:r>
                        <a:rPr lang="pt-BR" sz="1400">
                          <a:effectLst/>
                          <a:latin typeface="Calibri" panose="020F0502020204030204" pitchFamily="34" charset="0"/>
                          <a:ea typeface="Calibri" panose="020F0502020204030204" pitchFamily="34" charset="0"/>
                          <a:cs typeface="Times New Roman" panose="02020603050405020304" pitchFamily="18" charset="0"/>
                        </a:rPr>
                        <a:t>DGHWB TFF/env, ACOS O&amp;T, AMT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Ontwikkeling en integratie van specifieke modules omtrent Klimaatstrategie (Project Preventie van ziektes gerelateerd aan hitte, koude en atmosferische omstandigheden voor alle Belgische militairen (TFF) en personeel dat in de operatiegebieden kan ingezet worden.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a:effectLst/>
                          <a:latin typeface="Calibri" panose="020F0502020204030204" pitchFamily="34" charset="0"/>
                          <a:ea typeface="Calibri" panose="020F0502020204030204" pitchFamily="34" charset="0"/>
                          <a:cs typeface="Times New Roman" panose="02020603050405020304" pitchFamily="18" charset="0"/>
                        </a:rPr>
                        <a:t>Pha Maj STRENS Alexia</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4142050683"/>
                  </a:ext>
                </a:extLst>
              </a:tr>
              <a:tr h="1213293">
                <a:tc>
                  <a:txBody>
                    <a:bodyPr/>
                    <a:lstStyle/>
                    <a:p>
                      <a:pPr algn="ctr">
                        <a:lnSpc>
                          <a:spcPct val="107000"/>
                        </a:lnSpc>
                        <a:spcAft>
                          <a:spcPts val="800"/>
                        </a:spcAft>
                      </a:pPr>
                      <a:r>
                        <a:rPr lang="pt-BR" sz="1400" dirty="0">
                          <a:effectLst/>
                          <a:latin typeface="Calibri" panose="020F0502020204030204" pitchFamily="34" charset="0"/>
                          <a:ea typeface="Calibri" panose="020F0502020204030204" pitchFamily="34" charset="0"/>
                          <a:cs typeface="Times New Roman" panose="02020603050405020304" pitchFamily="18" charset="0"/>
                        </a:rPr>
                        <a:t>DGHWB TFF/env, ACOS O&amp;T, AMT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Uitbreiding tot een beleid Werken in thermische en atmosferische omgeving (TFF)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Handbook</a:t>
                      </a:r>
                      <a:r>
                        <a:rPr lang="nl-BE" sz="1400" dirty="0">
                          <a:effectLst/>
                          <a:latin typeface="Calibri" panose="020F0502020204030204" pitchFamily="34" charset="0"/>
                          <a:ea typeface="Calibri" panose="020F0502020204030204" pitchFamily="34" charset="0"/>
                          <a:cs typeface="Times New Roman" panose="02020603050405020304" pitchFamily="18" charset="0"/>
                        </a:rPr>
                        <a:t>, SPS) voor al het Pers van Defensie.</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Pha</a:t>
                      </a:r>
                      <a:r>
                        <a:rPr lang="nl-BE" sz="1400" dirty="0">
                          <a:effectLst/>
                          <a:latin typeface="Calibri" panose="020F0502020204030204" pitchFamily="34" charset="0"/>
                          <a:ea typeface="Calibri" panose="020F0502020204030204" pitchFamily="34" charset="0"/>
                          <a:cs typeface="Times New Roman" panose="02020603050405020304" pitchFamily="18" charset="0"/>
                        </a:rPr>
                        <a: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Maj</a:t>
                      </a:r>
                      <a:r>
                        <a:rPr lang="nl-BE" sz="1400" dirty="0">
                          <a:effectLst/>
                          <a:latin typeface="Calibri" panose="020F0502020204030204" pitchFamily="34" charset="0"/>
                          <a:ea typeface="Calibri" panose="020F0502020204030204" pitchFamily="34" charset="0"/>
                          <a:cs typeface="Times New Roman" panose="02020603050405020304" pitchFamily="18" charset="0"/>
                        </a:rPr>
                        <a:t> STRENS Alexia</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LEJEUNE Fabian</a:t>
                      </a:r>
                    </a:p>
                  </a:txBody>
                  <a:tcPr marL="7620" marR="7620" marT="7620" marB="0" anchor="ctr"/>
                </a:tc>
                <a:extLst>
                  <a:ext uri="{0D108BD9-81ED-4DB2-BD59-A6C34878D82A}">
                    <a16:rowId xmlns:a16="http://schemas.microsoft.com/office/drawing/2014/main" val="910422468"/>
                  </a:ext>
                </a:extLst>
              </a:tr>
            </a:tbl>
          </a:graphicData>
        </a:graphic>
      </p:graphicFrame>
    </p:spTree>
    <p:extLst>
      <p:ext uri="{BB962C8B-B14F-4D97-AF65-F5344CB8AC3E}">
        <p14:creationId xmlns:p14="http://schemas.microsoft.com/office/powerpoint/2010/main" val="203762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24-MR-01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RISICO ANALYSE VAN DE KWALITEIT VAN BINNENLUCHT.</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3934463917"/>
              </p:ext>
            </p:extLst>
          </p:nvPr>
        </p:nvGraphicFramePr>
        <p:xfrm>
          <a:off x="0" y="2149831"/>
          <a:ext cx="12192000" cy="4708168"/>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94272">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62877">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DGHWB, DGMR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Model Word voor screening van de risico's van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binnenlucht</a:t>
                      </a:r>
                      <a:r>
                        <a:rPr lang="nl-BE" sz="1400" dirty="0">
                          <a:effectLst/>
                          <a:latin typeface="Calibri" panose="020F0502020204030204" pitchFamily="34" charset="0"/>
                          <a:ea typeface="Calibri" panose="020F0502020204030204" pitchFamily="34" charset="0"/>
                          <a:cs typeface="Times New Roman" panose="02020603050405020304" pitchFamily="18" charset="0"/>
                        </a:rPr>
                        <a:t> in de arbeidsplaatsen</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31/12/2026</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(TBC by Pilot)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WB ICW MR</a:t>
                      </a:r>
                    </a:p>
                  </a:txBody>
                  <a:tcPr marL="7620" marR="7620" marT="7620" marB="0" anchor="ctr"/>
                </a:tc>
                <a:tc>
                  <a:txBody>
                    <a:bodyPr/>
                    <a:lstStyle/>
                    <a:p>
                      <a:pPr algn="ctr" fontAlgn="b"/>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885804">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DGHWB, DGMR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Inventorisatie</a:t>
                      </a:r>
                      <a:r>
                        <a:rPr lang="nl-BE" sz="1400" dirty="0">
                          <a:effectLst/>
                          <a:latin typeface="Calibri" panose="020F0502020204030204" pitchFamily="34" charset="0"/>
                          <a:ea typeface="Calibri" panose="020F0502020204030204" pitchFamily="34" charset="0"/>
                          <a:cs typeface="Times New Roman" panose="02020603050405020304" pitchFamily="18" charset="0"/>
                        </a:rPr>
                        <a:t> op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Sharepoint</a:t>
                      </a:r>
                      <a:r>
                        <a:rPr lang="nl-BE" sz="1400" dirty="0">
                          <a:effectLst/>
                          <a:latin typeface="Calibri" panose="020F0502020204030204" pitchFamily="34" charset="0"/>
                          <a:ea typeface="Calibri" panose="020F0502020204030204" pitchFamily="34" charset="0"/>
                          <a:cs typeface="Times New Roman" panose="02020603050405020304" pitchFamily="18" charset="0"/>
                        </a:rPr>
                        <a:t> van de niet-beheerste risicovolle situaties per kwartier</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31/12/2026</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(TBC by Pilot)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WB ICW MR</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1100297093"/>
                  </a:ext>
                </a:extLst>
              </a:tr>
              <a:tr h="885804">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DGHWB, DGMR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Prioriteitentabel van de sites op 3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niveaux</a:t>
                      </a:r>
                      <a:r>
                        <a:rPr lang="nl-BE" sz="1400" dirty="0">
                          <a:effectLst/>
                          <a:latin typeface="Calibri" panose="020F0502020204030204" pitchFamily="34" charset="0"/>
                          <a:ea typeface="Calibri" panose="020F0502020204030204" pitchFamily="34" charset="0"/>
                          <a:cs typeface="Times New Roman" panose="02020603050405020304" pitchFamily="18" charset="0"/>
                        </a:rPr>
                        <a:t> voor een actieplan op korte en middellange termijn</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31/12/2026</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(TBC by Pilot)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WB ICW MR</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r h="1179411">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DGHWB, DGMR</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Beperken van de bronnen van vervuiling in de arbeidsplaatsen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31/12/2026</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(TBC by Pilot)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WB ICW MR</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LEJEUNE Fabian</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39966103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44E1C-DBC0-F995-717D-777AE374052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2E46699-99E0-7FD9-30B7-401156E56C25}"/>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24-MR-01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RISICO ANALYSE VAN DE KWALITEIT VAN BINNENLUCHT.</a:t>
            </a:r>
          </a:p>
        </p:txBody>
      </p:sp>
      <p:graphicFrame>
        <p:nvGraphicFramePr>
          <p:cNvPr id="6" name="Table 5">
            <a:extLst>
              <a:ext uri="{FF2B5EF4-FFF2-40B4-BE49-F238E27FC236}">
                <a16:creationId xmlns:a16="http://schemas.microsoft.com/office/drawing/2014/main" id="{6261ABC4-1E98-F22C-4F67-EBCE7A932485}"/>
              </a:ext>
            </a:extLst>
          </p:cNvPr>
          <p:cNvGraphicFramePr>
            <a:graphicFrameLocks noGrp="1"/>
          </p:cNvGraphicFramePr>
          <p:nvPr>
            <p:extLst>
              <p:ext uri="{D42A27DB-BD31-4B8C-83A1-F6EECF244321}">
                <p14:modId xmlns:p14="http://schemas.microsoft.com/office/powerpoint/2010/main" val="3326303829"/>
              </p:ext>
            </p:extLst>
          </p:nvPr>
        </p:nvGraphicFramePr>
        <p:xfrm>
          <a:off x="0" y="2149831"/>
          <a:ext cx="12192000" cy="2642953"/>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94272">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62877">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DGHWB, DGMR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Bepalen van het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ontwikkelingsplanvoor</a:t>
                      </a:r>
                      <a:r>
                        <a:rPr lang="nl-BE" sz="1400" dirty="0">
                          <a:effectLst/>
                          <a:latin typeface="Calibri" panose="020F0502020204030204" pitchFamily="34" charset="0"/>
                          <a:ea typeface="Calibri" panose="020F0502020204030204" pitchFamily="34" charset="0"/>
                          <a:cs typeface="Times New Roman" panose="02020603050405020304" pitchFamily="18" charset="0"/>
                        </a:rPr>
                        <a:t> de verluchting in nieuwe gebouwen</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31/12/2026</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(TBC by Pilot)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WB ICW MR</a:t>
                      </a:r>
                    </a:p>
                  </a:txBody>
                  <a:tcPr marL="7620" marR="7620" marT="7620" marB="0" anchor="ctr"/>
                </a:tc>
                <a:tc>
                  <a:txBody>
                    <a:bodyPr/>
                    <a:lstStyle/>
                    <a:p>
                      <a:pPr algn="ctr" fontAlgn="b"/>
                      <a:r>
                        <a:rPr lang="nl-BE" sz="1400" b="0" i="0" u="none" strike="noStrike">
                          <a:effectLst/>
                          <a:latin typeface="Calibri" panose="020F0502020204030204" pitchFamily="34" charset="0"/>
                        </a:rPr>
                        <a:t>Mr LEJEUNE Fabian</a:t>
                      </a:r>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523808688"/>
                  </a:ext>
                </a:extLst>
              </a:tr>
              <a:tr h="885804">
                <a:tc>
                  <a:txBody>
                    <a:bodyPr/>
                    <a:lstStyle/>
                    <a:p>
                      <a:pPr algn="ctr">
                        <a:lnSpc>
                          <a:spcPct val="107000"/>
                        </a:lnSpc>
                        <a:spcAft>
                          <a:spcPts val="800"/>
                        </a:spcAft>
                      </a:pPr>
                      <a:r>
                        <a:rPr lang="nl-BE" sz="1400">
                          <a:effectLst/>
                          <a:latin typeface="Calibri" panose="020F0502020204030204" pitchFamily="34" charset="0"/>
                          <a:ea typeface="Calibri" panose="020F0502020204030204" pitchFamily="34" charset="0"/>
                          <a:cs typeface="Times New Roman" panose="02020603050405020304" pitchFamily="18" charset="0"/>
                        </a:rPr>
                        <a:t>DGHWB, DGMR</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Opmaak van een plan voor het beheer van de verluchting in bestaande gebouwen</a:t>
                      </a:r>
                    </a:p>
                  </a:txBody>
                  <a:tcPr marL="44450" marR="44450" marT="0" marB="0" anchor="ctr"/>
                </a:tc>
                <a:tc>
                  <a:txBody>
                    <a:bodyPr/>
                    <a:lstStyle/>
                    <a:p>
                      <a:pPr algn="ctr">
                        <a:lnSpc>
                          <a:spcPct val="107000"/>
                        </a:lnSpc>
                        <a:spcAft>
                          <a:spcPts val="800"/>
                        </a:spcAft>
                      </a:pPr>
                      <a:r>
                        <a:rPr lang="fr-BE" sz="1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Nihil</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800"/>
                        </a:spcAft>
                      </a:pP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31/12/2026</a:t>
                      </a:r>
                      <a:b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fr-BE" sz="1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(TBC by Pilot)</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effectLst/>
                          <a:latin typeface="Calibri" panose="020F0502020204030204" pitchFamily="34" charset="0"/>
                          <a:ea typeface="Calibri" panose="020F0502020204030204" pitchFamily="34" charset="0"/>
                          <a:cs typeface="Times New Roman" panose="02020603050405020304" pitchFamily="18" charset="0"/>
                        </a:rPr>
                        <a:t>WB ICW MR</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effectLst/>
                          <a:latin typeface="Calibri" panose="020F0502020204030204" pitchFamily="34" charset="0"/>
                        </a:rPr>
                        <a:t>Mr LEJEUNE Fabian</a:t>
                      </a:r>
                    </a:p>
                  </a:txBody>
                  <a:tcPr marL="7620" marR="7620" marT="7620" marB="0" anchor="ctr"/>
                </a:tc>
                <a:extLst>
                  <a:ext uri="{0D108BD9-81ED-4DB2-BD59-A6C34878D82A}">
                    <a16:rowId xmlns:a16="http://schemas.microsoft.com/office/drawing/2014/main" val="1100297093"/>
                  </a:ext>
                </a:extLst>
              </a:tr>
            </a:tbl>
          </a:graphicData>
        </a:graphic>
      </p:graphicFrame>
    </p:spTree>
    <p:extLst>
      <p:ext uri="{BB962C8B-B14F-4D97-AF65-F5344CB8AC3E}">
        <p14:creationId xmlns:p14="http://schemas.microsoft.com/office/powerpoint/2010/main" val="28894150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3535A0-C363-F37F-5EB8-A534103A5371}"/>
              </a:ext>
            </a:extLst>
          </p:cNvPr>
          <p:cNvSpPr>
            <a:spLocks noGrp="1"/>
          </p:cNvSpPr>
          <p:nvPr>
            <p:ph type="body" sz="quarter" idx="13"/>
          </p:nvPr>
        </p:nvSpPr>
        <p:spPr/>
        <p:txBody>
          <a:bodyPr/>
          <a:lstStyle/>
          <a:p>
            <a:r>
              <a:rPr lang="nl-BE" dirty="0"/>
              <a:t>Nieuwe fiches.</a:t>
            </a:r>
          </a:p>
        </p:txBody>
      </p:sp>
    </p:spTree>
    <p:extLst>
      <p:ext uri="{BB962C8B-B14F-4D97-AF65-F5344CB8AC3E}">
        <p14:creationId xmlns:p14="http://schemas.microsoft.com/office/powerpoint/2010/main" val="1471535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F4B0D-039E-B8BA-8DA1-E5809F30738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93DC59C-3BA4-30D8-87BA-82A8ADFEEEA7}"/>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26-CA-01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GEVAAR VAN BAANVERLICHTING OP </a:t>
            </a:r>
            <a:r>
              <a:rPr lang="nl-BE" sz="4000" b="1" dirty="0" err="1">
                <a:latin typeface="Arial" panose="020B0604020202020204" pitchFamily="34" charset="0"/>
                <a:cs typeface="Arial" panose="020B0604020202020204" pitchFamily="34" charset="0"/>
              </a:rPr>
              <a:t>LuM</a:t>
            </a:r>
            <a:r>
              <a:rPr lang="nl-BE" sz="4000" b="1" dirty="0">
                <a:latin typeface="Arial" panose="020B0604020202020204" pitchFamily="34" charset="0"/>
                <a:cs typeface="Arial" panose="020B0604020202020204" pitchFamily="34" charset="0"/>
              </a:rPr>
              <a:t> Basis.</a:t>
            </a:r>
          </a:p>
        </p:txBody>
      </p:sp>
      <p:graphicFrame>
        <p:nvGraphicFramePr>
          <p:cNvPr id="6" name="Table 5">
            <a:extLst>
              <a:ext uri="{FF2B5EF4-FFF2-40B4-BE49-F238E27FC236}">
                <a16:creationId xmlns:a16="http://schemas.microsoft.com/office/drawing/2014/main" id="{79F9B0AD-1D8E-5C5C-FE22-0031A5073859}"/>
              </a:ext>
            </a:extLst>
          </p:cNvPr>
          <p:cNvGraphicFramePr>
            <a:graphicFrameLocks noGrp="1"/>
          </p:cNvGraphicFramePr>
          <p:nvPr>
            <p:extLst>
              <p:ext uri="{D42A27DB-BD31-4B8C-83A1-F6EECF244321}">
                <p14:modId xmlns:p14="http://schemas.microsoft.com/office/powerpoint/2010/main" val="4219341964"/>
              </p:ext>
            </p:extLst>
          </p:nvPr>
        </p:nvGraphicFramePr>
        <p:xfrm>
          <a:off x="0" y="2149831"/>
          <a:ext cx="12192000" cy="4953680"/>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94272">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62877">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BAFS, DG H&amp;WB</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Beheer en opsporing van de vervanging van de baanverlichtingssystemen van de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Faé</a:t>
                      </a:r>
                      <a:r>
                        <a:rPr lang="nl-BE" sz="1400" dirty="0">
                          <a:effectLst/>
                          <a:latin typeface="Calibri" panose="020F0502020204030204" pitchFamily="34" charset="0"/>
                          <a:ea typeface="Calibri" panose="020F0502020204030204" pitchFamily="34" charset="0"/>
                          <a:cs typeface="Times New Roman" panose="02020603050405020304" pitchFamily="18" charset="0"/>
                        </a:rPr>
                        <a:t>-bases door LED technologie</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31/12/2028</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LcKol</a:t>
                      </a:r>
                      <a:r>
                        <a:rPr lang="nl-BE" sz="1400" dirty="0">
                          <a:effectLst/>
                          <a:latin typeface="Calibri" panose="020F0502020204030204" pitchFamily="34" charset="0"/>
                          <a:ea typeface="Calibri" panose="020F0502020204030204" pitchFamily="34" charset="0"/>
                          <a:cs typeface="Times New Roman" panose="02020603050405020304" pitchFamily="18" charset="0"/>
                        </a:rPr>
                        <a:t> POLFLIET – BAFS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 SPPT AIR</a:t>
                      </a:r>
                    </a:p>
                  </a:txBody>
                  <a:tcPr marL="7620" marR="7620" marT="7620" marB="0" anchor="ctr"/>
                </a:tc>
                <a:extLst>
                  <a:ext uri="{0D108BD9-81ED-4DB2-BD59-A6C34878D82A}">
                    <a16:rowId xmlns:a16="http://schemas.microsoft.com/office/drawing/2014/main" val="3523808688"/>
                  </a:ext>
                </a:extLst>
              </a:tr>
              <a:tr h="885804">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BAFS, DG H&amp;WB</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Vastlegging van een vatting in een </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fiche /  actieplan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31/05/2025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LcKol</a:t>
                      </a:r>
                      <a:r>
                        <a:rPr lang="nl-BE" sz="1400" dirty="0">
                          <a:effectLst/>
                          <a:latin typeface="Calibri" panose="020F0502020204030204" pitchFamily="34" charset="0"/>
                          <a:ea typeface="Calibri" panose="020F0502020204030204" pitchFamily="34" charset="0"/>
                          <a:cs typeface="Times New Roman" panose="02020603050405020304" pitchFamily="18" charset="0"/>
                        </a:rPr>
                        <a:t> POLFLIET – BAFS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 SPPT AIR</a:t>
                      </a:r>
                    </a:p>
                  </a:txBody>
                  <a:tcPr marL="7620" marR="7620" marT="7620" marB="0" anchor="ctr"/>
                </a:tc>
                <a:extLst>
                  <a:ext uri="{0D108BD9-81ED-4DB2-BD59-A6C34878D82A}">
                    <a16:rowId xmlns:a16="http://schemas.microsoft.com/office/drawing/2014/main" val="1100297093"/>
                  </a:ext>
                </a:extLst>
              </a:tr>
              <a:tr h="885804">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BAFS, DG H&amp;WB</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Analyse van het probleem per luchtmacht-eenheid.</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Prioritering van de acties per eenheid</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err="1">
                          <a:effectLst/>
                          <a:latin typeface="Calibri" panose="020F0502020204030204" pitchFamily="34" charset="0"/>
                          <a:ea typeface="Calibri" panose="020F0502020204030204" pitchFamily="34" charset="0"/>
                          <a:cs typeface="Times New Roman" panose="02020603050405020304" pitchFamily="18" charset="0"/>
                        </a:rPr>
                        <a:t>TechVerg</a:t>
                      </a:r>
                      <a:r>
                        <a:rPr lang="nl-BE" sz="1400" dirty="0">
                          <a:effectLst/>
                          <a:latin typeface="Calibri" panose="020F0502020204030204" pitchFamily="34" charset="0"/>
                          <a:ea typeface="Calibri" panose="020F0502020204030204" pitchFamily="34" charset="0"/>
                          <a:cs typeface="Times New Roman" panose="02020603050405020304" pitchFamily="18" charset="0"/>
                        </a:rPr>
                        <a:t> en presentatie van het actieplan aan de vakbonden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15/06/2025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LcKol</a:t>
                      </a:r>
                      <a:r>
                        <a:rPr lang="nl-BE" sz="1400" dirty="0">
                          <a:effectLst/>
                          <a:latin typeface="Calibri" panose="020F0502020204030204" pitchFamily="34" charset="0"/>
                          <a:ea typeface="Calibri" panose="020F0502020204030204" pitchFamily="34" charset="0"/>
                          <a:cs typeface="Times New Roman" panose="02020603050405020304" pitchFamily="18" charset="0"/>
                        </a:rPr>
                        <a:t> POLFLIET – BAFS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 SPPT AIR</a:t>
                      </a:r>
                    </a:p>
                  </a:txBody>
                  <a:tcPr marL="7620" marR="7620" marT="7620" marB="0" anchor="ctr"/>
                </a:tc>
                <a:extLst>
                  <a:ext uri="{0D108BD9-81ED-4DB2-BD59-A6C34878D82A}">
                    <a16:rowId xmlns:a16="http://schemas.microsoft.com/office/drawing/2014/main" val="3168295882"/>
                  </a:ext>
                </a:extLst>
              </a:tr>
              <a:tr h="1179411">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BAFS, DG H&amp;WB</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Start van de risicoanalyses op de bases.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Verzameling van de risicoanalyses.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Analyse van de ontvangen RA en aanpassing van de bestaande maatregelen.</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31/08/2025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LcKol</a:t>
                      </a:r>
                      <a:r>
                        <a:rPr lang="nl-BE" sz="1400" dirty="0">
                          <a:effectLst/>
                          <a:latin typeface="Calibri" panose="020F0502020204030204" pitchFamily="34" charset="0"/>
                          <a:ea typeface="Calibri" panose="020F0502020204030204" pitchFamily="34" charset="0"/>
                          <a:cs typeface="Times New Roman" panose="02020603050405020304" pitchFamily="18" charset="0"/>
                        </a:rPr>
                        <a:t> POLFLIET – BAFS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 SPPT AIR</a:t>
                      </a:r>
                    </a:p>
                  </a:txBody>
                  <a:tcPr marL="7620" marR="7620" marT="7620" marB="0" anchor="ctr"/>
                </a:tc>
                <a:extLst>
                  <a:ext uri="{0D108BD9-81ED-4DB2-BD59-A6C34878D82A}">
                    <a16:rowId xmlns:a16="http://schemas.microsoft.com/office/drawing/2014/main" val="553309125"/>
                  </a:ext>
                </a:extLst>
              </a:tr>
            </a:tbl>
          </a:graphicData>
        </a:graphic>
      </p:graphicFrame>
    </p:spTree>
    <p:extLst>
      <p:ext uri="{BB962C8B-B14F-4D97-AF65-F5344CB8AC3E}">
        <p14:creationId xmlns:p14="http://schemas.microsoft.com/office/powerpoint/2010/main" val="18107808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22B64-0648-3E2E-9830-9F41DC894AB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EBB587F-3CDB-A027-B606-CBF1A775F996}"/>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26-CA-01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GEVAAR VAN BAANVERLICHTING OP </a:t>
            </a:r>
            <a:r>
              <a:rPr lang="nl-BE" sz="4000" b="1" dirty="0" err="1">
                <a:latin typeface="Arial" panose="020B0604020202020204" pitchFamily="34" charset="0"/>
                <a:cs typeface="Arial" panose="020B0604020202020204" pitchFamily="34" charset="0"/>
              </a:rPr>
              <a:t>LuM</a:t>
            </a:r>
            <a:r>
              <a:rPr lang="nl-BE" sz="4000" b="1" dirty="0">
                <a:latin typeface="Arial" panose="020B0604020202020204" pitchFamily="34" charset="0"/>
                <a:cs typeface="Arial" panose="020B0604020202020204" pitchFamily="34" charset="0"/>
              </a:rPr>
              <a:t> Basis.</a:t>
            </a:r>
          </a:p>
        </p:txBody>
      </p:sp>
      <p:graphicFrame>
        <p:nvGraphicFramePr>
          <p:cNvPr id="6" name="Table 5">
            <a:extLst>
              <a:ext uri="{FF2B5EF4-FFF2-40B4-BE49-F238E27FC236}">
                <a16:creationId xmlns:a16="http://schemas.microsoft.com/office/drawing/2014/main" id="{8864D73B-F37B-2AFA-50CD-AFBB667D4B93}"/>
              </a:ext>
            </a:extLst>
          </p:cNvPr>
          <p:cNvGraphicFramePr>
            <a:graphicFrameLocks noGrp="1"/>
          </p:cNvGraphicFramePr>
          <p:nvPr>
            <p:extLst>
              <p:ext uri="{D42A27DB-BD31-4B8C-83A1-F6EECF244321}">
                <p14:modId xmlns:p14="http://schemas.microsoft.com/office/powerpoint/2010/main" val="175094894"/>
              </p:ext>
            </p:extLst>
          </p:nvPr>
        </p:nvGraphicFramePr>
        <p:xfrm>
          <a:off x="0" y="2149831"/>
          <a:ext cx="12192000" cy="3528757"/>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94272">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62877">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BAFS, DG H&amp;WB</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Vervanging van de markering door fasen (per eenheid)</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1</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31/12/2028</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LcKol</a:t>
                      </a:r>
                      <a:r>
                        <a:rPr lang="nl-BE" sz="1400" dirty="0">
                          <a:effectLst/>
                          <a:latin typeface="Calibri" panose="020F0502020204030204" pitchFamily="34" charset="0"/>
                          <a:ea typeface="Calibri" panose="020F0502020204030204" pitchFamily="34" charset="0"/>
                          <a:cs typeface="Times New Roman" panose="02020603050405020304" pitchFamily="18" charset="0"/>
                        </a:rPr>
                        <a:t> POLFLIET – BAFS</a:t>
                      </a:r>
                    </a:p>
                  </a:txBody>
                  <a:tcPr marL="7620" marR="7620" marT="7620" marB="0" anchor="ctr"/>
                </a:tc>
                <a:tc>
                  <a:txBody>
                    <a:bodyPr/>
                    <a:lstStyle/>
                    <a:p>
                      <a:pPr algn="ctr" fontAlgn="b"/>
                      <a:r>
                        <a:rPr lang="nl-BE" sz="1400" b="0" i="0" u="none" strike="noStrike" dirty="0" err="1">
                          <a:effectLst/>
                          <a:latin typeface="Calibri" panose="020F0502020204030204" pitchFamily="34" charset="0"/>
                        </a:rPr>
                        <a:t>Maj</a:t>
                      </a:r>
                      <a:r>
                        <a:rPr lang="nl-BE" sz="1400" b="0" i="0" u="none" strike="noStrike" dirty="0">
                          <a:effectLst/>
                          <a:latin typeface="Calibri" panose="020F0502020204030204" pitchFamily="34" charset="0"/>
                        </a:rPr>
                        <a:t> DAMART Arnaud SPPT AIR</a:t>
                      </a:r>
                    </a:p>
                  </a:txBody>
                  <a:tcPr marL="7620" marR="7620" marT="7620" marB="0" anchor="ctr"/>
                </a:tc>
                <a:extLst>
                  <a:ext uri="{0D108BD9-81ED-4DB2-BD59-A6C34878D82A}">
                    <a16:rowId xmlns:a16="http://schemas.microsoft.com/office/drawing/2014/main" val="3523808688"/>
                  </a:ext>
                </a:extLst>
              </a:tr>
              <a:tr h="885804">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1100297093"/>
                  </a:ext>
                </a:extLst>
              </a:tr>
              <a:tr h="885804">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fontAlgn="b"/>
                      <a:endParaRPr lang="nl-BE" sz="1400" b="0" i="0" u="none" strike="noStrike" dirty="0">
                        <a:effectLst/>
                        <a:latin typeface="Calibri" panose="020F0502020204030204" pitchFamily="34" charset="0"/>
                      </a:endParaRPr>
                    </a:p>
                  </a:txBody>
                  <a:tcPr marL="7620" marR="7620" marT="7620" marB="0" anchor="ctr"/>
                </a:tc>
                <a:extLst>
                  <a:ext uri="{0D108BD9-81ED-4DB2-BD59-A6C34878D82A}">
                    <a16:rowId xmlns:a16="http://schemas.microsoft.com/office/drawing/2014/main" val="3168295882"/>
                  </a:ext>
                </a:extLst>
              </a:tr>
            </a:tbl>
          </a:graphicData>
        </a:graphic>
      </p:graphicFrame>
    </p:spTree>
    <p:extLst>
      <p:ext uri="{BB962C8B-B14F-4D97-AF65-F5344CB8AC3E}">
        <p14:creationId xmlns:p14="http://schemas.microsoft.com/office/powerpoint/2010/main" val="37994066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30CFB-0C44-06A7-6EA2-AE5D2941632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EC07991-44D9-C090-8167-AA867D511E36}"/>
              </a:ext>
            </a:extLst>
          </p:cNvPr>
          <p:cNvSpPr txBox="1"/>
          <p:nvPr/>
        </p:nvSpPr>
        <p:spPr>
          <a:xfrm>
            <a:off x="0" y="113803"/>
            <a:ext cx="12192000" cy="2000548"/>
          </a:xfrm>
          <a:prstGeom prst="rect">
            <a:avLst/>
          </a:prstGeom>
        </p:spPr>
        <p:txBody>
          <a:bodyPr wrap="square" rtlCol="0">
            <a:spAutoFit/>
          </a:bodyPr>
          <a:lstStyle/>
          <a:p>
            <a:pPr algn="ctr"/>
            <a:r>
              <a:rPr lang="nl-BE" sz="4400" b="1" dirty="0">
                <a:latin typeface="Arial" panose="020B0604020202020204" pitchFamily="34" charset="0"/>
                <a:cs typeface="Arial" panose="020B0604020202020204" pitchFamily="34" charset="0"/>
              </a:rPr>
              <a:t>26-HR-01</a:t>
            </a:r>
            <a:br>
              <a:rPr lang="nl-BE" sz="4400" b="1" dirty="0">
                <a:latin typeface="Arial" panose="020B0604020202020204" pitchFamily="34" charset="0"/>
                <a:cs typeface="Arial" panose="020B0604020202020204" pitchFamily="34" charset="0"/>
              </a:rPr>
            </a:br>
            <a:r>
              <a:rPr lang="nl-BE" sz="4000" b="1" dirty="0">
                <a:latin typeface="Arial" panose="020B0604020202020204" pitchFamily="34" charset="0"/>
                <a:cs typeface="Arial" panose="020B0604020202020204" pitchFamily="34" charset="0"/>
              </a:rPr>
              <a:t>HERZIENING TOELAGE VOOR GEVAARLIJK? ONGEZOND EN HINDERLIJK WERK.</a:t>
            </a:r>
          </a:p>
        </p:txBody>
      </p:sp>
      <p:graphicFrame>
        <p:nvGraphicFramePr>
          <p:cNvPr id="6" name="Table 5">
            <a:extLst>
              <a:ext uri="{FF2B5EF4-FFF2-40B4-BE49-F238E27FC236}">
                <a16:creationId xmlns:a16="http://schemas.microsoft.com/office/drawing/2014/main" id="{841FBD85-2FC2-B23F-F388-5E2B1F85D95C}"/>
              </a:ext>
            </a:extLst>
          </p:cNvPr>
          <p:cNvGraphicFramePr>
            <a:graphicFrameLocks noGrp="1"/>
          </p:cNvGraphicFramePr>
          <p:nvPr>
            <p:extLst>
              <p:ext uri="{D42A27DB-BD31-4B8C-83A1-F6EECF244321}">
                <p14:modId xmlns:p14="http://schemas.microsoft.com/office/powerpoint/2010/main" val="2774222968"/>
              </p:ext>
            </p:extLst>
          </p:nvPr>
        </p:nvGraphicFramePr>
        <p:xfrm>
          <a:off x="0" y="2149831"/>
          <a:ext cx="12192000" cy="3897196"/>
        </p:xfrm>
        <a:graphic>
          <a:graphicData uri="http://schemas.openxmlformats.org/drawingml/2006/table">
            <a:tbl>
              <a:tblPr firstRow="1" bandRow="1">
                <a:tableStyleId>{5C22544A-7EE6-4342-B048-85BDC9FD1C3A}</a:tableStyleId>
              </a:tblPr>
              <a:tblGrid>
                <a:gridCol w="1344246">
                  <a:extLst>
                    <a:ext uri="{9D8B030D-6E8A-4147-A177-3AD203B41FA5}">
                      <a16:colId xmlns:a16="http://schemas.microsoft.com/office/drawing/2014/main" val="3164560031"/>
                    </a:ext>
                  </a:extLst>
                </a:gridCol>
                <a:gridCol w="3040185">
                  <a:extLst>
                    <a:ext uri="{9D8B030D-6E8A-4147-A177-3AD203B41FA5}">
                      <a16:colId xmlns:a16="http://schemas.microsoft.com/office/drawing/2014/main" val="4051463726"/>
                    </a:ext>
                  </a:extLst>
                </a:gridCol>
                <a:gridCol w="1520092">
                  <a:extLst>
                    <a:ext uri="{9D8B030D-6E8A-4147-A177-3AD203B41FA5}">
                      <a16:colId xmlns:a16="http://schemas.microsoft.com/office/drawing/2014/main" val="2989411758"/>
                    </a:ext>
                  </a:extLst>
                </a:gridCol>
                <a:gridCol w="817553">
                  <a:extLst>
                    <a:ext uri="{9D8B030D-6E8A-4147-A177-3AD203B41FA5}">
                      <a16:colId xmlns:a16="http://schemas.microsoft.com/office/drawing/2014/main" val="3396486518"/>
                    </a:ext>
                  </a:extLst>
                </a:gridCol>
                <a:gridCol w="1186248">
                  <a:extLst>
                    <a:ext uri="{9D8B030D-6E8A-4147-A177-3AD203B41FA5}">
                      <a16:colId xmlns:a16="http://schemas.microsoft.com/office/drawing/2014/main" val="3760943750"/>
                    </a:ext>
                  </a:extLst>
                </a:gridCol>
                <a:gridCol w="2018271">
                  <a:extLst>
                    <a:ext uri="{9D8B030D-6E8A-4147-A177-3AD203B41FA5}">
                      <a16:colId xmlns:a16="http://schemas.microsoft.com/office/drawing/2014/main" val="435362140"/>
                    </a:ext>
                  </a:extLst>
                </a:gridCol>
                <a:gridCol w="2265405">
                  <a:extLst>
                    <a:ext uri="{9D8B030D-6E8A-4147-A177-3AD203B41FA5}">
                      <a16:colId xmlns:a16="http://schemas.microsoft.com/office/drawing/2014/main" val="2718862243"/>
                    </a:ext>
                  </a:extLst>
                </a:gridCol>
              </a:tblGrid>
              <a:tr h="994272">
                <a:tc>
                  <a:txBody>
                    <a:bodyPr/>
                    <a:lstStyle/>
                    <a:p>
                      <a:pPr algn="ctr"/>
                      <a:r>
                        <a:rPr lang="nl-BE">
                          <a:solidFill>
                            <a:schemeClr val="bg1"/>
                          </a:solidFill>
                        </a:rPr>
                        <a:t>Actor</a:t>
                      </a:r>
                      <a:endParaRPr lang="nl-BE" dirty="0">
                        <a:solidFill>
                          <a:schemeClr val="bg1"/>
                        </a:solidFill>
                      </a:endParaRP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Impact</a:t>
                      </a:r>
                      <a:br>
                        <a:rPr lang="nl-BE">
                          <a:solidFill>
                            <a:schemeClr val="bg1"/>
                          </a:solidFill>
                        </a:rPr>
                      </a:br>
                      <a:r>
                        <a:rPr lang="nl-BE">
                          <a:solidFill>
                            <a:schemeClr val="bg1"/>
                          </a:solidFill>
                        </a:rPr>
                        <a:t>LPP/PLP</a:t>
                      </a:r>
                      <a:br>
                        <a:rPr lang="nl-BE">
                          <a:solidFill>
                            <a:schemeClr val="bg1"/>
                          </a:solidFill>
                        </a:rPr>
                      </a:br>
                      <a:r>
                        <a:rPr lang="nl-BE">
                          <a:solidFill>
                            <a:schemeClr val="bg1"/>
                          </a:solidFill>
                        </a:rPr>
                        <a:t>KKE</a:t>
                      </a:r>
                      <a:endParaRPr lang="nl-BE" dirty="0">
                        <a:solidFill>
                          <a:schemeClr val="bg1"/>
                        </a:solidFill>
                      </a:endParaRPr>
                    </a:p>
                  </a:txBody>
                  <a:tcPr anchor="ctr"/>
                </a:tc>
                <a:tc>
                  <a:txBody>
                    <a:bodyPr/>
                    <a:lstStyle/>
                    <a:p>
                      <a:pPr algn="ctr"/>
                      <a:r>
                        <a:rPr lang="nl-BE">
                          <a:solidFill>
                            <a:schemeClr val="bg1"/>
                          </a:solidFill>
                        </a:rPr>
                        <a:t>Prio</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a:solidFill>
                            <a:schemeClr val="bg1"/>
                          </a:solidFill>
                        </a:rPr>
                        <a:t>Preventieadviseur</a:t>
                      </a:r>
                      <a:endParaRPr lang="nl-BE" dirty="0">
                        <a:solidFill>
                          <a:schemeClr val="bg1"/>
                        </a:solidFill>
                      </a:endParaRPr>
                    </a:p>
                  </a:txBody>
                  <a:tcPr anchor="ctr"/>
                </a:tc>
                <a:extLst>
                  <a:ext uri="{0D108BD9-81ED-4DB2-BD59-A6C34878D82A}">
                    <a16:rowId xmlns:a16="http://schemas.microsoft.com/office/drawing/2014/main" val="3142780"/>
                  </a:ext>
                </a:extLst>
              </a:tr>
              <a:tr h="762877">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 H&amp;WB</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DG HR-P</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Evaluatie van de procedures en bestaande categorieën: identificatie van lacunes en verouderde definities. Analyse op basis van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position</a:t>
                      </a:r>
                      <a:r>
                        <a:rPr lang="nl-BE" sz="1400" dirty="0">
                          <a:effectLst/>
                          <a:latin typeface="Calibri" panose="020F0502020204030204" pitchFamily="34" charset="0"/>
                          <a:ea typeface="Calibri" panose="020F0502020204030204" pitchFamily="34" charset="0"/>
                          <a:cs typeface="Times New Roman" panose="02020603050405020304" pitchFamily="18" charset="0"/>
                        </a:rPr>
                        <a:t>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tasks</a:t>
                      </a:r>
                      <a:r>
                        <a:rPr lang="nl-BE" sz="1400" dirty="0">
                          <a:effectLst/>
                          <a:latin typeface="Calibri" panose="020F0502020204030204" pitchFamily="34" charset="0"/>
                          <a:ea typeface="Calibri" panose="020F0502020204030204" pitchFamily="34" charset="0"/>
                          <a:cs typeface="Times New Roman" panose="02020603050405020304" pitchFamily="18" charset="0"/>
                        </a:rPr>
                        <a:t> in de eenheden. </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31/03/2026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NEYENS Ellen</a:t>
                      </a:r>
                    </a:p>
                  </a:txBody>
                  <a:tcPr marL="7620" marR="7620" marT="7620" marB="0" anchor="ctr"/>
                </a:tc>
                <a:tc>
                  <a:txBody>
                    <a:bodyPr/>
                    <a:lstStyle/>
                    <a:p>
                      <a:pPr algn="ctr" fontAlgn="b"/>
                      <a:r>
                        <a:rPr lang="nl-BE" sz="1400" b="0" i="0" u="none" strike="noStrike" dirty="0">
                          <a:effectLst/>
                          <a:latin typeface="Calibri" panose="020F0502020204030204" pitchFamily="34" charset="0"/>
                        </a:rPr>
                        <a:t>Kol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3523808688"/>
                  </a:ext>
                </a:extLst>
              </a:tr>
              <a:tr h="885804">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 H&amp;WB</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DG HR-P</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Vastleggen van criteria, </a:t>
                      </a:r>
                      <a:r>
                        <a:rPr lang="nl-BE" sz="1400" dirty="0" err="1">
                          <a:effectLst/>
                          <a:latin typeface="Calibri" panose="020F0502020204030204" pitchFamily="34" charset="0"/>
                          <a:ea typeface="Calibri" panose="020F0502020204030204" pitchFamily="34" charset="0"/>
                          <a:cs typeface="Times New Roman" panose="02020603050405020304" pitchFamily="18" charset="0"/>
                        </a:rPr>
                        <a:t>definiering</a:t>
                      </a:r>
                      <a:r>
                        <a:rPr lang="nl-BE" sz="1400" dirty="0">
                          <a:effectLst/>
                          <a:latin typeface="Calibri" panose="020F0502020204030204" pitchFamily="34" charset="0"/>
                          <a:ea typeface="Calibri" panose="020F0502020204030204" pitchFamily="34" charset="0"/>
                          <a:cs typeface="Times New Roman" panose="02020603050405020304" pitchFamily="18" charset="0"/>
                        </a:rPr>
                        <a:t> van taken en opmaken van nieuwe lijst gevaarlijk, ongezond en hinderlijk werk.</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30/06/2026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NEYENS Ellen</a:t>
                      </a:r>
                    </a:p>
                  </a:txBody>
                  <a:tcPr marL="7620" marR="7620" marT="7620" marB="0" anchor="ctr"/>
                </a:tc>
                <a:tc>
                  <a:txBody>
                    <a:bodyPr/>
                    <a:lstStyle/>
                    <a:p>
                      <a:pPr algn="ctr" fontAlgn="b"/>
                      <a:r>
                        <a:rPr lang="nl-BE" sz="1400" b="0" i="0" u="none" strike="noStrike" dirty="0">
                          <a:effectLst/>
                          <a:latin typeface="Calibri" panose="020F0502020204030204" pitchFamily="34" charset="0"/>
                        </a:rPr>
                        <a:t>Kol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1100297093"/>
                  </a:ext>
                </a:extLst>
              </a:tr>
              <a:tr h="885804">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DG H&amp;WB</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DG HR-P</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Voorstellen tot aanpassing wetgeving.</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Nihil</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31/12/2026</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effectLst/>
                          <a:latin typeface="Calibri" panose="020F0502020204030204" pitchFamily="34" charset="0"/>
                          <a:ea typeface="Calibri" panose="020F0502020204030204" pitchFamily="34" charset="0"/>
                          <a:cs typeface="Times New Roman" panose="02020603050405020304" pitchFamily="18" charset="0"/>
                        </a:rPr>
                        <a:t>Cdt</a:t>
                      </a:r>
                      <a:r>
                        <a:rPr lang="nl-BE" sz="1400" dirty="0">
                          <a:effectLst/>
                          <a:latin typeface="Calibri" panose="020F0502020204030204" pitchFamily="34" charset="0"/>
                          <a:ea typeface="Calibri" panose="020F0502020204030204" pitchFamily="34" charset="0"/>
                          <a:cs typeface="Times New Roman" panose="02020603050405020304" pitchFamily="18" charset="0"/>
                        </a:rPr>
                        <a:t> NEYENS Ellen</a:t>
                      </a:r>
                    </a:p>
                  </a:txBody>
                  <a:tcPr marL="7620" marR="7620" marT="7620" marB="0" anchor="ctr"/>
                </a:tc>
                <a:tc>
                  <a:txBody>
                    <a:bodyPr/>
                    <a:lstStyle/>
                    <a:p>
                      <a:pPr algn="ctr" fontAlgn="b"/>
                      <a:r>
                        <a:rPr lang="nl-BE" sz="1400" b="0" i="0" u="none" strike="noStrike" dirty="0">
                          <a:effectLst/>
                          <a:latin typeface="Calibri" panose="020F0502020204030204" pitchFamily="34" charset="0"/>
                        </a:rPr>
                        <a:t>Kol MELANGE Philippe</a:t>
                      </a:r>
                      <a:br>
                        <a:rPr lang="nl-BE" sz="1400" b="0" i="0" u="none" strike="noStrike" dirty="0">
                          <a:effectLst/>
                          <a:latin typeface="Calibri" panose="020F0502020204030204" pitchFamily="34" charset="0"/>
                        </a:rPr>
                      </a:br>
                      <a:r>
                        <a:rPr lang="nl-BE" sz="1400" b="0" i="0" u="none" strike="noStrike" dirty="0" err="1">
                          <a:effectLst/>
                          <a:latin typeface="Calibri" panose="020F0502020204030204" pitchFamily="34" charset="0"/>
                        </a:rPr>
                        <a:t>LtKol</a:t>
                      </a:r>
                      <a:r>
                        <a:rPr lang="nl-BE" sz="1400" b="0" i="0" u="none" strike="noStrike" dirty="0">
                          <a:effectLst/>
                          <a:latin typeface="Calibri" panose="020F0502020204030204" pitchFamily="34" charset="0"/>
                        </a:rPr>
                        <a:t> HINDERIJCKX Peter</a:t>
                      </a:r>
                    </a:p>
                  </a:txBody>
                  <a:tcPr marL="7620" marR="7620" marT="7620" marB="0" anchor="ctr"/>
                </a:tc>
                <a:extLst>
                  <a:ext uri="{0D108BD9-81ED-4DB2-BD59-A6C34878D82A}">
                    <a16:rowId xmlns:a16="http://schemas.microsoft.com/office/drawing/2014/main" val="3168295882"/>
                  </a:ext>
                </a:extLst>
              </a:tr>
            </a:tbl>
          </a:graphicData>
        </a:graphic>
      </p:graphicFrame>
    </p:spTree>
    <p:extLst>
      <p:ext uri="{BB962C8B-B14F-4D97-AF65-F5344CB8AC3E}">
        <p14:creationId xmlns:p14="http://schemas.microsoft.com/office/powerpoint/2010/main" val="3800303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endParaRPr lang="nl-BE" sz="4400" b="1" dirty="0">
              <a:latin typeface="Arial" panose="020B0604020202020204" pitchFamily="34" charset="0"/>
              <a:cs typeface="Arial" panose="020B0604020202020204" pitchFamily="34" charset="0"/>
            </a:endParaRP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0" y="3244334"/>
            <a:ext cx="12192000" cy="1015663"/>
          </a:xfrm>
          <a:prstGeom prst="rect">
            <a:avLst/>
          </a:prstGeom>
        </p:spPr>
        <p:txBody>
          <a:bodyPr wrap="square">
            <a:spAutoFit/>
          </a:bodyPr>
          <a:lstStyle/>
          <a:p>
            <a:pPr algn="ctr"/>
            <a:r>
              <a:rPr lang="nl-BE" sz="6000" b="1" dirty="0">
                <a:latin typeface="Arial" panose="020B0604020202020204" pitchFamily="34" charset="0"/>
                <a:cs typeface="Arial" panose="020B0604020202020204" pitchFamily="34" charset="0"/>
              </a:rPr>
              <a:t>Actiepunten LDPBW 08.</a:t>
            </a:r>
          </a:p>
        </p:txBody>
      </p:sp>
      <p:pic>
        <p:nvPicPr>
          <p:cNvPr id="5" name="Picture 4" descr="A logo with a bird head&#10;&#10;Description automatically generated">
            <a:extLst>
              <a:ext uri="{FF2B5EF4-FFF2-40B4-BE49-F238E27FC236}">
                <a16:creationId xmlns:a16="http://schemas.microsoft.com/office/drawing/2014/main" id="{BBA22E49-8EDC-8426-C9A0-5256154302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03" y="113802"/>
            <a:ext cx="1143099" cy="1143099"/>
          </a:xfrm>
          <a:prstGeom prst="rect">
            <a:avLst/>
          </a:prstGeom>
        </p:spPr>
      </p:pic>
    </p:spTree>
    <p:extLst>
      <p:ext uri="{BB962C8B-B14F-4D97-AF65-F5344CB8AC3E}">
        <p14:creationId xmlns:p14="http://schemas.microsoft.com/office/powerpoint/2010/main" val="1822378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
        <p:nvSpPr>
          <p:cNvPr id="2" name="Rectangle 1"/>
          <p:cNvSpPr/>
          <p:nvPr/>
        </p:nvSpPr>
        <p:spPr>
          <a:xfrm>
            <a:off x="1237673" y="1905506"/>
            <a:ext cx="10122305" cy="2585323"/>
          </a:xfrm>
          <a:prstGeom prst="rect">
            <a:avLst/>
          </a:prstGeom>
        </p:spPr>
        <p:txBody>
          <a:bodyPr wrap="square">
            <a:spAutoFit/>
          </a:bodyPr>
          <a:lstStyle/>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(CODEX betreffende het welzijn op het werk {</a:t>
            </a:r>
            <a:r>
              <a:rPr lang="nl-BE" altLang="en-US" kern="0" dirty="0">
                <a:solidFill>
                  <a:schemeClr val="tx1">
                    <a:lumMod val="50000"/>
                  </a:schemeClr>
                </a:solidFill>
                <a:latin typeface="Arial" panose="020B0604020202020204" pitchFamily="34" charset="0"/>
                <a:cs typeface="Arial" panose="020B0604020202020204" pitchFamily="34" charset="0"/>
                <a:hlinkClick r:id="rId3"/>
              </a:rPr>
              <a:t>NL</a:t>
            </a:r>
            <a:r>
              <a:rPr lang="nl-BE" altLang="en-US" kern="0" dirty="0">
                <a:solidFill>
                  <a:schemeClr val="tx1">
                    <a:lumMod val="50000"/>
                  </a:schemeClr>
                </a:solidFill>
                <a:latin typeface="Arial" panose="020B0604020202020204" pitchFamily="34" charset="0"/>
                <a:cs typeface="Arial" panose="020B0604020202020204" pitchFamily="34" charset="0"/>
              </a:rPr>
              <a:t> – </a:t>
            </a:r>
            <a:r>
              <a:rPr lang="nl-BE" altLang="en-US" kern="0" dirty="0">
                <a:solidFill>
                  <a:schemeClr val="tx1">
                    <a:lumMod val="50000"/>
                  </a:schemeClr>
                </a:solidFill>
                <a:latin typeface="Arial" panose="020B0604020202020204" pitchFamily="34" charset="0"/>
                <a:cs typeface="Arial" panose="020B0604020202020204" pitchFamily="34" charset="0"/>
                <a:hlinkClick r:id="rId4"/>
              </a:rPr>
              <a:t>FR</a:t>
            </a:r>
            <a:r>
              <a:rPr lang="nl-BE" altLang="en-US" kern="0" dirty="0">
                <a:solidFill>
                  <a:schemeClr val="tx1">
                    <a:lumMod val="50000"/>
                  </a:schemeClr>
                </a:solidFill>
                <a:latin typeface="Arial" panose="020B0604020202020204" pitchFamily="34" charset="0"/>
                <a:cs typeface="Arial" panose="020B0604020202020204" pitchFamily="34" charset="0"/>
              </a:rPr>
              <a:t>})</a:t>
            </a:r>
            <a:br>
              <a:rPr lang="nl-BE" altLang="en-US" kern="0" dirty="0">
                <a:solidFill>
                  <a:schemeClr val="tx1">
                    <a:lumMod val="50000"/>
                  </a:schemeClr>
                </a:solidFill>
                <a:latin typeface="Arial" panose="020B0604020202020204" pitchFamily="34" charset="0"/>
                <a:cs typeface="Arial" panose="020B0604020202020204" pitchFamily="34" charset="0"/>
              </a:rPr>
            </a:br>
            <a:endParaRPr lang="nl-BE" altLang="en-US" kern="0" dirty="0">
              <a:solidFill>
                <a:schemeClr val="tx1">
                  <a:lumMod val="50000"/>
                </a:schemeClr>
              </a:solidFill>
              <a:latin typeface="Arial" panose="020B0604020202020204" pitchFamily="34" charset="0"/>
              <a:cs typeface="Arial" panose="020B0604020202020204" pitchFamily="34" charset="0"/>
              <a:hlinkClick r:id="rId5"/>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hlinkClick r:id="rId5"/>
              </a:rPr>
              <a:t>CODEX, Boek 2: Organisatorische structuren en sociaaloverleg, Titel 1 – De interne dienst voor preventie en bescherming op het werk</a:t>
            </a: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66700">
              <a:defRPr/>
            </a:pP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nl-BE" altLang="en-US" kern="0" dirty="0">
              <a:solidFill>
                <a:schemeClr val="tx1">
                  <a:lumMod val="50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r>
              <a:rPr lang="nl-BE" altLang="en-US" kern="0" dirty="0">
                <a:solidFill>
                  <a:schemeClr val="tx1">
                    <a:lumMod val="50000"/>
                  </a:schemeClr>
                </a:solidFill>
                <a:latin typeface="Arial" panose="020B0604020202020204" pitchFamily="34" charset="0"/>
                <a:cs typeface="Arial" panose="020B0604020202020204" pitchFamily="34" charset="0"/>
              </a:rPr>
              <a:t>GPP-JAP 2025-2029</a:t>
            </a:r>
          </a:p>
          <a:p>
            <a:pPr marL="742950" lvl="1" indent="-285750">
              <a:buFont typeface="Courier New" panose="02070309020205020404" pitchFamily="49" charset="0"/>
              <a:buChar char="o"/>
              <a:defRPr/>
            </a:pPr>
            <a:r>
              <a:rPr lang="nl-BE" dirty="0">
                <a:effectLst/>
                <a:hlinkClick r:id="rId6" action="ppaction://hlinkfile"/>
              </a:rPr>
              <a:t>Globaal Preventieplan_2025-2029_JAP 2025_N_MITS_2500003060</a:t>
            </a:r>
            <a:endParaRPr lang="nl-BE" kern="0" dirty="0">
              <a:solidFill>
                <a:schemeClr val="tx1">
                  <a:lumMod val="50000"/>
                </a:schemeClr>
              </a:solidFill>
              <a:effectLst/>
              <a:latin typeface="Arial" panose="020B0604020202020204" pitchFamily="34" charset="0"/>
              <a:cs typeface="Arial" panose="020B0604020202020204" pitchFamily="34" charset="0"/>
            </a:endParaRPr>
          </a:p>
          <a:p>
            <a:pPr marL="742950" lvl="1" indent="-285750">
              <a:buFont typeface="Courier New" panose="02070309020205020404" pitchFamily="49" charset="0"/>
              <a:buChar char="o"/>
              <a:defRPr/>
            </a:pPr>
            <a:r>
              <a:rPr lang="fr-FR" dirty="0">
                <a:effectLst/>
                <a:hlinkClick r:id="rId7" action="ppaction://hlinkfile"/>
              </a:rPr>
              <a:t>Plan Global de Prévention_2025-2029_PAA 2025_F_MITS_2500003060</a:t>
            </a:r>
            <a:r>
              <a:rPr lang="nl-BE" altLang="en-US" kern="0" dirty="0">
                <a:solidFill>
                  <a:schemeClr val="tx1">
                    <a:lumMod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436190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384995"/>
          </a:xfrm>
          <a:prstGeom prst="rect">
            <a:avLst/>
          </a:prstGeom>
        </p:spPr>
        <p:txBody>
          <a:bodyPr wrap="square" rtlCol="0">
            <a:spAutoFit/>
          </a:bodyPr>
          <a:lstStyle/>
          <a:p>
            <a:pPr algn="ctr"/>
            <a:br>
              <a:rPr lang="nl-BE" sz="4400" b="1" dirty="0">
                <a:latin typeface="Arial" panose="020B0604020202020204" pitchFamily="34" charset="0"/>
                <a:cs typeface="Arial" panose="020B0604020202020204" pitchFamily="34" charset="0"/>
              </a:rPr>
            </a:br>
            <a:r>
              <a:rPr lang="nl-BE" sz="4000" b="1" dirty="0">
                <a:solidFill>
                  <a:srgbClr val="00B050"/>
                </a:solidFill>
                <a:latin typeface="Arial" panose="020B0604020202020204" pitchFamily="34" charset="0"/>
                <a:cs typeface="Arial" panose="020B0604020202020204" pitchFamily="34" charset="0"/>
              </a:rPr>
              <a:t>Actiepunten BOC 08</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4256622502"/>
              </p:ext>
            </p:extLst>
          </p:nvPr>
        </p:nvGraphicFramePr>
        <p:xfrm>
          <a:off x="0" y="1481085"/>
          <a:ext cx="12192000" cy="5376915"/>
        </p:xfrm>
        <a:graphic>
          <a:graphicData uri="http://schemas.openxmlformats.org/drawingml/2006/table">
            <a:tbl>
              <a:tblPr firstRow="1" bandRow="1">
                <a:tableStyleId>{5C22544A-7EE6-4342-B048-85BDC9FD1C3A}</a:tableStyleId>
              </a:tblPr>
              <a:tblGrid>
                <a:gridCol w="1377852">
                  <a:extLst>
                    <a:ext uri="{9D8B030D-6E8A-4147-A177-3AD203B41FA5}">
                      <a16:colId xmlns:a16="http://schemas.microsoft.com/office/drawing/2014/main" val="3296994253"/>
                    </a:ext>
                  </a:extLst>
                </a:gridCol>
                <a:gridCol w="2498579">
                  <a:extLst>
                    <a:ext uri="{9D8B030D-6E8A-4147-A177-3AD203B41FA5}">
                      <a16:colId xmlns:a16="http://schemas.microsoft.com/office/drawing/2014/main" val="3164560031"/>
                    </a:ext>
                  </a:extLst>
                </a:gridCol>
                <a:gridCol w="2789169">
                  <a:extLst>
                    <a:ext uri="{9D8B030D-6E8A-4147-A177-3AD203B41FA5}">
                      <a16:colId xmlns:a16="http://schemas.microsoft.com/office/drawing/2014/main" val="4051463726"/>
                    </a:ext>
                  </a:extLst>
                </a:gridCol>
                <a:gridCol w="1198497">
                  <a:extLst>
                    <a:ext uri="{9D8B030D-6E8A-4147-A177-3AD203B41FA5}">
                      <a16:colId xmlns:a16="http://schemas.microsoft.com/office/drawing/2014/main" val="3760943750"/>
                    </a:ext>
                  </a:extLst>
                </a:gridCol>
                <a:gridCol w="2039109">
                  <a:extLst>
                    <a:ext uri="{9D8B030D-6E8A-4147-A177-3AD203B41FA5}">
                      <a16:colId xmlns:a16="http://schemas.microsoft.com/office/drawing/2014/main" val="435362140"/>
                    </a:ext>
                  </a:extLst>
                </a:gridCol>
                <a:gridCol w="2288794">
                  <a:extLst>
                    <a:ext uri="{9D8B030D-6E8A-4147-A177-3AD203B41FA5}">
                      <a16:colId xmlns:a16="http://schemas.microsoft.com/office/drawing/2014/main" val="2718862243"/>
                    </a:ext>
                  </a:extLst>
                </a:gridCol>
              </a:tblGrid>
              <a:tr h="874029">
                <a:tc>
                  <a:txBody>
                    <a:bodyPr/>
                    <a:lstStyle/>
                    <a:p>
                      <a:pPr algn="ctr"/>
                      <a:r>
                        <a:rPr lang="nl-BE" dirty="0">
                          <a:solidFill>
                            <a:schemeClr val="bg1"/>
                          </a:solidFill>
                        </a:rPr>
                        <a:t>Nr.</a:t>
                      </a:r>
                    </a:p>
                  </a:txBody>
                  <a:tcPr anchor="ctr"/>
                </a:tc>
                <a:tc>
                  <a:txBody>
                    <a:bodyPr/>
                    <a:lstStyle/>
                    <a:p>
                      <a:pPr algn="ctr"/>
                      <a:r>
                        <a:rPr lang="nl-BE" dirty="0">
                          <a:solidFill>
                            <a:schemeClr val="bg1"/>
                          </a:solidFill>
                        </a:rPr>
                        <a:t>Ref</a:t>
                      </a:r>
                    </a:p>
                  </a:txBody>
                  <a:tcPr anchor="ctr"/>
                </a:tc>
                <a:tc>
                  <a:txBody>
                    <a:bodyPr/>
                    <a:lstStyle/>
                    <a:p>
                      <a:pPr algn="ctr"/>
                      <a:r>
                        <a:rPr lang="nl-BE">
                          <a:solidFill>
                            <a:schemeClr val="bg1"/>
                          </a:solidFill>
                        </a:rPr>
                        <a:t>Ojectief/Taak</a:t>
                      </a:r>
                      <a:endParaRPr lang="nl-BE" dirty="0">
                        <a:solidFill>
                          <a:schemeClr val="bg1"/>
                        </a:solidFill>
                      </a:endParaRP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715812">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22-BOC08-01</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21-MR-01: Brandveiligheid</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21-WB-02: Intern Noodplan</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Aanduiden en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inplaatsstellen</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van een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brandpreventiecoördiator</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Niv</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eenheid</a:t>
                      </a: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Eenheid</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3523808688"/>
                  </a:ext>
                </a:extLst>
              </a:tr>
              <a:tr h="812168">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22-BOC08-02</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21-MR-01: Brandveiligheid</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21-WB-02: Intern Noodplan</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Aanduiden en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inplaatsstellen</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van een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brandpreventiecoördiator</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Niv</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Blok</a:t>
                      </a: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Eenheid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1100297093"/>
                  </a:ext>
                </a:extLst>
              </a:tr>
              <a:tr h="812168">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22-BOC08-03</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21-MR-01: Brandveiligheid</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21-WB-02: Intern Noodplan</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rPr>
                        <a:t>Opmaak compliance analyse brand </a:t>
                      </a:r>
                      <a:r>
                        <a:rPr lang="nl-BE" sz="1400"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Niv</a:t>
                      </a:r>
                      <a:r>
                        <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rPr>
                        <a:t> Blok</a:t>
                      </a:r>
                      <a:br>
                        <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rPr>
                      </a:br>
                      <a:r>
                        <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hlinkClick r:id="rId3"/>
                        </a:rPr>
                        <a:t>Template</a:t>
                      </a:r>
                      <a:endPar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Eenheid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3168295882"/>
                  </a:ext>
                </a:extLst>
              </a:tr>
              <a:tr h="1081369">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22-BOC08-04</a:t>
                      </a:r>
                    </a:p>
                  </a:txBody>
                  <a:tcPr marL="44450" marR="44450" marT="0" marB="0" anchor="ctr"/>
                </a:tc>
                <a:tc>
                  <a:txBody>
                    <a:bodyPr/>
                    <a:lstStyle/>
                    <a:p>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Codex betreffende het welzijn op het werk.</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b="0" i="0" u="none" strike="noStrike" kern="1200" dirty="0">
                          <a:solidFill>
                            <a:srgbClr val="00B050"/>
                          </a:solidFill>
                          <a:effectLst/>
                          <a:latin typeface="+mn-lt"/>
                          <a:ea typeface="+mn-ea"/>
                          <a:cs typeface="+mn-cs"/>
                          <a:hlinkClick r:id="rId4" tooltip="DGMR-SPS-PRPER-PRMW-002">
                            <a:extLst>
                              <a:ext uri="{A12FA001-AC4F-418D-AE19-62706E023703}">
                                <ahyp:hlinkClr xmlns:ahyp="http://schemas.microsoft.com/office/drawing/2018/hyperlinkcolor" val="tx"/>
                              </a:ext>
                            </a:extLst>
                          </a:hlinkClick>
                        </a:rPr>
                        <a:t>DGMR-SPS-PRPER-PRMW-002</a:t>
                      </a:r>
                      <a:endParaRPr lang="nl-BE" sz="1400" b="0" i="0" kern="1200" dirty="0">
                        <a:solidFill>
                          <a:srgbClr val="00B050"/>
                        </a:solidFill>
                        <a:effectLst/>
                        <a:latin typeface="+mn-lt"/>
                        <a:ea typeface="+mn-ea"/>
                        <a:cs typeface="+mn-cs"/>
                      </a:endParaRPr>
                    </a:p>
                    <a:p>
                      <a:r>
                        <a:rPr lang="nl-BE" sz="1400" b="0" i="0" u="none" strike="noStrike" kern="1200" dirty="0">
                          <a:solidFill>
                            <a:srgbClr val="00B050"/>
                          </a:solidFill>
                          <a:effectLst/>
                          <a:latin typeface="+mn-lt"/>
                          <a:ea typeface="+mn-ea"/>
                          <a:cs typeface="+mn-cs"/>
                          <a:hlinkClick r:id="rId5" tooltip="DGMR-SPS-PRPER-PMRS-001">
                            <a:extLst>
                              <a:ext uri="{A12FA001-AC4F-418D-AE19-62706E023703}">
                                <ahyp:hlinkClr xmlns:ahyp="http://schemas.microsoft.com/office/drawing/2018/hyperlinkcolor" val="tx"/>
                              </a:ext>
                            </a:extLst>
                          </a:hlinkClick>
                        </a:rPr>
                        <a:t>DGMR-SPS-PRPER-PMRS-001</a:t>
                      </a:r>
                      <a:endParaRPr lang="nl-BE" sz="1400" b="0" i="0" kern="1200" dirty="0">
                        <a:solidFill>
                          <a:srgbClr val="00B050"/>
                        </a:solidFill>
                        <a:effectLst/>
                        <a:latin typeface="+mn-lt"/>
                        <a:ea typeface="+mn-ea"/>
                        <a:cs typeface="+mn-cs"/>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Opmaak inventaris van alle arbeidsmiddelen onderworpen aan periodieke inspecties/controles</a:t>
                      </a:r>
                    </a:p>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Template</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fr-BE" sz="1400"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31/12/2025</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Eenheid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553309125"/>
                  </a:ext>
                </a:extLst>
              </a:tr>
              <a:tr h="1081369">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24-BOC08-01</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21-MR-04</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Codex over het welzijn op het werk</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Opmaak inventaris van alle gevaarlijke producten</a:t>
                      </a:r>
                    </a:p>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hlinkClick r:id="rId7"/>
                        </a:rPr>
                        <a:t>Template</a:t>
                      </a: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Eenheid</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1982139993"/>
                  </a:ext>
                </a:extLst>
              </a:tr>
            </a:tbl>
          </a:graphicData>
        </a:graphic>
      </p:graphicFrame>
      <p:pic>
        <p:nvPicPr>
          <p:cNvPr id="2" name="Picture 1" descr="A logo with a bird head&#10;&#10;Description automatically generated">
            <a:extLst>
              <a:ext uri="{FF2B5EF4-FFF2-40B4-BE49-F238E27FC236}">
                <a16:creationId xmlns:a16="http://schemas.microsoft.com/office/drawing/2014/main" id="{EC607D27-5E40-32F5-AB6F-CC1A0E45F6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6803" y="113802"/>
            <a:ext cx="1143099" cy="1143099"/>
          </a:xfrm>
          <a:prstGeom prst="rect">
            <a:avLst/>
          </a:prstGeom>
        </p:spPr>
      </p:pic>
    </p:spTree>
    <p:extLst>
      <p:ext uri="{BB962C8B-B14F-4D97-AF65-F5344CB8AC3E}">
        <p14:creationId xmlns:p14="http://schemas.microsoft.com/office/powerpoint/2010/main" val="14118142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033B04-8CBD-6970-90B2-D42625AB748E}"/>
              </a:ext>
            </a:extLst>
          </p:cNvPr>
          <p:cNvSpPr txBox="1"/>
          <p:nvPr/>
        </p:nvSpPr>
        <p:spPr>
          <a:xfrm>
            <a:off x="0" y="113803"/>
            <a:ext cx="12192000" cy="1384995"/>
          </a:xfrm>
          <a:prstGeom prst="rect">
            <a:avLst/>
          </a:prstGeom>
        </p:spPr>
        <p:txBody>
          <a:bodyPr wrap="square" rtlCol="0">
            <a:spAutoFit/>
          </a:bodyPr>
          <a:lstStyle/>
          <a:p>
            <a:pPr algn="ctr"/>
            <a:br>
              <a:rPr lang="nl-BE" sz="4400" b="1" dirty="0">
                <a:latin typeface="Arial" panose="020B0604020202020204" pitchFamily="34" charset="0"/>
                <a:cs typeface="Arial" panose="020B0604020202020204" pitchFamily="34" charset="0"/>
              </a:rPr>
            </a:br>
            <a:r>
              <a:rPr lang="nl-BE" sz="4000" b="1" dirty="0">
                <a:solidFill>
                  <a:srgbClr val="00B050"/>
                </a:solidFill>
                <a:latin typeface="Arial" panose="020B0604020202020204" pitchFamily="34" charset="0"/>
                <a:cs typeface="Arial" panose="020B0604020202020204" pitchFamily="34" charset="0"/>
              </a:rPr>
              <a:t>Aktiepunten BOC 08.</a:t>
            </a:r>
          </a:p>
        </p:txBody>
      </p:sp>
      <p:graphicFrame>
        <p:nvGraphicFramePr>
          <p:cNvPr id="6" name="Table 5">
            <a:extLst>
              <a:ext uri="{FF2B5EF4-FFF2-40B4-BE49-F238E27FC236}">
                <a16:creationId xmlns:a16="http://schemas.microsoft.com/office/drawing/2014/main" id="{9E8EDF15-6C8F-E43A-4A4B-EC3308345CE8}"/>
              </a:ext>
            </a:extLst>
          </p:cNvPr>
          <p:cNvGraphicFramePr>
            <a:graphicFrameLocks noGrp="1"/>
          </p:cNvGraphicFramePr>
          <p:nvPr>
            <p:extLst>
              <p:ext uri="{D42A27DB-BD31-4B8C-83A1-F6EECF244321}">
                <p14:modId xmlns:p14="http://schemas.microsoft.com/office/powerpoint/2010/main" val="861975467"/>
              </p:ext>
            </p:extLst>
          </p:nvPr>
        </p:nvGraphicFramePr>
        <p:xfrm>
          <a:off x="0" y="1498796"/>
          <a:ext cx="12192000" cy="5747792"/>
        </p:xfrm>
        <a:graphic>
          <a:graphicData uri="http://schemas.openxmlformats.org/drawingml/2006/table">
            <a:tbl>
              <a:tblPr firstRow="1" bandRow="1">
                <a:tableStyleId>{5C22544A-7EE6-4342-B048-85BDC9FD1C3A}</a:tableStyleId>
              </a:tblPr>
              <a:tblGrid>
                <a:gridCol w="1377852">
                  <a:extLst>
                    <a:ext uri="{9D8B030D-6E8A-4147-A177-3AD203B41FA5}">
                      <a16:colId xmlns:a16="http://schemas.microsoft.com/office/drawing/2014/main" val="3296994253"/>
                    </a:ext>
                  </a:extLst>
                </a:gridCol>
                <a:gridCol w="2498579">
                  <a:extLst>
                    <a:ext uri="{9D8B030D-6E8A-4147-A177-3AD203B41FA5}">
                      <a16:colId xmlns:a16="http://schemas.microsoft.com/office/drawing/2014/main" val="3164560031"/>
                    </a:ext>
                  </a:extLst>
                </a:gridCol>
                <a:gridCol w="2789169">
                  <a:extLst>
                    <a:ext uri="{9D8B030D-6E8A-4147-A177-3AD203B41FA5}">
                      <a16:colId xmlns:a16="http://schemas.microsoft.com/office/drawing/2014/main" val="4051463726"/>
                    </a:ext>
                  </a:extLst>
                </a:gridCol>
                <a:gridCol w="1198497">
                  <a:extLst>
                    <a:ext uri="{9D8B030D-6E8A-4147-A177-3AD203B41FA5}">
                      <a16:colId xmlns:a16="http://schemas.microsoft.com/office/drawing/2014/main" val="3760943750"/>
                    </a:ext>
                  </a:extLst>
                </a:gridCol>
                <a:gridCol w="2039109">
                  <a:extLst>
                    <a:ext uri="{9D8B030D-6E8A-4147-A177-3AD203B41FA5}">
                      <a16:colId xmlns:a16="http://schemas.microsoft.com/office/drawing/2014/main" val="435362140"/>
                    </a:ext>
                  </a:extLst>
                </a:gridCol>
                <a:gridCol w="2288794">
                  <a:extLst>
                    <a:ext uri="{9D8B030D-6E8A-4147-A177-3AD203B41FA5}">
                      <a16:colId xmlns:a16="http://schemas.microsoft.com/office/drawing/2014/main" val="2718862243"/>
                    </a:ext>
                  </a:extLst>
                </a:gridCol>
              </a:tblGrid>
              <a:tr h="936097">
                <a:tc>
                  <a:txBody>
                    <a:bodyPr/>
                    <a:lstStyle/>
                    <a:p>
                      <a:pPr algn="ctr"/>
                      <a:r>
                        <a:rPr lang="nl-BE" dirty="0">
                          <a:solidFill>
                            <a:schemeClr val="bg1"/>
                          </a:solidFill>
                        </a:rPr>
                        <a:t>Nr.</a:t>
                      </a:r>
                    </a:p>
                  </a:txBody>
                  <a:tcPr anchor="ctr"/>
                </a:tc>
                <a:tc>
                  <a:txBody>
                    <a:bodyPr/>
                    <a:lstStyle/>
                    <a:p>
                      <a:pPr algn="ctr"/>
                      <a:r>
                        <a:rPr lang="nl-BE" dirty="0">
                          <a:solidFill>
                            <a:schemeClr val="bg1"/>
                          </a:solidFill>
                        </a:rPr>
                        <a:t>Ref</a:t>
                      </a:r>
                    </a:p>
                  </a:txBody>
                  <a:tcPr anchor="ctr"/>
                </a:tc>
                <a:tc>
                  <a:txBody>
                    <a:bodyPr/>
                    <a:lstStyle/>
                    <a:p>
                      <a:pPr algn="ctr"/>
                      <a:r>
                        <a:rPr lang="nl-BE" dirty="0" err="1">
                          <a:solidFill>
                            <a:schemeClr val="bg1"/>
                          </a:solidFill>
                        </a:rPr>
                        <a:t>Ojectief</a:t>
                      </a:r>
                      <a:r>
                        <a:rPr lang="nl-BE" dirty="0">
                          <a:solidFill>
                            <a:schemeClr val="bg1"/>
                          </a:solidFill>
                        </a:rPr>
                        <a:t>/Taak</a:t>
                      </a:r>
                    </a:p>
                  </a:txBody>
                  <a:tcPr anchor="ctr"/>
                </a:tc>
                <a:tc>
                  <a:txBody>
                    <a:bodyPr/>
                    <a:lstStyle/>
                    <a:p>
                      <a:pPr algn="ctr"/>
                      <a:r>
                        <a:rPr lang="nl-BE">
                          <a:solidFill>
                            <a:schemeClr val="bg1"/>
                          </a:solidFill>
                        </a:rPr>
                        <a:t>Data </a:t>
                      </a:r>
                      <a:br>
                        <a:rPr lang="nl-BE">
                          <a:solidFill>
                            <a:schemeClr val="bg1"/>
                          </a:solidFill>
                        </a:rPr>
                      </a:br>
                      <a:r>
                        <a:rPr lang="nl-BE">
                          <a:solidFill>
                            <a:schemeClr val="bg1"/>
                          </a:solidFill>
                        </a:rPr>
                        <a:t>(NLT)</a:t>
                      </a:r>
                      <a:endParaRPr lang="nl-BE" dirty="0">
                        <a:solidFill>
                          <a:schemeClr val="bg1"/>
                        </a:solidFill>
                      </a:endParaRPr>
                    </a:p>
                  </a:txBody>
                  <a:tcPr anchor="ctr"/>
                </a:tc>
                <a:tc>
                  <a:txBody>
                    <a:bodyPr/>
                    <a:lstStyle/>
                    <a:p>
                      <a:pPr algn="ctr"/>
                      <a:r>
                        <a:rPr lang="nl-BE">
                          <a:solidFill>
                            <a:schemeClr val="bg1"/>
                          </a:solidFill>
                        </a:rPr>
                        <a:t>Piloot</a:t>
                      </a:r>
                      <a:endParaRPr lang="nl-BE" dirty="0">
                        <a:solidFill>
                          <a:schemeClr val="bg1"/>
                        </a:solidFill>
                      </a:endParaRPr>
                    </a:p>
                  </a:txBody>
                  <a:tcPr anchor="ctr"/>
                </a:tc>
                <a:tc>
                  <a:txBody>
                    <a:bodyPr/>
                    <a:lstStyle/>
                    <a:p>
                      <a:pPr algn="ctr"/>
                      <a:r>
                        <a:rPr lang="nl-BE" dirty="0">
                          <a:solidFill>
                            <a:schemeClr val="bg1"/>
                          </a:solidFill>
                        </a:rPr>
                        <a:t>Preventieadviseur</a:t>
                      </a:r>
                    </a:p>
                  </a:txBody>
                  <a:tcPr anchor="ctr"/>
                </a:tc>
                <a:extLst>
                  <a:ext uri="{0D108BD9-81ED-4DB2-BD59-A6C34878D82A}">
                    <a16:rowId xmlns:a16="http://schemas.microsoft.com/office/drawing/2014/main" val="3142780"/>
                  </a:ext>
                </a:extLst>
              </a:tr>
              <a:tr h="1186616">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24-BOC08-02</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Codex over het welzijn op het werk</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Opmaak inventaris van alle werkposten en ateliers</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chemeClr val="tx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Template zal na een briefing overgemaakt worden aan de eenheden</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Eenheden</a:t>
                      </a:r>
                    </a:p>
                  </a:txBody>
                  <a:tcPr marL="7620" marR="7620" marT="7620" marB="0" anchor="ctr"/>
                </a:tc>
                <a:tc>
                  <a:txBody>
                    <a:bodyPr/>
                    <a:lstStyle/>
                    <a:p>
                      <a:pPr algn="ctr" fontAlgn="b"/>
                      <a:r>
                        <a:rPr lang="nl-BE" sz="1400" b="0" i="0" u="none" strike="noStrike" dirty="0">
                          <a:solidFill>
                            <a:srgbClr val="00B050"/>
                          </a:solidFill>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3523808688"/>
                  </a:ext>
                </a:extLst>
              </a:tr>
              <a:tr h="964222">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24-BOC08-03</a:t>
                      </a:r>
                    </a:p>
                  </a:txBody>
                  <a:tcPr marL="44450" marR="44450" marT="0" marB="0" anchor="ctr"/>
                </a:tc>
                <a:tc>
                  <a:txBody>
                    <a:bodyPr/>
                    <a:lstStyle/>
                    <a:p>
                      <a:pPr algn="ctr">
                        <a:lnSpc>
                          <a:spcPct val="107000"/>
                        </a:lnSpc>
                        <a:spcAft>
                          <a:spcPts val="800"/>
                        </a:spcAft>
                      </a:pPr>
                      <a:endPar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Systeem creëren betreffende de verspreiding verslagen van de uitgevoerde controles/inspecties  </a:t>
                      </a:r>
                      <a:b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b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(b.v. G-drive, SharePoint, …)</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Bn</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HK </a:t>
                      </a:r>
                      <a:r>
                        <a:rPr lang="nl-BE" sz="1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Def</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Staf KKE</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1100297093"/>
                  </a:ext>
                </a:extLst>
              </a:tr>
              <a:tr h="1071214">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24-BOC08-04</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21-MR-04</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rPr>
                        <a:t>Opmaak inventaris carcinogene, mutagene en reprotoxische agentia (CMR) en van de producten die </a:t>
                      </a:r>
                      <a:r>
                        <a:rPr lang="nl-BE" sz="1400" dirty="0" err="1">
                          <a:solidFill>
                            <a:srgbClr val="00B050"/>
                          </a:solidFill>
                          <a:effectLst/>
                          <a:latin typeface="Arial" panose="020B0604020202020204" pitchFamily="34" charset="0"/>
                          <a:ea typeface="Calibri" panose="020F0502020204030204" pitchFamily="34" charset="0"/>
                          <a:cs typeface="Arial" panose="020B0604020202020204" pitchFamily="34" charset="0"/>
                        </a:rPr>
                        <a:t>Diisocyanaten</a:t>
                      </a:r>
                      <a:r>
                        <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rPr>
                        <a:t> bevatten</a:t>
                      </a:r>
                    </a:p>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rPr>
                        <a:t>(zie </a:t>
                      </a: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24-BOC08-01)</a:t>
                      </a:r>
                      <a:endPar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Eenheden</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3168295882"/>
                  </a:ext>
                </a:extLst>
              </a:tr>
              <a:tr h="1201055">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24-BOC08-05</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Codex over het welzijn op het werk</a:t>
                      </a: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nl-BE" sz="1400" dirty="0">
                          <a:solidFill>
                            <a:srgbClr val="00B050"/>
                          </a:solidFill>
                          <a:effectLst/>
                          <a:latin typeface="Arial" panose="020B0604020202020204" pitchFamily="34" charset="0"/>
                          <a:ea typeface="Calibri" panose="020F0502020204030204" pitchFamily="34" charset="0"/>
                          <a:cs typeface="Arial" panose="020B0604020202020204" pitchFamily="34" charset="0"/>
                        </a:rPr>
                        <a:t>Aanschaffen van de meest recente veiligheidsinformatiebladen van de voorziene gevaarlijke producten</a:t>
                      </a:r>
                    </a:p>
                  </a:txBody>
                  <a:tcPr marL="44450" marR="44450" marT="0" marB="0" anchor="ctr"/>
                </a:tc>
                <a:tc>
                  <a:txBody>
                    <a:bodyPr/>
                    <a:lstStyle/>
                    <a:p>
                      <a:pPr algn="ctr">
                        <a:lnSpc>
                          <a:spcPct val="107000"/>
                        </a:lnSpc>
                        <a:spcAft>
                          <a:spcPts val="800"/>
                        </a:spcAft>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31/12/2025</a:t>
                      </a:r>
                    </a:p>
                  </a:txBody>
                  <a:tcPr marL="44450" marR="44450" marT="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Eenheden</a:t>
                      </a:r>
                    </a:p>
                  </a:txBody>
                  <a:tcPr marL="7620" marR="7620" marT="7620"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nl-BE" sz="1400" b="0" i="0" u="none" strike="noStrike" dirty="0">
                          <a:solidFill>
                            <a:srgbClr val="00B050"/>
                          </a:solidFill>
                          <a:effectLst/>
                          <a:latin typeface="Calibri" panose="020F0502020204030204" pitchFamily="34" charset="0"/>
                        </a:rPr>
                        <a:t>LDPBW 08</a:t>
                      </a:r>
                    </a:p>
                  </a:txBody>
                  <a:tcPr marL="7620" marR="7620" marT="7620" marB="0" anchor="ctr"/>
                </a:tc>
                <a:extLst>
                  <a:ext uri="{0D108BD9-81ED-4DB2-BD59-A6C34878D82A}">
                    <a16:rowId xmlns:a16="http://schemas.microsoft.com/office/drawing/2014/main" val="2605861468"/>
                  </a:ext>
                </a:extLst>
              </a:tr>
            </a:tbl>
          </a:graphicData>
        </a:graphic>
      </p:graphicFrame>
      <p:pic>
        <p:nvPicPr>
          <p:cNvPr id="3" name="Picture 2" descr="A logo with a bird head&#10;&#10;Description automatically generated">
            <a:extLst>
              <a:ext uri="{FF2B5EF4-FFF2-40B4-BE49-F238E27FC236}">
                <a16:creationId xmlns:a16="http://schemas.microsoft.com/office/drawing/2014/main" id="{B7E02225-2102-FB5B-BFAC-25304D9E6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803" y="113802"/>
            <a:ext cx="1143099" cy="1143099"/>
          </a:xfrm>
          <a:prstGeom prst="rect">
            <a:avLst/>
          </a:prstGeom>
        </p:spPr>
      </p:pic>
    </p:spTree>
    <p:extLst>
      <p:ext uri="{BB962C8B-B14F-4D97-AF65-F5344CB8AC3E}">
        <p14:creationId xmlns:p14="http://schemas.microsoft.com/office/powerpoint/2010/main" val="38903668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5032147"/>
          </a:xfrm>
          <a:prstGeom prst="rect">
            <a:avLst/>
          </a:prstGeom>
        </p:spPr>
        <p:txBody>
          <a:bodyPr wrap="square">
            <a:spAutoFit/>
          </a:bodyPr>
          <a:lstStyle/>
          <a:p>
            <a:pPr marL="457200" indent="-457200" algn="just">
              <a:spcAft>
                <a:spcPts val="1800"/>
              </a:spcAft>
              <a:buFont typeface="+mj-lt"/>
              <a:buAutoNum type="arabicPeriod"/>
            </a:pPr>
            <a:r>
              <a:rPr lang="nl-BE" dirty="0">
                <a:latin typeface="Arial" panose="020B0604020202020204" pitchFamily="34" charset="0"/>
                <a:cs typeface="Arial" panose="020B0604020202020204" pitchFamily="34" charset="0"/>
              </a:rPr>
              <a:t>Risicoanalyses maken/aanpassen betreffende de veiligheid, gezondheid en welzijn van het personeel en de arbeidsomgeving, rekening houdend met de welzijnsdomeinen.</a:t>
            </a:r>
          </a:p>
          <a:p>
            <a:pPr marL="444500" algn="just">
              <a:spcAft>
                <a:spcPts val="1800"/>
              </a:spcAft>
            </a:pPr>
            <a:r>
              <a:rPr lang="nl-BE" dirty="0">
                <a:latin typeface="Arial" panose="020B0604020202020204" pitchFamily="34" charset="0"/>
                <a:cs typeface="Arial" panose="020B0604020202020204" pitchFamily="34" charset="0"/>
              </a:rPr>
              <a:t>Ook ongevallenonderzoeken, verslagen ILE of BOC kunnen (moeten) hiervoor gebruikt worden.</a:t>
            </a:r>
          </a:p>
          <a:p>
            <a:pPr marL="457200" indent="-457200" algn="just">
              <a:spcAft>
                <a:spcPts val="1800"/>
              </a:spcAft>
              <a:buFont typeface="+mj-lt"/>
              <a:buAutoNum type="arabicPeriod" startAt="2"/>
            </a:pPr>
            <a:r>
              <a:rPr lang="nl-BE" dirty="0">
                <a:latin typeface="Arial" panose="020B0604020202020204" pitchFamily="34" charset="0"/>
                <a:cs typeface="Arial" panose="020B0604020202020204" pitchFamily="34" charset="0"/>
              </a:rPr>
              <a:t>De opgespoorde anomalieën en risico’s opnemen in een tabel.</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Preventiemaatregen bepalen.</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Doelstelling beschrijven</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De te ondernemen acties bepalen</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Bepalen wanneer we de acties kunnen starten/beëindigen.</a:t>
            </a:r>
          </a:p>
          <a:p>
            <a:pPr marL="457200" indent="-457200">
              <a:spcAft>
                <a:spcPts val="1800"/>
              </a:spcAft>
              <a:buFont typeface="+mj-lt"/>
              <a:buAutoNum type="arabicPeriod" startAt="2"/>
            </a:pPr>
            <a:r>
              <a:rPr lang="nl-BE" dirty="0">
                <a:latin typeface="Arial" panose="020B0604020202020204" pitchFamily="34" charset="0"/>
                <a:cs typeface="Arial" panose="020B0604020202020204" pitchFamily="34" charset="0"/>
              </a:rPr>
              <a:t>Verantwoordelijken bepalen (</a:t>
            </a:r>
            <a:r>
              <a:rPr lang="nl-BE" b="1" dirty="0">
                <a:solidFill>
                  <a:srgbClr val="FF0000"/>
                </a:solidFill>
                <a:latin typeface="Arial" panose="020B0604020202020204" pitchFamily="34" charset="0"/>
                <a:cs typeface="Arial" panose="020B0604020202020204" pitchFamily="34" charset="0"/>
              </a:rPr>
              <a:t>geen functies of diensten maar personen aanduiden</a:t>
            </a:r>
            <a:r>
              <a:rPr lang="nl-BE" dirty="0">
                <a:latin typeface="Arial" panose="020B0604020202020204" pitchFamily="34" charset="0"/>
                <a:cs typeface="Arial" panose="020B0604020202020204" pitchFamily="34" charset="0"/>
              </a:rPr>
              <a:t>).</a:t>
            </a:r>
          </a:p>
        </p:txBody>
      </p:sp>
      <p:sp>
        <p:nvSpPr>
          <p:cNvPr id="3" name="Rectangle 2"/>
          <p:cNvSpPr/>
          <p:nvPr/>
        </p:nvSpPr>
        <p:spPr>
          <a:xfrm>
            <a:off x="1089498" y="345095"/>
            <a:ext cx="8054502" cy="1877437"/>
          </a:xfrm>
          <a:prstGeom prst="rect">
            <a:avLst/>
          </a:prstGeom>
        </p:spPr>
        <p:txBody>
          <a:bodyPr wrap="square">
            <a:spAutoFit/>
          </a:bodyPr>
          <a:lstStyle/>
          <a:p>
            <a:pPr algn="just"/>
            <a:r>
              <a:rPr lang="nl-BE" altLang="en-US" sz="4000" dirty="0">
                <a:latin typeface="Arial" panose="020B0604020202020204" pitchFamily="34" charset="0"/>
                <a:cs typeface="Arial" panose="020B0604020202020204" pitchFamily="34" charset="0"/>
              </a:rPr>
              <a:t>Hoe k</a:t>
            </a:r>
            <a:r>
              <a:rPr lang="nl-BE" altLang="en-US" sz="4000" i="1" dirty="0">
                <a:latin typeface="Arial" panose="020B0604020202020204" pitchFamily="34" charset="0"/>
                <a:cs typeface="Arial" panose="020B0604020202020204" pitchFamily="34" charset="0"/>
              </a:rPr>
              <a:t>o</a:t>
            </a:r>
            <a:r>
              <a:rPr lang="nl-BE" altLang="en-US" sz="4000" dirty="0">
                <a:latin typeface="Arial" panose="020B0604020202020204" pitchFamily="34" charset="0"/>
                <a:cs typeface="Arial" panose="020B0604020202020204" pitchFamily="34" charset="0"/>
              </a:rPr>
              <a:t>m ik tot een GPP/JAP/LPP (luik B)</a:t>
            </a:r>
            <a:endParaRPr lang="nl-BE" sz="4000"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Tree>
    <p:extLst>
      <p:ext uri="{BB962C8B-B14F-4D97-AF65-F5344CB8AC3E}">
        <p14:creationId xmlns:p14="http://schemas.microsoft.com/office/powerpoint/2010/main" val="42682748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idx="4294967295"/>
          </p:nvPr>
        </p:nvSpPr>
        <p:spPr>
          <a:xfrm>
            <a:off x="982493" y="335595"/>
            <a:ext cx="10972800" cy="1143000"/>
          </a:xfrm>
          <a:prstGeom prst="rect">
            <a:avLst/>
          </a:prstGeom>
        </p:spPr>
        <p:txBody>
          <a:bodyPr/>
          <a:lstStyle/>
          <a:p>
            <a:r>
              <a:rPr lang="nl-BE" altLang="en-US" dirty="0"/>
              <a:t>Voorbeeld van tabel GPP</a:t>
            </a:r>
            <a:endParaRPr lang="en-US" altLang="en-US" dirty="0"/>
          </a:p>
        </p:txBody>
      </p:sp>
      <p:graphicFrame>
        <p:nvGraphicFramePr>
          <p:cNvPr id="2" name="Table 1"/>
          <p:cNvGraphicFramePr>
            <a:graphicFrameLocks noGrp="1"/>
          </p:cNvGraphicFramePr>
          <p:nvPr>
            <p:extLst>
              <p:ext uri="{D42A27DB-BD31-4B8C-83A1-F6EECF244321}">
                <p14:modId xmlns:p14="http://schemas.microsoft.com/office/powerpoint/2010/main" val="1317055821"/>
              </p:ext>
            </p:extLst>
          </p:nvPr>
        </p:nvGraphicFramePr>
        <p:xfrm>
          <a:off x="1559496" y="1988840"/>
          <a:ext cx="9139970" cy="1097280"/>
        </p:xfrm>
        <a:graphic>
          <a:graphicData uri="http://schemas.openxmlformats.org/drawingml/2006/table">
            <a:tbl>
              <a:tblPr firstRow="1" bandRow="1">
                <a:tableStyleId>{5C22544A-7EE6-4342-B048-85BDC9FD1C3A}</a:tableStyleId>
              </a:tblPr>
              <a:tblGrid>
                <a:gridCol w="442259">
                  <a:extLst>
                    <a:ext uri="{9D8B030D-6E8A-4147-A177-3AD203B41FA5}">
                      <a16:colId xmlns:a16="http://schemas.microsoft.com/office/drawing/2014/main" val="1222801424"/>
                    </a:ext>
                  </a:extLst>
                </a:gridCol>
                <a:gridCol w="1588846">
                  <a:extLst>
                    <a:ext uri="{9D8B030D-6E8A-4147-A177-3AD203B41FA5}">
                      <a16:colId xmlns:a16="http://schemas.microsoft.com/office/drawing/2014/main" val="2324824861"/>
                    </a:ext>
                  </a:extLst>
                </a:gridCol>
                <a:gridCol w="921223">
                  <a:extLst>
                    <a:ext uri="{9D8B030D-6E8A-4147-A177-3AD203B41FA5}">
                      <a16:colId xmlns:a16="http://schemas.microsoft.com/office/drawing/2014/main" val="1349055272"/>
                    </a:ext>
                  </a:extLst>
                </a:gridCol>
                <a:gridCol w="1109881">
                  <a:extLst>
                    <a:ext uri="{9D8B030D-6E8A-4147-A177-3AD203B41FA5}">
                      <a16:colId xmlns:a16="http://schemas.microsoft.com/office/drawing/2014/main" val="2212756488"/>
                    </a:ext>
                  </a:extLst>
                </a:gridCol>
                <a:gridCol w="1482407">
                  <a:extLst>
                    <a:ext uri="{9D8B030D-6E8A-4147-A177-3AD203B41FA5}">
                      <a16:colId xmlns:a16="http://schemas.microsoft.com/office/drawing/2014/main" val="2348594815"/>
                    </a:ext>
                  </a:extLst>
                </a:gridCol>
                <a:gridCol w="360040">
                  <a:extLst>
                    <a:ext uri="{9D8B030D-6E8A-4147-A177-3AD203B41FA5}">
                      <a16:colId xmlns:a16="http://schemas.microsoft.com/office/drawing/2014/main" val="3444062724"/>
                    </a:ext>
                  </a:extLst>
                </a:gridCol>
                <a:gridCol w="360040">
                  <a:extLst>
                    <a:ext uri="{9D8B030D-6E8A-4147-A177-3AD203B41FA5}">
                      <a16:colId xmlns:a16="http://schemas.microsoft.com/office/drawing/2014/main" val="4168807737"/>
                    </a:ext>
                  </a:extLst>
                </a:gridCol>
                <a:gridCol w="360040">
                  <a:extLst>
                    <a:ext uri="{9D8B030D-6E8A-4147-A177-3AD203B41FA5}">
                      <a16:colId xmlns:a16="http://schemas.microsoft.com/office/drawing/2014/main" val="1992257337"/>
                    </a:ext>
                  </a:extLst>
                </a:gridCol>
                <a:gridCol w="360040">
                  <a:extLst>
                    <a:ext uri="{9D8B030D-6E8A-4147-A177-3AD203B41FA5}">
                      <a16:colId xmlns:a16="http://schemas.microsoft.com/office/drawing/2014/main" val="3194431464"/>
                    </a:ext>
                  </a:extLst>
                </a:gridCol>
                <a:gridCol w="360040">
                  <a:extLst>
                    <a:ext uri="{9D8B030D-6E8A-4147-A177-3AD203B41FA5}">
                      <a16:colId xmlns:a16="http://schemas.microsoft.com/office/drawing/2014/main" val="2906242926"/>
                    </a:ext>
                  </a:extLst>
                </a:gridCol>
                <a:gridCol w="360040">
                  <a:extLst>
                    <a:ext uri="{9D8B030D-6E8A-4147-A177-3AD203B41FA5}">
                      <a16:colId xmlns:a16="http://schemas.microsoft.com/office/drawing/2014/main" val="1515051033"/>
                    </a:ext>
                  </a:extLst>
                </a:gridCol>
                <a:gridCol w="1435114">
                  <a:extLst>
                    <a:ext uri="{9D8B030D-6E8A-4147-A177-3AD203B41FA5}">
                      <a16:colId xmlns:a16="http://schemas.microsoft.com/office/drawing/2014/main" val="1393853997"/>
                    </a:ext>
                  </a:extLst>
                </a:gridCol>
              </a:tblGrid>
              <a:tr h="370840">
                <a:tc>
                  <a:txBody>
                    <a:bodyPr/>
                    <a:lstStyle/>
                    <a:p>
                      <a:pPr algn="ctr"/>
                      <a:r>
                        <a:rPr lang="nl-BE" sz="1000" dirty="0" err="1"/>
                        <a:t>Nr</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Anomalie/risico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err="1"/>
                        <a:t>Preventie-maatregel</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doelstellingen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acties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b="0" dirty="0"/>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Verantwoordelijke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2282997582"/>
                  </a:ext>
                </a:extLst>
              </a:tr>
              <a:tr h="370840">
                <a:tc>
                  <a:txBody>
                    <a:bodyPr/>
                    <a:lstStyle/>
                    <a:p>
                      <a:pPr algn="ctr"/>
                      <a:r>
                        <a:rPr lang="nl-BE" sz="10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Er zijn geen RA van de 24 </a:t>
                      </a:r>
                      <a:r>
                        <a:rPr lang="nl-BE" sz="1000" dirty="0" err="1"/>
                        <a:t>Hr</a:t>
                      </a:r>
                      <a:r>
                        <a:rPr lang="nl-BE" sz="1000" dirty="0"/>
                        <a:t>-werkposten uitgevoerd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RA uitvoeren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Werken aan een ergonomisch aangepaste werkpost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Contact opnemen met de LDPBW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1Sgt Van </a:t>
                      </a:r>
                      <a:r>
                        <a:rPr lang="nl-BE" sz="1000" dirty="0" err="1"/>
                        <a:t>Pimperzele</a:t>
                      </a:r>
                      <a:r>
                        <a:rPr lang="nl-BE" sz="1000" dirty="0"/>
                        <a:t> 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4368048"/>
                  </a:ext>
                </a:extLst>
              </a:tr>
            </a:tbl>
          </a:graphicData>
        </a:graphic>
      </p:graphicFrame>
      <p:sp>
        <p:nvSpPr>
          <p:cNvPr id="12" name="TextBox 11"/>
          <p:cNvSpPr txBox="1"/>
          <p:nvPr/>
        </p:nvSpPr>
        <p:spPr>
          <a:xfrm>
            <a:off x="1487488" y="1619508"/>
            <a:ext cx="2664296" cy="369332"/>
          </a:xfrm>
          <a:prstGeom prst="rect">
            <a:avLst/>
          </a:prstGeom>
          <a:noFill/>
        </p:spPr>
        <p:txBody>
          <a:bodyPr wrap="square" rtlCol="0">
            <a:spAutoFit/>
          </a:bodyPr>
          <a:lstStyle/>
          <a:p>
            <a:pPr fontAlgn="base">
              <a:spcBef>
                <a:spcPct val="0"/>
              </a:spcBef>
              <a:spcAft>
                <a:spcPct val="0"/>
              </a:spcAft>
            </a:pPr>
            <a:r>
              <a:rPr lang="nl-BE" dirty="0">
                <a:solidFill>
                  <a:srgbClr val="000000"/>
                </a:solidFill>
                <a:latin typeface="Arial" charset="0"/>
              </a:rPr>
              <a:t>1. Ergonomie</a:t>
            </a:r>
          </a:p>
        </p:txBody>
      </p:sp>
      <p:graphicFrame>
        <p:nvGraphicFramePr>
          <p:cNvPr id="16" name="Table 15"/>
          <p:cNvGraphicFramePr>
            <a:graphicFrameLocks noGrp="1"/>
          </p:cNvGraphicFramePr>
          <p:nvPr>
            <p:extLst>
              <p:ext uri="{D42A27DB-BD31-4B8C-83A1-F6EECF244321}">
                <p14:modId xmlns:p14="http://schemas.microsoft.com/office/powerpoint/2010/main" val="2617348555"/>
              </p:ext>
            </p:extLst>
          </p:nvPr>
        </p:nvGraphicFramePr>
        <p:xfrm>
          <a:off x="1524000" y="4509120"/>
          <a:ext cx="9139970" cy="1402080"/>
        </p:xfrm>
        <a:graphic>
          <a:graphicData uri="http://schemas.openxmlformats.org/drawingml/2006/table">
            <a:tbl>
              <a:tblPr firstRow="1" bandRow="1">
                <a:tableStyleId>{5C22544A-7EE6-4342-B048-85BDC9FD1C3A}</a:tableStyleId>
              </a:tblPr>
              <a:tblGrid>
                <a:gridCol w="442259">
                  <a:extLst>
                    <a:ext uri="{9D8B030D-6E8A-4147-A177-3AD203B41FA5}">
                      <a16:colId xmlns:a16="http://schemas.microsoft.com/office/drawing/2014/main" val="1222801424"/>
                    </a:ext>
                  </a:extLst>
                </a:gridCol>
                <a:gridCol w="1588846">
                  <a:extLst>
                    <a:ext uri="{9D8B030D-6E8A-4147-A177-3AD203B41FA5}">
                      <a16:colId xmlns:a16="http://schemas.microsoft.com/office/drawing/2014/main" val="2324824861"/>
                    </a:ext>
                  </a:extLst>
                </a:gridCol>
                <a:gridCol w="921223">
                  <a:extLst>
                    <a:ext uri="{9D8B030D-6E8A-4147-A177-3AD203B41FA5}">
                      <a16:colId xmlns:a16="http://schemas.microsoft.com/office/drawing/2014/main" val="1349055272"/>
                    </a:ext>
                  </a:extLst>
                </a:gridCol>
                <a:gridCol w="1109881">
                  <a:extLst>
                    <a:ext uri="{9D8B030D-6E8A-4147-A177-3AD203B41FA5}">
                      <a16:colId xmlns:a16="http://schemas.microsoft.com/office/drawing/2014/main" val="2212756488"/>
                    </a:ext>
                  </a:extLst>
                </a:gridCol>
                <a:gridCol w="1482407">
                  <a:extLst>
                    <a:ext uri="{9D8B030D-6E8A-4147-A177-3AD203B41FA5}">
                      <a16:colId xmlns:a16="http://schemas.microsoft.com/office/drawing/2014/main" val="2348594815"/>
                    </a:ext>
                  </a:extLst>
                </a:gridCol>
                <a:gridCol w="360040">
                  <a:extLst>
                    <a:ext uri="{9D8B030D-6E8A-4147-A177-3AD203B41FA5}">
                      <a16:colId xmlns:a16="http://schemas.microsoft.com/office/drawing/2014/main" val="3444062724"/>
                    </a:ext>
                  </a:extLst>
                </a:gridCol>
                <a:gridCol w="360040">
                  <a:extLst>
                    <a:ext uri="{9D8B030D-6E8A-4147-A177-3AD203B41FA5}">
                      <a16:colId xmlns:a16="http://schemas.microsoft.com/office/drawing/2014/main" val="4168807737"/>
                    </a:ext>
                  </a:extLst>
                </a:gridCol>
                <a:gridCol w="360040">
                  <a:extLst>
                    <a:ext uri="{9D8B030D-6E8A-4147-A177-3AD203B41FA5}">
                      <a16:colId xmlns:a16="http://schemas.microsoft.com/office/drawing/2014/main" val="1992257337"/>
                    </a:ext>
                  </a:extLst>
                </a:gridCol>
                <a:gridCol w="360040">
                  <a:extLst>
                    <a:ext uri="{9D8B030D-6E8A-4147-A177-3AD203B41FA5}">
                      <a16:colId xmlns:a16="http://schemas.microsoft.com/office/drawing/2014/main" val="3194431464"/>
                    </a:ext>
                  </a:extLst>
                </a:gridCol>
                <a:gridCol w="360040">
                  <a:extLst>
                    <a:ext uri="{9D8B030D-6E8A-4147-A177-3AD203B41FA5}">
                      <a16:colId xmlns:a16="http://schemas.microsoft.com/office/drawing/2014/main" val="2906242926"/>
                    </a:ext>
                  </a:extLst>
                </a:gridCol>
                <a:gridCol w="360040">
                  <a:extLst>
                    <a:ext uri="{9D8B030D-6E8A-4147-A177-3AD203B41FA5}">
                      <a16:colId xmlns:a16="http://schemas.microsoft.com/office/drawing/2014/main" val="1515051033"/>
                    </a:ext>
                  </a:extLst>
                </a:gridCol>
                <a:gridCol w="1435114">
                  <a:extLst>
                    <a:ext uri="{9D8B030D-6E8A-4147-A177-3AD203B41FA5}">
                      <a16:colId xmlns:a16="http://schemas.microsoft.com/office/drawing/2014/main" val="1393853997"/>
                    </a:ext>
                  </a:extLst>
                </a:gridCol>
              </a:tblGrid>
              <a:tr h="370840">
                <a:tc>
                  <a:txBody>
                    <a:bodyPr/>
                    <a:lstStyle/>
                    <a:p>
                      <a:pPr algn="ctr"/>
                      <a:r>
                        <a:rPr lang="nl-BE" sz="1000" dirty="0" err="1"/>
                        <a:t>Nr</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Anomalie/risico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err="1"/>
                        <a:t>Preventie-maatregel</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doelstellingen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acties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nl-BE" sz="1000" dirty="0"/>
                        <a:t>Verantwoordelijke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2282997582"/>
                  </a:ext>
                </a:extLst>
              </a:tr>
              <a:tr h="370840">
                <a:tc>
                  <a:txBody>
                    <a:bodyPr/>
                    <a:lstStyle/>
                    <a:p>
                      <a:pPr algn="ctr"/>
                      <a:r>
                        <a:rPr lang="nl-BE" sz="1000" dirty="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Er bestaat geen inventaris van de gevaarlijke</a:t>
                      </a:r>
                      <a:r>
                        <a:rPr lang="nl-BE" sz="1000" baseline="0" dirty="0"/>
                        <a:t> producten</a:t>
                      </a: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Opmaken inventaris chemische producten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Werken met veilige producten en kennis gevaarlijke eigenschappen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Contact opnemen met de LDPBW en inventaris opmaken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nl-BE" sz="1000" dirty="0" err="1"/>
                        <a:t>Adjt</a:t>
                      </a:r>
                      <a:r>
                        <a:rPr lang="nl-BE" sz="1000" dirty="0"/>
                        <a:t> </a:t>
                      </a:r>
                      <a:r>
                        <a:rPr lang="nl-BE" sz="1000" dirty="0" err="1"/>
                        <a:t>Pimperman</a:t>
                      </a:r>
                      <a:r>
                        <a:rPr lang="nl-BE" sz="1000" dirty="0"/>
                        <a:t> A..</a:t>
                      </a:r>
                      <a:br>
                        <a:rPr lang="nl-BE" sz="1000" dirty="0"/>
                      </a:br>
                      <a:endParaRPr lang="nl-BE"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4368048"/>
                  </a:ext>
                </a:extLst>
              </a:tr>
            </a:tbl>
          </a:graphicData>
        </a:graphic>
      </p:graphicFrame>
      <p:sp>
        <p:nvSpPr>
          <p:cNvPr id="17" name="TextBox 16"/>
          <p:cNvSpPr txBox="1"/>
          <p:nvPr/>
        </p:nvSpPr>
        <p:spPr>
          <a:xfrm>
            <a:off x="1451992" y="4139788"/>
            <a:ext cx="2664296" cy="369332"/>
          </a:xfrm>
          <a:prstGeom prst="rect">
            <a:avLst/>
          </a:prstGeom>
          <a:noFill/>
        </p:spPr>
        <p:txBody>
          <a:bodyPr wrap="square" rtlCol="0">
            <a:spAutoFit/>
          </a:bodyPr>
          <a:lstStyle/>
          <a:p>
            <a:pPr fontAlgn="base">
              <a:spcBef>
                <a:spcPct val="0"/>
              </a:spcBef>
              <a:spcAft>
                <a:spcPct val="0"/>
              </a:spcAft>
            </a:pPr>
            <a:r>
              <a:rPr lang="nl-BE" dirty="0">
                <a:solidFill>
                  <a:srgbClr val="000000"/>
                </a:solidFill>
                <a:latin typeface="Arial" charset="0"/>
              </a:rPr>
              <a:t>2. Arbeidshygiëne</a:t>
            </a:r>
          </a:p>
        </p:txBody>
      </p:sp>
      <p:sp>
        <p:nvSpPr>
          <p:cNvPr id="13" name="Line Callout 1 12"/>
          <p:cNvSpPr/>
          <p:nvPr/>
        </p:nvSpPr>
        <p:spPr>
          <a:xfrm>
            <a:off x="8488113" y="1154589"/>
            <a:ext cx="2098576" cy="376076"/>
          </a:xfrm>
          <a:prstGeom prst="borderCallout1">
            <a:avLst>
              <a:gd name="adj1" fmla="val 62747"/>
              <a:gd name="adj2" fmla="val 382"/>
              <a:gd name="adj3" fmla="val 219020"/>
              <a:gd name="adj4" fmla="val -39163"/>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nl-BE">
              <a:solidFill>
                <a:srgbClr val="FFFFFF"/>
              </a:solidFill>
              <a:latin typeface="Arial"/>
            </a:endParaRPr>
          </a:p>
        </p:txBody>
      </p:sp>
      <p:sp>
        <p:nvSpPr>
          <p:cNvPr id="14" name="TextBox 13"/>
          <p:cNvSpPr txBox="1"/>
          <p:nvPr/>
        </p:nvSpPr>
        <p:spPr>
          <a:xfrm>
            <a:off x="8485774" y="1136928"/>
            <a:ext cx="2100915" cy="400110"/>
          </a:xfrm>
          <a:prstGeom prst="rect">
            <a:avLst/>
          </a:prstGeom>
          <a:noFill/>
        </p:spPr>
        <p:txBody>
          <a:bodyPr wrap="square" rtlCol="0">
            <a:spAutoFit/>
          </a:bodyPr>
          <a:lstStyle/>
          <a:p>
            <a:pPr algn="ctr" fontAlgn="base">
              <a:spcBef>
                <a:spcPct val="0"/>
              </a:spcBef>
              <a:spcAft>
                <a:spcPct val="0"/>
              </a:spcAft>
            </a:pPr>
            <a:r>
              <a:rPr lang="nl-BE" sz="1000" dirty="0">
                <a:solidFill>
                  <a:srgbClr val="000000"/>
                </a:solidFill>
                <a:latin typeface="Arial" charset="0"/>
              </a:rPr>
              <a:t>Jaaractieplan</a:t>
            </a:r>
            <a:br>
              <a:rPr lang="nl-BE" sz="1000" dirty="0">
                <a:solidFill>
                  <a:srgbClr val="000000"/>
                </a:solidFill>
                <a:latin typeface="Arial" charset="0"/>
              </a:rPr>
            </a:br>
            <a:r>
              <a:rPr lang="nl-BE" sz="1000" dirty="0">
                <a:solidFill>
                  <a:srgbClr val="000000"/>
                </a:solidFill>
                <a:latin typeface="Arial" charset="0"/>
              </a:rPr>
              <a:t>LPP Luik A &amp; B</a:t>
            </a:r>
          </a:p>
        </p:txBody>
      </p:sp>
      <p:sp>
        <p:nvSpPr>
          <p:cNvPr id="20" name="Line Callout 1 19"/>
          <p:cNvSpPr/>
          <p:nvPr/>
        </p:nvSpPr>
        <p:spPr>
          <a:xfrm>
            <a:off x="8472263" y="262620"/>
            <a:ext cx="3337115" cy="672438"/>
          </a:xfrm>
          <a:prstGeom prst="borderCallout1">
            <a:avLst>
              <a:gd name="adj1" fmla="val 62747"/>
              <a:gd name="adj2" fmla="val 382"/>
              <a:gd name="adj3" fmla="val 253606"/>
              <a:gd name="adj4" fmla="val -34588"/>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nl-BE">
              <a:solidFill>
                <a:srgbClr val="FFFFFF"/>
              </a:solidFill>
              <a:latin typeface="Arial"/>
            </a:endParaRPr>
          </a:p>
        </p:txBody>
      </p:sp>
      <p:sp>
        <p:nvSpPr>
          <p:cNvPr id="21" name="TextBox 20"/>
          <p:cNvSpPr txBox="1"/>
          <p:nvPr/>
        </p:nvSpPr>
        <p:spPr>
          <a:xfrm>
            <a:off x="8488115" y="262620"/>
            <a:ext cx="3321264" cy="400110"/>
          </a:xfrm>
          <a:prstGeom prst="rect">
            <a:avLst/>
          </a:prstGeom>
          <a:noFill/>
        </p:spPr>
        <p:txBody>
          <a:bodyPr wrap="square" rtlCol="0">
            <a:spAutoFit/>
          </a:bodyPr>
          <a:lstStyle/>
          <a:p>
            <a:pPr algn="ctr" fontAlgn="base">
              <a:spcBef>
                <a:spcPct val="0"/>
              </a:spcBef>
              <a:spcAft>
                <a:spcPct val="0"/>
              </a:spcAft>
            </a:pPr>
            <a:r>
              <a:rPr lang="nl-BE" sz="1000" dirty="0">
                <a:solidFill>
                  <a:srgbClr val="000000"/>
                </a:solidFill>
                <a:latin typeface="Arial" charset="0"/>
              </a:rPr>
              <a:t>Onmiddellijk te doen</a:t>
            </a:r>
            <a:br>
              <a:rPr lang="nl-BE" sz="1000" dirty="0">
                <a:solidFill>
                  <a:srgbClr val="000000"/>
                </a:solidFill>
                <a:latin typeface="Arial" charset="0"/>
              </a:rPr>
            </a:br>
            <a:r>
              <a:rPr lang="nl-BE" sz="1000" dirty="0">
                <a:solidFill>
                  <a:srgbClr val="000000"/>
                </a:solidFill>
                <a:latin typeface="Arial" charset="0"/>
              </a:rPr>
              <a:t>(zelfde jaar)</a:t>
            </a:r>
          </a:p>
        </p:txBody>
      </p:sp>
      <p:sp>
        <p:nvSpPr>
          <p:cNvPr id="19" name="Right Brace 18"/>
          <p:cNvSpPr/>
          <p:nvPr/>
        </p:nvSpPr>
        <p:spPr>
          <a:xfrm rot="5400000">
            <a:off x="8057746" y="2233167"/>
            <a:ext cx="268653" cy="2175919"/>
          </a:xfrm>
          <a:prstGeom prst="rightBrace">
            <a:avLst>
              <a:gd name="adj1" fmla="val 8333"/>
              <a:gd name="adj2" fmla="val 50400"/>
            </a:avLst>
          </a:prstGeom>
          <a:ln w="28575"/>
        </p:spPr>
        <p:style>
          <a:lnRef idx="1">
            <a:schemeClr val="dk1"/>
          </a:lnRef>
          <a:fillRef idx="0">
            <a:schemeClr val="dk1"/>
          </a:fillRef>
          <a:effectRef idx="0">
            <a:schemeClr val="dk1"/>
          </a:effectRef>
          <a:fontRef idx="minor">
            <a:schemeClr val="tx1"/>
          </a:fontRef>
        </p:style>
        <p:txBody>
          <a:bodyPr rtlCol="0" anchor="ctr"/>
          <a:lstStyle/>
          <a:p>
            <a:pPr algn="ctr" fontAlgn="base">
              <a:spcBef>
                <a:spcPct val="0"/>
              </a:spcBef>
              <a:spcAft>
                <a:spcPct val="0"/>
              </a:spcAft>
            </a:pPr>
            <a:endParaRPr lang="nl-BE">
              <a:solidFill>
                <a:srgbClr val="000000"/>
              </a:solidFill>
              <a:latin typeface="Arial"/>
            </a:endParaRPr>
          </a:p>
        </p:txBody>
      </p:sp>
      <p:sp>
        <p:nvSpPr>
          <p:cNvPr id="25" name="Line Callout 1 24"/>
          <p:cNvSpPr/>
          <p:nvPr/>
        </p:nvSpPr>
        <p:spPr>
          <a:xfrm>
            <a:off x="8482123" y="3769049"/>
            <a:ext cx="2098576" cy="376076"/>
          </a:xfrm>
          <a:prstGeom prst="borderCallout1">
            <a:avLst>
              <a:gd name="adj1" fmla="val 62747"/>
              <a:gd name="adj2" fmla="val 382"/>
              <a:gd name="adj3" fmla="val -88960"/>
              <a:gd name="adj4" fmla="val -14264"/>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nl-BE">
              <a:solidFill>
                <a:srgbClr val="FFFFFF"/>
              </a:solidFill>
              <a:latin typeface="Arial"/>
            </a:endParaRPr>
          </a:p>
        </p:txBody>
      </p:sp>
      <p:sp>
        <p:nvSpPr>
          <p:cNvPr id="26" name="TextBox 25"/>
          <p:cNvSpPr txBox="1"/>
          <p:nvPr/>
        </p:nvSpPr>
        <p:spPr>
          <a:xfrm>
            <a:off x="8469926" y="3757032"/>
            <a:ext cx="2100915" cy="400110"/>
          </a:xfrm>
          <a:prstGeom prst="rect">
            <a:avLst/>
          </a:prstGeom>
          <a:noFill/>
        </p:spPr>
        <p:txBody>
          <a:bodyPr wrap="square" rtlCol="0">
            <a:spAutoFit/>
          </a:bodyPr>
          <a:lstStyle/>
          <a:p>
            <a:pPr algn="ctr" fontAlgn="base">
              <a:spcBef>
                <a:spcPct val="0"/>
              </a:spcBef>
              <a:spcAft>
                <a:spcPct val="0"/>
              </a:spcAft>
            </a:pPr>
            <a:r>
              <a:rPr lang="nl-BE" sz="1000" dirty="0">
                <a:solidFill>
                  <a:srgbClr val="000000"/>
                </a:solidFill>
                <a:latin typeface="Arial" charset="0"/>
              </a:rPr>
              <a:t>Globaal preventieplan</a:t>
            </a:r>
            <a:br>
              <a:rPr lang="nl-BE" sz="1000" dirty="0">
                <a:solidFill>
                  <a:srgbClr val="000000"/>
                </a:solidFill>
                <a:latin typeface="Arial" charset="0"/>
              </a:rPr>
            </a:br>
            <a:r>
              <a:rPr lang="nl-BE" sz="1000" dirty="0">
                <a:solidFill>
                  <a:srgbClr val="000000"/>
                </a:solidFill>
                <a:latin typeface="Arial" charset="0"/>
              </a:rPr>
              <a:t>(5 jarenplan)</a:t>
            </a:r>
          </a:p>
        </p:txBody>
      </p:sp>
    </p:spTree>
    <p:extLst>
      <p:ext uri="{BB962C8B-B14F-4D97-AF65-F5344CB8AC3E}">
        <p14:creationId xmlns:p14="http://schemas.microsoft.com/office/powerpoint/2010/main" val="2623252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923330"/>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1089498" y="889844"/>
            <a:ext cx="8054502" cy="923330"/>
          </a:xfrm>
          <a:prstGeom prst="rect">
            <a:avLst/>
          </a:prstGeom>
        </p:spPr>
        <p:txBody>
          <a:bodyPr wrap="square">
            <a:spAutoFit/>
          </a:bodyPr>
          <a:lstStyle/>
          <a:p>
            <a:pPr marL="457200" indent="-457200" algn="just">
              <a:buFont typeface="+mj-lt"/>
              <a:buAutoNum type="arabicPeriod"/>
            </a:pPr>
            <a:endParaRPr lang="nl-BE" dirty="0"/>
          </a:p>
          <a:p>
            <a:pPr marL="457200" indent="-457200" algn="just">
              <a:buFont typeface="+mj-lt"/>
              <a:buAutoNum type="arabicPeriod"/>
            </a:pPr>
            <a:endParaRPr lang="nl-BE" dirty="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291105772"/>
              </p:ext>
            </p:extLst>
          </p:nvPr>
        </p:nvGraphicFramePr>
        <p:xfrm>
          <a:off x="359923" y="243190"/>
          <a:ext cx="11519811" cy="6388582"/>
        </p:xfrm>
        <a:graphic>
          <a:graphicData uri="http://schemas.openxmlformats.org/drawingml/2006/table">
            <a:tbl>
              <a:tblPr firstRow="1" firstCol="1" bandRow="1">
                <a:tableStyleId>{5C22544A-7EE6-4342-B048-85BDC9FD1C3A}</a:tableStyleId>
              </a:tblPr>
              <a:tblGrid>
                <a:gridCol w="1853734">
                  <a:extLst>
                    <a:ext uri="{9D8B030D-6E8A-4147-A177-3AD203B41FA5}">
                      <a16:colId xmlns:a16="http://schemas.microsoft.com/office/drawing/2014/main" val="3476478471"/>
                    </a:ext>
                  </a:extLst>
                </a:gridCol>
                <a:gridCol w="2151175">
                  <a:extLst>
                    <a:ext uri="{9D8B030D-6E8A-4147-A177-3AD203B41FA5}">
                      <a16:colId xmlns:a16="http://schemas.microsoft.com/office/drawing/2014/main" val="1225159016"/>
                    </a:ext>
                  </a:extLst>
                </a:gridCol>
                <a:gridCol w="2188562">
                  <a:extLst>
                    <a:ext uri="{9D8B030D-6E8A-4147-A177-3AD203B41FA5}">
                      <a16:colId xmlns:a16="http://schemas.microsoft.com/office/drawing/2014/main" val="1360315569"/>
                    </a:ext>
                  </a:extLst>
                </a:gridCol>
                <a:gridCol w="2188562">
                  <a:extLst>
                    <a:ext uri="{9D8B030D-6E8A-4147-A177-3AD203B41FA5}">
                      <a16:colId xmlns:a16="http://schemas.microsoft.com/office/drawing/2014/main" val="3794838869"/>
                    </a:ext>
                  </a:extLst>
                </a:gridCol>
                <a:gridCol w="2344597">
                  <a:extLst>
                    <a:ext uri="{9D8B030D-6E8A-4147-A177-3AD203B41FA5}">
                      <a16:colId xmlns:a16="http://schemas.microsoft.com/office/drawing/2014/main" val="3966817183"/>
                    </a:ext>
                  </a:extLst>
                </a:gridCol>
                <a:gridCol w="793181">
                  <a:extLst>
                    <a:ext uri="{9D8B030D-6E8A-4147-A177-3AD203B41FA5}">
                      <a16:colId xmlns:a16="http://schemas.microsoft.com/office/drawing/2014/main" val="2436779188"/>
                    </a:ext>
                  </a:extLst>
                </a:gridCol>
              </a:tblGrid>
              <a:tr h="1423324">
                <a:tc gridSpan="6">
                  <a:txBody>
                    <a:bodyPr/>
                    <a:lstStyle/>
                    <a:p>
                      <a:pPr algn="ctr">
                        <a:lnSpc>
                          <a:spcPct val="115000"/>
                        </a:lnSpc>
                        <a:spcAft>
                          <a:spcPts val="0"/>
                        </a:spcAft>
                      </a:pPr>
                      <a:r>
                        <a:rPr lang="fr-FR" sz="1400" cap="small" dirty="0" err="1">
                          <a:solidFill>
                            <a:schemeClr val="tx1"/>
                          </a:solidFill>
                          <a:effectLst/>
                        </a:rPr>
                        <a:t>Appendix</a:t>
                      </a:r>
                      <a:r>
                        <a:rPr lang="fr-FR" sz="1400" cap="small" dirty="0">
                          <a:solidFill>
                            <a:schemeClr val="tx1"/>
                          </a:solidFill>
                          <a:effectLst/>
                        </a:rPr>
                        <a:t> 3 : </a:t>
                      </a:r>
                      <a:r>
                        <a:rPr lang="fr-FR" sz="1400" cap="small" dirty="0" err="1">
                          <a:solidFill>
                            <a:schemeClr val="tx1"/>
                          </a:solidFill>
                          <a:effectLst/>
                        </a:rPr>
                        <a:t>Lokaal</a:t>
                      </a:r>
                      <a:r>
                        <a:rPr lang="fr-FR" sz="1400" cap="small" dirty="0">
                          <a:solidFill>
                            <a:schemeClr val="tx1"/>
                          </a:solidFill>
                          <a:effectLst/>
                        </a:rPr>
                        <a:t> </a:t>
                      </a:r>
                      <a:r>
                        <a:rPr lang="fr-FR" sz="1400" cap="small" dirty="0" err="1">
                          <a:solidFill>
                            <a:schemeClr val="tx1"/>
                          </a:solidFill>
                          <a:effectLst/>
                        </a:rPr>
                        <a:t>Preventieplan</a:t>
                      </a:r>
                      <a:r>
                        <a:rPr lang="fr-FR" sz="1400" cap="small" dirty="0">
                          <a:solidFill>
                            <a:schemeClr val="tx1"/>
                          </a:solidFill>
                          <a:effectLst/>
                        </a:rPr>
                        <a:t> (LPP) – Plan Local de Prévention (PLP)</a:t>
                      </a:r>
                      <a:endParaRPr lang="nl-BE" sz="1400" dirty="0">
                        <a:solidFill>
                          <a:schemeClr val="tx1"/>
                        </a:solidFill>
                        <a:effectLst/>
                      </a:endParaRPr>
                    </a:p>
                    <a:p>
                      <a:pPr algn="ctr">
                        <a:lnSpc>
                          <a:spcPct val="115000"/>
                        </a:lnSpc>
                        <a:spcAft>
                          <a:spcPts val="0"/>
                        </a:spcAft>
                      </a:pPr>
                      <a:r>
                        <a:rPr lang="fr-FR" sz="1400" cap="small" dirty="0">
                          <a:solidFill>
                            <a:schemeClr val="tx1"/>
                          </a:solidFill>
                          <a:effectLst/>
                        </a:rPr>
                        <a:t> </a:t>
                      </a:r>
                      <a:endParaRPr lang="nl-BE" sz="1400" dirty="0">
                        <a:solidFill>
                          <a:schemeClr val="tx1"/>
                        </a:solidFill>
                        <a:effectLst/>
                      </a:endParaRPr>
                    </a:p>
                    <a:p>
                      <a:pPr algn="ctr">
                        <a:lnSpc>
                          <a:spcPct val="115000"/>
                        </a:lnSpc>
                        <a:spcBef>
                          <a:spcPts val="1200"/>
                        </a:spcBef>
                        <a:spcAft>
                          <a:spcPts val="1200"/>
                        </a:spcAft>
                      </a:pPr>
                      <a:r>
                        <a:rPr lang="nl-BE" sz="1400" cap="small" dirty="0">
                          <a:solidFill>
                            <a:schemeClr val="tx1"/>
                          </a:solidFill>
                          <a:effectLst/>
                        </a:rPr>
                        <a:t>Luik A / </a:t>
                      </a:r>
                      <a:r>
                        <a:rPr lang="nl-BE" sz="1400" cap="small" dirty="0" err="1">
                          <a:solidFill>
                            <a:schemeClr val="tx1"/>
                          </a:solidFill>
                          <a:effectLst/>
                        </a:rPr>
                        <a:t>Volet</a:t>
                      </a:r>
                      <a:r>
                        <a:rPr lang="nl-BE" sz="1400" cap="small" dirty="0">
                          <a:solidFill>
                            <a:schemeClr val="tx1"/>
                          </a:solidFill>
                          <a:effectLst/>
                        </a:rPr>
                        <a:t> A </a:t>
                      </a:r>
                      <a:endParaRPr lang="nl-BE" sz="1400" dirty="0">
                        <a:solidFill>
                          <a:schemeClr val="tx1"/>
                        </a:solidFill>
                        <a:effectLst/>
                      </a:endParaRPr>
                    </a:p>
                    <a:p>
                      <a:pPr algn="ctr">
                        <a:lnSpc>
                          <a:spcPct val="115000"/>
                        </a:lnSpc>
                        <a:spcAft>
                          <a:spcPts val="0"/>
                        </a:spcAft>
                      </a:pPr>
                      <a:r>
                        <a:rPr lang="en-US" sz="1400" dirty="0">
                          <a:solidFill>
                            <a:schemeClr val="tx1"/>
                          </a:solidFill>
                          <a:effectLst/>
                        </a:rPr>
                        <a:t>JAAR/ANNEE: 	           </a:t>
                      </a:r>
                      <a:r>
                        <a:rPr lang="en-US" sz="1400" dirty="0" err="1">
                          <a:solidFill>
                            <a:schemeClr val="tx1"/>
                          </a:solidFill>
                          <a:effectLst/>
                        </a:rPr>
                        <a:t>Blz</a:t>
                      </a:r>
                      <a:r>
                        <a:rPr lang="en-US" sz="1400" dirty="0">
                          <a:solidFill>
                            <a:schemeClr val="tx1"/>
                          </a:solidFill>
                          <a:effectLst/>
                        </a:rPr>
                        <a:t>/p.:  /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2441106998"/>
                  </a:ext>
                </a:extLst>
              </a:tr>
              <a:tr h="295963">
                <a:tc gridSpan="6">
                  <a:txBody>
                    <a:bodyPr/>
                    <a:lstStyle/>
                    <a:p>
                      <a:pPr>
                        <a:lnSpc>
                          <a:spcPct val="115000"/>
                        </a:lnSpc>
                        <a:spcAft>
                          <a:spcPts val="0"/>
                        </a:spcAft>
                      </a:pPr>
                      <a:r>
                        <a:rPr lang="nl-BE" sz="1400" dirty="0">
                          <a:solidFill>
                            <a:schemeClr val="tx1"/>
                          </a:solidFill>
                          <a:effectLst/>
                        </a:rPr>
                        <a:t>Organisme :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4248072283"/>
                  </a:ext>
                </a:extLst>
              </a:tr>
              <a:tr h="839762">
                <a:tc>
                  <a:txBody>
                    <a:bodyPr/>
                    <a:lstStyle/>
                    <a:p>
                      <a:pPr algn="ctr">
                        <a:lnSpc>
                          <a:spcPct val="115000"/>
                        </a:lnSpc>
                        <a:spcAft>
                          <a:spcPts val="0"/>
                        </a:spcAft>
                      </a:pPr>
                      <a:r>
                        <a:rPr lang="fr-BE" sz="1400" dirty="0">
                          <a:solidFill>
                            <a:schemeClr val="tx1"/>
                          </a:solidFill>
                          <a:effectLst/>
                        </a:rPr>
                        <a:t>Item</a:t>
                      </a:r>
                      <a:endParaRPr lang="nl-BE" sz="1400" dirty="0">
                        <a:solidFill>
                          <a:schemeClr val="tx1"/>
                        </a:solidFill>
                        <a:effectLst/>
                      </a:endParaRPr>
                    </a:p>
                    <a:p>
                      <a:pPr algn="ctr">
                        <a:lnSpc>
                          <a:spcPct val="115000"/>
                        </a:lnSpc>
                        <a:spcAft>
                          <a:spcPts val="0"/>
                        </a:spcAft>
                      </a:pPr>
                      <a:r>
                        <a:rPr lang="fr-BE" sz="1400" dirty="0">
                          <a:solidFill>
                            <a:schemeClr val="tx1"/>
                          </a:solidFill>
                          <a:effectLst/>
                        </a:rPr>
                        <a:t> </a:t>
                      </a:r>
                      <a:endParaRPr lang="nl-BE" sz="1400" dirty="0">
                        <a:solidFill>
                          <a:schemeClr val="tx1"/>
                        </a:solidFill>
                        <a:effectLst/>
                      </a:endParaRPr>
                    </a:p>
                    <a:p>
                      <a:pPr algn="ctr">
                        <a:lnSpc>
                          <a:spcPct val="115000"/>
                        </a:lnSpc>
                        <a:spcAft>
                          <a:spcPts val="0"/>
                        </a:spcAft>
                      </a:pPr>
                      <a:r>
                        <a:rPr lang="fr-BE" sz="1400" dirty="0">
                          <a:solidFill>
                            <a:schemeClr val="tx1"/>
                          </a:solidFill>
                          <a:effectLst/>
                        </a:rPr>
                        <a:t>Nr en </a:t>
                      </a:r>
                      <a:r>
                        <a:rPr lang="fr-BE" sz="1400" dirty="0" err="1">
                          <a:solidFill>
                            <a:schemeClr val="tx1"/>
                          </a:solidFill>
                          <a:effectLst/>
                        </a:rPr>
                        <a:t>benaming</a:t>
                      </a:r>
                      <a:endParaRPr lang="nl-BE" sz="1400" dirty="0">
                        <a:solidFill>
                          <a:schemeClr val="tx1"/>
                        </a:solidFill>
                        <a:effectLst/>
                      </a:endParaRPr>
                    </a:p>
                    <a:p>
                      <a:pPr algn="ctr">
                        <a:lnSpc>
                          <a:spcPct val="115000"/>
                        </a:lnSpc>
                        <a:spcAft>
                          <a:spcPts val="0"/>
                        </a:spcAft>
                      </a:pPr>
                      <a:r>
                        <a:rPr lang="fr-BE" sz="1400" dirty="0">
                          <a:solidFill>
                            <a:schemeClr val="tx1"/>
                          </a:solidFill>
                          <a:effectLst/>
                        </a:rPr>
                        <a:t>N° et dénomination</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fr-BE" sz="1400" b="1" dirty="0" err="1">
                          <a:effectLst/>
                        </a:rPr>
                        <a:t>Doelstelling</a:t>
                      </a:r>
                      <a:r>
                        <a:rPr lang="fr-BE" sz="1400" b="1" dirty="0">
                          <a:effectLst/>
                        </a:rPr>
                        <a:t>/Objectif</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fr-BE" sz="1400" b="1" dirty="0" err="1">
                          <a:effectLst/>
                        </a:rPr>
                        <a:t>Activiteiten</a:t>
                      </a:r>
                      <a:r>
                        <a:rPr lang="fr-BE" sz="1400" b="1" dirty="0">
                          <a:effectLst/>
                        </a:rPr>
                        <a:t>/Activités</a:t>
                      </a:r>
                      <a:endParaRPr lang="nl-BE" sz="1400" b="1" dirty="0">
                        <a:effectLst/>
                      </a:endParaRPr>
                    </a:p>
                    <a:p>
                      <a:pPr algn="ctr">
                        <a:lnSpc>
                          <a:spcPct val="115000"/>
                        </a:lnSpc>
                        <a:spcAft>
                          <a:spcPts val="0"/>
                        </a:spcAft>
                      </a:pPr>
                      <a:r>
                        <a:rPr lang="fr-BE" sz="1400" b="1" dirty="0">
                          <a:effectLst/>
                        </a:rPr>
                        <a:t> </a:t>
                      </a:r>
                      <a:endParaRPr lang="nl-BE" sz="1400" b="1" dirty="0">
                        <a:effectLst/>
                      </a:endParaRPr>
                    </a:p>
                    <a:p>
                      <a:pPr algn="ctr">
                        <a:lnSpc>
                          <a:spcPct val="115000"/>
                        </a:lnSpc>
                        <a:spcAft>
                          <a:spcPts val="0"/>
                        </a:spcAft>
                      </a:pPr>
                      <a:r>
                        <a:rPr lang="fr-BE" sz="1400" b="1" dirty="0" err="1">
                          <a:effectLst/>
                        </a:rPr>
                        <a:t>Opdrachten</a:t>
                      </a:r>
                      <a:r>
                        <a:rPr lang="fr-BE" sz="1400" b="1" dirty="0">
                          <a:effectLst/>
                        </a:rPr>
                        <a:t>/Missions</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nl-BE" sz="1400" b="1" dirty="0">
                          <a:effectLst/>
                        </a:rPr>
                        <a:t>Middelen/</a:t>
                      </a:r>
                      <a:r>
                        <a:rPr lang="nl-BE" sz="1400" b="1" dirty="0" err="1">
                          <a:effectLst/>
                        </a:rPr>
                        <a:t>Moyens</a:t>
                      </a:r>
                      <a:endParaRPr lang="nl-BE" sz="1400" b="1" dirty="0">
                        <a:effectLst/>
                      </a:endParaRPr>
                    </a:p>
                    <a:p>
                      <a:pPr algn="ctr">
                        <a:lnSpc>
                          <a:spcPct val="115000"/>
                        </a:lnSpc>
                        <a:spcAft>
                          <a:spcPts val="0"/>
                        </a:spcAft>
                      </a:pPr>
                      <a:r>
                        <a:rPr lang="nl-BE" sz="1400" b="1" dirty="0">
                          <a:effectLst/>
                        </a:rPr>
                        <a:t>(materieel/matériel, personeel/</a:t>
                      </a:r>
                      <a:r>
                        <a:rPr lang="nl-BE" sz="1400" b="1" dirty="0" err="1">
                          <a:effectLst/>
                        </a:rPr>
                        <a:t>personnel</a:t>
                      </a:r>
                      <a:r>
                        <a:rPr lang="nl-BE" sz="1400" b="1" dirty="0">
                          <a:effectLst/>
                        </a:rPr>
                        <a:t>, financieel/financier)</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nl-BE" sz="1400" b="1" dirty="0">
                          <a:effectLst/>
                        </a:rPr>
                        <a:t>Verantwoordelijke(n)</a:t>
                      </a:r>
                    </a:p>
                    <a:p>
                      <a:pPr algn="ctr">
                        <a:lnSpc>
                          <a:spcPct val="115000"/>
                        </a:lnSpc>
                        <a:spcAft>
                          <a:spcPts val="0"/>
                        </a:spcAft>
                      </a:pPr>
                      <a:r>
                        <a:rPr lang="nl-BE" sz="1400" b="1" dirty="0">
                          <a:effectLst/>
                        </a:rPr>
                        <a:t> </a:t>
                      </a:r>
                    </a:p>
                    <a:p>
                      <a:pPr algn="ctr">
                        <a:lnSpc>
                          <a:spcPct val="115000"/>
                        </a:lnSpc>
                        <a:spcAft>
                          <a:spcPts val="0"/>
                        </a:spcAft>
                      </a:pPr>
                      <a:r>
                        <a:rPr lang="nl-BE" sz="1400" b="1" dirty="0" err="1">
                          <a:effectLst/>
                        </a:rPr>
                        <a:t>Responsable</a:t>
                      </a:r>
                      <a:r>
                        <a:rPr lang="nl-BE" sz="1400" b="1" dirty="0">
                          <a:effectLst/>
                        </a:rPr>
                        <a:t>(s)</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1755" marR="71755" algn="ctr">
                        <a:lnSpc>
                          <a:spcPct val="115000"/>
                        </a:lnSpc>
                        <a:spcAft>
                          <a:spcPts val="0"/>
                        </a:spcAft>
                      </a:pPr>
                      <a:r>
                        <a:rPr lang="nl-BE" sz="1400" b="1" dirty="0">
                          <a:effectLst/>
                        </a:rPr>
                        <a:t>Status</a:t>
                      </a:r>
                      <a:r>
                        <a:rPr lang="nl-BE" sz="1400" b="1" baseline="30000" dirty="0">
                          <a:effectLst/>
                        </a:rPr>
                        <a:t>1</a:t>
                      </a:r>
                      <a:endParaRPr lang="nl-B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1966695"/>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5179086"/>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3505617"/>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4215590"/>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905082"/>
                  </a:ext>
                </a:extLst>
              </a:tr>
              <a:tr h="935356">
                <a:tc gridSpan="6">
                  <a:txBody>
                    <a:bodyPr/>
                    <a:lstStyle/>
                    <a:p>
                      <a:pPr>
                        <a:lnSpc>
                          <a:spcPct val="115000"/>
                        </a:lnSpc>
                        <a:spcAft>
                          <a:spcPts val="0"/>
                        </a:spcAft>
                      </a:pPr>
                      <a:r>
                        <a:rPr lang="nl-BE" sz="1400" dirty="0">
                          <a:solidFill>
                            <a:schemeClr val="tx1"/>
                          </a:solidFill>
                          <a:effectLst/>
                        </a:rPr>
                        <a:t>  In uitvoering/en cours: EC</a:t>
                      </a:r>
                      <a:br>
                        <a:rPr lang="nl-BE" sz="1400" dirty="0">
                          <a:solidFill>
                            <a:schemeClr val="tx1"/>
                          </a:solidFill>
                          <a:effectLst/>
                        </a:rPr>
                      </a:br>
                      <a:r>
                        <a:rPr lang="nl-BE" sz="1400" dirty="0" err="1">
                          <a:solidFill>
                            <a:schemeClr val="tx1"/>
                          </a:solidFill>
                          <a:effectLst/>
                          <a:latin typeface="Calibri" panose="020F0502020204030204" pitchFamily="34" charset="0"/>
                          <a:cs typeface="Times New Roman" panose="02020603050405020304" pitchFamily="18" charset="0"/>
                        </a:rPr>
                        <a:t>Beëndigd</a:t>
                      </a:r>
                      <a:r>
                        <a:rPr lang="nl-BE" sz="1400" dirty="0">
                          <a:solidFill>
                            <a:schemeClr val="tx1"/>
                          </a:solidFill>
                          <a:effectLst/>
                          <a:latin typeface="Calibri" panose="020F0502020204030204" pitchFamily="34" charset="0"/>
                          <a:cs typeface="Times New Roman" panose="02020603050405020304" pitchFamily="18" charset="0"/>
                        </a:rPr>
                        <a:t>/</a:t>
                      </a:r>
                      <a:r>
                        <a:rPr lang="nl-BE" sz="1400" dirty="0" err="1">
                          <a:solidFill>
                            <a:schemeClr val="tx1"/>
                          </a:solidFill>
                          <a:effectLst/>
                          <a:latin typeface="Calibri" panose="020F0502020204030204" pitchFamily="34" charset="0"/>
                          <a:cs typeface="Times New Roman" panose="02020603050405020304" pitchFamily="18" charset="0"/>
                        </a:rPr>
                        <a:t>terminé</a:t>
                      </a:r>
                      <a:r>
                        <a:rPr lang="nl-BE" sz="1400" dirty="0">
                          <a:solidFill>
                            <a:schemeClr val="tx1"/>
                          </a:solidFill>
                          <a:effectLst/>
                          <a:latin typeface="Calibri" panose="020F0502020204030204" pitchFamily="34" charset="0"/>
                          <a:cs typeface="Times New Roman" panose="02020603050405020304" pitchFamily="18" charset="0"/>
                        </a:rPr>
                        <a:t>:</a:t>
                      </a:r>
                      <a:r>
                        <a:rPr lang="nl-BE" sz="1400" baseline="0" dirty="0">
                          <a:solidFill>
                            <a:schemeClr val="tx1"/>
                          </a:solidFill>
                          <a:effectLst/>
                          <a:latin typeface="Calibri" panose="020F0502020204030204" pitchFamily="34" charset="0"/>
                          <a:cs typeface="Times New Roman" panose="02020603050405020304" pitchFamily="18" charset="0"/>
                        </a:rPr>
                        <a:t> T</a:t>
                      </a:r>
                      <a:br>
                        <a:rPr lang="nl-BE" sz="1400" baseline="0" dirty="0">
                          <a:solidFill>
                            <a:schemeClr val="tx1"/>
                          </a:solidFill>
                          <a:effectLst/>
                          <a:latin typeface="Calibri" panose="020F0502020204030204" pitchFamily="34" charset="0"/>
                          <a:cs typeface="Times New Roman" panose="02020603050405020304" pitchFamily="18" charset="0"/>
                        </a:rPr>
                      </a:br>
                      <a:r>
                        <a:rPr lang="nl-BE" sz="1400" baseline="0" dirty="0">
                          <a:solidFill>
                            <a:schemeClr val="tx1"/>
                          </a:solidFill>
                          <a:effectLst/>
                          <a:latin typeface="Calibri" panose="020F0502020204030204" pitchFamily="34" charset="0"/>
                          <a:cs typeface="Times New Roman" panose="02020603050405020304" pitchFamily="18" charset="0"/>
                        </a:rPr>
                        <a:t>Niet gestart/pas </a:t>
                      </a:r>
                      <a:r>
                        <a:rPr lang="nl-BE" sz="1400" baseline="0" dirty="0" err="1">
                          <a:solidFill>
                            <a:schemeClr val="tx1"/>
                          </a:solidFill>
                          <a:effectLst/>
                          <a:latin typeface="Calibri" panose="020F0502020204030204" pitchFamily="34" charset="0"/>
                          <a:cs typeface="Times New Roman" panose="02020603050405020304" pitchFamily="18" charset="0"/>
                        </a:rPr>
                        <a:t>démarré</a:t>
                      </a:r>
                      <a:r>
                        <a:rPr lang="nl-BE" sz="1400" baseline="0" dirty="0">
                          <a:solidFill>
                            <a:schemeClr val="tx1"/>
                          </a:solidFill>
                          <a:effectLst/>
                          <a:latin typeface="Calibri" panose="020F0502020204030204" pitchFamily="34" charset="0"/>
                          <a:cs typeface="Times New Roman" panose="02020603050405020304" pitchFamily="18" charset="0"/>
                        </a:rPr>
                        <a:t>: R</a:t>
                      </a: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9773305"/>
                  </a:ext>
                </a:extLst>
              </a:tr>
            </a:tbl>
          </a:graphicData>
        </a:graphic>
      </p:graphicFrame>
    </p:spTree>
    <p:extLst>
      <p:ext uri="{BB962C8B-B14F-4D97-AF65-F5344CB8AC3E}">
        <p14:creationId xmlns:p14="http://schemas.microsoft.com/office/powerpoint/2010/main" val="16594091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AD8F7B6-1CE5-FF7B-6B1C-DCFC3AEB998B}"/>
              </a:ext>
            </a:extLst>
          </p:cNvPr>
          <p:cNvGraphicFramePr>
            <a:graphicFrameLocks noGrp="1"/>
          </p:cNvGraphicFramePr>
          <p:nvPr>
            <p:extLst>
              <p:ext uri="{D42A27DB-BD31-4B8C-83A1-F6EECF244321}">
                <p14:modId xmlns:p14="http://schemas.microsoft.com/office/powerpoint/2010/main" val="3626759476"/>
              </p:ext>
            </p:extLst>
          </p:nvPr>
        </p:nvGraphicFramePr>
        <p:xfrm>
          <a:off x="359923" y="243190"/>
          <a:ext cx="11519811" cy="6388582"/>
        </p:xfrm>
        <a:graphic>
          <a:graphicData uri="http://schemas.openxmlformats.org/drawingml/2006/table">
            <a:tbl>
              <a:tblPr firstRow="1" firstCol="1" bandRow="1">
                <a:tableStyleId>{5C22544A-7EE6-4342-B048-85BDC9FD1C3A}</a:tableStyleId>
              </a:tblPr>
              <a:tblGrid>
                <a:gridCol w="1853734">
                  <a:extLst>
                    <a:ext uri="{9D8B030D-6E8A-4147-A177-3AD203B41FA5}">
                      <a16:colId xmlns:a16="http://schemas.microsoft.com/office/drawing/2014/main" val="3476478471"/>
                    </a:ext>
                  </a:extLst>
                </a:gridCol>
                <a:gridCol w="2151175">
                  <a:extLst>
                    <a:ext uri="{9D8B030D-6E8A-4147-A177-3AD203B41FA5}">
                      <a16:colId xmlns:a16="http://schemas.microsoft.com/office/drawing/2014/main" val="1225159016"/>
                    </a:ext>
                  </a:extLst>
                </a:gridCol>
                <a:gridCol w="2188562">
                  <a:extLst>
                    <a:ext uri="{9D8B030D-6E8A-4147-A177-3AD203B41FA5}">
                      <a16:colId xmlns:a16="http://schemas.microsoft.com/office/drawing/2014/main" val="1360315569"/>
                    </a:ext>
                  </a:extLst>
                </a:gridCol>
                <a:gridCol w="2188562">
                  <a:extLst>
                    <a:ext uri="{9D8B030D-6E8A-4147-A177-3AD203B41FA5}">
                      <a16:colId xmlns:a16="http://schemas.microsoft.com/office/drawing/2014/main" val="3794838869"/>
                    </a:ext>
                  </a:extLst>
                </a:gridCol>
                <a:gridCol w="2344597">
                  <a:extLst>
                    <a:ext uri="{9D8B030D-6E8A-4147-A177-3AD203B41FA5}">
                      <a16:colId xmlns:a16="http://schemas.microsoft.com/office/drawing/2014/main" val="3966817183"/>
                    </a:ext>
                  </a:extLst>
                </a:gridCol>
                <a:gridCol w="793181">
                  <a:extLst>
                    <a:ext uri="{9D8B030D-6E8A-4147-A177-3AD203B41FA5}">
                      <a16:colId xmlns:a16="http://schemas.microsoft.com/office/drawing/2014/main" val="2436779188"/>
                    </a:ext>
                  </a:extLst>
                </a:gridCol>
              </a:tblGrid>
              <a:tr h="1423324">
                <a:tc gridSpan="6">
                  <a:txBody>
                    <a:bodyPr/>
                    <a:lstStyle/>
                    <a:p>
                      <a:pPr algn="ctr">
                        <a:lnSpc>
                          <a:spcPct val="115000"/>
                        </a:lnSpc>
                        <a:spcAft>
                          <a:spcPts val="0"/>
                        </a:spcAft>
                      </a:pPr>
                      <a:r>
                        <a:rPr lang="fr-FR" sz="1400" cap="small" dirty="0" err="1">
                          <a:solidFill>
                            <a:schemeClr val="tx1"/>
                          </a:solidFill>
                          <a:effectLst/>
                        </a:rPr>
                        <a:t>Appendix</a:t>
                      </a:r>
                      <a:r>
                        <a:rPr lang="fr-FR" sz="1400" cap="small" dirty="0">
                          <a:solidFill>
                            <a:schemeClr val="tx1"/>
                          </a:solidFill>
                          <a:effectLst/>
                        </a:rPr>
                        <a:t> 3 : </a:t>
                      </a:r>
                      <a:r>
                        <a:rPr lang="fr-FR" sz="1400" cap="small" dirty="0" err="1">
                          <a:solidFill>
                            <a:schemeClr val="tx1"/>
                          </a:solidFill>
                          <a:effectLst/>
                        </a:rPr>
                        <a:t>Lokaal</a:t>
                      </a:r>
                      <a:r>
                        <a:rPr lang="fr-FR" sz="1400" cap="small" dirty="0">
                          <a:solidFill>
                            <a:schemeClr val="tx1"/>
                          </a:solidFill>
                          <a:effectLst/>
                        </a:rPr>
                        <a:t> </a:t>
                      </a:r>
                      <a:r>
                        <a:rPr lang="fr-FR" sz="1400" cap="small" dirty="0" err="1">
                          <a:solidFill>
                            <a:schemeClr val="tx1"/>
                          </a:solidFill>
                          <a:effectLst/>
                        </a:rPr>
                        <a:t>Preventieplan</a:t>
                      </a:r>
                      <a:r>
                        <a:rPr lang="fr-FR" sz="1400" cap="small" dirty="0">
                          <a:solidFill>
                            <a:schemeClr val="tx1"/>
                          </a:solidFill>
                          <a:effectLst/>
                        </a:rPr>
                        <a:t> (LPP) – Plan Local de Prévention (PLP)</a:t>
                      </a:r>
                      <a:endParaRPr lang="nl-BE" sz="1400" dirty="0">
                        <a:solidFill>
                          <a:schemeClr val="tx1"/>
                        </a:solidFill>
                        <a:effectLst/>
                      </a:endParaRPr>
                    </a:p>
                    <a:p>
                      <a:pPr algn="ctr">
                        <a:lnSpc>
                          <a:spcPct val="115000"/>
                        </a:lnSpc>
                        <a:spcAft>
                          <a:spcPts val="0"/>
                        </a:spcAft>
                      </a:pPr>
                      <a:r>
                        <a:rPr lang="fr-FR" sz="1400" cap="small" dirty="0">
                          <a:solidFill>
                            <a:schemeClr val="tx1"/>
                          </a:solidFill>
                          <a:effectLst/>
                        </a:rPr>
                        <a:t> </a:t>
                      </a:r>
                      <a:endParaRPr lang="nl-BE" sz="1400" dirty="0">
                        <a:solidFill>
                          <a:schemeClr val="tx1"/>
                        </a:solidFill>
                        <a:effectLst/>
                      </a:endParaRPr>
                    </a:p>
                    <a:p>
                      <a:pPr algn="ctr">
                        <a:lnSpc>
                          <a:spcPct val="115000"/>
                        </a:lnSpc>
                        <a:spcBef>
                          <a:spcPts val="1200"/>
                        </a:spcBef>
                        <a:spcAft>
                          <a:spcPts val="1200"/>
                        </a:spcAft>
                      </a:pPr>
                      <a:r>
                        <a:rPr lang="nl-BE" sz="1400" cap="small" dirty="0">
                          <a:solidFill>
                            <a:schemeClr val="tx1"/>
                          </a:solidFill>
                          <a:effectLst/>
                        </a:rPr>
                        <a:t>Luik B / </a:t>
                      </a:r>
                      <a:r>
                        <a:rPr lang="nl-BE" sz="1400" cap="small" dirty="0" err="1">
                          <a:solidFill>
                            <a:schemeClr val="tx1"/>
                          </a:solidFill>
                          <a:effectLst/>
                        </a:rPr>
                        <a:t>Volet</a:t>
                      </a:r>
                      <a:r>
                        <a:rPr lang="nl-BE" sz="1400" cap="small" dirty="0">
                          <a:solidFill>
                            <a:schemeClr val="tx1"/>
                          </a:solidFill>
                          <a:effectLst/>
                        </a:rPr>
                        <a:t> B </a:t>
                      </a:r>
                      <a:endParaRPr lang="nl-BE" sz="1400" dirty="0">
                        <a:solidFill>
                          <a:schemeClr val="tx1"/>
                        </a:solidFill>
                        <a:effectLst/>
                      </a:endParaRPr>
                    </a:p>
                    <a:p>
                      <a:pPr algn="ctr">
                        <a:lnSpc>
                          <a:spcPct val="115000"/>
                        </a:lnSpc>
                        <a:spcAft>
                          <a:spcPts val="0"/>
                        </a:spcAft>
                      </a:pPr>
                      <a:r>
                        <a:rPr lang="en-US" sz="1400" dirty="0">
                          <a:solidFill>
                            <a:schemeClr val="tx1"/>
                          </a:solidFill>
                          <a:effectLst/>
                        </a:rPr>
                        <a:t>JAAR/ANNEE: 	           </a:t>
                      </a:r>
                      <a:r>
                        <a:rPr lang="en-US" sz="1400" dirty="0" err="1">
                          <a:solidFill>
                            <a:schemeClr val="tx1"/>
                          </a:solidFill>
                          <a:effectLst/>
                        </a:rPr>
                        <a:t>Blz</a:t>
                      </a:r>
                      <a:r>
                        <a:rPr lang="en-US" sz="1400" dirty="0">
                          <a:solidFill>
                            <a:schemeClr val="tx1"/>
                          </a:solidFill>
                          <a:effectLst/>
                        </a:rPr>
                        <a:t>/p.:  /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2441106998"/>
                  </a:ext>
                </a:extLst>
              </a:tr>
              <a:tr h="295963">
                <a:tc gridSpan="6">
                  <a:txBody>
                    <a:bodyPr/>
                    <a:lstStyle/>
                    <a:p>
                      <a:pPr>
                        <a:lnSpc>
                          <a:spcPct val="115000"/>
                        </a:lnSpc>
                        <a:spcAft>
                          <a:spcPts val="0"/>
                        </a:spcAft>
                      </a:pPr>
                      <a:r>
                        <a:rPr lang="nl-BE" sz="1400" dirty="0">
                          <a:solidFill>
                            <a:schemeClr val="tx1"/>
                          </a:solidFill>
                          <a:effectLst/>
                        </a:rPr>
                        <a:t>Organisme :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val="4248072283"/>
                  </a:ext>
                </a:extLst>
              </a:tr>
              <a:tr h="839762">
                <a:tc>
                  <a:txBody>
                    <a:bodyPr/>
                    <a:lstStyle/>
                    <a:p>
                      <a:pPr algn="ctr">
                        <a:lnSpc>
                          <a:spcPct val="115000"/>
                        </a:lnSpc>
                        <a:spcAft>
                          <a:spcPts val="0"/>
                        </a:spcAft>
                      </a:pPr>
                      <a:r>
                        <a:rPr lang="fr-BE" sz="1400" dirty="0">
                          <a:solidFill>
                            <a:schemeClr val="tx1"/>
                          </a:solidFill>
                          <a:effectLst/>
                        </a:rPr>
                        <a:t>Item</a:t>
                      </a:r>
                      <a:endParaRPr lang="nl-BE" sz="1400" dirty="0">
                        <a:solidFill>
                          <a:schemeClr val="tx1"/>
                        </a:solidFill>
                        <a:effectLst/>
                      </a:endParaRPr>
                    </a:p>
                    <a:p>
                      <a:pPr algn="ctr">
                        <a:lnSpc>
                          <a:spcPct val="115000"/>
                        </a:lnSpc>
                        <a:spcAft>
                          <a:spcPts val="0"/>
                        </a:spcAft>
                      </a:pPr>
                      <a:r>
                        <a:rPr lang="fr-BE" sz="1400" dirty="0">
                          <a:solidFill>
                            <a:schemeClr val="tx1"/>
                          </a:solidFill>
                          <a:effectLst/>
                        </a:rPr>
                        <a:t> </a:t>
                      </a:r>
                      <a:endParaRPr lang="nl-BE" sz="1400" dirty="0">
                        <a:solidFill>
                          <a:schemeClr val="tx1"/>
                        </a:solidFill>
                        <a:effectLst/>
                      </a:endParaRPr>
                    </a:p>
                    <a:p>
                      <a:pPr algn="ctr">
                        <a:lnSpc>
                          <a:spcPct val="115000"/>
                        </a:lnSpc>
                        <a:spcAft>
                          <a:spcPts val="0"/>
                        </a:spcAft>
                      </a:pPr>
                      <a:r>
                        <a:rPr lang="fr-BE" sz="1400" dirty="0">
                          <a:solidFill>
                            <a:schemeClr val="tx1"/>
                          </a:solidFill>
                          <a:effectLst/>
                        </a:rPr>
                        <a:t>Nr en </a:t>
                      </a:r>
                      <a:r>
                        <a:rPr lang="fr-BE" sz="1400" dirty="0" err="1">
                          <a:solidFill>
                            <a:schemeClr val="tx1"/>
                          </a:solidFill>
                          <a:effectLst/>
                        </a:rPr>
                        <a:t>benaming</a:t>
                      </a:r>
                      <a:endParaRPr lang="nl-BE" sz="1400" dirty="0">
                        <a:solidFill>
                          <a:schemeClr val="tx1"/>
                        </a:solidFill>
                        <a:effectLst/>
                      </a:endParaRPr>
                    </a:p>
                    <a:p>
                      <a:pPr algn="ctr">
                        <a:lnSpc>
                          <a:spcPct val="115000"/>
                        </a:lnSpc>
                        <a:spcAft>
                          <a:spcPts val="0"/>
                        </a:spcAft>
                      </a:pPr>
                      <a:r>
                        <a:rPr lang="fr-BE" sz="1400" dirty="0">
                          <a:solidFill>
                            <a:schemeClr val="tx1"/>
                          </a:solidFill>
                          <a:effectLst/>
                        </a:rPr>
                        <a:t>N° et dénomination</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fr-BE" sz="1400" b="1" dirty="0" err="1">
                          <a:solidFill>
                            <a:schemeClr val="tx1"/>
                          </a:solidFill>
                          <a:effectLst/>
                        </a:rPr>
                        <a:t>Doelstelling</a:t>
                      </a:r>
                      <a:r>
                        <a:rPr lang="fr-BE" sz="1400" b="1" dirty="0">
                          <a:solidFill>
                            <a:schemeClr val="tx1"/>
                          </a:solidFill>
                          <a:effectLst/>
                        </a:rPr>
                        <a:t>/Objectif</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fr-BE" sz="1400" b="1" dirty="0" err="1">
                          <a:solidFill>
                            <a:schemeClr val="tx1"/>
                          </a:solidFill>
                          <a:effectLst/>
                        </a:rPr>
                        <a:t>Activiteiten</a:t>
                      </a:r>
                      <a:r>
                        <a:rPr lang="fr-BE" sz="1400" b="1" dirty="0">
                          <a:solidFill>
                            <a:schemeClr val="tx1"/>
                          </a:solidFill>
                          <a:effectLst/>
                        </a:rPr>
                        <a:t>/Activités</a:t>
                      </a:r>
                      <a:endParaRPr lang="nl-BE" sz="1400" b="1" dirty="0">
                        <a:solidFill>
                          <a:schemeClr val="tx1"/>
                        </a:solidFill>
                        <a:effectLst/>
                      </a:endParaRPr>
                    </a:p>
                    <a:p>
                      <a:pPr algn="ctr">
                        <a:lnSpc>
                          <a:spcPct val="115000"/>
                        </a:lnSpc>
                        <a:spcAft>
                          <a:spcPts val="0"/>
                        </a:spcAft>
                      </a:pPr>
                      <a:r>
                        <a:rPr lang="fr-BE" sz="1400" b="1" dirty="0">
                          <a:solidFill>
                            <a:schemeClr val="tx1"/>
                          </a:solidFill>
                          <a:effectLst/>
                        </a:rPr>
                        <a:t> </a:t>
                      </a:r>
                      <a:endParaRPr lang="nl-BE" sz="1400" b="1" dirty="0">
                        <a:solidFill>
                          <a:schemeClr val="tx1"/>
                        </a:solidFill>
                        <a:effectLst/>
                      </a:endParaRPr>
                    </a:p>
                    <a:p>
                      <a:pPr algn="ctr">
                        <a:lnSpc>
                          <a:spcPct val="115000"/>
                        </a:lnSpc>
                        <a:spcAft>
                          <a:spcPts val="0"/>
                        </a:spcAft>
                      </a:pPr>
                      <a:r>
                        <a:rPr lang="fr-BE" sz="1400" b="1" dirty="0" err="1">
                          <a:solidFill>
                            <a:schemeClr val="tx1"/>
                          </a:solidFill>
                          <a:effectLst/>
                        </a:rPr>
                        <a:t>Opdrachten</a:t>
                      </a:r>
                      <a:r>
                        <a:rPr lang="fr-BE" sz="1400" b="1" dirty="0">
                          <a:solidFill>
                            <a:schemeClr val="tx1"/>
                          </a:solidFill>
                          <a:effectLst/>
                        </a:rPr>
                        <a:t>/Missions</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nl-BE" sz="1400" b="1" dirty="0">
                          <a:solidFill>
                            <a:schemeClr val="tx1"/>
                          </a:solidFill>
                          <a:effectLst/>
                        </a:rPr>
                        <a:t>Middelen/</a:t>
                      </a:r>
                      <a:r>
                        <a:rPr lang="nl-BE" sz="1400" b="1" dirty="0" err="1">
                          <a:solidFill>
                            <a:schemeClr val="tx1"/>
                          </a:solidFill>
                          <a:effectLst/>
                        </a:rPr>
                        <a:t>Moyens</a:t>
                      </a:r>
                      <a:endParaRPr lang="nl-BE" sz="1400" b="1" dirty="0">
                        <a:solidFill>
                          <a:schemeClr val="tx1"/>
                        </a:solidFill>
                        <a:effectLst/>
                      </a:endParaRPr>
                    </a:p>
                    <a:p>
                      <a:pPr algn="ctr">
                        <a:lnSpc>
                          <a:spcPct val="115000"/>
                        </a:lnSpc>
                        <a:spcAft>
                          <a:spcPts val="0"/>
                        </a:spcAft>
                      </a:pPr>
                      <a:r>
                        <a:rPr lang="nl-BE" sz="1400" b="1" dirty="0">
                          <a:solidFill>
                            <a:schemeClr val="tx1"/>
                          </a:solidFill>
                          <a:effectLst/>
                        </a:rPr>
                        <a:t>(materieel/matériel, personeel/</a:t>
                      </a:r>
                      <a:r>
                        <a:rPr lang="nl-BE" sz="1400" b="1" dirty="0" err="1">
                          <a:solidFill>
                            <a:schemeClr val="tx1"/>
                          </a:solidFill>
                          <a:effectLst/>
                        </a:rPr>
                        <a:t>personnel</a:t>
                      </a:r>
                      <a:r>
                        <a:rPr lang="nl-BE" sz="1400" b="1" dirty="0">
                          <a:solidFill>
                            <a:schemeClr val="tx1"/>
                          </a:solidFill>
                          <a:effectLst/>
                        </a:rPr>
                        <a:t>, financieel/financier)</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nl-BE" sz="1400" b="1" dirty="0">
                          <a:solidFill>
                            <a:schemeClr val="tx1"/>
                          </a:solidFill>
                          <a:effectLst/>
                        </a:rPr>
                        <a:t>Verantwoordelijke(n)</a:t>
                      </a:r>
                    </a:p>
                    <a:p>
                      <a:pPr algn="ctr">
                        <a:lnSpc>
                          <a:spcPct val="115000"/>
                        </a:lnSpc>
                        <a:spcAft>
                          <a:spcPts val="0"/>
                        </a:spcAft>
                      </a:pPr>
                      <a:r>
                        <a:rPr lang="nl-BE" sz="1400" b="1" dirty="0">
                          <a:solidFill>
                            <a:schemeClr val="tx1"/>
                          </a:solidFill>
                          <a:effectLst/>
                        </a:rPr>
                        <a:t> </a:t>
                      </a:r>
                    </a:p>
                    <a:p>
                      <a:pPr algn="ctr">
                        <a:lnSpc>
                          <a:spcPct val="115000"/>
                        </a:lnSpc>
                        <a:spcAft>
                          <a:spcPts val="0"/>
                        </a:spcAft>
                      </a:pPr>
                      <a:r>
                        <a:rPr lang="nl-BE" sz="1400" b="1" dirty="0" err="1">
                          <a:solidFill>
                            <a:schemeClr val="tx1"/>
                          </a:solidFill>
                          <a:effectLst/>
                        </a:rPr>
                        <a:t>Responsable</a:t>
                      </a:r>
                      <a:r>
                        <a:rPr lang="nl-BE" sz="1400" b="1" dirty="0">
                          <a:solidFill>
                            <a:schemeClr val="tx1"/>
                          </a:solidFill>
                          <a:effectLst/>
                        </a:rPr>
                        <a:t>(s)</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1755" marR="71755" algn="ctr">
                        <a:lnSpc>
                          <a:spcPct val="115000"/>
                        </a:lnSpc>
                        <a:spcAft>
                          <a:spcPts val="0"/>
                        </a:spcAft>
                      </a:pPr>
                      <a:r>
                        <a:rPr lang="nl-BE" sz="1400" b="1" dirty="0">
                          <a:solidFill>
                            <a:schemeClr val="tx1"/>
                          </a:solidFill>
                          <a:effectLst/>
                        </a:rPr>
                        <a:t>Status</a:t>
                      </a:r>
                      <a:r>
                        <a:rPr lang="nl-BE" sz="1400" b="1" baseline="30000" dirty="0">
                          <a:solidFill>
                            <a:schemeClr val="tx1"/>
                          </a:solidFill>
                          <a:effectLst/>
                        </a:rPr>
                        <a:t>1</a:t>
                      </a:r>
                      <a:endParaRPr lang="nl-B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1966695"/>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5179086"/>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3505617"/>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a:effectLst/>
                        </a:rPr>
                        <a:t> </a:t>
                      </a:r>
                      <a:endParaRPr lang="nl-BE" sz="140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4215590"/>
                  </a:ext>
                </a:extLst>
              </a:tr>
              <a:tr h="690121">
                <a:tc>
                  <a:txBody>
                    <a:bodyPr/>
                    <a:lstStyle/>
                    <a:p>
                      <a:pPr>
                        <a:lnSpc>
                          <a:spcPct val="115000"/>
                        </a:lnSpc>
                        <a:spcAft>
                          <a:spcPts val="0"/>
                        </a:spcAft>
                      </a:pP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nl-BE" sz="1400" dirty="0">
                          <a:effectLst/>
                        </a:rPr>
                        <a:t> </a:t>
                      </a: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3905082"/>
                  </a:ext>
                </a:extLst>
              </a:tr>
              <a:tr h="935356">
                <a:tc gridSpan="6">
                  <a:txBody>
                    <a:bodyPr/>
                    <a:lstStyle/>
                    <a:p>
                      <a:pPr>
                        <a:lnSpc>
                          <a:spcPct val="115000"/>
                        </a:lnSpc>
                        <a:spcAft>
                          <a:spcPts val="0"/>
                        </a:spcAft>
                      </a:pPr>
                      <a:r>
                        <a:rPr lang="nl-BE" sz="1400" dirty="0">
                          <a:solidFill>
                            <a:schemeClr val="tx1"/>
                          </a:solidFill>
                          <a:effectLst/>
                        </a:rPr>
                        <a:t>  In uitvoering/en cours: EC</a:t>
                      </a:r>
                      <a:br>
                        <a:rPr lang="nl-BE" sz="1400" dirty="0">
                          <a:solidFill>
                            <a:schemeClr val="tx1"/>
                          </a:solidFill>
                          <a:effectLst/>
                        </a:rPr>
                      </a:br>
                      <a:r>
                        <a:rPr lang="nl-BE" sz="1400" dirty="0" err="1">
                          <a:solidFill>
                            <a:schemeClr val="tx1"/>
                          </a:solidFill>
                          <a:effectLst/>
                          <a:latin typeface="Calibri" panose="020F0502020204030204" pitchFamily="34" charset="0"/>
                          <a:cs typeface="Times New Roman" panose="02020603050405020304" pitchFamily="18" charset="0"/>
                        </a:rPr>
                        <a:t>Beëndigd</a:t>
                      </a:r>
                      <a:r>
                        <a:rPr lang="nl-BE" sz="1400" dirty="0">
                          <a:solidFill>
                            <a:schemeClr val="tx1"/>
                          </a:solidFill>
                          <a:effectLst/>
                          <a:latin typeface="Calibri" panose="020F0502020204030204" pitchFamily="34" charset="0"/>
                          <a:cs typeface="Times New Roman" panose="02020603050405020304" pitchFamily="18" charset="0"/>
                        </a:rPr>
                        <a:t>/</a:t>
                      </a:r>
                      <a:r>
                        <a:rPr lang="nl-BE" sz="1400" dirty="0" err="1">
                          <a:solidFill>
                            <a:schemeClr val="tx1"/>
                          </a:solidFill>
                          <a:effectLst/>
                          <a:latin typeface="Calibri" panose="020F0502020204030204" pitchFamily="34" charset="0"/>
                          <a:cs typeface="Times New Roman" panose="02020603050405020304" pitchFamily="18" charset="0"/>
                        </a:rPr>
                        <a:t>terminé</a:t>
                      </a:r>
                      <a:r>
                        <a:rPr lang="nl-BE" sz="1400" dirty="0">
                          <a:solidFill>
                            <a:schemeClr val="tx1"/>
                          </a:solidFill>
                          <a:effectLst/>
                          <a:latin typeface="Calibri" panose="020F0502020204030204" pitchFamily="34" charset="0"/>
                          <a:cs typeface="Times New Roman" panose="02020603050405020304" pitchFamily="18" charset="0"/>
                        </a:rPr>
                        <a:t>:</a:t>
                      </a:r>
                      <a:r>
                        <a:rPr lang="nl-BE" sz="1400" baseline="0" dirty="0">
                          <a:solidFill>
                            <a:schemeClr val="tx1"/>
                          </a:solidFill>
                          <a:effectLst/>
                          <a:latin typeface="Calibri" panose="020F0502020204030204" pitchFamily="34" charset="0"/>
                          <a:cs typeface="Times New Roman" panose="02020603050405020304" pitchFamily="18" charset="0"/>
                        </a:rPr>
                        <a:t> T</a:t>
                      </a:r>
                      <a:br>
                        <a:rPr lang="nl-BE" sz="1400" baseline="0" dirty="0">
                          <a:solidFill>
                            <a:schemeClr val="tx1"/>
                          </a:solidFill>
                          <a:effectLst/>
                          <a:latin typeface="Calibri" panose="020F0502020204030204" pitchFamily="34" charset="0"/>
                          <a:cs typeface="Times New Roman" panose="02020603050405020304" pitchFamily="18" charset="0"/>
                        </a:rPr>
                      </a:br>
                      <a:r>
                        <a:rPr lang="nl-BE" sz="1400" baseline="0" dirty="0">
                          <a:solidFill>
                            <a:schemeClr val="tx1"/>
                          </a:solidFill>
                          <a:effectLst/>
                          <a:latin typeface="Calibri" panose="020F0502020204030204" pitchFamily="34" charset="0"/>
                          <a:cs typeface="Times New Roman" panose="02020603050405020304" pitchFamily="18" charset="0"/>
                        </a:rPr>
                        <a:t>Niet gestart/pas </a:t>
                      </a:r>
                      <a:r>
                        <a:rPr lang="nl-BE" sz="1400" baseline="0" dirty="0" err="1">
                          <a:solidFill>
                            <a:schemeClr val="tx1"/>
                          </a:solidFill>
                          <a:effectLst/>
                          <a:latin typeface="Calibri" panose="020F0502020204030204" pitchFamily="34" charset="0"/>
                          <a:cs typeface="Times New Roman" panose="02020603050405020304" pitchFamily="18" charset="0"/>
                        </a:rPr>
                        <a:t>démarré</a:t>
                      </a:r>
                      <a:r>
                        <a:rPr lang="nl-BE" sz="1400" baseline="0" dirty="0">
                          <a:solidFill>
                            <a:schemeClr val="tx1"/>
                          </a:solidFill>
                          <a:effectLst/>
                          <a:latin typeface="Calibri" panose="020F0502020204030204" pitchFamily="34" charset="0"/>
                          <a:cs typeface="Times New Roman" panose="02020603050405020304" pitchFamily="18" charset="0"/>
                        </a:rPr>
                        <a:t>: R</a:t>
                      </a:r>
                      <a:r>
                        <a:rPr lang="nl-BE" sz="1400" dirty="0">
                          <a:solidFill>
                            <a:schemeClr val="tx1"/>
                          </a:solidFill>
                          <a:effectLst/>
                        </a:rPr>
                        <a:t> </a:t>
                      </a:r>
                      <a:endParaRPr lang="nl-BE"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15000"/>
                        </a:lnSpc>
                        <a:spcAft>
                          <a:spcPts val="0"/>
                        </a:spcAft>
                      </a:pPr>
                      <a:endParaRPr lang="nl-BE"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842" marR="5684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9773305"/>
                  </a:ext>
                </a:extLst>
              </a:tr>
            </a:tbl>
          </a:graphicData>
        </a:graphic>
      </p:graphicFrame>
    </p:spTree>
    <p:extLst>
      <p:ext uri="{BB962C8B-B14F-4D97-AF65-F5344CB8AC3E}">
        <p14:creationId xmlns:p14="http://schemas.microsoft.com/office/powerpoint/2010/main" val="37303985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89498" y="889844"/>
            <a:ext cx="8054502" cy="769441"/>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Opvolging LPP - PLP</a:t>
            </a:r>
            <a:endParaRPr lang="nl-BE" sz="4400" b="1" dirty="0">
              <a:latin typeface="Arial" panose="020B0604020202020204" pitchFamily="34" charset="0"/>
              <a:cs typeface="Arial" panose="020B0604020202020204" pitchFamily="34" charset="0"/>
            </a:endParaRPr>
          </a:p>
        </p:txBody>
      </p:sp>
      <p:sp>
        <p:nvSpPr>
          <p:cNvPr id="4" name="Rectangle 3"/>
          <p:cNvSpPr/>
          <p:nvPr/>
        </p:nvSpPr>
        <p:spPr>
          <a:xfrm>
            <a:off x="1177460" y="1932741"/>
            <a:ext cx="7908587" cy="646331"/>
          </a:xfrm>
          <a:prstGeom prst="rect">
            <a:avLst/>
          </a:prstGeom>
        </p:spPr>
        <p:txBody>
          <a:bodyPr wrap="square">
            <a:spAutoFit/>
          </a:bodyPr>
          <a:lstStyle/>
          <a:p>
            <a:pPr algn="just"/>
            <a:r>
              <a:rPr lang="nl-BE" dirty="0">
                <a:solidFill>
                  <a:schemeClr val="tx2">
                    <a:lumMod val="50000"/>
                  </a:schemeClr>
                </a:solidFill>
                <a:latin typeface="Arial" panose="020B0604020202020204" pitchFamily="34" charset="0"/>
                <a:cs typeface="Arial" panose="020B0604020202020204" pitchFamily="34" charset="0"/>
              </a:rPr>
              <a:t>De opvolging van het LPP moet vermeld worden in het driemaandelijks verslag van de eenheid. </a:t>
            </a:r>
          </a:p>
        </p:txBody>
      </p:sp>
      <p:grpSp>
        <p:nvGrpSpPr>
          <p:cNvPr id="5" name="Group 4"/>
          <p:cNvGrpSpPr/>
          <p:nvPr/>
        </p:nvGrpSpPr>
        <p:grpSpPr>
          <a:xfrm>
            <a:off x="1274736" y="2606306"/>
            <a:ext cx="6915953" cy="2705232"/>
            <a:chOff x="686719" y="2924944"/>
            <a:chExt cx="7560840" cy="2952328"/>
          </a:xfrm>
        </p:grpSpPr>
        <p:pic>
          <p:nvPicPr>
            <p:cNvPr id="6" name="Picture 5"/>
            <p:cNvPicPr>
              <a:picLocks noChangeAspect="1"/>
            </p:cNvPicPr>
            <p:nvPr/>
          </p:nvPicPr>
          <p:blipFill rotWithShape="1">
            <a:blip r:embed="rId3"/>
            <a:srcRect l="9344" t="34300" r="68606" b="37001"/>
            <a:stretch/>
          </p:blipFill>
          <p:spPr>
            <a:xfrm>
              <a:off x="686719" y="2924944"/>
              <a:ext cx="7560840" cy="2952328"/>
            </a:xfrm>
            <a:prstGeom prst="rect">
              <a:avLst/>
            </a:prstGeom>
          </p:spPr>
        </p:pic>
        <p:sp>
          <p:nvSpPr>
            <p:cNvPr id="7" name="TextBox 6"/>
            <p:cNvSpPr txBox="1"/>
            <p:nvPr/>
          </p:nvSpPr>
          <p:spPr>
            <a:xfrm>
              <a:off x="2600224" y="4016109"/>
              <a:ext cx="5619775" cy="523220"/>
            </a:xfrm>
            <a:prstGeom prst="rect">
              <a:avLst/>
            </a:prstGeom>
            <a:noFill/>
          </p:spPr>
          <p:txBody>
            <a:bodyPr wrap="square" rtlCol="0">
              <a:spAutoFit/>
            </a:bodyPr>
            <a:lstStyle/>
            <a:p>
              <a:r>
                <a:rPr lang="nl-BE" sz="1400" dirty="0">
                  <a:solidFill>
                    <a:srgbClr val="FF0000"/>
                  </a:solidFill>
                </a:rPr>
                <a:t>Geef alle informatie over de mogelijke opties tot verwezenlijken van de objectieven van het LPP waarin de SLPPT betrokken is.</a:t>
              </a:r>
            </a:p>
          </p:txBody>
        </p:sp>
        <p:sp>
          <p:nvSpPr>
            <p:cNvPr id="8" name="TextBox 7"/>
            <p:cNvSpPr txBox="1"/>
            <p:nvPr/>
          </p:nvSpPr>
          <p:spPr>
            <a:xfrm>
              <a:off x="2600223" y="5172301"/>
              <a:ext cx="5619775" cy="523220"/>
            </a:xfrm>
            <a:prstGeom prst="rect">
              <a:avLst/>
            </a:prstGeom>
            <a:noFill/>
          </p:spPr>
          <p:txBody>
            <a:bodyPr wrap="square" rtlCol="0">
              <a:spAutoFit/>
            </a:bodyPr>
            <a:lstStyle/>
            <a:p>
              <a:r>
                <a:rPr lang="nl-BE" sz="1400" dirty="0">
                  <a:solidFill>
                    <a:srgbClr val="FF0000"/>
                  </a:solidFill>
                </a:rPr>
                <a:t>Geef alle informatie over de vooruitgang van de acties die voorzien werden in het LPP.</a:t>
              </a:r>
            </a:p>
          </p:txBody>
        </p:sp>
      </p:grpSp>
      <p:sp>
        <p:nvSpPr>
          <p:cNvPr id="9" name="Rectangle 8"/>
          <p:cNvSpPr/>
          <p:nvPr/>
        </p:nvSpPr>
        <p:spPr>
          <a:xfrm>
            <a:off x="1187600" y="5498508"/>
            <a:ext cx="6096000" cy="646331"/>
          </a:xfrm>
          <a:prstGeom prst="rect">
            <a:avLst/>
          </a:prstGeom>
        </p:spPr>
        <p:txBody>
          <a:bodyPr>
            <a:spAutoFit/>
          </a:bodyPr>
          <a:lstStyle/>
          <a:p>
            <a:r>
              <a:rPr lang="nl-BE" dirty="0">
                <a:latin typeface="Arial" panose="020B0604020202020204" pitchFamily="34" charset="0"/>
                <a:cs typeface="Arial" panose="020B0604020202020204" pitchFamily="34" charset="0"/>
              </a:rPr>
              <a:t>Men kan dit ook doen via het LPP (luik A en B) en deze als Bijl aan het verslag aanhechten</a:t>
            </a:r>
            <a:r>
              <a:rPr lang="nl-BE" dirty="0"/>
              <a:t>. </a:t>
            </a:r>
          </a:p>
        </p:txBody>
      </p:sp>
    </p:spTree>
    <p:extLst>
      <p:ext uri="{BB962C8B-B14F-4D97-AF65-F5344CB8AC3E}">
        <p14:creationId xmlns:p14="http://schemas.microsoft.com/office/powerpoint/2010/main" val="12079706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1642" y="2324911"/>
            <a:ext cx="7830766" cy="1569660"/>
          </a:xfrm>
          <a:prstGeom prst="rect">
            <a:avLst/>
          </a:prstGeom>
        </p:spPr>
        <p:txBody>
          <a:bodyPr wrap="square" rtlCol="0">
            <a:spAutoFit/>
          </a:bodyPr>
          <a:lstStyle/>
          <a:p>
            <a:pPr algn="ctr"/>
            <a:r>
              <a:rPr lang="nl-BE" sz="9600" dirty="0">
                <a:latin typeface="Arial" panose="020B0604020202020204" pitchFamily="34" charset="0"/>
                <a:cs typeface="Arial" panose="020B0604020202020204" pitchFamily="34" charset="0"/>
              </a:rPr>
              <a:t>Vragen?</a:t>
            </a:r>
          </a:p>
        </p:txBody>
      </p:sp>
    </p:spTree>
    <p:extLst>
      <p:ext uri="{BB962C8B-B14F-4D97-AF65-F5344CB8AC3E}">
        <p14:creationId xmlns:p14="http://schemas.microsoft.com/office/powerpoint/2010/main" val="1383959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2088BB-1F7F-457C-F4F2-9F17075228BE}"/>
              </a:ext>
            </a:extLst>
          </p:cNvPr>
          <p:cNvSpPr>
            <a:spLocks noGrp="1"/>
          </p:cNvSpPr>
          <p:nvPr>
            <p:ph type="body" sz="half" idx="13"/>
          </p:nvPr>
        </p:nvSpPr>
        <p:spPr/>
        <p:txBody>
          <a:bodyPr/>
          <a:lstStyle/>
          <a:p>
            <a:r>
              <a:rPr lang="nl-BE" dirty="0"/>
              <a:t>Inventarisatie PMGE.</a:t>
            </a:r>
          </a:p>
        </p:txBody>
      </p:sp>
    </p:spTree>
    <p:extLst>
      <p:ext uri="{BB962C8B-B14F-4D97-AF65-F5344CB8AC3E}">
        <p14:creationId xmlns:p14="http://schemas.microsoft.com/office/powerpoint/2010/main" val="40234432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E892C7-AE17-D27E-473E-99253C030CBA}"/>
              </a:ext>
            </a:extLst>
          </p:cNvPr>
          <p:cNvSpPr>
            <a:spLocks noGrp="1"/>
          </p:cNvSpPr>
          <p:nvPr>
            <p:ph type="body" sz="quarter" idx="13"/>
          </p:nvPr>
        </p:nvSpPr>
        <p:spPr/>
        <p:txBody>
          <a:bodyPr/>
          <a:lstStyle/>
          <a:p>
            <a:r>
              <a:rPr lang="nl-BE" dirty="0"/>
              <a:t>Inventaris PMGE</a:t>
            </a:r>
          </a:p>
        </p:txBody>
      </p:sp>
      <p:sp>
        <p:nvSpPr>
          <p:cNvPr id="4" name="Text Placeholder 3">
            <a:extLst>
              <a:ext uri="{FF2B5EF4-FFF2-40B4-BE49-F238E27FC236}">
                <a16:creationId xmlns:a16="http://schemas.microsoft.com/office/drawing/2014/main" id="{B7676238-F1A1-58FE-ACA4-AB0D62EC9E65}"/>
              </a:ext>
            </a:extLst>
          </p:cNvPr>
          <p:cNvSpPr>
            <a:spLocks noGrp="1"/>
          </p:cNvSpPr>
          <p:nvPr>
            <p:ph type="body" sz="quarter" idx="27"/>
          </p:nvPr>
        </p:nvSpPr>
        <p:spPr/>
        <p:txBody>
          <a:bodyPr/>
          <a:lstStyle/>
          <a:p>
            <a:pPr marL="285750" indent="-285750">
              <a:buFont typeface="Wingdings" panose="05000000000000000000" pitchFamily="2" charset="2"/>
              <a:buChar char="q"/>
            </a:pPr>
            <a:r>
              <a:rPr lang="nl-BE" sz="2800" dirty="0"/>
              <a:t> </a:t>
            </a:r>
            <a:r>
              <a:rPr lang="nl-BE" sz="2800" dirty="0">
                <a:hlinkClick r:id="rId2"/>
              </a:rPr>
              <a:t>Template inventaris</a:t>
            </a:r>
            <a:br>
              <a:rPr lang="nl-BE" sz="2800" dirty="0"/>
            </a:br>
            <a:r>
              <a:rPr lang="nl-BE" sz="1400" dirty="0"/>
              <a:t>     (verplicht te gebruiken)</a:t>
            </a:r>
          </a:p>
          <a:p>
            <a:pPr marL="285750" indent="-285750">
              <a:buFont typeface="Wingdings" panose="05000000000000000000" pitchFamily="2" charset="2"/>
              <a:buChar char="q"/>
            </a:pPr>
            <a:endParaRPr lang="nl-BE" sz="1400" dirty="0"/>
          </a:p>
          <a:p>
            <a:pPr marL="285750" indent="-285750">
              <a:buFont typeface="Wingdings" panose="05000000000000000000" pitchFamily="2" charset="2"/>
              <a:buChar char="q"/>
            </a:pPr>
            <a:r>
              <a:rPr lang="nl-BE" sz="2800" dirty="0"/>
              <a:t>Voorbeeld veiligheidsinformatieblad </a:t>
            </a:r>
            <a:r>
              <a:rPr lang="nl-BE" sz="2800" dirty="0">
                <a:hlinkClick r:id="rId3"/>
              </a:rPr>
              <a:t>“JET A-1 (NATO F-35)”</a:t>
            </a:r>
            <a:br>
              <a:rPr lang="nl-BE" sz="2800" dirty="0"/>
            </a:br>
            <a:endParaRPr lang="nl-BE" sz="2800" dirty="0"/>
          </a:p>
          <a:p>
            <a:pPr marL="285750" indent="-285750">
              <a:buFont typeface="Wingdings" panose="05000000000000000000" pitchFamily="2" charset="2"/>
              <a:buChar char="q"/>
            </a:pPr>
            <a:endParaRPr lang="nl-BE" sz="2800" dirty="0"/>
          </a:p>
          <a:p>
            <a:pPr marL="285750" indent="-285750">
              <a:buFont typeface="Wingdings" panose="05000000000000000000" pitchFamily="2" charset="2"/>
              <a:buChar char="q"/>
            </a:pPr>
            <a:r>
              <a:rPr lang="nl-BE" sz="2800" dirty="0"/>
              <a:t>Voorbeeld veiligheidsinstructiekaart “</a:t>
            </a:r>
            <a:r>
              <a:rPr lang="nl-BE" sz="2800" dirty="0">
                <a:hlinkClick r:id="rId4"/>
              </a:rPr>
              <a:t>JET A-1 (NATO F-35)</a:t>
            </a:r>
            <a:r>
              <a:rPr lang="nl-BE" sz="2800" dirty="0"/>
              <a:t>”</a:t>
            </a:r>
          </a:p>
          <a:p>
            <a:pPr marL="285750" indent="-285750">
              <a:buFont typeface="Wingdings" panose="05000000000000000000" pitchFamily="2" charset="2"/>
              <a:buChar char="q"/>
            </a:pPr>
            <a:endParaRPr lang="nl-BE" sz="2800" dirty="0"/>
          </a:p>
          <a:p>
            <a:pPr marL="285750" indent="-285750">
              <a:buFont typeface="Wingdings" panose="05000000000000000000" pitchFamily="2" charset="2"/>
              <a:buChar char="q"/>
            </a:pPr>
            <a:r>
              <a:rPr lang="nl-BE" sz="2800" dirty="0"/>
              <a:t>LISAM (tool Defensie opzoeken SDS)</a:t>
            </a:r>
            <a:br>
              <a:rPr lang="nl-BE" sz="2800" dirty="0"/>
            </a:br>
            <a:r>
              <a:rPr lang="nl-BE" sz="2800" dirty="0"/>
              <a:t> </a:t>
            </a:r>
            <a:r>
              <a:rPr lang="nl-BE" sz="1600" dirty="0"/>
              <a:t>Bij twijfel fabrikant of leverancier contacteren!</a:t>
            </a:r>
          </a:p>
          <a:p>
            <a:pPr marL="457200" indent="-457200">
              <a:buFont typeface="Wingdings" panose="05000000000000000000" pitchFamily="2" charset="2"/>
              <a:buChar char="q"/>
            </a:pPr>
            <a:endParaRPr lang="nl-BE" sz="2800" dirty="0"/>
          </a:p>
        </p:txBody>
      </p:sp>
    </p:spTree>
    <p:extLst>
      <p:ext uri="{BB962C8B-B14F-4D97-AF65-F5344CB8AC3E}">
        <p14:creationId xmlns:p14="http://schemas.microsoft.com/office/powerpoint/2010/main" val="1151048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
        <p:nvSpPr>
          <p:cNvPr id="2" name="Rectangle 1"/>
          <p:cNvSpPr/>
          <p:nvPr/>
        </p:nvSpPr>
        <p:spPr>
          <a:xfrm>
            <a:off x="1237673" y="1905506"/>
            <a:ext cx="10402392" cy="4985980"/>
          </a:xfrm>
          <a:prstGeom prst="rect">
            <a:avLst/>
          </a:prstGeom>
        </p:spPr>
        <p:txBody>
          <a:bodyPr wrap="square">
            <a:spAutoFit/>
          </a:bodyPr>
          <a:lstStyle/>
          <a:p>
            <a:pPr marL="285750" indent="-285750">
              <a:buFont typeface="Arial" panose="020B0604020202020204" pitchFamily="34" charset="0"/>
              <a:buChar char="•"/>
              <a:defRPr/>
            </a:pPr>
            <a:r>
              <a:rPr lang="nl-BE" altLang="en-US" sz="2400" kern="0" dirty="0">
                <a:latin typeface="Arial" panose="020B0604020202020204" pitchFamily="34" charset="0"/>
                <a:cs typeface="Arial" panose="020B0604020202020204" pitchFamily="34" charset="0"/>
              </a:rPr>
              <a:t>ACWB-SPS-WRKPR-005 (</a:t>
            </a:r>
            <a:r>
              <a:rPr lang="nl-BE" altLang="en-US" sz="2400" kern="0" dirty="0">
                <a:latin typeface="Arial" panose="020B0604020202020204" pitchFamily="34" charset="0"/>
                <a:cs typeface="Arial" panose="020B0604020202020204" pitchFamily="34" charset="0"/>
                <a:hlinkClick r:id="rId3"/>
              </a:rPr>
              <a:t>N</a:t>
            </a:r>
            <a:r>
              <a:rPr lang="nl-BE" altLang="en-US" sz="2400" kern="0" dirty="0">
                <a:latin typeface="Arial" panose="020B0604020202020204" pitchFamily="34" charset="0"/>
                <a:cs typeface="Arial" panose="020B0604020202020204" pitchFamily="34" charset="0"/>
              </a:rPr>
              <a:t> + </a:t>
            </a:r>
            <a:r>
              <a:rPr lang="nl-BE" altLang="en-US" sz="2400" kern="0" dirty="0">
                <a:latin typeface="Arial" panose="020B0604020202020204" pitchFamily="34" charset="0"/>
                <a:cs typeface="Arial" panose="020B0604020202020204" pitchFamily="34" charset="0"/>
                <a:hlinkClick r:id="rId4"/>
              </a:rPr>
              <a:t>F</a:t>
            </a:r>
            <a:r>
              <a:rPr lang="nl-BE" altLang="en-US" sz="2400" kern="0" dirty="0">
                <a:latin typeface="Arial" panose="020B0604020202020204" pitchFamily="34" charset="0"/>
                <a:cs typeface="Arial" panose="020B0604020202020204" pitchFamily="34" charset="0"/>
              </a:rPr>
              <a:t>)</a:t>
            </a:r>
            <a:br>
              <a:rPr lang="nl-BE" altLang="en-US" sz="2400" kern="0" dirty="0">
                <a:latin typeface="Arial" panose="020B0604020202020204" pitchFamily="34" charset="0"/>
                <a:cs typeface="Arial" panose="020B0604020202020204" pitchFamily="34" charset="0"/>
              </a:rPr>
            </a:br>
            <a:r>
              <a:rPr lang="nl-BE" altLang="en-US" sz="2400" kern="0" dirty="0">
                <a:latin typeface="Arial" panose="020B0604020202020204" pitchFamily="34" charset="0"/>
                <a:cs typeface="Arial" panose="020B0604020202020204" pitchFamily="34" charset="0"/>
              </a:rPr>
              <a:t>Het Lokaal </a:t>
            </a:r>
            <a:r>
              <a:rPr lang="nl-BE" altLang="en-US" sz="2400" kern="0" dirty="0" err="1">
                <a:latin typeface="Arial" panose="020B0604020202020204" pitchFamily="34" charset="0"/>
                <a:cs typeface="Arial" panose="020B0604020202020204" pitchFamily="34" charset="0"/>
              </a:rPr>
              <a:t>PreventiePlan</a:t>
            </a:r>
            <a:r>
              <a:rPr lang="nl-BE" altLang="en-US" sz="2400" kern="0" dirty="0">
                <a:latin typeface="Arial" panose="020B0604020202020204" pitchFamily="34" charset="0"/>
                <a:cs typeface="Arial" panose="020B0604020202020204" pitchFamily="34" charset="0"/>
              </a:rPr>
              <a:t> (LPP – PLP).</a:t>
            </a:r>
          </a:p>
          <a:p>
            <a:pPr marL="285750" indent="-285750">
              <a:buFont typeface="Arial" panose="020B0604020202020204" pitchFamily="34" charset="0"/>
              <a:buChar char="•"/>
              <a:defRPr/>
            </a:pPr>
            <a:endParaRPr lang="nl-BE" altLang="en-US" kern="0" dirty="0">
              <a:latin typeface="Arial" panose="020B0604020202020204" pitchFamily="34" charset="0"/>
              <a:cs typeface="Arial" panose="020B0604020202020204" pitchFamily="34" charset="0"/>
            </a:endParaRPr>
          </a:p>
          <a:p>
            <a:r>
              <a:rPr lang="nl-BE" sz="2400" b="1" i="1" u="sng" dirty="0">
                <a:latin typeface="Arial" panose="020B0604020202020204" pitchFamily="34" charset="0"/>
                <a:cs typeface="Arial" panose="020B0604020202020204" pitchFamily="34" charset="0"/>
              </a:rPr>
              <a:t>Wat is een lokaal preventieplan ?</a:t>
            </a:r>
          </a:p>
          <a:p>
            <a:endParaRPr lang="en-US" sz="2400" dirty="0">
              <a:latin typeface="Arial" panose="020B0604020202020204" pitchFamily="34" charset="0"/>
              <a:cs typeface="Arial" panose="020B0604020202020204" pitchFamily="34" charset="0"/>
            </a:endParaRPr>
          </a:p>
          <a:p>
            <a:pPr algn="just"/>
            <a:r>
              <a:rPr lang="nl-BE" sz="2400" i="1" dirty="0">
                <a:latin typeface="Arial" panose="020B0604020202020204" pitchFamily="34" charset="0"/>
                <a:cs typeface="Arial" panose="020B0604020202020204" pitchFamily="34" charset="0"/>
              </a:rPr>
              <a:t>Een lokaal preventieplan is op het niveau van de eenheid de lokale uitvoering van het dynamisch risicobeheersingssysteem van Defensie.</a:t>
            </a:r>
            <a:endParaRPr lang="en-US" sz="2400" dirty="0">
              <a:latin typeface="Arial" panose="020B0604020202020204" pitchFamily="34" charset="0"/>
              <a:cs typeface="Arial" panose="020B0604020202020204" pitchFamily="34" charset="0"/>
            </a:endParaRPr>
          </a:p>
          <a:p>
            <a:pPr algn="just"/>
            <a:r>
              <a:rPr lang="nl-BE" sz="2400" i="1" dirty="0">
                <a:latin typeface="Arial" panose="020B0604020202020204" pitchFamily="34" charset="0"/>
                <a:cs typeface="Arial" panose="020B0604020202020204" pitchFamily="34" charset="0"/>
              </a:rPr>
              <a:t>Het lokaal preventieplan is samengesteld uit twee luiken. </a:t>
            </a:r>
            <a:br>
              <a:rPr lang="nl-BE" sz="2400" i="1" dirty="0">
                <a:latin typeface="Arial" panose="020B0604020202020204" pitchFamily="34" charset="0"/>
                <a:cs typeface="Arial" panose="020B0604020202020204" pitchFamily="34" charset="0"/>
              </a:rPr>
            </a:br>
            <a:r>
              <a:rPr lang="nl-BE" sz="2400" i="1" dirty="0">
                <a:latin typeface="Arial" panose="020B0604020202020204" pitchFamily="34" charset="0"/>
                <a:cs typeface="Arial" panose="020B0604020202020204" pitchFamily="34" charset="0"/>
              </a:rPr>
              <a:t>Het eerste luik herneemt de preventiemaatregelen opgelegd door de uitvoering van de jaarlijkse actieplannen van de piloot DG/ACOS. Het tweede luik herneemt de preventie-activiteiten die een uitsluitend lokale behandeling vereisen.</a:t>
            </a: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Tree>
    <p:extLst>
      <p:ext uri="{BB962C8B-B14F-4D97-AF65-F5344CB8AC3E}">
        <p14:creationId xmlns:p14="http://schemas.microsoft.com/office/powerpoint/2010/main" val="16239536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71CB3A-CEB3-7E82-A90E-D4F44DEB1A32}"/>
              </a:ext>
            </a:extLst>
          </p:cNvPr>
          <p:cNvPicPr>
            <a:picLocks noChangeAspect="1"/>
          </p:cNvPicPr>
          <p:nvPr/>
        </p:nvPicPr>
        <p:blipFill>
          <a:blip r:embed="rId2"/>
          <a:stretch>
            <a:fillRect/>
          </a:stretch>
        </p:blipFill>
        <p:spPr>
          <a:xfrm>
            <a:off x="0" y="0"/>
            <a:ext cx="12192000" cy="6858000"/>
          </a:xfrm>
          <a:prstGeom prst="rect">
            <a:avLst/>
          </a:prstGeom>
        </p:spPr>
      </p:pic>
      <p:sp>
        <p:nvSpPr>
          <p:cNvPr id="6" name="Arrow: Left 5">
            <a:hlinkClick r:id="rId3"/>
            <a:extLst>
              <a:ext uri="{FF2B5EF4-FFF2-40B4-BE49-F238E27FC236}">
                <a16:creationId xmlns:a16="http://schemas.microsoft.com/office/drawing/2014/main" id="{9CCD0E0F-D3B3-9E97-7D53-9B91C959E393}"/>
              </a:ext>
            </a:extLst>
          </p:cNvPr>
          <p:cNvSpPr/>
          <p:nvPr/>
        </p:nvSpPr>
        <p:spPr>
          <a:xfrm>
            <a:off x="7232072" y="6234546"/>
            <a:ext cx="1880755" cy="623454"/>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xtBox 6">
            <a:extLst>
              <a:ext uri="{FF2B5EF4-FFF2-40B4-BE49-F238E27FC236}">
                <a16:creationId xmlns:a16="http://schemas.microsoft.com/office/drawing/2014/main" id="{8F132E4C-9D6A-23B6-5A77-C3DC5AD63305}"/>
              </a:ext>
            </a:extLst>
          </p:cNvPr>
          <p:cNvSpPr txBox="1"/>
          <p:nvPr/>
        </p:nvSpPr>
        <p:spPr>
          <a:xfrm>
            <a:off x="7741227" y="6361607"/>
            <a:ext cx="1371600" cy="369332"/>
          </a:xfrm>
          <a:prstGeom prst="rect">
            <a:avLst/>
          </a:prstGeom>
        </p:spPr>
        <p:txBody>
          <a:bodyPr wrap="square" rtlCol="0">
            <a:spAutoFit/>
          </a:bodyPr>
          <a:lstStyle/>
          <a:p>
            <a:r>
              <a:rPr lang="nl-BE" dirty="0">
                <a:solidFill>
                  <a:schemeClr val="bg1"/>
                </a:solidFill>
                <a:latin typeface="Amasis MT Pro Black" panose="02040A04050005020304" pitchFamily="18" charset="0"/>
              </a:rPr>
              <a:t>LISAM</a:t>
            </a:r>
          </a:p>
        </p:txBody>
      </p:sp>
    </p:spTree>
    <p:extLst>
      <p:ext uri="{BB962C8B-B14F-4D97-AF65-F5344CB8AC3E}">
        <p14:creationId xmlns:p14="http://schemas.microsoft.com/office/powerpoint/2010/main" val="3179779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4A6E3-E49A-7D30-4649-E8425FEB37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EA4387-A566-E8A1-2D7C-1BDC8F3EE64E}"/>
              </a:ext>
            </a:extLst>
          </p:cNvPr>
          <p:cNvSpPr>
            <a:spLocks noGrp="1"/>
          </p:cNvSpPr>
          <p:nvPr>
            <p:ph type="body" sz="half" idx="13"/>
          </p:nvPr>
        </p:nvSpPr>
        <p:spPr/>
        <p:txBody>
          <a:bodyPr/>
          <a:lstStyle/>
          <a:p>
            <a:r>
              <a:rPr lang="nl-BE" dirty="0"/>
              <a:t>Inventarisatie Arbeidsmiddelen.</a:t>
            </a:r>
          </a:p>
        </p:txBody>
      </p:sp>
    </p:spTree>
    <p:extLst>
      <p:ext uri="{BB962C8B-B14F-4D97-AF65-F5344CB8AC3E}">
        <p14:creationId xmlns:p14="http://schemas.microsoft.com/office/powerpoint/2010/main" val="42902729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96310-E9CF-788C-6D25-E581B457B3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6C8224-EF6B-66DC-7096-08978398C153}"/>
              </a:ext>
            </a:extLst>
          </p:cNvPr>
          <p:cNvSpPr>
            <a:spLocks noGrp="1"/>
          </p:cNvSpPr>
          <p:nvPr>
            <p:ph type="body" sz="quarter" idx="13"/>
          </p:nvPr>
        </p:nvSpPr>
        <p:spPr/>
        <p:txBody>
          <a:bodyPr/>
          <a:lstStyle/>
          <a:p>
            <a:r>
              <a:rPr lang="nl-BE" dirty="0"/>
              <a:t>Inventaris PMGE</a:t>
            </a:r>
          </a:p>
        </p:txBody>
      </p:sp>
      <p:sp>
        <p:nvSpPr>
          <p:cNvPr id="4" name="Text Placeholder 3">
            <a:extLst>
              <a:ext uri="{FF2B5EF4-FFF2-40B4-BE49-F238E27FC236}">
                <a16:creationId xmlns:a16="http://schemas.microsoft.com/office/drawing/2014/main" id="{69D0C99E-2BF0-A583-AA2A-75E3181B19A5}"/>
              </a:ext>
            </a:extLst>
          </p:cNvPr>
          <p:cNvSpPr>
            <a:spLocks noGrp="1"/>
          </p:cNvSpPr>
          <p:nvPr>
            <p:ph type="body" sz="quarter" idx="27"/>
          </p:nvPr>
        </p:nvSpPr>
        <p:spPr/>
        <p:txBody>
          <a:bodyPr/>
          <a:lstStyle/>
          <a:p>
            <a:pPr marL="285750" indent="-285750">
              <a:buFont typeface="Wingdings" panose="05000000000000000000" pitchFamily="2" charset="2"/>
              <a:buChar char="q"/>
            </a:pPr>
            <a:r>
              <a:rPr lang="nl-BE" sz="2800" dirty="0"/>
              <a:t> </a:t>
            </a:r>
            <a:r>
              <a:rPr lang="nl-BE" sz="2800" dirty="0">
                <a:hlinkClick r:id="rId2"/>
              </a:rPr>
              <a:t>Template inventaris</a:t>
            </a:r>
            <a:br>
              <a:rPr lang="nl-BE" sz="2800" dirty="0"/>
            </a:br>
            <a:r>
              <a:rPr lang="nl-BE" sz="1400" dirty="0"/>
              <a:t>     (verplicht te gebruiken)</a:t>
            </a:r>
          </a:p>
          <a:p>
            <a:pPr marL="285750" indent="-285750">
              <a:buFont typeface="Wingdings" panose="05000000000000000000" pitchFamily="2" charset="2"/>
              <a:buChar char="q"/>
            </a:pPr>
            <a:endParaRPr lang="nl-BE" sz="1400" dirty="0"/>
          </a:p>
          <a:p>
            <a:pPr marL="285750" indent="-285750">
              <a:buFont typeface="Wingdings" panose="05000000000000000000" pitchFamily="2" charset="2"/>
              <a:buChar char="q"/>
            </a:pPr>
            <a:endParaRPr lang="nl-BE" sz="2800" dirty="0"/>
          </a:p>
        </p:txBody>
      </p:sp>
    </p:spTree>
    <p:extLst>
      <p:ext uri="{BB962C8B-B14F-4D97-AF65-F5344CB8AC3E}">
        <p14:creationId xmlns:p14="http://schemas.microsoft.com/office/powerpoint/2010/main" val="34081948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66119"/>
            <a:ext cx="12192000" cy="1323439"/>
          </a:xfrm>
          <a:prstGeom prst="rect">
            <a:avLst/>
          </a:prstGeom>
        </p:spPr>
        <p:txBody>
          <a:bodyPr wrap="square">
            <a:spAutoFit/>
          </a:bodyPr>
          <a:lstStyle/>
          <a:p>
            <a:pPr algn="ctr"/>
            <a:r>
              <a:rPr lang="nl-BE" altLang="en-US" sz="4400" b="1" dirty="0">
                <a:latin typeface="Arial" panose="020B0604020202020204" pitchFamily="34" charset="0"/>
                <a:cs typeface="Arial" panose="020B0604020202020204" pitchFamily="34" charset="0"/>
              </a:rPr>
              <a:t>Dienstmailbox</a:t>
            </a:r>
            <a:endParaRPr lang="nl-BE" sz="4400" b="1"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
        <p:nvSpPr>
          <p:cNvPr id="4" name="Rectangle 3"/>
          <p:cNvSpPr/>
          <p:nvPr/>
        </p:nvSpPr>
        <p:spPr>
          <a:xfrm>
            <a:off x="0" y="3109925"/>
            <a:ext cx="12191999" cy="2062103"/>
          </a:xfrm>
          <a:prstGeom prst="rect">
            <a:avLst/>
          </a:prstGeom>
        </p:spPr>
        <p:txBody>
          <a:bodyPr wrap="square">
            <a:spAutoFit/>
          </a:bodyPr>
          <a:lstStyle/>
          <a:p>
            <a:pPr algn="ctr"/>
            <a:r>
              <a:rPr lang="nl-BE" sz="3200" dirty="0">
                <a:latin typeface="Arial" panose="020B0604020202020204" pitchFamily="34" charset="0"/>
                <a:cs typeface="Arial" panose="020B0604020202020204" pitchFamily="34" charset="0"/>
              </a:rPr>
              <a:t>Gelieve alle mails die niet persoonlijk zijn  te versturen naar onze  dienstmailbox.</a:t>
            </a:r>
          </a:p>
          <a:p>
            <a:pPr algn="ctr"/>
            <a:endParaRPr lang="nl-BE" sz="3200" dirty="0">
              <a:latin typeface="Arial" panose="020B0604020202020204" pitchFamily="34" charset="0"/>
              <a:cs typeface="Arial" panose="020B0604020202020204" pitchFamily="34" charset="0"/>
            </a:endParaRPr>
          </a:p>
          <a:p>
            <a:pPr algn="ctr"/>
            <a:r>
              <a:rPr lang="nl-BE" sz="3200" dirty="0">
                <a:latin typeface="Arial" panose="020B0604020202020204" pitchFamily="34" charset="0"/>
                <a:cs typeface="Arial" panose="020B0604020202020204" pitchFamily="34" charset="0"/>
                <a:hlinkClick r:id="rId3"/>
              </a:rPr>
              <a:t>DGHWB-SLPPT08-EVERE@mil.be</a:t>
            </a:r>
            <a:endParaRPr lang="nl-B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195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
        <p:nvSpPr>
          <p:cNvPr id="2" name="Rectangle 1"/>
          <p:cNvSpPr/>
          <p:nvPr/>
        </p:nvSpPr>
        <p:spPr>
          <a:xfrm>
            <a:off x="1237673" y="1905506"/>
            <a:ext cx="9277927" cy="4247317"/>
          </a:xfrm>
          <a:prstGeom prst="rect">
            <a:avLst/>
          </a:prstGeom>
        </p:spPr>
        <p:txBody>
          <a:bodyPr wrap="square">
            <a:spAutoFit/>
          </a:bodyPr>
          <a:lstStyle/>
          <a:p>
            <a:pPr marL="285750" indent="-285750">
              <a:buFont typeface="Arial" panose="020B0604020202020204" pitchFamily="34" charset="0"/>
              <a:buChar char="•"/>
              <a:defRPr/>
            </a:pPr>
            <a:r>
              <a:rPr lang="nl-BE" altLang="en-US" kern="0" dirty="0">
                <a:latin typeface="Arial" panose="020B0604020202020204" pitchFamily="34" charset="0"/>
                <a:cs typeface="Arial" panose="020B0604020202020204" pitchFamily="34" charset="0"/>
              </a:rPr>
              <a:t>ACWB-SPS-WRKPR-002 (</a:t>
            </a:r>
            <a:r>
              <a:rPr lang="nl-BE" altLang="en-US" kern="0" dirty="0">
                <a:latin typeface="Arial" panose="020B0604020202020204" pitchFamily="34" charset="0"/>
                <a:cs typeface="Arial" panose="020B0604020202020204" pitchFamily="34" charset="0"/>
                <a:hlinkClick r:id="rId3"/>
              </a:rPr>
              <a:t>N</a:t>
            </a:r>
            <a:r>
              <a:rPr lang="nl-BE" altLang="en-US" kern="0" dirty="0">
                <a:latin typeface="Arial" panose="020B0604020202020204" pitchFamily="34" charset="0"/>
                <a:cs typeface="Arial" panose="020B0604020202020204" pitchFamily="34" charset="0"/>
              </a:rPr>
              <a:t> + </a:t>
            </a:r>
            <a:r>
              <a:rPr lang="nl-BE" altLang="en-US" kern="0" dirty="0">
                <a:latin typeface="Arial" panose="020B0604020202020204" pitchFamily="34" charset="0"/>
                <a:cs typeface="Arial" panose="020B0604020202020204" pitchFamily="34" charset="0"/>
                <a:hlinkClick r:id="rId4"/>
              </a:rPr>
              <a:t>F</a:t>
            </a:r>
            <a:r>
              <a:rPr lang="nl-BE" altLang="en-US" kern="0" dirty="0">
                <a:latin typeface="Arial" panose="020B0604020202020204" pitchFamily="34" charset="0"/>
                <a:cs typeface="Arial" panose="020B0604020202020204" pitchFamily="34" charset="0"/>
              </a:rPr>
              <a:t>)</a:t>
            </a:r>
            <a:br>
              <a:rPr lang="nl-BE" altLang="en-US" kern="0" dirty="0">
                <a:latin typeface="Arial" panose="020B0604020202020204" pitchFamily="34" charset="0"/>
                <a:cs typeface="Arial" panose="020B0604020202020204" pitchFamily="34" charset="0"/>
              </a:rPr>
            </a:br>
            <a:r>
              <a:rPr lang="nl-BE" altLang="en-US" kern="0" dirty="0">
                <a:latin typeface="Arial" panose="020B0604020202020204" pitchFamily="34" charset="0"/>
                <a:cs typeface="Arial" panose="020B0604020202020204" pitchFamily="34" charset="0"/>
              </a:rPr>
              <a:t>Opdrachten van de actoren van de preventie op het plaatselijk niveau</a:t>
            </a:r>
            <a:r>
              <a:rPr lang="nl-BE" altLang="en-US" kern="0" dirty="0"/>
              <a:t>.</a:t>
            </a:r>
          </a:p>
          <a:p>
            <a:pPr marL="285750" indent="-285750">
              <a:buFont typeface="Arial" panose="020B0604020202020204" pitchFamily="34" charset="0"/>
              <a:buChar char="•"/>
              <a:defRPr/>
            </a:pPr>
            <a:endParaRPr lang="nl-BE" altLang="en-US" kern="0" dirty="0"/>
          </a:p>
          <a:p>
            <a:pPr fontAlgn="t"/>
            <a:endParaRPr lang="nl-BE"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graphicFrame>
        <p:nvGraphicFramePr>
          <p:cNvPr id="3" name="Table 2"/>
          <p:cNvGraphicFramePr>
            <a:graphicFrameLocks noGrp="1"/>
          </p:cNvGraphicFramePr>
          <p:nvPr>
            <p:extLst>
              <p:ext uri="{D42A27DB-BD31-4B8C-83A1-F6EECF244321}">
                <p14:modId xmlns:p14="http://schemas.microsoft.com/office/powerpoint/2010/main" val="617019254"/>
              </p:ext>
            </p:extLst>
          </p:nvPr>
        </p:nvGraphicFramePr>
        <p:xfrm>
          <a:off x="1341333" y="3110491"/>
          <a:ext cx="9985692" cy="2177432"/>
        </p:xfrm>
        <a:graphic>
          <a:graphicData uri="http://schemas.openxmlformats.org/drawingml/2006/table">
            <a:tbl>
              <a:tblPr firstRow="1" bandRow="1">
                <a:tableStyleId>{5C22544A-7EE6-4342-B048-85BDC9FD1C3A}</a:tableStyleId>
              </a:tblPr>
              <a:tblGrid>
                <a:gridCol w="1664282">
                  <a:extLst>
                    <a:ext uri="{9D8B030D-6E8A-4147-A177-3AD203B41FA5}">
                      <a16:colId xmlns:a16="http://schemas.microsoft.com/office/drawing/2014/main" val="857017564"/>
                    </a:ext>
                  </a:extLst>
                </a:gridCol>
                <a:gridCol w="1664282">
                  <a:extLst>
                    <a:ext uri="{9D8B030D-6E8A-4147-A177-3AD203B41FA5}">
                      <a16:colId xmlns:a16="http://schemas.microsoft.com/office/drawing/2014/main" val="1475309882"/>
                    </a:ext>
                  </a:extLst>
                </a:gridCol>
                <a:gridCol w="1664282">
                  <a:extLst>
                    <a:ext uri="{9D8B030D-6E8A-4147-A177-3AD203B41FA5}">
                      <a16:colId xmlns:a16="http://schemas.microsoft.com/office/drawing/2014/main" val="2238703619"/>
                    </a:ext>
                  </a:extLst>
                </a:gridCol>
                <a:gridCol w="1664282">
                  <a:extLst>
                    <a:ext uri="{9D8B030D-6E8A-4147-A177-3AD203B41FA5}">
                      <a16:colId xmlns:a16="http://schemas.microsoft.com/office/drawing/2014/main" val="279956531"/>
                    </a:ext>
                  </a:extLst>
                </a:gridCol>
                <a:gridCol w="1664282">
                  <a:extLst>
                    <a:ext uri="{9D8B030D-6E8A-4147-A177-3AD203B41FA5}">
                      <a16:colId xmlns:a16="http://schemas.microsoft.com/office/drawing/2014/main" val="2728203487"/>
                    </a:ext>
                  </a:extLst>
                </a:gridCol>
                <a:gridCol w="1664282">
                  <a:extLst>
                    <a:ext uri="{9D8B030D-6E8A-4147-A177-3AD203B41FA5}">
                      <a16:colId xmlns:a16="http://schemas.microsoft.com/office/drawing/2014/main" val="492766016"/>
                    </a:ext>
                  </a:extLst>
                </a:gridCol>
              </a:tblGrid>
              <a:tr h="622952">
                <a:tc>
                  <a:txBody>
                    <a:bodyPr/>
                    <a:lstStyle/>
                    <a:p>
                      <a:r>
                        <a:rPr lang="nl-BE" sz="1400" dirty="0">
                          <a:latin typeface="Arial" panose="020B0604020202020204" pitchFamily="34" charset="0"/>
                          <a:cs typeface="Arial" panose="020B0604020202020204" pitchFamily="34" charset="0"/>
                        </a:rPr>
                        <a:t>LPP -PLP</a:t>
                      </a:r>
                    </a:p>
                  </a:txBody>
                  <a:tcPr/>
                </a:tc>
                <a:tc>
                  <a:txBody>
                    <a:bodyPr/>
                    <a:lstStyle/>
                    <a:p>
                      <a:pPr algn="ctr"/>
                      <a:r>
                        <a:rPr lang="nl-BE" sz="1400" dirty="0">
                          <a:solidFill>
                            <a:schemeClr val="bg1"/>
                          </a:solidFill>
                          <a:latin typeface="Arial" panose="020B0604020202020204" pitchFamily="34" charset="0"/>
                          <a:cs typeface="Arial" panose="020B0604020202020204" pitchFamily="34" charset="0"/>
                        </a:rPr>
                        <a:t>Plaatselijke</a:t>
                      </a:r>
                      <a:br>
                        <a:rPr lang="nl-BE" sz="1400" dirty="0">
                          <a:solidFill>
                            <a:schemeClr val="bg1"/>
                          </a:solidFill>
                          <a:latin typeface="Arial" panose="020B0604020202020204" pitchFamily="34" charset="0"/>
                          <a:cs typeface="Arial" panose="020B0604020202020204" pitchFamily="34" charset="0"/>
                        </a:rPr>
                      </a:br>
                      <a:r>
                        <a:rPr lang="nl-BE" sz="1400" dirty="0">
                          <a:solidFill>
                            <a:schemeClr val="bg1"/>
                          </a:solidFill>
                          <a:latin typeface="Arial" panose="020B0604020202020204" pitchFamily="34" charset="0"/>
                          <a:cs typeface="Arial" panose="020B0604020202020204" pitchFamily="34" charset="0"/>
                        </a:rPr>
                        <a:t>autoriteit</a:t>
                      </a:r>
                      <a:endParaRPr lang="en-US" sz="1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nl-BE" sz="1400" dirty="0">
                          <a:solidFill>
                            <a:schemeClr val="bg1"/>
                          </a:solidFill>
                          <a:latin typeface="Arial" panose="020B0604020202020204" pitchFamily="34" charset="0"/>
                          <a:cs typeface="Arial" panose="020B0604020202020204" pitchFamily="34" charset="0"/>
                        </a:rPr>
                        <a:t>Hiërarchische</a:t>
                      </a:r>
                      <a:br>
                        <a:rPr lang="nl-BE" sz="1400" dirty="0">
                          <a:solidFill>
                            <a:schemeClr val="bg1"/>
                          </a:solidFill>
                          <a:latin typeface="Arial" panose="020B0604020202020204" pitchFamily="34" charset="0"/>
                          <a:cs typeface="Arial" panose="020B0604020202020204" pitchFamily="34" charset="0"/>
                        </a:rPr>
                      </a:br>
                      <a:r>
                        <a:rPr lang="nl-BE" sz="1400" dirty="0">
                          <a:solidFill>
                            <a:schemeClr val="bg1"/>
                          </a:solidFill>
                          <a:latin typeface="Arial" panose="020B0604020202020204" pitchFamily="34" charset="0"/>
                          <a:cs typeface="Arial" panose="020B0604020202020204" pitchFamily="34" charset="0"/>
                        </a:rPr>
                        <a:t>lijn</a:t>
                      </a:r>
                      <a:endParaRPr lang="en-US" sz="1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nl-BE" sz="1400" dirty="0" err="1">
                          <a:solidFill>
                            <a:schemeClr val="bg1"/>
                          </a:solidFill>
                          <a:latin typeface="Arial" panose="020B0604020202020204" pitchFamily="34" charset="0"/>
                          <a:cs typeface="Arial" panose="020B0604020202020204" pitchFamily="34" charset="0"/>
                        </a:rPr>
                        <a:t>AsPrev</a:t>
                      </a:r>
                      <a:endParaRPr lang="en-US" sz="1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nl-BE" sz="1400" dirty="0">
                          <a:solidFill>
                            <a:schemeClr val="bg1"/>
                          </a:solidFill>
                          <a:latin typeface="Arial" panose="020B0604020202020204" pitchFamily="34" charset="0"/>
                          <a:cs typeface="Arial" panose="020B0604020202020204" pitchFamily="34" charset="0"/>
                        </a:rPr>
                        <a:t>LDPBW</a:t>
                      </a:r>
                      <a:br>
                        <a:rPr lang="nl-BE" sz="1400" dirty="0">
                          <a:solidFill>
                            <a:schemeClr val="bg1"/>
                          </a:solidFill>
                          <a:latin typeface="Arial" panose="020B0604020202020204" pitchFamily="34" charset="0"/>
                          <a:cs typeface="Arial" panose="020B0604020202020204" pitchFamily="34" charset="0"/>
                        </a:rPr>
                      </a:br>
                      <a:r>
                        <a:rPr lang="nl-BE" sz="1400" dirty="0">
                          <a:solidFill>
                            <a:schemeClr val="bg1"/>
                          </a:solidFill>
                          <a:latin typeface="Arial" panose="020B0604020202020204" pitchFamily="34" charset="0"/>
                          <a:cs typeface="Arial" panose="020B0604020202020204" pitchFamily="34" charset="0"/>
                        </a:rPr>
                        <a:t>SLPPT</a:t>
                      </a:r>
                      <a:endParaRPr lang="en-US" sz="1400" dirty="0">
                        <a:solidFill>
                          <a:schemeClr val="bg1"/>
                        </a:solidFill>
                        <a:latin typeface="Arial" panose="020B0604020202020204" pitchFamily="34" charset="0"/>
                        <a:cs typeface="Arial" panose="020B0604020202020204" pitchFamily="34" charset="0"/>
                      </a:endParaRPr>
                    </a:p>
                  </a:txBody>
                  <a:tcPr/>
                </a:tc>
                <a:tc>
                  <a:txBody>
                    <a:bodyPr/>
                    <a:lstStyle/>
                    <a:p>
                      <a:pPr algn="ctr"/>
                      <a:r>
                        <a:rPr lang="nl-BE" sz="1400" dirty="0">
                          <a:solidFill>
                            <a:schemeClr val="bg1"/>
                          </a:solidFill>
                          <a:latin typeface="Arial" panose="020B0604020202020204" pitchFamily="34" charset="0"/>
                          <a:cs typeface="Arial" panose="020B0604020202020204" pitchFamily="34" charset="0"/>
                        </a:rPr>
                        <a:t>AMT</a:t>
                      </a:r>
                      <a:br>
                        <a:rPr lang="nl-BE" sz="1400" dirty="0">
                          <a:solidFill>
                            <a:schemeClr val="bg1"/>
                          </a:solidFill>
                          <a:latin typeface="Arial" panose="020B0604020202020204" pitchFamily="34" charset="0"/>
                          <a:cs typeface="Arial" panose="020B0604020202020204" pitchFamily="34" charset="0"/>
                        </a:rPr>
                      </a:br>
                      <a:r>
                        <a:rPr lang="nl-BE" sz="1400" dirty="0">
                          <a:solidFill>
                            <a:schemeClr val="bg1"/>
                          </a:solidFill>
                          <a:latin typeface="Arial" panose="020B0604020202020204" pitchFamily="34" charset="0"/>
                          <a:cs typeface="Arial" panose="020B0604020202020204" pitchFamily="34" charset="0"/>
                        </a:rPr>
                        <a:t>PAA</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19654584"/>
                  </a:ext>
                </a:extLst>
              </a:tr>
              <a:tr h="1209259">
                <a:tc>
                  <a:txBody>
                    <a:bodyPr/>
                    <a:lstStyle/>
                    <a:p>
                      <a:endParaRPr lang="nl-BE" sz="1600" dirty="0"/>
                    </a:p>
                  </a:txBody>
                  <a:tcPr/>
                </a:tc>
                <a:tc>
                  <a:txBody>
                    <a:bodyPr/>
                    <a:lstStyle/>
                    <a:p>
                      <a:pPr marL="87313" lvl="0" indent="-87313">
                        <a:buFont typeface="Arial" panose="020B0604020202020204" pitchFamily="34" charset="0"/>
                        <a:buChar char="•"/>
                      </a:pPr>
                      <a:r>
                        <a:rPr lang="nl-BE" sz="1600" kern="1200" dirty="0">
                          <a:solidFill>
                            <a:schemeClr val="dk1"/>
                          </a:solidFill>
                          <a:effectLst/>
                          <a:latin typeface="+mn-lt"/>
                          <a:ea typeface="+mn-ea"/>
                          <a:cs typeface="+mn-cs"/>
                        </a:rPr>
                        <a:t>laat opstellen</a:t>
                      </a:r>
                      <a:endParaRPr lang="en-US" sz="1600" kern="1200" dirty="0">
                        <a:solidFill>
                          <a:schemeClr val="dk1"/>
                        </a:solidFill>
                        <a:effectLst/>
                        <a:latin typeface="+mn-lt"/>
                        <a:ea typeface="+mn-ea"/>
                        <a:cs typeface="+mn-cs"/>
                      </a:endParaRPr>
                    </a:p>
                    <a:p>
                      <a:pPr marL="87313" indent="-87313">
                        <a:buFont typeface="Arial" panose="020B0604020202020204" pitchFamily="34" charset="0"/>
                        <a:buChar char="•"/>
                      </a:pPr>
                      <a:r>
                        <a:rPr lang="nl-BE" sz="1600" kern="1200" dirty="0">
                          <a:solidFill>
                            <a:schemeClr val="dk1"/>
                          </a:solidFill>
                          <a:effectLst/>
                          <a:latin typeface="+mn-lt"/>
                          <a:ea typeface="+mn-ea"/>
                          <a:cs typeface="+mn-cs"/>
                        </a:rPr>
                        <a:t>duidt een </a:t>
                      </a:r>
                      <a:r>
                        <a:rPr lang="nl-BE" sz="1600" kern="1200" dirty="0" err="1">
                          <a:solidFill>
                            <a:schemeClr val="dk1"/>
                          </a:solidFill>
                          <a:effectLst/>
                          <a:latin typeface="+mn-lt"/>
                          <a:ea typeface="+mn-ea"/>
                          <a:cs typeface="+mn-cs"/>
                        </a:rPr>
                        <a:t>Offr</a:t>
                      </a:r>
                      <a:r>
                        <a:rPr lang="nl-BE" sz="1600" kern="1200" dirty="0">
                          <a:solidFill>
                            <a:schemeClr val="dk1"/>
                          </a:solidFill>
                          <a:effectLst/>
                          <a:latin typeface="+mn-lt"/>
                          <a:ea typeface="+mn-ea"/>
                          <a:cs typeface="+mn-cs"/>
                        </a:rPr>
                        <a:t> aan in zijn Staf om de opvolging te verzekeren</a:t>
                      </a:r>
                      <a:endParaRPr lang="en-US" sz="1600" dirty="0"/>
                    </a:p>
                  </a:txBody>
                  <a:tcPr/>
                </a:tc>
                <a:tc>
                  <a:txBody>
                    <a:bodyPr/>
                    <a:lstStyle/>
                    <a:p>
                      <a:pPr marL="87313" indent="-87313">
                        <a:buFont typeface="Arial" panose="020B0604020202020204" pitchFamily="34" charset="0"/>
                        <a:buChar char="•"/>
                      </a:pPr>
                      <a:r>
                        <a:rPr lang="nl-BE" sz="1600" dirty="0"/>
                        <a:t>Stelt op</a:t>
                      </a:r>
                    </a:p>
                    <a:p>
                      <a:pPr marL="87313" indent="-87313">
                        <a:buFont typeface="Arial" panose="020B0604020202020204" pitchFamily="34" charset="0"/>
                        <a:buChar char="•"/>
                      </a:pPr>
                      <a:r>
                        <a:rPr lang="nl-BE" sz="1600" dirty="0"/>
                        <a:t>Voert uit</a:t>
                      </a:r>
                    </a:p>
                    <a:p>
                      <a:pPr marL="87313" indent="-87313">
                        <a:buFont typeface="Arial" panose="020B0604020202020204" pitchFamily="34" charset="0"/>
                        <a:buChar char="•"/>
                      </a:pPr>
                      <a:r>
                        <a:rPr lang="nl-BE" sz="1600" dirty="0"/>
                        <a:t>Verzekert de opvolging</a:t>
                      </a:r>
                      <a:endParaRPr lang="en-US" sz="1600" dirty="0"/>
                    </a:p>
                  </a:txBody>
                  <a:tcPr/>
                </a:tc>
                <a:tc>
                  <a:txBody>
                    <a:bodyPr/>
                    <a:lstStyle/>
                    <a:p>
                      <a:pPr marL="87313" indent="-87313">
                        <a:buFont typeface="Arial" panose="020B0604020202020204" pitchFamily="34" charset="0"/>
                        <a:buChar char="•"/>
                      </a:pPr>
                      <a:r>
                        <a:rPr lang="nl-BE" sz="1600" dirty="0"/>
                        <a:t>Doet voorstellen</a:t>
                      </a:r>
                      <a:endParaRPr lang="en-US" sz="1600" dirty="0"/>
                    </a:p>
                  </a:txBody>
                  <a:tcPr/>
                </a:tc>
                <a:tc>
                  <a:txBody>
                    <a:bodyPr/>
                    <a:lstStyle/>
                    <a:p>
                      <a:pPr marL="87313" indent="-87313">
                        <a:buFont typeface="Arial" panose="020B0604020202020204" pitchFamily="34" charset="0"/>
                        <a:buChar char="•"/>
                      </a:pPr>
                      <a:r>
                        <a:rPr lang="nl-BE" sz="1600" dirty="0"/>
                        <a:t>Geeft een advies</a:t>
                      </a:r>
                    </a:p>
                    <a:p>
                      <a:pPr marL="87313" indent="-87313">
                        <a:buFont typeface="Arial" panose="020B0604020202020204" pitchFamily="34" charset="0"/>
                        <a:buChar char="•"/>
                      </a:pPr>
                      <a:r>
                        <a:rPr lang="nl-BE" sz="1600" dirty="0"/>
                        <a:t>Doet</a:t>
                      </a:r>
                      <a:r>
                        <a:rPr lang="nl-BE" sz="1600" baseline="0" dirty="0"/>
                        <a:t> voorstellen</a:t>
                      </a:r>
                      <a:endParaRPr lang="en-US" sz="1600" dirty="0"/>
                    </a:p>
                  </a:txBody>
                  <a:tcPr/>
                </a:tc>
                <a:tc>
                  <a:txBody>
                    <a:bodyPr/>
                    <a:lstStyle/>
                    <a:p>
                      <a:pPr marL="87313" indent="-87313">
                        <a:buFont typeface="Arial" panose="020B0604020202020204" pitchFamily="34" charset="0"/>
                        <a:buChar char="•"/>
                      </a:pPr>
                      <a:r>
                        <a:rPr lang="nl-BE" sz="1600" dirty="0"/>
                        <a:t>Geeft een advies</a:t>
                      </a:r>
                    </a:p>
                    <a:p>
                      <a:pPr marL="87313" indent="-87313">
                        <a:buFont typeface="Arial" panose="020B0604020202020204" pitchFamily="34" charset="0"/>
                        <a:buChar char="•"/>
                      </a:pPr>
                      <a:r>
                        <a:rPr lang="nl-BE" sz="1600" dirty="0"/>
                        <a:t>Doet</a:t>
                      </a:r>
                      <a:r>
                        <a:rPr lang="nl-BE" sz="1600" baseline="0" dirty="0"/>
                        <a:t> voorstellen</a:t>
                      </a:r>
                      <a:endParaRPr lang="en-US" sz="1600" dirty="0"/>
                    </a:p>
                  </a:txBody>
                  <a:tcPr/>
                </a:tc>
                <a:extLst>
                  <a:ext uri="{0D108BD9-81ED-4DB2-BD59-A6C34878D82A}">
                    <a16:rowId xmlns:a16="http://schemas.microsoft.com/office/drawing/2014/main" val="1462893053"/>
                  </a:ext>
                </a:extLst>
              </a:tr>
            </a:tbl>
          </a:graphicData>
        </a:graphic>
      </p:graphicFrame>
    </p:spTree>
    <p:extLst>
      <p:ext uri="{BB962C8B-B14F-4D97-AF65-F5344CB8AC3E}">
        <p14:creationId xmlns:p14="http://schemas.microsoft.com/office/powerpoint/2010/main" val="1023901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Regelgeving</a:t>
            </a:r>
          </a:p>
        </p:txBody>
      </p:sp>
      <p:sp>
        <p:nvSpPr>
          <p:cNvPr id="2" name="Rectangle 1"/>
          <p:cNvSpPr/>
          <p:nvPr/>
        </p:nvSpPr>
        <p:spPr>
          <a:xfrm>
            <a:off x="1237673" y="1905506"/>
            <a:ext cx="7906327" cy="4247317"/>
          </a:xfrm>
          <a:prstGeom prst="rect">
            <a:avLst/>
          </a:prstGeom>
        </p:spPr>
        <p:txBody>
          <a:bodyPr wrap="square">
            <a:spAutoFit/>
          </a:bodyPr>
          <a:lstStyle/>
          <a:p>
            <a:pPr marL="285750" indent="-285750">
              <a:buFont typeface="Arial" panose="020B0604020202020204" pitchFamily="34" charset="0"/>
              <a:buChar char="•"/>
              <a:defRPr/>
            </a:pPr>
            <a:r>
              <a:rPr lang="nl-BE" altLang="en-US" kern="0" dirty="0">
                <a:latin typeface="Arial" panose="020B0604020202020204" pitchFamily="34" charset="0"/>
                <a:cs typeface="Arial" panose="020B0604020202020204" pitchFamily="34" charset="0"/>
                <a:hlinkClick r:id="rId3"/>
              </a:rPr>
              <a:t>ACWB-SPS-WRKPR-009</a:t>
            </a:r>
            <a:br>
              <a:rPr lang="nl-BE" altLang="en-US" kern="0" dirty="0">
                <a:latin typeface="Arial" panose="020B0604020202020204" pitchFamily="34" charset="0"/>
                <a:cs typeface="Arial" panose="020B0604020202020204" pitchFamily="34" charset="0"/>
              </a:rPr>
            </a:br>
            <a:r>
              <a:rPr lang="nl-BE" altLang="en-US" kern="0" dirty="0">
                <a:latin typeface="Arial" panose="020B0604020202020204" pitchFamily="34" charset="0"/>
                <a:cs typeface="Arial" panose="020B0604020202020204" pitchFamily="34" charset="0"/>
              </a:rPr>
              <a:t>Opstellen van het Globaal Preventieplan, Jaarlijks Actieplan.</a:t>
            </a:r>
          </a:p>
          <a:p>
            <a:pPr marL="285750" indent="-285750">
              <a:buFont typeface="Arial" panose="020B0604020202020204" pitchFamily="34" charset="0"/>
              <a:buChar char="•"/>
              <a:defRPr/>
            </a:pPr>
            <a:endParaRPr lang="nl-BE" altLang="en-US" kern="0" dirty="0">
              <a:latin typeface="Arial" panose="020B0604020202020204" pitchFamily="34" charset="0"/>
              <a:cs typeface="Arial" panose="020B0604020202020204" pitchFamily="34" charset="0"/>
            </a:endParaRPr>
          </a:p>
          <a:p>
            <a:pPr>
              <a:tabLst>
                <a:tab pos="271463" algn="l"/>
              </a:tabLst>
            </a:pPr>
            <a:r>
              <a:rPr lang="nl-BE" b="1" i="1" dirty="0">
                <a:latin typeface="Arial" panose="020B0604020202020204" pitchFamily="34" charset="0"/>
                <a:cs typeface="Arial" panose="020B0604020202020204" pitchFamily="34" charset="0"/>
              </a:rPr>
              <a:t>	</a:t>
            </a:r>
            <a:r>
              <a:rPr lang="nl-BE" b="1" i="1" u="sng" dirty="0">
                <a:latin typeface="Arial" panose="020B0604020202020204" pitchFamily="34" charset="0"/>
                <a:cs typeface="Arial" panose="020B0604020202020204" pitchFamily="34" charset="0"/>
              </a:rPr>
              <a:t>Wat is een GPP en een JAP ?</a:t>
            </a:r>
            <a:br>
              <a:rPr lang="nl-BE" b="1" i="1" u="sng" dirty="0">
                <a:latin typeface="Arial" panose="020B0604020202020204" pitchFamily="34" charset="0"/>
                <a:cs typeface="Arial" panose="020B0604020202020204" pitchFamily="34" charset="0"/>
              </a:rPr>
            </a:br>
            <a:endParaRPr lang="en-US" u="sng" dirty="0">
              <a:latin typeface="Arial" panose="020B0604020202020204" pitchFamily="34" charset="0"/>
              <a:cs typeface="Arial" panose="020B0604020202020204" pitchFamily="34" charset="0"/>
            </a:endParaRPr>
          </a:p>
          <a:p>
            <a:pPr marL="271463"/>
            <a:r>
              <a:rPr lang="nl-BE" i="1" dirty="0">
                <a:solidFill>
                  <a:schemeClr val="tx2">
                    <a:lumMod val="50000"/>
                  </a:schemeClr>
                </a:solidFill>
                <a:latin typeface="Arial" panose="020B0604020202020204" pitchFamily="34" charset="0"/>
                <a:cs typeface="Arial" panose="020B0604020202020204" pitchFamily="34" charset="0"/>
              </a:rPr>
              <a:t>Een </a:t>
            </a:r>
            <a:r>
              <a:rPr lang="nl-BE" b="1" i="1" dirty="0">
                <a:solidFill>
                  <a:schemeClr val="tx2">
                    <a:lumMod val="50000"/>
                  </a:schemeClr>
                </a:solidFill>
                <a:latin typeface="Arial" panose="020B0604020202020204" pitchFamily="34" charset="0"/>
                <a:cs typeface="Arial" panose="020B0604020202020204" pitchFamily="34" charset="0"/>
              </a:rPr>
              <a:t>G</a:t>
            </a:r>
            <a:r>
              <a:rPr lang="nl-BE" i="1" dirty="0">
                <a:solidFill>
                  <a:schemeClr val="tx2">
                    <a:lumMod val="50000"/>
                  </a:schemeClr>
                </a:solidFill>
                <a:latin typeface="Arial" panose="020B0604020202020204" pitchFamily="34" charset="0"/>
                <a:cs typeface="Arial" panose="020B0604020202020204" pitchFamily="34" charset="0"/>
              </a:rPr>
              <a:t>lobaal </a:t>
            </a:r>
            <a:r>
              <a:rPr lang="nl-BE" b="1" i="1" dirty="0" err="1">
                <a:solidFill>
                  <a:schemeClr val="tx2">
                    <a:lumMod val="50000"/>
                  </a:schemeClr>
                </a:solidFill>
                <a:latin typeface="Arial" panose="020B0604020202020204" pitchFamily="34" charset="0"/>
                <a:cs typeface="Arial" panose="020B0604020202020204" pitchFamily="34" charset="0"/>
              </a:rPr>
              <a:t>P</a:t>
            </a:r>
            <a:r>
              <a:rPr lang="nl-BE" i="1" dirty="0" err="1">
                <a:solidFill>
                  <a:schemeClr val="tx2">
                    <a:lumMod val="50000"/>
                  </a:schemeClr>
                </a:solidFill>
                <a:latin typeface="Arial" panose="020B0604020202020204" pitchFamily="34" charset="0"/>
                <a:cs typeface="Arial" panose="020B0604020202020204" pitchFamily="34" charset="0"/>
              </a:rPr>
              <a:t>reventie</a:t>
            </a:r>
            <a:r>
              <a:rPr lang="nl-BE" b="1" i="1" dirty="0" err="1">
                <a:solidFill>
                  <a:schemeClr val="tx2">
                    <a:lumMod val="50000"/>
                  </a:schemeClr>
                </a:solidFill>
                <a:latin typeface="Arial" panose="020B0604020202020204" pitchFamily="34" charset="0"/>
                <a:cs typeface="Arial" panose="020B0604020202020204" pitchFamily="34" charset="0"/>
              </a:rPr>
              <a:t>P</a:t>
            </a:r>
            <a:r>
              <a:rPr lang="nl-BE" i="1" dirty="0" err="1">
                <a:solidFill>
                  <a:schemeClr val="tx2">
                    <a:lumMod val="50000"/>
                  </a:schemeClr>
                </a:solidFill>
                <a:latin typeface="Arial" panose="020B0604020202020204" pitchFamily="34" charset="0"/>
                <a:cs typeface="Arial" panose="020B0604020202020204" pitchFamily="34" charset="0"/>
              </a:rPr>
              <a:t>lan</a:t>
            </a:r>
            <a:r>
              <a:rPr lang="nl-BE" i="1" dirty="0">
                <a:solidFill>
                  <a:schemeClr val="tx2">
                    <a:lumMod val="50000"/>
                  </a:schemeClr>
                </a:solidFill>
                <a:latin typeface="Arial" panose="020B0604020202020204" pitchFamily="34" charset="0"/>
                <a:cs typeface="Arial" panose="020B0604020202020204" pitchFamily="34" charset="0"/>
              </a:rPr>
              <a:t> wordt op niveau van het HOC opgemaakt en herneemt de </a:t>
            </a:r>
            <a:r>
              <a:rPr lang="nl-BE" b="1" i="1" dirty="0" err="1">
                <a:solidFill>
                  <a:schemeClr val="tx2">
                    <a:lumMod val="50000"/>
                  </a:schemeClr>
                </a:solidFill>
                <a:latin typeface="Arial" panose="020B0604020202020204" pitchFamily="34" charset="0"/>
                <a:cs typeface="Arial" panose="020B0604020202020204" pitchFamily="34" charset="0"/>
              </a:rPr>
              <a:t>J</a:t>
            </a:r>
            <a:r>
              <a:rPr lang="nl-BE" i="1" dirty="0" err="1">
                <a:solidFill>
                  <a:schemeClr val="tx2">
                    <a:lumMod val="50000"/>
                  </a:schemeClr>
                </a:solidFill>
                <a:latin typeface="Arial" panose="020B0604020202020204" pitchFamily="34" charset="0"/>
                <a:cs typeface="Arial" panose="020B0604020202020204" pitchFamily="34" charset="0"/>
              </a:rPr>
              <a:t>aar</a:t>
            </a:r>
            <a:r>
              <a:rPr lang="nl-BE" b="1" i="1" dirty="0" err="1">
                <a:solidFill>
                  <a:schemeClr val="tx2">
                    <a:lumMod val="50000"/>
                  </a:schemeClr>
                </a:solidFill>
                <a:latin typeface="Arial" panose="020B0604020202020204" pitchFamily="34" charset="0"/>
                <a:cs typeface="Arial" panose="020B0604020202020204" pitchFamily="34" charset="0"/>
              </a:rPr>
              <a:t>A</a:t>
            </a:r>
            <a:r>
              <a:rPr lang="nl-BE" i="1" dirty="0" err="1">
                <a:solidFill>
                  <a:schemeClr val="tx2">
                    <a:lumMod val="50000"/>
                  </a:schemeClr>
                </a:solidFill>
                <a:latin typeface="Arial" panose="020B0604020202020204" pitchFamily="34" charset="0"/>
                <a:cs typeface="Arial" panose="020B0604020202020204" pitchFamily="34" charset="0"/>
              </a:rPr>
              <a:t>ctie</a:t>
            </a:r>
            <a:r>
              <a:rPr lang="nl-BE" b="1" i="1" dirty="0" err="1">
                <a:solidFill>
                  <a:schemeClr val="tx2">
                    <a:lumMod val="50000"/>
                  </a:schemeClr>
                </a:solidFill>
                <a:latin typeface="Arial" panose="020B0604020202020204" pitchFamily="34" charset="0"/>
                <a:cs typeface="Arial" panose="020B0604020202020204" pitchFamily="34" charset="0"/>
              </a:rPr>
              <a:t>P</a:t>
            </a:r>
            <a:r>
              <a:rPr lang="nl-BE" i="1" dirty="0" err="1">
                <a:solidFill>
                  <a:schemeClr val="tx2">
                    <a:lumMod val="50000"/>
                  </a:schemeClr>
                </a:solidFill>
                <a:latin typeface="Arial" panose="020B0604020202020204" pitchFamily="34" charset="0"/>
                <a:cs typeface="Arial" panose="020B0604020202020204" pitchFamily="34" charset="0"/>
              </a:rPr>
              <a:t>lannen</a:t>
            </a:r>
            <a:r>
              <a:rPr lang="nl-BE" i="1" dirty="0">
                <a:solidFill>
                  <a:schemeClr val="tx2">
                    <a:lumMod val="50000"/>
                  </a:schemeClr>
                </a:solidFill>
                <a:latin typeface="Arial" panose="020B0604020202020204" pitchFamily="34" charset="0"/>
                <a:cs typeface="Arial" panose="020B0604020202020204" pitchFamily="34" charset="0"/>
              </a:rPr>
              <a:t> van de DG en ACOS. Een GPP wordt gespreid over een periode van 5 jaar.</a:t>
            </a:r>
          </a:p>
          <a:p>
            <a:endParaRPr lang="nl-BE" i="1" dirty="0">
              <a:solidFill>
                <a:schemeClr val="tx2">
                  <a:lumMod val="50000"/>
                </a:schemeClr>
              </a:solidFill>
              <a:latin typeface="Arial" panose="020B0604020202020204" pitchFamily="34" charset="0"/>
              <a:cs typeface="Arial" panose="020B0604020202020204" pitchFamily="34" charset="0"/>
            </a:endParaRPr>
          </a:p>
          <a:p>
            <a:pPr marL="271463"/>
            <a:r>
              <a:rPr lang="nl-BE" dirty="0">
                <a:solidFill>
                  <a:schemeClr val="tx2">
                    <a:lumMod val="50000"/>
                  </a:schemeClr>
                </a:solidFill>
                <a:latin typeface="Arial" panose="020B0604020202020204" pitchFamily="34" charset="0"/>
                <a:cs typeface="Arial" panose="020B0604020202020204" pitchFamily="34" charset="0"/>
              </a:rPr>
              <a:t>Een </a:t>
            </a:r>
            <a:r>
              <a:rPr lang="nl-BE" b="1" dirty="0" err="1">
                <a:solidFill>
                  <a:schemeClr val="tx2">
                    <a:lumMod val="50000"/>
                  </a:schemeClr>
                </a:solidFill>
                <a:latin typeface="Arial" panose="020B0604020202020204" pitchFamily="34" charset="0"/>
                <a:cs typeface="Arial" panose="020B0604020202020204" pitchFamily="34" charset="0"/>
              </a:rPr>
              <a:t>J</a:t>
            </a:r>
            <a:r>
              <a:rPr lang="nl-BE" dirty="0" err="1">
                <a:solidFill>
                  <a:schemeClr val="tx2">
                    <a:lumMod val="50000"/>
                  </a:schemeClr>
                </a:solidFill>
                <a:latin typeface="Arial" panose="020B0604020202020204" pitchFamily="34" charset="0"/>
                <a:cs typeface="Arial" panose="020B0604020202020204" pitchFamily="34" charset="0"/>
              </a:rPr>
              <a:t>aar</a:t>
            </a:r>
            <a:r>
              <a:rPr lang="nl-BE" b="1" dirty="0" err="1">
                <a:solidFill>
                  <a:schemeClr val="tx2">
                    <a:lumMod val="50000"/>
                  </a:schemeClr>
                </a:solidFill>
                <a:latin typeface="Arial" panose="020B0604020202020204" pitchFamily="34" charset="0"/>
                <a:cs typeface="Arial" panose="020B0604020202020204" pitchFamily="34" charset="0"/>
              </a:rPr>
              <a:t>A</a:t>
            </a:r>
            <a:r>
              <a:rPr lang="nl-BE" dirty="0" err="1">
                <a:solidFill>
                  <a:schemeClr val="tx2">
                    <a:lumMod val="50000"/>
                  </a:schemeClr>
                </a:solidFill>
                <a:latin typeface="Arial" panose="020B0604020202020204" pitchFamily="34" charset="0"/>
                <a:cs typeface="Arial" panose="020B0604020202020204" pitchFamily="34" charset="0"/>
              </a:rPr>
              <a:t>ctie</a:t>
            </a:r>
            <a:r>
              <a:rPr lang="nl-BE" b="1" dirty="0" err="1">
                <a:solidFill>
                  <a:schemeClr val="tx2">
                    <a:lumMod val="50000"/>
                  </a:schemeClr>
                </a:solidFill>
                <a:latin typeface="Arial" panose="020B0604020202020204" pitchFamily="34" charset="0"/>
                <a:cs typeface="Arial" panose="020B0604020202020204" pitchFamily="34" charset="0"/>
              </a:rPr>
              <a:t>P</a:t>
            </a:r>
            <a:r>
              <a:rPr lang="nl-BE" dirty="0" err="1">
                <a:solidFill>
                  <a:schemeClr val="tx2">
                    <a:lumMod val="50000"/>
                  </a:schemeClr>
                </a:solidFill>
                <a:latin typeface="Arial" panose="020B0604020202020204" pitchFamily="34" charset="0"/>
                <a:cs typeface="Arial" panose="020B0604020202020204" pitchFamily="34" charset="0"/>
              </a:rPr>
              <a:t>lan</a:t>
            </a:r>
            <a:r>
              <a:rPr lang="nl-BE" dirty="0">
                <a:solidFill>
                  <a:schemeClr val="tx2">
                    <a:lumMod val="50000"/>
                  </a:schemeClr>
                </a:solidFill>
                <a:latin typeface="Arial" panose="020B0604020202020204" pitchFamily="34" charset="0"/>
                <a:cs typeface="Arial" panose="020B0604020202020204" pitchFamily="34" charset="0"/>
              </a:rPr>
              <a:t> wordt opgemaakt op niveau van de DG – ACOS.</a:t>
            </a:r>
            <a:br>
              <a:rPr lang="nl-BE" dirty="0">
                <a:solidFill>
                  <a:schemeClr val="tx2">
                    <a:lumMod val="50000"/>
                  </a:schemeClr>
                </a:solidFill>
                <a:latin typeface="Arial" panose="020B0604020202020204" pitchFamily="34" charset="0"/>
                <a:cs typeface="Arial" panose="020B0604020202020204" pitchFamily="34" charset="0"/>
              </a:rPr>
            </a:br>
            <a:r>
              <a:rPr lang="nl-BE" dirty="0">
                <a:solidFill>
                  <a:schemeClr val="tx2">
                    <a:lumMod val="50000"/>
                  </a:schemeClr>
                </a:solidFill>
                <a:latin typeface="Arial" panose="020B0604020202020204" pitchFamily="34" charset="0"/>
                <a:cs typeface="Arial" panose="020B0604020202020204" pitchFamily="34" charset="0"/>
              </a:rPr>
              <a:t>Een JAP loopt (in principe) over een termijn van één jaar. </a:t>
            </a:r>
          </a:p>
          <a:p>
            <a:endParaRPr lang="nl-BE" dirty="0">
              <a:latin typeface="Arial" panose="020B0604020202020204" pitchFamily="34" charset="0"/>
              <a:cs typeface="Arial" panose="020B0604020202020204" pitchFamily="34" charset="0"/>
            </a:endParaRPr>
          </a:p>
          <a:p>
            <a:pPr>
              <a:tabLst>
                <a:tab pos="1793875" algn="l"/>
                <a:tab pos="3587750" algn="l"/>
                <a:tab pos="5381625" algn="l"/>
              </a:tabLst>
            </a:pPr>
            <a:endParaRPr lang="nl-BE" dirty="0">
              <a:latin typeface="Arial" panose="020B0604020202020204" pitchFamily="34" charset="0"/>
              <a:cs typeface="Arial" panose="020B0604020202020204" pitchFamily="34" charset="0"/>
            </a:endParaRPr>
          </a:p>
          <a:p>
            <a:pPr>
              <a:tabLst>
                <a:tab pos="1793875" algn="l"/>
                <a:tab pos="3587750" algn="l"/>
                <a:tab pos="5381625" algn="l"/>
              </a:tabLst>
            </a:pPr>
            <a:r>
              <a:rPr lang="nl-BE" dirty="0">
                <a:latin typeface="Arial" panose="020B0604020202020204" pitchFamily="34" charset="0"/>
                <a:cs typeface="Arial" panose="020B0604020202020204" pitchFamily="34" charset="0"/>
              </a:rPr>
              <a:t>	</a:t>
            </a:r>
            <a:endParaRPr lang="nl-BE" altLang="en-US" kern="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defRPr/>
            </a:pPr>
            <a:endParaRPr lang="nl-BE" altLang="en-US" kern="0" dirty="0"/>
          </a:p>
        </p:txBody>
      </p:sp>
    </p:spTree>
    <p:extLst>
      <p:ext uri="{BB962C8B-B14F-4D97-AF65-F5344CB8AC3E}">
        <p14:creationId xmlns:p14="http://schemas.microsoft.com/office/powerpoint/2010/main" val="1280436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7673" y="600364"/>
            <a:ext cx="6779491"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Het LPP / PLP</a:t>
            </a:r>
          </a:p>
        </p:txBody>
      </p:sp>
      <p:sp>
        <p:nvSpPr>
          <p:cNvPr id="2" name="Rectangle 1"/>
          <p:cNvSpPr/>
          <p:nvPr/>
        </p:nvSpPr>
        <p:spPr>
          <a:xfrm>
            <a:off x="1237673" y="1905506"/>
            <a:ext cx="7906327" cy="923330"/>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1089498" y="889844"/>
            <a:ext cx="8054502" cy="5078313"/>
          </a:xfrm>
          <a:prstGeom prst="rect">
            <a:avLst/>
          </a:prstGeom>
        </p:spPr>
        <p:txBody>
          <a:bodyPr wrap="square">
            <a:spAutoFit/>
          </a:bodyPr>
          <a:lstStyle/>
          <a:p>
            <a:pPr marL="457200" indent="-457200" algn="just">
              <a:buFont typeface="+mj-lt"/>
              <a:buAutoNum type="arabicPeriod"/>
            </a:pPr>
            <a:endParaRPr lang="nl-BE" dirty="0"/>
          </a:p>
          <a:p>
            <a:pPr marL="457200" indent="-457200" algn="just">
              <a:buFont typeface="+mj-lt"/>
              <a:buAutoNum type="arabicPeriod"/>
            </a:pPr>
            <a:endParaRPr lang="nl-BE" dirty="0"/>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r>
              <a:rPr lang="nl-BE" dirty="0"/>
              <a:t> </a:t>
            </a:r>
            <a:r>
              <a:rPr lang="nl-BE" b="1" dirty="0">
                <a:latin typeface="Arial" panose="020B0604020202020204" pitchFamily="34" charset="0"/>
                <a:cs typeface="Arial" panose="020B0604020202020204" pitchFamily="34" charset="0"/>
              </a:rPr>
              <a:t>Het LPP/PLP.</a:t>
            </a:r>
          </a:p>
          <a:p>
            <a:pPr marL="447675"/>
            <a:br>
              <a:rPr lang="nl-BE" dirty="0">
                <a:latin typeface="Arial" panose="020B0604020202020204" pitchFamily="34" charset="0"/>
                <a:cs typeface="Arial" panose="020B0604020202020204" pitchFamily="34" charset="0"/>
              </a:rPr>
            </a:br>
            <a:r>
              <a:rPr lang="nl-BE" dirty="0">
                <a:latin typeface="Arial" panose="020B0604020202020204" pitchFamily="34" charset="0"/>
                <a:cs typeface="Arial" panose="020B0604020202020204" pitchFamily="34" charset="0"/>
              </a:rPr>
              <a:t>- Het LPP bepaalt de preventieactiviteiten die op lokaal niveau moeten</a:t>
            </a:r>
            <a:br>
              <a:rPr lang="nl-BE" dirty="0">
                <a:latin typeface="Arial" panose="020B0604020202020204" pitchFamily="34" charset="0"/>
                <a:cs typeface="Arial" panose="020B0604020202020204" pitchFamily="34" charset="0"/>
              </a:rPr>
            </a:br>
            <a:r>
              <a:rPr lang="nl-BE" dirty="0">
                <a:latin typeface="Arial" panose="020B0604020202020204" pitchFamily="34" charset="0"/>
                <a:cs typeface="Arial" panose="020B0604020202020204" pitchFamily="34" charset="0"/>
              </a:rPr>
              <a:t>  worden geprogrammeerd. </a:t>
            </a:r>
          </a:p>
          <a:p>
            <a:pPr marL="447675"/>
            <a:r>
              <a:rPr lang="nl-BE" dirty="0">
                <a:latin typeface="Arial" panose="020B0604020202020204" pitchFamily="34" charset="0"/>
                <a:cs typeface="Arial" panose="020B0604020202020204" pitchFamily="34" charset="0"/>
              </a:rPr>
              <a:t>- Het preventieplan omvat een Luik A en een Luik B.</a:t>
            </a:r>
          </a:p>
          <a:p>
            <a:pPr marL="447675"/>
            <a:r>
              <a:rPr lang="nl-BE" dirty="0">
                <a:latin typeface="Arial" panose="020B0604020202020204" pitchFamily="34" charset="0"/>
                <a:cs typeface="Arial" panose="020B0604020202020204" pitchFamily="34" charset="0"/>
              </a:rPr>
              <a:t>- Het LPP/PLP is geldig van 01 Apr 2026 t/m 31 Mar 2027.</a:t>
            </a:r>
            <a:br>
              <a:rPr lang="nl-BE" dirty="0">
                <a:latin typeface="Arial" panose="020B0604020202020204" pitchFamily="34" charset="0"/>
                <a:cs typeface="Arial" panose="020B0604020202020204" pitchFamily="34" charset="0"/>
              </a:rPr>
            </a:br>
            <a:r>
              <a:rPr lang="nl-BE" dirty="0">
                <a:latin typeface="Arial" panose="020B0604020202020204" pitchFamily="34" charset="0"/>
                <a:cs typeface="Arial" panose="020B0604020202020204" pitchFamily="34" charset="0"/>
              </a:rPr>
              <a:t>- Het dient voorgelegd te worden op het 1</a:t>
            </a:r>
            <a:r>
              <a:rPr lang="nl-BE" baseline="30000" dirty="0">
                <a:latin typeface="Arial" panose="020B0604020202020204" pitchFamily="34" charset="0"/>
                <a:cs typeface="Arial" panose="020B0604020202020204" pitchFamily="34" charset="0"/>
              </a:rPr>
              <a:t>ste</a:t>
            </a:r>
            <a:r>
              <a:rPr lang="nl-BE" dirty="0">
                <a:latin typeface="Arial" panose="020B0604020202020204" pitchFamily="34" charset="0"/>
                <a:cs typeface="Arial" panose="020B0604020202020204" pitchFamily="34" charset="0"/>
              </a:rPr>
              <a:t> BOC van 2026 (Maart).</a:t>
            </a:r>
          </a:p>
          <a:p>
            <a:pPr marL="285750" indent="-285750">
              <a:buFont typeface="Arial" panose="020B0604020202020204" pitchFamily="34" charset="0"/>
              <a:buChar char="•"/>
            </a:pPr>
            <a:endParaRPr lang="nl-B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nl-BE" b="1" u="sng" dirty="0">
                <a:latin typeface="Arial" panose="020B0604020202020204" pitchFamily="34" charset="0"/>
                <a:cs typeface="Arial" panose="020B0604020202020204" pitchFamily="34" charset="0"/>
              </a:rPr>
              <a:t>Luik A</a:t>
            </a:r>
            <a:r>
              <a:rPr lang="nl-BE" dirty="0">
                <a:latin typeface="Arial" panose="020B0604020202020204" pitchFamily="34" charset="0"/>
                <a:cs typeface="Arial" panose="020B0604020202020204" pitchFamily="34" charset="0"/>
              </a:rPr>
              <a:t> herneemt de lokale preventieactiviteiten in uitvoering van het GPP 2026-2030 en het JAP 2026/2027 van Defensie.</a:t>
            </a:r>
          </a:p>
          <a:p>
            <a:pPr marL="285750" indent="-285750">
              <a:buFont typeface="Arial" panose="020B0604020202020204" pitchFamily="34" charset="0"/>
              <a:buChar char="•"/>
            </a:pPr>
            <a:endParaRPr lang="nl-B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nl-BE" b="1" u="sng" dirty="0">
                <a:latin typeface="Arial" panose="020B0604020202020204" pitchFamily="34" charset="0"/>
                <a:cs typeface="Arial" panose="020B0604020202020204" pitchFamily="34" charset="0"/>
              </a:rPr>
              <a:t>Luik B</a:t>
            </a:r>
            <a:r>
              <a:rPr lang="nl-BE" dirty="0">
                <a:latin typeface="Arial" panose="020B0604020202020204" pitchFamily="34" charset="0"/>
                <a:cs typeface="Arial" panose="020B0604020202020204" pitchFamily="34" charset="0"/>
              </a:rPr>
              <a:t> bevat de preventieactiviteiten met betrekking tot professionele risico’s die een lokale planmatige aanpak vereisen en die niet hernomen zijn in het GPP/JAP Defensie.</a:t>
            </a:r>
          </a:p>
          <a:p>
            <a:pPr algn="just"/>
            <a:endParaRPr lang="en-US" dirty="0"/>
          </a:p>
        </p:txBody>
      </p:sp>
    </p:spTree>
    <p:extLst>
      <p:ext uri="{BB962C8B-B14F-4D97-AF65-F5344CB8AC3E}">
        <p14:creationId xmlns:p14="http://schemas.microsoft.com/office/powerpoint/2010/main" val="3461429148"/>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6DB522721273246828FC68DD8D54397" ma:contentTypeVersion="4" ma:contentTypeDescription="Create a new document." ma:contentTypeScope="" ma:versionID="5db9716099e8fbe066bec614ea81e5eb">
  <xsd:schema xmlns:xsd="http://www.w3.org/2001/XMLSchema" xmlns:xs="http://www.w3.org/2001/XMLSchema" xmlns:p="http://schemas.microsoft.com/office/2006/metadata/properties" xmlns:ns2="036cdec1-94c6-4877-a4c5-f35ad387869f" xmlns:ns3="f1ed5c8c-86a9-4003-806e-1e405fc640f7" targetNamespace="http://schemas.microsoft.com/office/2006/metadata/properties" ma:root="true" ma:fieldsID="2ad787f6460b7fc12f13dcb52584464c" ns2:_="" ns3:_="">
    <xsd:import namespace="036cdec1-94c6-4877-a4c5-f35ad387869f"/>
    <xsd:import namespace="f1ed5c8c-86a9-4003-806e-1e405fc640f7"/>
    <xsd:element name="properties">
      <xsd:complexType>
        <xsd:sequence>
          <xsd:element name="documentManagement">
            <xsd:complexType>
              <xsd:all>
                <xsd:element ref="ns2:lang"/>
                <xsd:element ref="ns3:MITS_x002d_Nr" minOccurs="0"/>
                <xsd:element ref="ns3:N_x00b0__x0020_MITS" minOccurs="0"/>
                <xsd:element ref="ns3:Datum_x0020_MITS" minOccurs="0"/>
                <xsd:element ref="ns3:Date_x0020_MI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6cdec1-94c6-4877-a4c5-f35ad387869f" elementFormDefault="qualified">
    <xsd:import namespace="http://schemas.microsoft.com/office/2006/documentManagement/types"/>
    <xsd:import namespace="http://schemas.microsoft.com/office/infopath/2007/PartnerControls"/>
    <xsd:element name="lang" ma:index="8" ma:displayName="lang" ma:default="NF" ma:format="Dropdown" ma:internalName="lang">
      <xsd:simpleType>
        <xsd:restriction base="dms:Choice">
          <xsd:enumeration value="N"/>
          <xsd:enumeration value="F"/>
          <xsd:enumeration value="NF"/>
        </xsd:restriction>
      </xsd:simpleType>
    </xsd:element>
  </xsd:schema>
  <xsd:schema xmlns:xsd="http://www.w3.org/2001/XMLSchema" xmlns:xs="http://www.w3.org/2001/XMLSchema" xmlns:dms="http://schemas.microsoft.com/office/2006/documentManagement/types" xmlns:pc="http://schemas.microsoft.com/office/infopath/2007/PartnerControls" targetNamespace="f1ed5c8c-86a9-4003-806e-1e405fc640f7" elementFormDefault="qualified">
    <xsd:import namespace="http://schemas.microsoft.com/office/2006/documentManagement/types"/>
    <xsd:import namespace="http://schemas.microsoft.com/office/infopath/2007/PartnerControls"/>
    <xsd:element name="MITS_x002d_Nr" ma:index="9" nillable="true" ma:displayName="MITS-Nr" ma:description="Nummer MITS" ma:internalName="MITS_x002d_Nr">
      <xsd:simpleType>
        <xsd:restriction base="dms:Text">
          <xsd:maxLength value="255"/>
        </xsd:restriction>
      </xsd:simpleType>
    </xsd:element>
    <xsd:element name="N_x00b0__x0020_MITS" ma:index="10" nillable="true" ma:displayName="N° MITS" ma:description="Numero MITS" ma:internalName="N_x00b0__x0020_MITS">
      <xsd:simpleType>
        <xsd:restriction base="dms:Text">
          <xsd:maxLength value="255"/>
        </xsd:restriction>
      </xsd:simpleType>
    </xsd:element>
    <xsd:element name="Datum_x0020_MITS" ma:index="11" nillable="true" ma:displayName="Datum MITS" ma:format="DateOnly" ma:internalName="Datum_x0020_MITS">
      <xsd:simpleType>
        <xsd:restriction base="dms:DateTime"/>
      </xsd:simpleType>
    </xsd:element>
    <xsd:element name="Date_x0020_MITS" ma:index="12" nillable="true" ma:displayName="Date MITS" ma:description="Date MITS" ma:format="DateOnly" ma:internalName="Date_x0020_MITS">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ang xmlns="036cdec1-94c6-4877-a4c5-f35ad387869f">N</lang>
    <Date_x0020_MITS xmlns="f1ed5c8c-86a9-4003-806e-1e405fc640f7" xsi:nil="true"/>
    <MITS_x002d_Nr xmlns="f1ed5c8c-86a9-4003-806e-1e405fc640f7" xsi:nil="true"/>
    <Datum_x0020_MITS xmlns="f1ed5c8c-86a9-4003-806e-1e405fc640f7" xsi:nil="true"/>
    <N_x00b0__x0020_MITS xmlns="f1ed5c8c-86a9-4003-806e-1e405fc640f7" xsi:nil="true"/>
  </documentManagement>
</p:properties>
</file>

<file path=customXml/itemProps1.xml><?xml version="1.0" encoding="utf-8"?>
<ds:datastoreItem xmlns:ds="http://schemas.openxmlformats.org/officeDocument/2006/customXml" ds:itemID="{0084C7D9-EB7C-4807-BE66-DE32CD8BB3FA}">
  <ds:schemaRefs>
    <ds:schemaRef ds:uri="http://schemas.microsoft.com/sharepoint/v3/contenttype/forms"/>
  </ds:schemaRefs>
</ds:datastoreItem>
</file>

<file path=customXml/itemProps2.xml><?xml version="1.0" encoding="utf-8"?>
<ds:datastoreItem xmlns:ds="http://schemas.openxmlformats.org/officeDocument/2006/customXml" ds:itemID="{CEC681BA-92B6-4A59-82D0-FC9913C469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6cdec1-94c6-4877-a4c5-f35ad387869f"/>
    <ds:schemaRef ds:uri="f1ed5c8c-86a9-4003-806e-1e405fc640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D85E99-E7C1-414D-9999-EF1F43BE3D91}">
  <ds:schemaRefs>
    <ds:schemaRef ds:uri="http://purl.org/dc/dcmitype/"/>
    <ds:schemaRef ds:uri="http://schemas.microsoft.com/office/2006/documentManagement/types"/>
    <ds:schemaRef ds:uri="f1ed5c8c-86a9-4003-806e-1e405fc640f7"/>
    <ds:schemaRef ds:uri="036cdec1-94c6-4877-a4c5-f35ad387869f"/>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4138</TotalTime>
  <Words>9453</Words>
  <Application>Microsoft Office PowerPoint</Application>
  <PresentationFormat>Widescreen</PresentationFormat>
  <Paragraphs>1900</Paragraphs>
  <Slides>63</Slides>
  <Notes>54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63</vt:i4>
      </vt:variant>
    </vt:vector>
  </HeadingPairs>
  <TitlesOfParts>
    <vt:vector size="75" baseType="lpstr">
      <vt:lpstr>ADLaM Display</vt:lpstr>
      <vt:lpstr>Amasis MT Pro Black</vt:lpstr>
      <vt:lpstr>Arial</vt:lpstr>
      <vt:lpstr>Calibri</vt:lpstr>
      <vt:lpstr>Courier New</vt:lpstr>
      <vt:lpstr>Google Sans</vt:lpstr>
      <vt:lpstr>Palanquin</vt:lpstr>
      <vt:lpstr>Palanquin Bold</vt:lpstr>
      <vt:lpstr>Palanquin Regular</vt:lpstr>
      <vt:lpstr>Symbol</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Voorbeeld van tabel GPP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BOC08_LPP-PLP_2025-2029</dc:title>
  <dc:creator>Delbouille Julie</dc:creator>
  <cp:keywords/>
  <cp:lastModifiedBy>Choubane Housene</cp:lastModifiedBy>
  <cp:revision>197</cp:revision>
  <dcterms:created xsi:type="dcterms:W3CDTF">2021-07-19T11:03:08Z</dcterms:created>
  <dcterms:modified xsi:type="dcterms:W3CDTF">2026-02-18T05:42:03Z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0x01010016DB522721273246828FC68DD8D54397</vt:lpwstr>
  </property>
  <property fmtid="{D5CDD505-2E9C-101B-9397-08002B2CF9AE}" pid="3" name="Order">
    <vt:r8>13000</vt:r8>
  </property>
</Properties>
</file>