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pptx" ContentType="application/vnd.openxmlformats-officedocument.presentationml.presentation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4"/>
  </p:sldMasterIdLst>
  <p:notesMasterIdLst>
    <p:notesMasterId r:id="rId15"/>
  </p:notesMasterIdLst>
  <p:handoutMasterIdLst>
    <p:handoutMasterId r:id="rId16"/>
  </p:handoutMasterIdLst>
  <p:sldIdLst>
    <p:sldId id="271" r:id="rId5"/>
    <p:sldId id="286" r:id="rId6"/>
    <p:sldId id="288" r:id="rId7"/>
    <p:sldId id="287" r:id="rId8"/>
    <p:sldId id="294" r:id="rId9"/>
    <p:sldId id="295" r:id="rId10"/>
    <p:sldId id="289" r:id="rId11"/>
    <p:sldId id="291" r:id="rId12"/>
    <p:sldId id="293" r:id="rId13"/>
    <p:sldId id="265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4652"/>
    <a:srgbClr val="1A4652"/>
    <a:srgbClr val="F5F1E7"/>
    <a:srgbClr val="475D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 autoAdjust="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4179AA-4A50-4F90-80DA-F8289B511D89}" type="datetimeFigureOut">
              <a:rPr lang="fr-BE" smtClean="0"/>
              <a:t>11-02-26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58E8E4-87F3-420F-8B16-5A2047EAB20C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474422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7556EB-5C46-4556-B6B9-ADE43D09CF46}" type="datetimeFigureOut">
              <a:rPr lang="fr-BE" smtClean="0"/>
              <a:t>11-02-26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4F2C25-99DC-4E03-B761-F0DD23C54933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28317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AR:</a:t>
            </a:r>
          </a:p>
          <a:p>
            <a:r>
              <a:rPr lang="fr-BE" dirty="0"/>
              <a:t>CC V&amp;C</a:t>
            </a:r>
          </a:p>
          <a:p>
            <a:r>
              <a:rPr lang="fr-BE" dirty="0"/>
              <a:t>6GPCIS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62550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2" y="-2275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kern="0" baseline="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376962" y="1186891"/>
            <a:ext cx="8220788" cy="245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0" i="0" cap="none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fr-BE" dirty="0"/>
              <a:t>Day </a:t>
            </a:r>
            <a:r>
              <a:rPr lang="fr-BE" dirty="0" err="1"/>
              <a:t>Month</a:t>
            </a:r>
            <a:r>
              <a:rPr lang="fr-BE" dirty="0"/>
              <a:t> </a:t>
            </a:r>
            <a:r>
              <a:rPr lang="fr-BE" dirty="0" err="1"/>
              <a:t>Year</a:t>
            </a:r>
            <a:endParaRPr lang="fr-BE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4F9F5938-E2C8-BC4B-A548-3C47C2F9BF03}"/>
              </a:ext>
            </a:extLst>
          </p:cNvPr>
          <p:cNvSpPr/>
          <p:nvPr userDrawn="1"/>
        </p:nvSpPr>
        <p:spPr>
          <a:xfrm>
            <a:off x="475512" y="1016332"/>
            <a:ext cx="496039" cy="4572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376962" y="436595"/>
            <a:ext cx="8233638" cy="198253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department</a:t>
            </a:r>
            <a:endParaRPr lang="fr-BE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76962" y="653898"/>
            <a:ext cx="8220788" cy="237595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en-US" dirty="0"/>
              <a:t>RANK - name</a:t>
            </a:r>
            <a:endParaRPr lang="fr-BE" dirty="0"/>
          </a:p>
        </p:txBody>
      </p:sp>
      <p:pic>
        <p:nvPicPr>
          <p:cNvPr id="12" name="Picture 1" descr="Picture 1">
            <a:extLst>
              <a:ext uri="{FF2B5EF4-FFF2-40B4-BE49-F238E27FC236}">
                <a16:creationId xmlns:a16="http://schemas.microsoft.com/office/drawing/2014/main" id="{B5C3552D-2649-1344-B1CC-7CD5425739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86962" y="400463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711455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763000" y="65087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2" y="-2275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Questions</a:t>
            </a:r>
            <a:endParaRPr dirty="0"/>
          </a:p>
        </p:txBody>
      </p:sp>
      <p:pic>
        <p:nvPicPr>
          <p:cNvPr id="12" name="Picture 1" descr="Picture 1">
            <a:extLst>
              <a:ext uri="{FF2B5EF4-FFF2-40B4-BE49-F238E27FC236}">
                <a16:creationId xmlns:a16="http://schemas.microsoft.com/office/drawing/2014/main" id="{B5C3552D-2649-1344-B1CC-7CD5425739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86962" y="400463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7779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15" name="Picture 2" descr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58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35B39D68-2118-624A-A3D1-0FC50A3053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2162" y="5901969"/>
            <a:ext cx="2115219" cy="956032"/>
          </a:xfrm>
          <a:prstGeom prst="rect">
            <a:avLst/>
          </a:prstGeom>
        </p:spPr>
        <p:txBody>
          <a:bodyPr/>
          <a:lstStyle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nl-NL" sz="3000" b="0" i="0" u="none" strike="noStrike" cap="none" spc="0" normalizeH="0" baseline="0" dirty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pPr lvl="0"/>
            <a:r>
              <a:rPr lang="en-US" dirty="0"/>
              <a:t>SUBTITLE</a:t>
            </a:r>
            <a:endParaRPr lang="nl-NL" dirty="0"/>
          </a:p>
        </p:txBody>
      </p:sp>
      <p:pic>
        <p:nvPicPr>
          <p:cNvPr id="10" name="Picture 1" descr="Picture 1">
            <a:extLst>
              <a:ext uri="{FF2B5EF4-FFF2-40B4-BE49-F238E27FC236}">
                <a16:creationId xmlns:a16="http://schemas.microsoft.com/office/drawing/2014/main" id="{B5C3552D-2649-1344-B1CC-7CD5425739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86962" y="400463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81247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10" name="Picture 4" descr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1" y="427"/>
            <a:ext cx="12190478" cy="6857144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Rectangle 6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baseline="0">
                <a:solidFill>
                  <a:srgbClr val="1A4652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pic>
        <p:nvPicPr>
          <p:cNvPr id="7" name="Picture 7" descr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86962" y="400463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76371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4" hasCustomPrompt="1"/>
          </p:nvPr>
        </p:nvSpPr>
        <p:spPr>
          <a:xfrm>
            <a:off x="1959338" y="2315675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Introduction</a:t>
            </a:r>
            <a:endParaRPr dirty="0"/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5" hasCustomPrompt="1"/>
          </p:nvPr>
        </p:nvSpPr>
        <p:spPr>
          <a:xfrm>
            <a:off x="1959338" y="2944368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1</a:t>
            </a:r>
            <a:endParaRPr dirty="0"/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1959338" y="3573061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2</a:t>
            </a:r>
            <a:endParaRPr dirty="0"/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7" hasCustomPrompt="1"/>
          </p:nvPr>
        </p:nvSpPr>
        <p:spPr>
          <a:xfrm>
            <a:off x="1959338" y="4223394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3</a:t>
            </a:r>
            <a:endParaRPr dirty="0"/>
          </a:p>
        </p:txBody>
      </p:sp>
      <p:sp>
        <p:nvSpPr>
          <p:cNvPr id="17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8" hasCustomPrompt="1"/>
          </p:nvPr>
        </p:nvSpPr>
        <p:spPr>
          <a:xfrm>
            <a:off x="1959338" y="4873947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Conclusion</a:t>
            </a:r>
            <a:endParaRPr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1068800" y="2246070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BE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068800" y="2879796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2</a:t>
            </a:r>
            <a:endParaRPr lang="fr-BE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1068800" y="3513522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3</a:t>
            </a:r>
            <a:endParaRPr lang="fr-BE" dirty="0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68800" y="4158823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4</a:t>
            </a:r>
            <a:endParaRPr lang="fr-BE" dirty="0"/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1068800" y="4809698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5</a:t>
            </a:r>
            <a:endParaRPr lang="fr-BE" dirty="0"/>
          </a:p>
        </p:txBody>
      </p:sp>
      <p:pic>
        <p:nvPicPr>
          <p:cNvPr id="24" name="Picture 7" descr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26662" y="6038660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12160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ture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1959337" y="3434889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4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1959338" y="2234495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 dirty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959338" y="4635283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055131" y="2234495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BE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1064972" y="3434889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2</a:t>
            </a:r>
            <a:endParaRPr lang="fr-BE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1055130" y="4635283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3</a:t>
            </a:r>
            <a:endParaRPr lang="fr-BE" dirty="0"/>
          </a:p>
        </p:txBody>
      </p:sp>
      <p:pic>
        <p:nvPicPr>
          <p:cNvPr id="13" name="Picture 7" descr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26662" y="6038660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30062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281009" y="1779812"/>
            <a:ext cx="11237400" cy="408947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 </a:t>
            </a:r>
            <a:r>
              <a:rPr lang="fr-BE" dirty="0" err="1"/>
              <a:t>Excepteur</a:t>
            </a:r>
            <a:r>
              <a:rPr lang="fr-BE" dirty="0"/>
              <a:t> </a:t>
            </a:r>
            <a:r>
              <a:rPr lang="fr-BE" dirty="0" err="1"/>
              <a:t>sint</a:t>
            </a:r>
            <a:r>
              <a:rPr lang="fr-BE" dirty="0"/>
              <a:t> </a:t>
            </a:r>
            <a:r>
              <a:rPr lang="fr-BE" dirty="0" err="1"/>
              <a:t>occaecat</a:t>
            </a:r>
            <a:r>
              <a:rPr lang="fr-BE" dirty="0"/>
              <a:t> </a:t>
            </a:r>
            <a:r>
              <a:rPr lang="fr-BE" dirty="0" err="1"/>
              <a:t>cupidatat</a:t>
            </a:r>
            <a:r>
              <a:rPr lang="fr-BE" dirty="0"/>
              <a:t> non </a:t>
            </a:r>
            <a:r>
              <a:rPr lang="fr-BE" dirty="0" err="1"/>
              <a:t>proident</a:t>
            </a:r>
            <a:r>
              <a:rPr lang="fr-BE" dirty="0"/>
              <a:t>, </a:t>
            </a:r>
            <a:r>
              <a:rPr lang="fr-BE" dirty="0" err="1"/>
              <a:t>sunt</a:t>
            </a:r>
            <a:r>
              <a:rPr lang="fr-BE" dirty="0"/>
              <a:t> in culpa qui officia </a:t>
            </a:r>
            <a:r>
              <a:rPr lang="fr-BE" dirty="0" err="1"/>
              <a:t>deserunt</a:t>
            </a:r>
            <a:r>
              <a:rPr lang="fr-BE" dirty="0"/>
              <a:t> mollit </a:t>
            </a:r>
            <a:r>
              <a:rPr lang="fr-BE" dirty="0" err="1"/>
              <a:t>anim</a:t>
            </a:r>
            <a:r>
              <a:rPr lang="fr-BE" dirty="0"/>
              <a:t> id est </a:t>
            </a:r>
            <a:r>
              <a:rPr lang="fr-BE" dirty="0" err="1"/>
              <a:t>laborum</a:t>
            </a:r>
            <a:r>
              <a:rPr lang="fr-BE" dirty="0"/>
              <a:t>.</a:t>
            </a:r>
          </a:p>
        </p:txBody>
      </p:sp>
      <p:pic>
        <p:nvPicPr>
          <p:cNvPr id="6" name="Picture 7" descr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26662" y="6038660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44648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1" y="427"/>
            <a:ext cx="12190478" cy="6857144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9" y="745829"/>
            <a:ext cx="11293675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1A4652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281009" y="1779812"/>
            <a:ext cx="11237400" cy="408947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 </a:t>
            </a:r>
            <a:r>
              <a:rPr lang="fr-BE" dirty="0" err="1"/>
              <a:t>Excepteur</a:t>
            </a:r>
            <a:r>
              <a:rPr lang="fr-BE" dirty="0"/>
              <a:t> </a:t>
            </a:r>
            <a:r>
              <a:rPr lang="fr-BE" dirty="0" err="1"/>
              <a:t>sint</a:t>
            </a:r>
            <a:r>
              <a:rPr lang="fr-BE" dirty="0"/>
              <a:t> </a:t>
            </a:r>
            <a:r>
              <a:rPr lang="fr-BE" dirty="0" err="1"/>
              <a:t>occaecat</a:t>
            </a:r>
            <a:r>
              <a:rPr lang="fr-BE" dirty="0"/>
              <a:t> </a:t>
            </a:r>
            <a:r>
              <a:rPr lang="fr-BE" dirty="0" err="1"/>
              <a:t>cupidatat</a:t>
            </a:r>
            <a:r>
              <a:rPr lang="fr-BE" dirty="0"/>
              <a:t> non </a:t>
            </a:r>
            <a:r>
              <a:rPr lang="fr-BE" dirty="0" err="1"/>
              <a:t>proident</a:t>
            </a:r>
            <a:r>
              <a:rPr lang="fr-BE" dirty="0"/>
              <a:t>, </a:t>
            </a:r>
            <a:r>
              <a:rPr lang="fr-BE" dirty="0" err="1"/>
              <a:t>sunt</a:t>
            </a:r>
            <a:r>
              <a:rPr lang="fr-BE" dirty="0"/>
              <a:t> in culpa qui officia </a:t>
            </a:r>
            <a:r>
              <a:rPr lang="fr-BE" dirty="0" err="1"/>
              <a:t>deserunt</a:t>
            </a:r>
            <a:r>
              <a:rPr lang="fr-BE" dirty="0"/>
              <a:t> mollit </a:t>
            </a:r>
            <a:r>
              <a:rPr lang="fr-BE" dirty="0" err="1"/>
              <a:t>anim</a:t>
            </a:r>
            <a:r>
              <a:rPr lang="fr-BE" dirty="0"/>
              <a:t> id est </a:t>
            </a:r>
            <a:r>
              <a:rPr lang="fr-BE" dirty="0" err="1"/>
              <a:t>laborum</a:t>
            </a:r>
            <a:r>
              <a:rPr lang="fr-BE" dirty="0"/>
              <a:t>.</a:t>
            </a:r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pic>
        <p:nvPicPr>
          <p:cNvPr id="10" name="Picture 7" descr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26662" y="6038660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331326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/>
          <p:nvPr userDrawn="1"/>
        </p:nvSpPr>
        <p:spPr>
          <a:xfrm>
            <a:off x="0" y="0"/>
            <a:ext cx="4343400" cy="6858000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D9D9D9"/>
                </a:solidFill>
              </a:defRPr>
            </a:pPr>
            <a:endParaRPr/>
          </a:p>
        </p:txBody>
      </p:sp>
      <p:sp>
        <p:nvSpPr>
          <p:cNvPr id="5" name="Rectangle 8"/>
          <p:cNvSpPr/>
          <p:nvPr userDrawn="1"/>
        </p:nvSpPr>
        <p:spPr>
          <a:xfrm>
            <a:off x="4343400" y="2170444"/>
            <a:ext cx="146100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" name="TextBox 9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4624409" y="2027180"/>
            <a:ext cx="557403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4624409" y="2875333"/>
            <a:ext cx="5574033" cy="2338694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 dirty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0" y="0"/>
            <a:ext cx="4337050" cy="6858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000" i="1">
                <a:noFill/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endParaRPr lang="fr-BE" dirty="0"/>
          </a:p>
        </p:txBody>
      </p:sp>
      <p:pic>
        <p:nvPicPr>
          <p:cNvPr id="11" name="Picture 7" descr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26662" y="6038660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73056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sp>
        <p:nvSpPr>
          <p:cNvPr id="4" name="Rectangle 2"/>
          <p:cNvSpPr/>
          <p:nvPr userDrawn="1"/>
        </p:nvSpPr>
        <p:spPr>
          <a:xfrm>
            <a:off x="7848600" y="0"/>
            <a:ext cx="4343400" cy="6858000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7848600" cy="6858000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8388790" y="677042"/>
            <a:ext cx="3263021" cy="500450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28"/>
          </p:nvPr>
        </p:nvSpPr>
        <p:spPr>
          <a:xfrm>
            <a:off x="0" y="0"/>
            <a:ext cx="7848600" cy="685800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fr-BE" dirty="0"/>
          </a:p>
        </p:txBody>
      </p:sp>
      <p:pic>
        <p:nvPicPr>
          <p:cNvPr id="12" name="Picture 1" descr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26662" y="6038660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48048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279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BE" dirty="0"/>
          </a:p>
          <a:p>
            <a:pPr lvl="4"/>
            <a:endParaRPr lang="en-US" dirty="0"/>
          </a:p>
          <a:p>
            <a:pPr lvl="4"/>
            <a:endParaRPr lang="fr-BE" dirty="0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447900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35" r:id="rId3"/>
    <p:sldLayoutId id="2147483729" r:id="rId4"/>
    <p:sldLayoutId id="2147483730" r:id="rId5"/>
    <p:sldLayoutId id="2147483731" r:id="rId6"/>
    <p:sldLayoutId id="2147483736" r:id="rId7"/>
    <p:sldLayoutId id="2147483737" r:id="rId8"/>
    <p:sldLayoutId id="2147483738" r:id="rId9"/>
    <p:sldLayoutId id="214748373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 baseline="0">
          <a:solidFill>
            <a:srgbClr val="18465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84652"/>
          </a:solidFill>
          <a:latin typeface="+mn-lt"/>
          <a:ea typeface="+mn-ea"/>
          <a:cs typeface="+mn-cs"/>
        </a:defRPr>
      </a:lvl2pPr>
      <a:lvl3pPr marL="12001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84652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84652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8465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package" Target="../embeddings/Microsoft_PowerPoint_Presentation.pptx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emf"/><Relationship Id="rId4" Type="http://schemas.openxmlformats.org/officeDocument/2006/relationships/package" Target="../embeddings/Microsoft_PowerPoint_Presentation1.pptx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3"/>
          </p:nvPr>
        </p:nvSpPr>
        <p:spPr>
          <a:xfrm>
            <a:off x="352162" y="5092589"/>
            <a:ext cx="11672876" cy="1261884"/>
          </a:xfrm>
        </p:spPr>
        <p:txBody>
          <a:bodyPr/>
          <a:lstStyle/>
          <a:p>
            <a:pPr marL="269875" algn="just">
              <a:spcBef>
                <a:spcPts val="600"/>
              </a:spcBef>
              <a:spcAft>
                <a:spcPts val="600"/>
              </a:spcAft>
            </a:pPr>
            <a:r>
              <a:rPr lang="fr-BE" sz="1800" b="1" u="sng" kern="0" cap="small" dirty="0">
                <a:effectLst/>
                <a:latin typeface="Comic Sans MS" panose="030F0702030302020204" pitchFamily="66" charset="0"/>
                <a:cs typeface="Times New Roman" panose="02020603050405020304" pitchFamily="18" charset="0"/>
              </a:rPr>
              <a:t>Renseignements relatifs à la prévention des risques psychosociaux au travail –2025- CCB </a:t>
            </a:r>
            <a:r>
              <a:rPr lang="fr-BE" sz="1800" b="1" u="sng" cap="small" dirty="0">
                <a:latin typeface="Comic Sans MS" panose="030F0702030302020204" pitchFamily="66" charset="0"/>
                <a:cs typeface="Times New Roman" panose="02020603050405020304" pitchFamily="18" charset="0"/>
              </a:rPr>
              <a:t>08</a:t>
            </a:r>
            <a:endParaRPr lang="fr-BE" sz="1800" b="1" u="sng" kern="0" cap="small" dirty="0"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269875" algn="just">
              <a:spcBef>
                <a:spcPts val="600"/>
              </a:spcBef>
              <a:spcAft>
                <a:spcPts val="600"/>
              </a:spcAft>
            </a:pPr>
            <a:r>
              <a:rPr lang="nl-BE" sz="2000" b="1" u="sng" dirty="0"/>
              <a:t>Inlichtingen betreffende de preventie van psychosociale risico’s het werk – 2025 – BOC 08</a:t>
            </a:r>
            <a:endParaRPr lang="fr-BE" sz="2000" dirty="0"/>
          </a:p>
          <a:p>
            <a:pPr marL="269875" algn="just">
              <a:spcBef>
                <a:spcPts val="600"/>
              </a:spcBef>
              <a:spcAft>
                <a:spcPts val="600"/>
              </a:spcAft>
            </a:pPr>
            <a:endParaRPr lang="fr-BE" sz="1800" b="1" kern="0" cap="small" dirty="0"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BE" dirty="0"/>
              <a:t>DGH&amp;WB – IDPBW – </a:t>
            </a:r>
            <a:r>
              <a:rPr lang="fr-BE" dirty="0" err="1"/>
              <a:t>PsySoc@Work</a:t>
            </a:r>
            <a:endParaRPr lang="fr-BE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781" y="1844508"/>
            <a:ext cx="2835927" cy="2835927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29B091F-8F14-B045-0C95-D39F1B56B96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BC5440B-7753-B3BA-77A7-B462033957B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314699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r>
              <a:rPr lang="fr-BE" dirty="0"/>
              <a:t>Questions - </a:t>
            </a:r>
            <a:r>
              <a:rPr lang="fr-BE" dirty="0" err="1"/>
              <a:t>Vragen</a:t>
            </a:r>
            <a:endParaRPr lang="fr-B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826" y="2367137"/>
            <a:ext cx="1976937" cy="1976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497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A98AE43-C008-2DE6-A5C9-51A98E4E7E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3198952"/>
              </p:ext>
            </p:extLst>
          </p:nvPr>
        </p:nvGraphicFramePr>
        <p:xfrm>
          <a:off x="353960" y="809657"/>
          <a:ext cx="11602065" cy="58630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7355">
                  <a:extLst>
                    <a:ext uri="{9D8B030D-6E8A-4147-A177-3AD203B41FA5}">
                      <a16:colId xmlns:a16="http://schemas.microsoft.com/office/drawing/2014/main" val="3044760300"/>
                    </a:ext>
                  </a:extLst>
                </a:gridCol>
                <a:gridCol w="3867355">
                  <a:extLst>
                    <a:ext uri="{9D8B030D-6E8A-4147-A177-3AD203B41FA5}">
                      <a16:colId xmlns:a16="http://schemas.microsoft.com/office/drawing/2014/main" val="416395624"/>
                    </a:ext>
                  </a:extLst>
                </a:gridCol>
                <a:gridCol w="3867355">
                  <a:extLst>
                    <a:ext uri="{9D8B030D-6E8A-4147-A177-3AD203B41FA5}">
                      <a16:colId xmlns:a16="http://schemas.microsoft.com/office/drawing/2014/main" val="3867498"/>
                    </a:ext>
                  </a:extLst>
                </a:gridCol>
              </a:tblGrid>
              <a:tr h="717823"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/>
                        <a:t>2024</a:t>
                      </a:r>
                    </a:p>
                    <a:p>
                      <a:pPr algn="ctr"/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/>
                        <a:t>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7713617"/>
                  </a:ext>
                </a:extLst>
              </a:tr>
              <a:tr h="638732">
                <a:tc>
                  <a:txBody>
                    <a:bodyPr/>
                    <a:lstStyle/>
                    <a:p>
                      <a:r>
                        <a:rPr lang="fr-BE" sz="1600" b="1" dirty="0"/>
                        <a:t>RA/AR </a:t>
                      </a:r>
                      <a:r>
                        <a:rPr lang="fr-BE" sz="1600" b="1" dirty="0" err="1"/>
                        <a:t>PsySoc</a:t>
                      </a:r>
                      <a:endParaRPr lang="fr-BE" sz="1800" i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3715963"/>
                  </a:ext>
                </a:extLst>
              </a:tr>
              <a:tr h="670669">
                <a:tc>
                  <a:txBody>
                    <a:bodyPr/>
                    <a:lstStyle/>
                    <a:p>
                      <a:r>
                        <a:rPr lang="fr-BE" b="1" dirty="0"/>
                        <a:t>Ecoute &amp; Info</a:t>
                      </a:r>
                    </a:p>
                    <a:p>
                      <a:r>
                        <a:rPr lang="fr-BE" i="1" dirty="0" err="1"/>
                        <a:t>Listen</a:t>
                      </a:r>
                      <a:r>
                        <a:rPr lang="fr-BE" i="1" dirty="0"/>
                        <a:t> &amp; Info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248783"/>
                  </a:ext>
                </a:extLst>
              </a:tr>
              <a:tr h="717823">
                <a:tc>
                  <a:txBody>
                    <a:bodyPr/>
                    <a:lstStyle/>
                    <a:p>
                      <a:r>
                        <a:rPr lang="fr-BE" b="1" dirty="0"/>
                        <a:t>Interventions </a:t>
                      </a:r>
                      <a:r>
                        <a:rPr lang="fr-BE" b="1" dirty="0" err="1"/>
                        <a:t>PsySoc</a:t>
                      </a:r>
                      <a:r>
                        <a:rPr lang="fr-BE" b="1" dirty="0"/>
                        <a:t> Informelles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8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Informele psychosociale interventies</a:t>
                      </a:r>
                      <a:endParaRPr lang="fr-BE" sz="180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/>
                        <a:t>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3369022"/>
                  </a:ext>
                </a:extLst>
              </a:tr>
              <a:tr h="958099">
                <a:tc>
                  <a:txBody>
                    <a:bodyPr/>
                    <a:lstStyle/>
                    <a:p>
                      <a:r>
                        <a:rPr lang="fr-BE" sz="1600" i="1" dirty="0"/>
                        <a:t>Conseil-accueil / </a:t>
                      </a:r>
                      <a:r>
                        <a:rPr lang="fr-BE" sz="1600" i="1" dirty="0" err="1"/>
                        <a:t>Advies</a:t>
                      </a:r>
                      <a:r>
                        <a:rPr lang="fr-BE" sz="1600" i="1" dirty="0"/>
                        <a:t> - </a:t>
                      </a:r>
                      <a:r>
                        <a:rPr lang="fr-BE" sz="1600" i="1" dirty="0" err="1"/>
                        <a:t>onthaal</a:t>
                      </a:r>
                      <a:endParaRPr lang="fr-BE" sz="1600" i="1" dirty="0"/>
                    </a:p>
                    <a:p>
                      <a:r>
                        <a:rPr lang="fr-BE" sz="1600" i="1" dirty="0"/>
                        <a:t>Intervention - </a:t>
                      </a:r>
                      <a:r>
                        <a:rPr lang="fr-BE" sz="1600" i="1" dirty="0" err="1"/>
                        <a:t>Interventie</a:t>
                      </a:r>
                      <a:endParaRPr lang="fr-BE" sz="1600" i="1" dirty="0"/>
                    </a:p>
                    <a:p>
                      <a:r>
                        <a:rPr lang="fr-BE" sz="1600" i="1" dirty="0"/>
                        <a:t>Conciliation - </a:t>
                      </a:r>
                      <a:r>
                        <a:rPr lang="fr-BE" sz="1600" i="1" dirty="0" err="1"/>
                        <a:t>Verzoening</a:t>
                      </a:r>
                      <a:endParaRPr lang="fr-BE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/>
                        <a:t>4</a:t>
                      </a:r>
                    </a:p>
                    <a:p>
                      <a:pPr algn="ctr"/>
                      <a:r>
                        <a:rPr lang="fr-BE" dirty="0"/>
                        <a:t>6</a:t>
                      </a:r>
                    </a:p>
                    <a:p>
                      <a:pPr algn="ctr"/>
                      <a:r>
                        <a:rPr lang="fr-B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/>
                        <a:t>13</a:t>
                      </a:r>
                    </a:p>
                    <a:p>
                      <a:pPr algn="ctr"/>
                      <a:r>
                        <a:rPr lang="fr-BE" dirty="0"/>
                        <a:t>10</a:t>
                      </a:r>
                    </a:p>
                    <a:p>
                      <a:pPr algn="ctr"/>
                      <a:r>
                        <a:rPr lang="fr-BE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4107458"/>
                  </a:ext>
                </a:extLst>
              </a:tr>
              <a:tr h="724215">
                <a:tc>
                  <a:txBody>
                    <a:bodyPr/>
                    <a:lstStyle/>
                    <a:p>
                      <a:r>
                        <a:rPr lang="fr-BE" b="1" dirty="0"/>
                        <a:t>Interventions formelles CPAP</a:t>
                      </a:r>
                    </a:p>
                    <a:p>
                      <a:r>
                        <a:rPr lang="fr-BE" dirty="0" err="1"/>
                        <a:t>Formele</a:t>
                      </a:r>
                      <a:r>
                        <a:rPr lang="fr-BE" dirty="0"/>
                        <a:t> </a:t>
                      </a:r>
                      <a:r>
                        <a:rPr lang="fr-BE" dirty="0" err="1"/>
                        <a:t>interventies</a:t>
                      </a:r>
                      <a:r>
                        <a:rPr lang="fr-BE" dirty="0"/>
                        <a:t> </a:t>
                      </a:r>
                      <a:r>
                        <a:rPr lang="fr-BE" dirty="0" err="1"/>
                        <a:t>door</a:t>
                      </a:r>
                      <a:r>
                        <a:rPr lang="fr-BE" dirty="0"/>
                        <a:t> PAPA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5363706"/>
                  </a:ext>
                </a:extLst>
              </a:tr>
              <a:tr h="717823">
                <a:tc>
                  <a:txBody>
                    <a:bodyPr/>
                    <a:lstStyle/>
                    <a:p>
                      <a:r>
                        <a:rPr lang="fr-BE" b="1" dirty="0"/>
                        <a:t>Interventions formelles MENSURA</a:t>
                      </a:r>
                    </a:p>
                    <a:p>
                      <a:r>
                        <a:rPr lang="fr-BE" dirty="0" err="1"/>
                        <a:t>Formele</a:t>
                      </a:r>
                      <a:r>
                        <a:rPr lang="fr-BE" dirty="0"/>
                        <a:t> </a:t>
                      </a:r>
                      <a:r>
                        <a:rPr lang="fr-BE" dirty="0" err="1"/>
                        <a:t>interventies</a:t>
                      </a:r>
                      <a:r>
                        <a:rPr lang="fr-BE" dirty="0"/>
                        <a:t> </a:t>
                      </a:r>
                      <a:r>
                        <a:rPr lang="fr-BE" dirty="0" err="1"/>
                        <a:t>door</a:t>
                      </a:r>
                      <a:r>
                        <a:rPr lang="fr-BE" dirty="0"/>
                        <a:t> MENSURA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831158"/>
                  </a:ext>
                </a:extLst>
              </a:tr>
              <a:tr h="717823">
                <a:tc>
                  <a:txBody>
                    <a:bodyPr/>
                    <a:lstStyle/>
                    <a:p>
                      <a:r>
                        <a:rPr lang="fr-BE" b="1" dirty="0"/>
                        <a:t>Registre des faits de tiers</a:t>
                      </a:r>
                    </a:p>
                    <a:p>
                      <a:r>
                        <a:rPr lang="nl-B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Register van derden 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836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8652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EA40F-6328-A145-1BFE-CB1503BEA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with blue squares&#10;&#10;AI-generated content may be incorrect.">
            <a:extLst>
              <a:ext uri="{FF2B5EF4-FFF2-40B4-BE49-F238E27FC236}">
                <a16:creationId xmlns:a16="http://schemas.microsoft.com/office/drawing/2014/main" id="{52E0E6A9-BC07-50DA-4987-D66A83D791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6" y="2128151"/>
            <a:ext cx="5814060" cy="3124200"/>
          </a:xfrm>
          <a:prstGeom prst="rect">
            <a:avLst/>
          </a:prstGeom>
        </p:spPr>
      </p:pic>
      <p:pic>
        <p:nvPicPr>
          <p:cNvPr id="4" name="Picture 3" descr="A graph of blue bars with text&#10;&#10;AI-generated content may be incorrect.">
            <a:extLst>
              <a:ext uri="{FF2B5EF4-FFF2-40B4-BE49-F238E27FC236}">
                <a16:creationId xmlns:a16="http://schemas.microsoft.com/office/drawing/2014/main" id="{0B1C9561-AB81-BCCF-30B8-86A71F163B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112911"/>
            <a:ext cx="5806440" cy="313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780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A39E9F8-2317-681E-3C11-222A01D8C8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BE" dirty="0" err="1"/>
              <a:t>Sit</a:t>
            </a:r>
            <a:r>
              <a:rPr lang="fr-BE" dirty="0"/>
              <a:t> PC/VP</a:t>
            </a:r>
            <a:r>
              <a:rPr lang="fr-BE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endParaRPr lang="fr-B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298CA4-10A1-5F22-F914-1027506824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769" y="1453715"/>
            <a:ext cx="8827540" cy="474137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D8B6F22-5A7F-D0F5-1B91-40DF619E5E0F}"/>
              </a:ext>
            </a:extLst>
          </p:cNvPr>
          <p:cNvSpPr txBox="1"/>
          <p:nvPr/>
        </p:nvSpPr>
        <p:spPr>
          <a:xfrm>
            <a:off x="10107561" y="1740310"/>
            <a:ext cx="334297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fr-BE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D43573-D9D4-858B-0AF4-5CEC71299C60}"/>
              </a:ext>
            </a:extLst>
          </p:cNvPr>
          <p:cNvSpPr txBox="1"/>
          <p:nvPr/>
        </p:nvSpPr>
        <p:spPr>
          <a:xfrm flipH="1">
            <a:off x="9248070" y="2026905"/>
            <a:ext cx="5489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B050"/>
                </a:solidFill>
                <a:sym typeface="Wingdings" panose="05000000000000000000" pitchFamily="2" charset="2"/>
              </a:rPr>
              <a:t></a:t>
            </a:r>
            <a:endParaRPr lang="fr-BE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36E071-341F-0C4E-E14C-4603650F90B8}"/>
              </a:ext>
            </a:extLst>
          </p:cNvPr>
          <p:cNvSpPr txBox="1"/>
          <p:nvPr/>
        </p:nvSpPr>
        <p:spPr>
          <a:xfrm flipH="1">
            <a:off x="9248069" y="2694775"/>
            <a:ext cx="5489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B050"/>
                </a:solidFill>
                <a:sym typeface="Wingdings" panose="05000000000000000000" pitchFamily="2" charset="2"/>
              </a:rPr>
              <a:t></a:t>
            </a:r>
            <a:endParaRPr lang="fr-BE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6E30F3-89F6-9A35-FEC0-A0D869918965}"/>
              </a:ext>
            </a:extLst>
          </p:cNvPr>
          <p:cNvSpPr txBox="1"/>
          <p:nvPr/>
        </p:nvSpPr>
        <p:spPr>
          <a:xfrm flipH="1">
            <a:off x="9248068" y="3267965"/>
            <a:ext cx="5489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B050"/>
                </a:solidFill>
                <a:sym typeface="Wingdings" panose="05000000000000000000" pitchFamily="2" charset="2"/>
              </a:rPr>
              <a:t></a:t>
            </a:r>
            <a:endParaRPr lang="fr-BE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A5A5F9B-6EAB-B1BE-A792-EE72499CD0B3}"/>
              </a:ext>
            </a:extLst>
          </p:cNvPr>
          <p:cNvSpPr txBox="1"/>
          <p:nvPr/>
        </p:nvSpPr>
        <p:spPr>
          <a:xfrm flipH="1">
            <a:off x="9248067" y="3915447"/>
            <a:ext cx="5489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B050"/>
                </a:solidFill>
                <a:sym typeface="Wingdings" panose="05000000000000000000" pitchFamily="2" charset="2"/>
              </a:rPr>
              <a:t></a:t>
            </a:r>
            <a:endParaRPr lang="fr-BE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C84FB4-7059-961C-D850-83BE0C94A5A3}"/>
              </a:ext>
            </a:extLst>
          </p:cNvPr>
          <p:cNvSpPr txBox="1"/>
          <p:nvPr/>
        </p:nvSpPr>
        <p:spPr>
          <a:xfrm flipH="1">
            <a:off x="9257899" y="4509025"/>
            <a:ext cx="5489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B050"/>
                </a:solidFill>
                <a:sym typeface="Wingdings" panose="05000000000000000000" pitchFamily="2" charset="2"/>
              </a:rPr>
              <a:t></a:t>
            </a:r>
            <a:endParaRPr lang="fr-BE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6A5E7E-A858-4C55-C9B3-80E3844EE999}"/>
              </a:ext>
            </a:extLst>
          </p:cNvPr>
          <p:cNvSpPr txBox="1"/>
          <p:nvPr/>
        </p:nvSpPr>
        <p:spPr>
          <a:xfrm flipH="1">
            <a:off x="9257899" y="5081280"/>
            <a:ext cx="5489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B050"/>
                </a:solidFill>
                <a:sym typeface="Wingdings" panose="05000000000000000000" pitchFamily="2" charset="2"/>
              </a:rPr>
              <a:t></a:t>
            </a:r>
            <a:endParaRPr lang="fr-BE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38A8D9-71F7-452D-C2E0-7288A9BF5521}"/>
              </a:ext>
            </a:extLst>
          </p:cNvPr>
          <p:cNvSpPr txBox="1"/>
          <p:nvPr/>
        </p:nvSpPr>
        <p:spPr>
          <a:xfrm flipH="1">
            <a:off x="9267731" y="5655519"/>
            <a:ext cx="5489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B050"/>
                </a:solidFill>
                <a:sym typeface="Wingdings" panose="05000000000000000000" pitchFamily="2" charset="2"/>
              </a:rPr>
              <a:t>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490399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39A26-F77D-8A41-E019-B9D246F2F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6C2DBA6-AC16-BEDC-3A6B-3736504F89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BE" dirty="0" err="1"/>
              <a:t>Sit</a:t>
            </a:r>
            <a:r>
              <a:rPr lang="fr-BE" dirty="0"/>
              <a:t> PC/VP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9E2067-EC93-60D7-AE24-19D6A566AB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008" y="1631559"/>
            <a:ext cx="9177624" cy="49707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063004-7DA4-45D9-DF7D-5AD92E459D60}"/>
              </a:ext>
            </a:extLst>
          </p:cNvPr>
          <p:cNvSpPr txBox="1"/>
          <p:nvPr/>
        </p:nvSpPr>
        <p:spPr>
          <a:xfrm flipH="1">
            <a:off x="9336560" y="1731938"/>
            <a:ext cx="5489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B050"/>
                </a:solidFill>
                <a:sym typeface="Wingdings" panose="05000000000000000000" pitchFamily="2" charset="2"/>
              </a:rPr>
              <a:t></a:t>
            </a:r>
            <a:endParaRPr lang="fr-B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D3E9D6-3E59-A1DF-B9E1-839CC15EB991}"/>
              </a:ext>
            </a:extLst>
          </p:cNvPr>
          <p:cNvSpPr txBox="1"/>
          <p:nvPr/>
        </p:nvSpPr>
        <p:spPr>
          <a:xfrm flipH="1">
            <a:off x="9336559" y="2279114"/>
            <a:ext cx="5489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B050"/>
                </a:solidFill>
                <a:sym typeface="Wingdings" panose="05000000000000000000" pitchFamily="2" charset="2"/>
              </a:rPr>
              <a:t></a:t>
            </a:r>
            <a:endParaRPr lang="fr-B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A08048-DAE8-E74A-302B-3276F540C434}"/>
              </a:ext>
            </a:extLst>
          </p:cNvPr>
          <p:cNvSpPr txBox="1"/>
          <p:nvPr/>
        </p:nvSpPr>
        <p:spPr>
          <a:xfrm flipH="1">
            <a:off x="9336559" y="2904150"/>
            <a:ext cx="5489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B050"/>
                </a:solidFill>
                <a:sym typeface="Wingdings" panose="05000000000000000000" pitchFamily="2" charset="2"/>
              </a:rPr>
              <a:t></a:t>
            </a:r>
            <a:endParaRPr lang="fr-B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30C5C9-CB3E-F83B-1F1F-3EC7B501A3BD}"/>
              </a:ext>
            </a:extLst>
          </p:cNvPr>
          <p:cNvSpPr txBox="1"/>
          <p:nvPr/>
        </p:nvSpPr>
        <p:spPr>
          <a:xfrm flipH="1">
            <a:off x="9336558" y="3568791"/>
            <a:ext cx="5489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B050"/>
                </a:solidFill>
                <a:sym typeface="Wingdings" panose="05000000000000000000" pitchFamily="2" charset="2"/>
              </a:rPr>
              <a:t></a:t>
            </a:r>
            <a:endParaRPr lang="fr-B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9BF0CB-2F10-1293-6D06-4150D6F4EB46}"/>
              </a:ext>
            </a:extLst>
          </p:cNvPr>
          <p:cNvSpPr txBox="1"/>
          <p:nvPr/>
        </p:nvSpPr>
        <p:spPr>
          <a:xfrm flipH="1">
            <a:off x="9336557" y="4241157"/>
            <a:ext cx="5489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B050"/>
                </a:solidFill>
                <a:sym typeface="Wingdings" panose="05000000000000000000" pitchFamily="2" charset="2"/>
              </a:rPr>
              <a:t></a:t>
            </a:r>
            <a:endParaRPr lang="fr-BE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441E9E-301B-D4F5-8D0F-A6EF5616DDE9}"/>
              </a:ext>
            </a:extLst>
          </p:cNvPr>
          <p:cNvSpPr txBox="1"/>
          <p:nvPr/>
        </p:nvSpPr>
        <p:spPr>
          <a:xfrm flipH="1">
            <a:off x="9336556" y="4749342"/>
            <a:ext cx="5489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B050"/>
                </a:solidFill>
                <a:sym typeface="Wingdings" panose="05000000000000000000" pitchFamily="2" charset="2"/>
              </a:rPr>
              <a:t></a:t>
            </a:r>
            <a:endParaRPr lang="fr-BE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487720-63BD-8701-7239-3314DD0A26CE}"/>
              </a:ext>
            </a:extLst>
          </p:cNvPr>
          <p:cNvSpPr txBox="1"/>
          <p:nvPr/>
        </p:nvSpPr>
        <p:spPr>
          <a:xfrm flipH="1">
            <a:off x="9336556" y="5491134"/>
            <a:ext cx="5489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B050"/>
                </a:solidFill>
                <a:sym typeface="Wingdings" panose="05000000000000000000" pitchFamily="2" charset="2"/>
              </a:rPr>
              <a:t></a:t>
            </a:r>
            <a:endParaRPr lang="fr-BE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57A23C-942B-5500-C3CD-F44BFC0D938F}"/>
              </a:ext>
            </a:extLst>
          </p:cNvPr>
          <p:cNvSpPr txBox="1"/>
          <p:nvPr/>
        </p:nvSpPr>
        <p:spPr>
          <a:xfrm flipH="1">
            <a:off x="9336555" y="6108755"/>
            <a:ext cx="5489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B050"/>
                </a:solidFill>
                <a:sym typeface="Wingdings" panose="05000000000000000000" pitchFamily="2" charset="2"/>
              </a:rPr>
              <a:t>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261201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085EA-769E-CE83-53DA-04098D7F7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8BEE3D6-3814-1258-651D-D505D9EB6E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BE" dirty="0" err="1"/>
              <a:t>Sit</a:t>
            </a:r>
            <a:r>
              <a:rPr lang="fr-BE" dirty="0"/>
              <a:t> PC/VP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E1F846-094C-5BA4-D84D-183C0CCF3F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00138"/>
            <a:ext cx="9639740" cy="47279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1BD133-1F96-23DD-E699-74E3534C321A}"/>
              </a:ext>
            </a:extLst>
          </p:cNvPr>
          <p:cNvSpPr txBox="1"/>
          <p:nvPr/>
        </p:nvSpPr>
        <p:spPr>
          <a:xfrm flipH="1">
            <a:off x="9447441" y="2528350"/>
            <a:ext cx="5489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B050"/>
                </a:solidFill>
                <a:sym typeface="Wingdings" panose="05000000000000000000" pitchFamily="2" charset="2"/>
              </a:rPr>
              <a:t></a:t>
            </a:r>
            <a:endParaRPr lang="fr-B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F3E2BE-F588-85C1-11A3-968F883184B1}"/>
              </a:ext>
            </a:extLst>
          </p:cNvPr>
          <p:cNvSpPr txBox="1"/>
          <p:nvPr/>
        </p:nvSpPr>
        <p:spPr>
          <a:xfrm flipH="1">
            <a:off x="9447440" y="3141647"/>
            <a:ext cx="5489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B050"/>
                </a:solidFill>
                <a:sym typeface="Wingdings" panose="05000000000000000000" pitchFamily="2" charset="2"/>
              </a:rPr>
              <a:t></a:t>
            </a:r>
            <a:endParaRPr lang="fr-B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25747D-1674-AEC3-0713-B5B2968D3100}"/>
              </a:ext>
            </a:extLst>
          </p:cNvPr>
          <p:cNvSpPr txBox="1"/>
          <p:nvPr/>
        </p:nvSpPr>
        <p:spPr>
          <a:xfrm flipH="1">
            <a:off x="9447439" y="3787651"/>
            <a:ext cx="5489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B050"/>
                </a:solidFill>
                <a:sym typeface="Wingdings" panose="05000000000000000000" pitchFamily="2" charset="2"/>
              </a:rPr>
              <a:t></a:t>
            </a:r>
            <a:endParaRPr lang="fr-B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F15912-7250-DCFB-AA61-79E777EBD2E5}"/>
              </a:ext>
            </a:extLst>
          </p:cNvPr>
          <p:cNvSpPr txBox="1"/>
          <p:nvPr/>
        </p:nvSpPr>
        <p:spPr>
          <a:xfrm flipH="1">
            <a:off x="9447438" y="4462702"/>
            <a:ext cx="5489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B050"/>
                </a:solidFill>
                <a:sym typeface="Wingdings" panose="05000000000000000000" pitchFamily="2" charset="2"/>
              </a:rPr>
              <a:t></a:t>
            </a:r>
            <a:endParaRPr lang="fr-B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F5EB41-04CC-7368-648B-003E96379090}"/>
              </a:ext>
            </a:extLst>
          </p:cNvPr>
          <p:cNvSpPr txBox="1"/>
          <p:nvPr/>
        </p:nvSpPr>
        <p:spPr>
          <a:xfrm flipH="1">
            <a:off x="9447437" y="5159404"/>
            <a:ext cx="5489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B050"/>
                </a:solidFill>
                <a:sym typeface="Wingdings" panose="05000000000000000000" pitchFamily="2" charset="2"/>
              </a:rPr>
              <a:t></a:t>
            </a:r>
            <a:endParaRPr lang="fr-BE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F171D4-40CF-0DA2-5A8D-600A04B6D74E}"/>
              </a:ext>
            </a:extLst>
          </p:cNvPr>
          <p:cNvSpPr txBox="1"/>
          <p:nvPr/>
        </p:nvSpPr>
        <p:spPr>
          <a:xfrm flipH="1">
            <a:off x="9447436" y="5850578"/>
            <a:ext cx="5489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00B050"/>
                </a:solidFill>
                <a:sym typeface="Wingdings" panose="05000000000000000000" pitchFamily="2" charset="2"/>
              </a:rPr>
              <a:t></a:t>
            </a:r>
            <a:endParaRPr lang="fr-BE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6BE9C6-5DBE-FDB9-C964-11255E5D4D8E}"/>
              </a:ext>
            </a:extLst>
          </p:cNvPr>
          <p:cNvSpPr txBox="1"/>
          <p:nvPr/>
        </p:nvSpPr>
        <p:spPr>
          <a:xfrm flipH="1">
            <a:off x="9447435" y="1868307"/>
            <a:ext cx="5489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>
                <a:solidFill>
                  <a:srgbClr val="FFC000"/>
                </a:solidFill>
                <a:sym typeface="Wingdings" panose="05000000000000000000" pitchFamily="2" charset="2"/>
              </a:rPr>
              <a:t></a:t>
            </a:r>
            <a:endParaRPr lang="fr-BE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5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hlinkClick r:id="" action="ppaction://ole?verb=0"/>
            <a:extLst>
              <a:ext uri="{FF2B5EF4-FFF2-40B4-BE49-F238E27FC236}">
                <a16:creationId xmlns:a16="http://schemas.microsoft.com/office/drawing/2014/main" id="{60E1C300-ABD2-F0A4-19BD-3D4450AC76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7614406"/>
              </p:ext>
            </p:extLst>
          </p:nvPr>
        </p:nvGraphicFramePr>
        <p:xfrm>
          <a:off x="0" y="2037378"/>
          <a:ext cx="6096000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6096296" imgH="3429229" progId="PowerPoint.Show.12">
                  <p:embed/>
                </p:oleObj>
              </mc:Choice>
              <mc:Fallback>
                <p:oleObj name="Presentation" r:id="rId2" imgW="6096296" imgH="3429229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2037378"/>
                        <a:ext cx="6096000" cy="3429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hlinkClick r:id="" action="ppaction://ole?verb=0"/>
            <a:extLst>
              <a:ext uri="{FF2B5EF4-FFF2-40B4-BE49-F238E27FC236}">
                <a16:creationId xmlns:a16="http://schemas.microsoft.com/office/drawing/2014/main" id="{EC083A9F-9B16-5DCD-5330-AB542500C9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9745407"/>
              </p:ext>
            </p:extLst>
          </p:nvPr>
        </p:nvGraphicFramePr>
        <p:xfrm>
          <a:off x="6096000" y="2037378"/>
          <a:ext cx="6096000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4" imgW="6096296" imgH="3429229" progId="PowerPoint.Show.12">
                  <p:embed/>
                </p:oleObj>
              </mc:Choice>
              <mc:Fallback>
                <p:oleObj name="Presentation" r:id="rId4" imgW="6096296" imgH="3429229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096000" y="2037378"/>
                        <a:ext cx="6096000" cy="3429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26103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2C1E56C-DD95-B1FC-FB83-5BD2B7A77E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BE" dirty="0"/>
              <a:t>Supervisions / </a:t>
            </a:r>
            <a:r>
              <a:rPr lang="fr-BE" dirty="0" err="1"/>
              <a:t>Supervisies</a:t>
            </a:r>
            <a:r>
              <a:rPr lang="fr-BE" dirty="0"/>
              <a:t> 2026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A05A07BA-1141-ACA8-2C26-5F4262E9DD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0945090"/>
              </p:ext>
            </p:extLst>
          </p:nvPr>
        </p:nvGraphicFramePr>
        <p:xfrm>
          <a:off x="4433631" y="2005492"/>
          <a:ext cx="2891401" cy="41066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6662713" imgH="9461106" progId="Word.Document.12">
                  <p:embed/>
                </p:oleObj>
              </mc:Choice>
              <mc:Fallback>
                <p:oleObj name="Document" r:id="rId2" imgW="6662713" imgH="946110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433631" y="2005492"/>
                        <a:ext cx="2891401" cy="41066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82337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15FE26-1D55-C3AF-E474-A007C1737E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BE" dirty="0"/>
              <a:t>App </a:t>
            </a:r>
            <a:r>
              <a:rPr lang="fr-BE" dirty="0" err="1"/>
              <a:t>Bewell</a:t>
            </a:r>
            <a:r>
              <a:rPr lang="fr-BE" dirty="0"/>
              <a:t> @Defence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3B4930-5599-E109-5851-5FEC977394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096" y="1662942"/>
            <a:ext cx="4817807" cy="47146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4493443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Belgian Defence">
      <a:dk1>
        <a:srgbClr val="184652"/>
      </a:dk1>
      <a:lt1>
        <a:srgbClr val="FFFFFF"/>
      </a:lt1>
      <a:dk2>
        <a:srgbClr val="184652"/>
      </a:dk2>
      <a:lt2>
        <a:srgbClr val="F5F1E7"/>
      </a:lt2>
      <a:accent1>
        <a:srgbClr val="008991"/>
      </a:accent1>
      <a:accent2>
        <a:srgbClr val="E2EDF0"/>
      </a:accent2>
      <a:accent3>
        <a:srgbClr val="343531"/>
      </a:accent3>
      <a:accent4>
        <a:srgbClr val="6DA3C7"/>
      </a:accent4>
      <a:accent5>
        <a:srgbClr val="5E8541"/>
      </a:accent5>
      <a:accent6>
        <a:srgbClr val="4862A5"/>
      </a:accent6>
      <a:hlink>
        <a:srgbClr val="3B9EBA"/>
      </a:hlink>
      <a:folHlink>
        <a:srgbClr val="521C21"/>
      </a:folHlink>
    </a:clrScheme>
    <a:fontScheme name="Palanquin">
      <a:majorFont>
        <a:latin typeface="Palanquin Bold"/>
        <a:ea typeface=""/>
        <a:cs typeface=""/>
      </a:majorFont>
      <a:minorFont>
        <a:latin typeface="Palanquin 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>
        <a:spAutoFit/>
      </a:bodyPr>
      <a:lstStyle>
        <a:defPPr>
          <a:defRPr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mageCreateDate xmlns="C64C079A-ABBC-4A11-A430-DE1D177D1884" xsi:nil="true"/>
    <lang xmlns="6aaf9d74-94c3-42e3-8811-9db25e5c3289">N</lang>
    <Category xmlns="c64c079a-abbc-4a11-a430-de1d177d1884">Powerpoint</Category>
    <Sub_x002d_Category xmlns="c64c079a-abbc-4a11-a430-de1d177d1884">Defence</Sub_x002d_Category>
    <wic_System_Copyright xmlns="http://schemas.microsoft.com/sharepoint/v3/fields" xsi:nil="true"/>
    <Layout_x0020_Files xmlns="c64c079a-abbc-4a11-a430-de1d177d1884">false</Layout_x0020_File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0B6DE016680F674DBC9DAEE4783B6637" ma:contentTypeVersion="3" ma:contentTypeDescription="Upload an image." ma:contentTypeScope="" ma:versionID="0161e275c92e5df4f53d46597c9c8080">
  <xsd:schema xmlns:xsd="http://www.w3.org/2001/XMLSchema" xmlns:xs="http://www.w3.org/2001/XMLSchema" xmlns:p="http://schemas.microsoft.com/office/2006/metadata/properties" xmlns:ns1="http://schemas.microsoft.com/sharepoint/v3" xmlns:ns2="C64C079A-ABBC-4A11-A430-DE1D177D1884" xmlns:ns3="6aaf9d74-94c3-42e3-8811-9db25e5c3289" xmlns:ns4="http://schemas.microsoft.com/sharepoint/v3/fields" xmlns:ns5="c64c079a-abbc-4a11-a430-de1d177d1884" targetNamespace="http://schemas.microsoft.com/office/2006/metadata/properties" ma:root="true" ma:fieldsID="58ce0466a3f6a43d641e35b8c9f7f0a1" ns1:_="" ns2:_="" ns3:_="" ns4:_="" ns5:_="">
    <xsd:import namespace="http://schemas.microsoft.com/sharepoint/v3"/>
    <xsd:import namespace="C64C079A-ABBC-4A11-A430-DE1D177D1884"/>
    <xsd:import namespace="6aaf9d74-94c3-42e3-8811-9db25e5c3289"/>
    <xsd:import namespace="http://schemas.microsoft.com/sharepoint/v3/fields"/>
    <xsd:import namespace="c64c079a-abbc-4a11-a430-de1d177d1884"/>
    <xsd:element name="properties">
      <xsd:complexType>
        <xsd:sequence>
          <xsd:element name="documentManagement">
            <xsd:complexType>
              <xsd:all>
                <xsd:element ref="ns3:lang"/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4:wic_System_Copyright" minOccurs="0"/>
                <xsd:element ref="ns5:Category" minOccurs="0"/>
                <xsd:element ref="ns5:Sub_x002d_Category" minOccurs="0"/>
                <xsd:element ref="ns5:Layout_x0020_Fil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9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10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1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2" nillable="true" ma:displayName="Item Type" ma:hidden="true" ma:list="Docs" ma:internalName="FSObjType" ma:readOnly="true" ma:showField="FSType">
      <xsd:simpleType>
        <xsd:restriction base="dms:Lookup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4C079A-ABBC-4A11-A430-DE1D177D1884" elementFormDefault="qualified">
    <xsd:import namespace="http://schemas.microsoft.com/office/2006/documentManagement/types"/>
    <xsd:import namespace="http://schemas.microsoft.com/office/infopath/2007/PartnerControls"/>
    <xsd:element name="ThumbnailExists" ma:index="19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20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1" nillable="true" ma:displayName="Width" ma:internalName="ImageWidth" ma:readOnly="true">
      <xsd:simpleType>
        <xsd:restriction base="dms:Unknown"/>
      </xsd:simpleType>
    </xsd:element>
    <xsd:element name="ImageHeight" ma:index="23" nillable="true" ma:displayName="Height" ma:internalName="ImageHeight" ma:readOnly="true">
      <xsd:simpleType>
        <xsd:restriction base="dms:Unknown"/>
      </xsd:simpleType>
    </xsd:element>
    <xsd:element name="ImageCreateDate" ma:index="24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af9d74-94c3-42e3-8811-9db25e5c3289" elementFormDefault="qualified">
    <xsd:import namespace="http://schemas.microsoft.com/office/2006/documentManagement/types"/>
    <xsd:import namespace="http://schemas.microsoft.com/office/infopath/2007/PartnerControls"/>
    <xsd:element name="lang" ma:index="8" ma:displayName="Lang" ma:default="-" ma:format="RadioButtons" ma:internalName="lang">
      <xsd:simpleType>
        <xsd:restriction base="dms:Choice">
          <xsd:enumeration value="N"/>
          <xsd:enumeration value="F"/>
          <xsd:enumeration value="NF"/>
          <xsd:enumeration value="D"/>
          <xsd:enumeration value="E"/>
          <xsd:enumeration value="-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5" nillable="true" ma:displayName="Copyright" ma:internalName="wic_System_Copyrigh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4c079a-abbc-4a11-a430-de1d177d1884" elementFormDefault="qualified">
    <xsd:import namespace="http://schemas.microsoft.com/office/2006/documentManagement/types"/>
    <xsd:import namespace="http://schemas.microsoft.com/office/infopath/2007/PartnerControls"/>
    <xsd:element name="Category" ma:index="26" nillable="true" ma:displayName="Category" ma:format="RadioButtons" ma:internalName="Category">
      <xsd:simpleType>
        <xsd:restriction base="dms:Choice">
          <xsd:enumeration value="Logo"/>
          <xsd:enumeration value="Asset"/>
          <xsd:enumeration value="Powerpoint"/>
        </xsd:restriction>
      </xsd:simpleType>
    </xsd:element>
    <xsd:element name="Sub_x002d_Category" ma:index="27" nillable="true" ma:displayName="Sub-Category" ma:format="RadioButtons" ma:internalName="Sub_x002d_Category">
      <xsd:simpleType>
        <xsd:restriction base="dms:Choice">
          <xsd:enumeration value="Components"/>
          <xsd:enumeration value="Defence"/>
          <xsd:enumeration value="Employer Branding"/>
          <xsd:enumeration value="Other Government assets"/>
          <xsd:enumeration value="------------------------------"/>
          <xsd:enumeration value="Defence 0800 Number"/>
          <xsd:enumeration value="Icons"/>
          <xsd:enumeration value="Patterns"/>
          <xsd:enumeration value="QR-Code"/>
          <xsd:enumeration value="Signature banner"/>
        </xsd:restriction>
      </xsd:simpleType>
    </xsd:element>
    <xsd:element name="Layout_x0020_Files" ma:index="28" nillable="true" ma:displayName="Layout Files" ma:default="0" ma:internalName="Layout_x0020_Files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5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7D85E99-E7C1-414D-9999-EF1F43BE3D91}">
  <ds:schemaRefs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schemas.microsoft.com/office/2006/metadata/properties"/>
    <ds:schemaRef ds:uri="6aaf9d74-94c3-42e3-8811-9db25e5c3289"/>
    <ds:schemaRef ds:uri="http://purl.org/dc/dcmitype/"/>
    <ds:schemaRef ds:uri="http://schemas.microsoft.com/sharepoint/v3"/>
    <ds:schemaRef ds:uri="c64c079a-abbc-4a11-a430-de1d177d1884"/>
    <ds:schemaRef ds:uri="http://schemas.microsoft.com/office/2006/documentManagement/types"/>
    <ds:schemaRef ds:uri="http://schemas.microsoft.com/sharepoint/v3/fields"/>
    <ds:schemaRef ds:uri="C64C079A-ABBC-4A11-A430-DE1D177D1884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05B8C05-565C-4141-AA10-D54C2FD265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64C079A-ABBC-4A11-A430-DE1D177D1884"/>
    <ds:schemaRef ds:uri="6aaf9d74-94c3-42e3-8811-9db25e5c3289"/>
    <ds:schemaRef ds:uri="http://schemas.microsoft.com/sharepoint/v3/fields"/>
    <ds:schemaRef ds:uri="c64c079a-abbc-4a11-a430-de1d177d18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084C7D9-EB7C-4807-BE66-DE32CD8BB3F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7275</TotalTime>
  <Words>160</Words>
  <Application>Microsoft Office PowerPoint</Application>
  <PresentationFormat>Widescreen</PresentationFormat>
  <Paragraphs>70</Paragraphs>
  <Slides>10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Calibri</vt:lpstr>
      <vt:lpstr>Comic Sans MS</vt:lpstr>
      <vt:lpstr>Palanquin</vt:lpstr>
      <vt:lpstr>Palanquin Bold</vt:lpstr>
      <vt:lpstr>Palanquin Regular</vt:lpstr>
      <vt:lpstr>Wingdings</vt:lpstr>
      <vt:lpstr>Custom Design</vt:lpstr>
      <vt:lpstr>Document</vt:lpstr>
      <vt:lpstr>Microsoft 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Belgian Defence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Delbouille Julie</dc:creator>
  <cp:keywords/>
  <cp:lastModifiedBy>Rase Julien</cp:lastModifiedBy>
  <cp:revision>147</cp:revision>
  <dcterms:created xsi:type="dcterms:W3CDTF">2021-07-19T11:03:08Z</dcterms:created>
  <dcterms:modified xsi:type="dcterms:W3CDTF">2026-02-11T12:25:03Z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0x0101009148F5A04DDD49CBA7127AADA5FB792B00AADE34325A8B49CDA8BB4DB53328F214000B6DE016680F674DBC9DAEE4783B6637</vt:lpwstr>
  </property>
  <property fmtid="{D5CDD505-2E9C-101B-9397-08002B2CF9AE}" pid="3" name="Order">
    <vt:r8>13000</vt:r8>
  </property>
</Properties>
</file>