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pptx" ContentType="application/vnd.openxmlformats-officedocument.presentationml.presentatio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15"/>
  </p:notesMasterIdLst>
  <p:handoutMasterIdLst>
    <p:handoutMasterId r:id="rId16"/>
  </p:handoutMasterIdLst>
  <p:sldIdLst>
    <p:sldId id="271" r:id="rId5"/>
    <p:sldId id="286" r:id="rId6"/>
    <p:sldId id="288" r:id="rId7"/>
    <p:sldId id="287" r:id="rId8"/>
    <p:sldId id="294" r:id="rId9"/>
    <p:sldId id="295" r:id="rId10"/>
    <p:sldId id="289" r:id="rId11"/>
    <p:sldId id="291" r:id="rId12"/>
    <p:sldId id="293" r:id="rId13"/>
    <p:sldId id="265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652"/>
    <a:srgbClr val="1A4652"/>
    <a:srgbClr val="F5F1E7"/>
    <a:srgbClr val="475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11-02-26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11-02-26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AR:</a:t>
            </a:r>
          </a:p>
          <a:p>
            <a:r>
              <a:rPr lang="fr-BE" dirty="0"/>
              <a:t>CC V&amp;C</a:t>
            </a:r>
          </a:p>
          <a:p>
            <a:r>
              <a:rPr lang="fr-BE" dirty="0"/>
              <a:t>6GPCIS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62550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RANK - name</a:t>
            </a:r>
            <a:endParaRPr lang="fr-BE"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pic>
        <p:nvPicPr>
          <p:cNvPr id="11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  <p:pic>
        <p:nvPicPr>
          <p:cNvPr id="12" name="Picture 1" descr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package" Target="../embeddings/Microsoft_PowerPoint_Presentation.pptx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PowerPoint_Presentation1.ppt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1261884"/>
          </a:xfrm>
        </p:spPr>
        <p:txBody>
          <a:bodyPr/>
          <a:lstStyle/>
          <a:p>
            <a:pPr marL="269875" algn="just">
              <a:spcBef>
                <a:spcPts val="600"/>
              </a:spcBef>
              <a:spcAft>
                <a:spcPts val="600"/>
              </a:spcAft>
            </a:pPr>
            <a:r>
              <a:rPr lang="fr-BE" sz="1800" b="1" u="sng" kern="0" cap="small" dirty="0"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Renseignements relatifs à la prévention des risques psychosociaux au travail –2025- CCB </a:t>
            </a:r>
            <a:r>
              <a:rPr lang="fr-BE" sz="1800" b="1" u="sng" cap="small" dirty="0">
                <a:latin typeface="Comic Sans MS" panose="030F0702030302020204" pitchFamily="66" charset="0"/>
                <a:cs typeface="Times New Roman" panose="02020603050405020304" pitchFamily="18" charset="0"/>
              </a:rPr>
              <a:t>08</a:t>
            </a:r>
            <a:endParaRPr lang="fr-BE" sz="1800" b="1" u="sng" kern="0" cap="small" dirty="0"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269875" algn="just">
              <a:spcBef>
                <a:spcPts val="600"/>
              </a:spcBef>
              <a:spcAft>
                <a:spcPts val="600"/>
              </a:spcAft>
            </a:pPr>
            <a:r>
              <a:rPr lang="nl-BE" sz="2000" b="1" u="sng" dirty="0"/>
              <a:t>Inlichtingen betreffende de preventie van psychosociale risico’s het werk – 2025 – BOC 08</a:t>
            </a:r>
            <a:endParaRPr lang="fr-BE" sz="2000" dirty="0"/>
          </a:p>
          <a:p>
            <a:pPr marL="269875" algn="just">
              <a:spcBef>
                <a:spcPts val="600"/>
              </a:spcBef>
              <a:spcAft>
                <a:spcPts val="600"/>
              </a:spcAft>
            </a:pPr>
            <a:endParaRPr lang="fr-BE" sz="1800" b="1" kern="0" cap="small" dirty="0"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DGH&amp;WB – IDPBW – </a:t>
            </a:r>
            <a:r>
              <a:rPr lang="fr-BE" dirty="0" err="1"/>
              <a:t>PsySoc@Work</a:t>
            </a:r>
            <a:endParaRPr lang="fr-B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781" y="1844508"/>
            <a:ext cx="2835927" cy="2835927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9B091F-8F14-B045-0C95-D39F1B56B9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5440B-7753-B3BA-77A7-B462033957B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3146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fr-BE" dirty="0"/>
              <a:t>Questions - </a:t>
            </a:r>
            <a:r>
              <a:rPr lang="fr-BE" dirty="0" err="1"/>
              <a:t>Vragen</a:t>
            </a:r>
            <a:endParaRPr lang="fr-B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826" y="2367137"/>
            <a:ext cx="1976937" cy="197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9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A98AE43-C008-2DE6-A5C9-51A98E4E7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198952"/>
              </p:ext>
            </p:extLst>
          </p:nvPr>
        </p:nvGraphicFramePr>
        <p:xfrm>
          <a:off x="353960" y="809657"/>
          <a:ext cx="11602065" cy="5863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7355">
                  <a:extLst>
                    <a:ext uri="{9D8B030D-6E8A-4147-A177-3AD203B41FA5}">
                      <a16:colId xmlns:a16="http://schemas.microsoft.com/office/drawing/2014/main" val="3044760300"/>
                    </a:ext>
                  </a:extLst>
                </a:gridCol>
                <a:gridCol w="3867355">
                  <a:extLst>
                    <a:ext uri="{9D8B030D-6E8A-4147-A177-3AD203B41FA5}">
                      <a16:colId xmlns:a16="http://schemas.microsoft.com/office/drawing/2014/main" val="416395624"/>
                    </a:ext>
                  </a:extLst>
                </a:gridCol>
                <a:gridCol w="3867355">
                  <a:extLst>
                    <a:ext uri="{9D8B030D-6E8A-4147-A177-3AD203B41FA5}">
                      <a16:colId xmlns:a16="http://schemas.microsoft.com/office/drawing/2014/main" val="3867498"/>
                    </a:ext>
                  </a:extLst>
                </a:gridCol>
              </a:tblGrid>
              <a:tr h="717823"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/>
                        <a:t>2024</a:t>
                      </a: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13617"/>
                  </a:ext>
                </a:extLst>
              </a:tr>
              <a:tr h="638732">
                <a:tc>
                  <a:txBody>
                    <a:bodyPr/>
                    <a:lstStyle/>
                    <a:p>
                      <a:r>
                        <a:rPr lang="fr-BE" sz="1600" b="1" dirty="0"/>
                        <a:t>RA/AR </a:t>
                      </a:r>
                      <a:r>
                        <a:rPr lang="fr-BE" sz="1600" b="1" dirty="0" err="1"/>
                        <a:t>PsySoc</a:t>
                      </a:r>
                      <a:endParaRPr lang="fr-BE" sz="1800" i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715963"/>
                  </a:ext>
                </a:extLst>
              </a:tr>
              <a:tr h="670669">
                <a:tc>
                  <a:txBody>
                    <a:bodyPr/>
                    <a:lstStyle/>
                    <a:p>
                      <a:r>
                        <a:rPr lang="fr-BE" b="1" dirty="0"/>
                        <a:t>Ecoute &amp; Info</a:t>
                      </a:r>
                    </a:p>
                    <a:p>
                      <a:r>
                        <a:rPr lang="fr-BE" i="1" dirty="0" err="1"/>
                        <a:t>Listen</a:t>
                      </a:r>
                      <a:r>
                        <a:rPr lang="fr-BE" i="1" dirty="0"/>
                        <a:t> &amp; 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248783"/>
                  </a:ext>
                </a:extLst>
              </a:tr>
              <a:tr h="717823">
                <a:tc>
                  <a:txBody>
                    <a:bodyPr/>
                    <a:lstStyle/>
                    <a:p>
                      <a:r>
                        <a:rPr lang="fr-BE" b="1" dirty="0"/>
                        <a:t>Interventions </a:t>
                      </a:r>
                      <a:r>
                        <a:rPr lang="fr-BE" b="1" dirty="0" err="1"/>
                        <a:t>PsySoc</a:t>
                      </a:r>
                      <a:r>
                        <a:rPr lang="fr-BE" b="1" dirty="0"/>
                        <a:t> Informelles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Informele psychosociale interventies</a:t>
                      </a:r>
                      <a:endParaRPr lang="fr-BE" sz="18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369022"/>
                  </a:ext>
                </a:extLst>
              </a:tr>
              <a:tr h="958099">
                <a:tc>
                  <a:txBody>
                    <a:bodyPr/>
                    <a:lstStyle/>
                    <a:p>
                      <a:r>
                        <a:rPr lang="fr-BE" sz="1600" i="1" dirty="0"/>
                        <a:t>Conseil-accueil / </a:t>
                      </a:r>
                      <a:r>
                        <a:rPr lang="fr-BE" sz="1600" i="1" dirty="0" err="1"/>
                        <a:t>Advies</a:t>
                      </a:r>
                      <a:r>
                        <a:rPr lang="fr-BE" sz="1600" i="1" dirty="0"/>
                        <a:t> - </a:t>
                      </a:r>
                      <a:r>
                        <a:rPr lang="fr-BE" sz="1600" i="1" dirty="0" err="1"/>
                        <a:t>onthaal</a:t>
                      </a:r>
                      <a:endParaRPr lang="fr-BE" sz="1600" i="1" dirty="0"/>
                    </a:p>
                    <a:p>
                      <a:r>
                        <a:rPr lang="fr-BE" sz="1600" i="1" dirty="0"/>
                        <a:t>Intervention - </a:t>
                      </a:r>
                      <a:r>
                        <a:rPr lang="fr-BE" sz="1600" i="1" dirty="0" err="1"/>
                        <a:t>Interventie</a:t>
                      </a:r>
                      <a:endParaRPr lang="fr-BE" sz="1600" i="1" dirty="0"/>
                    </a:p>
                    <a:p>
                      <a:r>
                        <a:rPr lang="fr-BE" sz="1600" i="1" dirty="0"/>
                        <a:t>Conciliation - </a:t>
                      </a:r>
                      <a:r>
                        <a:rPr lang="fr-BE" sz="1600" i="1" dirty="0" err="1"/>
                        <a:t>Verzoening</a:t>
                      </a:r>
                      <a:endParaRPr lang="fr-BE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4</a:t>
                      </a:r>
                    </a:p>
                    <a:p>
                      <a:pPr algn="ctr"/>
                      <a:r>
                        <a:rPr lang="fr-BE" dirty="0"/>
                        <a:t>6</a:t>
                      </a:r>
                    </a:p>
                    <a:p>
                      <a:pPr algn="ctr"/>
                      <a:r>
                        <a:rPr lang="fr-B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13</a:t>
                      </a:r>
                    </a:p>
                    <a:p>
                      <a:pPr algn="ctr"/>
                      <a:r>
                        <a:rPr lang="fr-BE" dirty="0"/>
                        <a:t>10</a:t>
                      </a:r>
                    </a:p>
                    <a:p>
                      <a:pPr algn="ctr"/>
                      <a:r>
                        <a:rPr lang="fr-B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107458"/>
                  </a:ext>
                </a:extLst>
              </a:tr>
              <a:tr h="724215">
                <a:tc>
                  <a:txBody>
                    <a:bodyPr/>
                    <a:lstStyle/>
                    <a:p>
                      <a:r>
                        <a:rPr lang="fr-BE" b="1" dirty="0"/>
                        <a:t>Interventions formelles CPAP</a:t>
                      </a:r>
                    </a:p>
                    <a:p>
                      <a:r>
                        <a:rPr lang="fr-BE" dirty="0" err="1"/>
                        <a:t>Formele</a:t>
                      </a:r>
                      <a:r>
                        <a:rPr lang="fr-BE" dirty="0"/>
                        <a:t> </a:t>
                      </a:r>
                      <a:r>
                        <a:rPr lang="fr-BE" dirty="0" err="1"/>
                        <a:t>interventies</a:t>
                      </a:r>
                      <a:r>
                        <a:rPr lang="fr-BE" dirty="0"/>
                        <a:t> </a:t>
                      </a:r>
                      <a:r>
                        <a:rPr lang="fr-BE" dirty="0" err="1"/>
                        <a:t>door</a:t>
                      </a:r>
                      <a:r>
                        <a:rPr lang="fr-BE" dirty="0"/>
                        <a:t> PAPA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363706"/>
                  </a:ext>
                </a:extLst>
              </a:tr>
              <a:tr h="717823">
                <a:tc>
                  <a:txBody>
                    <a:bodyPr/>
                    <a:lstStyle/>
                    <a:p>
                      <a:r>
                        <a:rPr lang="fr-BE" b="1" dirty="0"/>
                        <a:t>Interventions formelles MENSURA</a:t>
                      </a:r>
                    </a:p>
                    <a:p>
                      <a:r>
                        <a:rPr lang="fr-BE" dirty="0" err="1"/>
                        <a:t>Formele</a:t>
                      </a:r>
                      <a:r>
                        <a:rPr lang="fr-BE" dirty="0"/>
                        <a:t> </a:t>
                      </a:r>
                      <a:r>
                        <a:rPr lang="fr-BE" dirty="0" err="1"/>
                        <a:t>interventies</a:t>
                      </a:r>
                      <a:r>
                        <a:rPr lang="fr-BE" dirty="0"/>
                        <a:t> </a:t>
                      </a:r>
                      <a:r>
                        <a:rPr lang="fr-BE" dirty="0" err="1"/>
                        <a:t>door</a:t>
                      </a:r>
                      <a:r>
                        <a:rPr lang="fr-BE" dirty="0"/>
                        <a:t> MENSURA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831158"/>
                  </a:ext>
                </a:extLst>
              </a:tr>
              <a:tr h="717823">
                <a:tc>
                  <a:txBody>
                    <a:bodyPr/>
                    <a:lstStyle/>
                    <a:p>
                      <a:r>
                        <a:rPr lang="fr-BE" b="1" dirty="0"/>
                        <a:t>Registre des faits de tiers</a:t>
                      </a:r>
                    </a:p>
                    <a:p>
                      <a:r>
                        <a:rPr lang="nl-B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Register van derden 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83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65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EA40F-6328-A145-1BFE-CB1503BEA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blue squares&#10;&#10;AI-generated content may be incorrect.">
            <a:extLst>
              <a:ext uri="{FF2B5EF4-FFF2-40B4-BE49-F238E27FC236}">
                <a16:creationId xmlns:a16="http://schemas.microsoft.com/office/drawing/2014/main" id="{52E0E6A9-BC07-50DA-4987-D66A83D79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6" y="2128151"/>
            <a:ext cx="5814060" cy="3124200"/>
          </a:xfrm>
          <a:prstGeom prst="rect">
            <a:avLst/>
          </a:prstGeom>
        </p:spPr>
      </p:pic>
      <p:pic>
        <p:nvPicPr>
          <p:cNvPr id="4" name="Picture 3" descr="A graph of blue bars with text&#10;&#10;AI-generated content may be incorrect.">
            <a:extLst>
              <a:ext uri="{FF2B5EF4-FFF2-40B4-BE49-F238E27FC236}">
                <a16:creationId xmlns:a16="http://schemas.microsoft.com/office/drawing/2014/main" id="{0B1C9561-AB81-BCCF-30B8-86A71F163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12911"/>
            <a:ext cx="5806440" cy="313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8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39E9F8-2317-681E-3C11-222A01D8C8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Sit</a:t>
            </a:r>
            <a:r>
              <a:rPr lang="fr-BE" dirty="0"/>
              <a:t> PC/VP</a:t>
            </a:r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endParaRPr lang="fr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298CA4-10A1-5F22-F914-102750682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69" y="1453715"/>
            <a:ext cx="8827540" cy="47413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8B6F22-5A7F-D0F5-1B91-40DF619E5E0F}"/>
              </a:ext>
            </a:extLst>
          </p:cNvPr>
          <p:cNvSpPr txBox="1"/>
          <p:nvPr/>
        </p:nvSpPr>
        <p:spPr>
          <a:xfrm>
            <a:off x="10107561" y="1740310"/>
            <a:ext cx="334297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fr-BE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D43573-D9D4-858B-0AF4-5CEC71299C60}"/>
              </a:ext>
            </a:extLst>
          </p:cNvPr>
          <p:cNvSpPr txBox="1"/>
          <p:nvPr/>
        </p:nvSpPr>
        <p:spPr>
          <a:xfrm flipH="1">
            <a:off x="9248070" y="2026905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36E071-341F-0C4E-E14C-4603650F90B8}"/>
              </a:ext>
            </a:extLst>
          </p:cNvPr>
          <p:cNvSpPr txBox="1"/>
          <p:nvPr/>
        </p:nvSpPr>
        <p:spPr>
          <a:xfrm flipH="1">
            <a:off x="9248069" y="2694775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6E30F3-89F6-9A35-FEC0-A0D869918965}"/>
              </a:ext>
            </a:extLst>
          </p:cNvPr>
          <p:cNvSpPr txBox="1"/>
          <p:nvPr/>
        </p:nvSpPr>
        <p:spPr>
          <a:xfrm flipH="1">
            <a:off x="9248068" y="3267965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5A5F9B-6EAB-B1BE-A792-EE72499CD0B3}"/>
              </a:ext>
            </a:extLst>
          </p:cNvPr>
          <p:cNvSpPr txBox="1"/>
          <p:nvPr/>
        </p:nvSpPr>
        <p:spPr>
          <a:xfrm flipH="1">
            <a:off x="9248067" y="3915447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C84FB4-7059-961C-D850-83BE0C94A5A3}"/>
              </a:ext>
            </a:extLst>
          </p:cNvPr>
          <p:cNvSpPr txBox="1"/>
          <p:nvPr/>
        </p:nvSpPr>
        <p:spPr>
          <a:xfrm flipH="1">
            <a:off x="9257899" y="4509025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6A5E7E-A858-4C55-C9B3-80E3844EE999}"/>
              </a:ext>
            </a:extLst>
          </p:cNvPr>
          <p:cNvSpPr txBox="1"/>
          <p:nvPr/>
        </p:nvSpPr>
        <p:spPr>
          <a:xfrm flipH="1">
            <a:off x="9257899" y="5081280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38A8D9-71F7-452D-C2E0-7288A9BF5521}"/>
              </a:ext>
            </a:extLst>
          </p:cNvPr>
          <p:cNvSpPr txBox="1"/>
          <p:nvPr/>
        </p:nvSpPr>
        <p:spPr>
          <a:xfrm flipH="1">
            <a:off x="9267731" y="5655519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90399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39A26-F77D-8A41-E019-B9D246F2F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C2DBA6-AC16-BEDC-3A6B-3736504F89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Sit</a:t>
            </a:r>
            <a:r>
              <a:rPr lang="fr-BE" dirty="0"/>
              <a:t> PC/VP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9E2067-EC93-60D7-AE24-19D6A566A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08" y="1631559"/>
            <a:ext cx="9177624" cy="4970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063004-7DA4-45D9-DF7D-5AD92E459D60}"/>
              </a:ext>
            </a:extLst>
          </p:cNvPr>
          <p:cNvSpPr txBox="1"/>
          <p:nvPr/>
        </p:nvSpPr>
        <p:spPr>
          <a:xfrm flipH="1">
            <a:off x="9336560" y="1731938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D3E9D6-3E59-A1DF-B9E1-839CC15EB991}"/>
              </a:ext>
            </a:extLst>
          </p:cNvPr>
          <p:cNvSpPr txBox="1"/>
          <p:nvPr/>
        </p:nvSpPr>
        <p:spPr>
          <a:xfrm flipH="1">
            <a:off x="9336559" y="2279114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A08048-DAE8-E74A-302B-3276F540C434}"/>
              </a:ext>
            </a:extLst>
          </p:cNvPr>
          <p:cNvSpPr txBox="1"/>
          <p:nvPr/>
        </p:nvSpPr>
        <p:spPr>
          <a:xfrm flipH="1">
            <a:off x="9336559" y="2904150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30C5C9-CB3E-F83B-1F1F-3EC7B501A3BD}"/>
              </a:ext>
            </a:extLst>
          </p:cNvPr>
          <p:cNvSpPr txBox="1"/>
          <p:nvPr/>
        </p:nvSpPr>
        <p:spPr>
          <a:xfrm flipH="1">
            <a:off x="9336558" y="3568791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9BF0CB-2F10-1293-6D06-4150D6F4EB46}"/>
              </a:ext>
            </a:extLst>
          </p:cNvPr>
          <p:cNvSpPr txBox="1"/>
          <p:nvPr/>
        </p:nvSpPr>
        <p:spPr>
          <a:xfrm flipH="1">
            <a:off x="9336557" y="4241157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441E9E-301B-D4F5-8D0F-A6EF5616DDE9}"/>
              </a:ext>
            </a:extLst>
          </p:cNvPr>
          <p:cNvSpPr txBox="1"/>
          <p:nvPr/>
        </p:nvSpPr>
        <p:spPr>
          <a:xfrm flipH="1">
            <a:off x="9336556" y="4749342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487720-63BD-8701-7239-3314DD0A26CE}"/>
              </a:ext>
            </a:extLst>
          </p:cNvPr>
          <p:cNvSpPr txBox="1"/>
          <p:nvPr/>
        </p:nvSpPr>
        <p:spPr>
          <a:xfrm flipH="1">
            <a:off x="9336556" y="5491134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57A23C-942B-5500-C3CD-F44BFC0D938F}"/>
              </a:ext>
            </a:extLst>
          </p:cNvPr>
          <p:cNvSpPr txBox="1"/>
          <p:nvPr/>
        </p:nvSpPr>
        <p:spPr>
          <a:xfrm flipH="1">
            <a:off x="9336555" y="6108755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6120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085EA-769E-CE83-53DA-04098D7F7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BEE3D6-3814-1258-651D-D505D9EB6E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Sit</a:t>
            </a:r>
            <a:r>
              <a:rPr lang="fr-BE" dirty="0"/>
              <a:t> PC/VP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E1F846-094C-5BA4-D84D-183C0CCF3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138"/>
            <a:ext cx="9639740" cy="47279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1BD133-1F96-23DD-E699-74E3534C321A}"/>
              </a:ext>
            </a:extLst>
          </p:cNvPr>
          <p:cNvSpPr txBox="1"/>
          <p:nvPr/>
        </p:nvSpPr>
        <p:spPr>
          <a:xfrm flipH="1">
            <a:off x="9447441" y="2528350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F3E2BE-F588-85C1-11A3-968F883184B1}"/>
              </a:ext>
            </a:extLst>
          </p:cNvPr>
          <p:cNvSpPr txBox="1"/>
          <p:nvPr/>
        </p:nvSpPr>
        <p:spPr>
          <a:xfrm flipH="1">
            <a:off x="9447440" y="3141647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25747D-1674-AEC3-0713-B5B2968D3100}"/>
              </a:ext>
            </a:extLst>
          </p:cNvPr>
          <p:cNvSpPr txBox="1"/>
          <p:nvPr/>
        </p:nvSpPr>
        <p:spPr>
          <a:xfrm flipH="1">
            <a:off x="9447439" y="3787651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F15912-7250-DCFB-AA61-79E777EBD2E5}"/>
              </a:ext>
            </a:extLst>
          </p:cNvPr>
          <p:cNvSpPr txBox="1"/>
          <p:nvPr/>
        </p:nvSpPr>
        <p:spPr>
          <a:xfrm flipH="1">
            <a:off x="9447438" y="4462702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F5EB41-04CC-7368-648B-003E96379090}"/>
              </a:ext>
            </a:extLst>
          </p:cNvPr>
          <p:cNvSpPr txBox="1"/>
          <p:nvPr/>
        </p:nvSpPr>
        <p:spPr>
          <a:xfrm flipH="1">
            <a:off x="9447437" y="5159404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171D4-40CF-0DA2-5A8D-600A04B6D74E}"/>
              </a:ext>
            </a:extLst>
          </p:cNvPr>
          <p:cNvSpPr txBox="1"/>
          <p:nvPr/>
        </p:nvSpPr>
        <p:spPr>
          <a:xfrm flipH="1">
            <a:off x="9447436" y="5850578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fr-B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6BE9C6-5DBE-FDB9-C964-11255E5D4D8E}"/>
              </a:ext>
            </a:extLst>
          </p:cNvPr>
          <p:cNvSpPr txBox="1"/>
          <p:nvPr/>
        </p:nvSpPr>
        <p:spPr>
          <a:xfrm flipH="1">
            <a:off x="9447435" y="1868307"/>
            <a:ext cx="5489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FFC000"/>
                </a:solidFill>
                <a:sym typeface="Wingdings" panose="05000000000000000000" pitchFamily="2" charset="2"/>
              </a:rPr>
              <a:t></a:t>
            </a:r>
            <a:endParaRPr lang="fr-B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hlinkClick r:id="" action="ppaction://ole?verb=0"/>
            <a:extLst>
              <a:ext uri="{FF2B5EF4-FFF2-40B4-BE49-F238E27FC236}">
                <a16:creationId xmlns:a16="http://schemas.microsoft.com/office/drawing/2014/main" id="{60E1C300-ABD2-F0A4-19BD-3D4450AC76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614406"/>
              </p:ext>
            </p:extLst>
          </p:nvPr>
        </p:nvGraphicFramePr>
        <p:xfrm>
          <a:off x="0" y="2037378"/>
          <a:ext cx="6096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r:id="rId2" imgW="6096296" imgH="3429229" progId="PowerPoint.Show.12">
                  <p:embed/>
                </p:oleObj>
              </mc:Choice>
              <mc:Fallback>
                <p:oleObj name="Presentation" r:id="rId2" imgW="6096296" imgH="3429229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2037378"/>
                        <a:ext cx="6096000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hlinkClick r:id="" action="ppaction://ole?verb=0"/>
            <a:extLst>
              <a:ext uri="{FF2B5EF4-FFF2-40B4-BE49-F238E27FC236}">
                <a16:creationId xmlns:a16="http://schemas.microsoft.com/office/drawing/2014/main" id="{EC083A9F-9B16-5DCD-5330-AB542500C9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745407"/>
              </p:ext>
            </p:extLst>
          </p:nvPr>
        </p:nvGraphicFramePr>
        <p:xfrm>
          <a:off x="6096000" y="2037378"/>
          <a:ext cx="6096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r:id="rId4" imgW="6096296" imgH="3429229" progId="PowerPoint.Show.12">
                  <p:embed/>
                </p:oleObj>
              </mc:Choice>
              <mc:Fallback>
                <p:oleObj name="Presentation" r:id="rId4" imgW="6096296" imgH="3429229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6000" y="2037378"/>
                        <a:ext cx="6096000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610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C1E56C-DD95-B1FC-FB83-5BD2B7A77E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Supervisions / </a:t>
            </a:r>
            <a:r>
              <a:rPr lang="fr-BE" dirty="0" err="1"/>
              <a:t>Supervisies</a:t>
            </a:r>
            <a:r>
              <a:rPr lang="fr-BE" dirty="0"/>
              <a:t> 2026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05A07BA-1141-ACA8-2C26-5F4262E9DD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945090"/>
              </p:ext>
            </p:extLst>
          </p:nvPr>
        </p:nvGraphicFramePr>
        <p:xfrm>
          <a:off x="4433631" y="2005492"/>
          <a:ext cx="2891401" cy="4106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6662713" imgH="9461106" progId="Word.Document.12">
                  <p:embed/>
                </p:oleObj>
              </mc:Choice>
              <mc:Fallback>
                <p:oleObj name="Document" r:id="rId2" imgW="6662713" imgH="94611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33631" y="2005492"/>
                        <a:ext cx="2891401" cy="41066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2337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15FE26-1D55-C3AF-E474-A007C1737E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App </a:t>
            </a:r>
            <a:r>
              <a:rPr lang="fr-BE" dirty="0" err="1"/>
              <a:t>Bewell</a:t>
            </a:r>
            <a:r>
              <a:rPr lang="fr-BE" dirty="0"/>
              <a:t> @Defence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3B4930-5599-E109-5851-5FEC977394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096" y="1662942"/>
            <a:ext cx="4817807" cy="4714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449344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N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D85E99-E7C1-414D-9999-EF1F43BE3D91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metadata/properties"/>
    <ds:schemaRef ds:uri="6aaf9d74-94c3-42e3-8811-9db25e5c3289"/>
    <ds:schemaRef ds:uri="http://purl.org/dc/dcmitype/"/>
    <ds:schemaRef ds:uri="http://schemas.microsoft.com/sharepoint/v3"/>
    <ds:schemaRef ds:uri="c64c079a-abbc-4a11-a430-de1d177d1884"/>
    <ds:schemaRef ds:uri="http://schemas.microsoft.com/office/2006/documentManagement/types"/>
    <ds:schemaRef ds:uri="http://schemas.microsoft.com/sharepoint/v3/fields"/>
    <ds:schemaRef ds:uri="C64C079A-ABBC-4A11-A430-DE1D177D188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5B8C05-565C-4141-AA10-D54C2FD265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84C7D9-EB7C-4807-BE66-DE32CD8BB3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7275</TotalTime>
  <Words>160</Words>
  <Application>Microsoft Office PowerPoint</Application>
  <PresentationFormat>Widescreen</PresentationFormat>
  <Paragraphs>70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Comic Sans MS</vt:lpstr>
      <vt:lpstr>Palanquin</vt:lpstr>
      <vt:lpstr>Palanquin Bold</vt:lpstr>
      <vt:lpstr>Palanquin Regular</vt:lpstr>
      <vt:lpstr>Wingdings</vt:lpstr>
      <vt:lpstr>Custom Design</vt:lpstr>
      <vt:lpstr>Document</vt:lpstr>
      <vt:lpstr>Microsoft 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Rase Julien</cp:lastModifiedBy>
  <cp:revision>147</cp:revision>
  <dcterms:created xsi:type="dcterms:W3CDTF">2021-07-19T11:03:08Z</dcterms:created>
  <dcterms:modified xsi:type="dcterms:W3CDTF">2026-02-11T12:25:03Z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13000</vt:r8>
  </property>
</Properties>
</file>