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28"/>
  </p:notesMasterIdLst>
  <p:handoutMasterIdLst>
    <p:handoutMasterId r:id="rId29"/>
  </p:handoutMasterIdLst>
  <p:sldIdLst>
    <p:sldId id="424" r:id="rId5"/>
    <p:sldId id="413" r:id="rId6"/>
    <p:sldId id="461" r:id="rId7"/>
    <p:sldId id="442" r:id="rId8"/>
    <p:sldId id="455" r:id="rId9"/>
    <p:sldId id="471" r:id="rId10"/>
    <p:sldId id="485" r:id="rId11"/>
    <p:sldId id="486" r:id="rId12"/>
    <p:sldId id="450" r:id="rId13"/>
    <p:sldId id="464" r:id="rId14"/>
    <p:sldId id="483" r:id="rId15"/>
    <p:sldId id="462" r:id="rId16"/>
    <p:sldId id="447" r:id="rId17"/>
    <p:sldId id="467" r:id="rId18"/>
    <p:sldId id="484" r:id="rId19"/>
    <p:sldId id="465" r:id="rId20"/>
    <p:sldId id="466" r:id="rId21"/>
    <p:sldId id="478" r:id="rId22"/>
    <p:sldId id="449" r:id="rId23"/>
    <p:sldId id="480" r:id="rId24"/>
    <p:sldId id="474" r:id="rId25"/>
    <p:sldId id="456" r:id="rId26"/>
    <p:sldId id="404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990"/>
    <a:srgbClr val="1A4652"/>
    <a:srgbClr val="184652"/>
    <a:srgbClr val="475D63"/>
    <a:srgbClr val="F5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83543" autoAdjust="0"/>
  </p:normalViewPr>
  <p:slideViewPr>
    <p:cSldViewPr snapToGrid="0">
      <p:cViewPr varScale="1">
        <p:scale>
          <a:sx n="82" d="100"/>
          <a:sy n="82" d="100"/>
        </p:scale>
        <p:origin x="557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vleeschouwer.b\AppData\Local\Microsoft\Windows\INetCache\Content.Outlook\S71AU5W3\E1348%20-%20liste%20WO%20TPF%2022072025%20elec%20sanitair%20(003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vleeschouwer.b\AppData\Local\Microsoft\Windows\INetCache\Content.Outlook\S71AU5W3\E1348%20-%20liste%20WO%20TPF%2022072025%20elec%20sanitair%20(003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devleeschouwer.b\AppData\Local\Microsoft\Windows\INetCache\Content.Outlook\S71AU5W3\25NOV_2Ech_Monitoring_DSxx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dirty="0"/>
              <a:t>Aantal openstaande werken TPF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Analyse!$U$5:$U$36</c:f>
              <c:numCache>
                <c:formatCode>dd\.mm\.yyyy;@</c:formatCode>
                <c:ptCount val="32"/>
                <c:pt idx="0">
                  <c:v>45566</c:v>
                </c:pt>
                <c:pt idx="1">
                  <c:v>45580</c:v>
                </c:pt>
                <c:pt idx="2">
                  <c:v>45597</c:v>
                </c:pt>
                <c:pt idx="3">
                  <c:v>45611</c:v>
                </c:pt>
                <c:pt idx="4">
                  <c:v>45627</c:v>
                </c:pt>
                <c:pt idx="5">
                  <c:v>45641</c:v>
                </c:pt>
                <c:pt idx="6">
                  <c:v>45658</c:v>
                </c:pt>
                <c:pt idx="7">
                  <c:v>45672</c:v>
                </c:pt>
                <c:pt idx="8">
                  <c:v>45689</c:v>
                </c:pt>
                <c:pt idx="9">
                  <c:v>45703</c:v>
                </c:pt>
                <c:pt idx="10">
                  <c:v>45717</c:v>
                </c:pt>
                <c:pt idx="11">
                  <c:v>45731</c:v>
                </c:pt>
                <c:pt idx="12">
                  <c:v>45748</c:v>
                </c:pt>
                <c:pt idx="13">
                  <c:v>45762</c:v>
                </c:pt>
                <c:pt idx="14">
                  <c:v>45778</c:v>
                </c:pt>
                <c:pt idx="15">
                  <c:v>45792</c:v>
                </c:pt>
                <c:pt idx="16">
                  <c:v>45809</c:v>
                </c:pt>
                <c:pt idx="17">
                  <c:v>45823</c:v>
                </c:pt>
                <c:pt idx="18">
                  <c:v>45839</c:v>
                </c:pt>
                <c:pt idx="19">
                  <c:v>45853</c:v>
                </c:pt>
                <c:pt idx="20">
                  <c:v>45870</c:v>
                </c:pt>
                <c:pt idx="21">
                  <c:v>45884</c:v>
                </c:pt>
                <c:pt idx="22">
                  <c:v>45901</c:v>
                </c:pt>
                <c:pt idx="23">
                  <c:v>45915</c:v>
                </c:pt>
                <c:pt idx="24">
                  <c:v>45931</c:v>
                </c:pt>
                <c:pt idx="25">
                  <c:v>45945</c:v>
                </c:pt>
                <c:pt idx="26">
                  <c:v>45962</c:v>
                </c:pt>
                <c:pt idx="27">
                  <c:v>45976</c:v>
                </c:pt>
                <c:pt idx="28">
                  <c:v>45992</c:v>
                </c:pt>
                <c:pt idx="29">
                  <c:v>46006</c:v>
                </c:pt>
                <c:pt idx="30">
                  <c:v>46023</c:v>
                </c:pt>
                <c:pt idx="31">
                  <c:v>46037</c:v>
                </c:pt>
              </c:numCache>
            </c:numRef>
          </c:cat>
          <c:val>
            <c:numRef>
              <c:f>Analyse!$V$5:$V$36</c:f>
              <c:numCache>
                <c:formatCode>General</c:formatCode>
                <c:ptCount val="32"/>
                <c:pt idx="0">
                  <c:v>3</c:v>
                </c:pt>
                <c:pt idx="1">
                  <c:v>18</c:v>
                </c:pt>
                <c:pt idx="2">
                  <c:v>19</c:v>
                </c:pt>
                <c:pt idx="3">
                  <c:v>37</c:v>
                </c:pt>
                <c:pt idx="4">
                  <c:v>39</c:v>
                </c:pt>
                <c:pt idx="5">
                  <c:v>39</c:v>
                </c:pt>
                <c:pt idx="6">
                  <c:v>39</c:v>
                </c:pt>
                <c:pt idx="7">
                  <c:v>47</c:v>
                </c:pt>
                <c:pt idx="8">
                  <c:v>25</c:v>
                </c:pt>
                <c:pt idx="9">
                  <c:v>72</c:v>
                </c:pt>
                <c:pt idx="10">
                  <c:v>80</c:v>
                </c:pt>
                <c:pt idx="11">
                  <c:v>106</c:v>
                </c:pt>
                <c:pt idx="12">
                  <c:v>139</c:v>
                </c:pt>
                <c:pt idx="13">
                  <c:v>128</c:v>
                </c:pt>
                <c:pt idx="14">
                  <c:v>107</c:v>
                </c:pt>
                <c:pt idx="15">
                  <c:v>87</c:v>
                </c:pt>
                <c:pt idx="16">
                  <c:v>185</c:v>
                </c:pt>
                <c:pt idx="17">
                  <c:v>187</c:v>
                </c:pt>
                <c:pt idx="18">
                  <c:v>207</c:v>
                </c:pt>
                <c:pt idx="19">
                  <c:v>193</c:v>
                </c:pt>
                <c:pt idx="20">
                  <c:v>201</c:v>
                </c:pt>
                <c:pt idx="21">
                  <c:v>210</c:v>
                </c:pt>
                <c:pt idx="22">
                  <c:v>175</c:v>
                </c:pt>
                <c:pt idx="23">
                  <c:v>193</c:v>
                </c:pt>
                <c:pt idx="24">
                  <c:v>210</c:v>
                </c:pt>
                <c:pt idx="25">
                  <c:v>182</c:v>
                </c:pt>
                <c:pt idx="26">
                  <c:v>188</c:v>
                </c:pt>
                <c:pt idx="27">
                  <c:v>195</c:v>
                </c:pt>
                <c:pt idx="28">
                  <c:v>227</c:v>
                </c:pt>
                <c:pt idx="29">
                  <c:v>198</c:v>
                </c:pt>
                <c:pt idx="30">
                  <c:v>198</c:v>
                </c:pt>
                <c:pt idx="31">
                  <c:v>198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08-4D28-8C1E-824C4A96CAD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80490520"/>
        <c:axId val="880489440"/>
      </c:lineChart>
      <c:dateAx>
        <c:axId val="880490520"/>
        <c:scaling>
          <c:orientation val="minMax"/>
        </c:scaling>
        <c:delete val="0"/>
        <c:axPos val="b"/>
        <c:numFmt formatCode="dd\.mm\.yyyy;@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80489440"/>
        <c:crosses val="autoZero"/>
        <c:auto val="1"/>
        <c:lblOffset val="100"/>
        <c:baseTimeUnit val="days"/>
      </c:dateAx>
      <c:valAx>
        <c:axId val="880489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80490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dirty="0"/>
              <a:t>Aan- en afgemelde werken TPF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Nieuw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Analyse!$Z$5:$Z$35</c:f>
              <c:strCache>
                <c:ptCount val="31"/>
                <c:pt idx="0">
                  <c:v>01/10/2024-15/10/2024</c:v>
                </c:pt>
                <c:pt idx="1">
                  <c:v>15/10/2024-01/11/2024</c:v>
                </c:pt>
                <c:pt idx="2">
                  <c:v>01/11/2024-15/11/2024</c:v>
                </c:pt>
                <c:pt idx="3">
                  <c:v>15/11/2024-01/12/2024</c:v>
                </c:pt>
                <c:pt idx="4">
                  <c:v>01/12/2024-15/12/2024</c:v>
                </c:pt>
                <c:pt idx="5">
                  <c:v>15/12/2024-01/01/2025</c:v>
                </c:pt>
                <c:pt idx="6">
                  <c:v>01/01/2025-15/01/2025</c:v>
                </c:pt>
                <c:pt idx="7">
                  <c:v>15/01/2025-01/02/2025</c:v>
                </c:pt>
                <c:pt idx="8">
                  <c:v>01/02/2025-15/02/2025</c:v>
                </c:pt>
                <c:pt idx="9">
                  <c:v>15/02/2025-01/03/2025</c:v>
                </c:pt>
                <c:pt idx="10">
                  <c:v>01/03/2025-15/03/2025</c:v>
                </c:pt>
                <c:pt idx="11">
                  <c:v>15/03/2025-01/04/2025</c:v>
                </c:pt>
                <c:pt idx="12">
                  <c:v>01/04/2025-15/05/2025</c:v>
                </c:pt>
                <c:pt idx="13">
                  <c:v>15/04/2025-01/05/2025</c:v>
                </c:pt>
                <c:pt idx="14">
                  <c:v>01/05/2025-15/05/2025</c:v>
                </c:pt>
                <c:pt idx="15">
                  <c:v>15/05/2025-01/06/2025</c:v>
                </c:pt>
                <c:pt idx="16">
                  <c:v>01/06/2025-15/06/2025</c:v>
                </c:pt>
                <c:pt idx="17">
                  <c:v>15/06/2025-01/07/2025</c:v>
                </c:pt>
                <c:pt idx="18">
                  <c:v>01/07/2025-15/07/2025</c:v>
                </c:pt>
                <c:pt idx="19">
                  <c:v>15/07/2025-01/08/2025</c:v>
                </c:pt>
                <c:pt idx="20">
                  <c:v>01/08/2025-15/08/2025</c:v>
                </c:pt>
                <c:pt idx="21">
                  <c:v>15/08/2025-01/09/2025</c:v>
                </c:pt>
                <c:pt idx="22">
                  <c:v>01/09/2025-15/09/2025</c:v>
                </c:pt>
                <c:pt idx="23">
                  <c:v>15/09/2025-01/10/2025</c:v>
                </c:pt>
                <c:pt idx="24">
                  <c:v>01/10/2025-15/10/2025</c:v>
                </c:pt>
                <c:pt idx="25">
                  <c:v>15/10/2025-01/11/2025</c:v>
                </c:pt>
                <c:pt idx="26">
                  <c:v>01/11/2025-15/11/2025</c:v>
                </c:pt>
                <c:pt idx="27">
                  <c:v>15/11/2025-01/12/2025</c:v>
                </c:pt>
                <c:pt idx="28">
                  <c:v>01/12/2025-15/12/2025</c:v>
                </c:pt>
                <c:pt idx="29">
                  <c:v>15/12/2025-01/01/2026</c:v>
                </c:pt>
                <c:pt idx="30">
                  <c:v>01/01/2026-15/01/2026</c:v>
                </c:pt>
              </c:strCache>
            </c:strRef>
          </c:cat>
          <c:val>
            <c:numRef>
              <c:f>Analyse!$AD$5:$AD$35</c:f>
              <c:numCache>
                <c:formatCode>General</c:formatCode>
                <c:ptCount val="31"/>
                <c:pt idx="0">
                  <c:v>15</c:v>
                </c:pt>
                <c:pt idx="1">
                  <c:v>22</c:v>
                </c:pt>
                <c:pt idx="2">
                  <c:v>0</c:v>
                </c:pt>
                <c:pt idx="3">
                  <c:v>22</c:v>
                </c:pt>
                <c:pt idx="4">
                  <c:v>0</c:v>
                </c:pt>
                <c:pt idx="5">
                  <c:v>0</c:v>
                </c:pt>
                <c:pt idx="6">
                  <c:v>19</c:v>
                </c:pt>
                <c:pt idx="7">
                  <c:v>4</c:v>
                </c:pt>
                <c:pt idx="8">
                  <c:v>94</c:v>
                </c:pt>
                <c:pt idx="9">
                  <c:v>30</c:v>
                </c:pt>
                <c:pt idx="10">
                  <c:v>52</c:v>
                </c:pt>
                <c:pt idx="11">
                  <c:v>62</c:v>
                </c:pt>
                <c:pt idx="12">
                  <c:v>32</c:v>
                </c:pt>
                <c:pt idx="13">
                  <c:v>33</c:v>
                </c:pt>
                <c:pt idx="14">
                  <c:v>21</c:v>
                </c:pt>
                <c:pt idx="15">
                  <c:v>115</c:v>
                </c:pt>
                <c:pt idx="16">
                  <c:v>22</c:v>
                </c:pt>
                <c:pt idx="17">
                  <c:v>34</c:v>
                </c:pt>
                <c:pt idx="18">
                  <c:v>25</c:v>
                </c:pt>
                <c:pt idx="19">
                  <c:v>23</c:v>
                </c:pt>
                <c:pt idx="20">
                  <c:v>24</c:v>
                </c:pt>
                <c:pt idx="21">
                  <c:v>47</c:v>
                </c:pt>
                <c:pt idx="22">
                  <c:v>42</c:v>
                </c:pt>
                <c:pt idx="23">
                  <c:v>33</c:v>
                </c:pt>
                <c:pt idx="24">
                  <c:v>39</c:v>
                </c:pt>
                <c:pt idx="25">
                  <c:v>32</c:v>
                </c:pt>
                <c:pt idx="26">
                  <c:v>18</c:v>
                </c:pt>
                <c:pt idx="27">
                  <c:v>46</c:v>
                </c:pt>
                <c:pt idx="28">
                  <c:v>14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3-47B2-AEA3-7CBE1F143414}"/>
            </c:ext>
          </c:extLst>
        </c:ser>
        <c:ser>
          <c:idx val="1"/>
          <c:order val="1"/>
          <c:tx>
            <c:v>Afgesloten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Analyse!$AA$5:$AA$35</c:f>
              <c:numCache>
                <c:formatCode>General</c:formatCode>
                <c:ptCount val="31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20</c:v>
                </c:pt>
                <c:pt idx="4">
                  <c:v>0</c:v>
                </c:pt>
                <c:pt idx="5">
                  <c:v>0</c:v>
                </c:pt>
                <c:pt idx="6">
                  <c:v>11</c:v>
                </c:pt>
                <c:pt idx="7">
                  <c:v>25</c:v>
                </c:pt>
                <c:pt idx="8">
                  <c:v>48</c:v>
                </c:pt>
                <c:pt idx="9">
                  <c:v>22</c:v>
                </c:pt>
                <c:pt idx="10">
                  <c:v>26</c:v>
                </c:pt>
                <c:pt idx="11">
                  <c:v>29</c:v>
                </c:pt>
                <c:pt idx="12">
                  <c:v>43</c:v>
                </c:pt>
                <c:pt idx="13">
                  <c:v>54</c:v>
                </c:pt>
                <c:pt idx="14">
                  <c:v>37</c:v>
                </c:pt>
                <c:pt idx="15">
                  <c:v>21</c:v>
                </c:pt>
                <c:pt idx="16">
                  <c:v>20</c:v>
                </c:pt>
                <c:pt idx="17">
                  <c:v>14</c:v>
                </c:pt>
                <c:pt idx="18">
                  <c:v>36</c:v>
                </c:pt>
                <c:pt idx="19">
                  <c:v>18</c:v>
                </c:pt>
                <c:pt idx="20">
                  <c:v>15</c:v>
                </c:pt>
                <c:pt idx="21">
                  <c:v>78</c:v>
                </c:pt>
                <c:pt idx="22">
                  <c:v>28</c:v>
                </c:pt>
                <c:pt idx="23">
                  <c:v>14</c:v>
                </c:pt>
                <c:pt idx="24">
                  <c:v>66</c:v>
                </c:pt>
                <c:pt idx="25">
                  <c:v>28</c:v>
                </c:pt>
                <c:pt idx="26">
                  <c:v>11</c:v>
                </c:pt>
                <c:pt idx="27">
                  <c:v>10</c:v>
                </c:pt>
                <c:pt idx="28">
                  <c:v>47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3-47B2-AEA3-7CBE1F14341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04974552"/>
        <c:axId val="604968432"/>
      </c:barChart>
      <c:catAx>
        <c:axId val="604974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604968432"/>
        <c:crosses val="autoZero"/>
        <c:auto val="1"/>
        <c:lblAlgn val="ctr"/>
        <c:lblOffset val="100"/>
        <c:noMultiLvlLbl val="0"/>
      </c:catAx>
      <c:valAx>
        <c:axId val="604968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604974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BE"/>
              <a:t>EVERE - WO Evolution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8"/>
          <c:order val="8"/>
          <c:tx>
            <c:strRef>
              <c:f>EVERE!$B$777</c:f>
              <c:strCache>
                <c:ptCount val="1"/>
                <c:pt idx="0">
                  <c:v>TOT WO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EVERE!$C$768:$CH$768</c:f>
              <c:numCache>
                <c:formatCode>d/mm/yy;@</c:formatCode>
                <c:ptCount val="48"/>
                <c:pt idx="0">
                  <c:v>44562</c:v>
                </c:pt>
                <c:pt idx="1">
                  <c:v>44593</c:v>
                </c:pt>
                <c:pt idx="2">
                  <c:v>44621</c:v>
                </c:pt>
                <c:pt idx="3">
                  <c:v>44652</c:v>
                </c:pt>
                <c:pt idx="4">
                  <c:v>44682</c:v>
                </c:pt>
                <c:pt idx="5">
                  <c:v>44713</c:v>
                </c:pt>
                <c:pt idx="6">
                  <c:v>44743</c:v>
                </c:pt>
                <c:pt idx="7">
                  <c:v>44774</c:v>
                </c:pt>
                <c:pt idx="8">
                  <c:v>44805</c:v>
                </c:pt>
                <c:pt idx="9">
                  <c:v>44835</c:v>
                </c:pt>
                <c:pt idx="10">
                  <c:v>44866</c:v>
                </c:pt>
                <c:pt idx="11">
                  <c:v>44896</c:v>
                </c:pt>
                <c:pt idx="12">
                  <c:v>44927</c:v>
                </c:pt>
                <c:pt idx="13">
                  <c:v>44958</c:v>
                </c:pt>
                <c:pt idx="14">
                  <c:v>44986</c:v>
                </c:pt>
                <c:pt idx="15">
                  <c:v>45017</c:v>
                </c:pt>
                <c:pt idx="16">
                  <c:v>45047</c:v>
                </c:pt>
                <c:pt idx="17">
                  <c:v>45078</c:v>
                </c:pt>
                <c:pt idx="18">
                  <c:v>45108</c:v>
                </c:pt>
                <c:pt idx="19">
                  <c:v>45139</c:v>
                </c:pt>
                <c:pt idx="20">
                  <c:v>45170</c:v>
                </c:pt>
                <c:pt idx="21">
                  <c:v>45200</c:v>
                </c:pt>
                <c:pt idx="22">
                  <c:v>45231</c:v>
                </c:pt>
                <c:pt idx="23">
                  <c:v>45261</c:v>
                </c:pt>
                <c:pt idx="24">
                  <c:v>45292</c:v>
                </c:pt>
                <c:pt idx="25">
                  <c:v>45323</c:v>
                </c:pt>
                <c:pt idx="26">
                  <c:v>45352</c:v>
                </c:pt>
                <c:pt idx="27">
                  <c:v>45383</c:v>
                </c:pt>
                <c:pt idx="28">
                  <c:v>45413</c:v>
                </c:pt>
                <c:pt idx="29">
                  <c:v>45444</c:v>
                </c:pt>
                <c:pt idx="30">
                  <c:v>45474</c:v>
                </c:pt>
                <c:pt idx="31">
                  <c:v>45505</c:v>
                </c:pt>
                <c:pt idx="32">
                  <c:v>45536</c:v>
                </c:pt>
                <c:pt idx="33">
                  <c:v>45566</c:v>
                </c:pt>
                <c:pt idx="34">
                  <c:v>45597</c:v>
                </c:pt>
                <c:pt idx="35">
                  <c:v>45627</c:v>
                </c:pt>
                <c:pt idx="36">
                  <c:v>45658</c:v>
                </c:pt>
                <c:pt idx="37">
                  <c:v>45689</c:v>
                </c:pt>
                <c:pt idx="38">
                  <c:v>45717</c:v>
                </c:pt>
                <c:pt idx="39">
                  <c:v>45748</c:v>
                </c:pt>
                <c:pt idx="40">
                  <c:v>45778</c:v>
                </c:pt>
                <c:pt idx="41">
                  <c:v>45809</c:v>
                </c:pt>
                <c:pt idx="42">
                  <c:v>45839</c:v>
                </c:pt>
                <c:pt idx="43">
                  <c:v>45870</c:v>
                </c:pt>
                <c:pt idx="44">
                  <c:v>45901</c:v>
                </c:pt>
                <c:pt idx="45">
                  <c:v>45931</c:v>
                </c:pt>
                <c:pt idx="46">
                  <c:v>45962</c:v>
                </c:pt>
                <c:pt idx="47">
                  <c:v>45992</c:v>
                </c:pt>
              </c:numCache>
            </c:numRef>
          </c:cat>
          <c:val>
            <c:numRef>
              <c:f>EVERE!$C$777:$CH$777</c:f>
              <c:numCache>
                <c:formatCode>General</c:formatCode>
                <c:ptCount val="48"/>
                <c:pt idx="0">
                  <c:v>1412</c:v>
                </c:pt>
                <c:pt idx="1">
                  <c:v>1286</c:v>
                </c:pt>
                <c:pt idx="2">
                  <c:v>1300</c:v>
                </c:pt>
                <c:pt idx="3">
                  <c:v>1276</c:v>
                </c:pt>
                <c:pt idx="4">
                  <c:v>1288</c:v>
                </c:pt>
                <c:pt idx="5">
                  <c:v>1334</c:v>
                </c:pt>
                <c:pt idx="6">
                  <c:v>987</c:v>
                </c:pt>
                <c:pt idx="7">
                  <c:v>872</c:v>
                </c:pt>
                <c:pt idx="8">
                  <c:v>840</c:v>
                </c:pt>
                <c:pt idx="9">
                  <c:v>897</c:v>
                </c:pt>
                <c:pt idx="10">
                  <c:v>1146</c:v>
                </c:pt>
                <c:pt idx="11">
                  <c:v>1160</c:v>
                </c:pt>
                <c:pt idx="12">
                  <c:v>1226</c:v>
                </c:pt>
                <c:pt idx="13">
                  <c:v>1107</c:v>
                </c:pt>
                <c:pt idx="14">
                  <c:v>1098</c:v>
                </c:pt>
                <c:pt idx="15">
                  <c:v>1031</c:v>
                </c:pt>
                <c:pt idx="16">
                  <c:v>1095</c:v>
                </c:pt>
                <c:pt idx="17">
                  <c:v>1064</c:v>
                </c:pt>
                <c:pt idx="18">
                  <c:v>1048</c:v>
                </c:pt>
                <c:pt idx="19">
                  <c:v>980</c:v>
                </c:pt>
                <c:pt idx="20">
                  <c:v>949</c:v>
                </c:pt>
                <c:pt idx="21">
                  <c:v>954</c:v>
                </c:pt>
                <c:pt idx="22">
                  <c:v>843</c:v>
                </c:pt>
                <c:pt idx="23">
                  <c:v>921</c:v>
                </c:pt>
                <c:pt idx="24">
                  <c:v>939</c:v>
                </c:pt>
                <c:pt idx="25">
                  <c:v>923</c:v>
                </c:pt>
                <c:pt idx="26">
                  <c:v>920</c:v>
                </c:pt>
                <c:pt idx="27">
                  <c:v>914</c:v>
                </c:pt>
                <c:pt idx="28">
                  <c:v>946</c:v>
                </c:pt>
                <c:pt idx="29">
                  <c:v>972</c:v>
                </c:pt>
                <c:pt idx="30">
                  <c:v>1038</c:v>
                </c:pt>
                <c:pt idx="31">
                  <c:v>1048</c:v>
                </c:pt>
                <c:pt idx="32">
                  <c:v>1101</c:v>
                </c:pt>
                <c:pt idx="33">
                  <c:v>1201</c:v>
                </c:pt>
                <c:pt idx="34">
                  <c:v>1253</c:v>
                </c:pt>
                <c:pt idx="35">
                  <c:v>1305</c:v>
                </c:pt>
                <c:pt idx="36">
                  <c:v>1394</c:v>
                </c:pt>
                <c:pt idx="37">
                  <c:v>1336</c:v>
                </c:pt>
                <c:pt idx="38">
                  <c:v>1280</c:v>
                </c:pt>
                <c:pt idx="39">
                  <c:v>1293</c:v>
                </c:pt>
                <c:pt idx="40">
                  <c:v>1294</c:v>
                </c:pt>
                <c:pt idx="41">
                  <c:v>1267</c:v>
                </c:pt>
                <c:pt idx="42">
                  <c:v>1235</c:v>
                </c:pt>
                <c:pt idx="43">
                  <c:v>1303</c:v>
                </c:pt>
                <c:pt idx="44">
                  <c:v>1211</c:v>
                </c:pt>
                <c:pt idx="45">
                  <c:v>1224</c:v>
                </c:pt>
                <c:pt idx="46">
                  <c:v>1246</c:v>
                </c:pt>
                <c:pt idx="47">
                  <c:v>1218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9AC-4A2C-BE31-00E82360DB4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51851728"/>
        <c:axId val="85185402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EVERE!$B$769</c15:sqref>
                        </c15:formulaRef>
                      </c:ext>
                    </c:extLst>
                    <c:strCache>
                      <c:ptCount val="1"/>
                      <c:pt idx="0">
                        <c:v>CW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EVERE!$C$769:$CH$769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10</c:v>
                      </c:pt>
                      <c:pt idx="1">
                        <c:v>22</c:v>
                      </c:pt>
                      <c:pt idx="2">
                        <c:v>11</c:v>
                      </c:pt>
                      <c:pt idx="3">
                        <c:v>16</c:v>
                      </c:pt>
                      <c:pt idx="4">
                        <c:v>3</c:v>
                      </c:pt>
                      <c:pt idx="5">
                        <c:v>41</c:v>
                      </c:pt>
                      <c:pt idx="6">
                        <c:v>28</c:v>
                      </c:pt>
                      <c:pt idx="7">
                        <c:v>17</c:v>
                      </c:pt>
                      <c:pt idx="8">
                        <c:v>19</c:v>
                      </c:pt>
                      <c:pt idx="9">
                        <c:v>17</c:v>
                      </c:pt>
                      <c:pt idx="10">
                        <c:v>28</c:v>
                      </c:pt>
                      <c:pt idx="11">
                        <c:v>20</c:v>
                      </c:pt>
                      <c:pt idx="12">
                        <c:v>15</c:v>
                      </c:pt>
                      <c:pt idx="13">
                        <c:v>19</c:v>
                      </c:pt>
                      <c:pt idx="14">
                        <c:v>27</c:v>
                      </c:pt>
                      <c:pt idx="15">
                        <c:v>17</c:v>
                      </c:pt>
                      <c:pt idx="16">
                        <c:v>21</c:v>
                      </c:pt>
                      <c:pt idx="17">
                        <c:v>23</c:v>
                      </c:pt>
                      <c:pt idx="18">
                        <c:v>18</c:v>
                      </c:pt>
                      <c:pt idx="19">
                        <c:v>12</c:v>
                      </c:pt>
                      <c:pt idx="20">
                        <c:v>19</c:v>
                      </c:pt>
                      <c:pt idx="21">
                        <c:v>11</c:v>
                      </c:pt>
                      <c:pt idx="22">
                        <c:v>19</c:v>
                      </c:pt>
                      <c:pt idx="23">
                        <c:v>29</c:v>
                      </c:pt>
                      <c:pt idx="24">
                        <c:v>35</c:v>
                      </c:pt>
                      <c:pt idx="25">
                        <c:v>33</c:v>
                      </c:pt>
                      <c:pt idx="26">
                        <c:v>40</c:v>
                      </c:pt>
                      <c:pt idx="27">
                        <c:v>28</c:v>
                      </c:pt>
                      <c:pt idx="28">
                        <c:v>31</c:v>
                      </c:pt>
                      <c:pt idx="29">
                        <c:v>35</c:v>
                      </c:pt>
                      <c:pt idx="30">
                        <c:v>27</c:v>
                      </c:pt>
                      <c:pt idx="31">
                        <c:v>15</c:v>
                      </c:pt>
                      <c:pt idx="32">
                        <c:v>14</c:v>
                      </c:pt>
                      <c:pt idx="33">
                        <c:v>44</c:v>
                      </c:pt>
                      <c:pt idx="34">
                        <c:v>49</c:v>
                      </c:pt>
                      <c:pt idx="35">
                        <c:v>71</c:v>
                      </c:pt>
                      <c:pt idx="36">
                        <c:v>121</c:v>
                      </c:pt>
                      <c:pt idx="37">
                        <c:v>88</c:v>
                      </c:pt>
                      <c:pt idx="38">
                        <c:v>81</c:v>
                      </c:pt>
                      <c:pt idx="39">
                        <c:v>82</c:v>
                      </c:pt>
                      <c:pt idx="40">
                        <c:v>86</c:v>
                      </c:pt>
                      <c:pt idx="41">
                        <c:v>88</c:v>
                      </c:pt>
                      <c:pt idx="42">
                        <c:v>94</c:v>
                      </c:pt>
                      <c:pt idx="43">
                        <c:v>97</c:v>
                      </c:pt>
                      <c:pt idx="44">
                        <c:v>54</c:v>
                      </c:pt>
                      <c:pt idx="45">
                        <c:v>53</c:v>
                      </c:pt>
                      <c:pt idx="46">
                        <c:v>66</c:v>
                      </c:pt>
                      <c:pt idx="47">
                        <c:v>45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A9AC-4A2C-BE31-00E82360DB48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EVERE!$B$770</c15:sqref>
                        </c15:formulaRef>
                      </c:ext>
                    </c:extLst>
                    <c:strCache>
                      <c:ptCount val="1"/>
                      <c:pt idx="0">
                        <c:v>E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EVERE!$C$770:$CH$770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491</c:v>
                      </c:pt>
                      <c:pt idx="1">
                        <c:v>478</c:v>
                      </c:pt>
                      <c:pt idx="2">
                        <c:v>549</c:v>
                      </c:pt>
                      <c:pt idx="3">
                        <c:v>541</c:v>
                      </c:pt>
                      <c:pt idx="4">
                        <c:v>539</c:v>
                      </c:pt>
                      <c:pt idx="5">
                        <c:v>475</c:v>
                      </c:pt>
                      <c:pt idx="6">
                        <c:v>317</c:v>
                      </c:pt>
                      <c:pt idx="7">
                        <c:v>289</c:v>
                      </c:pt>
                      <c:pt idx="8">
                        <c:v>283</c:v>
                      </c:pt>
                      <c:pt idx="9">
                        <c:v>282</c:v>
                      </c:pt>
                      <c:pt idx="10">
                        <c:v>284</c:v>
                      </c:pt>
                      <c:pt idx="11">
                        <c:v>266</c:v>
                      </c:pt>
                      <c:pt idx="12">
                        <c:v>272</c:v>
                      </c:pt>
                      <c:pt idx="13">
                        <c:v>266</c:v>
                      </c:pt>
                      <c:pt idx="14">
                        <c:v>325</c:v>
                      </c:pt>
                      <c:pt idx="15">
                        <c:v>318</c:v>
                      </c:pt>
                      <c:pt idx="16">
                        <c:v>319</c:v>
                      </c:pt>
                      <c:pt idx="17">
                        <c:v>316</c:v>
                      </c:pt>
                      <c:pt idx="18">
                        <c:v>311</c:v>
                      </c:pt>
                      <c:pt idx="19">
                        <c:v>317</c:v>
                      </c:pt>
                      <c:pt idx="20">
                        <c:v>218</c:v>
                      </c:pt>
                      <c:pt idx="21">
                        <c:v>214</c:v>
                      </c:pt>
                      <c:pt idx="22">
                        <c:v>225</c:v>
                      </c:pt>
                      <c:pt idx="23">
                        <c:v>232</c:v>
                      </c:pt>
                      <c:pt idx="24">
                        <c:v>236</c:v>
                      </c:pt>
                      <c:pt idx="25">
                        <c:v>225</c:v>
                      </c:pt>
                      <c:pt idx="26">
                        <c:v>199</c:v>
                      </c:pt>
                      <c:pt idx="27">
                        <c:v>189</c:v>
                      </c:pt>
                      <c:pt idx="28">
                        <c:v>182</c:v>
                      </c:pt>
                      <c:pt idx="29">
                        <c:v>179</c:v>
                      </c:pt>
                      <c:pt idx="30">
                        <c:v>255</c:v>
                      </c:pt>
                      <c:pt idx="31">
                        <c:v>256</c:v>
                      </c:pt>
                      <c:pt idx="32">
                        <c:v>255</c:v>
                      </c:pt>
                      <c:pt idx="33">
                        <c:v>252</c:v>
                      </c:pt>
                      <c:pt idx="34">
                        <c:v>240</c:v>
                      </c:pt>
                      <c:pt idx="35">
                        <c:v>315</c:v>
                      </c:pt>
                      <c:pt idx="36">
                        <c:v>326</c:v>
                      </c:pt>
                      <c:pt idx="37">
                        <c:v>346</c:v>
                      </c:pt>
                      <c:pt idx="38">
                        <c:v>326</c:v>
                      </c:pt>
                      <c:pt idx="39">
                        <c:v>333</c:v>
                      </c:pt>
                      <c:pt idx="40">
                        <c:v>332</c:v>
                      </c:pt>
                      <c:pt idx="41">
                        <c:v>399</c:v>
                      </c:pt>
                      <c:pt idx="42">
                        <c:v>381</c:v>
                      </c:pt>
                      <c:pt idx="43">
                        <c:v>380</c:v>
                      </c:pt>
                      <c:pt idx="44">
                        <c:v>417</c:v>
                      </c:pt>
                      <c:pt idx="45">
                        <c:v>443</c:v>
                      </c:pt>
                      <c:pt idx="46">
                        <c:v>444</c:v>
                      </c:pt>
                      <c:pt idx="47">
                        <c:v>425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A9AC-4A2C-BE31-00E82360DB48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EVERE!$B$771</c15:sqref>
                        </c15:formulaRef>
                      </c:ext>
                    </c:extLst>
                    <c:strCache>
                      <c:ptCount val="1"/>
                      <c:pt idx="0">
                        <c:v>P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EVERE!$C$771:$CH$771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379</c:v>
                      </c:pt>
                      <c:pt idx="1">
                        <c:v>329</c:v>
                      </c:pt>
                      <c:pt idx="2">
                        <c:v>267</c:v>
                      </c:pt>
                      <c:pt idx="3">
                        <c:v>263</c:v>
                      </c:pt>
                      <c:pt idx="4">
                        <c:v>251</c:v>
                      </c:pt>
                      <c:pt idx="5">
                        <c:v>299</c:v>
                      </c:pt>
                      <c:pt idx="6">
                        <c:v>258</c:v>
                      </c:pt>
                      <c:pt idx="7">
                        <c:v>281</c:v>
                      </c:pt>
                      <c:pt idx="8">
                        <c:v>267</c:v>
                      </c:pt>
                      <c:pt idx="9">
                        <c:v>271</c:v>
                      </c:pt>
                      <c:pt idx="10">
                        <c:v>273</c:v>
                      </c:pt>
                      <c:pt idx="11">
                        <c:v>288</c:v>
                      </c:pt>
                      <c:pt idx="12">
                        <c:v>312</c:v>
                      </c:pt>
                      <c:pt idx="13">
                        <c:v>269</c:v>
                      </c:pt>
                      <c:pt idx="14">
                        <c:v>278</c:v>
                      </c:pt>
                      <c:pt idx="15">
                        <c:v>288</c:v>
                      </c:pt>
                      <c:pt idx="16">
                        <c:v>270</c:v>
                      </c:pt>
                      <c:pt idx="17">
                        <c:v>259</c:v>
                      </c:pt>
                      <c:pt idx="18">
                        <c:v>224</c:v>
                      </c:pt>
                      <c:pt idx="19">
                        <c:v>218</c:v>
                      </c:pt>
                      <c:pt idx="20">
                        <c:v>172</c:v>
                      </c:pt>
                      <c:pt idx="21">
                        <c:v>201</c:v>
                      </c:pt>
                      <c:pt idx="22">
                        <c:v>193</c:v>
                      </c:pt>
                      <c:pt idx="23">
                        <c:v>202</c:v>
                      </c:pt>
                      <c:pt idx="24">
                        <c:v>201</c:v>
                      </c:pt>
                      <c:pt idx="25">
                        <c:v>177</c:v>
                      </c:pt>
                      <c:pt idx="26">
                        <c:v>219</c:v>
                      </c:pt>
                      <c:pt idx="27">
                        <c:v>214</c:v>
                      </c:pt>
                      <c:pt idx="28">
                        <c:v>266</c:v>
                      </c:pt>
                      <c:pt idx="29">
                        <c:v>297</c:v>
                      </c:pt>
                      <c:pt idx="30">
                        <c:v>363</c:v>
                      </c:pt>
                      <c:pt idx="31">
                        <c:v>373</c:v>
                      </c:pt>
                      <c:pt idx="32">
                        <c:v>371</c:v>
                      </c:pt>
                      <c:pt idx="33">
                        <c:v>357</c:v>
                      </c:pt>
                      <c:pt idx="34">
                        <c:v>429</c:v>
                      </c:pt>
                      <c:pt idx="35">
                        <c:v>410</c:v>
                      </c:pt>
                      <c:pt idx="36">
                        <c:v>428</c:v>
                      </c:pt>
                      <c:pt idx="37">
                        <c:v>426</c:v>
                      </c:pt>
                      <c:pt idx="38">
                        <c:v>392</c:v>
                      </c:pt>
                      <c:pt idx="39">
                        <c:v>373</c:v>
                      </c:pt>
                      <c:pt idx="40">
                        <c:v>355</c:v>
                      </c:pt>
                      <c:pt idx="41">
                        <c:v>378</c:v>
                      </c:pt>
                      <c:pt idx="42">
                        <c:v>383</c:v>
                      </c:pt>
                      <c:pt idx="43">
                        <c:v>379</c:v>
                      </c:pt>
                      <c:pt idx="44">
                        <c:v>357</c:v>
                      </c:pt>
                      <c:pt idx="45">
                        <c:v>303</c:v>
                      </c:pt>
                      <c:pt idx="46">
                        <c:v>311</c:v>
                      </c:pt>
                      <c:pt idx="47">
                        <c:v>318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9AC-4A2C-BE31-00E82360DB48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EVERE!$B$772</c15:sqref>
                        </c15:formulaRef>
                      </c:ext>
                    </c:extLst>
                    <c:strCache>
                      <c:ptCount val="1"/>
                      <c:pt idx="0">
                        <c:v>R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EVERE!$C$772:$CH$772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71</c:v>
                      </c:pt>
                      <c:pt idx="1">
                        <c:v>65</c:v>
                      </c:pt>
                      <c:pt idx="2">
                        <c:v>81</c:v>
                      </c:pt>
                      <c:pt idx="3">
                        <c:v>86</c:v>
                      </c:pt>
                      <c:pt idx="4">
                        <c:v>92</c:v>
                      </c:pt>
                      <c:pt idx="5">
                        <c:v>93</c:v>
                      </c:pt>
                      <c:pt idx="6">
                        <c:v>35</c:v>
                      </c:pt>
                      <c:pt idx="7">
                        <c:v>41</c:v>
                      </c:pt>
                      <c:pt idx="8">
                        <c:v>52</c:v>
                      </c:pt>
                      <c:pt idx="9">
                        <c:v>49</c:v>
                      </c:pt>
                      <c:pt idx="10">
                        <c:v>52</c:v>
                      </c:pt>
                      <c:pt idx="11">
                        <c:v>48</c:v>
                      </c:pt>
                      <c:pt idx="12">
                        <c:v>51</c:v>
                      </c:pt>
                      <c:pt idx="13">
                        <c:v>45</c:v>
                      </c:pt>
                      <c:pt idx="14">
                        <c:v>43</c:v>
                      </c:pt>
                      <c:pt idx="15">
                        <c:v>55</c:v>
                      </c:pt>
                      <c:pt idx="16">
                        <c:v>70</c:v>
                      </c:pt>
                      <c:pt idx="17">
                        <c:v>74</c:v>
                      </c:pt>
                      <c:pt idx="18">
                        <c:v>60</c:v>
                      </c:pt>
                      <c:pt idx="19">
                        <c:v>62</c:v>
                      </c:pt>
                      <c:pt idx="20">
                        <c:v>95</c:v>
                      </c:pt>
                      <c:pt idx="21">
                        <c:v>67</c:v>
                      </c:pt>
                      <c:pt idx="22">
                        <c:v>76</c:v>
                      </c:pt>
                      <c:pt idx="23">
                        <c:v>99</c:v>
                      </c:pt>
                      <c:pt idx="24">
                        <c:v>84</c:v>
                      </c:pt>
                      <c:pt idx="25">
                        <c:v>85</c:v>
                      </c:pt>
                      <c:pt idx="26">
                        <c:v>87</c:v>
                      </c:pt>
                      <c:pt idx="27">
                        <c:v>79</c:v>
                      </c:pt>
                      <c:pt idx="28">
                        <c:v>70</c:v>
                      </c:pt>
                      <c:pt idx="29">
                        <c:v>56</c:v>
                      </c:pt>
                      <c:pt idx="30">
                        <c:v>55</c:v>
                      </c:pt>
                      <c:pt idx="31">
                        <c:v>66</c:v>
                      </c:pt>
                      <c:pt idx="32">
                        <c:v>71</c:v>
                      </c:pt>
                      <c:pt idx="33">
                        <c:v>160</c:v>
                      </c:pt>
                      <c:pt idx="34">
                        <c:v>138</c:v>
                      </c:pt>
                      <c:pt idx="35">
                        <c:v>218</c:v>
                      </c:pt>
                      <c:pt idx="36">
                        <c:v>154</c:v>
                      </c:pt>
                      <c:pt idx="37">
                        <c:v>144</c:v>
                      </c:pt>
                      <c:pt idx="38">
                        <c:v>145</c:v>
                      </c:pt>
                      <c:pt idx="39">
                        <c:v>153</c:v>
                      </c:pt>
                      <c:pt idx="40">
                        <c:v>148</c:v>
                      </c:pt>
                      <c:pt idx="41">
                        <c:v>136</c:v>
                      </c:pt>
                      <c:pt idx="42">
                        <c:v>145</c:v>
                      </c:pt>
                      <c:pt idx="43">
                        <c:v>178</c:v>
                      </c:pt>
                      <c:pt idx="44">
                        <c:v>146</c:v>
                      </c:pt>
                      <c:pt idx="45">
                        <c:v>210</c:v>
                      </c:pt>
                      <c:pt idx="46">
                        <c:v>208</c:v>
                      </c:pt>
                      <c:pt idx="47">
                        <c:v>203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A9AC-4A2C-BE31-00E82360DB48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EVERE!$B$773</c15:sqref>
                        </c15:formulaRef>
                      </c:ext>
                    </c:extLst>
                    <c:strCache>
                      <c:ptCount val="1"/>
                      <c:pt idx="0">
                        <c:v>S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EVERE!$C$773:$CH$773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78</c:v>
                      </c:pt>
                      <c:pt idx="1">
                        <c:v>69</c:v>
                      </c:pt>
                      <c:pt idx="2">
                        <c:v>82</c:v>
                      </c:pt>
                      <c:pt idx="3">
                        <c:v>81</c:v>
                      </c:pt>
                      <c:pt idx="4">
                        <c:v>115</c:v>
                      </c:pt>
                      <c:pt idx="5">
                        <c:v>118</c:v>
                      </c:pt>
                      <c:pt idx="6">
                        <c:v>57</c:v>
                      </c:pt>
                      <c:pt idx="7">
                        <c:v>34</c:v>
                      </c:pt>
                      <c:pt idx="8">
                        <c:v>42</c:v>
                      </c:pt>
                      <c:pt idx="9">
                        <c:v>68</c:v>
                      </c:pt>
                      <c:pt idx="10">
                        <c:v>241</c:v>
                      </c:pt>
                      <c:pt idx="11">
                        <c:v>180</c:v>
                      </c:pt>
                      <c:pt idx="12">
                        <c:v>142</c:v>
                      </c:pt>
                      <c:pt idx="13">
                        <c:v>167</c:v>
                      </c:pt>
                      <c:pt idx="14">
                        <c:v>130</c:v>
                      </c:pt>
                      <c:pt idx="15">
                        <c:v>117</c:v>
                      </c:pt>
                      <c:pt idx="16">
                        <c:v>133</c:v>
                      </c:pt>
                      <c:pt idx="17">
                        <c:v>123</c:v>
                      </c:pt>
                      <c:pt idx="18">
                        <c:v>107</c:v>
                      </c:pt>
                      <c:pt idx="19">
                        <c:v>99</c:v>
                      </c:pt>
                      <c:pt idx="20">
                        <c:v>167</c:v>
                      </c:pt>
                      <c:pt idx="21">
                        <c:v>182</c:v>
                      </c:pt>
                      <c:pt idx="22">
                        <c:v>126</c:v>
                      </c:pt>
                      <c:pt idx="23">
                        <c:v>138</c:v>
                      </c:pt>
                      <c:pt idx="24">
                        <c:v>163</c:v>
                      </c:pt>
                      <c:pt idx="25">
                        <c:v>159</c:v>
                      </c:pt>
                      <c:pt idx="26">
                        <c:v>144</c:v>
                      </c:pt>
                      <c:pt idx="27">
                        <c:v>180</c:v>
                      </c:pt>
                      <c:pt idx="28">
                        <c:v>195</c:v>
                      </c:pt>
                      <c:pt idx="29">
                        <c:v>214</c:v>
                      </c:pt>
                      <c:pt idx="30">
                        <c:v>148</c:v>
                      </c:pt>
                      <c:pt idx="31">
                        <c:v>152</c:v>
                      </c:pt>
                      <c:pt idx="32">
                        <c:v>214</c:v>
                      </c:pt>
                      <c:pt idx="33">
                        <c:v>230</c:v>
                      </c:pt>
                      <c:pt idx="34">
                        <c:v>232</c:v>
                      </c:pt>
                      <c:pt idx="35">
                        <c:v>144</c:v>
                      </c:pt>
                      <c:pt idx="36">
                        <c:v>215</c:v>
                      </c:pt>
                      <c:pt idx="37">
                        <c:v>200</c:v>
                      </c:pt>
                      <c:pt idx="38">
                        <c:v>196</c:v>
                      </c:pt>
                      <c:pt idx="39">
                        <c:v>224</c:v>
                      </c:pt>
                      <c:pt idx="40">
                        <c:v>225</c:v>
                      </c:pt>
                      <c:pt idx="41">
                        <c:v>92</c:v>
                      </c:pt>
                      <c:pt idx="42">
                        <c:v>85</c:v>
                      </c:pt>
                      <c:pt idx="43">
                        <c:v>126</c:v>
                      </c:pt>
                      <c:pt idx="44">
                        <c:v>106</c:v>
                      </c:pt>
                      <c:pt idx="45">
                        <c:v>99</c:v>
                      </c:pt>
                      <c:pt idx="46">
                        <c:v>108</c:v>
                      </c:pt>
                      <c:pt idx="47">
                        <c:v>121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A9AC-4A2C-BE31-00E82360DB48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EVERE!$B$774</c15:sqref>
                        </c15:formulaRef>
                      </c:ext>
                    </c:extLst>
                    <c:strCache>
                      <c:ptCount val="1"/>
                      <c:pt idx="0">
                        <c:v>WX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EVERE!$C$774:$CH$774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383</c:v>
                      </c:pt>
                      <c:pt idx="1">
                        <c:v>318</c:v>
                      </c:pt>
                      <c:pt idx="2">
                        <c:v>305</c:v>
                      </c:pt>
                      <c:pt idx="3">
                        <c:v>284</c:v>
                      </c:pt>
                      <c:pt idx="4">
                        <c:v>283</c:v>
                      </c:pt>
                      <c:pt idx="5">
                        <c:v>303</c:v>
                      </c:pt>
                      <c:pt idx="6">
                        <c:v>287</c:v>
                      </c:pt>
                      <c:pt idx="7">
                        <c:v>205</c:v>
                      </c:pt>
                      <c:pt idx="8">
                        <c:v>167</c:v>
                      </c:pt>
                      <c:pt idx="9">
                        <c:v>204</c:v>
                      </c:pt>
                      <c:pt idx="10">
                        <c:v>262</c:v>
                      </c:pt>
                      <c:pt idx="11">
                        <c:v>337</c:v>
                      </c:pt>
                      <c:pt idx="12">
                        <c:v>428</c:v>
                      </c:pt>
                      <c:pt idx="13">
                        <c:v>335</c:v>
                      </c:pt>
                      <c:pt idx="14">
                        <c:v>273</c:v>
                      </c:pt>
                      <c:pt idx="15">
                        <c:v>225</c:v>
                      </c:pt>
                      <c:pt idx="16">
                        <c:v>254</c:v>
                      </c:pt>
                      <c:pt idx="17">
                        <c:v>260</c:v>
                      </c:pt>
                      <c:pt idx="18">
                        <c:v>284</c:v>
                      </c:pt>
                      <c:pt idx="19">
                        <c:v>268</c:v>
                      </c:pt>
                      <c:pt idx="20">
                        <c:v>274</c:v>
                      </c:pt>
                      <c:pt idx="21">
                        <c:v>275</c:v>
                      </c:pt>
                      <c:pt idx="22">
                        <c:v>201</c:v>
                      </c:pt>
                      <c:pt idx="23">
                        <c:v>218</c:v>
                      </c:pt>
                      <c:pt idx="24">
                        <c:v>218</c:v>
                      </c:pt>
                      <c:pt idx="25">
                        <c:v>242</c:v>
                      </c:pt>
                      <c:pt idx="26">
                        <c:v>229</c:v>
                      </c:pt>
                      <c:pt idx="27">
                        <c:v>222</c:v>
                      </c:pt>
                      <c:pt idx="28">
                        <c:v>201</c:v>
                      </c:pt>
                      <c:pt idx="29">
                        <c:v>191</c:v>
                      </c:pt>
                      <c:pt idx="30">
                        <c:v>190</c:v>
                      </c:pt>
                      <c:pt idx="31">
                        <c:v>186</c:v>
                      </c:pt>
                      <c:pt idx="32">
                        <c:v>176</c:v>
                      </c:pt>
                      <c:pt idx="33">
                        <c:v>158</c:v>
                      </c:pt>
                      <c:pt idx="34">
                        <c:v>164</c:v>
                      </c:pt>
                      <c:pt idx="35">
                        <c:v>147</c:v>
                      </c:pt>
                      <c:pt idx="36">
                        <c:v>150</c:v>
                      </c:pt>
                      <c:pt idx="37">
                        <c:v>132</c:v>
                      </c:pt>
                      <c:pt idx="38">
                        <c:v>140</c:v>
                      </c:pt>
                      <c:pt idx="39">
                        <c:v>127</c:v>
                      </c:pt>
                      <c:pt idx="40">
                        <c:v>148</c:v>
                      </c:pt>
                      <c:pt idx="41">
                        <c:v>174</c:v>
                      </c:pt>
                      <c:pt idx="42">
                        <c:v>147</c:v>
                      </c:pt>
                      <c:pt idx="43">
                        <c:v>143</c:v>
                      </c:pt>
                      <c:pt idx="44">
                        <c:v>129</c:v>
                      </c:pt>
                      <c:pt idx="45">
                        <c:v>113</c:v>
                      </c:pt>
                      <c:pt idx="46">
                        <c:v>108</c:v>
                      </c:pt>
                      <c:pt idx="47">
                        <c:v>104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A9AC-4A2C-BE31-00E82360DB48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EVERE!$B$775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EVERE!$C$775:$CH$775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0</c:v>
                      </c:pt>
                      <c:pt idx="1">
                        <c:v>5</c:v>
                      </c:pt>
                      <c:pt idx="2">
                        <c:v>5</c:v>
                      </c:pt>
                      <c:pt idx="3">
                        <c:v>5</c:v>
                      </c:pt>
                      <c:pt idx="4">
                        <c:v>5</c:v>
                      </c:pt>
                      <c:pt idx="5">
                        <c:v>5</c:v>
                      </c:pt>
                      <c:pt idx="6">
                        <c:v>5</c:v>
                      </c:pt>
                      <c:pt idx="7">
                        <c:v>5</c:v>
                      </c:pt>
                      <c:pt idx="8">
                        <c:v>10</c:v>
                      </c:pt>
                      <c:pt idx="9">
                        <c:v>6</c:v>
                      </c:pt>
                      <c:pt idx="10">
                        <c:v>6</c:v>
                      </c:pt>
                      <c:pt idx="11">
                        <c:v>21</c:v>
                      </c:pt>
                      <c:pt idx="12">
                        <c:v>6</c:v>
                      </c:pt>
                      <c:pt idx="13">
                        <c:v>6</c:v>
                      </c:pt>
                      <c:pt idx="14">
                        <c:v>22</c:v>
                      </c:pt>
                      <c:pt idx="15">
                        <c:v>11</c:v>
                      </c:pt>
                      <c:pt idx="16">
                        <c:v>28</c:v>
                      </c:pt>
                      <c:pt idx="17">
                        <c:v>9</c:v>
                      </c:pt>
                      <c:pt idx="18">
                        <c:v>44</c:v>
                      </c:pt>
                      <c:pt idx="19">
                        <c:v>4</c:v>
                      </c:pt>
                      <c:pt idx="20">
                        <c:v>4</c:v>
                      </c:pt>
                      <c:pt idx="21">
                        <c:v>4</c:v>
                      </c:pt>
                      <c:pt idx="22">
                        <c:v>3</c:v>
                      </c:pt>
                      <c:pt idx="23">
                        <c:v>3</c:v>
                      </c:pt>
                      <c:pt idx="24">
                        <c:v>2</c:v>
                      </c:pt>
                      <c:pt idx="25">
                        <c:v>2</c:v>
                      </c:pt>
                      <c:pt idx="26">
                        <c:v>2</c:v>
                      </c:pt>
                      <c:pt idx="27">
                        <c:v>2</c:v>
                      </c:pt>
                      <c:pt idx="28">
                        <c:v>1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1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2</c:v>
                      </c:pt>
                      <c:pt idx="45">
                        <c:v>3</c:v>
                      </c:pt>
                      <c:pt idx="46">
                        <c:v>1</c:v>
                      </c:pt>
                      <c:pt idx="47">
                        <c:v>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A9AC-4A2C-BE31-00E82360DB48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EVERE!$B$776</c15:sqref>
                        </c15:formulaRef>
                      </c:ext>
                    </c:extLst>
                    <c:strCache>
                      <c:ptCount val="1"/>
                      <c:pt idx="0">
                        <c:v>C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EVERE!$C$768:$CH$768</c15:sqref>
                        </c15:formulaRef>
                      </c:ext>
                    </c:extLst>
                    <c:numCache>
                      <c:formatCode>d/mm/yy;@</c:formatCode>
                      <c:ptCount val="48"/>
                      <c:pt idx="0">
                        <c:v>44562</c:v>
                      </c:pt>
                      <c:pt idx="1">
                        <c:v>44593</c:v>
                      </c:pt>
                      <c:pt idx="2">
                        <c:v>44621</c:v>
                      </c:pt>
                      <c:pt idx="3">
                        <c:v>44652</c:v>
                      </c:pt>
                      <c:pt idx="4">
                        <c:v>44682</c:v>
                      </c:pt>
                      <c:pt idx="5">
                        <c:v>44713</c:v>
                      </c:pt>
                      <c:pt idx="6">
                        <c:v>44743</c:v>
                      </c:pt>
                      <c:pt idx="7">
                        <c:v>44774</c:v>
                      </c:pt>
                      <c:pt idx="8">
                        <c:v>44805</c:v>
                      </c:pt>
                      <c:pt idx="9">
                        <c:v>44835</c:v>
                      </c:pt>
                      <c:pt idx="10">
                        <c:v>44866</c:v>
                      </c:pt>
                      <c:pt idx="11">
                        <c:v>44896</c:v>
                      </c:pt>
                      <c:pt idx="12">
                        <c:v>44927</c:v>
                      </c:pt>
                      <c:pt idx="13">
                        <c:v>44958</c:v>
                      </c:pt>
                      <c:pt idx="14">
                        <c:v>44986</c:v>
                      </c:pt>
                      <c:pt idx="15">
                        <c:v>45017</c:v>
                      </c:pt>
                      <c:pt idx="16">
                        <c:v>45047</c:v>
                      </c:pt>
                      <c:pt idx="17">
                        <c:v>45078</c:v>
                      </c:pt>
                      <c:pt idx="18">
                        <c:v>45108</c:v>
                      </c:pt>
                      <c:pt idx="19">
                        <c:v>45139</c:v>
                      </c:pt>
                      <c:pt idx="20">
                        <c:v>45170</c:v>
                      </c:pt>
                      <c:pt idx="21">
                        <c:v>45200</c:v>
                      </c:pt>
                      <c:pt idx="22">
                        <c:v>45231</c:v>
                      </c:pt>
                      <c:pt idx="23">
                        <c:v>45261</c:v>
                      </c:pt>
                      <c:pt idx="24">
                        <c:v>45292</c:v>
                      </c:pt>
                      <c:pt idx="25">
                        <c:v>45323</c:v>
                      </c:pt>
                      <c:pt idx="26">
                        <c:v>45352</c:v>
                      </c:pt>
                      <c:pt idx="27">
                        <c:v>45383</c:v>
                      </c:pt>
                      <c:pt idx="28">
                        <c:v>45413</c:v>
                      </c:pt>
                      <c:pt idx="29">
                        <c:v>45444</c:v>
                      </c:pt>
                      <c:pt idx="30">
                        <c:v>45474</c:v>
                      </c:pt>
                      <c:pt idx="31">
                        <c:v>45505</c:v>
                      </c:pt>
                      <c:pt idx="32">
                        <c:v>45536</c:v>
                      </c:pt>
                      <c:pt idx="33">
                        <c:v>45566</c:v>
                      </c:pt>
                      <c:pt idx="34">
                        <c:v>45597</c:v>
                      </c:pt>
                      <c:pt idx="35">
                        <c:v>45627</c:v>
                      </c:pt>
                      <c:pt idx="36">
                        <c:v>45658</c:v>
                      </c:pt>
                      <c:pt idx="37">
                        <c:v>45689</c:v>
                      </c:pt>
                      <c:pt idx="38">
                        <c:v>45717</c:v>
                      </c:pt>
                      <c:pt idx="39">
                        <c:v>45748</c:v>
                      </c:pt>
                      <c:pt idx="40">
                        <c:v>45778</c:v>
                      </c:pt>
                      <c:pt idx="41">
                        <c:v>45809</c:v>
                      </c:pt>
                      <c:pt idx="42">
                        <c:v>45839</c:v>
                      </c:pt>
                      <c:pt idx="43">
                        <c:v>45870</c:v>
                      </c:pt>
                      <c:pt idx="44">
                        <c:v>45901</c:v>
                      </c:pt>
                      <c:pt idx="45">
                        <c:v>45931</c:v>
                      </c:pt>
                      <c:pt idx="46">
                        <c:v>45962</c:v>
                      </c:pt>
                      <c:pt idx="47">
                        <c:v>45992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EVERE!$C$776:$CH$776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136</c:v>
                      </c:pt>
                      <c:pt idx="1">
                        <c:v>183</c:v>
                      </c:pt>
                      <c:pt idx="2">
                        <c:v>64</c:v>
                      </c:pt>
                      <c:pt idx="3">
                        <c:v>134</c:v>
                      </c:pt>
                      <c:pt idx="4">
                        <c:v>106</c:v>
                      </c:pt>
                      <c:pt idx="5">
                        <c:v>103</c:v>
                      </c:pt>
                      <c:pt idx="6">
                        <c:v>286</c:v>
                      </c:pt>
                      <c:pt idx="7">
                        <c:v>185</c:v>
                      </c:pt>
                      <c:pt idx="8">
                        <c:v>131</c:v>
                      </c:pt>
                      <c:pt idx="9">
                        <c:v>79</c:v>
                      </c:pt>
                      <c:pt idx="10">
                        <c:v>40</c:v>
                      </c:pt>
                      <c:pt idx="11">
                        <c:v>2</c:v>
                      </c:pt>
                      <c:pt idx="12">
                        <c:v>76</c:v>
                      </c:pt>
                      <c:pt idx="13">
                        <c:v>218</c:v>
                      </c:pt>
                      <c:pt idx="14">
                        <c:v>143</c:v>
                      </c:pt>
                      <c:pt idx="15">
                        <c:v>123</c:v>
                      </c:pt>
                      <c:pt idx="16">
                        <c:v>90</c:v>
                      </c:pt>
                      <c:pt idx="17">
                        <c:v>78</c:v>
                      </c:pt>
                      <c:pt idx="18">
                        <c:v>134</c:v>
                      </c:pt>
                      <c:pt idx="19">
                        <c:v>83</c:v>
                      </c:pt>
                      <c:pt idx="20">
                        <c:v>151</c:v>
                      </c:pt>
                      <c:pt idx="21">
                        <c:v>97</c:v>
                      </c:pt>
                      <c:pt idx="22">
                        <c:v>170</c:v>
                      </c:pt>
                      <c:pt idx="23">
                        <c:v>42</c:v>
                      </c:pt>
                      <c:pt idx="24">
                        <c:v>44</c:v>
                      </c:pt>
                      <c:pt idx="25">
                        <c:v>130</c:v>
                      </c:pt>
                      <c:pt idx="26">
                        <c:v>88</c:v>
                      </c:pt>
                      <c:pt idx="27">
                        <c:v>95</c:v>
                      </c:pt>
                      <c:pt idx="28">
                        <c:v>77</c:v>
                      </c:pt>
                      <c:pt idx="29">
                        <c:v>47</c:v>
                      </c:pt>
                      <c:pt idx="30">
                        <c:v>51</c:v>
                      </c:pt>
                      <c:pt idx="31">
                        <c:v>115</c:v>
                      </c:pt>
                      <c:pt idx="32">
                        <c:v>68</c:v>
                      </c:pt>
                      <c:pt idx="33">
                        <c:v>96</c:v>
                      </c:pt>
                      <c:pt idx="34">
                        <c:v>70</c:v>
                      </c:pt>
                      <c:pt idx="35">
                        <c:v>57</c:v>
                      </c:pt>
                      <c:pt idx="36">
                        <c:v>64</c:v>
                      </c:pt>
                      <c:pt idx="37">
                        <c:v>151</c:v>
                      </c:pt>
                      <c:pt idx="38">
                        <c:v>102</c:v>
                      </c:pt>
                      <c:pt idx="39">
                        <c:v>44</c:v>
                      </c:pt>
                      <c:pt idx="40">
                        <c:v>73</c:v>
                      </c:pt>
                      <c:pt idx="41">
                        <c:v>62</c:v>
                      </c:pt>
                      <c:pt idx="42">
                        <c:v>58</c:v>
                      </c:pt>
                      <c:pt idx="43">
                        <c:v>68</c:v>
                      </c:pt>
                      <c:pt idx="44">
                        <c:v>45</c:v>
                      </c:pt>
                      <c:pt idx="45">
                        <c:v>31</c:v>
                      </c:pt>
                      <c:pt idx="46">
                        <c:v>41</c:v>
                      </c:pt>
                      <c:pt idx="47">
                        <c:v>59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A9AC-4A2C-BE31-00E82360DB48}"/>
                  </c:ext>
                </c:extLst>
              </c15:ser>
            </c15:filteredLineSeries>
          </c:ext>
        </c:extLst>
      </c:lineChart>
      <c:dateAx>
        <c:axId val="851851728"/>
        <c:scaling>
          <c:orientation val="minMax"/>
        </c:scaling>
        <c:delete val="0"/>
        <c:axPos val="b"/>
        <c:numFmt formatCode="d/mm/yy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51854024"/>
        <c:crosses val="autoZero"/>
        <c:auto val="1"/>
        <c:lblOffset val="100"/>
        <c:baseTimeUnit val="months"/>
      </c:dateAx>
      <c:valAx>
        <c:axId val="851854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5185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10-12-25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10-12-25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7333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91601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lvl="1" indent="-342900"/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r>
              <a:rPr lang="fr-BE" sz="2400" dirty="0" err="1">
                <a:cs typeface="Times New Roman" panose="02020603050405020304" pitchFamily="18" charset="0"/>
              </a:rPr>
              <a:t>Kleinere</a:t>
            </a:r>
            <a:r>
              <a:rPr lang="fr-BE" sz="2400" dirty="0">
                <a:cs typeface="Times New Roman" panose="02020603050405020304" pitchFamily="18" charset="0"/>
              </a:rPr>
              <a:t> dossiers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C151: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plafond na </a:t>
            </a:r>
            <a:r>
              <a:rPr lang="fr-BE" sz="2200" dirty="0" err="1">
                <a:cs typeface="Times New Roman" panose="02020603050405020304" pitchFamily="18" charset="0"/>
              </a:rPr>
              <a:t>overstroming</a:t>
            </a:r>
            <a:r>
              <a:rPr lang="fr-BE" sz="2200" dirty="0">
                <a:cs typeface="Times New Roman" panose="02020603050405020304" pitchFamily="18" charset="0"/>
              </a:rPr>
              <a:t> chauffage 49550676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C332: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raam</a:t>
            </a:r>
            <a:r>
              <a:rPr lang="fr-BE" sz="2200" dirty="0">
                <a:cs typeface="Times New Roman" panose="02020603050405020304" pitchFamily="18" charset="0"/>
              </a:rPr>
              <a:t> 50214448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lek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NOH: </a:t>
            </a:r>
            <a:r>
              <a:rPr lang="fr-BE" sz="2200" dirty="0" err="1">
                <a:cs typeface="Times New Roman" panose="02020603050405020304" pitchFamily="18" charset="0"/>
              </a:rPr>
              <a:t>cafetaria</a:t>
            </a:r>
            <a:endParaRPr lang="fr-BE" sz="2200" dirty="0"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28933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lvl="1" indent="-342900"/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r>
              <a:rPr lang="fr-BE" sz="2400" dirty="0" err="1">
                <a:cs typeface="Times New Roman" panose="02020603050405020304" pitchFamily="18" charset="0"/>
              </a:rPr>
              <a:t>Kleinere</a:t>
            </a:r>
            <a:r>
              <a:rPr lang="fr-BE" sz="2400" dirty="0">
                <a:cs typeface="Times New Roman" panose="02020603050405020304" pitchFamily="18" charset="0"/>
              </a:rPr>
              <a:t> dossiers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C151: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plafond na </a:t>
            </a:r>
            <a:r>
              <a:rPr lang="fr-BE" sz="2200" dirty="0" err="1">
                <a:cs typeface="Times New Roman" panose="02020603050405020304" pitchFamily="18" charset="0"/>
              </a:rPr>
              <a:t>overstroming</a:t>
            </a:r>
            <a:r>
              <a:rPr lang="fr-BE" sz="2200" dirty="0">
                <a:cs typeface="Times New Roman" panose="02020603050405020304" pitchFamily="18" charset="0"/>
              </a:rPr>
              <a:t> chauffage 49550676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C332: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raam</a:t>
            </a:r>
            <a:r>
              <a:rPr lang="fr-BE" sz="2200" dirty="0">
                <a:cs typeface="Times New Roman" panose="02020603050405020304" pitchFamily="18" charset="0"/>
              </a:rPr>
              <a:t> 50214448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lek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NOH: </a:t>
            </a:r>
            <a:r>
              <a:rPr lang="fr-BE" sz="2200" dirty="0" err="1">
                <a:cs typeface="Times New Roman" panose="02020603050405020304" pitchFamily="18" charset="0"/>
              </a:rPr>
              <a:t>cafetaria</a:t>
            </a:r>
            <a:endParaRPr lang="fr-BE" sz="2200" dirty="0"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0614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lvl="1" indent="-342900"/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r>
              <a:rPr lang="fr-BE" sz="2400" dirty="0" err="1">
                <a:cs typeface="Times New Roman" panose="02020603050405020304" pitchFamily="18" charset="0"/>
              </a:rPr>
              <a:t>Kleinere</a:t>
            </a:r>
            <a:r>
              <a:rPr lang="fr-BE" sz="2400" dirty="0">
                <a:cs typeface="Times New Roman" panose="02020603050405020304" pitchFamily="18" charset="0"/>
              </a:rPr>
              <a:t> dossiers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C151: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plafond na </a:t>
            </a:r>
            <a:r>
              <a:rPr lang="fr-BE" sz="2200" dirty="0" err="1">
                <a:cs typeface="Times New Roman" panose="02020603050405020304" pitchFamily="18" charset="0"/>
              </a:rPr>
              <a:t>overstroming</a:t>
            </a:r>
            <a:r>
              <a:rPr lang="fr-BE" sz="2200" dirty="0">
                <a:cs typeface="Times New Roman" panose="02020603050405020304" pitchFamily="18" charset="0"/>
              </a:rPr>
              <a:t> chauffage 49550676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C332: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raam</a:t>
            </a:r>
            <a:r>
              <a:rPr lang="fr-BE" sz="2200" dirty="0">
                <a:cs typeface="Times New Roman" panose="02020603050405020304" pitchFamily="18" charset="0"/>
              </a:rPr>
              <a:t> 50214448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lek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NOH: </a:t>
            </a:r>
            <a:r>
              <a:rPr lang="fr-BE" sz="2200" dirty="0" err="1">
                <a:cs typeface="Times New Roman" panose="02020603050405020304" pitchFamily="18" charset="0"/>
              </a:rPr>
              <a:t>cafetaria</a:t>
            </a:r>
            <a:endParaRPr lang="fr-BE" sz="2200" dirty="0"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82936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4642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lvl="1" indent="-342900"/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r>
              <a:rPr lang="fr-BE" sz="2400" dirty="0" err="1">
                <a:cs typeface="Times New Roman" panose="02020603050405020304" pitchFamily="18" charset="0"/>
              </a:rPr>
              <a:t>Kleinere</a:t>
            </a:r>
            <a:r>
              <a:rPr lang="fr-BE" sz="2400" dirty="0">
                <a:cs typeface="Times New Roman" panose="02020603050405020304" pitchFamily="18" charset="0"/>
              </a:rPr>
              <a:t> dossiers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C151: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plafond na </a:t>
            </a:r>
            <a:r>
              <a:rPr lang="fr-BE" sz="2200" dirty="0" err="1">
                <a:cs typeface="Times New Roman" panose="02020603050405020304" pitchFamily="18" charset="0"/>
              </a:rPr>
              <a:t>overstroming</a:t>
            </a:r>
            <a:r>
              <a:rPr lang="fr-BE" sz="2200" dirty="0">
                <a:cs typeface="Times New Roman" panose="02020603050405020304" pitchFamily="18" charset="0"/>
              </a:rPr>
              <a:t> chauffage 49550676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C332: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raam</a:t>
            </a:r>
            <a:r>
              <a:rPr lang="fr-BE" sz="2200" dirty="0">
                <a:cs typeface="Times New Roman" panose="02020603050405020304" pitchFamily="18" charset="0"/>
              </a:rPr>
              <a:t> 50214448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lek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NOH: </a:t>
            </a:r>
            <a:r>
              <a:rPr lang="fr-BE" sz="2200" dirty="0" err="1">
                <a:cs typeface="Times New Roman" panose="02020603050405020304" pitchFamily="18" charset="0"/>
              </a:rPr>
              <a:t>cafetaria</a:t>
            </a:r>
            <a:endParaRPr lang="fr-BE" sz="2200" dirty="0"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16776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E334D-C7F5-E2B9-63D0-C3235A57F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73438B-1570-DE68-566C-7CE606182E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1DEE54-B1FF-20C6-1EBA-4FDF939DE9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5850" lvl="1" indent="-342900"/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r>
              <a:rPr lang="fr-BE" sz="2400" dirty="0" err="1">
                <a:cs typeface="Times New Roman" panose="02020603050405020304" pitchFamily="18" charset="0"/>
              </a:rPr>
              <a:t>Kleinere</a:t>
            </a:r>
            <a:r>
              <a:rPr lang="fr-BE" sz="2400" dirty="0">
                <a:cs typeface="Times New Roman" panose="02020603050405020304" pitchFamily="18" charset="0"/>
              </a:rPr>
              <a:t> dossiers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C151: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plafond na </a:t>
            </a:r>
            <a:r>
              <a:rPr lang="fr-BE" sz="2200" dirty="0" err="1">
                <a:cs typeface="Times New Roman" panose="02020603050405020304" pitchFamily="18" charset="0"/>
              </a:rPr>
              <a:t>overstroming</a:t>
            </a:r>
            <a:r>
              <a:rPr lang="fr-BE" sz="2200" dirty="0">
                <a:cs typeface="Times New Roman" panose="02020603050405020304" pitchFamily="18" charset="0"/>
              </a:rPr>
              <a:t> chauffage 49550676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C332: </a:t>
            </a:r>
            <a:r>
              <a:rPr lang="fr-BE" sz="2200" dirty="0" err="1">
                <a:cs typeface="Times New Roman" panose="02020603050405020304" pitchFamily="18" charset="0"/>
              </a:rPr>
              <a:t>reparatie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raam</a:t>
            </a:r>
            <a:r>
              <a:rPr lang="fr-BE" sz="2200" dirty="0">
                <a:cs typeface="Times New Roman" panose="02020603050405020304" pitchFamily="18" charset="0"/>
              </a:rPr>
              <a:t> 50214448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Blok 1 lek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NOH: </a:t>
            </a:r>
            <a:r>
              <a:rPr lang="fr-BE" sz="2200" dirty="0" err="1">
                <a:cs typeface="Times New Roman" panose="02020603050405020304" pitchFamily="18" charset="0"/>
              </a:rPr>
              <a:t>cafetaria</a:t>
            </a:r>
            <a:endParaRPr lang="fr-BE" sz="2200" dirty="0"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E10A1-0648-3357-B07E-925B504DE2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01719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75882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6724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4723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91845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500E0-2D78-FA06-9960-739A68865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3058E1-9218-83E3-C993-2165C137AA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84B9BB-B98F-652A-2000-8CBE8BB58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469FC-7DB2-6E4D-CA98-D61A4062F8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56795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4A79C-1A22-513F-064E-99611327B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BFD4CB-E6E0-1AAA-8CE7-42E2340E43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F52DAD-D320-8823-2EFB-017CFAB69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A6721-2EBA-38FA-A67B-0A0D3B9C2B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0181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50395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72543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EAF9F-442E-CB96-70F5-2B1FA36CF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192468-8EF2-7AB9-410C-C4ADE4BE8C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1559E0-1FC9-4F4D-870D-1E9B58DFEE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463BF-D00B-C186-B2F0-9FA89E4026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2874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TODO </a:t>
            </a:r>
            <a:r>
              <a:rPr lang="fr-BE" dirty="0" err="1"/>
              <a:t>alarmsysteem</a:t>
            </a:r>
            <a:br>
              <a:rPr lang="fr-BE" dirty="0"/>
            </a:br>
            <a:r>
              <a:rPr lang="fr-BE" dirty="0"/>
              <a:t>NOH: </a:t>
            </a:r>
            <a:r>
              <a:rPr lang="fr-BE" dirty="0" err="1"/>
              <a:t>gat</a:t>
            </a:r>
            <a:r>
              <a:rPr lang="fr-BE" dirty="0"/>
              <a:t> in de </a:t>
            </a:r>
            <a:r>
              <a:rPr lang="fr-BE" dirty="0" err="1"/>
              <a:t>muur</a:t>
            </a:r>
            <a:r>
              <a:rPr lang="fr-BE" dirty="0"/>
              <a:t> WO</a:t>
            </a:r>
            <a:br>
              <a:rPr lang="fr-BE" dirty="0"/>
            </a:b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3357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20005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BE" b="1" dirty="0"/>
              <a:t>PPT DEEL TSS INFRA / </a:t>
            </a:r>
          </a:p>
          <a:p>
            <a:r>
              <a:rPr lang="fr-BE" b="1" dirty="0"/>
              <a:t>PPT PARTIE DU TSS INFRA  </a:t>
            </a:r>
            <a:br>
              <a:rPr lang="fr-BE" b="1" dirty="0"/>
            </a:br>
            <a:r>
              <a:rPr lang="fr-BE" sz="4400" b="1" dirty="0"/>
              <a:t>1</a:t>
            </a:r>
            <a:r>
              <a:rPr lang="fr-BE" b="1" dirty="0"/>
              <a:t>LT De Vleeschouwer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55021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Verwerkte</a:t>
            </a:r>
            <a:r>
              <a:rPr lang="fr-BE" u="sng" dirty="0"/>
              <a:t> </a:t>
            </a:r>
            <a:r>
              <a:rPr lang="fr-BE" u="sng" dirty="0" err="1"/>
              <a:t>WOs</a:t>
            </a:r>
            <a:r>
              <a:rPr lang="fr-BE" u="sng" dirty="0"/>
              <a:t> 1Ech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1Ech: al 451 </a:t>
            </a:r>
            <a:r>
              <a:rPr lang="fr-BE" sz="2400" dirty="0" err="1">
                <a:cs typeface="Times New Roman" panose="02020603050405020304" pitchFamily="18" charset="0"/>
              </a:rPr>
              <a:t>afgesloten</a:t>
            </a:r>
            <a:r>
              <a:rPr lang="fr-BE" sz="2400" dirty="0">
                <a:cs typeface="Times New Roman" panose="02020603050405020304" pitchFamily="18" charset="0"/>
              </a:rPr>
              <a:t> in 2025 (369 </a:t>
            </a:r>
            <a:r>
              <a:rPr lang="fr-BE" sz="2400" dirty="0" err="1">
                <a:cs typeface="Times New Roman" panose="02020603050405020304" pitchFamily="18" charset="0"/>
              </a:rPr>
              <a:t>vorige</a:t>
            </a:r>
            <a:r>
              <a:rPr lang="fr-BE" sz="2400" dirty="0">
                <a:cs typeface="Times New Roman" panose="02020603050405020304" pitchFamily="18" charset="0"/>
              </a:rPr>
              <a:t> RTECH)</a:t>
            </a:r>
            <a:br>
              <a:rPr lang="fr-BE" sz="2400" dirty="0">
                <a:cs typeface="Times New Roman" panose="02020603050405020304" pitchFamily="18" charset="0"/>
              </a:rPr>
            </a:b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TPF: al 724 </a:t>
            </a:r>
            <a:r>
              <a:rPr lang="fr-BE" sz="2400" dirty="0" err="1">
                <a:cs typeface="Times New Roman" panose="02020603050405020304" pitchFamily="18" charset="0"/>
              </a:rPr>
              <a:t>afgesloten</a:t>
            </a:r>
            <a:r>
              <a:rPr lang="fr-BE" sz="2400" dirty="0">
                <a:cs typeface="Times New Roman" panose="02020603050405020304" pitchFamily="18" charset="0"/>
              </a:rPr>
              <a:t> in 2025 (519 </a:t>
            </a:r>
            <a:r>
              <a:rPr lang="fr-BE" sz="2400" dirty="0" err="1">
                <a:cs typeface="Times New Roman" panose="02020603050405020304" pitchFamily="18" charset="0"/>
              </a:rPr>
              <a:t>vorige</a:t>
            </a:r>
            <a:r>
              <a:rPr lang="fr-BE" sz="2400" dirty="0">
                <a:cs typeface="Times New Roman" panose="02020603050405020304" pitchFamily="18" charset="0"/>
              </a:rPr>
              <a:t> RTECH)</a:t>
            </a:r>
            <a:br>
              <a:rPr lang="fr-BE" sz="2400" dirty="0">
                <a:cs typeface="Times New Roman" panose="02020603050405020304" pitchFamily="18" charset="0"/>
              </a:rPr>
            </a:b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Totaal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b="1" u="sng" dirty="0">
                <a:cs typeface="Times New Roman" panose="02020603050405020304" pitchFamily="18" charset="0"/>
              </a:rPr>
              <a:t>1175</a:t>
            </a:r>
            <a:r>
              <a:rPr lang="fr-BE" sz="2400" dirty="0">
                <a:cs typeface="Times New Roman" panose="02020603050405020304" pitchFamily="18" charset="0"/>
              </a:rPr>
              <a:t> (501 in het </a:t>
            </a:r>
            <a:r>
              <a:rPr lang="fr-BE" sz="2400" dirty="0" err="1">
                <a:cs typeface="Times New Roman" panose="02020603050405020304" pitchFamily="18" charset="0"/>
              </a:rPr>
              <a:t>totaal</a:t>
            </a:r>
            <a:r>
              <a:rPr lang="fr-BE" sz="2400" dirty="0">
                <a:cs typeface="Times New Roman" panose="02020603050405020304" pitchFamily="18" charset="0"/>
              </a:rPr>
              <a:t> in 2024)</a:t>
            </a: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5FB9F4-17F9-DB1E-1C2B-6F3EE1CE1161}"/>
              </a:ext>
            </a:extLst>
          </p:cNvPr>
          <p:cNvSpPr/>
          <p:nvPr/>
        </p:nvSpPr>
        <p:spPr>
          <a:xfrm>
            <a:off x="9366125" y="5410042"/>
            <a:ext cx="2825875" cy="1404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5FE109E-7C4E-3A26-B41F-34E22BBC74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623147"/>
              </p:ext>
            </p:extLst>
          </p:nvPr>
        </p:nvGraphicFramePr>
        <p:xfrm>
          <a:off x="1" y="3723403"/>
          <a:ext cx="11770178" cy="3191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317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1492E-2783-385F-658B-77E958959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DF85AF-74E8-ABE7-386B-9EA2800EF4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Situatie</a:t>
            </a:r>
            <a:r>
              <a:rPr lang="fr-BE" u="sng" dirty="0"/>
              <a:t> TPF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C2BAB-19C5-0E83-A7D2-C78C9EC483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2025</a:t>
            </a: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1.5 FTE </a:t>
            </a:r>
            <a:r>
              <a:rPr lang="fr-BE" sz="2200" dirty="0" err="1">
                <a:cs typeface="Times New Roman" panose="02020603050405020304" pitchFamily="18" charset="0"/>
              </a:rPr>
              <a:t>binnen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contract</a:t>
            </a:r>
            <a:r>
              <a:rPr lang="fr-BE" sz="2200" dirty="0">
                <a:cs typeface="Times New Roman" panose="02020603050405020304" pitchFamily="18" charset="0"/>
              </a:rPr>
              <a:t> (</a:t>
            </a:r>
            <a:r>
              <a:rPr lang="fr-BE" sz="2200" dirty="0" err="1">
                <a:cs typeface="Times New Roman" panose="02020603050405020304" pitchFamily="18" charset="0"/>
              </a:rPr>
              <a:t>ruwe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schatting</a:t>
            </a:r>
            <a:r>
              <a:rPr lang="fr-BE" sz="2200" dirty="0">
                <a:cs typeface="Times New Roman" panose="02020603050405020304" pitchFamily="18" charset="0"/>
              </a:rPr>
              <a:t> na 1 </a:t>
            </a:r>
            <a:r>
              <a:rPr lang="fr-BE" sz="2200" dirty="0" err="1">
                <a:cs typeface="Times New Roman" panose="02020603050405020304" pitchFamily="18" charset="0"/>
              </a:rPr>
              <a:t>initieel</a:t>
            </a:r>
            <a:r>
              <a:rPr lang="fr-BE" sz="2200" dirty="0">
                <a:cs typeface="Times New Roman" panose="02020603050405020304" pitchFamily="18" charset="0"/>
              </a:rPr>
              <a:t> 1 FTE)</a:t>
            </a:r>
          </a:p>
          <a:p>
            <a:pPr marL="1543050" lvl="2" indent="-342900"/>
            <a:r>
              <a:rPr lang="fr-BE" sz="2200" dirty="0" err="1">
                <a:cs typeface="Times New Roman" panose="02020603050405020304" pitchFamily="18" charset="0"/>
              </a:rPr>
              <a:t>Tegen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september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was</a:t>
            </a:r>
            <a:r>
              <a:rPr lang="fr-BE" sz="2200" dirty="0">
                <a:cs typeface="Times New Roman" panose="02020603050405020304" pitchFamily="18" charset="0"/>
              </a:rPr>
              <a:t> het budget </a:t>
            </a:r>
            <a:r>
              <a:rPr lang="fr-BE" sz="2200" dirty="0" err="1">
                <a:cs typeface="Times New Roman" panose="02020603050405020304" pitchFamily="18" charset="0"/>
              </a:rPr>
              <a:t>bijna</a:t>
            </a:r>
            <a:r>
              <a:rPr lang="fr-BE" sz="2200" dirty="0">
                <a:cs typeface="Times New Roman" panose="02020603050405020304" pitchFamily="18" charset="0"/>
              </a:rPr>
              <a:t> op </a:t>
            </a:r>
            <a:r>
              <a:rPr lang="fr-BE" sz="2200" dirty="0" err="1">
                <a:cs typeface="Times New Roman" panose="02020603050405020304" pitchFamily="18" charset="0"/>
              </a:rPr>
              <a:t>door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late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verrekeningen</a:t>
            </a:r>
            <a:endParaRPr lang="fr-BE" sz="2200" dirty="0">
              <a:cs typeface="Times New Roman" panose="02020603050405020304" pitchFamily="18" charset="0"/>
            </a:endParaRP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2 à 3 FTE </a:t>
            </a:r>
            <a:r>
              <a:rPr lang="fr-BE" sz="2200" dirty="0" err="1">
                <a:cs typeface="Times New Roman" panose="02020603050405020304" pitchFamily="18" charset="0"/>
              </a:rPr>
              <a:t>nodig</a:t>
            </a:r>
            <a:r>
              <a:rPr lang="fr-BE" sz="2200" dirty="0">
                <a:cs typeface="Times New Roman" panose="02020603050405020304" pitchFamily="18" charset="0"/>
              </a:rPr>
              <a:t> om alles te </a:t>
            </a:r>
            <a:r>
              <a:rPr lang="fr-BE" sz="2200" dirty="0" err="1">
                <a:cs typeface="Times New Roman" panose="02020603050405020304" pitchFamily="18" charset="0"/>
              </a:rPr>
              <a:t>verwerken</a:t>
            </a:r>
            <a:endParaRPr lang="fr-BE" sz="2200" dirty="0">
              <a:cs typeface="Times New Roman" panose="02020603050405020304" pitchFamily="18" charset="0"/>
            </a:endParaRPr>
          </a:p>
          <a:p>
            <a:pPr marL="1543050" lvl="2" indent="-342900"/>
            <a:r>
              <a:rPr lang="fr-BE" sz="2200" dirty="0">
                <a:cs typeface="Times New Roman" panose="02020603050405020304" pitchFamily="18" charset="0"/>
              </a:rPr>
              <a:t>Prio op </a:t>
            </a:r>
            <a:r>
              <a:rPr lang="fr-BE" sz="2200" dirty="0" err="1">
                <a:cs typeface="Times New Roman" panose="02020603050405020304" pitchFamily="18" charset="0"/>
              </a:rPr>
              <a:t>urgenties</a:t>
            </a:r>
            <a:endParaRPr lang="fr-BE" sz="22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2026</a:t>
            </a:r>
          </a:p>
          <a:p>
            <a:pPr marL="1543050" lvl="2" indent="-342900"/>
            <a:r>
              <a:rPr lang="fr-BE" sz="2200" dirty="0" err="1">
                <a:cs typeface="Times New Roman" panose="02020603050405020304" pitchFamily="18" charset="0"/>
              </a:rPr>
              <a:t>Nog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steeds</a:t>
            </a:r>
            <a:r>
              <a:rPr lang="fr-BE" sz="2200" dirty="0">
                <a:cs typeface="Times New Roman" panose="02020603050405020304" pitchFamily="18" charset="0"/>
              </a:rPr>
              <a:t> 1.5 FTE </a:t>
            </a:r>
            <a:r>
              <a:rPr lang="fr-BE" sz="2200" dirty="0" err="1">
                <a:cs typeface="Times New Roman" panose="02020603050405020304" pitchFamily="18" charset="0"/>
              </a:rPr>
              <a:t>tot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minstens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juni</a:t>
            </a:r>
            <a:r>
              <a:rPr lang="fr-BE" sz="2200" dirty="0">
                <a:cs typeface="Times New Roman" panose="02020603050405020304" pitchFamily="18" charset="0"/>
              </a:rPr>
              <a:t> (budget + </a:t>
            </a:r>
            <a:r>
              <a:rPr lang="fr-BE" sz="2200" dirty="0" err="1">
                <a:cs typeface="Times New Roman" panose="02020603050405020304" pitchFamily="18" charset="0"/>
              </a:rPr>
              <a:t>doel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contract</a:t>
            </a:r>
            <a:r>
              <a:rPr lang="fr-BE" sz="2200" dirty="0">
                <a:cs typeface="Times New Roman" panose="02020603050405020304" pitchFamily="18" charset="0"/>
              </a:rPr>
              <a:t>)</a:t>
            </a:r>
          </a:p>
          <a:p>
            <a:pPr marL="1543050" lvl="2" indent="-342900"/>
            <a:r>
              <a:rPr lang="fr-BE" sz="2200" dirty="0" err="1">
                <a:cs typeface="Times New Roman" panose="02020603050405020304" pitchFamily="18" charset="0"/>
              </a:rPr>
              <a:t>Minder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progressie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relighting</a:t>
            </a:r>
            <a:r>
              <a:rPr lang="fr-BE" sz="2200" dirty="0">
                <a:cs typeface="Times New Roman" panose="02020603050405020304" pitchFamily="18" charset="0"/>
              </a:rPr>
              <a:t> </a:t>
            </a:r>
            <a:r>
              <a:rPr lang="fr-BE" sz="2200" dirty="0" err="1">
                <a:cs typeface="Times New Roman" panose="02020603050405020304" pitchFamily="18" charset="0"/>
              </a:rPr>
              <a:t>blok</a:t>
            </a:r>
            <a:r>
              <a:rPr lang="fr-BE" sz="2200" dirty="0">
                <a:cs typeface="Times New Roman" panose="02020603050405020304" pitchFamily="18" charset="0"/>
              </a:rPr>
              <a:t> 1</a:t>
            </a: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35B9C-2DC4-43CD-CA66-AD13C0C14AE4}"/>
              </a:ext>
            </a:extLst>
          </p:cNvPr>
          <p:cNvSpPr/>
          <p:nvPr/>
        </p:nvSpPr>
        <p:spPr>
          <a:xfrm>
            <a:off x="9366125" y="5410042"/>
            <a:ext cx="2825875" cy="1404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89505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Openstaande</a:t>
            </a:r>
            <a:r>
              <a:rPr lang="fr-BE" u="sng" dirty="0"/>
              <a:t> </a:t>
            </a:r>
            <a:r>
              <a:rPr lang="fr-BE" u="sng" dirty="0" err="1"/>
              <a:t>WOs</a:t>
            </a:r>
            <a:r>
              <a:rPr lang="fr-BE" u="sng" dirty="0"/>
              <a:t> 2Ech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1218 (1293 </a:t>
            </a:r>
            <a:r>
              <a:rPr lang="fr-BE" sz="2400" dirty="0" err="1">
                <a:cs typeface="Times New Roman" panose="02020603050405020304" pitchFamily="18" charset="0"/>
              </a:rPr>
              <a:t>vorige</a:t>
            </a:r>
            <a:r>
              <a:rPr lang="fr-BE" sz="2400" dirty="0">
                <a:cs typeface="Times New Roman" panose="02020603050405020304" pitchFamily="18" charset="0"/>
              </a:rPr>
              <a:t> RTECH)</a:t>
            </a: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Lichte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daling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door</a:t>
            </a:r>
            <a:r>
              <a:rPr lang="fr-BE" sz="2400" dirty="0">
                <a:cs typeface="Times New Roman" panose="02020603050405020304" pitchFamily="18" charset="0"/>
              </a:rPr>
              <a:t> UTO en </a:t>
            </a:r>
            <a:r>
              <a:rPr lang="fr-BE" sz="2400" dirty="0" err="1">
                <a:cs typeface="Times New Roman" panose="02020603050405020304" pitchFamily="18" charset="0"/>
              </a:rPr>
              <a:t>Contract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daken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B0FE4FE-58CD-4872-84C8-82B257F137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259771"/>
              </p:ext>
            </p:extLst>
          </p:nvPr>
        </p:nvGraphicFramePr>
        <p:xfrm>
          <a:off x="623968" y="2928993"/>
          <a:ext cx="10480431" cy="3139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4652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Huidige</a:t>
            </a:r>
            <a:r>
              <a:rPr lang="fr-BE" u="sng" dirty="0"/>
              <a:t> en </a:t>
            </a:r>
            <a:r>
              <a:rPr lang="fr-BE" u="sng" dirty="0" err="1"/>
              <a:t>toekomstige</a:t>
            </a:r>
            <a:r>
              <a:rPr lang="fr-BE" u="sng" dirty="0"/>
              <a:t> </a:t>
            </a:r>
            <a:r>
              <a:rPr lang="fr-BE" u="sng" dirty="0" err="1"/>
              <a:t>situatie</a:t>
            </a:r>
            <a:r>
              <a:rPr lang="fr-BE" u="sng" dirty="0"/>
              <a:t> </a:t>
            </a:r>
            <a:r>
              <a:rPr lang="fr-BE" u="sng" dirty="0" err="1"/>
              <a:t>personeel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b="1" u="sng" dirty="0">
                <a:cs typeface="Times New Roman" panose="02020603050405020304" pitchFamily="18" charset="0"/>
              </a:rPr>
              <a:t>1Ech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nl-BE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OOffr</a:t>
            </a:r>
            <a:r>
              <a:rPr lang="nl-B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2/2 (idem, </a:t>
            </a:r>
            <a:r>
              <a:rPr lang="nl-BE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CallDesk</a:t>
            </a:r>
            <a:r>
              <a:rPr lang="nl-B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maand weg wegens operatie)</a:t>
            </a:r>
          </a:p>
          <a:p>
            <a:pPr marL="1200150" lvl="1" indent="-457200">
              <a:buFontTx/>
              <a:buChar char="-"/>
            </a:pPr>
            <a:r>
              <a:rPr lang="nl-B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Polyvalent: </a:t>
            </a:r>
            <a:r>
              <a:rPr lang="nl-BE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1/14</a:t>
            </a:r>
            <a:r>
              <a:rPr lang="nl-B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nl-BE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 persoon langdurig ziek</a:t>
            </a:r>
            <a:r>
              <a:rPr lang="nl-B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200150" lvl="1" indent="-457200">
              <a:buFontTx/>
              <a:buChar char="-"/>
            </a:pPr>
            <a:r>
              <a:rPr lang="nl-BE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Rosetta</a:t>
            </a:r>
            <a:r>
              <a:rPr lang="nl-B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/Reboot4You: 3 (idem)</a:t>
            </a:r>
          </a:p>
          <a:p>
            <a:pPr marL="1200150" lvl="1" indent="-457200">
              <a:buFontTx/>
              <a:buChar char="-"/>
            </a:pPr>
            <a:r>
              <a:rPr lang="nl-B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 </a:t>
            </a:r>
            <a:r>
              <a:rPr lang="nl-BE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</a:t>
            </a:r>
            <a:r>
              <a:rPr lang="nl-B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3 (idem) =&gt; focus groenonderhoud</a:t>
            </a:r>
          </a:p>
          <a:p>
            <a:pPr marL="1200150" lvl="1" indent="-457200">
              <a:buFontTx/>
              <a:buChar char="-"/>
            </a:pPr>
            <a:r>
              <a:rPr lang="nl-BE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+ 1 </a:t>
            </a:r>
            <a:r>
              <a:rPr lang="nl-BE" b="1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Ooffr</a:t>
            </a:r>
            <a:r>
              <a:rPr lang="nl-BE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vorming polyvalent zal doen</a:t>
            </a:r>
            <a:endParaRPr lang="nl-BE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nl-BE" sz="2400" b="1" u="sng" dirty="0">
                <a:cs typeface="Times New Roman" panose="02020603050405020304" pitchFamily="18" charset="0"/>
              </a:rPr>
              <a:t>2Ech</a:t>
            </a:r>
          </a:p>
          <a:p>
            <a:pPr marL="1200150" lvl="1" indent="-457200">
              <a:buFontTx/>
              <a:buChar char="-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Elektriciens: </a:t>
            </a:r>
            <a:r>
              <a:rPr lang="nl-BE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3/5 (+1 persoon terug van CMAR)</a:t>
            </a:r>
          </a:p>
          <a:p>
            <a:pPr marL="1200150" lvl="1" indent="-457200">
              <a:buFontTx/>
              <a:buChar char="-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Loodgieters: </a:t>
            </a:r>
            <a:r>
              <a:rPr lang="nl-BE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1/5 (-1 DVEP =&gt; BDL)</a:t>
            </a:r>
          </a:p>
          <a:p>
            <a:pPr marL="1200150" lvl="1" indent="-457200">
              <a:buFontTx/>
              <a:buChar char="-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Schilders: 3/5 (idem, </a:t>
            </a:r>
            <a:r>
              <a:rPr lang="nl-BE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-1 in 2026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200150" lvl="1" indent="-457200">
              <a:buFontTx/>
              <a:buChar char="-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Slotenmaker: </a:t>
            </a:r>
            <a:r>
              <a:rPr lang="nl-BE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4 mensen in opleiding (cumul)</a:t>
            </a: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63862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/>
              <a:t>12. </a:t>
            </a:r>
            <a:r>
              <a:rPr lang="fr-BE" u="sng" dirty="0" err="1"/>
              <a:t>Werken</a:t>
            </a:r>
            <a:r>
              <a:rPr lang="fr-BE" u="sng" dirty="0"/>
              <a:t>: </a:t>
            </a:r>
            <a:r>
              <a:rPr lang="fr-BE" u="sng" dirty="0" err="1"/>
              <a:t>sanitair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r>
              <a:rPr lang="fr-BE" sz="2400" b="1" u="sng" dirty="0" err="1">
                <a:cs typeface="Times New Roman" panose="02020603050405020304" pitchFamily="18" charset="0"/>
              </a:rPr>
              <a:t>Grote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hoeveelheid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blokken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geherconditioneerd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endParaRPr lang="fr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F418D8-3E64-F21E-AA66-00AB23677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745"/>
            <a:ext cx="12192000" cy="66325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38FB724-687C-A007-985D-1C902F9C596E}"/>
              </a:ext>
            </a:extLst>
          </p:cNvPr>
          <p:cNvSpPr/>
          <p:nvPr/>
        </p:nvSpPr>
        <p:spPr>
          <a:xfrm>
            <a:off x="3297382" y="2309091"/>
            <a:ext cx="415636" cy="85898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C3B723-7D86-F1FC-B167-1FE874DB57DC}"/>
              </a:ext>
            </a:extLst>
          </p:cNvPr>
          <p:cNvSpPr/>
          <p:nvPr/>
        </p:nvSpPr>
        <p:spPr>
          <a:xfrm>
            <a:off x="3297382" y="3426206"/>
            <a:ext cx="415636" cy="77352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977CB3-B25A-6738-FE79-76530443C84F}"/>
              </a:ext>
            </a:extLst>
          </p:cNvPr>
          <p:cNvSpPr/>
          <p:nvPr/>
        </p:nvSpPr>
        <p:spPr>
          <a:xfrm>
            <a:off x="3297382" y="4413998"/>
            <a:ext cx="415636" cy="82431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69474E-46F5-6961-1B69-8EF1F5F0893D}"/>
              </a:ext>
            </a:extLst>
          </p:cNvPr>
          <p:cNvSpPr/>
          <p:nvPr/>
        </p:nvSpPr>
        <p:spPr>
          <a:xfrm>
            <a:off x="4017117" y="3589687"/>
            <a:ext cx="415636" cy="82431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B13594-6DE3-24B2-8330-FCF017247088}"/>
              </a:ext>
            </a:extLst>
          </p:cNvPr>
          <p:cNvSpPr/>
          <p:nvPr/>
        </p:nvSpPr>
        <p:spPr>
          <a:xfrm>
            <a:off x="3841996" y="2102135"/>
            <a:ext cx="415636" cy="82431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B024C5-9D02-80AB-2A86-21C8ED83B6B0}"/>
              </a:ext>
            </a:extLst>
          </p:cNvPr>
          <p:cNvSpPr/>
          <p:nvPr/>
        </p:nvSpPr>
        <p:spPr>
          <a:xfrm>
            <a:off x="5166713" y="1981322"/>
            <a:ext cx="1705142" cy="133658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A8760-4584-4C02-6ED1-7D32C70BC5A1}"/>
              </a:ext>
            </a:extLst>
          </p:cNvPr>
          <p:cNvSpPr/>
          <p:nvPr/>
        </p:nvSpPr>
        <p:spPr>
          <a:xfrm>
            <a:off x="10386291" y="879545"/>
            <a:ext cx="780473" cy="61883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FB2D01-41C9-122D-1C29-D2E418C57C1B}"/>
              </a:ext>
            </a:extLst>
          </p:cNvPr>
          <p:cNvSpPr/>
          <p:nvPr/>
        </p:nvSpPr>
        <p:spPr>
          <a:xfrm>
            <a:off x="8298874" y="4516733"/>
            <a:ext cx="512617" cy="72157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39E900-8FE1-8B24-3D17-87121626DF26}"/>
              </a:ext>
            </a:extLst>
          </p:cNvPr>
          <p:cNvSpPr/>
          <p:nvPr/>
        </p:nvSpPr>
        <p:spPr>
          <a:xfrm>
            <a:off x="6682508" y="582346"/>
            <a:ext cx="937492" cy="92595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D23B1E-24ED-A504-2C8E-779A5CA7BB6C}"/>
              </a:ext>
            </a:extLst>
          </p:cNvPr>
          <p:cNvSpPr/>
          <p:nvPr/>
        </p:nvSpPr>
        <p:spPr>
          <a:xfrm>
            <a:off x="6966049" y="1992568"/>
            <a:ext cx="1359501" cy="133658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BFF6A0-BE3C-0F1A-B9BE-18048C4C2F92}"/>
              </a:ext>
            </a:extLst>
          </p:cNvPr>
          <p:cNvSpPr/>
          <p:nvPr/>
        </p:nvSpPr>
        <p:spPr>
          <a:xfrm>
            <a:off x="4561731" y="4139348"/>
            <a:ext cx="415636" cy="151647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B1F3EE-8612-4C8F-E7BA-EE5272998B9D}"/>
              </a:ext>
            </a:extLst>
          </p:cNvPr>
          <p:cNvSpPr/>
          <p:nvPr/>
        </p:nvSpPr>
        <p:spPr>
          <a:xfrm>
            <a:off x="1805709" y="222400"/>
            <a:ext cx="937492" cy="85898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79E8C-EC42-1980-EC22-148DD3575011}"/>
              </a:ext>
            </a:extLst>
          </p:cNvPr>
          <p:cNvSpPr/>
          <p:nvPr/>
        </p:nvSpPr>
        <p:spPr>
          <a:xfrm>
            <a:off x="9716655" y="879545"/>
            <a:ext cx="584403" cy="6188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91C86B-D135-2E97-270E-A4ACCB38A4AA}"/>
              </a:ext>
            </a:extLst>
          </p:cNvPr>
          <p:cNvSpPr/>
          <p:nvPr/>
        </p:nvSpPr>
        <p:spPr>
          <a:xfrm>
            <a:off x="6966048" y="4516733"/>
            <a:ext cx="1301069" cy="102645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4E3C4-84A7-3A9B-69E8-8775F8A8A81D}"/>
              </a:ext>
            </a:extLst>
          </p:cNvPr>
          <p:cNvSpPr txBox="1"/>
          <p:nvPr/>
        </p:nvSpPr>
        <p:spPr>
          <a:xfrm>
            <a:off x="3841996" y="-53110"/>
            <a:ext cx="7949612" cy="98488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Situatie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grote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werken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sanitair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TPF</a:t>
            </a:r>
          </a:p>
          <a:p>
            <a:endParaRPr lang="nl-BE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662344F-7CEE-A17F-F03A-CCDDDDBF5341}"/>
              </a:ext>
            </a:extLst>
          </p:cNvPr>
          <p:cNvSpPr/>
          <p:nvPr/>
        </p:nvSpPr>
        <p:spPr>
          <a:xfrm>
            <a:off x="4561732" y="3144676"/>
            <a:ext cx="415636" cy="82431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3A5A8F8-4B9C-6BDE-D9CA-5B28E161F755}"/>
              </a:ext>
            </a:extLst>
          </p:cNvPr>
          <p:cNvSpPr/>
          <p:nvPr/>
        </p:nvSpPr>
        <p:spPr>
          <a:xfrm>
            <a:off x="8476110" y="868105"/>
            <a:ext cx="780473" cy="155940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24DA95-D9F5-B466-E02A-D0B075A1CF77}"/>
              </a:ext>
            </a:extLst>
          </p:cNvPr>
          <p:cNvSpPr/>
          <p:nvPr/>
        </p:nvSpPr>
        <p:spPr>
          <a:xfrm>
            <a:off x="6246313" y="830092"/>
            <a:ext cx="338884" cy="73476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126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F66B65-479E-9D1A-14C8-A5AF63B6B3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B5A11-F7B4-EA8F-0700-962BA7B1BB5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805BF0-BC1D-C7A6-0810-F3A72E5DDE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830"/>
          <a:stretch/>
        </p:blipFill>
        <p:spPr>
          <a:xfrm>
            <a:off x="0" y="0"/>
            <a:ext cx="1217465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472BA42-2FAC-A916-A21B-94243D780F73}"/>
              </a:ext>
            </a:extLst>
          </p:cNvPr>
          <p:cNvSpPr/>
          <p:nvPr/>
        </p:nvSpPr>
        <p:spPr>
          <a:xfrm>
            <a:off x="9764487" y="790499"/>
            <a:ext cx="468084" cy="160435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10CC6A-ED66-E2FA-E2C9-D297C0B0128B}"/>
              </a:ext>
            </a:extLst>
          </p:cNvPr>
          <p:cNvSpPr/>
          <p:nvPr/>
        </p:nvSpPr>
        <p:spPr>
          <a:xfrm>
            <a:off x="10330545" y="1"/>
            <a:ext cx="468084" cy="14983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A8E02A-D4F2-8C25-3029-181B6A795E3D}"/>
              </a:ext>
            </a:extLst>
          </p:cNvPr>
          <p:cNvSpPr/>
          <p:nvPr/>
        </p:nvSpPr>
        <p:spPr>
          <a:xfrm>
            <a:off x="3875314" y="4191000"/>
            <a:ext cx="990599" cy="167828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A7DA0F-809F-BE8B-D10C-3AD6013EB1EC}"/>
              </a:ext>
            </a:extLst>
          </p:cNvPr>
          <p:cNvSpPr/>
          <p:nvPr/>
        </p:nvSpPr>
        <p:spPr>
          <a:xfrm>
            <a:off x="5028393" y="4191000"/>
            <a:ext cx="990600" cy="133658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4C9F2A-0FE6-FB98-11E4-6F5A771E2576}"/>
              </a:ext>
            </a:extLst>
          </p:cNvPr>
          <p:cNvSpPr/>
          <p:nvPr/>
        </p:nvSpPr>
        <p:spPr>
          <a:xfrm>
            <a:off x="6181473" y="4190999"/>
            <a:ext cx="990600" cy="133658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1DDBE8-8CCB-5390-C102-B9AA466DE12D}"/>
              </a:ext>
            </a:extLst>
          </p:cNvPr>
          <p:cNvSpPr/>
          <p:nvPr/>
        </p:nvSpPr>
        <p:spPr>
          <a:xfrm>
            <a:off x="7326089" y="4190998"/>
            <a:ext cx="990600" cy="133658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AC35E3-720A-0D49-8AB6-6E8E5D0A5673}"/>
              </a:ext>
            </a:extLst>
          </p:cNvPr>
          <p:cNvSpPr/>
          <p:nvPr/>
        </p:nvSpPr>
        <p:spPr>
          <a:xfrm>
            <a:off x="424537" y="3429000"/>
            <a:ext cx="1741719" cy="2098581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9BB449-6C8A-E994-98E7-810637BAD128}"/>
              </a:ext>
            </a:extLst>
          </p:cNvPr>
          <p:cNvSpPr/>
          <p:nvPr/>
        </p:nvSpPr>
        <p:spPr>
          <a:xfrm>
            <a:off x="1360715" y="1219200"/>
            <a:ext cx="1273628" cy="171557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78CB72-84BE-C428-24F8-D3698D76CB3E}"/>
              </a:ext>
            </a:extLst>
          </p:cNvPr>
          <p:cNvSpPr/>
          <p:nvPr/>
        </p:nvSpPr>
        <p:spPr>
          <a:xfrm>
            <a:off x="10893291" y="2873932"/>
            <a:ext cx="1113652" cy="100138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DCE560-CB61-E688-6778-9A0C9B82742B}"/>
              </a:ext>
            </a:extLst>
          </p:cNvPr>
          <p:cNvSpPr txBox="1"/>
          <p:nvPr/>
        </p:nvSpPr>
        <p:spPr>
          <a:xfrm>
            <a:off x="17345" y="114887"/>
            <a:ext cx="7949612" cy="98488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Situatie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grote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werken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</a:t>
            </a:r>
            <a:r>
              <a:rPr lang="fr-BE" sz="4000" u="sng" dirty="0" err="1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sanitair</a:t>
            </a:r>
            <a:r>
              <a:rPr lang="fr-BE" sz="4000" u="sng" dirty="0">
                <a:solidFill>
                  <a:srgbClr val="008990"/>
                </a:solidFill>
                <a:latin typeface="Palanquin Bold"/>
                <a:cs typeface="Palanquin Bold"/>
                <a:sym typeface="Palanquin Bold"/>
              </a:rPr>
              <a:t> TPF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62724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Werken</a:t>
            </a:r>
            <a:r>
              <a:rPr lang="fr-BE" u="sng" dirty="0"/>
              <a:t>: </a:t>
            </a:r>
            <a:r>
              <a:rPr lang="fr-BE" u="sng" dirty="0" err="1"/>
              <a:t>sanitair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r>
              <a:rPr lang="fr-BE" sz="2400" b="1" u="sng" dirty="0" err="1">
                <a:cs typeface="Times New Roman" panose="02020603050405020304" pitchFamily="18" charset="0"/>
              </a:rPr>
              <a:t>Grote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hoeveelheid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blokken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geherconditioneerd</a:t>
            </a:r>
            <a:r>
              <a:rPr lang="fr-BE" sz="2400" b="1" u="sng" dirty="0">
                <a:cs typeface="Times New Roman" panose="02020603050405020304" pitchFamily="18" charset="0"/>
              </a:rPr>
              <a:t> (FYI)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14B (oktober 2024): Constructiefout bij het renoveren van de afvoerleidingen (foute helling geplaatst door firma), deze was door mijn eigen loodgieters in orde gebracht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8 (12/02/2025): verzakking van de afvoerleiding, verstopping bij de douches en problemen warm water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 (14/02/2025): </a:t>
            </a:r>
            <a:r>
              <a:rPr lang="nl-B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herconditioneren</a:t>
            </a: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sanitair Cab CHOD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12 (15/02/2025): een andere Fa had in het verleden de muurtoiletten vervangen met grondtoiletten zonder de helling correct aan te passen en de urinoirs waren afgeleefd </a:t>
            </a:r>
            <a:b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(hier moeten de </a:t>
            </a:r>
            <a:r>
              <a:rPr lang="nl-B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pombakken</a:t>
            </a: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ook nog vervangen worden)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13 (26/02/2025): constructiefout bij renovatie door andere Fa (foute helling + bocht van 90°), alles moest opnieuw geïnstalleerd worden (er moeten ook nog een paar urinoirs vervangen worden)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Bijna alle blokken (februari/maart): vervangen van de vernevelaars van quasi alle kranen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4 (18/03/2025): toiletten tegenover lokaal 4C0.95 waren in extreem slechte toestand (verstopt met excrement dat tot over de vloer overstroomd was)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57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Werken</a:t>
            </a:r>
            <a:r>
              <a:rPr lang="fr-BE" u="sng" dirty="0"/>
              <a:t>: </a:t>
            </a:r>
            <a:r>
              <a:rPr lang="fr-BE" u="sng" dirty="0" err="1"/>
              <a:t>sanitair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r>
              <a:rPr lang="fr-BE" sz="2400" b="1" u="sng" dirty="0" err="1">
                <a:cs typeface="Times New Roman" panose="02020603050405020304" pitchFamily="18" charset="0"/>
              </a:rPr>
              <a:t>Grote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hoeveelheid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blokken</a:t>
            </a:r>
            <a:r>
              <a:rPr lang="fr-BE" sz="2400" b="1" u="sng" dirty="0">
                <a:cs typeface="Times New Roman" panose="02020603050405020304" pitchFamily="18" charset="0"/>
              </a:rPr>
              <a:t> </a:t>
            </a:r>
            <a:r>
              <a:rPr lang="fr-BE" sz="2400" b="1" u="sng" dirty="0" err="1">
                <a:cs typeface="Times New Roman" panose="02020603050405020304" pitchFamily="18" charset="0"/>
              </a:rPr>
              <a:t>geherconditioneerd</a:t>
            </a:r>
            <a:r>
              <a:rPr lang="fr-BE" sz="2400" b="1" u="sng" dirty="0">
                <a:cs typeface="Times New Roman" panose="02020603050405020304" pitchFamily="18" charset="0"/>
              </a:rPr>
              <a:t> (FYI)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14C (25/03/2025): urinoirs zaten allemaal vast alsook een deel van de toiletten, de aanvoer lekte ook wat overstromingen veroorzaakte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Logementsblokken (7A, 7B, 11A, januari en april): toiletten, douches, pompbakken en urinoirs waren afgeleefd en verstopt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11 (11/04/2025): Meerdere toiletten hadden een lekkende toevoer (wateroverlast)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10 (25/04/2025): Te zwakke helling bij de afvoerleidingen en onvoldoende waterdruk wat constant verstoppingen veroorzaakte (probleem druk is opgelost, dit lijkt het probleem met de helling te compenseren)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17 (21/05/2025): De afvoerleiding was dusdanig versleten dat sommige stukken buis een glijbaan geworden waren en de kelder een moeras van excrement geworden was (eerste interventie ok, moet nog fundamenteler aangepakt worden)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20 (21/05/2025): </a:t>
            </a:r>
            <a:r>
              <a:rPr lang="nl-B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Herconditioneren</a:t>
            </a: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van alle toiletten/urinoirs/douches bij de wacht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Blok 26 (28/05/2025): Het gedeelte DGHR had geen enkel stuk sanitair dat nog </a:t>
            </a:r>
            <a:r>
              <a:rPr lang="nl-BE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Ops</a:t>
            </a:r>
            <a:r>
              <a:rPr lang="nl-BE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was (verstoppingen wegens afgeleefd) (idem voor kant ACOS IS, deze is nog TODO)</a:t>
            </a:r>
            <a:endParaRPr lang="nl-B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b="1" dirty="0">
              <a:cs typeface="Times New Roman" panose="02020603050405020304" pitchFamily="18" charset="0"/>
            </a:endParaRPr>
          </a:p>
          <a:p>
            <a:pPr lvl="1" indent="0">
              <a:buNone/>
            </a:pPr>
            <a:endParaRPr lang="fr-BE" sz="2400" b="1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5354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fr-BE" u="sng" dirty="0" err="1"/>
              <a:t>Lokale</a:t>
            </a:r>
            <a:r>
              <a:rPr lang="fr-BE" u="sng" dirty="0"/>
              <a:t> </a:t>
            </a:r>
            <a:r>
              <a:rPr lang="fr-BE" u="sng" dirty="0" err="1"/>
              <a:t>aankopen</a:t>
            </a:r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Meerdere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projecten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kunnen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bestellen</a:t>
            </a:r>
            <a:r>
              <a:rPr lang="fr-BE" sz="2400" dirty="0">
                <a:cs typeface="Times New Roman" panose="02020603050405020304" pitchFamily="18" charset="0"/>
              </a:rPr>
              <a:t> (+- €30.000 </a:t>
            </a:r>
            <a:r>
              <a:rPr lang="fr-BE" sz="2400" dirty="0" err="1">
                <a:cs typeface="Times New Roman" panose="02020603050405020304" pitchFamily="18" charset="0"/>
              </a:rPr>
              <a:t>voor</a:t>
            </a:r>
            <a:r>
              <a:rPr lang="fr-BE" sz="2400" dirty="0">
                <a:cs typeface="Times New Roman" panose="02020603050405020304" pitchFamily="18" charset="0"/>
              </a:rPr>
              <a:t> Evere)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Groot </a:t>
            </a:r>
            <a:r>
              <a:rPr lang="fr-BE" sz="2400" dirty="0" err="1">
                <a:cs typeface="Times New Roman" panose="02020603050405020304" pitchFamily="18" charset="0"/>
              </a:rPr>
              <a:t>deel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naar</a:t>
            </a:r>
            <a:r>
              <a:rPr lang="fr-BE" sz="2400" dirty="0">
                <a:cs typeface="Times New Roman" panose="02020603050405020304" pitchFamily="18" charset="0"/>
              </a:rPr>
              <a:t> logement (</a:t>
            </a:r>
            <a:r>
              <a:rPr lang="fr-BE" sz="2400" dirty="0" err="1">
                <a:cs typeface="Times New Roman" panose="02020603050405020304" pitchFamily="18" charset="0"/>
              </a:rPr>
              <a:t>keukens</a:t>
            </a:r>
            <a:r>
              <a:rPr lang="fr-BE" sz="2400" dirty="0">
                <a:cs typeface="Times New Roman" panose="02020603050405020304" pitchFamily="18" charset="0"/>
              </a:rPr>
              <a:t> + </a:t>
            </a:r>
            <a:r>
              <a:rPr lang="fr-BE" sz="2400" dirty="0" err="1">
                <a:cs typeface="Times New Roman" panose="02020603050405020304" pitchFamily="18" charset="0"/>
              </a:rPr>
              <a:t>waskoten</a:t>
            </a:r>
            <a:r>
              <a:rPr lang="fr-BE" sz="2400" dirty="0">
                <a:cs typeface="Times New Roman" panose="02020603050405020304" pitchFamily="18" charset="0"/>
              </a:rPr>
              <a:t>)</a:t>
            </a: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3C5818D-CA8E-A76E-F8D5-667EB892D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564937"/>
              </p:ext>
            </p:extLst>
          </p:nvPr>
        </p:nvGraphicFramePr>
        <p:xfrm>
          <a:off x="0" y="3107850"/>
          <a:ext cx="10863944" cy="3495690"/>
        </p:xfrm>
        <a:graphic>
          <a:graphicData uri="http://schemas.openxmlformats.org/drawingml/2006/table">
            <a:tbl>
              <a:tblPr/>
              <a:tblGrid>
                <a:gridCol w="1322152">
                  <a:extLst>
                    <a:ext uri="{9D8B030D-6E8A-4147-A177-3AD203B41FA5}">
                      <a16:colId xmlns:a16="http://schemas.microsoft.com/office/drawing/2014/main" val="28370370"/>
                    </a:ext>
                  </a:extLst>
                </a:gridCol>
                <a:gridCol w="684971">
                  <a:extLst>
                    <a:ext uri="{9D8B030D-6E8A-4147-A177-3AD203B41FA5}">
                      <a16:colId xmlns:a16="http://schemas.microsoft.com/office/drawing/2014/main" val="714233103"/>
                    </a:ext>
                  </a:extLst>
                </a:gridCol>
                <a:gridCol w="1322152">
                  <a:extLst>
                    <a:ext uri="{9D8B030D-6E8A-4147-A177-3AD203B41FA5}">
                      <a16:colId xmlns:a16="http://schemas.microsoft.com/office/drawing/2014/main" val="295137334"/>
                    </a:ext>
                  </a:extLst>
                </a:gridCol>
                <a:gridCol w="1338080">
                  <a:extLst>
                    <a:ext uri="{9D8B030D-6E8A-4147-A177-3AD203B41FA5}">
                      <a16:colId xmlns:a16="http://schemas.microsoft.com/office/drawing/2014/main" val="1507348360"/>
                    </a:ext>
                  </a:extLst>
                </a:gridCol>
                <a:gridCol w="6196589">
                  <a:extLst>
                    <a:ext uri="{9D8B030D-6E8A-4147-A177-3AD203B41FA5}">
                      <a16:colId xmlns:a16="http://schemas.microsoft.com/office/drawing/2014/main" val="2830361714"/>
                    </a:ext>
                  </a:extLst>
                </a:gridCol>
              </a:tblGrid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50776853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21006C-4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Insonorisation</a:t>
                      </a:r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bureau </a:t>
                      </a:r>
                      <a:r>
                        <a:rPr lang="nl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</a:t>
                      </a:r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363460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50599592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21006C-17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Dalle de sol bloc 17 et condamner 2 fenêtres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1532167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49182094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21006C-11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Châssis à remplacer étage 3 côté rue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sgrs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bloc 11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724470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50227432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21006C-8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Porte défectueuse bloc 8 WO à créer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867519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50892856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21006C-1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Mettre en ordre la fenêtre du locale premiers soins à bloc 1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0128234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50904125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21006C-7A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Installer cuisine bloc 7A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828354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r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50904483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21006C-7B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Installer cuisine </a:t>
                      </a:r>
                      <a:r>
                        <a:rPr lang="nl-B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</a:t>
                      </a:r>
                      <a:r>
                        <a:rPr lang="nl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7B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5042883"/>
                  </a:ext>
                </a:extLst>
              </a:tr>
              <a:tr h="351915">
                <a:tc>
                  <a:txBody>
                    <a:bodyPr/>
                    <a:lstStyle/>
                    <a:p>
                      <a:pPr algn="l" fontAlgn="ctr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Installer buanderie bloc 7A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429880"/>
                  </a:ext>
                </a:extLst>
              </a:tr>
              <a:tr h="340185"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Installer buanderie bloc 7B</a:t>
                      </a: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2864063"/>
                  </a:ext>
                </a:extLst>
              </a:tr>
              <a:tr h="340185"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QRE</a:t>
                      </a: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Petits travaux dans le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978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656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Werken</a:t>
            </a:r>
            <a:r>
              <a:rPr lang="fr-BE" u="sng" dirty="0"/>
              <a:t>: </a:t>
            </a:r>
            <a:r>
              <a:rPr lang="fr-BE" u="sng" dirty="0" err="1"/>
              <a:t>daken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Alle prioritaire </a:t>
            </a:r>
            <a:r>
              <a:rPr lang="fr-BE" sz="2400" dirty="0" err="1">
                <a:cs typeface="Times New Roman" panose="02020603050405020304" pitchFamily="18" charset="0"/>
              </a:rPr>
              <a:t>WOs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voor</a:t>
            </a:r>
            <a:r>
              <a:rPr lang="fr-BE" sz="2400" dirty="0">
                <a:cs typeface="Times New Roman" panose="02020603050405020304" pitchFamily="18" charset="0"/>
              </a:rPr>
              <a:t> Evere </a:t>
            </a:r>
            <a:r>
              <a:rPr lang="fr-BE" sz="2400" dirty="0" err="1">
                <a:cs typeface="Times New Roman" panose="02020603050405020304" pitchFamily="18" charset="0"/>
              </a:rPr>
              <a:t>zijn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besteld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geraakt</a:t>
            </a:r>
            <a:r>
              <a:rPr lang="fr-BE" sz="2400" dirty="0">
                <a:cs typeface="Times New Roman" panose="02020603050405020304" pitchFamily="18" charset="0"/>
              </a:rPr>
              <a:t> in 2025 </a:t>
            </a: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Afgerond</a:t>
            </a:r>
            <a:r>
              <a:rPr lang="fr-BE" sz="2400" dirty="0">
                <a:cs typeface="Times New Roman" panose="02020603050405020304" pitchFamily="18" charset="0"/>
              </a:rPr>
              <a:t>: 1 (</a:t>
            </a:r>
            <a:r>
              <a:rPr lang="fr-BE" sz="2400" dirty="0" err="1">
                <a:cs typeface="Times New Roman" panose="02020603050405020304" pitchFamily="18" charset="0"/>
              </a:rPr>
              <a:t>deels</a:t>
            </a:r>
            <a:r>
              <a:rPr lang="fr-BE" sz="2400" dirty="0">
                <a:cs typeface="Times New Roman" panose="02020603050405020304" pitchFamily="18" charset="0"/>
              </a:rPr>
              <a:t>), 4CTR (</a:t>
            </a:r>
            <a:r>
              <a:rPr lang="fr-BE" sz="2400" dirty="0" err="1">
                <a:cs typeface="Times New Roman" panose="02020603050405020304" pitchFamily="18" charset="0"/>
              </a:rPr>
              <a:t>fase</a:t>
            </a:r>
            <a:r>
              <a:rPr lang="fr-BE" sz="2400" dirty="0">
                <a:cs typeface="Times New Roman" panose="02020603050405020304" pitchFamily="18" charset="0"/>
              </a:rPr>
              <a:t> 1), 15, 17 (</a:t>
            </a:r>
            <a:r>
              <a:rPr lang="fr-BE" sz="2400" dirty="0" err="1">
                <a:cs typeface="Times New Roman" panose="02020603050405020304" pitchFamily="18" charset="0"/>
              </a:rPr>
              <a:t>dakraam</a:t>
            </a:r>
            <a:r>
              <a:rPr lang="fr-BE" sz="2400" dirty="0">
                <a:cs typeface="Times New Roman" panose="02020603050405020304" pitchFamily="18" charset="0"/>
              </a:rPr>
              <a:t>), 18A</a:t>
            </a: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Besteld</a:t>
            </a:r>
            <a:r>
              <a:rPr lang="fr-BE" sz="2400" dirty="0">
                <a:cs typeface="Times New Roman" panose="02020603050405020304" pitchFamily="18" charset="0"/>
              </a:rPr>
              <a:t>: 1 (</a:t>
            </a:r>
            <a:r>
              <a:rPr lang="fr-BE" sz="2400" dirty="0" err="1">
                <a:cs typeface="Times New Roman" panose="02020603050405020304" pitchFamily="18" charset="0"/>
              </a:rPr>
              <a:t>fase</a:t>
            </a:r>
            <a:r>
              <a:rPr lang="fr-BE" sz="2400" dirty="0">
                <a:cs typeface="Times New Roman" panose="02020603050405020304" pitchFamily="18" charset="0"/>
              </a:rPr>
              <a:t> 2), 5, 8 (</a:t>
            </a:r>
            <a:r>
              <a:rPr lang="fr-BE" sz="2400" dirty="0" err="1">
                <a:cs typeface="Times New Roman" panose="02020603050405020304" pitchFamily="18" charset="0"/>
              </a:rPr>
              <a:t>fase</a:t>
            </a:r>
            <a:r>
              <a:rPr lang="fr-BE" sz="2400" dirty="0">
                <a:cs typeface="Times New Roman" panose="02020603050405020304" pitchFamily="18" charset="0"/>
              </a:rPr>
              <a:t> 1), 9, </a:t>
            </a:r>
            <a:r>
              <a:rPr lang="fr-BE" sz="2400" b="1" u="sng" dirty="0">
                <a:cs typeface="Times New Roman" panose="02020603050405020304" pitchFamily="18" charset="0"/>
              </a:rPr>
              <a:t>14(B), 17,</a:t>
            </a:r>
            <a:r>
              <a:rPr lang="fr-BE" sz="2400" dirty="0">
                <a:cs typeface="Times New Roman" panose="02020603050405020304" pitchFamily="18" charset="0"/>
              </a:rPr>
              <a:t> 30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TODO: 4A/B, 4CTR (</a:t>
            </a:r>
            <a:r>
              <a:rPr lang="fr-BE" sz="2400" dirty="0" err="1">
                <a:cs typeface="Times New Roman" panose="02020603050405020304" pitchFamily="18" charset="0"/>
              </a:rPr>
              <a:t>fase</a:t>
            </a:r>
            <a:r>
              <a:rPr lang="fr-BE" sz="2400" dirty="0">
                <a:cs typeface="Times New Roman" panose="02020603050405020304" pitchFamily="18" charset="0"/>
              </a:rPr>
              <a:t> 3), 5, 8 (</a:t>
            </a:r>
            <a:r>
              <a:rPr lang="fr-BE" sz="2400" dirty="0" err="1">
                <a:cs typeface="Times New Roman" panose="02020603050405020304" pitchFamily="18" charset="0"/>
              </a:rPr>
              <a:t>fase</a:t>
            </a:r>
            <a:r>
              <a:rPr lang="fr-BE" sz="2400" dirty="0">
                <a:cs typeface="Times New Roman" panose="02020603050405020304" pitchFamily="18" charset="0"/>
              </a:rPr>
              <a:t> 2), 11A (</a:t>
            </a:r>
            <a:r>
              <a:rPr lang="fr-BE" sz="2400" dirty="0" err="1">
                <a:cs typeface="Times New Roman" panose="02020603050405020304" pitchFamily="18" charset="0"/>
              </a:rPr>
              <a:t>recce</a:t>
            </a:r>
            <a:r>
              <a:rPr lang="fr-BE" sz="2400" dirty="0">
                <a:cs typeface="Times New Roman" panose="02020603050405020304" pitchFamily="18" charset="0"/>
              </a:rPr>
              <a:t> TODO)</a:t>
            </a: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b="1" dirty="0">
              <a:cs typeface="Times New Roman" panose="02020603050405020304" pitchFamily="18" charset="0"/>
            </a:endParaRPr>
          </a:p>
          <a:p>
            <a:pPr lvl="1" indent="0">
              <a:buNone/>
            </a:pPr>
            <a:endParaRPr lang="fr-BE" sz="2400" b="1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02018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Inhoud</a:t>
            </a:r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 err="1"/>
              <a:t>Openstaande</a:t>
            </a:r>
            <a:r>
              <a:rPr lang="fr-BE" dirty="0"/>
              <a:t> </a:t>
            </a:r>
            <a:r>
              <a:rPr lang="fr-BE" dirty="0" err="1"/>
              <a:t>punten</a:t>
            </a:r>
            <a:endParaRPr lang="fr-B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err="1"/>
              <a:t>Situatie</a:t>
            </a:r>
            <a:r>
              <a:rPr lang="fr-BE" dirty="0"/>
              <a:t> </a:t>
            </a:r>
            <a:r>
              <a:rPr lang="fr-BE" dirty="0" err="1"/>
              <a:t>WOs</a:t>
            </a:r>
            <a:r>
              <a:rPr lang="fr-BE" dirty="0"/>
              <a:t> en </a:t>
            </a:r>
            <a:r>
              <a:rPr lang="fr-BE" dirty="0" err="1"/>
              <a:t>personeel</a:t>
            </a:r>
            <a:endParaRPr lang="fr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BE" dirty="0" err="1"/>
              <a:t>Lopende</a:t>
            </a:r>
            <a:r>
              <a:rPr lang="fr-BE" dirty="0"/>
              <a:t> en </a:t>
            </a:r>
            <a:r>
              <a:rPr lang="fr-BE" dirty="0" err="1"/>
              <a:t>toekomstige</a:t>
            </a:r>
            <a:r>
              <a:rPr lang="fr-BE" dirty="0"/>
              <a:t> </a:t>
            </a:r>
            <a:r>
              <a:rPr lang="fr-BE" dirty="0" err="1"/>
              <a:t>projecten</a:t>
            </a:r>
            <a:endParaRPr lang="fr-B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BE" dirty="0"/>
              <a:t>1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BE" dirty="0"/>
              <a:t>2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BE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55610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4EE07-3E84-3432-621F-7D48A8A53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87EC24-C2A6-8B9A-6625-6B5002CDCE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Werken</a:t>
            </a:r>
            <a:r>
              <a:rPr lang="fr-BE" u="sng" dirty="0"/>
              <a:t>: </a:t>
            </a:r>
            <a:r>
              <a:rPr lang="fr-BE" u="sng" dirty="0" err="1"/>
              <a:t>bouw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D0704-D184-74D7-B5F4-8C8C608FFAC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OOB </a:t>
            </a:r>
            <a:r>
              <a:rPr lang="fr-BE" sz="2400" dirty="0" err="1">
                <a:cs typeface="Times New Roman" panose="02020603050405020304" pitchFamily="18" charset="0"/>
              </a:rPr>
              <a:t>is</a:t>
            </a:r>
            <a:r>
              <a:rPr lang="fr-BE" sz="2400" dirty="0">
                <a:cs typeface="Times New Roman" panose="02020603050405020304" pitchFamily="18" charset="0"/>
              </a:rPr>
              <a:t> er </a:t>
            </a:r>
            <a:r>
              <a:rPr lang="fr-BE" sz="2400" dirty="0" err="1">
                <a:cs typeface="Times New Roman" panose="02020603050405020304" pitchFamily="18" charset="0"/>
              </a:rPr>
              <a:t>bijna</a:t>
            </a:r>
            <a:r>
              <a:rPr lang="fr-BE" sz="2400" dirty="0">
                <a:cs typeface="Times New Roman" panose="02020603050405020304" pitchFamily="18" charset="0"/>
              </a:rPr>
              <a:t>! </a:t>
            </a:r>
            <a:r>
              <a:rPr lang="fr-BE" sz="2400" dirty="0" err="1">
                <a:cs typeface="Times New Roman" panose="02020603050405020304" pitchFamily="18" charset="0"/>
              </a:rPr>
              <a:t>Kickoff</a:t>
            </a:r>
            <a:r>
              <a:rPr lang="fr-BE" sz="2400" dirty="0">
                <a:cs typeface="Times New Roman" panose="02020603050405020304" pitchFamily="18" charset="0"/>
              </a:rPr>
              <a:t> 16/12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ASAP budget 2025 </a:t>
            </a:r>
            <a:r>
              <a:rPr lang="fr-BE" sz="2400" dirty="0" err="1">
                <a:cs typeface="Times New Roman" panose="02020603050405020304" pitchFamily="18" charset="0"/>
              </a:rPr>
              <a:t>opgebruiken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Provisoire planning </a:t>
            </a:r>
            <a:r>
              <a:rPr lang="fr-BE" sz="2400" dirty="0" err="1">
                <a:cs typeface="Times New Roman" panose="02020603050405020304" pitchFamily="18" charset="0"/>
              </a:rPr>
              <a:t>voor</a:t>
            </a:r>
            <a:r>
              <a:rPr lang="fr-BE" sz="2400" dirty="0">
                <a:cs typeface="Times New Roman" panose="02020603050405020304" pitchFamily="18" charset="0"/>
              </a:rPr>
              <a:t> 2026</a:t>
            </a: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Langzame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uitvoering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door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hoog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aantal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werven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Grotere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projecten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hieronder</a:t>
            </a:r>
            <a:endParaRPr lang="fr-BE" sz="2400" dirty="0">
              <a:cs typeface="Times New Roman" panose="02020603050405020304" pitchFamily="18" charset="0"/>
            </a:endParaRPr>
          </a:p>
          <a:p>
            <a:pPr lvl="1" indent="0">
              <a:buNone/>
            </a:pP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b="1" dirty="0">
              <a:cs typeface="Times New Roman" panose="02020603050405020304" pitchFamily="18" charset="0"/>
            </a:endParaRPr>
          </a:p>
          <a:p>
            <a:pPr lvl="1" indent="0">
              <a:buNone/>
            </a:pPr>
            <a:endParaRPr lang="fr-BE" sz="2400" b="1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27DF8A-BCB7-DCFC-DA70-C7CE527A0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2055" y="4173179"/>
            <a:ext cx="3779945" cy="2684821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4047CD8-AAD1-9AF3-B760-35551ADFC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848778"/>
              </p:ext>
            </p:extLst>
          </p:nvPr>
        </p:nvGraphicFramePr>
        <p:xfrm>
          <a:off x="0" y="4173180"/>
          <a:ext cx="6023365" cy="2026920"/>
        </p:xfrm>
        <a:graphic>
          <a:graphicData uri="http://schemas.openxmlformats.org/drawingml/2006/table">
            <a:tbl>
              <a:tblPr/>
              <a:tblGrid>
                <a:gridCol w="812800">
                  <a:extLst>
                    <a:ext uri="{9D8B030D-6E8A-4147-A177-3AD203B41FA5}">
                      <a16:colId xmlns:a16="http://schemas.microsoft.com/office/drawing/2014/main" val="1200526360"/>
                    </a:ext>
                  </a:extLst>
                </a:gridCol>
                <a:gridCol w="4325258">
                  <a:extLst>
                    <a:ext uri="{9D8B030D-6E8A-4147-A177-3AD203B41FA5}">
                      <a16:colId xmlns:a16="http://schemas.microsoft.com/office/drawing/2014/main" val="1829125828"/>
                    </a:ext>
                  </a:extLst>
                </a:gridCol>
                <a:gridCol w="885307">
                  <a:extLst>
                    <a:ext uri="{9D8B030D-6E8A-4147-A177-3AD203B41FA5}">
                      <a16:colId xmlns:a16="http://schemas.microsoft.com/office/drawing/2014/main" val="57363081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KKE 2025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Crèche linoleum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50843296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15567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</a:t>
                      </a:r>
                      <a:r>
                        <a:rPr lang="nl-BE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porte</a:t>
                      </a:r>
                      <a:r>
                        <a:rPr lang="nl-BE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BE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</a:t>
                      </a:r>
                      <a:r>
                        <a:rPr lang="nl-BE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4’s (</a:t>
                      </a:r>
                      <a:r>
                        <a:rPr lang="nl-BE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nl-BE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1)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48428646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0397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KKE 2026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de </a:t>
                      </a:r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menuiseries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plafond </a:t>
                      </a:r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17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50119028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2103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Rénovation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sol </a:t>
                      </a:r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17 (dossier </a:t>
                      </a:r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prio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pour la </a:t>
                      </a:r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sécurité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48228635</a:t>
                      </a:r>
                      <a:b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50784243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5466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menuiserie + insonorisation d'une salle B14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48977713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5441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de la porte d'entrée automatique via une porte manuelle B14C (sécurité)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49877373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70406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EC5557F-03C2-682C-1E50-BB09BABC8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23116"/>
            <a:ext cx="12192000" cy="19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823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fr-BE" u="sng" dirty="0" err="1"/>
              <a:t>Relighting</a:t>
            </a:r>
            <a:r>
              <a:rPr lang="fr-BE" u="sng" dirty="0"/>
              <a:t> </a:t>
            </a:r>
            <a:r>
              <a:rPr lang="fr-BE" u="sng" dirty="0" err="1"/>
              <a:t>blok</a:t>
            </a:r>
            <a:r>
              <a:rPr lang="fr-BE" u="sng" dirty="0"/>
              <a:t> 1</a:t>
            </a:r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Gelijkvloers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dirty="0" err="1">
                <a:cs typeface="Times New Roman" panose="02020603050405020304" pitchFamily="18" charset="0"/>
              </a:rPr>
              <a:t>Af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1ste </a:t>
            </a:r>
            <a:r>
              <a:rPr lang="fr-BE" sz="2400" dirty="0" err="1">
                <a:cs typeface="Times New Roman" panose="02020603050405020304" pitchFamily="18" charset="0"/>
              </a:rPr>
              <a:t>verdieping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dirty="0" err="1">
                <a:cs typeface="Times New Roman" panose="02020603050405020304" pitchFamily="18" charset="0"/>
              </a:rPr>
              <a:t>Af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2de </a:t>
            </a:r>
            <a:r>
              <a:rPr lang="fr-BE" sz="2400" dirty="0" err="1">
                <a:cs typeface="Times New Roman" panose="02020603050405020304" pitchFamily="18" charset="0"/>
              </a:rPr>
              <a:t>verdieping</a:t>
            </a:r>
            <a:r>
              <a:rPr lang="fr-BE" sz="2400" dirty="0">
                <a:cs typeface="Times New Roman" panose="02020603050405020304" pitchFamily="18" charset="0"/>
              </a:rPr>
              <a:t>: In </a:t>
            </a:r>
            <a:r>
              <a:rPr lang="fr-BE" sz="2400" dirty="0" err="1">
                <a:cs typeface="Times New Roman" panose="02020603050405020304" pitchFamily="18" charset="0"/>
              </a:rPr>
              <a:t>progress</a:t>
            </a:r>
            <a:r>
              <a:rPr lang="fr-BE" sz="2400" dirty="0">
                <a:cs typeface="Times New Roman" panose="02020603050405020304" pitchFamily="18" charset="0"/>
              </a:rPr>
              <a:t> (TPF) 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3de </a:t>
            </a:r>
            <a:r>
              <a:rPr lang="fr-BE" sz="2400" dirty="0" err="1">
                <a:cs typeface="Times New Roman" panose="02020603050405020304" pitchFamily="18" charset="0"/>
              </a:rPr>
              <a:t>verdieping</a:t>
            </a:r>
            <a:r>
              <a:rPr lang="fr-BE" sz="2400" dirty="0">
                <a:cs typeface="Times New Roman" panose="02020603050405020304" pitchFamily="18" charset="0"/>
              </a:rPr>
              <a:t>: In </a:t>
            </a:r>
            <a:r>
              <a:rPr lang="fr-BE" sz="2400" dirty="0" err="1">
                <a:cs typeface="Times New Roman" panose="02020603050405020304" pitchFamily="18" charset="0"/>
              </a:rPr>
              <a:t>progress</a:t>
            </a:r>
            <a:r>
              <a:rPr lang="fr-BE" sz="2400" dirty="0">
                <a:cs typeface="Times New Roman" panose="02020603050405020304" pitchFamily="18" charset="0"/>
              </a:rPr>
              <a:t> (TPF)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4de </a:t>
            </a:r>
            <a:r>
              <a:rPr lang="fr-BE" sz="2400" dirty="0" err="1">
                <a:cs typeface="Times New Roman" panose="02020603050405020304" pitchFamily="18" charset="0"/>
              </a:rPr>
              <a:t>verdieping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b="1" dirty="0" err="1">
                <a:cs typeface="Times New Roman" panose="02020603050405020304" pitchFamily="18" charset="0"/>
              </a:rPr>
              <a:t>Deel</a:t>
            </a:r>
            <a:r>
              <a:rPr lang="fr-BE" sz="2400" b="1" dirty="0">
                <a:cs typeface="Times New Roman" panose="02020603050405020304" pitchFamily="18" charset="0"/>
              </a:rPr>
              <a:t> 1 </a:t>
            </a:r>
            <a:r>
              <a:rPr lang="fr-BE" sz="2400" b="1" dirty="0" err="1">
                <a:cs typeface="Times New Roman" panose="02020603050405020304" pitchFamily="18" charset="0"/>
              </a:rPr>
              <a:t>af</a:t>
            </a:r>
            <a:r>
              <a:rPr lang="fr-BE" sz="2400" b="1" dirty="0">
                <a:cs typeface="Times New Roman" panose="02020603050405020304" pitchFamily="18" charset="0"/>
              </a:rPr>
              <a:t>, </a:t>
            </a:r>
            <a:r>
              <a:rPr lang="fr-BE" sz="2400" b="1" dirty="0" err="1">
                <a:cs typeface="Times New Roman" panose="02020603050405020304" pitchFamily="18" charset="0"/>
              </a:rPr>
              <a:t>deel</a:t>
            </a:r>
            <a:r>
              <a:rPr lang="fr-BE" sz="2400" b="1" dirty="0">
                <a:cs typeface="Times New Roman" panose="02020603050405020304" pitchFamily="18" charset="0"/>
              </a:rPr>
              <a:t> 2 </a:t>
            </a:r>
            <a:r>
              <a:rPr lang="fr-BE" sz="2400" b="1" dirty="0" err="1">
                <a:cs typeface="Times New Roman" panose="02020603050405020304" pitchFamily="18" charset="0"/>
              </a:rPr>
              <a:t>besteld</a:t>
            </a:r>
            <a:r>
              <a:rPr lang="fr-BE" sz="2400" b="1" dirty="0">
                <a:cs typeface="Times New Roman" panose="02020603050405020304" pitchFamily="18" charset="0"/>
              </a:rPr>
              <a:t> (Nuyts)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5de en 6de </a:t>
            </a:r>
            <a:r>
              <a:rPr lang="fr-BE" sz="2400" dirty="0" err="1">
                <a:cs typeface="Times New Roman" panose="02020603050405020304" pitchFamily="18" charset="0"/>
              </a:rPr>
              <a:t>verdieping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b="1" dirty="0">
                <a:cs typeface="Times New Roman" panose="02020603050405020304" pitchFamily="18" charset="0"/>
              </a:rPr>
              <a:t>Offertes </a:t>
            </a:r>
            <a:r>
              <a:rPr lang="fr-BE" sz="2400" b="1" dirty="0" err="1">
                <a:cs typeface="Times New Roman" panose="02020603050405020304" pitchFamily="18" charset="0"/>
              </a:rPr>
              <a:t>ontvangen</a:t>
            </a:r>
            <a:endParaRPr lang="fr-BE" sz="2400" b="1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Noodverlichting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trappenhal</a:t>
            </a:r>
            <a:r>
              <a:rPr lang="fr-BE" sz="2400" dirty="0">
                <a:cs typeface="Times New Roman" panose="02020603050405020304" pitchFamily="18" charset="0"/>
              </a:rPr>
              <a:t>: </a:t>
            </a:r>
            <a:r>
              <a:rPr lang="fr-BE" sz="2400" b="1" dirty="0" err="1">
                <a:cs typeface="Times New Roman" panose="02020603050405020304" pitchFamily="18" charset="0"/>
              </a:rPr>
              <a:t>Uitgevoerd</a:t>
            </a:r>
            <a:endParaRPr lang="fr-BE" sz="2400" b="1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16928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fr-BE" u="sng" dirty="0" err="1"/>
              <a:t>Relighting</a:t>
            </a:r>
            <a:r>
              <a:rPr lang="fr-BE" u="sng" dirty="0"/>
              <a:t> / relamping </a:t>
            </a:r>
            <a:r>
              <a:rPr lang="fr-BE" u="sng" dirty="0" err="1"/>
              <a:t>globaal</a:t>
            </a:r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Relighting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naar</a:t>
            </a:r>
            <a:r>
              <a:rPr lang="fr-BE" sz="2400" dirty="0">
                <a:cs typeface="Times New Roman" panose="02020603050405020304" pitchFamily="18" charset="0"/>
              </a:rPr>
              <a:t> LED van </a:t>
            </a:r>
            <a:r>
              <a:rPr lang="fr-BE" sz="2400" dirty="0" err="1">
                <a:cs typeface="Times New Roman" panose="02020603050405020304" pitchFamily="18" charset="0"/>
              </a:rPr>
              <a:t>omheining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kwartier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is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uitgevoerd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Rode zones + </a:t>
            </a:r>
            <a:r>
              <a:rPr lang="fr-BE" sz="2400" dirty="0" err="1">
                <a:cs typeface="Times New Roman" panose="02020603050405020304" pitchFamily="18" charset="0"/>
              </a:rPr>
              <a:t>perimeter</a:t>
            </a:r>
            <a:r>
              <a:rPr lang="fr-BE" sz="2400" dirty="0">
                <a:cs typeface="Times New Roman" panose="02020603050405020304" pitchFamily="18" charset="0"/>
              </a:rPr>
              <a:t> zone 7</a:t>
            </a: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84DCD-5174-A89F-F939-354EC987EC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46" t="18269"/>
          <a:stretch/>
        </p:blipFill>
        <p:spPr>
          <a:xfrm>
            <a:off x="2514601" y="2832073"/>
            <a:ext cx="9677400" cy="401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21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u="sng" dirty="0" err="1"/>
              <a:t>Vragen</a:t>
            </a:r>
            <a:endParaRPr lang="fr-BE" u="sn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AE8B5D-8DD7-66BF-7C87-5A6C0778150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27700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Ongedierte</a:t>
            </a:r>
            <a:r>
              <a:rPr lang="fr-BE" u="sng" dirty="0"/>
              <a:t> </a:t>
            </a:r>
            <a:r>
              <a:rPr lang="fr-BE" u="sng" dirty="0" err="1"/>
              <a:t>blok</a:t>
            </a:r>
            <a:r>
              <a:rPr lang="fr-BE" u="sng" dirty="0"/>
              <a:t> 1/4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b="1" u="sng" dirty="0">
                <a:cs typeface="Times New Roman" panose="02020603050405020304" pitchFamily="18" charset="0"/>
              </a:rPr>
              <a:t>Infra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Wachten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lijst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SLPPT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bestelling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layout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nieuwe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vuilnisbakken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blok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4)</a:t>
            </a:r>
            <a:b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(punt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wordt</a:t>
            </a:r>
            <a:r>
              <a:rPr lang="fr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afgesloten</a:t>
            </a:r>
            <a:r>
              <a:rPr lang="fr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indien </a:t>
            </a:r>
            <a:r>
              <a:rPr lang="fr-BE" sz="20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geen</a:t>
            </a:r>
            <a:r>
              <a:rPr lang="fr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lijst</a:t>
            </a:r>
            <a:r>
              <a:rPr lang="fr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</a:t>
            </a:r>
            <a:r>
              <a:rPr lang="fr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20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volgende</a:t>
            </a:r>
            <a:r>
              <a:rPr lang="fr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RTECH)</a:t>
            </a:r>
            <a:endParaRPr lang="fr-BE" sz="28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endParaRPr lang="fr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166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Ongedierte</a:t>
            </a:r>
            <a:r>
              <a:rPr lang="fr-BE" u="sng" dirty="0"/>
              <a:t> </a:t>
            </a:r>
            <a:r>
              <a:rPr lang="fr-BE" u="sng" dirty="0" err="1"/>
              <a:t>blok</a:t>
            </a:r>
            <a:r>
              <a:rPr lang="fr-BE" u="sng" dirty="0"/>
              <a:t> 4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b="1" u="sng" dirty="0">
                <a:cs typeface="Times New Roman" panose="02020603050405020304" pitchFamily="18" charset="0"/>
              </a:rPr>
              <a:t>Infra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Infiltratie fundering: moeilijk op te lossen op niveau 2Ech, behoefte doorgegeven aan 3Ech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Doorgang inspectieschachten/gaten: kippengaas/schuim: </a:t>
            </a:r>
            <a:r>
              <a:rPr lang="nl-BE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Nog niet kunnen starten</a:t>
            </a:r>
            <a:endParaRPr lang="nl-BE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Doorgang deuren, AA opgesteld: </a:t>
            </a:r>
            <a:r>
              <a:rPr lang="nl-BE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 + technisch bestek bij MRMP</a:t>
            </a:r>
            <a:r>
              <a:rPr lang="nl-BE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niet verwerkt</a:t>
            </a:r>
            <a:endParaRPr lang="nl-BE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nl-BE" sz="2400" b="1" u="sng" dirty="0" err="1">
                <a:cs typeface="Times New Roman" panose="02020603050405020304" pitchFamily="18" charset="0"/>
              </a:rPr>
              <a:t>POCs</a:t>
            </a:r>
            <a:r>
              <a:rPr lang="nl-BE" sz="2400" b="1" u="sng" dirty="0">
                <a:cs typeface="Times New Roman" panose="02020603050405020304" pitchFamily="18" charset="0"/>
              </a:rPr>
              <a:t> infra / gebruikers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Coördinatie rond vuilnisbakken: niet meer individueel + eilanden</a:t>
            </a:r>
          </a:p>
          <a:p>
            <a:pPr marL="1200150" lvl="1" indent="-457200">
              <a:buFontTx/>
              <a:buChar char="-"/>
            </a:pPr>
            <a:r>
              <a:rPr lang="nl-BE" sz="20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Rondgang gepland voor evaluatie vooruitgang + gecentraliseerde aanpak</a:t>
            </a:r>
          </a:p>
          <a:p>
            <a:pPr marL="457200" indent="-457200">
              <a:buFontTx/>
              <a:buChar char="-"/>
            </a:pPr>
            <a:r>
              <a:rPr lang="nl-BE" sz="2400" b="1" u="sng" dirty="0">
                <a:cs typeface="Times New Roman" panose="02020603050405020304" pitchFamily="18" charset="0"/>
              </a:rPr>
              <a:t>Veterinaire dienst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Sensibilisering (mail 13/05)</a:t>
            </a:r>
          </a:p>
          <a:p>
            <a:pPr marL="1200150" lvl="1" indent="-457200">
              <a:buFontTx/>
              <a:buChar char="-"/>
            </a:pPr>
            <a:r>
              <a:rPr lang="nl-B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Vergif in keukens en geïsoleerde locaties</a:t>
            </a:r>
            <a:endParaRPr lang="fr-BE" sz="28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endParaRPr lang="fr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557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Beveiligen</a:t>
            </a:r>
            <a:r>
              <a:rPr lang="fr-BE" u="sng" dirty="0"/>
              <a:t> </a:t>
            </a:r>
            <a:r>
              <a:rPr lang="fr-BE" u="sng" dirty="0" err="1"/>
              <a:t>daken</a:t>
            </a:r>
            <a:r>
              <a:rPr lang="fr-BE" u="sng" dirty="0"/>
              <a:t> </a:t>
            </a:r>
            <a:r>
              <a:rPr lang="fr-BE" u="sng" dirty="0" err="1"/>
              <a:t>blok</a:t>
            </a:r>
            <a:r>
              <a:rPr lang="fr-BE" u="sng" dirty="0"/>
              <a:t> 1/4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b="1" u="sng" dirty="0">
                <a:cs typeface="Times New Roman" panose="02020603050405020304" pitchFamily="18" charset="0"/>
              </a:rPr>
              <a:t>Blok 1</a:t>
            </a:r>
            <a:endParaRPr lang="nl-BE" sz="2400" b="1" u="sng" dirty="0"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Toegang dak was mogelijk zonder sleutel (uitbreken kastje)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Toegang noodzakelijk (vluchtweg)</a:t>
            </a:r>
            <a:endParaRPr lang="nl-BE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Nieuw slot geplaatst, sleutel op slot </a:t>
            </a:r>
          </a:p>
          <a:p>
            <a:pPr marL="1200150" lvl="1" indent="-457200">
              <a:buFontTx/>
              <a:buChar char="-"/>
            </a:pPr>
            <a:r>
              <a:rPr lang="nl-BE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Sleutelkastje geleverd</a:t>
            </a:r>
          </a:p>
          <a:p>
            <a:pPr marL="1200150" lvl="1" indent="-457200">
              <a:buFontTx/>
              <a:buChar char="-"/>
            </a:pPr>
            <a:r>
              <a:rPr lang="nl-BE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Situatie </a:t>
            </a:r>
            <a:r>
              <a:rPr lang="nl-BE" sz="2000" b="1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jammers</a:t>
            </a:r>
            <a:r>
              <a:rPr lang="nl-BE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(dak afgesloten)</a:t>
            </a:r>
          </a:p>
          <a:p>
            <a:pPr marL="457200" indent="-457200">
              <a:buFontTx/>
              <a:buChar char="-"/>
            </a:pPr>
            <a:r>
              <a:rPr lang="nl-BE" sz="2400" b="1" u="sng" dirty="0">
                <a:cs typeface="Times New Roman" panose="02020603050405020304" pitchFamily="18" charset="0"/>
              </a:rPr>
              <a:t>Blok 4D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Toegang dak is mogelijk zonder sleutel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Toegang noodzakelijk (vluchtweg)</a:t>
            </a:r>
          </a:p>
          <a:p>
            <a:pPr marL="1200150" lvl="1" indent="-457200">
              <a:buFontTx/>
              <a:buChar char="-"/>
            </a:pPr>
            <a:r>
              <a:rPr lang="nl-BE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Sensibiliseren stagiairs FINABEL</a:t>
            </a:r>
          </a:p>
          <a:p>
            <a:pPr marL="1200150" lvl="1" indent="-457200">
              <a:buFontTx/>
              <a:buChar char="-"/>
            </a:pPr>
            <a:r>
              <a:rPr lang="nl-BE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Alarm besteld bij TPF</a:t>
            </a:r>
          </a:p>
          <a:p>
            <a:pPr marL="457200" indent="-457200">
              <a:buFontTx/>
              <a:buChar char="-"/>
            </a:pPr>
            <a:r>
              <a:rPr lang="nl-BE" sz="2000" dirty="0">
                <a:cs typeface="Times New Roman" panose="02020603050405020304" pitchFamily="18" charset="0"/>
              </a:rPr>
              <a:t>Richtlijnen moeten gevolgd worden</a:t>
            </a:r>
          </a:p>
          <a:p>
            <a:pPr marL="1200150" lvl="1" indent="-457200">
              <a:buFontTx/>
              <a:buChar char="-"/>
            </a:pPr>
            <a:endParaRPr lang="nl-BE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0">
              <a:buNone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FDBFC1-B08E-80E2-FBD1-4FC5549A5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38"/>
          <a:stretch/>
        </p:blipFill>
        <p:spPr>
          <a:xfrm>
            <a:off x="9095436" y="2840975"/>
            <a:ext cx="3119021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020F26-1440-F26C-CECD-0C0FEBF60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1074" y="156155"/>
            <a:ext cx="2667747" cy="26848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905B26-08B1-64D6-D93F-BE51F17EE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760" y="5105997"/>
            <a:ext cx="4811697" cy="175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6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Brandblussers</a:t>
            </a:r>
            <a:endParaRPr lang="fr-BE" u="sng" dirty="0"/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Controle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en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correctie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uitgevoerd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blok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1 (11/12)</a:t>
            </a:r>
          </a:p>
          <a:p>
            <a:pPr marL="457200" indent="-457200">
              <a:buFontTx/>
              <a:buChar char="-"/>
            </a:pP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Jaarlijkse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rondgang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Somati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als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controle</a:t>
            </a:r>
            <a:endParaRPr lang="fr-BE" sz="24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AMU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Bn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waakzaamheid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gebruikers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 </a:t>
            </a:r>
            <a:r>
              <a:rPr lang="fr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POCs</a:t>
            </a:r>
            <a:r>
              <a:rPr lang="fr-BE" sz="2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Infra</a:t>
            </a:r>
          </a:p>
          <a:p>
            <a:pPr marL="457200" indent="-457200">
              <a:buFontTx/>
              <a:buChar char="-"/>
            </a:pP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Verschillende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punten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gehad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POCs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infra</a:t>
            </a:r>
          </a:p>
          <a:p>
            <a:pPr marL="457200" indent="-457200">
              <a:buFontTx/>
              <a:buChar char="-"/>
            </a:pP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Alle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aanvragen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zijn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afgerond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BE" sz="24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afsluiten</a:t>
            </a:r>
            <a:r>
              <a:rPr lang="fr-BE" sz="24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26195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B7DE6-0037-D172-B652-FA5A2797F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E67C03-54F5-530D-4A9C-65AD0A06A2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/>
              <a:t>Blok 8: </a:t>
            </a:r>
            <a:r>
              <a:rPr lang="fr-BE" u="sng" dirty="0" err="1"/>
              <a:t>temperatuur</a:t>
            </a:r>
            <a:r>
              <a:rPr lang="fr-BE" u="sng" dirty="0"/>
              <a:t> douches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786D8-1894-8133-DC63-9A057DB61B8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Werf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CC Infra: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slechte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mengkranen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Reeds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vervangen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in primaire douches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door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TPF</a:t>
            </a:r>
            <a:b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Zonder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thermostaatkraan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moeilijk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om te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installeren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Temperatuur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in de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ketel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wordt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bijgesteld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functie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temperatuur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buiten</a:t>
            </a:r>
            <a:b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Fluctuaties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temperatuur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in douches</a:t>
            </a: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Voorstel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MatMan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gegeven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1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Thermostatische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kraan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toevoegen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installatie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primaire douches</a:t>
            </a:r>
          </a:p>
          <a:p>
            <a:pPr marL="1200150" lvl="1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Compleet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reviseren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kraanwerk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secundaire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douches</a:t>
            </a:r>
          </a:p>
          <a:p>
            <a:pPr marL="1200150" lvl="1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Eventueel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met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automatische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spoelinstallatie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legionella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4912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21981-56E0-3186-6F18-FE838A6EB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07B854-5C66-0088-48C6-7215E90FA0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323439"/>
          </a:xfrm>
        </p:spPr>
        <p:txBody>
          <a:bodyPr/>
          <a:lstStyle/>
          <a:p>
            <a:r>
              <a:rPr lang="fr-BE" u="sng" dirty="0"/>
              <a:t>Blok 4: </a:t>
            </a:r>
            <a:r>
              <a:rPr lang="fr-BE" u="sng" dirty="0" err="1"/>
              <a:t>deuren</a:t>
            </a:r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60122-1CEF-AB8E-8B96-B9D17C1833D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PNSPP van 2024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niet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doorgegaan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Werken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moeten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nu extra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bij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OOB,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moeilijk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om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aan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dezelfde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schaal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te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werken</a:t>
            </a:r>
            <a:b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deel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totaal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budget)</a:t>
            </a:r>
          </a:p>
          <a:p>
            <a:pPr marL="457200" indent="-457200">
              <a:buFontTx/>
              <a:buChar char="-"/>
            </a:pP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Prio 1s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bepaald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door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BTECHs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evacuatiewegen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Gaandeweg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interventies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Advies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SLPPT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fr-B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prio’s</a:t>
            </a:r>
            <a:endParaRPr lang="fr-B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39317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1938992"/>
          </a:xfrm>
        </p:spPr>
        <p:txBody>
          <a:bodyPr/>
          <a:lstStyle/>
          <a:p>
            <a:r>
              <a:rPr lang="fr-BE" u="sng" dirty="0" err="1"/>
              <a:t>Openstaande</a:t>
            </a:r>
            <a:r>
              <a:rPr lang="fr-BE" u="sng" dirty="0"/>
              <a:t> </a:t>
            </a:r>
            <a:r>
              <a:rPr lang="fr-BE" u="sng" dirty="0" err="1"/>
              <a:t>WOs</a:t>
            </a:r>
            <a:r>
              <a:rPr lang="fr-BE" u="sng" dirty="0"/>
              <a:t> 1Ech</a:t>
            </a:r>
          </a:p>
          <a:p>
            <a:endParaRPr lang="fr-BE" u="sng" dirty="0"/>
          </a:p>
          <a:p>
            <a:endParaRPr lang="fr-BE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281008" y="1784411"/>
            <a:ext cx="11237400" cy="3758779"/>
          </a:xfrm>
        </p:spPr>
        <p:txBody>
          <a:bodyPr/>
          <a:lstStyle/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TPF: 198</a:t>
            </a:r>
          </a:p>
          <a:p>
            <a:pPr marL="1085850" lvl="1" indent="-342900"/>
            <a:r>
              <a:rPr lang="fr-BE" sz="2400" dirty="0">
                <a:cs typeface="Times New Roman" panose="02020603050405020304" pitchFamily="18" charset="0"/>
              </a:rPr>
              <a:t>1Ech: 45</a:t>
            </a:r>
          </a:p>
          <a:p>
            <a:pPr marL="1085850" lvl="1" indent="-342900"/>
            <a:r>
              <a:rPr lang="fr-BE" sz="2400" dirty="0" err="1">
                <a:cs typeface="Times New Roman" panose="02020603050405020304" pitchFamily="18" charset="0"/>
              </a:rPr>
              <a:t>Totaal</a:t>
            </a:r>
            <a:r>
              <a:rPr lang="fr-BE" sz="2400" dirty="0">
                <a:cs typeface="Times New Roman" panose="02020603050405020304" pitchFamily="18" charset="0"/>
              </a:rPr>
              <a:t>: 243 (</a:t>
            </a:r>
            <a:r>
              <a:rPr lang="fr-BE" sz="2400" dirty="0" err="1">
                <a:cs typeface="Times New Roman" panose="02020603050405020304" pitchFamily="18" charset="0"/>
              </a:rPr>
              <a:t>t.o.v</a:t>
            </a:r>
            <a:r>
              <a:rPr lang="fr-BE" sz="2400" dirty="0">
                <a:cs typeface="Times New Roman" panose="02020603050405020304" pitchFamily="18" charset="0"/>
              </a:rPr>
              <a:t>. 306 </a:t>
            </a:r>
            <a:r>
              <a:rPr lang="fr-BE" sz="2400" dirty="0" err="1">
                <a:cs typeface="Times New Roman" panose="02020603050405020304" pitchFamily="18" charset="0"/>
              </a:rPr>
              <a:t>vorige</a:t>
            </a:r>
            <a:r>
              <a:rPr lang="fr-BE" sz="2400" dirty="0">
                <a:cs typeface="Times New Roman" panose="02020603050405020304" pitchFamily="18" charset="0"/>
              </a:rPr>
              <a:t> </a:t>
            </a:r>
            <a:r>
              <a:rPr lang="fr-BE" sz="2400" dirty="0" err="1">
                <a:cs typeface="Times New Roman" panose="02020603050405020304" pitchFamily="18" charset="0"/>
              </a:rPr>
              <a:t>keer</a:t>
            </a:r>
            <a:r>
              <a:rPr lang="fr-BE" sz="2400" dirty="0">
                <a:cs typeface="Times New Roman" panose="02020603050405020304" pitchFamily="18" charset="0"/>
              </a:rPr>
              <a:t>)</a:t>
            </a: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1085850" lvl="1" indent="-342900"/>
            <a:endParaRPr lang="fr-BE" sz="2400" dirty="0">
              <a:cs typeface="Times New Roman" panose="02020603050405020304" pitchFamily="18" charset="0"/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pPr marL="57150" indent="-342900">
              <a:buFontTx/>
              <a:buChar char="-"/>
            </a:pPr>
            <a:endParaRPr lang="fr-BE" sz="2400" dirty="0">
              <a:solidFill>
                <a:schemeClr val="tx1"/>
              </a:solidFill>
            </a:endParaRPr>
          </a:p>
          <a:p>
            <a:endParaRPr lang="fr-B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86B117-0B64-3D93-0CDD-DB076FC904B9}"/>
              </a:ext>
            </a:extLst>
          </p:cNvPr>
          <p:cNvSpPr/>
          <p:nvPr/>
        </p:nvSpPr>
        <p:spPr>
          <a:xfrm>
            <a:off x="9366125" y="5410042"/>
            <a:ext cx="2825875" cy="1404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5660C90-7AC4-3CB0-2979-B99260792D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8863379"/>
              </p:ext>
            </p:extLst>
          </p:nvPr>
        </p:nvGraphicFramePr>
        <p:xfrm>
          <a:off x="0" y="3109773"/>
          <a:ext cx="12192000" cy="34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7338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21C2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34353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DGMR" id="{6168B30C-B6AD-4E25-AB1B-CA8A9647006D}" vid="{21F03398-007D-4973-AB1C-CB73B9AAE0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05DF5F99096746ACD50B69BE08A1BD" ma:contentTypeVersion="0" ma:contentTypeDescription="Create a new document." ma:contentTypeScope="" ma:versionID="3e794e354469d8a957966a47a709072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A1A0F1-0B84-44C7-BB47-B5FDC0B71FB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3A4CB4D-6194-44EA-BED0-81D74208C2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773861-7A57-4C3C-A9A5-0C975A7D1A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17980</TotalTime>
  <Words>1675</Words>
  <Application>Microsoft Office PowerPoint</Application>
  <PresentationFormat>Widescreen</PresentationFormat>
  <Paragraphs>294</Paragraphs>
  <Slides>23</Slides>
  <Notes>18</Notes>
  <HiddenSlides>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Arial</vt:lpstr>
      <vt:lpstr>Calibri</vt:lpstr>
      <vt:lpstr>Palanquin</vt:lpstr>
      <vt:lpstr>Palanquin Bold</vt:lpstr>
      <vt:lpstr>Palanquin Regular</vt:lpstr>
      <vt:lpstr>Symbol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Minnen Cédric</dc:creator>
  <cp:keywords>ppt DGMR</cp:keywords>
  <cp:lastModifiedBy>De Vleeschouwer Bert</cp:lastModifiedBy>
  <cp:revision>179</cp:revision>
  <dcterms:created xsi:type="dcterms:W3CDTF">2022-11-08T09:00:40Z</dcterms:created>
  <dcterms:modified xsi:type="dcterms:W3CDTF">2025-12-10T21:37:43Z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TaxKeyword">
    <vt:lpwstr>13389;#ppt DGMR|12af1d77-85ac-40a1-957b-0d43da2d2274</vt:lpwstr>
  </property>
  <property fmtid="{D5CDD505-2E9C-101B-9397-08002B2CF9AE}" pid="4" name="Order">
    <vt:r8>3700</vt:r8>
  </property>
  <property fmtid="{D5CDD505-2E9C-101B-9397-08002B2CF9AE}" pid="5" name="ContentTypeId">
    <vt:lpwstr>0x010100C105DF5F99096746ACD50B69BE08A1BD</vt:lpwstr>
  </property>
  <property fmtid="{D5CDD505-2E9C-101B-9397-08002B2CF9AE}" pid="6" name="Beschrijving">
    <vt:lpwstr>Power Point Presentation (voorbeeld)</vt:lpwstr>
  </property>
  <property fmtid="{D5CDD505-2E9C-101B-9397-08002B2CF9AE}" pid="7" name="_dlc_DocIdItemGuid">
    <vt:lpwstr>ac5bf752-e1b8-412c-b8d5-5a0e9faeebf5</vt:lpwstr>
  </property>
  <property fmtid="{D5CDD505-2E9C-101B-9397-08002B2CF9AE}" pid="8" name="TargetAudience">
    <vt:lpwstr/>
  </property>
</Properties>
</file>