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52"/>
  </p:notesMasterIdLst>
  <p:handoutMasterIdLst>
    <p:handoutMasterId r:id="rId53"/>
  </p:handoutMasterIdLst>
  <p:sldIdLst>
    <p:sldId id="271" r:id="rId5"/>
    <p:sldId id="258" r:id="rId6"/>
    <p:sldId id="339" r:id="rId7"/>
    <p:sldId id="383" r:id="rId8"/>
    <p:sldId id="529" r:id="rId9"/>
    <p:sldId id="530" r:id="rId10"/>
    <p:sldId id="531" r:id="rId11"/>
    <p:sldId id="532" r:id="rId12"/>
    <p:sldId id="338" r:id="rId13"/>
    <p:sldId id="390" r:id="rId14"/>
    <p:sldId id="482" r:id="rId15"/>
    <p:sldId id="470" r:id="rId16"/>
    <p:sldId id="488" r:id="rId17"/>
    <p:sldId id="481" r:id="rId18"/>
    <p:sldId id="533" r:id="rId19"/>
    <p:sldId id="534" r:id="rId20"/>
    <p:sldId id="489" r:id="rId21"/>
    <p:sldId id="535" r:id="rId22"/>
    <p:sldId id="536" r:id="rId23"/>
    <p:sldId id="537" r:id="rId24"/>
    <p:sldId id="495" r:id="rId25"/>
    <p:sldId id="484" r:id="rId26"/>
    <p:sldId id="496" r:id="rId27"/>
    <p:sldId id="538" r:id="rId28"/>
    <p:sldId id="539" r:id="rId29"/>
    <p:sldId id="540" r:id="rId30"/>
    <p:sldId id="541" r:id="rId31"/>
    <p:sldId id="542" r:id="rId32"/>
    <p:sldId id="543" r:id="rId33"/>
    <p:sldId id="519" r:id="rId34"/>
    <p:sldId id="517" r:id="rId35"/>
    <p:sldId id="523" r:id="rId36"/>
    <p:sldId id="524" r:id="rId37"/>
    <p:sldId id="520" r:id="rId38"/>
    <p:sldId id="525" r:id="rId39"/>
    <p:sldId id="521" r:id="rId40"/>
    <p:sldId id="522" r:id="rId41"/>
    <p:sldId id="433" r:id="rId42"/>
    <p:sldId id="544" r:id="rId43"/>
    <p:sldId id="545" r:id="rId44"/>
    <p:sldId id="546" r:id="rId45"/>
    <p:sldId id="547" r:id="rId46"/>
    <p:sldId id="526" r:id="rId47"/>
    <p:sldId id="528" r:id="rId48"/>
    <p:sldId id="328" r:id="rId49"/>
    <p:sldId id="329" r:id="rId50"/>
    <p:sldId id="304" r:id="rId51"/>
  </p:sldIdLst>
  <p:sldSz cx="12192000" cy="6858000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llouzi Abdelouahad" initials="HA" lastIdx="0" clrIdx="0">
    <p:extLst>
      <p:ext uri="{19B8F6BF-5375-455C-9EA6-DF929625EA0E}">
        <p15:presenceInfo xmlns:p15="http://schemas.microsoft.com/office/powerpoint/2012/main" userId="S-1-5-21-1991655562-378500907-388384606-16878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ADFBDB"/>
    <a:srgbClr val="475D63"/>
    <a:srgbClr val="184652"/>
    <a:srgbClr val="1A4652"/>
    <a:srgbClr val="F5F1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2949" autoAdjust="0"/>
  </p:normalViewPr>
  <p:slideViewPr>
    <p:cSldViewPr snapToGrid="0">
      <p:cViewPr varScale="1">
        <p:scale>
          <a:sx n="99" d="100"/>
          <a:sy n="99" d="100"/>
        </p:scale>
        <p:origin x="83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10-12-25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10-12-25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3"/>
            <a:ext cx="560832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88969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75466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0801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10221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77054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30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40409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38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33516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47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93237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RANK - name</a:t>
            </a:r>
            <a:endParaRPr lang="fr-BE" dirty="0"/>
          </a:p>
        </p:txBody>
      </p:sp>
      <p:pic>
        <p:nvPicPr>
          <p:cNvPr id="12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pic>
        <p:nvPicPr>
          <p:cNvPr id="11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fr-BE" dirty="0"/>
          </a:p>
        </p:txBody>
      </p:sp>
      <p:pic>
        <p:nvPicPr>
          <p:cNvPr id="12" name="Picture 1" descr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  <a:p>
            <a:pPr lvl="4"/>
            <a:endParaRPr lang="en-US" dirty="0"/>
          </a:p>
          <a:p>
            <a:pPr lvl="4"/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mailto:Housene.Choubane@mil.be" TargetMode="External"/><Relationship Id="rId7" Type="http://schemas.openxmlformats.org/officeDocument/2006/relationships/image" Target="../media/image9.jpeg"/><Relationship Id="rId2" Type="http://schemas.openxmlformats.org/officeDocument/2006/relationships/hyperlink" Target="tel:+3224417019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DGHWB-SLPPT08-EVERE@mil.be" TargetMode="External"/><Relationship Id="rId11" Type="http://schemas.openxmlformats.org/officeDocument/2006/relationships/image" Target="../media/image13.jpeg"/><Relationship Id="rId5" Type="http://schemas.openxmlformats.org/officeDocument/2006/relationships/hyperlink" Target="mailto:thierry.Deppe@mil.be" TargetMode="External"/><Relationship Id="rId10" Type="http://schemas.openxmlformats.org/officeDocument/2006/relationships/image" Target="../media/image12.jpeg"/><Relationship Id="rId4" Type="http://schemas.openxmlformats.org/officeDocument/2006/relationships/hyperlink" Target="tel:+3224422990" TargetMode="External"/><Relationship Id="rId9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units.mil.intra/sites/DGHWB/SIPPT_IDPBW_Risk_Management/LDPBW_SLPPT8/Templates/Template_INVENTARISATIE%20PMGE_2025.xlsx" TargetMode="Externa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mailto:DGHWB-SLPPT08-EVERE@mil.b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>
          <a:xfrm>
            <a:off x="352162" y="5092589"/>
            <a:ext cx="11672876" cy="923330"/>
          </a:xfrm>
        </p:spPr>
        <p:txBody>
          <a:bodyPr/>
          <a:lstStyle/>
          <a:p>
            <a:r>
              <a:rPr lang="fr-BE" sz="5400" dirty="0"/>
              <a:t>Tech BOC 11/12/2025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fr-BE" dirty="0"/>
              <a:t>11/12/2025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BE" dirty="0"/>
              <a:t>SLLPT 08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873" y="5161596"/>
            <a:ext cx="1219183" cy="1219183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D66A2FE-6090-A82B-256B-F94E60EA8B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BE" cap="none" dirty="0" err="1"/>
              <a:t>Adjt</a:t>
            </a:r>
            <a:r>
              <a:rPr lang="nl-BE" dirty="0"/>
              <a:t> </a:t>
            </a:r>
            <a:r>
              <a:rPr lang="nl-BE" dirty="0" err="1"/>
              <a:t>choubane</a:t>
            </a:r>
            <a:r>
              <a:rPr lang="nl-BE" dirty="0"/>
              <a:t> H.</a:t>
            </a:r>
          </a:p>
        </p:txBody>
      </p:sp>
    </p:spTree>
    <p:extLst>
      <p:ext uri="{BB962C8B-B14F-4D97-AF65-F5344CB8AC3E}">
        <p14:creationId xmlns:p14="http://schemas.microsoft.com/office/powerpoint/2010/main" val="831469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>
                <a:solidFill>
                  <a:schemeClr val="tx1">
                    <a:lumMod val="50000"/>
                  </a:schemeClr>
                </a:solidFill>
              </a:rPr>
              <a:t>Werkplaatsdossiers KKE.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F317A-24DF-2B54-BBA2-DECC2DD8C06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5905" y="1759647"/>
            <a:ext cx="11237400" cy="4089476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Werkplaatsdossier PHD (DG </a:t>
            </a:r>
            <a:r>
              <a:rPr lang="nl-BE" sz="2800" b="1" dirty="0" err="1">
                <a:solidFill>
                  <a:schemeClr val="tx1">
                    <a:lumMod val="50000"/>
                  </a:schemeClr>
                </a:solidFill>
              </a:rPr>
              <a:t>StratCom</a:t>
            </a: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BE" sz="2800" b="1" dirty="0">
              <a:solidFill>
                <a:schemeClr val="tx1">
                  <a:lumMod val="50000"/>
                </a:schemeClr>
              </a:solidFill>
            </a:endParaRP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Dossier is lopende </a:t>
            </a:r>
          </a:p>
          <a:p>
            <a:pPr marL="1485900" lvl="2">
              <a:buFont typeface="Wingdings" panose="05000000000000000000" pitchFamily="2" charset="2"/>
              <a:buChar char="§"/>
            </a:pPr>
            <a:r>
              <a:rPr lang="nl-BE" sz="2600" b="1" dirty="0">
                <a:solidFill>
                  <a:schemeClr val="tx1">
                    <a:lumMod val="50000"/>
                  </a:schemeClr>
                </a:solidFill>
              </a:rPr>
              <a:t>(POC: </a:t>
            </a:r>
            <a:r>
              <a:rPr lang="nl-BE" sz="2600" b="1" dirty="0" err="1">
                <a:solidFill>
                  <a:schemeClr val="tx1">
                    <a:lumMod val="50000"/>
                  </a:schemeClr>
                </a:solidFill>
              </a:rPr>
              <a:t>Adjt</a:t>
            </a:r>
            <a:r>
              <a:rPr lang="nl-BE" sz="2600" b="1" dirty="0">
                <a:solidFill>
                  <a:schemeClr val="tx1">
                    <a:lumMod val="50000"/>
                  </a:schemeClr>
                </a:solidFill>
              </a:rPr>
              <a:t> SCHRAEPEN Sylvain</a:t>
            </a:r>
            <a:br>
              <a:rPr lang="nl-BE" sz="2600" b="1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nl-BE" sz="2600" b="1" dirty="0">
                <a:solidFill>
                  <a:schemeClr val="tx1">
                    <a:lumMod val="50000"/>
                  </a:schemeClr>
                </a:solidFill>
              </a:rPr>
              <a:t>Dir. PHD: </a:t>
            </a:r>
            <a:r>
              <a:rPr lang="nl-BE" sz="2600" b="1" dirty="0" err="1">
                <a:solidFill>
                  <a:schemeClr val="tx1">
                    <a:lumMod val="50000"/>
                  </a:schemeClr>
                </a:solidFill>
              </a:rPr>
              <a:t>AdjtChef</a:t>
            </a:r>
            <a:r>
              <a:rPr lang="nl-BE" sz="2600" b="1" dirty="0">
                <a:solidFill>
                  <a:schemeClr val="tx1">
                    <a:lumMod val="50000"/>
                  </a:schemeClr>
                </a:solidFill>
              </a:rPr>
              <a:t> DE ROO Yves</a:t>
            </a:r>
          </a:p>
          <a:p>
            <a:pPr marL="1485900" lvl="2">
              <a:buFont typeface="Wingdings" panose="05000000000000000000" pitchFamily="2" charset="2"/>
              <a:buChar char="§"/>
            </a:pPr>
            <a:r>
              <a:rPr lang="nl-BE" sz="2600" b="1" dirty="0">
                <a:solidFill>
                  <a:schemeClr val="tx1">
                    <a:lumMod val="50000"/>
                  </a:schemeClr>
                </a:solidFill>
              </a:rPr>
              <a:t>( VOORLOPIG ON HOLD)</a:t>
            </a:r>
          </a:p>
          <a:p>
            <a:pPr marL="1485900" lvl="2">
              <a:buFont typeface="Wingdings" panose="05000000000000000000" pitchFamily="2" charset="2"/>
              <a:buChar char="§"/>
            </a:pPr>
            <a:endParaRPr lang="nl-BE" sz="2600" b="1" dirty="0"/>
          </a:p>
          <a:p>
            <a:pPr marL="285750">
              <a:tabLst>
                <a:tab pos="3770313" algn="l"/>
              </a:tabLst>
            </a:pPr>
            <a:br>
              <a:rPr lang="nl-BE" sz="2800" b="1" dirty="0"/>
            </a:br>
            <a:endParaRPr lang="nl-BE" sz="2800" b="1" dirty="0"/>
          </a:p>
        </p:txBody>
      </p:sp>
    </p:spTree>
    <p:extLst>
      <p:ext uri="{BB962C8B-B14F-4D97-AF65-F5344CB8AC3E}">
        <p14:creationId xmlns:p14="http://schemas.microsoft.com/office/powerpoint/2010/main" val="2815130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>
                <a:solidFill>
                  <a:schemeClr val="tx1">
                    <a:lumMod val="50000"/>
                  </a:schemeClr>
                </a:solidFill>
              </a:rPr>
              <a:t>Werkplaatsdossiers KKE.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F317A-24DF-2B54-BBA2-DECC2DD8C06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5905" y="1384262"/>
            <a:ext cx="11237400" cy="4089476"/>
          </a:xfrm>
        </p:spPr>
        <p:txBody>
          <a:bodyPr/>
          <a:lstStyle/>
          <a:p>
            <a:pPr marL="1485900" lvl="2">
              <a:buFont typeface="Wingdings" panose="05000000000000000000" pitchFamily="2" charset="2"/>
              <a:buChar char="§"/>
            </a:pPr>
            <a:endParaRPr lang="nl-BE" sz="2600" b="1" dirty="0">
              <a:solidFill>
                <a:schemeClr val="tx1">
                  <a:lumMod val="50000"/>
                </a:schemeClr>
              </a:solidFill>
            </a:endParaRPr>
          </a:p>
          <a:p>
            <a:pPr marL="285750">
              <a:buFont typeface="Wingdings" panose="05000000000000000000" pitchFamily="2" charset="2"/>
              <a:buChar char="§"/>
              <a:tabLst>
                <a:tab pos="3770313" algn="l"/>
              </a:tabLst>
            </a:pP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Werkplaatsdossier ACOS IS.</a:t>
            </a:r>
          </a:p>
          <a:p>
            <a:pPr marL="285750">
              <a:buFont typeface="Wingdings" panose="05000000000000000000" pitchFamily="2" charset="2"/>
              <a:buChar char="§"/>
              <a:tabLst>
                <a:tab pos="3770313" algn="l"/>
              </a:tabLst>
            </a:pPr>
            <a:endParaRPr lang="nl-BE" sz="2800" b="1" dirty="0">
              <a:solidFill>
                <a:schemeClr val="tx1">
                  <a:lumMod val="50000"/>
                </a:schemeClr>
              </a:solidFill>
            </a:endParaRPr>
          </a:p>
          <a:p>
            <a:pPr marL="1028700" lvl="1" algn="just">
              <a:buFont typeface="Wingdings" panose="05000000000000000000" pitchFamily="2" charset="2"/>
              <a:buChar char="§"/>
              <a:tabLst>
                <a:tab pos="3770313" algn="l"/>
              </a:tabLst>
            </a:pP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De recent </a:t>
            </a:r>
            <a:r>
              <a:rPr lang="nl-BE" sz="2800" b="1" dirty="0" err="1">
                <a:solidFill>
                  <a:schemeClr val="tx1">
                    <a:lumMod val="50000"/>
                  </a:schemeClr>
                </a:solidFill>
              </a:rPr>
              <a:t>inplaatsgestelde</a:t>
            </a: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 (Fulltime) </a:t>
            </a:r>
            <a:r>
              <a:rPr lang="nl-BE" sz="2800" b="1" dirty="0" err="1">
                <a:solidFill>
                  <a:schemeClr val="tx1">
                    <a:lumMod val="50000"/>
                  </a:schemeClr>
                </a:solidFill>
              </a:rPr>
              <a:t>AsPrev</a:t>
            </a: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 ACOS IS </a:t>
            </a:r>
            <a:r>
              <a:rPr lang="nl-BE" sz="2800" b="1" dirty="0" err="1">
                <a:solidFill>
                  <a:schemeClr val="tx1">
                    <a:lumMod val="50000"/>
                  </a:schemeClr>
                </a:solidFill>
              </a:rPr>
              <a:t>is</a:t>
            </a: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 vanaf 01/03/2025 niet meer in dienst.</a:t>
            </a:r>
          </a:p>
          <a:p>
            <a:pPr marL="981075" lvl="1" indent="0" algn="just">
              <a:buNone/>
              <a:tabLst>
                <a:tab pos="3770313" algn="l"/>
              </a:tabLst>
            </a:pP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Voorlopig is er nog steeds geen nieuwe Fulltime </a:t>
            </a:r>
            <a:r>
              <a:rPr lang="nl-BE" sz="2800" b="1" dirty="0" err="1">
                <a:solidFill>
                  <a:schemeClr val="tx1">
                    <a:lumMod val="50000"/>
                  </a:schemeClr>
                </a:solidFill>
              </a:rPr>
              <a:t>AsPrev</a:t>
            </a: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   voorzien.</a:t>
            </a:r>
          </a:p>
          <a:p>
            <a:pPr lvl="1" indent="0" algn="just">
              <a:buNone/>
              <a:tabLst>
                <a:tab pos="3770313" algn="l"/>
              </a:tabLst>
            </a:pP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   De adjunct van de voormalige </a:t>
            </a:r>
            <a:r>
              <a:rPr lang="nl-BE" sz="2800" b="1" dirty="0" err="1">
                <a:solidFill>
                  <a:schemeClr val="tx1">
                    <a:lumMod val="50000"/>
                  </a:schemeClr>
                </a:solidFill>
              </a:rPr>
              <a:t>AsPrev</a:t>
            </a: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 (cumulfunctie en niet</a:t>
            </a:r>
            <a:br>
              <a:rPr lang="nl-BE" sz="2800" b="1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   gevormd) neemt voorlopig sommige de taken over.</a:t>
            </a:r>
          </a:p>
          <a:p>
            <a:pPr lvl="1" indent="0" algn="just">
              <a:buNone/>
              <a:tabLst>
                <a:tab pos="3770313" algn="l"/>
              </a:tabLst>
            </a:pPr>
            <a:endParaRPr lang="nl-BE" sz="2800" b="1" dirty="0">
              <a:solidFill>
                <a:schemeClr val="tx1">
                  <a:lumMod val="50000"/>
                </a:schemeClr>
              </a:solidFill>
            </a:endParaRPr>
          </a:p>
          <a:p>
            <a:pPr marL="981075" lvl="1" indent="-334963" algn="just">
              <a:buFont typeface="Wingdings" panose="05000000000000000000" pitchFamily="2" charset="2"/>
              <a:buChar char="§"/>
              <a:tabLst>
                <a:tab pos="3770313" algn="l"/>
              </a:tabLst>
            </a:pP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Er werd een mail overgemaakt aan ACOS IS (vraag of er een nieuwe </a:t>
            </a:r>
            <a:r>
              <a:rPr lang="nl-BE" sz="2800" b="1" dirty="0" err="1">
                <a:solidFill>
                  <a:schemeClr val="tx1">
                    <a:lumMod val="50000"/>
                  </a:schemeClr>
                </a:solidFill>
              </a:rPr>
              <a:t>AsPrev</a:t>
            </a:r>
            <a:r>
              <a:rPr lang="nl-BE" sz="2800" b="1" dirty="0">
                <a:solidFill>
                  <a:schemeClr val="tx1">
                    <a:lumMod val="50000"/>
                  </a:schemeClr>
                </a:solidFill>
              </a:rPr>
              <a:t> in plaats gesteld zal worden).</a:t>
            </a:r>
          </a:p>
          <a:p>
            <a:pPr lvl="1" indent="0" algn="just">
              <a:buNone/>
              <a:tabLst>
                <a:tab pos="3770313" algn="l"/>
              </a:tabLst>
            </a:pPr>
            <a:br>
              <a:rPr lang="nl-BE" sz="2800" b="1" dirty="0"/>
            </a:br>
            <a:endParaRPr lang="nl-BE" sz="2800" b="1" dirty="0"/>
          </a:p>
        </p:txBody>
      </p:sp>
    </p:spTree>
    <p:extLst>
      <p:ext uri="{BB962C8B-B14F-4D97-AF65-F5344CB8AC3E}">
        <p14:creationId xmlns:p14="http://schemas.microsoft.com/office/powerpoint/2010/main" val="217915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5CE2BB-5862-BB53-9233-54186576C6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>
                <a:solidFill>
                  <a:schemeClr val="tx1">
                    <a:lumMod val="50000"/>
                  </a:schemeClr>
                </a:solidFill>
              </a:rPr>
              <a:t>Ongediertebeheer blok 4.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BB11F5-E720-7A4F-3B51-D4A616BE866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nl-BE" sz="2800" dirty="0">
                <a:solidFill>
                  <a:schemeClr val="tx1">
                    <a:lumMod val="50000"/>
                  </a:schemeClr>
                </a:solidFill>
              </a:rPr>
              <a:t>Opvolging door TSS Infra.</a:t>
            </a:r>
          </a:p>
          <a:p>
            <a:endParaRPr lang="nl-BE" sz="28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nl-BE" sz="2800" dirty="0">
                <a:solidFill>
                  <a:schemeClr val="tx1">
                    <a:lumMod val="50000"/>
                  </a:schemeClr>
                </a:solidFill>
              </a:rPr>
              <a:t>Onze dienst (eenmalig) zal voor blok 4 een behoeftebepaling voor </a:t>
            </a:r>
            <a:r>
              <a:rPr lang="nl-BE" sz="2800" dirty="0" err="1">
                <a:solidFill>
                  <a:schemeClr val="tx1">
                    <a:lumMod val="50000"/>
                  </a:schemeClr>
                </a:solidFill>
              </a:rPr>
              <a:t>inplaatsstelling</a:t>
            </a:r>
            <a:r>
              <a:rPr lang="nl-BE" sz="2800" dirty="0">
                <a:solidFill>
                  <a:schemeClr val="tx1">
                    <a:lumMod val="50000"/>
                  </a:schemeClr>
                </a:solidFill>
              </a:rPr>
              <a:t> afvaleilanden.</a:t>
            </a:r>
          </a:p>
          <a:p>
            <a:r>
              <a:rPr lang="nl-BE" sz="2800" dirty="0">
                <a:solidFill>
                  <a:schemeClr val="tx1">
                    <a:lumMod val="50000"/>
                  </a:schemeClr>
                </a:solidFill>
              </a:rPr>
              <a:t>Werd wegens ontslag PA, verlof en AGR nog niet gefinaliseerd. 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54572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141C50-FCBD-5EFB-AE5F-FA0B000309AB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352162" y="5092589"/>
            <a:ext cx="11672876" cy="1015663"/>
          </a:xfrm>
        </p:spPr>
        <p:txBody>
          <a:bodyPr/>
          <a:lstStyle/>
          <a:p>
            <a:r>
              <a:rPr lang="nl-BE" dirty="0"/>
              <a:t>Wettelijke controles 3</a:t>
            </a:r>
            <a:r>
              <a:rPr lang="nl-BE" baseline="30000" dirty="0"/>
              <a:t>de</a:t>
            </a:r>
            <a:r>
              <a:rPr lang="nl-BE" dirty="0"/>
              <a:t> Trim 2025.</a:t>
            </a:r>
          </a:p>
        </p:txBody>
      </p:sp>
    </p:spTree>
    <p:extLst>
      <p:ext uri="{BB962C8B-B14F-4D97-AF65-F5344CB8AC3E}">
        <p14:creationId xmlns:p14="http://schemas.microsoft.com/office/powerpoint/2010/main" val="1615201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11DF418-9C55-85EC-983D-16713222BD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/>
              <a:t>Controle brandweer </a:t>
            </a:r>
            <a:r>
              <a:rPr lang="nl-BE" dirty="0" err="1"/>
              <a:t>Creche</a:t>
            </a:r>
            <a:r>
              <a:rPr lang="nl-BE" dirty="0"/>
              <a:t> KKE (CDSCA).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B5107D-D46A-3EDE-51B0-BEAD5B95BB6D}"/>
              </a:ext>
            </a:extLst>
          </p:cNvPr>
          <p:cNvSpPr txBox="1"/>
          <p:nvPr/>
        </p:nvSpPr>
        <p:spPr>
          <a:xfrm>
            <a:off x="437726" y="2856510"/>
            <a:ext cx="6660682" cy="350865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2000" b="1" dirty="0"/>
              <a:t>Branddetectie: onderhoudsattest 2025</a:t>
            </a:r>
            <a:br>
              <a:rPr lang="nl-BE" sz="2000" b="1" dirty="0"/>
            </a:br>
            <a:r>
              <a:rPr lang="nl-BE" sz="2000" b="1" dirty="0"/>
              <a:t>Blok 11 Bis – </a:t>
            </a:r>
            <a:r>
              <a:rPr lang="nl-BE" sz="2000" b="1" dirty="0" err="1"/>
              <a:t>creche</a:t>
            </a:r>
            <a:r>
              <a:rPr lang="nl-BE" sz="2000" b="1" dirty="0"/>
              <a:t>.</a:t>
            </a:r>
          </a:p>
          <a:p>
            <a:endParaRPr lang="nl-BE" sz="2000" b="1" dirty="0"/>
          </a:p>
          <a:p>
            <a:r>
              <a:rPr lang="nl-BE" dirty="0"/>
              <a:t>Opmerkingen:</a:t>
            </a:r>
          </a:p>
          <a:p>
            <a:endParaRPr lang="nl-BE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dirty="0"/>
              <a:t>Geen doormelding van storingsalarm wegens geen werkende telefoonlijn (offerte opgemaakt).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dirty="0"/>
              <a:t>Geen inplantingsplannen of as </a:t>
            </a:r>
            <a:r>
              <a:rPr lang="nl-BE" dirty="0" err="1"/>
              <a:t>build</a:t>
            </a:r>
            <a:r>
              <a:rPr lang="nl-BE" dirty="0"/>
              <a:t> dossier in de nabijheid van de brandmeldcentrale.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dirty="0"/>
              <a:t>Standaardomruiling van 22% van detectoren gedaan volgens de S21-100 (zie Bijl)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0922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4C9F1C7-EF4B-5D15-3AF5-D8F6375EE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34" y="0"/>
            <a:ext cx="4934318" cy="6857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74641A-7150-DE32-B2F2-7C5BA0FCD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8468" y="-1"/>
            <a:ext cx="49340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962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DE5D6A-8254-E157-3CFE-05D4DDB6C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1799" y="0"/>
            <a:ext cx="49084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726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725FB2-6F08-9368-B553-1BAA63A45B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433091"/>
            <a:ext cx="11293675" cy="1323439"/>
          </a:xfrm>
        </p:spPr>
        <p:txBody>
          <a:bodyPr/>
          <a:lstStyle/>
          <a:p>
            <a:r>
              <a:rPr lang="fr-BE" dirty="0" err="1"/>
              <a:t>Wettelijke</a:t>
            </a:r>
            <a:r>
              <a:rPr lang="fr-BE" dirty="0"/>
              <a:t> </a:t>
            </a:r>
            <a:r>
              <a:rPr lang="fr-BE" dirty="0" err="1"/>
              <a:t>controles</a:t>
            </a:r>
            <a:r>
              <a:rPr lang="fr-BE" dirty="0"/>
              <a:t> Citernes </a:t>
            </a:r>
            <a:r>
              <a:rPr lang="fr-BE" dirty="0" err="1"/>
              <a:t>stookolie</a:t>
            </a:r>
            <a:r>
              <a:rPr lang="fr-BE" dirty="0"/>
              <a:t> </a:t>
            </a:r>
            <a:r>
              <a:rPr lang="fr-BE" dirty="0" err="1"/>
              <a:t>blokken</a:t>
            </a:r>
            <a:r>
              <a:rPr lang="fr-BE" dirty="0"/>
              <a:t> 14A en 13.</a:t>
            </a:r>
            <a:endParaRPr lang="nl-BE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C67CD8B-3ACD-B0EB-EA3A-2188C2C01A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528274"/>
              </p:ext>
            </p:extLst>
          </p:nvPr>
        </p:nvGraphicFramePr>
        <p:xfrm>
          <a:off x="0" y="2069268"/>
          <a:ext cx="12191999" cy="4788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9226">
                  <a:extLst>
                    <a:ext uri="{9D8B030D-6E8A-4147-A177-3AD203B41FA5}">
                      <a16:colId xmlns:a16="http://schemas.microsoft.com/office/drawing/2014/main" val="3828179269"/>
                    </a:ext>
                  </a:extLst>
                </a:gridCol>
                <a:gridCol w="2199436">
                  <a:extLst>
                    <a:ext uri="{9D8B030D-6E8A-4147-A177-3AD203B41FA5}">
                      <a16:colId xmlns:a16="http://schemas.microsoft.com/office/drawing/2014/main" val="1495750078"/>
                    </a:ext>
                  </a:extLst>
                </a:gridCol>
                <a:gridCol w="1121663">
                  <a:extLst>
                    <a:ext uri="{9D8B030D-6E8A-4147-A177-3AD203B41FA5}">
                      <a16:colId xmlns:a16="http://schemas.microsoft.com/office/drawing/2014/main" val="2588565819"/>
                    </a:ext>
                  </a:extLst>
                </a:gridCol>
                <a:gridCol w="1689812">
                  <a:extLst>
                    <a:ext uri="{9D8B030D-6E8A-4147-A177-3AD203B41FA5}">
                      <a16:colId xmlns:a16="http://schemas.microsoft.com/office/drawing/2014/main" val="2705054794"/>
                    </a:ext>
                  </a:extLst>
                </a:gridCol>
                <a:gridCol w="2396947">
                  <a:extLst>
                    <a:ext uri="{9D8B030D-6E8A-4147-A177-3AD203B41FA5}">
                      <a16:colId xmlns:a16="http://schemas.microsoft.com/office/drawing/2014/main" val="3991365973"/>
                    </a:ext>
                  </a:extLst>
                </a:gridCol>
                <a:gridCol w="2106778">
                  <a:extLst>
                    <a:ext uri="{9D8B030D-6E8A-4147-A177-3AD203B41FA5}">
                      <a16:colId xmlns:a16="http://schemas.microsoft.com/office/drawing/2014/main" val="3359389075"/>
                    </a:ext>
                  </a:extLst>
                </a:gridCol>
                <a:gridCol w="1558137">
                  <a:extLst>
                    <a:ext uri="{9D8B030D-6E8A-4147-A177-3AD203B41FA5}">
                      <a16:colId xmlns:a16="http://schemas.microsoft.com/office/drawing/2014/main" val="1085023759"/>
                    </a:ext>
                  </a:extLst>
                </a:gridCol>
              </a:tblGrid>
              <a:tr h="598593">
                <a:tc gridSpan="7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u="sng" dirty="0">
                          <a:effectLst/>
                        </a:rPr>
                        <a:t>RAPPORT DE CONTRÔLE LEGAL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376869"/>
                  </a:ext>
                </a:extLst>
              </a:tr>
              <a:tr h="478873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 err="1">
                          <a:effectLst/>
                        </a:rPr>
                        <a:t>Contrôle</a:t>
                      </a:r>
                      <a:r>
                        <a:rPr lang="nl-BE" sz="1400" dirty="0">
                          <a:effectLst/>
                        </a:rPr>
                        <a:t> </a:t>
                      </a:r>
                      <a:r>
                        <a:rPr lang="nl-BE" sz="1400" dirty="0" err="1">
                          <a:effectLst/>
                        </a:rPr>
                        <a:t>réalisé</a:t>
                      </a:r>
                      <a:r>
                        <a:rPr lang="nl-BE" sz="1400" dirty="0">
                          <a:effectLst/>
                        </a:rPr>
                        <a:t> </a:t>
                      </a:r>
                      <a:r>
                        <a:rPr lang="nl-BE" sz="1400" dirty="0" err="1">
                          <a:effectLst/>
                        </a:rPr>
                        <a:t>sur</a:t>
                      </a:r>
                      <a:r>
                        <a:rPr lang="nl-BE" sz="1400" dirty="0">
                          <a:effectLst/>
                        </a:rPr>
                        <a:t> :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fr-BE" sz="1400" dirty="0">
                          <a:effectLst/>
                        </a:rPr>
                        <a:t>Citernes chauffage et groupe électrogène.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extLst>
                  <a:ext uri="{0D108BD9-81ED-4DB2-BD59-A6C34878D82A}">
                    <a16:rowId xmlns:a16="http://schemas.microsoft.com/office/drawing/2014/main" val="1641298125"/>
                  </a:ext>
                </a:extLst>
              </a:tr>
              <a:tr h="478873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Contrôle réalisé par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 err="1">
                          <a:effectLst/>
                        </a:rPr>
                        <a:t>Normec</a:t>
                      </a:r>
                      <a:r>
                        <a:rPr lang="nl-BE" sz="1400" dirty="0">
                          <a:effectLst/>
                        </a:rPr>
                        <a:t> BTV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N Drive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15/09/2025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extLst>
                  <a:ext uri="{0D108BD9-81ED-4DB2-BD59-A6C34878D82A}">
                    <a16:rowId xmlns:a16="http://schemas.microsoft.com/office/drawing/2014/main" val="900386079"/>
                  </a:ext>
                </a:extLst>
              </a:tr>
              <a:tr h="478873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Rapport réalisé le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>
                          <a:effectLst/>
                        </a:rPr>
                        <a:t>15/09/2025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S.L.P.P.T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15/09/2025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extLst>
                  <a:ext uri="{0D108BD9-81ED-4DB2-BD59-A6C34878D82A}">
                    <a16:rowId xmlns:a16="http://schemas.microsoft.com/office/drawing/2014/main" val="1566579603"/>
                  </a:ext>
                </a:extLst>
              </a:tr>
              <a:tr h="478873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Quartier concerné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QRE / QU21006C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Environnement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15/09/2025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extLst>
                  <a:ext uri="{0D108BD9-81ED-4DB2-BD59-A6C34878D82A}">
                    <a16:rowId xmlns:a16="http://schemas.microsoft.com/office/drawing/2014/main" val="3829373476"/>
                  </a:ext>
                </a:extLst>
              </a:tr>
              <a:tr h="478873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Rédacteur du rapport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1SC MARCHAL Stéphane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 err="1">
                          <a:effectLst/>
                        </a:rPr>
                        <a:t>Quartier</a:t>
                      </a:r>
                      <a:r>
                        <a:rPr lang="nl-BE" sz="1400" dirty="0">
                          <a:effectLst/>
                        </a:rPr>
                        <a:t> :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15/09/2025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extLst>
                  <a:ext uri="{0D108BD9-81ED-4DB2-BD59-A6C34878D82A}">
                    <a16:rowId xmlns:a16="http://schemas.microsoft.com/office/drawing/2014/main" val="1445651480"/>
                  </a:ext>
                </a:extLst>
              </a:tr>
              <a:tr h="3591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extLst>
                  <a:ext uri="{0D108BD9-81ED-4DB2-BD59-A6C34878D82A}">
                    <a16:rowId xmlns:a16="http://schemas.microsoft.com/office/drawing/2014/main" val="4211808642"/>
                  </a:ext>
                </a:extLst>
              </a:tr>
              <a:tr h="71831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Ligne                        n°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Asset de l'installation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N° de                   bloc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Date du contrôle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Référence                                        rapport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 err="1">
                          <a:effectLst/>
                        </a:rPr>
                        <a:t>Note</a:t>
                      </a:r>
                      <a:r>
                        <a:rPr lang="nl-BE" sz="1400" dirty="0">
                          <a:effectLst/>
                        </a:rPr>
                        <a:t> du </a:t>
                      </a:r>
                      <a:r>
                        <a:rPr lang="nl-BE" sz="1400" dirty="0" err="1">
                          <a:effectLst/>
                        </a:rPr>
                        <a:t>contrôle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WO n°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extLst>
                  <a:ext uri="{0D108BD9-81ED-4DB2-BD59-A6C34878D82A}">
                    <a16:rowId xmlns:a16="http://schemas.microsoft.com/office/drawing/2014/main" val="1733711354"/>
                  </a:ext>
                </a:extLst>
              </a:tr>
              <a:tr h="35915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CH21006C015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14A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12/08/2025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0419-250812-01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>
                          <a:effectLst/>
                        </a:rPr>
                        <a:t>A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 err="1">
                          <a:effectLst/>
                        </a:rPr>
                        <a:t>Néant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extLst>
                  <a:ext uri="{0D108BD9-81ED-4DB2-BD59-A6C34878D82A}">
                    <a16:rowId xmlns:a16="http://schemas.microsoft.com/office/drawing/2014/main" val="437554332"/>
                  </a:ext>
                </a:extLst>
              </a:tr>
              <a:tr h="35915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2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CH21006C020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13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12/08/2025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>
                          <a:effectLst/>
                        </a:rPr>
                        <a:t>0419-250812-02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>
                          <a:effectLst/>
                        </a:rPr>
                        <a:t>A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 err="1">
                          <a:effectLst/>
                        </a:rPr>
                        <a:t>Néant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646" marR="40646" marT="0" marB="0" anchor="ctr"/>
                </a:tc>
                <a:extLst>
                  <a:ext uri="{0D108BD9-81ED-4DB2-BD59-A6C34878D82A}">
                    <a16:rowId xmlns:a16="http://schemas.microsoft.com/office/drawing/2014/main" val="1344495180"/>
                  </a:ext>
                </a:extLst>
              </a:tr>
            </a:tbl>
          </a:graphicData>
        </a:graphic>
      </p:graphicFrame>
      <p:sp>
        <p:nvSpPr>
          <p:cNvPr id="4" name="Rectangle 2">
            <a:extLst>
              <a:ext uri="{FF2B5EF4-FFF2-40B4-BE49-F238E27FC236}">
                <a16:creationId xmlns:a16="http://schemas.microsoft.com/office/drawing/2014/main" id="{3D342088-D045-089D-D339-8899B27BB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127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0156A72-3285-035F-39B7-0C999E4E97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918162"/>
              </p:ext>
            </p:extLst>
          </p:nvPr>
        </p:nvGraphicFramePr>
        <p:xfrm>
          <a:off x="3493971" y="1287424"/>
          <a:ext cx="960438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2" imgW="965436" imgH="626553" progId="AcroExch.Document.DC">
                  <p:embed/>
                </p:oleObj>
              </mc:Choice>
              <mc:Fallback>
                <p:oleObj name="Acrobat Document" showAsIcon="1" r:id="rId2" imgW="965436" imgH="626553" progId="AcroExch.Document.DC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3971" y="1287424"/>
                        <a:ext cx="960438" cy="62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>
            <a:extLst>
              <a:ext uri="{FF2B5EF4-FFF2-40B4-BE49-F238E27FC236}">
                <a16:creationId xmlns:a16="http://schemas.microsoft.com/office/drawing/2014/main" id="{85C1ED40-0182-ACDD-4D7D-B1EBC9D61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4131" y="128742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609D22A-8DB6-6DF0-B6C2-54CD937B0B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0026467"/>
              </p:ext>
            </p:extLst>
          </p:nvPr>
        </p:nvGraphicFramePr>
        <p:xfrm>
          <a:off x="4774131" y="1287424"/>
          <a:ext cx="960438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4" imgW="965436" imgH="626553" progId="AcroExch.Document.DC">
                  <p:embed/>
                </p:oleObj>
              </mc:Choice>
              <mc:Fallback>
                <p:oleObj name="Acrobat Document" showAsIcon="1" r:id="rId4" imgW="965436" imgH="626553" progId="AcroExch.Document.DC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4131" y="1287424"/>
                        <a:ext cx="960438" cy="62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1581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90B647A-FA5D-27FC-07B5-332EFAF52F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323439"/>
          </a:xfrm>
        </p:spPr>
        <p:txBody>
          <a:bodyPr/>
          <a:lstStyle/>
          <a:p>
            <a:r>
              <a:rPr lang="nl-BE" dirty="0"/>
              <a:t>Controle branddetectiesystemen blokken 7A, 7B, 11A en 11.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20B4D28-962A-BF43-DA24-4FBCA8D4CF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209318"/>
              </p:ext>
            </p:extLst>
          </p:nvPr>
        </p:nvGraphicFramePr>
        <p:xfrm>
          <a:off x="-9559" y="2069267"/>
          <a:ext cx="12201560" cy="4801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9282">
                  <a:extLst>
                    <a:ext uri="{9D8B030D-6E8A-4147-A177-3AD203B41FA5}">
                      <a16:colId xmlns:a16="http://schemas.microsoft.com/office/drawing/2014/main" val="2929099549"/>
                    </a:ext>
                  </a:extLst>
                </a:gridCol>
                <a:gridCol w="2120632">
                  <a:extLst>
                    <a:ext uri="{9D8B030D-6E8A-4147-A177-3AD203B41FA5}">
                      <a16:colId xmlns:a16="http://schemas.microsoft.com/office/drawing/2014/main" val="750128961"/>
                    </a:ext>
                  </a:extLst>
                </a:gridCol>
                <a:gridCol w="1705779">
                  <a:extLst>
                    <a:ext uri="{9D8B030D-6E8A-4147-A177-3AD203B41FA5}">
                      <a16:colId xmlns:a16="http://schemas.microsoft.com/office/drawing/2014/main" val="3954016049"/>
                    </a:ext>
                  </a:extLst>
                </a:gridCol>
                <a:gridCol w="1671613">
                  <a:extLst>
                    <a:ext uri="{9D8B030D-6E8A-4147-A177-3AD203B41FA5}">
                      <a16:colId xmlns:a16="http://schemas.microsoft.com/office/drawing/2014/main" val="2289092798"/>
                    </a:ext>
                  </a:extLst>
                </a:gridCol>
                <a:gridCol w="2296333">
                  <a:extLst>
                    <a:ext uri="{9D8B030D-6E8A-4147-A177-3AD203B41FA5}">
                      <a16:colId xmlns:a16="http://schemas.microsoft.com/office/drawing/2014/main" val="3798012894"/>
                    </a:ext>
                  </a:extLst>
                </a:gridCol>
                <a:gridCol w="1788748">
                  <a:extLst>
                    <a:ext uri="{9D8B030D-6E8A-4147-A177-3AD203B41FA5}">
                      <a16:colId xmlns:a16="http://schemas.microsoft.com/office/drawing/2014/main" val="1669522580"/>
                    </a:ext>
                  </a:extLst>
                </a:gridCol>
                <a:gridCol w="1669173">
                  <a:extLst>
                    <a:ext uri="{9D8B030D-6E8A-4147-A177-3AD203B41FA5}">
                      <a16:colId xmlns:a16="http://schemas.microsoft.com/office/drawing/2014/main" val="3775494290"/>
                    </a:ext>
                  </a:extLst>
                </a:gridCol>
              </a:tblGrid>
              <a:tr h="378235">
                <a:tc gridSpan="7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u="sng" dirty="0">
                          <a:effectLst/>
                        </a:rPr>
                        <a:t>RAPPORT DE CONTRÔLE LEGAL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467334"/>
                  </a:ext>
                </a:extLst>
              </a:tr>
              <a:tr h="302587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Contrôle réalisé sur :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DETECTEURS INCENDIE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N ou G Drive :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08/07/2025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extLst>
                  <a:ext uri="{0D108BD9-81ED-4DB2-BD59-A6C34878D82A}">
                    <a16:rowId xmlns:a16="http://schemas.microsoft.com/office/drawing/2014/main" val="2243540575"/>
                  </a:ext>
                </a:extLst>
              </a:tr>
              <a:tr h="302587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Contrôle réalisé par :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Normec BTV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C.M.I :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08/07/2025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extLst>
                  <a:ext uri="{0D108BD9-81ED-4DB2-BD59-A6C34878D82A}">
                    <a16:rowId xmlns:a16="http://schemas.microsoft.com/office/drawing/2014/main" val="2662153412"/>
                  </a:ext>
                </a:extLst>
              </a:tr>
              <a:tr h="302587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Rapport réalisé le :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08/07/2025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S.L.P.P.T :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08/07/2025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extLst>
                  <a:ext uri="{0D108BD9-81ED-4DB2-BD59-A6C34878D82A}">
                    <a16:rowId xmlns:a16="http://schemas.microsoft.com/office/drawing/2014/main" val="2290005408"/>
                  </a:ext>
                </a:extLst>
              </a:tr>
              <a:tr h="302587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Quartier concerné :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QRE / QU21006C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Environnement :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08/07/2025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extLst>
                  <a:ext uri="{0D108BD9-81ED-4DB2-BD59-A6C34878D82A}">
                    <a16:rowId xmlns:a16="http://schemas.microsoft.com/office/drawing/2014/main" val="3705857410"/>
                  </a:ext>
                </a:extLst>
              </a:tr>
              <a:tr h="302587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Rédacteur du rapport :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1SC MARCHAL Stéphane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Quartier :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08/07/2025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extLst>
                  <a:ext uri="{0D108BD9-81ED-4DB2-BD59-A6C34878D82A}">
                    <a16:rowId xmlns:a16="http://schemas.microsoft.com/office/drawing/2014/main" val="3168498170"/>
                  </a:ext>
                </a:extLst>
              </a:tr>
              <a:tr h="174272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951782"/>
                  </a:ext>
                </a:extLst>
              </a:tr>
              <a:tr h="45388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Ligne                   n°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Asset de l'installation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N° de                   bloc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Date du contrôle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Référence                                        rapport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Note du contrôle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WO                            n°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extLst>
                  <a:ext uri="{0D108BD9-81ED-4DB2-BD59-A6C34878D82A}">
                    <a16:rowId xmlns:a16="http://schemas.microsoft.com/office/drawing/2014/main" val="1103334235"/>
                  </a:ext>
                </a:extLst>
              </a:tr>
              <a:tr h="2269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1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FS21006C007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7A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10/06/2025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0745-250610-01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B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50732590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extLst>
                  <a:ext uri="{0D108BD9-81ED-4DB2-BD59-A6C34878D82A}">
                    <a16:rowId xmlns:a16="http://schemas.microsoft.com/office/drawing/2014/main" val="559355535"/>
                  </a:ext>
                </a:extLst>
              </a:tr>
              <a:tr h="2269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2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FS21006C057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7B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10/06/2025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0745-250610-02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B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50732595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extLst>
                  <a:ext uri="{0D108BD9-81ED-4DB2-BD59-A6C34878D82A}">
                    <a16:rowId xmlns:a16="http://schemas.microsoft.com/office/drawing/2014/main" val="936872857"/>
                  </a:ext>
                </a:extLst>
              </a:tr>
              <a:tr h="2269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3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FS21006C061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11A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11/06/2025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0745-250611-01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B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50732599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extLst>
                  <a:ext uri="{0D108BD9-81ED-4DB2-BD59-A6C34878D82A}">
                    <a16:rowId xmlns:a16="http://schemas.microsoft.com/office/drawing/2014/main" val="2016977356"/>
                  </a:ext>
                </a:extLst>
              </a:tr>
              <a:tr h="2269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4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FS21006C011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11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11/06/2025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0745-250611-05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>
                          <a:effectLst/>
                        </a:rPr>
                        <a:t>C</a:t>
                      </a:r>
                      <a:endParaRPr lang="nl-BE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dirty="0">
                          <a:effectLst/>
                        </a:rPr>
                        <a:t>50734390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extLst>
                  <a:ext uri="{0D108BD9-81ED-4DB2-BD59-A6C34878D82A}">
                    <a16:rowId xmlns:a16="http://schemas.microsoft.com/office/drawing/2014/main" val="199428713"/>
                  </a:ext>
                </a:extLst>
              </a:tr>
              <a:tr h="226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extLst>
                  <a:ext uri="{0D108BD9-81ED-4DB2-BD59-A6C34878D82A}">
                    <a16:rowId xmlns:a16="http://schemas.microsoft.com/office/drawing/2014/main" val="3970249574"/>
                  </a:ext>
                </a:extLst>
              </a:tr>
              <a:tr h="226940">
                <a:tc gridSpan="7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200" u="sng" dirty="0">
                          <a:effectLst/>
                        </a:rPr>
                        <a:t>REMARQUES :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372161"/>
                  </a:ext>
                </a:extLst>
              </a:tr>
              <a:tr h="226940">
                <a:tc gridSpan="7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fr-BE" sz="1200" dirty="0">
                          <a:effectLst/>
                        </a:rPr>
                        <a:t>1° Voir "Infractions &amp; Remarques" point 3 du rapport 0745-250610-01.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10146"/>
                  </a:ext>
                </a:extLst>
              </a:tr>
              <a:tr h="226940">
                <a:tc gridSpan="7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fr-BE" sz="1200" dirty="0">
                          <a:effectLst/>
                        </a:rPr>
                        <a:t>2° Voir "Infractions &amp; Remarques" point 3 du rapport 0745-250610-02.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881984"/>
                  </a:ext>
                </a:extLst>
              </a:tr>
              <a:tr h="226940">
                <a:tc gridSpan="7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fr-BE" sz="1200" dirty="0">
                          <a:effectLst/>
                        </a:rPr>
                        <a:t>3° Voir "Infractions &amp; Remarques" point 3 du rapport 0745-250611-01.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522267"/>
                  </a:ext>
                </a:extLst>
              </a:tr>
              <a:tr h="226940">
                <a:tc gridSpan="7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fr-BE" sz="1200" dirty="0">
                          <a:effectLst/>
                        </a:rPr>
                        <a:t>4° Voir "Infractions &amp; Remarques" point 3 du rapport 0745-250611-05.</a:t>
                      </a:r>
                      <a:endParaRPr lang="nl-B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7" marR="39457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047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526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9E457-0796-96E2-2B02-47E1097E0B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323439"/>
          </a:xfrm>
        </p:spPr>
        <p:txBody>
          <a:bodyPr/>
          <a:lstStyle/>
          <a:p>
            <a:r>
              <a:rPr lang="nl-BE" dirty="0"/>
              <a:t>Controle noodverlichtingssystemen blokken 7A, 7B, 11 en 11A.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4F8997B-160F-3DFC-0499-B4BAA20A3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913722"/>
              </p:ext>
            </p:extLst>
          </p:nvPr>
        </p:nvGraphicFramePr>
        <p:xfrm>
          <a:off x="0" y="2069268"/>
          <a:ext cx="12191998" cy="47887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5879">
                  <a:extLst>
                    <a:ext uri="{9D8B030D-6E8A-4147-A177-3AD203B41FA5}">
                      <a16:colId xmlns:a16="http://schemas.microsoft.com/office/drawing/2014/main" val="1141816717"/>
                    </a:ext>
                  </a:extLst>
                </a:gridCol>
                <a:gridCol w="2489606">
                  <a:extLst>
                    <a:ext uri="{9D8B030D-6E8A-4147-A177-3AD203B41FA5}">
                      <a16:colId xmlns:a16="http://schemas.microsoft.com/office/drawing/2014/main" val="2727216000"/>
                    </a:ext>
                  </a:extLst>
                </a:gridCol>
                <a:gridCol w="1609343">
                  <a:extLst>
                    <a:ext uri="{9D8B030D-6E8A-4147-A177-3AD203B41FA5}">
                      <a16:colId xmlns:a16="http://schemas.microsoft.com/office/drawing/2014/main" val="3227301123"/>
                    </a:ext>
                  </a:extLst>
                </a:gridCol>
                <a:gridCol w="1555699">
                  <a:extLst>
                    <a:ext uri="{9D8B030D-6E8A-4147-A177-3AD203B41FA5}">
                      <a16:colId xmlns:a16="http://schemas.microsoft.com/office/drawing/2014/main" val="233242253"/>
                    </a:ext>
                  </a:extLst>
                </a:gridCol>
                <a:gridCol w="2489606">
                  <a:extLst>
                    <a:ext uri="{9D8B030D-6E8A-4147-A177-3AD203B41FA5}">
                      <a16:colId xmlns:a16="http://schemas.microsoft.com/office/drawing/2014/main" val="3549661748"/>
                    </a:ext>
                  </a:extLst>
                </a:gridCol>
                <a:gridCol w="1453286">
                  <a:extLst>
                    <a:ext uri="{9D8B030D-6E8A-4147-A177-3AD203B41FA5}">
                      <a16:colId xmlns:a16="http://schemas.microsoft.com/office/drawing/2014/main" val="3711327224"/>
                    </a:ext>
                  </a:extLst>
                </a:gridCol>
                <a:gridCol w="1738579">
                  <a:extLst>
                    <a:ext uri="{9D8B030D-6E8A-4147-A177-3AD203B41FA5}">
                      <a16:colId xmlns:a16="http://schemas.microsoft.com/office/drawing/2014/main" val="885245323"/>
                    </a:ext>
                  </a:extLst>
                </a:gridCol>
              </a:tblGrid>
              <a:tr h="520514">
                <a:tc gridSpan="7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u="sng">
                          <a:effectLst/>
                        </a:rPr>
                        <a:t>RAPPORT DE CONTRÔLE LEGAL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777452"/>
                  </a:ext>
                </a:extLst>
              </a:tr>
              <a:tr h="416411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Contrôle réalisé sur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ECLAIRAGES SECOURS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N ou G Drive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07/07/2025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35520229"/>
                  </a:ext>
                </a:extLst>
              </a:tr>
              <a:tr h="416411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Contrôle réalisé par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Normec BTV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C.M.I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07/07/2025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45463575"/>
                  </a:ext>
                </a:extLst>
              </a:tr>
              <a:tr h="416411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Rapport réalisé le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07/07/2025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S.L.P.P.T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07/07/2025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503973248"/>
                  </a:ext>
                </a:extLst>
              </a:tr>
              <a:tr h="416411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Quartier concerné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QRE / QU21006C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Environnement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07/07/2025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876165362"/>
                  </a:ext>
                </a:extLst>
              </a:tr>
              <a:tr h="416411"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Rédacteur du rapport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1SC MARCHAL Stéphane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Quartier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07/07/2025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258326074"/>
                  </a:ext>
                </a:extLst>
              </a:tr>
              <a:tr h="312308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BE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389741"/>
                  </a:ext>
                </a:extLst>
              </a:tr>
              <a:tr h="62461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Ligne                   n°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Asset de l'installation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N° de                   bloc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Date du contrôle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Référence                                        rapport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Note du contrôle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WO                            n°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05094960"/>
                  </a:ext>
                </a:extLst>
              </a:tr>
              <a:tr h="31230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FL21006C007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7A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11/06/2025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0745-250611-03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A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50732414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54940090"/>
                  </a:ext>
                </a:extLst>
              </a:tr>
              <a:tr h="31230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2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FL21006C057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7B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11/06/2025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0745-250611-04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A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50732428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478853864"/>
                  </a:ext>
                </a:extLst>
              </a:tr>
              <a:tr h="31230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3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FL21006C061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11A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11/06/2025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0745-250611-02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A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50732435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03705307"/>
                  </a:ext>
                </a:extLst>
              </a:tr>
              <a:tr h="31230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4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FL21006C011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11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11/06/2025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0745-250611-06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A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>
                          <a:effectLst/>
                        </a:rPr>
                        <a:t>50732441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163435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6029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924591" y="1825574"/>
            <a:ext cx="8534400" cy="3168352"/>
            <a:chOff x="341313" y="1666875"/>
            <a:chExt cx="8534400" cy="2906713"/>
          </a:xfrm>
        </p:grpSpPr>
        <p:grpSp>
          <p:nvGrpSpPr>
            <p:cNvPr id="28" name="Group 5"/>
            <p:cNvGrpSpPr>
              <a:grpSpLocks/>
            </p:cNvGrpSpPr>
            <p:nvPr/>
          </p:nvGrpSpPr>
          <p:grpSpPr bwMode="auto">
            <a:xfrm>
              <a:off x="341313" y="1666875"/>
              <a:ext cx="8534400" cy="2906713"/>
              <a:chOff x="768" y="1392"/>
              <a:chExt cx="4368" cy="1488"/>
            </a:xfrm>
          </p:grpSpPr>
          <p:sp>
            <p:nvSpPr>
              <p:cNvPr id="36" name="AutoShape 6"/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4368" cy="1488"/>
              </a:xfrm>
              <a:prstGeom prst="roundRect">
                <a:avLst>
                  <a:gd name="adj" fmla="val 9343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AutoShape 7"/>
              <p:cNvSpPr>
                <a:spLocks noChangeArrowheads="1"/>
              </p:cNvSpPr>
              <p:nvPr/>
            </p:nvSpPr>
            <p:spPr bwMode="auto">
              <a:xfrm>
                <a:off x="864" y="1488"/>
                <a:ext cx="4176" cy="1296"/>
              </a:xfrm>
              <a:prstGeom prst="roundRect">
                <a:avLst>
                  <a:gd name="adj" fmla="val 763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" name="Line 8"/>
            <p:cNvSpPr>
              <a:spLocks noChangeShapeType="1"/>
            </p:cNvSpPr>
            <p:nvPr/>
          </p:nvSpPr>
          <p:spPr bwMode="auto">
            <a:xfrm>
              <a:off x="1747838" y="1854200"/>
              <a:ext cx="0" cy="2532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30" name="Line 9"/>
            <p:cNvSpPr>
              <a:spLocks noChangeShapeType="1"/>
            </p:cNvSpPr>
            <p:nvPr/>
          </p:nvSpPr>
          <p:spPr bwMode="auto">
            <a:xfrm>
              <a:off x="1747838" y="2873375"/>
              <a:ext cx="69405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31" name="Line 10"/>
            <p:cNvSpPr>
              <a:spLocks noChangeShapeType="1"/>
            </p:cNvSpPr>
            <p:nvPr/>
          </p:nvSpPr>
          <p:spPr bwMode="auto">
            <a:xfrm>
              <a:off x="6913563" y="2830513"/>
              <a:ext cx="0" cy="1512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32" name="Line 11"/>
            <p:cNvSpPr>
              <a:spLocks noChangeShapeType="1"/>
            </p:cNvSpPr>
            <p:nvPr/>
          </p:nvSpPr>
          <p:spPr bwMode="auto">
            <a:xfrm flipV="1">
              <a:off x="528638" y="3911600"/>
              <a:ext cx="6384925" cy="6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1685847" y="2090806"/>
              <a:ext cx="6933161" cy="592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GB" sz="3600" b="1" kern="0" dirty="0">
                  <a:solidFill>
                    <a:srgbClr val="000000"/>
                  </a:solidFill>
                  <a:latin typeface="Courier New" pitchFamily="49" charset="0"/>
                </a:rPr>
                <a:t>LDPPW 08 SLPPT</a:t>
              </a:r>
            </a:p>
          </p:txBody>
        </p:sp>
        <p:sp>
          <p:nvSpPr>
            <p:cNvPr id="34" name="Text Box 19"/>
            <p:cNvSpPr txBox="1">
              <a:spLocks noChangeArrowheads="1"/>
            </p:cNvSpPr>
            <p:nvPr/>
          </p:nvSpPr>
          <p:spPr bwMode="auto">
            <a:xfrm>
              <a:off x="1871663" y="3983038"/>
              <a:ext cx="5041900" cy="367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2000" b="1" kern="0" dirty="0" err="1">
                  <a:solidFill>
                    <a:srgbClr val="000000"/>
                  </a:solidFill>
                  <a:latin typeface="Courier New" pitchFamily="49" charset="0"/>
                </a:rPr>
                <a:t>Adjt</a:t>
              </a:r>
              <a:r>
                <a:rPr lang="en-US" sz="2000" b="1" kern="0" dirty="0">
                  <a:solidFill>
                    <a:srgbClr val="000000"/>
                  </a:solidFill>
                  <a:latin typeface="Courier New" pitchFamily="49" charset="0"/>
                </a:rPr>
                <a:t> Choubane H.</a:t>
              </a:r>
            </a:p>
          </p:txBody>
        </p:sp>
        <p:pic>
          <p:nvPicPr>
            <p:cNvPr id="35" name="Picture 29" descr="Logo Def VM Fr&amp;NL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520" y="2125857"/>
              <a:ext cx="1031631" cy="1522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/>
          <p:cNvSpPr/>
          <p:nvPr/>
        </p:nvSpPr>
        <p:spPr>
          <a:xfrm>
            <a:off x="3048000" y="29673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it-IT" dirty="0"/>
          </a:p>
          <a:p>
            <a:pPr algn="ctr"/>
            <a:r>
              <a:rPr lang="it-IT" dirty="0"/>
              <a:t>CCB -</a:t>
            </a:r>
            <a:r>
              <a:rPr lang="it-IT" dirty="0" err="1"/>
              <a:t>Tech</a:t>
            </a:r>
            <a:r>
              <a:rPr lang="it-IT" dirty="0"/>
              <a:t> – </a:t>
            </a:r>
            <a:r>
              <a:rPr lang="it-IT" dirty="0" err="1"/>
              <a:t>Tech</a:t>
            </a:r>
            <a:r>
              <a:rPr lang="it-IT" dirty="0"/>
              <a:t> BOC</a:t>
            </a:r>
          </a:p>
          <a:p>
            <a:pPr algn="ctr"/>
            <a:r>
              <a:rPr lang="it-IT" dirty="0"/>
              <a:t>11/12/2025</a:t>
            </a:r>
            <a:br>
              <a:rPr lang="it-IT" dirty="0"/>
            </a:br>
            <a:r>
              <a:rPr lang="it-IT" dirty="0"/>
              <a:t>3</a:t>
            </a:r>
            <a:r>
              <a:rPr lang="it-IT" baseline="30000" dirty="0"/>
              <a:t>de</a:t>
            </a:r>
            <a:r>
              <a:rPr lang="it-IT" dirty="0"/>
              <a:t> Trim. 2025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668" y="3216270"/>
            <a:ext cx="1497604" cy="149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557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89F565D-04B1-4044-486F-1E8C9A334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486316"/>
              </p:ext>
            </p:extLst>
          </p:nvPr>
        </p:nvGraphicFramePr>
        <p:xfrm>
          <a:off x="0" y="587141"/>
          <a:ext cx="12192000" cy="5370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4071935507"/>
                    </a:ext>
                  </a:extLst>
                </a:gridCol>
              </a:tblGrid>
              <a:tr h="44757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u="sng">
                          <a:effectLst/>
                        </a:rPr>
                        <a:t>REMARQUES :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51441628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fr-BE" sz="1400">
                          <a:effectLst/>
                        </a:rPr>
                        <a:t>1° FS21006C007 : Voir "Infractions &amp; Remarques" point 3 du rapport 0745-250611-03.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285344844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Voir WO 50732414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448719897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fr-BE" sz="1400">
                          <a:effectLst/>
                        </a:rPr>
                        <a:t>2° FS21006C057 : Voir "Infractions &amp; Remarques" point 3 du rapport 0745-250611-04.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3274954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Voir WO 50732428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92773626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fr-BE" sz="1400">
                          <a:effectLst/>
                        </a:rPr>
                        <a:t>3° FS21006C061 : Voir "Infractions &amp; Remarques" point 3 du rapport 0745-250611-02.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434609441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Voir WO 50732435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3571975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fr-BE" sz="1400">
                          <a:effectLst/>
                        </a:rPr>
                        <a:t>4° FS21006C011 (bloc 11 / chambres transits) a été contrôlé mais sera retiré dès 2026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965305587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fr-BE" sz="1400">
                          <a:effectLst/>
                        </a:rPr>
                        <a:t>vu qu'il n'y a plus de chambres dans ce bloc.  Contact déjà pris avec le Ges.Mat.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44274603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>
                          <a:effectLst/>
                        </a:rPr>
                        <a:t>en ce sens.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129635913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fr-BE" sz="1400">
                          <a:effectLst/>
                        </a:rPr>
                        <a:t>FS21006C011 : Voir "Infractions &amp; Remarques" point 3 du rapport 0745-250611-06.</a:t>
                      </a:r>
                      <a:endParaRPr lang="nl-B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87232642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400" dirty="0" err="1">
                          <a:effectLst/>
                        </a:rPr>
                        <a:t>Voir</a:t>
                      </a:r>
                      <a:r>
                        <a:rPr lang="nl-BE" sz="1400" dirty="0">
                          <a:effectLst/>
                        </a:rPr>
                        <a:t> WO 50732441</a:t>
                      </a:r>
                      <a:endParaRPr lang="nl-B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198455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9787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1C16C9-24B9-D9D1-D0F4-71EA1F62F3B6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nl-BE" dirty="0"/>
              <a:t>New HQ.</a:t>
            </a:r>
          </a:p>
        </p:txBody>
      </p:sp>
    </p:spTree>
    <p:extLst>
      <p:ext uri="{BB962C8B-B14F-4D97-AF65-F5344CB8AC3E}">
        <p14:creationId xmlns:p14="http://schemas.microsoft.com/office/powerpoint/2010/main" val="1825062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ABC3F4-249A-247B-8DFA-D78431709E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New HQ.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1086E-016E-0FCA-4B94-367992FFD54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2011981"/>
            <a:ext cx="11237400" cy="4089476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sz="2400" dirty="0"/>
              <a:t>LDPBW 08 neemt deel aan de SACO 4.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BE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sz="2400" dirty="0"/>
              <a:t>LDPBW 08 neemt deel aan de SACO 2 (meeting met hoofd DPBW MR en projectverantwoordelijke over de werking).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BE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3245952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009273-3150-E8CF-CDB3-E15121CA4A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Grondverplaatsing van KKE naar New HQ.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7BA16-4BF4-D761-2FFF-F581FE98CCA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1616182"/>
            <a:ext cx="11692818" cy="3437081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sz="2000" dirty="0"/>
              <a:t>Begin 2026 zal de werf starten met de opgeslagen grond op het maisveld terug te brengen naar de werf New HQ op de putten terug op te vullen.</a:t>
            </a:r>
            <a:br>
              <a:rPr lang="nl-BE" sz="2000" dirty="0"/>
            </a:br>
            <a:r>
              <a:rPr lang="nl-BE" sz="2000" dirty="0"/>
              <a:t>Zodra we over een datum beschikken zal deze meegedeeld worden.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BE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sz="2000" dirty="0"/>
              <a:t>De op die moment van toepassing zijnde verkeersregels moeten strikt opgevolgd worden.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BE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sz="2000" dirty="0"/>
              <a:t>De LDPBW 08 heeft volgende borden laten maken en via een WO gevraagd deze te plaatsen.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275479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3D74B0-A136-EB48-D646-C5DD15EFB2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265851"/>
          </a:xfrm>
        </p:spPr>
        <p:txBody>
          <a:bodyPr/>
          <a:lstStyle/>
          <a:p>
            <a:r>
              <a:rPr lang="nl-BE" dirty="0"/>
              <a:t>Verboden toegang voor voetgangers uitgezonderd voor blok 5.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FBA0C4-0D4B-7137-710E-7EF627C87E3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2645198"/>
            <a:ext cx="11237400" cy="1489480"/>
          </a:xfrm>
        </p:spPr>
        <p:txBody>
          <a:bodyPr/>
          <a:lstStyle/>
          <a:p>
            <a:r>
              <a:rPr lang="nl-BE" dirty="0"/>
              <a:t>- Bord wordt geplaatst ter hoogte van blok 4 en helihaven.</a:t>
            </a:r>
          </a:p>
        </p:txBody>
      </p:sp>
    </p:spTree>
    <p:extLst>
      <p:ext uri="{BB962C8B-B14F-4D97-AF65-F5344CB8AC3E}">
        <p14:creationId xmlns:p14="http://schemas.microsoft.com/office/powerpoint/2010/main" val="30825073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A3B6ED-7782-227B-2536-C6EFAF457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270" y="-5456"/>
            <a:ext cx="9640956" cy="688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483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4D0AF-AFA9-6FE8-BFD5-4F315BECB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D702BD-D5D3-010C-D053-0AB9660471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265851"/>
          </a:xfrm>
        </p:spPr>
        <p:txBody>
          <a:bodyPr/>
          <a:lstStyle/>
          <a:p>
            <a:r>
              <a:rPr lang="nl-BE" dirty="0"/>
              <a:t>Verboden toegang voor voetgangers uitgezonderd voor blok 5.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C0201D-FB67-9D6F-8502-7B9EA80D139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2645198"/>
            <a:ext cx="11237400" cy="1489480"/>
          </a:xfrm>
        </p:spPr>
        <p:txBody>
          <a:bodyPr/>
          <a:lstStyle/>
          <a:p>
            <a:r>
              <a:rPr lang="nl-BE" dirty="0"/>
              <a:t>- Bord wordt geplaatst ter hoogte van kruispunt hoofdweg en we gate BRAVO.</a:t>
            </a:r>
          </a:p>
        </p:txBody>
      </p:sp>
    </p:spTree>
    <p:extLst>
      <p:ext uri="{BB962C8B-B14F-4D97-AF65-F5344CB8AC3E}">
        <p14:creationId xmlns:p14="http://schemas.microsoft.com/office/powerpoint/2010/main" val="3072764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8335B98-3CFE-78BC-5D5D-EB52D6435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635" y="-37980"/>
            <a:ext cx="9730408" cy="689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1421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549F63-A972-7ABE-CBC8-1DC2B6986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78B056F-6CB2-8284-3EAB-D5CEE6AF24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323439"/>
          </a:xfrm>
        </p:spPr>
        <p:txBody>
          <a:bodyPr/>
          <a:lstStyle/>
          <a:p>
            <a:r>
              <a:rPr lang="nl-BE" dirty="0"/>
              <a:t>Verboden toegang voor voetgangers uitgezonderd voor blok 8 (sportzaal).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4BDA3-E3BF-A5EA-A176-A4826B278BA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2645198"/>
            <a:ext cx="11237400" cy="1489480"/>
          </a:xfrm>
        </p:spPr>
        <p:txBody>
          <a:bodyPr/>
          <a:lstStyle/>
          <a:p>
            <a:r>
              <a:rPr lang="nl-BE" dirty="0"/>
              <a:t>- Bord wordt geplaatst ter hoogte blok 7B en weg helihaven en ter hoogte van hoofdweg en kruising weg blokken 10, 12 en 11.</a:t>
            </a:r>
          </a:p>
        </p:txBody>
      </p:sp>
    </p:spTree>
    <p:extLst>
      <p:ext uri="{BB962C8B-B14F-4D97-AF65-F5344CB8AC3E}">
        <p14:creationId xmlns:p14="http://schemas.microsoft.com/office/powerpoint/2010/main" val="36088490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66BCB0-5662-B625-D922-47CEC84BF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284" y="-1419"/>
            <a:ext cx="9702265" cy="686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50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nl-BE" dirty="0"/>
              <a:t>LDPBW 08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71" y="4984315"/>
            <a:ext cx="1219183" cy="121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396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>
            <a:extLst>
              <a:ext uri="{FF2B5EF4-FFF2-40B4-BE49-F238E27FC236}">
                <a16:creationId xmlns:a16="http://schemas.microsoft.com/office/drawing/2014/main" id="{5AB9FD98-C2E6-7FDD-7BFB-820358126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21" y="0"/>
            <a:ext cx="6871050" cy="693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63650586-D632-FE6C-924F-317921672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2" y="855023"/>
            <a:ext cx="4397396" cy="222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0047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733140-65D8-E24C-0A3B-C213A7D59B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08E6D4-7A5B-D24E-829E-5736D76F9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865" y="0"/>
            <a:ext cx="88362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4402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5BD5F9D-6113-330C-16CE-9C6D6BA5DA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Huidige signalisatie.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032E0-9A5E-B256-D84E-4FEF67E8538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56591" y="4865202"/>
            <a:ext cx="4591879" cy="1004086"/>
          </a:xfrm>
        </p:spPr>
        <p:txBody>
          <a:bodyPr/>
          <a:lstStyle/>
          <a:p>
            <a:pPr algn="just"/>
            <a:r>
              <a:rPr lang="nl-BE" dirty="0"/>
              <a:t>Ter hoogte van weg in gang Bravo en hoofdweg blok 5, 4 en plaats grondopslag.</a:t>
            </a:r>
          </a:p>
          <a:p>
            <a:pPr algn="just"/>
            <a:r>
              <a:rPr lang="nl-BE" dirty="0"/>
              <a:t>Geen signalisatie voorzien.</a:t>
            </a:r>
          </a:p>
        </p:txBody>
      </p:sp>
      <p:pic>
        <p:nvPicPr>
          <p:cNvPr id="5" name="Picture 4" descr="A crosswalk on a road&#10;&#10;AI-generated content may be incorrect.">
            <a:extLst>
              <a:ext uri="{FF2B5EF4-FFF2-40B4-BE49-F238E27FC236}">
                <a16:creationId xmlns:a16="http://schemas.microsoft.com/office/drawing/2014/main" id="{FDC83526-338A-E098-69A3-ABA3F6C885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8" y="1610136"/>
            <a:ext cx="4131521" cy="3098641"/>
          </a:xfrm>
          <a:prstGeom prst="rect">
            <a:avLst/>
          </a:prstGeom>
        </p:spPr>
      </p:pic>
      <p:pic>
        <p:nvPicPr>
          <p:cNvPr id="7" name="Picture 6" descr="A blue sign with white arrows on it&#10;&#10;AI-generated content may be incorrect.">
            <a:extLst>
              <a:ext uri="{FF2B5EF4-FFF2-40B4-BE49-F238E27FC236}">
                <a16:creationId xmlns:a16="http://schemas.microsoft.com/office/drawing/2014/main" id="{D9F17CF1-F658-4A2B-581B-6F924B1088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226" y="1610137"/>
            <a:ext cx="4131521" cy="3098641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39FB192-C0EF-ED1A-6435-1D4207C10769}"/>
              </a:ext>
            </a:extLst>
          </p:cNvPr>
          <p:cNvSpPr txBox="1">
            <a:spLocks/>
          </p:cNvSpPr>
          <p:nvPr/>
        </p:nvSpPr>
        <p:spPr>
          <a:xfrm>
            <a:off x="6482046" y="4865199"/>
            <a:ext cx="4591879" cy="1795483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nl-BE" dirty="0"/>
              <a:t>Ter hoogte van zebrapad naar blok 5.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nl-BE" dirty="0"/>
              <a:t>Kleine en van op afstand niet goed zichtbare signalisatie (pijlen zeer duidelijk maar pictogram “Verboden voor voetgangers” niet.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nl-BE" dirty="0"/>
              <a:t>Verkeerslichten.</a:t>
            </a:r>
          </a:p>
        </p:txBody>
      </p:sp>
    </p:spTree>
    <p:extLst>
      <p:ext uri="{BB962C8B-B14F-4D97-AF65-F5344CB8AC3E}">
        <p14:creationId xmlns:p14="http://schemas.microsoft.com/office/powerpoint/2010/main" val="26248938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9958E71-DCA0-56DA-2838-3DB2339B50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/>
              <a:t>Huidige signalisatie.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6A5F1-E580-0DAC-7BA7-4FA553DB28E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9392" y="4949687"/>
            <a:ext cx="4572000" cy="1361662"/>
          </a:xfrm>
        </p:spPr>
        <p:txBody>
          <a:bodyPr/>
          <a:lstStyle/>
          <a:p>
            <a:pPr algn="just"/>
            <a:r>
              <a:rPr lang="nl-BE" dirty="0"/>
              <a:t>Signalisatie ter hoogte blok 5. Voorbij de hoofdingang. Zou beter geplaatst worden juist voorbij de hoofingang.</a:t>
            </a:r>
          </a:p>
        </p:txBody>
      </p:sp>
      <p:pic>
        <p:nvPicPr>
          <p:cNvPr id="7" name="Picture 6" descr="A road with a sign on it&#10;&#10;AI-generated content may be incorrect.">
            <a:extLst>
              <a:ext uri="{FF2B5EF4-FFF2-40B4-BE49-F238E27FC236}">
                <a16:creationId xmlns:a16="http://schemas.microsoft.com/office/drawing/2014/main" id="{B076CB4A-9269-53F1-8757-385727FFA4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20" y="1620077"/>
            <a:ext cx="4012097" cy="30090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F58B7E-8E2B-E7AF-198B-546DE7BEF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657" y="1620078"/>
            <a:ext cx="6522651" cy="3003628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EC2A7DD-4B0D-F09D-DF1D-086B102DE0BE}"/>
              </a:ext>
            </a:extLst>
          </p:cNvPr>
          <p:cNvSpPr txBox="1">
            <a:spLocks/>
          </p:cNvSpPr>
          <p:nvPr/>
        </p:nvSpPr>
        <p:spPr>
          <a:xfrm>
            <a:off x="5258656" y="4950385"/>
            <a:ext cx="6522651" cy="83439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l-BE" dirty="0"/>
              <a:t>Signalisatie ter hoogte in-uitgang werf. </a:t>
            </a:r>
          </a:p>
        </p:txBody>
      </p:sp>
    </p:spTree>
    <p:extLst>
      <p:ext uri="{BB962C8B-B14F-4D97-AF65-F5344CB8AC3E}">
        <p14:creationId xmlns:p14="http://schemas.microsoft.com/office/powerpoint/2010/main" val="18805891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76C774-B67C-9443-E7AB-CAE116A053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BBFB8A-0ED9-CD8F-2D27-59DEA3C43BC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5775158"/>
            <a:ext cx="11237400" cy="664142"/>
          </a:xfrm>
        </p:spPr>
        <p:txBody>
          <a:bodyPr/>
          <a:lstStyle/>
          <a:p>
            <a:r>
              <a:rPr lang="nl-BE" dirty="0"/>
              <a:t>Opmerking: er is geen stopstreep voorzien.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D1AC14-C552-033C-8D8D-4CB7B1D24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61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892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5B468E-C5C0-9EF1-5643-6F860198172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8" y="1607419"/>
            <a:ext cx="11211555" cy="4261869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nl-BE" dirty="0"/>
              <a:t>Bijkomende signalisatie die duidelijk zichtbaar is voor alle weggebruikers, en die in de wetgeving voorzien is, plaatsen. En dit ook reeds aan de kruispunten voor het stuk weg werfverkeer.</a:t>
            </a:r>
          </a:p>
          <a:p>
            <a:pPr algn="just"/>
            <a:r>
              <a:rPr lang="nl-BE" dirty="0"/>
              <a:t>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nl-BE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nl-BE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nl-BE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nl-BE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nl-BE" dirty="0"/>
          </a:p>
          <a:p>
            <a:pPr algn="just"/>
            <a:r>
              <a:rPr lang="nl-BE" dirty="0"/>
              <a:t> </a:t>
            </a:r>
          </a:p>
          <a:p>
            <a:pPr algn="just"/>
            <a:endParaRPr lang="nl-BE" dirty="0"/>
          </a:p>
          <a:p>
            <a:pPr algn="just"/>
            <a:endParaRPr lang="nl-BE" dirty="0"/>
          </a:p>
          <a:p>
            <a:pPr algn="just"/>
            <a:endParaRPr lang="nl-BE" dirty="0"/>
          </a:p>
          <a:p>
            <a:pPr algn="just"/>
            <a:endParaRPr lang="nl-BE" dirty="0"/>
          </a:p>
          <a:p>
            <a:pPr algn="just"/>
            <a:endParaRPr lang="nl-BE" dirty="0"/>
          </a:p>
          <a:p>
            <a:pPr algn="just"/>
            <a:endParaRPr lang="nl-BE" dirty="0"/>
          </a:p>
          <a:p>
            <a:pPr algn="just"/>
            <a:endParaRPr lang="nl-BE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5C47EF-FB0B-16BB-D6C7-C88B0FA8A1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Advies.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B324A6B-3231-67B8-ABD5-E7FEE9A2B4A6}"/>
              </a:ext>
            </a:extLst>
          </p:cNvPr>
          <p:cNvGrpSpPr/>
          <p:nvPr/>
        </p:nvGrpSpPr>
        <p:grpSpPr>
          <a:xfrm>
            <a:off x="699437" y="2321840"/>
            <a:ext cx="2030204" cy="2439106"/>
            <a:chOff x="699437" y="2321840"/>
            <a:chExt cx="2030204" cy="243910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4404A14-5188-1ECC-B473-2B885BFFBB29}"/>
                </a:ext>
              </a:extLst>
            </p:cNvPr>
            <p:cNvGrpSpPr/>
            <p:nvPr/>
          </p:nvGrpSpPr>
          <p:grpSpPr>
            <a:xfrm>
              <a:off x="989949" y="2321840"/>
              <a:ext cx="1483743" cy="1412761"/>
              <a:chOff x="985813" y="2694044"/>
              <a:chExt cx="1347538" cy="1347538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D67B1986-8CFF-F2D5-EB6E-B561E34357D4}"/>
                  </a:ext>
                </a:extLst>
              </p:cNvPr>
              <p:cNvSpPr/>
              <p:nvPr/>
            </p:nvSpPr>
            <p:spPr>
              <a:xfrm>
                <a:off x="1040958" y="2781299"/>
                <a:ext cx="1237247" cy="11859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pic>
            <p:nvPicPr>
              <p:cNvPr id="1026" name="Picture 2" descr="Verbodsborden ISO 7010 van aluminium &quot;Verboden voor voetgangers&quot; - P004">
                <a:extLst>
                  <a:ext uri="{FF2B5EF4-FFF2-40B4-BE49-F238E27FC236}">
                    <a16:creationId xmlns:a16="http://schemas.microsoft.com/office/drawing/2014/main" id="{AF5EC123-1A51-56EE-114D-5729F7F39B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5813" y="2694044"/>
                <a:ext cx="1347538" cy="13475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D36BE44-E530-CC21-D600-8F326CEDE7F8}"/>
                </a:ext>
              </a:extLst>
            </p:cNvPr>
            <p:cNvSpPr/>
            <p:nvPr/>
          </p:nvSpPr>
          <p:spPr>
            <a:xfrm>
              <a:off x="817420" y="3826079"/>
              <a:ext cx="1828800" cy="93486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42BEFF5-8924-DA42-FEA1-E477EEF87088}"/>
                </a:ext>
              </a:extLst>
            </p:cNvPr>
            <p:cNvSpPr txBox="1"/>
            <p:nvPr/>
          </p:nvSpPr>
          <p:spPr>
            <a:xfrm>
              <a:off x="699437" y="3883528"/>
              <a:ext cx="2030204" cy="83099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600" dirty="0">
                  <a:latin typeface="Aharoni" panose="02010803020104030203" pitchFamily="2" charset="-79"/>
                  <a:cs typeface="Aharoni" panose="02010803020104030203" pitchFamily="2" charset="-79"/>
                </a:rPr>
                <a:t>Uitgezonderd</a:t>
              </a:r>
              <a:br>
                <a:rPr lang="nl-BE" sz="1600" dirty="0">
                  <a:latin typeface="Aharoni" panose="02010803020104030203" pitchFamily="2" charset="-79"/>
                  <a:cs typeface="Aharoni" panose="02010803020104030203" pitchFamily="2" charset="-79"/>
                </a:rPr>
              </a:br>
              <a:r>
                <a:rPr lang="nl-BE" sz="1600" dirty="0">
                  <a:latin typeface="Aharoni" panose="02010803020104030203" pitchFamily="2" charset="-79"/>
                  <a:cs typeface="Aharoni" panose="02010803020104030203" pitchFamily="2" charset="-79"/>
                </a:rPr>
                <a:t>bezoekers sportzaal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48802AA-BF33-612D-3D91-5BB19061737F}"/>
              </a:ext>
            </a:extLst>
          </p:cNvPr>
          <p:cNvGrpSpPr/>
          <p:nvPr/>
        </p:nvGrpSpPr>
        <p:grpSpPr>
          <a:xfrm>
            <a:off x="3254459" y="2325540"/>
            <a:ext cx="2030204" cy="2439106"/>
            <a:chOff x="3254459" y="2325540"/>
            <a:chExt cx="2030204" cy="243910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9AF77FB-2DC2-B36E-9208-6458984B0302}"/>
                </a:ext>
              </a:extLst>
            </p:cNvPr>
            <p:cNvGrpSpPr/>
            <p:nvPr/>
          </p:nvGrpSpPr>
          <p:grpSpPr>
            <a:xfrm>
              <a:off x="3527690" y="2325540"/>
              <a:ext cx="1483743" cy="1412761"/>
              <a:chOff x="985813" y="2694044"/>
              <a:chExt cx="1347538" cy="1347538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9B2FE219-3546-F913-587B-9181B73EC8DE}"/>
                  </a:ext>
                </a:extLst>
              </p:cNvPr>
              <p:cNvSpPr/>
              <p:nvPr/>
            </p:nvSpPr>
            <p:spPr>
              <a:xfrm>
                <a:off x="1040958" y="2781299"/>
                <a:ext cx="1237247" cy="11859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pic>
            <p:nvPicPr>
              <p:cNvPr id="10" name="Picture 2" descr="Verbodsborden ISO 7010 van aluminium &quot;Verboden voor voetgangers&quot; - P004">
                <a:extLst>
                  <a:ext uri="{FF2B5EF4-FFF2-40B4-BE49-F238E27FC236}">
                    <a16:creationId xmlns:a16="http://schemas.microsoft.com/office/drawing/2014/main" id="{60526CAA-5D11-BCC9-9F81-4F84725248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5813" y="2694044"/>
                <a:ext cx="1347538" cy="13475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4297D863-71F2-A4DE-2508-535C302EE272}"/>
                </a:ext>
              </a:extLst>
            </p:cNvPr>
            <p:cNvSpPr/>
            <p:nvPr/>
          </p:nvSpPr>
          <p:spPr>
            <a:xfrm>
              <a:off x="3355161" y="3829779"/>
              <a:ext cx="1828800" cy="93486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E1CBC3D-BC25-2916-7618-F5F7B68A6C41}"/>
                </a:ext>
              </a:extLst>
            </p:cNvPr>
            <p:cNvSpPr txBox="1"/>
            <p:nvPr/>
          </p:nvSpPr>
          <p:spPr>
            <a:xfrm>
              <a:off x="3254459" y="3952123"/>
              <a:ext cx="2030204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600" dirty="0">
                  <a:latin typeface="Aharoni" panose="02010803020104030203" pitchFamily="2" charset="-79"/>
                  <a:cs typeface="Aharoni" panose="02010803020104030203" pitchFamily="2" charset="-79"/>
                </a:rPr>
                <a:t>Uitgezonderd</a:t>
              </a:r>
              <a:br>
                <a:rPr lang="nl-BE" sz="1600" dirty="0">
                  <a:latin typeface="Aharoni" panose="02010803020104030203" pitchFamily="2" charset="-79"/>
                  <a:cs typeface="Aharoni" panose="02010803020104030203" pitchFamily="2" charset="-79"/>
                </a:rPr>
              </a:br>
              <a:r>
                <a:rPr lang="nl-BE" sz="1600" dirty="0">
                  <a:latin typeface="Aharoni" panose="02010803020104030203" pitchFamily="2" charset="-79"/>
                  <a:cs typeface="Aharoni" panose="02010803020104030203" pitchFamily="2" charset="-79"/>
                </a:rPr>
                <a:t>personeel blok </a:t>
              </a:r>
              <a:r>
                <a:rPr lang="nl-BE" sz="2000" dirty="0">
                  <a:latin typeface="Aharoni" panose="02010803020104030203" pitchFamily="2" charset="-79"/>
                  <a:cs typeface="Aharoni" panose="02010803020104030203" pitchFamily="2" charset="-79"/>
                </a:rPr>
                <a:t>5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1A7C363-7BE8-50EA-95A5-1B00457F3173}"/>
              </a:ext>
            </a:extLst>
          </p:cNvPr>
          <p:cNvGrpSpPr/>
          <p:nvPr/>
        </p:nvGrpSpPr>
        <p:grpSpPr>
          <a:xfrm>
            <a:off x="6065431" y="2321840"/>
            <a:ext cx="1655073" cy="2632976"/>
            <a:chOff x="6078618" y="2511822"/>
            <a:chExt cx="1655073" cy="2632976"/>
          </a:xfrm>
        </p:grpSpPr>
        <p:pic>
          <p:nvPicPr>
            <p:cNvPr id="1030" name="Picture 6" descr="Verkeersbord SB250 F39 - Gewijzigde verkeerssituatie">
              <a:extLst>
                <a:ext uri="{FF2B5EF4-FFF2-40B4-BE49-F238E27FC236}">
                  <a16:creationId xmlns:a16="http://schemas.microsoft.com/office/drawing/2014/main" id="{536A32FB-4F4E-1E3B-5B98-450975998DC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9" t="19088" r="4291" b="18768"/>
            <a:stretch/>
          </p:blipFill>
          <p:spPr bwMode="auto">
            <a:xfrm>
              <a:off x="6078618" y="3963775"/>
              <a:ext cx="1655073" cy="118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8A300A-8806-B125-4841-362B07EAF029}"/>
                </a:ext>
              </a:extLst>
            </p:cNvPr>
            <p:cNvGrpSpPr/>
            <p:nvPr/>
          </p:nvGrpSpPr>
          <p:grpSpPr>
            <a:xfrm>
              <a:off x="6096000" y="2511822"/>
              <a:ext cx="1586313" cy="1411200"/>
              <a:chOff x="2833688" y="571500"/>
              <a:chExt cx="6524625" cy="5715000"/>
            </a:xfrm>
          </p:grpSpPr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843DFCD4-FEE1-C456-AA35-9CEF76427EE2}"/>
                  </a:ext>
                </a:extLst>
              </p:cNvPr>
              <p:cNvSpPr/>
              <p:nvPr/>
            </p:nvSpPr>
            <p:spPr>
              <a:xfrm>
                <a:off x="3647999" y="1376413"/>
                <a:ext cx="4883346" cy="438912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pic>
            <p:nvPicPr>
              <p:cNvPr id="1032" name="Picture 8" descr="Verkeersborden &quot;Gevaar&quot;">
                <a:extLst>
                  <a:ext uri="{FF2B5EF4-FFF2-40B4-BE49-F238E27FC236}">
                    <a16:creationId xmlns:a16="http://schemas.microsoft.com/office/drawing/2014/main" id="{5F665C48-5A00-8BE6-33FE-52EDCA985F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3688" y="571500"/>
                <a:ext cx="6524625" cy="5715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0EB66905-7FC0-4726-EF79-D80DE352E51D}"/>
              </a:ext>
            </a:extLst>
          </p:cNvPr>
          <p:cNvSpPr txBox="1"/>
          <p:nvPr/>
        </p:nvSpPr>
        <p:spPr>
          <a:xfrm>
            <a:off x="915731" y="5001576"/>
            <a:ext cx="1632178" cy="6463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nl-BE" dirty="0"/>
              <a:t>Kruispunt voor</a:t>
            </a:r>
          </a:p>
          <a:p>
            <a:pPr algn="ctr"/>
            <a:r>
              <a:rPr lang="nl-BE" dirty="0"/>
              <a:t>sportzaal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9AB588-8C72-86B1-7981-3F815B9BEF97}"/>
              </a:ext>
            </a:extLst>
          </p:cNvPr>
          <p:cNvSpPr txBox="1"/>
          <p:nvPr/>
        </p:nvSpPr>
        <p:spPr>
          <a:xfrm>
            <a:off x="3453472" y="5001576"/>
            <a:ext cx="1632178" cy="6463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nl-BE" dirty="0"/>
              <a:t>Kruispunt voor</a:t>
            </a:r>
          </a:p>
          <a:p>
            <a:pPr algn="ctr"/>
            <a:r>
              <a:rPr lang="nl-BE" dirty="0"/>
              <a:t>Blok 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E933E8-509D-876B-5BC7-47F12950BC9B}"/>
              </a:ext>
            </a:extLst>
          </p:cNvPr>
          <p:cNvSpPr txBox="1"/>
          <p:nvPr/>
        </p:nvSpPr>
        <p:spPr>
          <a:xfrm>
            <a:off x="6036948" y="5001576"/>
            <a:ext cx="1632178" cy="6463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nl-BE" dirty="0"/>
              <a:t>Kruispunt voor</a:t>
            </a:r>
          </a:p>
          <a:p>
            <a:pPr algn="ctr"/>
            <a:r>
              <a:rPr lang="nl-BE" dirty="0"/>
              <a:t>Voor werf</a:t>
            </a:r>
          </a:p>
        </p:txBody>
      </p:sp>
    </p:spTree>
    <p:extLst>
      <p:ext uri="{BB962C8B-B14F-4D97-AF65-F5344CB8AC3E}">
        <p14:creationId xmlns:p14="http://schemas.microsoft.com/office/powerpoint/2010/main" val="27991696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156CBD-BBBF-6832-7883-8571329190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D0DB2-1ECD-517D-138B-0835F3B5A0C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4D201C-319D-6CF8-BA98-B869825AB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63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0783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37FBA88-F284-DF70-B52C-5B66C1AF07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175BD-69ED-8B7A-48B9-6F89BDD2052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D2ED93-6783-6229-F42B-219441122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5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0248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65" name="Group 3164">
            <a:extLst>
              <a:ext uri="{FF2B5EF4-FFF2-40B4-BE49-F238E27FC236}">
                <a16:creationId xmlns:a16="http://schemas.microsoft.com/office/drawing/2014/main" id="{62D02F48-BADC-2FD9-9881-342C821E687F}"/>
              </a:ext>
            </a:extLst>
          </p:cNvPr>
          <p:cNvGrpSpPr/>
          <p:nvPr/>
        </p:nvGrpSpPr>
        <p:grpSpPr>
          <a:xfrm>
            <a:off x="48480" y="135127"/>
            <a:ext cx="12095040" cy="6181323"/>
            <a:chOff x="96960" y="215899"/>
            <a:chExt cx="12095040" cy="6181323"/>
          </a:xfrm>
        </p:grpSpPr>
        <p:grpSp>
          <p:nvGrpSpPr>
            <p:cNvPr id="3164" name="Group 3163">
              <a:extLst>
                <a:ext uri="{FF2B5EF4-FFF2-40B4-BE49-F238E27FC236}">
                  <a16:creationId xmlns:a16="http://schemas.microsoft.com/office/drawing/2014/main" id="{49AF7C0E-D6E6-47BC-784A-1251098E94EE}"/>
                </a:ext>
              </a:extLst>
            </p:cNvPr>
            <p:cNvGrpSpPr/>
            <p:nvPr/>
          </p:nvGrpSpPr>
          <p:grpSpPr>
            <a:xfrm>
              <a:off x="96960" y="277897"/>
              <a:ext cx="12095040" cy="6119325"/>
              <a:chOff x="39810" y="262890"/>
              <a:chExt cx="12095040" cy="6119325"/>
            </a:xfrm>
          </p:grpSpPr>
          <p:pic>
            <p:nvPicPr>
              <p:cNvPr id="3152" name="Picture 3151">
                <a:extLst>
                  <a:ext uri="{FF2B5EF4-FFF2-40B4-BE49-F238E27FC236}">
                    <a16:creationId xmlns:a16="http://schemas.microsoft.com/office/drawing/2014/main" id="{7FC495D1-B90D-71A1-A2FC-179C505B9A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3578" t="29968" r="58563" b="27362"/>
              <a:stretch/>
            </p:blipFill>
            <p:spPr>
              <a:xfrm>
                <a:off x="39810" y="270044"/>
                <a:ext cx="12095040" cy="6112171"/>
              </a:xfrm>
              <a:prstGeom prst="rect">
                <a:avLst/>
              </a:prstGeom>
            </p:spPr>
          </p:pic>
          <p:sp>
            <p:nvSpPr>
              <p:cNvPr id="3163" name="Freeform: Shape 3162">
                <a:extLst>
                  <a:ext uri="{FF2B5EF4-FFF2-40B4-BE49-F238E27FC236}">
                    <a16:creationId xmlns:a16="http://schemas.microsoft.com/office/drawing/2014/main" id="{F0013DB9-1242-D337-CF40-8FCE20237E44}"/>
                  </a:ext>
                </a:extLst>
              </p:cNvPr>
              <p:cNvSpPr/>
              <p:nvPr/>
            </p:nvSpPr>
            <p:spPr>
              <a:xfrm>
                <a:off x="4743450" y="262890"/>
                <a:ext cx="2686050" cy="2057400"/>
              </a:xfrm>
              <a:custGeom>
                <a:avLst/>
                <a:gdLst>
                  <a:gd name="connsiteX0" fmla="*/ 217170 w 2686050"/>
                  <a:gd name="connsiteY0" fmla="*/ 2057400 h 2057400"/>
                  <a:gd name="connsiteX1" fmla="*/ 0 w 2686050"/>
                  <a:gd name="connsiteY1" fmla="*/ 0 h 2057400"/>
                  <a:gd name="connsiteX2" fmla="*/ 2514600 w 2686050"/>
                  <a:gd name="connsiteY2" fmla="*/ 11430 h 2057400"/>
                  <a:gd name="connsiteX3" fmla="*/ 2686050 w 2686050"/>
                  <a:gd name="connsiteY3" fmla="*/ 1211580 h 2057400"/>
                  <a:gd name="connsiteX4" fmla="*/ 2057400 w 2686050"/>
                  <a:gd name="connsiteY4" fmla="*/ 1268730 h 2057400"/>
                  <a:gd name="connsiteX5" fmla="*/ 2091690 w 2686050"/>
                  <a:gd name="connsiteY5" fmla="*/ 2000250 h 2057400"/>
                  <a:gd name="connsiteX6" fmla="*/ 960120 w 2686050"/>
                  <a:gd name="connsiteY6" fmla="*/ 2045970 h 2057400"/>
                  <a:gd name="connsiteX7" fmla="*/ 800100 w 2686050"/>
                  <a:gd name="connsiteY7" fmla="*/ 891540 h 2057400"/>
                  <a:gd name="connsiteX8" fmla="*/ 491490 w 2686050"/>
                  <a:gd name="connsiteY8" fmla="*/ 925830 h 2057400"/>
                  <a:gd name="connsiteX9" fmla="*/ 354330 w 2686050"/>
                  <a:gd name="connsiteY9" fmla="*/ 1257300 h 2057400"/>
                  <a:gd name="connsiteX10" fmla="*/ 457200 w 2686050"/>
                  <a:gd name="connsiteY10" fmla="*/ 2057400 h 2057400"/>
                  <a:gd name="connsiteX11" fmla="*/ 217170 w 2686050"/>
                  <a:gd name="connsiteY11" fmla="*/ 2057400 h 205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86050" h="2057400">
                    <a:moveTo>
                      <a:pt x="217170" y="2057400"/>
                    </a:moveTo>
                    <a:lnTo>
                      <a:pt x="0" y="0"/>
                    </a:lnTo>
                    <a:lnTo>
                      <a:pt x="2514600" y="11430"/>
                    </a:lnTo>
                    <a:lnTo>
                      <a:pt x="2686050" y="1211580"/>
                    </a:lnTo>
                    <a:lnTo>
                      <a:pt x="2057400" y="1268730"/>
                    </a:lnTo>
                    <a:lnTo>
                      <a:pt x="2091690" y="2000250"/>
                    </a:lnTo>
                    <a:lnTo>
                      <a:pt x="960120" y="2045970"/>
                    </a:lnTo>
                    <a:lnTo>
                      <a:pt x="800100" y="891540"/>
                    </a:lnTo>
                    <a:lnTo>
                      <a:pt x="491490" y="925830"/>
                    </a:lnTo>
                    <a:lnTo>
                      <a:pt x="354330" y="1257300"/>
                    </a:lnTo>
                    <a:lnTo>
                      <a:pt x="457200" y="2057400"/>
                    </a:lnTo>
                    <a:lnTo>
                      <a:pt x="217170" y="205740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7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</p:grpSp>
        <p:sp>
          <p:nvSpPr>
            <p:cNvPr id="3161" name="TextBox 3160">
              <a:extLst>
                <a:ext uri="{FF2B5EF4-FFF2-40B4-BE49-F238E27FC236}">
                  <a16:creationId xmlns:a16="http://schemas.microsoft.com/office/drawing/2014/main" id="{166C8E6F-F765-348D-B70E-2DD629166922}"/>
                </a:ext>
              </a:extLst>
            </p:cNvPr>
            <p:cNvSpPr txBox="1"/>
            <p:nvPr/>
          </p:nvSpPr>
          <p:spPr>
            <a:xfrm rot="21172320">
              <a:off x="5082519" y="215899"/>
              <a:ext cx="2823336" cy="58477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nl-BE" sz="3200" dirty="0">
                  <a:solidFill>
                    <a:srgbClr val="002060"/>
                  </a:solidFill>
                  <a:latin typeface="Amasis MT Pro Black" panose="02040A04050005020304" pitchFamily="18" charset="0"/>
                </a:rPr>
                <a:t>New KKE</a:t>
              </a:r>
            </a:p>
          </p:txBody>
        </p:sp>
      </p:grpSp>
      <p:sp>
        <p:nvSpPr>
          <p:cNvPr id="3157" name="Freeform: Shape 3156">
            <a:extLst>
              <a:ext uri="{FF2B5EF4-FFF2-40B4-BE49-F238E27FC236}">
                <a16:creationId xmlns:a16="http://schemas.microsoft.com/office/drawing/2014/main" id="{9120D6D7-D98A-3A02-9E7E-2281939CDEF6}"/>
              </a:ext>
            </a:extLst>
          </p:cNvPr>
          <p:cNvSpPr/>
          <p:nvPr/>
        </p:nvSpPr>
        <p:spPr>
          <a:xfrm>
            <a:off x="246600" y="666516"/>
            <a:ext cx="10984230" cy="5212080"/>
          </a:xfrm>
          <a:custGeom>
            <a:avLst/>
            <a:gdLst>
              <a:gd name="connsiteX0" fmla="*/ 0 w 10984230"/>
              <a:gd name="connsiteY0" fmla="*/ 2971800 h 5212080"/>
              <a:gd name="connsiteX1" fmla="*/ 1485900 w 10984230"/>
              <a:gd name="connsiteY1" fmla="*/ 1234440 h 5212080"/>
              <a:gd name="connsiteX2" fmla="*/ 2171700 w 10984230"/>
              <a:gd name="connsiteY2" fmla="*/ 1885950 h 5212080"/>
              <a:gd name="connsiteX3" fmla="*/ 4857750 w 10984230"/>
              <a:gd name="connsiteY3" fmla="*/ 1623060 h 5212080"/>
              <a:gd name="connsiteX4" fmla="*/ 4754880 w 10984230"/>
              <a:gd name="connsiteY4" fmla="*/ 788670 h 5212080"/>
              <a:gd name="connsiteX5" fmla="*/ 4914900 w 10984230"/>
              <a:gd name="connsiteY5" fmla="*/ 434340 h 5212080"/>
              <a:gd name="connsiteX6" fmla="*/ 6126480 w 10984230"/>
              <a:gd name="connsiteY6" fmla="*/ 320040 h 5212080"/>
              <a:gd name="connsiteX7" fmla="*/ 6115050 w 10984230"/>
              <a:gd name="connsiteY7" fmla="*/ 45720 h 5212080"/>
              <a:gd name="connsiteX8" fmla="*/ 7006590 w 10984230"/>
              <a:gd name="connsiteY8" fmla="*/ 0 h 5212080"/>
              <a:gd name="connsiteX9" fmla="*/ 7018020 w 10984230"/>
              <a:gd name="connsiteY9" fmla="*/ 262890 h 5212080"/>
              <a:gd name="connsiteX10" fmla="*/ 6195060 w 10984230"/>
              <a:gd name="connsiteY10" fmla="*/ 365760 h 5212080"/>
              <a:gd name="connsiteX11" fmla="*/ 6275070 w 10984230"/>
              <a:gd name="connsiteY11" fmla="*/ 845820 h 5212080"/>
              <a:gd name="connsiteX12" fmla="*/ 6572250 w 10984230"/>
              <a:gd name="connsiteY12" fmla="*/ 822960 h 5212080"/>
              <a:gd name="connsiteX13" fmla="*/ 6629400 w 10984230"/>
              <a:gd name="connsiteY13" fmla="*/ 1760220 h 5212080"/>
              <a:gd name="connsiteX14" fmla="*/ 10824210 w 10984230"/>
              <a:gd name="connsiteY14" fmla="*/ 1291590 h 5212080"/>
              <a:gd name="connsiteX15" fmla="*/ 10984230 w 10984230"/>
              <a:gd name="connsiteY15" fmla="*/ 3086100 h 5212080"/>
              <a:gd name="connsiteX16" fmla="*/ 10069830 w 10984230"/>
              <a:gd name="connsiteY16" fmla="*/ 3188970 h 5212080"/>
              <a:gd name="connsiteX17" fmla="*/ 10081260 w 10984230"/>
              <a:gd name="connsiteY17" fmla="*/ 3474720 h 5212080"/>
              <a:gd name="connsiteX18" fmla="*/ 9829800 w 10984230"/>
              <a:gd name="connsiteY18" fmla="*/ 3703320 h 5212080"/>
              <a:gd name="connsiteX19" fmla="*/ 9909810 w 10984230"/>
              <a:gd name="connsiteY19" fmla="*/ 3817620 h 5212080"/>
              <a:gd name="connsiteX20" fmla="*/ 9452610 w 10984230"/>
              <a:gd name="connsiteY20" fmla="*/ 4183380 h 5212080"/>
              <a:gd name="connsiteX21" fmla="*/ 9486900 w 10984230"/>
              <a:gd name="connsiteY21" fmla="*/ 4331970 h 5212080"/>
              <a:gd name="connsiteX22" fmla="*/ 8606790 w 10984230"/>
              <a:gd name="connsiteY22" fmla="*/ 4411980 h 5212080"/>
              <a:gd name="connsiteX23" fmla="*/ 8641080 w 10984230"/>
              <a:gd name="connsiteY23" fmla="*/ 5154930 h 5212080"/>
              <a:gd name="connsiteX24" fmla="*/ 8549640 w 10984230"/>
              <a:gd name="connsiteY24" fmla="*/ 5212080 h 5212080"/>
              <a:gd name="connsiteX25" fmla="*/ 5063490 w 10984230"/>
              <a:gd name="connsiteY25" fmla="*/ 3954780 h 5212080"/>
              <a:gd name="connsiteX26" fmla="*/ 4686300 w 10984230"/>
              <a:gd name="connsiteY26" fmla="*/ 3851910 h 5212080"/>
              <a:gd name="connsiteX27" fmla="*/ 4549140 w 10984230"/>
              <a:gd name="connsiteY27" fmla="*/ 3851910 h 5212080"/>
              <a:gd name="connsiteX28" fmla="*/ 1874520 w 10984230"/>
              <a:gd name="connsiteY28" fmla="*/ 3680460 h 5212080"/>
              <a:gd name="connsiteX29" fmla="*/ 1143000 w 10984230"/>
              <a:gd name="connsiteY29" fmla="*/ 3646170 h 5212080"/>
              <a:gd name="connsiteX30" fmla="*/ 1040130 w 10984230"/>
              <a:gd name="connsiteY30" fmla="*/ 3657600 h 5212080"/>
              <a:gd name="connsiteX31" fmla="*/ 754380 w 10984230"/>
              <a:gd name="connsiteY31" fmla="*/ 3726180 h 5212080"/>
              <a:gd name="connsiteX32" fmla="*/ 0 w 10984230"/>
              <a:gd name="connsiteY32" fmla="*/ 2971800 h 521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984230" h="5212080">
                <a:moveTo>
                  <a:pt x="0" y="2971800"/>
                </a:moveTo>
                <a:lnTo>
                  <a:pt x="1485900" y="1234440"/>
                </a:lnTo>
                <a:lnTo>
                  <a:pt x="2171700" y="1885950"/>
                </a:lnTo>
                <a:lnTo>
                  <a:pt x="4857750" y="1623060"/>
                </a:lnTo>
                <a:lnTo>
                  <a:pt x="4754880" y="788670"/>
                </a:lnTo>
                <a:lnTo>
                  <a:pt x="4914900" y="434340"/>
                </a:lnTo>
                <a:lnTo>
                  <a:pt x="6126480" y="320040"/>
                </a:lnTo>
                <a:lnTo>
                  <a:pt x="6115050" y="45720"/>
                </a:lnTo>
                <a:lnTo>
                  <a:pt x="7006590" y="0"/>
                </a:lnTo>
                <a:lnTo>
                  <a:pt x="7018020" y="262890"/>
                </a:lnTo>
                <a:lnTo>
                  <a:pt x="6195060" y="365760"/>
                </a:lnTo>
                <a:lnTo>
                  <a:pt x="6275070" y="845820"/>
                </a:lnTo>
                <a:lnTo>
                  <a:pt x="6572250" y="822960"/>
                </a:lnTo>
                <a:lnTo>
                  <a:pt x="6629400" y="1760220"/>
                </a:lnTo>
                <a:lnTo>
                  <a:pt x="10824210" y="1291590"/>
                </a:lnTo>
                <a:lnTo>
                  <a:pt x="10984230" y="3086100"/>
                </a:lnTo>
                <a:lnTo>
                  <a:pt x="10069830" y="3188970"/>
                </a:lnTo>
                <a:lnTo>
                  <a:pt x="10081260" y="3474720"/>
                </a:lnTo>
                <a:lnTo>
                  <a:pt x="9829800" y="3703320"/>
                </a:lnTo>
                <a:lnTo>
                  <a:pt x="9909810" y="3817620"/>
                </a:lnTo>
                <a:lnTo>
                  <a:pt x="9452610" y="4183380"/>
                </a:lnTo>
                <a:lnTo>
                  <a:pt x="9486900" y="4331970"/>
                </a:lnTo>
                <a:lnTo>
                  <a:pt x="8606790" y="4411980"/>
                </a:lnTo>
                <a:lnTo>
                  <a:pt x="8641080" y="5154930"/>
                </a:lnTo>
                <a:lnTo>
                  <a:pt x="8549640" y="5212080"/>
                </a:lnTo>
                <a:lnTo>
                  <a:pt x="5063490" y="3954780"/>
                </a:lnTo>
                <a:lnTo>
                  <a:pt x="4686300" y="3851910"/>
                </a:lnTo>
                <a:lnTo>
                  <a:pt x="4549140" y="3851910"/>
                </a:lnTo>
                <a:lnTo>
                  <a:pt x="1874520" y="3680460"/>
                </a:lnTo>
                <a:lnTo>
                  <a:pt x="1143000" y="3646170"/>
                </a:lnTo>
                <a:lnTo>
                  <a:pt x="1040130" y="3657600"/>
                </a:lnTo>
                <a:lnTo>
                  <a:pt x="754380" y="3726180"/>
                </a:lnTo>
                <a:lnTo>
                  <a:pt x="0" y="2971800"/>
                </a:lnTo>
                <a:close/>
              </a:path>
            </a:pathLst>
          </a:cu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3196" name="Picture 124" descr="Gratis vectors en illustraties met Puin storten Downloaden | Freepik">
            <a:extLst>
              <a:ext uri="{FF2B5EF4-FFF2-40B4-BE49-F238E27FC236}">
                <a16:creationId xmlns:a16="http://schemas.microsoft.com/office/drawing/2014/main" id="{7A0D61FD-2F66-179E-2A84-C485FA1E27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4" b="48235"/>
          <a:stretch/>
        </p:blipFill>
        <p:spPr bwMode="auto">
          <a:xfrm flipH="1">
            <a:off x="6332219" y="636071"/>
            <a:ext cx="837150" cy="55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74" name="Group 3173">
            <a:extLst>
              <a:ext uri="{FF2B5EF4-FFF2-40B4-BE49-F238E27FC236}">
                <a16:creationId xmlns:a16="http://schemas.microsoft.com/office/drawing/2014/main" id="{2B7E95E6-B5D5-E1FC-CEA7-4097D6D51D55}"/>
              </a:ext>
            </a:extLst>
          </p:cNvPr>
          <p:cNvGrpSpPr/>
          <p:nvPr/>
        </p:nvGrpSpPr>
        <p:grpSpPr>
          <a:xfrm>
            <a:off x="4700588" y="1626394"/>
            <a:ext cx="1876425" cy="788194"/>
            <a:chOff x="4700588" y="1626394"/>
            <a:chExt cx="1876425" cy="788194"/>
          </a:xfrm>
        </p:grpSpPr>
        <p:sp>
          <p:nvSpPr>
            <p:cNvPr id="3170" name="Freeform: Shape 3169">
              <a:extLst>
                <a:ext uri="{FF2B5EF4-FFF2-40B4-BE49-F238E27FC236}">
                  <a16:creationId xmlns:a16="http://schemas.microsoft.com/office/drawing/2014/main" id="{4D6F2854-266B-D9ED-A052-064C014AA5C1}"/>
                </a:ext>
              </a:extLst>
            </p:cNvPr>
            <p:cNvSpPr/>
            <p:nvPr/>
          </p:nvSpPr>
          <p:spPr>
            <a:xfrm>
              <a:off x="4700588" y="2259806"/>
              <a:ext cx="1876425" cy="154782"/>
            </a:xfrm>
            <a:custGeom>
              <a:avLst/>
              <a:gdLst>
                <a:gd name="connsiteX0" fmla="*/ 0 w 1876425"/>
                <a:gd name="connsiteY0" fmla="*/ 123825 h 154782"/>
                <a:gd name="connsiteX1" fmla="*/ 1364456 w 1876425"/>
                <a:gd name="connsiteY1" fmla="*/ 0 h 154782"/>
                <a:gd name="connsiteX2" fmla="*/ 1435893 w 1876425"/>
                <a:gd name="connsiteY2" fmla="*/ 4763 h 154782"/>
                <a:gd name="connsiteX3" fmla="*/ 1535906 w 1876425"/>
                <a:gd name="connsiteY3" fmla="*/ 9525 h 154782"/>
                <a:gd name="connsiteX4" fmla="*/ 1569243 w 1876425"/>
                <a:gd name="connsiteY4" fmla="*/ 19050 h 154782"/>
                <a:gd name="connsiteX5" fmla="*/ 1607343 w 1876425"/>
                <a:gd name="connsiteY5" fmla="*/ 30957 h 154782"/>
                <a:gd name="connsiteX6" fmla="*/ 1662112 w 1876425"/>
                <a:gd name="connsiteY6" fmla="*/ 52388 h 154782"/>
                <a:gd name="connsiteX7" fmla="*/ 1750218 w 1876425"/>
                <a:gd name="connsiteY7" fmla="*/ 88107 h 154782"/>
                <a:gd name="connsiteX8" fmla="*/ 1821656 w 1876425"/>
                <a:gd name="connsiteY8" fmla="*/ 121444 h 154782"/>
                <a:gd name="connsiteX9" fmla="*/ 1876425 w 1876425"/>
                <a:gd name="connsiteY9" fmla="*/ 154782 h 154782"/>
                <a:gd name="connsiteX10" fmla="*/ 1876425 w 1876425"/>
                <a:gd name="connsiteY10" fmla="*/ 154782 h 154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76425" h="154782">
                  <a:moveTo>
                    <a:pt x="0" y="123825"/>
                  </a:moveTo>
                  <a:lnTo>
                    <a:pt x="1364456" y="0"/>
                  </a:lnTo>
                  <a:lnTo>
                    <a:pt x="1435893" y="4763"/>
                  </a:lnTo>
                  <a:lnTo>
                    <a:pt x="1535906" y="9525"/>
                  </a:lnTo>
                  <a:lnTo>
                    <a:pt x="1569243" y="19050"/>
                  </a:lnTo>
                  <a:lnTo>
                    <a:pt x="1607343" y="30957"/>
                  </a:lnTo>
                  <a:lnTo>
                    <a:pt x="1662112" y="52388"/>
                  </a:lnTo>
                  <a:lnTo>
                    <a:pt x="1750218" y="88107"/>
                  </a:lnTo>
                  <a:lnTo>
                    <a:pt x="1821656" y="121444"/>
                  </a:lnTo>
                  <a:lnTo>
                    <a:pt x="1876425" y="154782"/>
                  </a:lnTo>
                  <a:lnTo>
                    <a:pt x="1876425" y="154782"/>
                  </a:lnTo>
                </a:path>
              </a:pathLst>
            </a:custGeom>
            <a:noFill/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3173" name="Freeform: Shape 3172">
              <a:extLst>
                <a:ext uri="{FF2B5EF4-FFF2-40B4-BE49-F238E27FC236}">
                  <a16:creationId xmlns:a16="http://schemas.microsoft.com/office/drawing/2014/main" id="{AC6D40CE-4857-DCFD-2953-4B79FAE08482}"/>
                </a:ext>
              </a:extLst>
            </p:cNvPr>
            <p:cNvSpPr/>
            <p:nvPr/>
          </p:nvSpPr>
          <p:spPr>
            <a:xfrm>
              <a:off x="5967413" y="1626394"/>
              <a:ext cx="59531" cy="616744"/>
            </a:xfrm>
            <a:custGeom>
              <a:avLst/>
              <a:gdLst>
                <a:gd name="connsiteX0" fmla="*/ 0 w 59531"/>
                <a:gd name="connsiteY0" fmla="*/ 0 h 616744"/>
                <a:gd name="connsiteX1" fmla="*/ 59531 w 59531"/>
                <a:gd name="connsiteY1" fmla="*/ 616744 h 616744"/>
                <a:gd name="connsiteX2" fmla="*/ 59531 w 59531"/>
                <a:gd name="connsiteY2" fmla="*/ 616744 h 616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531" h="616744">
                  <a:moveTo>
                    <a:pt x="0" y="0"/>
                  </a:moveTo>
                  <a:lnTo>
                    <a:pt x="59531" y="616744"/>
                  </a:lnTo>
                  <a:lnTo>
                    <a:pt x="59531" y="616744"/>
                  </a:lnTo>
                </a:path>
              </a:pathLst>
            </a:cu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  <p:grpSp>
        <p:nvGrpSpPr>
          <p:cNvPr id="3178" name="Group 3177">
            <a:extLst>
              <a:ext uri="{FF2B5EF4-FFF2-40B4-BE49-F238E27FC236}">
                <a16:creationId xmlns:a16="http://schemas.microsoft.com/office/drawing/2014/main" id="{F5943DB8-BB01-E696-E6B3-BEFB4631B4E2}"/>
              </a:ext>
            </a:extLst>
          </p:cNvPr>
          <p:cNvGrpSpPr/>
          <p:nvPr/>
        </p:nvGrpSpPr>
        <p:grpSpPr>
          <a:xfrm>
            <a:off x="2324100" y="2400300"/>
            <a:ext cx="7305675" cy="2590800"/>
            <a:chOff x="2324100" y="2400300"/>
            <a:chExt cx="7305675" cy="2590800"/>
          </a:xfrm>
        </p:grpSpPr>
        <p:sp>
          <p:nvSpPr>
            <p:cNvPr id="3175" name="Freeform: Shape 3174">
              <a:extLst>
                <a:ext uri="{FF2B5EF4-FFF2-40B4-BE49-F238E27FC236}">
                  <a16:creationId xmlns:a16="http://schemas.microsoft.com/office/drawing/2014/main" id="{0EE01D0B-5100-44F9-AED1-5BA9F9FAF76F}"/>
                </a:ext>
              </a:extLst>
            </p:cNvPr>
            <p:cNvSpPr/>
            <p:nvPr/>
          </p:nvSpPr>
          <p:spPr>
            <a:xfrm>
              <a:off x="6591300" y="2438400"/>
              <a:ext cx="3038475" cy="2552700"/>
            </a:xfrm>
            <a:custGeom>
              <a:avLst/>
              <a:gdLst>
                <a:gd name="connsiteX0" fmla="*/ 0 w 3038475"/>
                <a:gd name="connsiteY0" fmla="*/ 0 h 2552700"/>
                <a:gd name="connsiteX1" fmla="*/ 247650 w 3038475"/>
                <a:gd name="connsiteY1" fmla="*/ 400050 h 2552700"/>
                <a:gd name="connsiteX2" fmla="*/ 371475 w 3038475"/>
                <a:gd name="connsiteY2" fmla="*/ 600075 h 2552700"/>
                <a:gd name="connsiteX3" fmla="*/ 571500 w 3038475"/>
                <a:gd name="connsiteY3" fmla="*/ 704850 h 2552700"/>
                <a:gd name="connsiteX4" fmla="*/ 809625 w 3038475"/>
                <a:gd name="connsiteY4" fmla="*/ 742950 h 2552700"/>
                <a:gd name="connsiteX5" fmla="*/ 2838450 w 3038475"/>
                <a:gd name="connsiteY5" fmla="*/ 523875 h 2552700"/>
                <a:gd name="connsiteX6" fmla="*/ 3038475 w 3038475"/>
                <a:gd name="connsiteY6" fmla="*/ 255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8475" h="2552700">
                  <a:moveTo>
                    <a:pt x="0" y="0"/>
                  </a:moveTo>
                  <a:lnTo>
                    <a:pt x="247650" y="400050"/>
                  </a:lnTo>
                  <a:lnTo>
                    <a:pt x="371475" y="600075"/>
                  </a:lnTo>
                  <a:lnTo>
                    <a:pt x="571500" y="704850"/>
                  </a:lnTo>
                  <a:lnTo>
                    <a:pt x="809625" y="742950"/>
                  </a:lnTo>
                  <a:lnTo>
                    <a:pt x="2838450" y="523875"/>
                  </a:lnTo>
                  <a:lnTo>
                    <a:pt x="3038475" y="2552700"/>
                  </a:lnTo>
                </a:path>
              </a:pathLst>
            </a:custGeom>
            <a:noFill/>
            <a:ln w="57150">
              <a:solidFill>
                <a:srgbClr val="2D4CE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3176" name="Freeform: Shape 3175">
              <a:extLst>
                <a:ext uri="{FF2B5EF4-FFF2-40B4-BE49-F238E27FC236}">
                  <a16:creationId xmlns:a16="http://schemas.microsoft.com/office/drawing/2014/main" id="{3530CCBD-A9C2-1A15-00D9-DFE153B33A6E}"/>
                </a:ext>
              </a:extLst>
            </p:cNvPr>
            <p:cNvSpPr/>
            <p:nvPr/>
          </p:nvSpPr>
          <p:spPr>
            <a:xfrm>
              <a:off x="2324100" y="2400300"/>
              <a:ext cx="2533650" cy="2076450"/>
            </a:xfrm>
            <a:custGeom>
              <a:avLst/>
              <a:gdLst>
                <a:gd name="connsiteX0" fmla="*/ 2533650 w 2533650"/>
                <a:gd name="connsiteY0" fmla="*/ 2076450 h 2076450"/>
                <a:gd name="connsiteX1" fmla="*/ 2381250 w 2533650"/>
                <a:gd name="connsiteY1" fmla="*/ 0 h 2076450"/>
                <a:gd name="connsiteX2" fmla="*/ 0 w 2533650"/>
                <a:gd name="connsiteY2" fmla="*/ 228600 h 2076450"/>
                <a:gd name="connsiteX3" fmla="*/ 85725 w 2533650"/>
                <a:gd name="connsiteY3" fmla="*/ 1504950 h 2076450"/>
                <a:gd name="connsiteX4" fmla="*/ 247650 w 2533650"/>
                <a:gd name="connsiteY4" fmla="*/ 1657350 h 2076450"/>
                <a:gd name="connsiteX5" fmla="*/ 2505075 w 2533650"/>
                <a:gd name="connsiteY5" fmla="*/ 1466850 h 2076450"/>
                <a:gd name="connsiteX6" fmla="*/ 2505075 w 2533650"/>
                <a:gd name="connsiteY6" fmla="*/ 1466850 h 207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650" h="2076450">
                  <a:moveTo>
                    <a:pt x="2533650" y="2076450"/>
                  </a:moveTo>
                  <a:lnTo>
                    <a:pt x="2381250" y="0"/>
                  </a:lnTo>
                  <a:lnTo>
                    <a:pt x="0" y="228600"/>
                  </a:lnTo>
                  <a:lnTo>
                    <a:pt x="85725" y="1504950"/>
                  </a:lnTo>
                  <a:lnTo>
                    <a:pt x="247650" y="1657350"/>
                  </a:lnTo>
                  <a:lnTo>
                    <a:pt x="2505075" y="1466850"/>
                  </a:lnTo>
                  <a:lnTo>
                    <a:pt x="2505075" y="1466850"/>
                  </a:lnTo>
                </a:path>
              </a:pathLst>
            </a:custGeom>
            <a:noFill/>
            <a:ln w="63500">
              <a:solidFill>
                <a:srgbClr val="2D4CE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3177" name="Freeform: Shape 3176">
              <a:extLst>
                <a:ext uri="{FF2B5EF4-FFF2-40B4-BE49-F238E27FC236}">
                  <a16:creationId xmlns:a16="http://schemas.microsoft.com/office/drawing/2014/main" id="{338127CC-571F-115C-B84C-7917C892A65F}"/>
                </a:ext>
              </a:extLst>
            </p:cNvPr>
            <p:cNvSpPr/>
            <p:nvPr/>
          </p:nvSpPr>
          <p:spPr>
            <a:xfrm>
              <a:off x="2409825" y="3924300"/>
              <a:ext cx="9525" cy="409575"/>
            </a:xfrm>
            <a:custGeom>
              <a:avLst/>
              <a:gdLst>
                <a:gd name="connsiteX0" fmla="*/ 9525 w 9525"/>
                <a:gd name="connsiteY0" fmla="*/ 409575 h 409575"/>
                <a:gd name="connsiteX1" fmla="*/ 0 w 9525"/>
                <a:gd name="connsiteY1" fmla="*/ 0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409575">
                  <a:moveTo>
                    <a:pt x="9525" y="409575"/>
                  </a:moveTo>
                  <a:lnTo>
                    <a:pt x="0" y="0"/>
                  </a:lnTo>
                </a:path>
              </a:pathLst>
            </a:custGeom>
            <a:noFill/>
            <a:ln w="50800">
              <a:solidFill>
                <a:srgbClr val="2D4CE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  <p:sp>
        <p:nvSpPr>
          <p:cNvPr id="3195" name="Oval 3194">
            <a:extLst>
              <a:ext uri="{FF2B5EF4-FFF2-40B4-BE49-F238E27FC236}">
                <a16:creationId xmlns:a16="http://schemas.microsoft.com/office/drawing/2014/main" id="{A737540C-582D-0EEC-8AC8-BEFB233BCF40}"/>
              </a:ext>
            </a:extLst>
          </p:cNvPr>
          <p:cNvSpPr/>
          <p:nvPr/>
        </p:nvSpPr>
        <p:spPr>
          <a:xfrm>
            <a:off x="3428365" y="3843096"/>
            <a:ext cx="325119" cy="26034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pSp>
        <p:nvGrpSpPr>
          <p:cNvPr id="3197" name="Group 3196">
            <a:extLst>
              <a:ext uri="{FF2B5EF4-FFF2-40B4-BE49-F238E27FC236}">
                <a16:creationId xmlns:a16="http://schemas.microsoft.com/office/drawing/2014/main" id="{42C0024D-56A8-EA71-B18B-40E44D4915FC}"/>
              </a:ext>
            </a:extLst>
          </p:cNvPr>
          <p:cNvGrpSpPr/>
          <p:nvPr/>
        </p:nvGrpSpPr>
        <p:grpSpPr>
          <a:xfrm>
            <a:off x="2218056" y="2337197"/>
            <a:ext cx="7484600" cy="1817607"/>
            <a:chOff x="2218056" y="2337197"/>
            <a:chExt cx="7484600" cy="1817607"/>
          </a:xfrm>
        </p:grpSpPr>
        <p:grpSp>
          <p:nvGrpSpPr>
            <p:cNvPr id="3179" name="Group 3178">
              <a:extLst>
                <a:ext uri="{FF2B5EF4-FFF2-40B4-BE49-F238E27FC236}">
                  <a16:creationId xmlns:a16="http://schemas.microsoft.com/office/drawing/2014/main" id="{7FD824B2-AA05-BD4E-84D5-5A7CCF6F65AF}"/>
                </a:ext>
              </a:extLst>
            </p:cNvPr>
            <p:cNvGrpSpPr/>
            <p:nvPr/>
          </p:nvGrpSpPr>
          <p:grpSpPr>
            <a:xfrm>
              <a:off x="7710662" y="2954104"/>
              <a:ext cx="344169" cy="318452"/>
              <a:chOff x="0" y="0"/>
              <a:chExt cx="931545" cy="930910"/>
            </a:xfrm>
          </p:grpSpPr>
          <p:sp>
            <p:nvSpPr>
              <p:cNvPr id="3180" name="Oval 3179">
                <a:extLst>
                  <a:ext uri="{FF2B5EF4-FFF2-40B4-BE49-F238E27FC236}">
                    <a16:creationId xmlns:a16="http://schemas.microsoft.com/office/drawing/2014/main" id="{10C5DA81-D9BD-13E5-9489-AEFAA73CB76E}"/>
                  </a:ext>
                </a:extLst>
              </p:cNvPr>
              <p:cNvSpPr/>
              <p:nvPr/>
            </p:nvSpPr>
            <p:spPr>
              <a:xfrm>
                <a:off x="77638" y="94891"/>
                <a:ext cx="747876" cy="72501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nl-BE"/>
              </a:p>
            </p:txBody>
          </p:sp>
          <p:pic>
            <p:nvPicPr>
              <p:cNvPr id="3181" name="Picture 3180" descr="C43 verkeersbord snelheidsbeperking 50km/u">
                <a:extLst>
                  <a:ext uri="{FF2B5EF4-FFF2-40B4-BE49-F238E27FC236}">
                    <a16:creationId xmlns:a16="http://schemas.microsoft.com/office/drawing/2014/main" id="{D4525A34-7D61-B2E5-F9B9-E8DBB68CDE0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0" y="0"/>
                <a:ext cx="931545" cy="93091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grpSp>
          <p:nvGrpSpPr>
            <p:cNvPr id="3182" name="Group 3181">
              <a:extLst>
                <a:ext uri="{FF2B5EF4-FFF2-40B4-BE49-F238E27FC236}">
                  <a16:creationId xmlns:a16="http://schemas.microsoft.com/office/drawing/2014/main" id="{8612B7F4-EEA1-5B64-850A-96CB7B05997B}"/>
                </a:ext>
              </a:extLst>
            </p:cNvPr>
            <p:cNvGrpSpPr/>
            <p:nvPr/>
          </p:nvGrpSpPr>
          <p:grpSpPr>
            <a:xfrm>
              <a:off x="4580035" y="3108501"/>
              <a:ext cx="344169" cy="318452"/>
              <a:chOff x="0" y="0"/>
              <a:chExt cx="931545" cy="930910"/>
            </a:xfrm>
          </p:grpSpPr>
          <p:sp>
            <p:nvSpPr>
              <p:cNvPr id="3183" name="Oval 3182">
                <a:extLst>
                  <a:ext uri="{FF2B5EF4-FFF2-40B4-BE49-F238E27FC236}">
                    <a16:creationId xmlns:a16="http://schemas.microsoft.com/office/drawing/2014/main" id="{8EE71BEE-AA70-A634-C6B4-87AA8A9C634D}"/>
                  </a:ext>
                </a:extLst>
              </p:cNvPr>
              <p:cNvSpPr/>
              <p:nvPr/>
            </p:nvSpPr>
            <p:spPr>
              <a:xfrm>
                <a:off x="77638" y="94891"/>
                <a:ext cx="747876" cy="72501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nl-BE"/>
              </a:p>
            </p:txBody>
          </p:sp>
          <p:pic>
            <p:nvPicPr>
              <p:cNvPr id="3184" name="Picture 3183" descr="C43 verkeersbord snelheidsbeperking 50km/u">
                <a:extLst>
                  <a:ext uri="{FF2B5EF4-FFF2-40B4-BE49-F238E27FC236}">
                    <a16:creationId xmlns:a16="http://schemas.microsoft.com/office/drawing/2014/main" id="{65377B8C-5E35-06B7-B07C-F2C7EFC3C5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0" y="0"/>
                <a:ext cx="931545" cy="93091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grpSp>
          <p:nvGrpSpPr>
            <p:cNvPr id="3185" name="Group 3184">
              <a:extLst>
                <a:ext uri="{FF2B5EF4-FFF2-40B4-BE49-F238E27FC236}">
                  <a16:creationId xmlns:a16="http://schemas.microsoft.com/office/drawing/2014/main" id="{7B4F4B73-3B8D-4263-B9BD-022E0D478933}"/>
                </a:ext>
              </a:extLst>
            </p:cNvPr>
            <p:cNvGrpSpPr/>
            <p:nvPr/>
          </p:nvGrpSpPr>
          <p:grpSpPr>
            <a:xfrm>
              <a:off x="9358487" y="3810635"/>
              <a:ext cx="344169" cy="318452"/>
              <a:chOff x="0" y="0"/>
              <a:chExt cx="931545" cy="930910"/>
            </a:xfrm>
          </p:grpSpPr>
          <p:sp>
            <p:nvSpPr>
              <p:cNvPr id="3186" name="Oval 3185">
                <a:extLst>
                  <a:ext uri="{FF2B5EF4-FFF2-40B4-BE49-F238E27FC236}">
                    <a16:creationId xmlns:a16="http://schemas.microsoft.com/office/drawing/2014/main" id="{BEE87C56-7833-C534-527A-F18770FA2692}"/>
                  </a:ext>
                </a:extLst>
              </p:cNvPr>
              <p:cNvSpPr/>
              <p:nvPr/>
            </p:nvSpPr>
            <p:spPr>
              <a:xfrm>
                <a:off x="77638" y="94891"/>
                <a:ext cx="747876" cy="72501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nl-BE"/>
              </a:p>
            </p:txBody>
          </p:sp>
          <p:pic>
            <p:nvPicPr>
              <p:cNvPr id="3187" name="Picture 3186" descr="C43 verkeersbord snelheidsbeperking 50km/u">
                <a:extLst>
                  <a:ext uri="{FF2B5EF4-FFF2-40B4-BE49-F238E27FC236}">
                    <a16:creationId xmlns:a16="http://schemas.microsoft.com/office/drawing/2014/main" id="{AE5AED74-14D2-5692-8F3A-F0D6D9FDBE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0" y="0"/>
                <a:ext cx="931545" cy="93091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grpSp>
          <p:nvGrpSpPr>
            <p:cNvPr id="3188" name="Group 3187">
              <a:extLst>
                <a:ext uri="{FF2B5EF4-FFF2-40B4-BE49-F238E27FC236}">
                  <a16:creationId xmlns:a16="http://schemas.microsoft.com/office/drawing/2014/main" id="{482B7C29-6A64-41F2-6EDD-98F971609CF1}"/>
                </a:ext>
              </a:extLst>
            </p:cNvPr>
            <p:cNvGrpSpPr/>
            <p:nvPr/>
          </p:nvGrpSpPr>
          <p:grpSpPr>
            <a:xfrm>
              <a:off x="2218056" y="3155802"/>
              <a:ext cx="344169" cy="318452"/>
              <a:chOff x="0" y="0"/>
              <a:chExt cx="931545" cy="930910"/>
            </a:xfrm>
          </p:grpSpPr>
          <p:sp>
            <p:nvSpPr>
              <p:cNvPr id="3189" name="Oval 3188">
                <a:extLst>
                  <a:ext uri="{FF2B5EF4-FFF2-40B4-BE49-F238E27FC236}">
                    <a16:creationId xmlns:a16="http://schemas.microsoft.com/office/drawing/2014/main" id="{3DF1BE04-3C2E-54AA-6976-EAEAD88FF958}"/>
                  </a:ext>
                </a:extLst>
              </p:cNvPr>
              <p:cNvSpPr/>
              <p:nvPr/>
            </p:nvSpPr>
            <p:spPr>
              <a:xfrm>
                <a:off x="77638" y="94891"/>
                <a:ext cx="747876" cy="72501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nl-BE"/>
              </a:p>
            </p:txBody>
          </p:sp>
          <p:pic>
            <p:nvPicPr>
              <p:cNvPr id="3190" name="Picture 3189" descr="C43 verkeersbord snelheidsbeperking 50km/u">
                <a:extLst>
                  <a:ext uri="{FF2B5EF4-FFF2-40B4-BE49-F238E27FC236}">
                    <a16:creationId xmlns:a16="http://schemas.microsoft.com/office/drawing/2014/main" id="{D81AAF5C-5D61-13C5-0501-B86D24BEE19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0" y="0"/>
                <a:ext cx="931545" cy="93091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grpSp>
          <p:nvGrpSpPr>
            <p:cNvPr id="3191" name="Group 3190">
              <a:extLst>
                <a:ext uri="{FF2B5EF4-FFF2-40B4-BE49-F238E27FC236}">
                  <a16:creationId xmlns:a16="http://schemas.microsoft.com/office/drawing/2014/main" id="{23A18D5B-79A0-5F23-F880-856DBD2ABD5B}"/>
                </a:ext>
              </a:extLst>
            </p:cNvPr>
            <p:cNvGrpSpPr/>
            <p:nvPr/>
          </p:nvGrpSpPr>
          <p:grpSpPr>
            <a:xfrm>
              <a:off x="3355919" y="2337197"/>
              <a:ext cx="344169" cy="318452"/>
              <a:chOff x="0" y="0"/>
              <a:chExt cx="931545" cy="930910"/>
            </a:xfrm>
          </p:grpSpPr>
          <p:sp>
            <p:nvSpPr>
              <p:cNvPr id="3192" name="Oval 3191">
                <a:extLst>
                  <a:ext uri="{FF2B5EF4-FFF2-40B4-BE49-F238E27FC236}">
                    <a16:creationId xmlns:a16="http://schemas.microsoft.com/office/drawing/2014/main" id="{B2DFF52B-C53F-B4C6-AC26-D4DE97D61A76}"/>
                  </a:ext>
                </a:extLst>
              </p:cNvPr>
              <p:cNvSpPr/>
              <p:nvPr/>
            </p:nvSpPr>
            <p:spPr>
              <a:xfrm>
                <a:off x="77638" y="94891"/>
                <a:ext cx="747876" cy="72501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nl-BE"/>
              </a:p>
            </p:txBody>
          </p:sp>
          <p:pic>
            <p:nvPicPr>
              <p:cNvPr id="3193" name="Picture 3192" descr="C43 verkeersbord snelheidsbeperking 50km/u">
                <a:extLst>
                  <a:ext uri="{FF2B5EF4-FFF2-40B4-BE49-F238E27FC236}">
                    <a16:creationId xmlns:a16="http://schemas.microsoft.com/office/drawing/2014/main" id="{2D863A4C-C138-9D8A-D4CD-0784EDA7A1E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0" y="0"/>
                <a:ext cx="931545" cy="93091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3194" name="Picture 3193" descr="Verkeersbord C43 snelheidsbeperking 30km huren bij Huurland">
              <a:extLst>
                <a:ext uri="{FF2B5EF4-FFF2-40B4-BE49-F238E27FC236}">
                  <a16:creationId xmlns:a16="http://schemas.microsoft.com/office/drawing/2014/main" id="{869244D9-13D0-6094-814D-D8153FEE3C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365" y="3810635"/>
              <a:ext cx="344169" cy="34416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199" name="Picture 3198" descr="A blue and white road sign with arrows&#10;&#10;Description automatically generated">
            <a:extLst>
              <a:ext uri="{FF2B5EF4-FFF2-40B4-BE49-F238E27FC236}">
                <a16:creationId xmlns:a16="http://schemas.microsoft.com/office/drawing/2014/main" id="{C6875C01-F9A5-C01B-16B7-F7835F9FC59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5" b="1818"/>
          <a:stretch/>
        </p:blipFill>
        <p:spPr bwMode="auto">
          <a:xfrm>
            <a:off x="4688825" y="4015424"/>
            <a:ext cx="319842" cy="3184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01" name="Picture 3200" descr="A blue and white road sign with arrows&#10;&#10;Description automatically generated">
            <a:extLst>
              <a:ext uri="{FF2B5EF4-FFF2-40B4-BE49-F238E27FC236}">
                <a16:creationId xmlns:a16="http://schemas.microsoft.com/office/drawing/2014/main" id="{44D67BA4-C202-F24E-DBF3-66BD44A3B9D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5" b="1818"/>
          <a:stretch/>
        </p:blipFill>
        <p:spPr bwMode="auto">
          <a:xfrm>
            <a:off x="2173183" y="2794878"/>
            <a:ext cx="319842" cy="3184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02" name="Picture 3201" descr="A blue and white road sign with arrows&#10;&#10;Description automatically generated">
            <a:extLst>
              <a:ext uri="{FF2B5EF4-FFF2-40B4-BE49-F238E27FC236}">
                <a16:creationId xmlns:a16="http://schemas.microsoft.com/office/drawing/2014/main" id="{9D244EF7-7F7E-16A8-336C-51FED0371A8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5" b="1818"/>
          <a:stretch/>
        </p:blipFill>
        <p:spPr bwMode="auto">
          <a:xfrm>
            <a:off x="9309933" y="3329382"/>
            <a:ext cx="319842" cy="3184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03" name="Picture 3202" descr="A blue and white road sign with arrows&#10;&#10;Description automatically generated">
            <a:extLst>
              <a:ext uri="{FF2B5EF4-FFF2-40B4-BE49-F238E27FC236}">
                <a16:creationId xmlns:a16="http://schemas.microsoft.com/office/drawing/2014/main" id="{D992FFCF-4854-6D1B-36AD-E0AB7A647CE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5" b="1818"/>
          <a:stretch/>
        </p:blipFill>
        <p:spPr bwMode="auto">
          <a:xfrm rot="17452935">
            <a:off x="7020217" y="2963985"/>
            <a:ext cx="319842" cy="3184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04" name="Picture 3203" descr="A blue and white road sign with arrows&#10;&#10;Description automatically generated">
            <a:extLst>
              <a:ext uri="{FF2B5EF4-FFF2-40B4-BE49-F238E27FC236}">
                <a16:creationId xmlns:a16="http://schemas.microsoft.com/office/drawing/2014/main" id="{9CB92E72-5DC8-3C73-B135-86A25641A28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5" b="1818"/>
          <a:stretch/>
        </p:blipFill>
        <p:spPr bwMode="auto">
          <a:xfrm rot="16200000">
            <a:off x="3792291" y="2298529"/>
            <a:ext cx="319842" cy="3184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05" name="Picture 3204" descr="A blue and white road sign with arrows&#10;&#10;Description automatically generated">
            <a:extLst>
              <a:ext uri="{FF2B5EF4-FFF2-40B4-BE49-F238E27FC236}">
                <a16:creationId xmlns:a16="http://schemas.microsoft.com/office/drawing/2014/main" id="{3B6DA8A5-8E1B-4EC4-44A6-D6AE8286AFD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5" b="1818"/>
          <a:stretch/>
        </p:blipFill>
        <p:spPr bwMode="auto">
          <a:xfrm rot="16200000">
            <a:off x="4049907" y="3765074"/>
            <a:ext cx="319842" cy="3184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06" name="Picture 3205" descr="Verkeerslicht Svg Verkeerslicht Cricut gesneden bestand Verkeerslicht Png Verkeerslicht Vector afbeelding 1">
            <a:extLst>
              <a:ext uri="{FF2B5EF4-FFF2-40B4-BE49-F238E27FC236}">
                <a16:creationId xmlns:a16="http://schemas.microsoft.com/office/drawing/2014/main" id="{510872D6-9B2D-AB84-B10A-D00DF62383C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9" t="15721" r="37453" b="17667"/>
          <a:stretch/>
        </p:blipFill>
        <p:spPr bwMode="auto">
          <a:xfrm>
            <a:off x="4828648" y="2125942"/>
            <a:ext cx="217537" cy="4424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07" name="Picture 3206" descr="Verkeerslicht Svg Verkeerslicht Cricut gesneden bestand Verkeerslicht Png Verkeerslicht Vector afbeelding 1">
            <a:extLst>
              <a:ext uri="{FF2B5EF4-FFF2-40B4-BE49-F238E27FC236}">
                <a16:creationId xmlns:a16="http://schemas.microsoft.com/office/drawing/2014/main" id="{9EECE703-B6E8-06DF-213A-65E0D3EC248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9" t="15721" r="37453" b="17667"/>
          <a:stretch/>
        </p:blipFill>
        <p:spPr bwMode="auto">
          <a:xfrm>
            <a:off x="5779641" y="1750451"/>
            <a:ext cx="217537" cy="4424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08" name="Picture 3207" descr="Verkeerslicht Svg Verkeerslicht Cricut gesneden bestand Verkeerslicht Png Verkeerslicht Vector afbeelding 1">
            <a:extLst>
              <a:ext uri="{FF2B5EF4-FFF2-40B4-BE49-F238E27FC236}">
                <a16:creationId xmlns:a16="http://schemas.microsoft.com/office/drawing/2014/main" id="{2D33B158-A15E-1A4E-6B37-251F2446DBD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9" t="15721" r="37453" b="17667"/>
          <a:stretch/>
        </p:blipFill>
        <p:spPr bwMode="auto">
          <a:xfrm>
            <a:off x="6436004" y="1884817"/>
            <a:ext cx="217537" cy="4424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8F892EC-0322-3CDB-DC01-309722584F57}"/>
              </a:ext>
            </a:extLst>
          </p:cNvPr>
          <p:cNvSpPr/>
          <p:nvPr/>
        </p:nvSpPr>
        <p:spPr>
          <a:xfrm>
            <a:off x="8794390" y="5556714"/>
            <a:ext cx="1755500" cy="376701"/>
          </a:xfrm>
          <a:prstGeom prst="rect">
            <a:avLst/>
          </a:prstGeom>
          <a:solidFill>
            <a:schemeClr val="bg1"/>
          </a:solidFill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C69C0D-8629-86F2-5A13-B569B302ED16}"/>
              </a:ext>
            </a:extLst>
          </p:cNvPr>
          <p:cNvSpPr/>
          <p:nvPr/>
        </p:nvSpPr>
        <p:spPr>
          <a:xfrm>
            <a:off x="4004705" y="5071598"/>
            <a:ext cx="1755500" cy="376701"/>
          </a:xfrm>
          <a:prstGeom prst="rect">
            <a:avLst/>
          </a:prstGeom>
          <a:solidFill>
            <a:schemeClr val="bg1"/>
          </a:solidFill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1DD900-DCFB-B31F-BF7A-6DDDC7976601}"/>
              </a:ext>
            </a:extLst>
          </p:cNvPr>
          <p:cNvSpPr/>
          <p:nvPr/>
        </p:nvSpPr>
        <p:spPr>
          <a:xfrm>
            <a:off x="1512390" y="4906947"/>
            <a:ext cx="1755500" cy="376701"/>
          </a:xfrm>
          <a:prstGeom prst="rect">
            <a:avLst/>
          </a:prstGeom>
          <a:solidFill>
            <a:schemeClr val="bg1"/>
          </a:solidFill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78104E-BA3D-07E3-5EA9-A55799D33699}"/>
              </a:ext>
            </a:extLst>
          </p:cNvPr>
          <p:cNvSpPr txBox="1"/>
          <p:nvPr/>
        </p:nvSpPr>
        <p:spPr>
          <a:xfrm>
            <a:off x="8851540" y="5579151"/>
            <a:ext cx="187741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dirty="0">
                <a:solidFill>
                  <a:srgbClr val="2D4CE7"/>
                </a:solidFill>
                <a:latin typeface="Aptos Black" panose="020B0004020202020204" pitchFamily="34" charset="0"/>
              </a:rPr>
              <a:t>Gate CHARLIE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7AFD32-73A8-BB49-65E2-DA29FAC998FA}"/>
              </a:ext>
            </a:extLst>
          </p:cNvPr>
          <p:cNvSpPr txBox="1"/>
          <p:nvPr/>
        </p:nvSpPr>
        <p:spPr>
          <a:xfrm>
            <a:off x="4158650" y="5083732"/>
            <a:ext cx="187741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dirty="0">
                <a:solidFill>
                  <a:srgbClr val="2D4CE7"/>
                </a:solidFill>
                <a:latin typeface="Aptos Black" panose="020B0004020202020204" pitchFamily="34" charset="0"/>
              </a:rPr>
              <a:t>Gate BRAVO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24F7B5-1EC4-F404-17DA-0E2E8DAFB52F}"/>
              </a:ext>
            </a:extLst>
          </p:cNvPr>
          <p:cNvSpPr txBox="1"/>
          <p:nvPr/>
        </p:nvSpPr>
        <p:spPr>
          <a:xfrm>
            <a:off x="1665880" y="4918244"/>
            <a:ext cx="187741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dirty="0">
                <a:solidFill>
                  <a:srgbClr val="2D4CE7"/>
                </a:solidFill>
                <a:latin typeface="Aptos Black" panose="020B0004020202020204" pitchFamily="34" charset="0"/>
              </a:rPr>
              <a:t>Gate ALPHA</a:t>
            </a:r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C9E4BEAD-C86A-8D85-E60D-07D8B1187D8E}"/>
              </a:ext>
            </a:extLst>
          </p:cNvPr>
          <p:cNvSpPr/>
          <p:nvPr/>
        </p:nvSpPr>
        <p:spPr>
          <a:xfrm>
            <a:off x="2257646" y="4430554"/>
            <a:ext cx="344169" cy="376701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8D5926C2-C9E5-9958-2EE1-54E960BBB977}"/>
              </a:ext>
            </a:extLst>
          </p:cNvPr>
          <p:cNvSpPr/>
          <p:nvPr/>
        </p:nvSpPr>
        <p:spPr>
          <a:xfrm>
            <a:off x="9477059" y="5063823"/>
            <a:ext cx="344169" cy="376701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AF7EB79B-97A2-F68D-FDF4-12AAAE2583F7}"/>
              </a:ext>
            </a:extLst>
          </p:cNvPr>
          <p:cNvSpPr/>
          <p:nvPr/>
        </p:nvSpPr>
        <p:spPr>
          <a:xfrm>
            <a:off x="4676661" y="4632742"/>
            <a:ext cx="344169" cy="376701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68CF80-404D-BE3D-4A63-814A779BEC6B}"/>
              </a:ext>
            </a:extLst>
          </p:cNvPr>
          <p:cNvSpPr txBox="1"/>
          <p:nvPr/>
        </p:nvSpPr>
        <p:spPr>
          <a:xfrm>
            <a:off x="4890912" y="2520147"/>
            <a:ext cx="5094515" cy="181588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2800" b="1" dirty="0">
                <a:solidFill>
                  <a:schemeClr val="bg1"/>
                </a:solidFill>
              </a:rPr>
              <a:t>Dump aarde op </a:t>
            </a:r>
            <a:br>
              <a:rPr lang="nl-BE" sz="2800" b="1" dirty="0">
                <a:solidFill>
                  <a:schemeClr val="bg1"/>
                </a:solidFill>
              </a:rPr>
            </a:br>
            <a:r>
              <a:rPr lang="nl-BE" sz="2800" b="1" dirty="0">
                <a:solidFill>
                  <a:schemeClr val="bg1"/>
                </a:solidFill>
              </a:rPr>
              <a:t>maisveld start </a:t>
            </a:r>
            <a:br>
              <a:rPr lang="nl-BE" sz="2800" b="1" dirty="0">
                <a:solidFill>
                  <a:schemeClr val="bg1"/>
                </a:solidFill>
              </a:rPr>
            </a:br>
            <a:r>
              <a:rPr lang="nl-BE" sz="2800" b="1" dirty="0">
                <a:solidFill>
                  <a:schemeClr val="bg1"/>
                </a:solidFill>
              </a:rPr>
              <a:t>rond midden </a:t>
            </a:r>
            <a:br>
              <a:rPr lang="nl-BE" sz="2800" b="1" dirty="0">
                <a:solidFill>
                  <a:schemeClr val="bg1"/>
                </a:solidFill>
              </a:rPr>
            </a:br>
            <a:r>
              <a:rPr lang="nl-BE" sz="2800" b="1" dirty="0">
                <a:solidFill>
                  <a:schemeClr val="bg1"/>
                </a:solidFill>
              </a:rPr>
              <a:t>April 25</a:t>
            </a:r>
          </a:p>
        </p:txBody>
      </p:sp>
    </p:spTree>
    <p:extLst>
      <p:ext uri="{BB962C8B-B14F-4D97-AF65-F5344CB8AC3E}">
        <p14:creationId xmlns:p14="http://schemas.microsoft.com/office/powerpoint/2010/main" val="224347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0.04514 L -0.00521 0.04514 C -0.0056 0.05232 -0.00508 0.05972 -0.00625 0.06667 C -0.0073 0.07292 -0.01016 0.07778 -0.01185 0.08334 C -0.01224 0.08496 -0.01198 0.08727 -0.01276 0.08843 C -0.01563 0.09283 -0.01914 0.09584 -0.02214 0.1 C -0.03086 0.11273 -0.02409 0.10834 -0.03151 0.11181 C -0.03334 0.11389 -0.03529 0.11621 -0.03711 0.11829 C -0.04753 0.13009 -0.04284 0.12338 -0.06433 0.125 C -0.06602 0.14607 -0.06667 0.14861 -0.06433 0.17847 C -0.06407 0.18125 -0.06237 0.18287 -0.06146 0.18519 C -0.06094 0.18843 -0.05899 0.19167 -0.05964 0.19514 C -0.05977 0.1956 -0.06146 0.20602 -0.06237 0.20509 C -0.06355 0.20417 -0.06237 0.2007 -0.06237 0.19838 L -0.11954 0.21019 L -0.1168 0.31667 L -0.1168 0.31667 " pathEditMode="relative" ptsTypes="AAAAAAAAAAAAAAAAA">
                                      <p:cBhvr>
                                        <p:cTn id="6" dur="90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4250"/>
                                        <p:tgtEl>
                                          <p:spTgt spid="3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000"/>
                                        <p:tgtEl>
                                          <p:spTgt spid="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3303A16-BF47-539D-03CA-34098B952A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Evacuatiewegen blok 5 – eerste fase.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DEF436-CA58-9C4F-81EC-FC8C2A3FE3B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1779812"/>
            <a:ext cx="11237400" cy="9248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Er werd een bord geplaatst ter hoogte van blok 5 en de grote poort naar de werf.</a:t>
            </a:r>
            <a:br>
              <a:rPr lang="nl-BE" dirty="0"/>
            </a:br>
            <a:r>
              <a:rPr lang="nl-BE" dirty="0"/>
              <a:t>Dit evacuatiebord geeft de gebruikers van de nooduitgang van blok 5, de A-vleugel,  de richting aan naar de verzamelplaats aan blok 8.</a:t>
            </a:r>
          </a:p>
        </p:txBody>
      </p:sp>
    </p:spTree>
    <p:extLst>
      <p:ext uri="{BB962C8B-B14F-4D97-AF65-F5344CB8AC3E}">
        <p14:creationId xmlns:p14="http://schemas.microsoft.com/office/powerpoint/2010/main" val="659835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A5A18F-895A-F52F-0F1A-58D806301D64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91527" y="907088"/>
            <a:ext cx="11672876" cy="1015663"/>
          </a:xfrm>
        </p:spPr>
        <p:txBody>
          <a:bodyPr/>
          <a:lstStyle/>
          <a:p>
            <a:r>
              <a:rPr lang="nl-BE" dirty="0">
                <a:solidFill>
                  <a:schemeClr val="tx1">
                    <a:lumMod val="50000"/>
                  </a:schemeClr>
                </a:solidFill>
              </a:rPr>
              <a:t>Personeel Dienst LDPBW 08	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B8EBA55-4E81-E1CF-37DC-098D1BDAC1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266065"/>
              </p:ext>
            </p:extLst>
          </p:nvPr>
        </p:nvGraphicFramePr>
        <p:xfrm>
          <a:off x="243778" y="1765663"/>
          <a:ext cx="11759012" cy="5092339"/>
        </p:xfrm>
        <a:graphic>
          <a:graphicData uri="http://schemas.openxmlformats.org/drawingml/2006/table">
            <a:tbl>
              <a:tblPr/>
              <a:tblGrid>
                <a:gridCol w="3636321">
                  <a:extLst>
                    <a:ext uri="{9D8B030D-6E8A-4147-A177-3AD203B41FA5}">
                      <a16:colId xmlns:a16="http://schemas.microsoft.com/office/drawing/2014/main" val="943359324"/>
                    </a:ext>
                  </a:extLst>
                </a:gridCol>
                <a:gridCol w="910041">
                  <a:extLst>
                    <a:ext uri="{9D8B030D-6E8A-4147-A177-3AD203B41FA5}">
                      <a16:colId xmlns:a16="http://schemas.microsoft.com/office/drawing/2014/main" val="1364156007"/>
                    </a:ext>
                  </a:extLst>
                </a:gridCol>
                <a:gridCol w="3948225">
                  <a:extLst>
                    <a:ext uri="{9D8B030D-6E8A-4147-A177-3AD203B41FA5}">
                      <a16:colId xmlns:a16="http://schemas.microsoft.com/office/drawing/2014/main" val="2590624654"/>
                    </a:ext>
                  </a:extLst>
                </a:gridCol>
                <a:gridCol w="3264425">
                  <a:extLst>
                    <a:ext uri="{9D8B030D-6E8A-4147-A177-3AD203B41FA5}">
                      <a16:colId xmlns:a16="http://schemas.microsoft.com/office/drawing/2014/main" val="150051768"/>
                    </a:ext>
                  </a:extLst>
                </a:gridCol>
              </a:tblGrid>
              <a:tr h="904622">
                <a:tc>
                  <a:txBody>
                    <a:bodyPr/>
                    <a:lstStyle/>
                    <a:p>
                      <a:pPr algn="ctr"/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1Lt  ARCHETTI </a:t>
                      </a:r>
                      <a:r>
                        <a:rPr lang="nl-BE" sz="20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Titouan</a:t>
                      </a:r>
                      <a:b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Kandidaat PA </a:t>
                      </a:r>
                      <a:r>
                        <a:rPr lang="nl-BE" sz="20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Niv</a:t>
                      </a: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I</a:t>
                      </a: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Vanaf begin Jan 2026.</a:t>
                      </a:r>
                      <a:b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</a:b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Start vorming </a:t>
                      </a:r>
                      <a:r>
                        <a:rPr lang="nl-BE" sz="2000" dirty="0" err="1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Niv</a:t>
                      </a: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1 – vermoedelijk Sep 2026 </a:t>
                      </a: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823650"/>
                  </a:ext>
                </a:extLst>
              </a:tr>
              <a:tr h="879788">
                <a:tc>
                  <a:txBody>
                    <a:bodyPr/>
                    <a:lstStyle/>
                    <a:p>
                      <a:pPr algn="ctr"/>
                      <a:r>
                        <a:rPr lang="nl-BE" sz="20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Adjt</a:t>
                      </a: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LEMMENS Johan</a:t>
                      </a:r>
                      <a:b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PA </a:t>
                      </a:r>
                      <a:r>
                        <a:rPr lang="nl-BE" sz="20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Niv</a:t>
                      </a: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II</a:t>
                      </a: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Van begin Feb 26 tot 30 Sep 26. </a:t>
                      </a: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1896254"/>
                  </a:ext>
                </a:extLst>
              </a:tr>
              <a:tr h="879788">
                <a:tc>
                  <a:txBody>
                    <a:bodyPr/>
                    <a:lstStyle/>
                    <a:p>
                      <a:pPr algn="ctr"/>
                      <a:r>
                        <a:rPr lang="nl-BE" sz="20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Adjt</a:t>
                      </a: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MERCKAERT Els</a:t>
                      </a:r>
                      <a:b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Kandidaat </a:t>
                      </a:r>
                      <a:r>
                        <a:rPr lang="nl-BE" sz="20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Niv</a:t>
                      </a: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II</a:t>
                      </a: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Geen datum</a:t>
                      </a: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408782"/>
                  </a:ext>
                </a:extLst>
              </a:tr>
              <a:tr h="878935">
                <a:tc>
                  <a:txBody>
                    <a:bodyPr/>
                    <a:lstStyle/>
                    <a:p>
                      <a:pPr algn="ctr"/>
                      <a:r>
                        <a:rPr lang="nl-BE" sz="20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Adjt</a:t>
                      </a: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Choubane Housene</a:t>
                      </a:r>
                      <a:b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PA </a:t>
                      </a:r>
                      <a:r>
                        <a:rPr lang="nl-BE" sz="20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Niv</a:t>
                      </a: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II</a:t>
                      </a: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+3224417019</a:t>
                      </a:r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Housene.Choubane@mil.be</a:t>
                      </a:r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117512"/>
                  </a:ext>
                </a:extLst>
              </a:tr>
              <a:tr h="894739">
                <a:tc>
                  <a:txBody>
                    <a:bodyPr/>
                    <a:lstStyle/>
                    <a:p>
                      <a:pPr algn="ctr"/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MTC Deppé Thierry</a:t>
                      </a:r>
                      <a:b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PA </a:t>
                      </a:r>
                      <a:r>
                        <a:rPr lang="nl-BE" sz="20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Niv</a:t>
                      </a: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II</a:t>
                      </a: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000" b="0" i="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+3224422990</a:t>
                      </a:r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000" b="0" i="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thierry.Deppe@mil.be</a:t>
                      </a:r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692399"/>
                  </a:ext>
                </a:extLst>
              </a:tr>
              <a:tr h="654467">
                <a:tc>
                  <a:txBody>
                    <a:bodyPr/>
                    <a:lstStyle/>
                    <a:p>
                      <a:pPr algn="ctr"/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Dienstmailbox</a:t>
                      </a: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20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DGHWB-SLPPT08-EVERE@mil.be</a:t>
                      </a:r>
                      <a:endParaRPr lang="nl-BE" sz="2000" dirty="0">
                        <a:solidFill>
                          <a:schemeClr val="tx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 sz="1700" dirty="0"/>
                    </a:p>
                  </a:txBody>
                  <a:tcPr marL="86456" marR="86456" marT="43228" marB="43228" anchor="ctr">
                    <a:lnL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943286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3DA62C1F-699B-9C41-6E19-65A9B87C2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863" y="1754389"/>
            <a:ext cx="643874" cy="9198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0655FC7-E13D-8665-91C9-E5606BDF7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863" y="2650806"/>
            <a:ext cx="630000" cy="9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CBD05F7-17C5-87A9-BE0F-17EB96D0B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047" y="5316166"/>
            <a:ext cx="630000" cy="9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5968BB-C90D-6BF8-4AB3-CF444B6D5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737" y="4439568"/>
            <a:ext cx="630000" cy="9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4FB4B76-4F4F-AAE5-E471-A940A8233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737" y="3482278"/>
            <a:ext cx="705996" cy="1008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6456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sign with white arrows and a couple of people&#10;&#10;AI-generated content may be incorrect.">
            <a:extLst>
              <a:ext uri="{FF2B5EF4-FFF2-40B4-BE49-F238E27FC236}">
                <a16:creationId xmlns:a16="http://schemas.microsoft.com/office/drawing/2014/main" id="{B60EFC43-410B-DFF8-B842-06B28704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643" y="0"/>
            <a:ext cx="9698405" cy="686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9301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48DF79-DC00-28C8-97FE-DA45046097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2313B3-9255-1413-52EB-4FCBF4DD2A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Evacuatiewegen blok 5 – tweede fase.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209BEB-01B9-CE61-4659-5163CCD040E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1779812"/>
            <a:ext cx="11237400" cy="9248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Er zal een bord geplaatst worden ter hoogte van blok 5 en de grote poort naar de werf.</a:t>
            </a:r>
            <a:br>
              <a:rPr lang="nl-BE" dirty="0"/>
            </a:br>
            <a:r>
              <a:rPr lang="nl-BE" dirty="0"/>
              <a:t>Dit evacuatiebord geeft de gebruikers van de nooduitgang van blok 5, de A-vleugel,  de richting aan naar de verzamelplaats op de werf.</a:t>
            </a:r>
          </a:p>
        </p:txBody>
      </p:sp>
    </p:spTree>
    <p:extLst>
      <p:ext uri="{BB962C8B-B14F-4D97-AF65-F5344CB8AC3E}">
        <p14:creationId xmlns:p14="http://schemas.microsoft.com/office/powerpoint/2010/main" val="42683314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sign with white arrows and people&#10;&#10;AI-generated content may be incorrect.">
            <a:extLst>
              <a:ext uri="{FF2B5EF4-FFF2-40B4-BE49-F238E27FC236}">
                <a16:creationId xmlns:a16="http://schemas.microsoft.com/office/drawing/2014/main" id="{D57F04DE-3DB8-1776-A09D-65D9017F0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100" y="-78609"/>
            <a:ext cx="4880008" cy="69366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08E44E-56F4-F038-C32C-75AFB33A7C26}"/>
              </a:ext>
            </a:extLst>
          </p:cNvPr>
          <p:cNvSpPr txBox="1"/>
          <p:nvPr/>
        </p:nvSpPr>
        <p:spPr>
          <a:xfrm>
            <a:off x="413887" y="4581626"/>
            <a:ext cx="2560320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2800" dirty="0"/>
              <a:t>Op de poort richting werf.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A54C49-84F2-62D4-3FEB-CE65F0B93C8C}"/>
              </a:ext>
            </a:extLst>
          </p:cNvPr>
          <p:cNvSpPr txBox="1"/>
          <p:nvPr/>
        </p:nvSpPr>
        <p:spPr>
          <a:xfrm>
            <a:off x="344905" y="1163054"/>
            <a:ext cx="3149065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nl-BE" sz="2800" dirty="0"/>
              <a:t>Aan de omheining richting poort werf.</a:t>
            </a:r>
          </a:p>
        </p:txBody>
      </p:sp>
    </p:spTree>
    <p:extLst>
      <p:ext uri="{BB962C8B-B14F-4D97-AF65-F5344CB8AC3E}">
        <p14:creationId xmlns:p14="http://schemas.microsoft.com/office/powerpoint/2010/main" val="24464581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79547EB-97DD-A7D4-7A64-E7876318DD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Nota VCHOD werkpost- en functiefiches.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747C3-A5CB-A2BB-402D-4D2690F6D0C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1779812"/>
            <a:ext cx="11237400" cy="3042445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dirty="0"/>
              <a:t>LDPBW 08: 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nl-BE" dirty="0"/>
              <a:t>geen zicht op de bestaande functie- en werkpostfiches.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nl-BE" dirty="0"/>
              <a:t>Voorlopig geen lijst van de eventueel door  gemaakte RA van de werkpostfiches</a:t>
            </a:r>
          </a:p>
          <a:p>
            <a:pPr marL="1028700" lvl="1">
              <a:buFont typeface="Wingdings" panose="05000000000000000000" pitchFamily="2" charset="2"/>
              <a:buChar char="§"/>
            </a:pPr>
            <a:endParaRPr lang="nl-BE" dirty="0"/>
          </a:p>
          <a:p>
            <a:pPr marL="285750" lvl="1">
              <a:buFont typeface="Wingdings" panose="05000000000000000000" pitchFamily="2" charset="2"/>
              <a:buChar char="q"/>
            </a:pPr>
            <a:r>
              <a:rPr lang="nl-BE" dirty="0"/>
              <a:t>De LDPBW zal aan de hand van een vragenlijst een lijst opmaken van de huidige situatie.</a:t>
            </a:r>
            <a:br>
              <a:rPr lang="nl-BE" dirty="0"/>
            </a:br>
            <a:r>
              <a:rPr lang="nl-BE" dirty="0"/>
              <a:t>- welke WPF, FF zijn er voorhanden in de eenheden; </a:t>
            </a:r>
            <a:br>
              <a:rPr lang="nl-BE" dirty="0"/>
            </a:br>
            <a:r>
              <a:rPr lang="nl-BE" dirty="0"/>
              <a:t>- zijn deze correct ingevuld;</a:t>
            </a:r>
            <a:br>
              <a:rPr lang="nl-BE" dirty="0"/>
            </a:br>
            <a:r>
              <a:rPr lang="nl-BE" dirty="0"/>
              <a:t>- werden deze opgemaakt op basis van een risicoanalyse</a:t>
            </a:r>
            <a:br>
              <a:rPr lang="nl-BE" dirty="0"/>
            </a:br>
            <a:r>
              <a:rPr lang="nl-BE" dirty="0"/>
              <a:t>- ………………………………………….</a:t>
            </a:r>
            <a:br>
              <a:rPr lang="nl-BE" dirty="0"/>
            </a:br>
            <a:r>
              <a:rPr lang="nl-BE" dirty="0"/>
              <a:t>- ……………………………………………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BE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AA55528-09A4-71AE-70F7-29105C4B0E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32206"/>
              </p:ext>
            </p:extLst>
          </p:nvPr>
        </p:nvGraphicFramePr>
        <p:xfrm>
          <a:off x="4560769" y="4368022"/>
          <a:ext cx="2013285" cy="1744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showAsIcon="1" r:id="rId2" imgW="914400" imgH="792417" progId="Excel.Sheet.12">
                  <p:embed/>
                </p:oleObj>
              </mc:Choice>
              <mc:Fallback>
                <p:oleObj name="Worksheet" showAsIcon="1" r:id="rId2" imgW="914400" imgH="79241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60769" y="4368022"/>
                        <a:ext cx="2013285" cy="17441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66231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2673A-9AD6-ABD2-6E95-4A66C6BBC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A81F60-BD44-BB47-0F48-38F72B80E1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323439"/>
          </a:xfrm>
        </p:spPr>
        <p:txBody>
          <a:bodyPr/>
          <a:lstStyle/>
          <a:p>
            <a:r>
              <a:rPr lang="nl-BE" dirty="0"/>
              <a:t>Inventarislijst van de producten met gevaarlijke eigenschappen.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F5EA80-DFCF-81EB-A6DC-7EB4C8C6148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2270701"/>
            <a:ext cx="11237400" cy="4089476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dirty="0"/>
              <a:t>Er wordt vanuit de IDPBW een onderzoek gedaan naar bepaalde gevaarlijke producten.</a:t>
            </a:r>
            <a:br>
              <a:rPr lang="nl-BE" dirty="0"/>
            </a:br>
            <a:r>
              <a:rPr lang="nl-BE" dirty="0"/>
              <a:t>Het gaat over de producten die de volgende stoffen bevatten:</a:t>
            </a:r>
          </a:p>
          <a:p>
            <a:pPr marL="555625" indent="-285750">
              <a:buFont typeface="Wingdings" panose="05000000000000000000" pitchFamily="2" charset="2"/>
              <a:buChar char="§"/>
            </a:pPr>
            <a:endParaRPr lang="nl-BE" dirty="0"/>
          </a:p>
          <a:p>
            <a:pPr marL="555625" indent="-285750">
              <a:buFont typeface="Wingdings" panose="05000000000000000000" pitchFamily="2" charset="2"/>
              <a:buChar char="§"/>
            </a:pPr>
            <a:r>
              <a:rPr lang="nl-BE" dirty="0"/>
              <a:t>Carcinogene producten (H350 en H351),</a:t>
            </a:r>
          </a:p>
          <a:p>
            <a:pPr marL="555625" indent="-285750">
              <a:buFont typeface="Wingdings" panose="05000000000000000000" pitchFamily="2" charset="2"/>
              <a:buChar char="§"/>
            </a:pPr>
            <a:r>
              <a:rPr lang="nl-BE" dirty="0"/>
              <a:t>Mutagene producten (H340 en H341),</a:t>
            </a:r>
          </a:p>
          <a:p>
            <a:pPr marL="555625" indent="-285750">
              <a:buFont typeface="Wingdings" panose="05000000000000000000" pitchFamily="2" charset="2"/>
              <a:buChar char="§"/>
            </a:pPr>
            <a:r>
              <a:rPr lang="nl-BE" dirty="0"/>
              <a:t>CMR (H360 en H362),</a:t>
            </a:r>
          </a:p>
          <a:p>
            <a:pPr marL="555625" indent="-285750">
              <a:buFont typeface="Wingdings" panose="05000000000000000000" pitchFamily="2" charset="2"/>
              <a:buChar char="§"/>
            </a:pPr>
            <a:r>
              <a:rPr lang="nl-BE" dirty="0"/>
              <a:t>Producten die de vruchtbaarheid of het ongeboren kind kunnen schaden (H361),</a:t>
            </a:r>
          </a:p>
          <a:p>
            <a:pPr marL="555625" indent="-285750">
              <a:buFont typeface="Wingdings" panose="05000000000000000000" pitchFamily="2" charset="2"/>
              <a:buChar char="§"/>
            </a:pPr>
            <a:r>
              <a:rPr lang="nl-BE" dirty="0"/>
              <a:t>SVHC,</a:t>
            </a:r>
          </a:p>
          <a:p>
            <a:pPr marL="555625" indent="-285750">
              <a:buFont typeface="Wingdings" panose="05000000000000000000" pitchFamily="2" charset="2"/>
              <a:buChar char="§"/>
            </a:pPr>
            <a:r>
              <a:rPr lang="nl-BE" dirty="0"/>
              <a:t>Producten die de stof </a:t>
            </a:r>
            <a:r>
              <a:rPr lang="nl-BE" dirty="0" err="1"/>
              <a:t>Diisocyanaat</a:t>
            </a:r>
            <a:r>
              <a:rPr lang="nl-BE" dirty="0"/>
              <a:t> bevatten (zie rubriek 1 en 3 van de SDS)</a:t>
            </a:r>
          </a:p>
          <a:p>
            <a:pPr marL="269875"/>
            <a:endParaRPr lang="nl-BE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dirty="0"/>
              <a:t>De eenheden dienen een inventarislijst van de producten waarover de eenheid beschikt op te maken.</a:t>
            </a:r>
            <a:br>
              <a:rPr lang="nl-BE" dirty="0"/>
            </a:br>
            <a:r>
              <a:rPr lang="nl-BE" dirty="0"/>
              <a:t>(</a:t>
            </a:r>
            <a:r>
              <a:rPr lang="nl-BE" dirty="0">
                <a:hlinkClick r:id="rId2"/>
              </a:rPr>
              <a:t>Template nieuwe inventarislijst</a:t>
            </a:r>
            <a:r>
              <a:rPr lang="nl-BE" dirty="0"/>
              <a:t>)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dirty="0"/>
              <a:t>De LDPBW zal, indien nodig, hier ook een vragenlijst voor opstellen zodat men de huidige situatie kan zien.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BE" b="1" u="sng" dirty="0"/>
              <a:t>Opmerking: Dit thema is zeer belangrijk daar zonder deze lijst en het beschikken over de recentste SDS nodig zijn voor de correcte opmaak van de werkpostfiches, functiefiches en de lijsten AMT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842731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>
          <a:xfrm>
            <a:off x="352162" y="5092589"/>
            <a:ext cx="11672876" cy="1015663"/>
          </a:xfrm>
        </p:spPr>
        <p:txBody>
          <a:bodyPr/>
          <a:lstStyle/>
          <a:p>
            <a:r>
              <a:rPr lang="nl-BE" dirty="0"/>
              <a:t>Arbeidsongevallen.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71" y="4984315"/>
            <a:ext cx="1219183" cy="121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3143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323439"/>
          </a:xfrm>
        </p:spPr>
        <p:txBody>
          <a:bodyPr/>
          <a:lstStyle/>
          <a:p>
            <a:r>
              <a:rPr lang="nl-BE" dirty="0"/>
              <a:t>Arbeidsongevallen gelinkt aan infrastructuur KKE.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281009" y="2723744"/>
            <a:ext cx="11237400" cy="2064989"/>
          </a:xfrm>
        </p:spPr>
        <p:txBody>
          <a:bodyPr/>
          <a:lstStyle/>
          <a:p>
            <a:pPr marL="542925" indent="-542925">
              <a:buFont typeface="Wingdings" panose="05000000000000000000" pitchFamily="2" charset="2"/>
              <a:buChar char="q"/>
            </a:pPr>
            <a:r>
              <a:rPr lang="nl-BE" sz="2800" dirty="0"/>
              <a:t>Er zijn geen ongevallen gebeurd die gelinkt kunnen worden aan de infrastructuur.</a:t>
            </a:r>
          </a:p>
          <a:p>
            <a:endParaRPr lang="nl-BE" sz="2800" dirty="0"/>
          </a:p>
          <a:p>
            <a:endParaRPr lang="nl-BE" sz="2800" dirty="0"/>
          </a:p>
          <a:p>
            <a:endParaRPr lang="nl-BE" sz="2800" dirty="0"/>
          </a:p>
          <a:p>
            <a:endParaRPr lang="nl-BE" dirty="0"/>
          </a:p>
          <a:p>
            <a:pPr marL="285750" indent="-285750">
              <a:buFontTx/>
              <a:buChar char="-"/>
            </a:pPr>
            <a:endParaRPr lang="nl-BE" dirty="0"/>
          </a:p>
          <a:p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954" y="136237"/>
            <a:ext cx="1219183" cy="121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5677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49571" y="1129989"/>
            <a:ext cx="80545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nl-BE" alt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Dienstmailbox</a:t>
            </a:r>
            <a:endParaRPr lang="nl-BE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nl-BE" dirty="0"/>
          </a:p>
          <a:p>
            <a:pPr algn="just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4056" y="2018591"/>
            <a:ext cx="831390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sz="3200" dirty="0">
                <a:latin typeface="Arial" panose="020B0604020202020204" pitchFamily="34" charset="0"/>
                <a:cs typeface="Arial" panose="020B0604020202020204" pitchFamily="34" charset="0"/>
              </a:rPr>
              <a:t>Gelieve alle mails die niet persoonlijk zijn gericht te mailen naar de dienstmailbox namelijk </a:t>
            </a:r>
          </a:p>
          <a:p>
            <a:pPr algn="ctr"/>
            <a:endParaRPr lang="nl-B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BE" sz="3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DGHWB-SLPPT08-EVERE@mil.be</a:t>
            </a:r>
            <a:endParaRPr lang="nl-BE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195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0CA367-1691-FD1F-C20D-8B961C85F739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nl-BE" dirty="0" err="1"/>
              <a:t>Sit</a:t>
            </a:r>
            <a:r>
              <a:rPr lang="nl-BE" dirty="0"/>
              <a:t> driemaandelijkse verslagen.</a:t>
            </a:r>
          </a:p>
        </p:txBody>
      </p:sp>
    </p:spTree>
    <p:extLst>
      <p:ext uri="{BB962C8B-B14F-4D97-AF65-F5344CB8AC3E}">
        <p14:creationId xmlns:p14="http://schemas.microsoft.com/office/powerpoint/2010/main" val="3897087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10840C0-336B-BB83-6BF9-105073AD27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431681"/>
              </p:ext>
            </p:extLst>
          </p:nvPr>
        </p:nvGraphicFramePr>
        <p:xfrm>
          <a:off x="0" y="0"/>
          <a:ext cx="12191998" cy="68532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3893">
                  <a:extLst>
                    <a:ext uri="{9D8B030D-6E8A-4147-A177-3AD203B41FA5}">
                      <a16:colId xmlns:a16="http://schemas.microsoft.com/office/drawing/2014/main" val="446257775"/>
                    </a:ext>
                  </a:extLst>
                </a:gridCol>
                <a:gridCol w="807751">
                  <a:extLst>
                    <a:ext uri="{9D8B030D-6E8A-4147-A177-3AD203B41FA5}">
                      <a16:colId xmlns:a16="http://schemas.microsoft.com/office/drawing/2014/main" val="1408030499"/>
                    </a:ext>
                  </a:extLst>
                </a:gridCol>
                <a:gridCol w="807751">
                  <a:extLst>
                    <a:ext uri="{9D8B030D-6E8A-4147-A177-3AD203B41FA5}">
                      <a16:colId xmlns:a16="http://schemas.microsoft.com/office/drawing/2014/main" val="1592340168"/>
                    </a:ext>
                  </a:extLst>
                </a:gridCol>
                <a:gridCol w="807751">
                  <a:extLst>
                    <a:ext uri="{9D8B030D-6E8A-4147-A177-3AD203B41FA5}">
                      <a16:colId xmlns:a16="http://schemas.microsoft.com/office/drawing/2014/main" val="2459738092"/>
                    </a:ext>
                  </a:extLst>
                </a:gridCol>
                <a:gridCol w="807751">
                  <a:extLst>
                    <a:ext uri="{9D8B030D-6E8A-4147-A177-3AD203B41FA5}">
                      <a16:colId xmlns:a16="http://schemas.microsoft.com/office/drawing/2014/main" val="1766040214"/>
                    </a:ext>
                  </a:extLst>
                </a:gridCol>
                <a:gridCol w="1598675">
                  <a:extLst>
                    <a:ext uri="{9D8B030D-6E8A-4147-A177-3AD203B41FA5}">
                      <a16:colId xmlns:a16="http://schemas.microsoft.com/office/drawing/2014/main" val="1409141796"/>
                    </a:ext>
                  </a:extLst>
                </a:gridCol>
                <a:gridCol w="1598675">
                  <a:extLst>
                    <a:ext uri="{9D8B030D-6E8A-4147-A177-3AD203B41FA5}">
                      <a16:colId xmlns:a16="http://schemas.microsoft.com/office/drawing/2014/main" val="1955821100"/>
                    </a:ext>
                  </a:extLst>
                </a:gridCol>
                <a:gridCol w="1598675">
                  <a:extLst>
                    <a:ext uri="{9D8B030D-6E8A-4147-A177-3AD203B41FA5}">
                      <a16:colId xmlns:a16="http://schemas.microsoft.com/office/drawing/2014/main" val="278324739"/>
                    </a:ext>
                  </a:extLst>
                </a:gridCol>
                <a:gridCol w="1241076">
                  <a:extLst>
                    <a:ext uri="{9D8B030D-6E8A-4147-A177-3AD203B41FA5}">
                      <a16:colId xmlns:a16="http://schemas.microsoft.com/office/drawing/2014/main" val="3584712261"/>
                    </a:ext>
                  </a:extLst>
                </a:gridCol>
              </a:tblGrid>
              <a:tr h="2516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 dirty="0">
                          <a:effectLst/>
                        </a:rPr>
                        <a:t>Eenheden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 dirty="0">
                          <a:effectLst/>
                        </a:rPr>
                        <a:t>Driemaandelijkse verslagen 2025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>
                          <a:effectLst/>
                        </a:rPr>
                        <a:t>Jaarverslag</a:t>
                      </a:r>
                      <a:br>
                        <a:rPr lang="nl-BE" sz="900" b="1" u="none" strike="noStrike">
                          <a:effectLst/>
                        </a:rPr>
                      </a:br>
                      <a:r>
                        <a:rPr lang="nl-BE" sz="900" b="1" u="none" strike="noStrike">
                          <a:effectLst/>
                        </a:rPr>
                        <a:t>2024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>
                          <a:effectLst/>
                        </a:rPr>
                        <a:t>Lijst AMT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>
                          <a:effectLst/>
                        </a:rPr>
                        <a:t>Lijst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>
                          <a:effectLst/>
                        </a:rPr>
                        <a:t>LPP/PLP</a:t>
                      </a:r>
                      <a:br>
                        <a:rPr lang="nl-BE" sz="900" b="1" u="none" strike="noStrike">
                          <a:effectLst/>
                        </a:rPr>
                      </a:br>
                      <a:r>
                        <a:rPr lang="nl-BE" sz="900" b="1" u="none" strike="noStrike">
                          <a:effectLst/>
                        </a:rPr>
                        <a:t>2025/2026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8462580"/>
                  </a:ext>
                </a:extLst>
              </a:tr>
              <a:tr h="251670">
                <a:tc v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>
                          <a:effectLst/>
                        </a:rPr>
                        <a:t>1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 dirty="0">
                          <a:effectLst/>
                        </a:rPr>
                        <a:t>2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 dirty="0">
                          <a:effectLst/>
                        </a:rPr>
                        <a:t>3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 dirty="0">
                          <a:effectLst/>
                        </a:rPr>
                        <a:t>4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 dirty="0">
                          <a:effectLst/>
                        </a:rPr>
                        <a:t>2025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b="1" u="none" strike="noStrike" dirty="0">
                          <a:effectLst/>
                        </a:rPr>
                        <a:t>2026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5564463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CC Infra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769767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ACOS IS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739275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ACOS R&amp;O</a:t>
                      </a:r>
                      <a:endParaRPr lang="nl-BE" sz="10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 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4023441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ACOS STRAT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888568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DG H&amp;WB</a:t>
                      </a:r>
                      <a:endParaRPr lang="nl-BE" sz="10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956878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BN HK DEF ST KKE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322789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CIDMAT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9850821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COMOPSAIR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791966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BAS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868906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COMOPSMED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084019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 err="1">
                          <a:solidFill>
                            <a:sysClr val="windowText" lastClr="000000"/>
                          </a:solidFill>
                          <a:effectLst/>
                        </a:rPr>
                        <a:t>DGBud</a:t>
                      </a:r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Fin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184931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DG </a:t>
                      </a:r>
                      <a:r>
                        <a:rPr lang="nl-BE" sz="1000" u="none" strike="noStrike" dirty="0" err="1">
                          <a:solidFill>
                            <a:sysClr val="windowText" lastClr="000000"/>
                          </a:solidFill>
                          <a:effectLst/>
                        </a:rPr>
                        <a:t>Str</a:t>
                      </a:r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COM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004460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DGHR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388446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DG Jur</a:t>
                      </a:r>
                      <a:endParaRPr lang="nl-BE" sz="10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938365"/>
                  </a:ext>
                </a:extLst>
              </a:tr>
              <a:tr h="246897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DGMR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376504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DGMR C&amp;I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754623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DGMR Sys</a:t>
                      </a:r>
                      <a:endParaRPr lang="nl-BE" sz="10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94881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DGMR MP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X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2745248"/>
                  </a:ext>
                </a:extLst>
              </a:tr>
              <a:tr h="293615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KAB CHOD</a:t>
                      </a:r>
                      <a:endParaRPr lang="nl-BE" sz="10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906207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CND - CLUB EVERE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756832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COMOPSNAV DET EVERE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-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472485"/>
                  </a:ext>
                </a:extLst>
              </a:tr>
              <a:tr h="262156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IG - ILE</a:t>
                      </a:r>
                      <a:endParaRPr lang="nl-BE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 </a:t>
                      </a:r>
                      <a:endParaRPr lang="nl-B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X</a:t>
                      </a:r>
                      <a:endParaRPr lang="nl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89697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Aantal verslagen</a:t>
                      </a:r>
                      <a:endParaRPr lang="nl-BE" sz="10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20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20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18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0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22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13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17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19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36795730"/>
                  </a:ext>
                </a:extLst>
              </a:tr>
              <a:tr h="251670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Aantal eenheden</a:t>
                      </a:r>
                      <a:endParaRPr lang="nl-BE" sz="10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22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22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22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0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22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22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22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22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39899475"/>
                  </a:ext>
                </a:extLst>
              </a:tr>
              <a:tr h="262156">
                <a:tc>
                  <a:txBody>
                    <a:bodyPr/>
                    <a:lstStyle/>
                    <a:p>
                      <a:pPr algn="l" fontAlgn="ctr"/>
                      <a:r>
                        <a:rPr lang="nl-BE" sz="1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%</a:t>
                      </a:r>
                      <a:endParaRPr lang="nl-BE" sz="10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90,91%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90,91%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81,82%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#DIV/0!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100,00%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59,09%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>
                          <a:effectLst/>
                        </a:rPr>
                        <a:t>77,27%</a:t>
                      </a:r>
                      <a:endParaRPr lang="nl-BE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900" u="none" strike="noStrike" dirty="0">
                          <a:effectLst/>
                        </a:rPr>
                        <a:t>86,36%</a:t>
                      </a:r>
                      <a:endParaRPr lang="nl-B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67032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2187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B7F865-3FDA-A9DE-88CD-F4043E9D2F2A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nl-BE" dirty="0"/>
              <a:t>Planning rondgangen 2026.</a:t>
            </a:r>
          </a:p>
        </p:txBody>
      </p:sp>
    </p:spTree>
    <p:extLst>
      <p:ext uri="{BB962C8B-B14F-4D97-AF65-F5344CB8AC3E}">
        <p14:creationId xmlns:p14="http://schemas.microsoft.com/office/powerpoint/2010/main" val="1320455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465281-FDAE-35F6-B66B-641EADC745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Planning jaarlijkse rondgangen 2026.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12126C-1F4A-F153-381A-91D22C226DC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5518192"/>
            <a:ext cx="11237400" cy="1187958"/>
          </a:xfrm>
        </p:spPr>
        <p:txBody>
          <a:bodyPr/>
          <a:lstStyle/>
          <a:p>
            <a:r>
              <a:rPr lang="nl-BE" dirty="0"/>
              <a:t>-    </a:t>
            </a:r>
            <a:r>
              <a:rPr lang="nl-BE" dirty="0" err="1"/>
              <a:t>Meetingrequests</a:t>
            </a:r>
            <a:r>
              <a:rPr lang="nl-BE" dirty="0"/>
              <a:t> worden (indien mogelijk) eind Dec 25 verstuurd.</a:t>
            </a:r>
          </a:p>
          <a:p>
            <a:pPr marL="285750" indent="-285750">
              <a:buFontTx/>
              <a:buChar char="-"/>
            </a:pPr>
            <a:r>
              <a:rPr lang="nl-BE" dirty="0"/>
              <a:t>De planning is een voorstel. Er kan steeds door de eenheid een andere datum voorgesteld worden.</a:t>
            </a:r>
          </a:p>
          <a:p>
            <a:pPr marL="285750" indent="-285750">
              <a:buFontTx/>
              <a:buChar char="-"/>
            </a:pPr>
            <a:r>
              <a:rPr lang="nl-BE" dirty="0"/>
              <a:t>De eenheid moet zo snel mogelijk op de mail </a:t>
            </a:r>
            <a:r>
              <a:rPr lang="nl-BE" dirty="0" err="1"/>
              <a:t>antwoordeN</a:t>
            </a:r>
            <a:endParaRPr lang="nl-BE" dirty="0"/>
          </a:p>
          <a:p>
            <a:pPr marL="285750" indent="-285750">
              <a:buFontTx/>
              <a:buChar char="-"/>
            </a:pPr>
            <a:endParaRPr lang="nl-BE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54099BA-A26F-8D97-82CD-67ECA96550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905597"/>
              </p:ext>
            </p:extLst>
          </p:nvPr>
        </p:nvGraphicFramePr>
        <p:xfrm>
          <a:off x="789272" y="1453715"/>
          <a:ext cx="10558914" cy="38401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3646">
                  <a:extLst>
                    <a:ext uri="{9D8B030D-6E8A-4147-A177-3AD203B41FA5}">
                      <a16:colId xmlns:a16="http://schemas.microsoft.com/office/drawing/2014/main" val="252244145"/>
                    </a:ext>
                  </a:extLst>
                </a:gridCol>
                <a:gridCol w="1375437">
                  <a:extLst>
                    <a:ext uri="{9D8B030D-6E8A-4147-A177-3AD203B41FA5}">
                      <a16:colId xmlns:a16="http://schemas.microsoft.com/office/drawing/2014/main" val="2230430473"/>
                    </a:ext>
                  </a:extLst>
                </a:gridCol>
                <a:gridCol w="1428164">
                  <a:extLst>
                    <a:ext uri="{9D8B030D-6E8A-4147-A177-3AD203B41FA5}">
                      <a16:colId xmlns:a16="http://schemas.microsoft.com/office/drawing/2014/main" val="3133355561"/>
                    </a:ext>
                  </a:extLst>
                </a:gridCol>
                <a:gridCol w="1831206">
                  <a:extLst>
                    <a:ext uri="{9D8B030D-6E8A-4147-A177-3AD203B41FA5}">
                      <a16:colId xmlns:a16="http://schemas.microsoft.com/office/drawing/2014/main" val="964621450"/>
                    </a:ext>
                  </a:extLst>
                </a:gridCol>
                <a:gridCol w="1554627">
                  <a:extLst>
                    <a:ext uri="{9D8B030D-6E8A-4147-A177-3AD203B41FA5}">
                      <a16:colId xmlns:a16="http://schemas.microsoft.com/office/drawing/2014/main" val="2955557957"/>
                    </a:ext>
                  </a:extLst>
                </a:gridCol>
                <a:gridCol w="1692917">
                  <a:extLst>
                    <a:ext uri="{9D8B030D-6E8A-4147-A177-3AD203B41FA5}">
                      <a16:colId xmlns:a16="http://schemas.microsoft.com/office/drawing/2014/main" val="4017299130"/>
                    </a:ext>
                  </a:extLst>
                </a:gridCol>
                <a:gridCol w="1692917">
                  <a:extLst>
                    <a:ext uri="{9D8B030D-6E8A-4147-A177-3AD203B41FA5}">
                      <a16:colId xmlns:a16="http://schemas.microsoft.com/office/drawing/2014/main" val="1333899166"/>
                    </a:ext>
                  </a:extLst>
                </a:gridCol>
              </a:tblGrid>
              <a:tr h="407100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solidFill>
                            <a:schemeClr val="accent3"/>
                          </a:solidFill>
                          <a:effectLst/>
                        </a:rPr>
                        <a:t>Datum 2026</a:t>
                      </a:r>
                      <a:endParaRPr lang="nl-BE" sz="1200" b="1" i="0" u="none" strike="noStrike" dirty="0">
                        <a:solidFill>
                          <a:schemeClr val="accent3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solidFill>
                            <a:schemeClr val="accent3"/>
                          </a:solidFill>
                          <a:effectLst/>
                        </a:rPr>
                        <a:t>Eenheid</a:t>
                      </a:r>
                      <a:endParaRPr lang="nl-BE" sz="1200" b="1" i="0" u="none" strike="noStrike" dirty="0">
                        <a:solidFill>
                          <a:schemeClr val="accent3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solidFill>
                            <a:schemeClr val="accent3"/>
                          </a:solidFill>
                          <a:effectLst/>
                        </a:rPr>
                        <a:t>Opmerking</a:t>
                      </a:r>
                      <a:endParaRPr lang="nl-BE" sz="1200" b="1" i="0" u="none" strike="noStrike" dirty="0">
                        <a:solidFill>
                          <a:schemeClr val="accent3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chemeClr val="accent3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solidFill>
                            <a:schemeClr val="accent3"/>
                          </a:solidFill>
                          <a:effectLst/>
                        </a:rPr>
                        <a:t>Datum 2026</a:t>
                      </a:r>
                      <a:endParaRPr lang="nl-BE" sz="1200" b="1" i="0" u="none" strike="noStrike" dirty="0">
                        <a:solidFill>
                          <a:schemeClr val="accent3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solidFill>
                            <a:schemeClr val="accent3"/>
                          </a:solidFill>
                          <a:effectLst/>
                        </a:rPr>
                        <a:t>Eenheid</a:t>
                      </a:r>
                      <a:endParaRPr lang="nl-BE" sz="1200" b="1" i="0" u="none" strike="noStrike" dirty="0">
                        <a:solidFill>
                          <a:schemeClr val="accent3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solidFill>
                            <a:schemeClr val="accent3"/>
                          </a:solidFill>
                          <a:effectLst/>
                        </a:rPr>
                        <a:t>Opmerking</a:t>
                      </a:r>
                      <a:endParaRPr lang="nl-BE" sz="1200" b="1" i="0" u="none" strike="noStrike" dirty="0">
                        <a:solidFill>
                          <a:schemeClr val="accent3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627185"/>
                  </a:ext>
                </a:extLst>
              </a:tr>
              <a:tr h="312099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09/02/2026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ACOS STRAT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15/09/2026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DG H&amp;WB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43292839"/>
                  </a:ext>
                </a:extLst>
              </a:tr>
              <a:tr h="312099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23/02/2026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CIDMAT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>
                          <a:effectLst/>
                        </a:rPr>
                        <a:t>27/09/2026</a:t>
                      </a:r>
                      <a:endParaRPr lang="nl-BE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DG Jur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2795728"/>
                  </a:ext>
                </a:extLst>
              </a:tr>
              <a:tr h="312099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10/03/2026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COMOPSNAV NSP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29/09/2026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COMOPSAIR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23194527"/>
                  </a:ext>
                </a:extLst>
              </a:tr>
              <a:tr h="312099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23/03/2026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CC Infra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>
                          <a:effectLst/>
                        </a:rPr>
                        <a:t>06/10/2026</a:t>
                      </a:r>
                      <a:endParaRPr lang="nl-BE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DG MR C&amp;I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164564"/>
                  </a:ext>
                </a:extLst>
              </a:tr>
              <a:tr h="312099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>
                          <a:effectLst/>
                        </a:rPr>
                        <a:t>20/04/2026</a:t>
                      </a:r>
                      <a:endParaRPr lang="nl-BE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NKD/CND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10/10/2026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DG </a:t>
                      </a:r>
                      <a:r>
                        <a:rPr lang="nl-BE" sz="1200" b="1" u="none" strike="noStrike" dirty="0" err="1">
                          <a:effectLst/>
                        </a:rPr>
                        <a:t>StratCom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66419780"/>
                  </a:ext>
                </a:extLst>
              </a:tr>
              <a:tr h="312099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05/05/2026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DG MR </a:t>
                      </a:r>
                      <a:r>
                        <a:rPr lang="nl-BE" sz="1200" b="1" u="none" strike="noStrike" dirty="0" err="1">
                          <a:effectLst/>
                        </a:rPr>
                        <a:t>Sys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>
                          <a:effectLst/>
                        </a:rPr>
                        <a:t>13/10/2026</a:t>
                      </a:r>
                      <a:endParaRPr lang="nl-BE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ACOS R&amp;O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371607"/>
                  </a:ext>
                </a:extLst>
              </a:tr>
              <a:tr h="312099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>
                          <a:effectLst/>
                        </a:rPr>
                        <a:t>19/05/2026</a:t>
                      </a:r>
                      <a:endParaRPr lang="nl-BE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COMOPSMED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22/10/2026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 err="1">
                          <a:effectLst/>
                        </a:rPr>
                        <a:t>Kab</a:t>
                      </a:r>
                      <a:r>
                        <a:rPr lang="nl-BE" sz="1200" b="1" u="none" strike="noStrike" dirty="0">
                          <a:effectLst/>
                        </a:rPr>
                        <a:t> CHOD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Bevestigd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807980"/>
                  </a:ext>
                </a:extLst>
              </a:tr>
              <a:tr h="312099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02/06/2026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ACOS IS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Meerdere dagen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>
                          <a:effectLst/>
                        </a:rPr>
                        <a:t>03/11/2026</a:t>
                      </a:r>
                      <a:endParaRPr lang="nl-BE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DG MR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399581"/>
                  </a:ext>
                </a:extLst>
              </a:tr>
              <a:tr h="312099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>
                          <a:effectLst/>
                        </a:rPr>
                        <a:t>09/06/2026</a:t>
                      </a:r>
                      <a:endParaRPr lang="nl-BE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DG </a:t>
                      </a:r>
                      <a:r>
                        <a:rPr lang="nl-BE" sz="1200" b="1" u="none" strike="noStrike" dirty="0" err="1">
                          <a:effectLst/>
                        </a:rPr>
                        <a:t>BudFin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17/11/2026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BAS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51245780"/>
                  </a:ext>
                </a:extLst>
              </a:tr>
              <a:tr h="312099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23/06/2026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DG HR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>
                          <a:effectLst/>
                        </a:rPr>
                        <a:t>01/12/2026</a:t>
                      </a:r>
                      <a:endParaRPr lang="nl-BE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u="none" strike="noStrike">
                          <a:effectLst/>
                        </a:rPr>
                        <a:t>Bn HK Def Staf KKE</a:t>
                      </a:r>
                      <a:endParaRPr lang="da-DK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Meerdere dagen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095925"/>
                  </a:ext>
                </a:extLst>
              </a:tr>
              <a:tr h="312099"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>
                          <a:effectLst/>
                        </a:rPr>
                        <a:t>01/09/2026</a:t>
                      </a:r>
                      <a:endParaRPr lang="nl-BE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BE" sz="1200" b="1" u="none" strike="noStrike" dirty="0">
                          <a:effectLst/>
                        </a:rPr>
                        <a:t>DG MR MP</a:t>
                      </a:r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nl-BE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11865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8242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nl-BE" dirty="0">
                <a:solidFill>
                  <a:schemeClr val="tx1">
                    <a:lumMod val="50000"/>
                  </a:schemeClr>
                </a:solidFill>
              </a:rPr>
              <a:t>Lopende zaken.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71" y="4984315"/>
            <a:ext cx="1219183" cy="121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9030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34353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521C2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0B6DE016680F674DBC9DAEE4783B6637" ma:contentTypeVersion="3" ma:contentTypeDescription="Upload an image." ma:contentTypeScope="" ma:versionID="0161e275c92e5df4f53d46597c9c8080">
  <xsd:schema xmlns:xsd="http://www.w3.org/2001/XMLSchema" xmlns:xs="http://www.w3.org/2001/XMLSchema" xmlns:p="http://schemas.microsoft.com/office/2006/metadata/properties" xmlns:ns1="http://schemas.microsoft.com/sharepoint/v3" xmlns:ns2="C64C079A-ABBC-4A11-A430-DE1D177D1884" xmlns:ns3="6aaf9d74-94c3-42e3-8811-9db25e5c3289" xmlns:ns4="http://schemas.microsoft.com/sharepoint/v3/fields" xmlns:ns5="c64c079a-abbc-4a11-a430-de1d177d1884" targetNamespace="http://schemas.microsoft.com/office/2006/metadata/properties" ma:root="true" ma:fieldsID="58ce0466a3f6a43d641e35b8c9f7f0a1" ns1:_="" ns2:_="" ns3:_="" ns4:_="" ns5:_="">
    <xsd:import namespace="http://schemas.microsoft.com/sharepoint/v3"/>
    <xsd:import namespace="C64C079A-ABBC-4A11-A430-DE1D177D1884"/>
    <xsd:import namespace="6aaf9d74-94c3-42e3-8811-9db25e5c3289"/>
    <xsd:import namespace="http://schemas.microsoft.com/sharepoint/v3/fields"/>
    <xsd:import namespace="c64c079a-abbc-4a11-a430-de1d177d1884"/>
    <xsd:element name="properties">
      <xsd:complexType>
        <xsd:sequence>
          <xsd:element name="documentManagement">
            <xsd:complexType>
              <xsd:all>
                <xsd:element ref="ns3:lang"/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4:wic_System_Copyright" minOccurs="0"/>
                <xsd:element ref="ns5:Category" minOccurs="0"/>
                <xsd:element ref="ns5:Sub_x002d_Category" minOccurs="0"/>
                <xsd:element ref="ns5:Layout_x0020_Fil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9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10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1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2" nillable="true" ma:displayName="Item Type" ma:hidden="true" ma:list="Docs" ma:internalName="FSObjType" ma:readOnly="true" ma:showField="FSTyp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ThumbnailExists" ma:index="19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0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1" nillable="true" ma:displayName="Width" ma:internalName="ImageWidth" ma:readOnly="true">
      <xsd:simpleType>
        <xsd:restriction base="dms:Unknown"/>
      </xsd:simpleType>
    </xsd:element>
    <xsd:element name="ImageHeight" ma:index="23" nillable="true" ma:displayName="Height" ma:internalName="ImageHeight" ma:readOnly="true">
      <xsd:simpleType>
        <xsd:restriction base="dms:Unknown"/>
      </xsd:simpleType>
    </xsd:element>
    <xsd:element name="ImageCreateDate" ma:index="24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af9d74-94c3-42e3-8811-9db25e5c3289" elementFormDefault="qualified">
    <xsd:import namespace="http://schemas.microsoft.com/office/2006/documentManagement/types"/>
    <xsd:import namespace="http://schemas.microsoft.com/office/infopath/2007/PartnerControls"/>
    <xsd:element name="lang" ma:index="8" ma:displayName="Lang" ma:default="-" ma:format="RadioButtons" ma:internalName="lang">
      <xsd:simpleType>
        <xsd:restriction base="dms:Choice">
          <xsd:enumeration value="N"/>
          <xsd:enumeration value="F"/>
          <xsd:enumeration value="NF"/>
          <xsd:enumeration value="D"/>
          <xsd:enumeration value="E"/>
          <xsd:enumeration value="-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5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Category" ma:index="26" nillable="true" ma:displayName="Category" ma:format="RadioButtons" ma:internalName="Category">
      <xsd:simpleType>
        <xsd:restriction base="dms:Choice">
          <xsd:enumeration value="Logo"/>
          <xsd:enumeration value="Asset"/>
          <xsd:enumeration value="Powerpoint"/>
        </xsd:restriction>
      </xsd:simpleType>
    </xsd:element>
    <xsd:element name="Sub_x002d_Category" ma:index="27" nillable="true" ma:displayName="Sub-Category" ma:format="RadioButtons" ma:internalName="Sub_x002d_Category">
      <xsd:simpleType>
        <xsd:restriction base="dms:Choice">
          <xsd:enumeration value="Components"/>
          <xsd:enumeration value="Defence"/>
          <xsd:enumeration value="Employer Branding"/>
          <xsd:enumeration value="Other Government assets"/>
          <xsd:enumeration value="------------------------------"/>
          <xsd:enumeration value="Defence 0800 Number"/>
          <xsd:enumeration value="Icons"/>
          <xsd:enumeration value="Patterns"/>
          <xsd:enumeration value="QR-Code"/>
          <xsd:enumeration value="Signature banner"/>
        </xsd:restriction>
      </xsd:simpleType>
    </xsd:element>
    <xsd:element name="Layout_x0020_Files" ma:index="28" nillable="true" ma:displayName="Layout Files" ma:default="0" ma:internalName="Layout_x0020_File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5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ageCreateDate xmlns="C64C079A-ABBC-4A11-A430-DE1D177D1884" xsi:nil="true"/>
    <lang xmlns="6aaf9d74-94c3-42e3-8811-9db25e5c3289">N</lang>
    <Category xmlns="c64c079a-abbc-4a11-a430-de1d177d1884">Powerpoint</Category>
    <Sub_x002d_Category xmlns="c64c079a-abbc-4a11-a430-de1d177d1884">Defence</Sub_x002d_Category>
    <wic_System_Copyright xmlns="http://schemas.microsoft.com/sharepoint/v3/fields" xsi:nil="true"/>
    <Layout_x0020_Files xmlns="c64c079a-abbc-4a11-a430-de1d177d1884">false</Layout_x0020_Files>
  </documentManagement>
</p:properties>
</file>

<file path=customXml/itemProps1.xml><?xml version="1.0" encoding="utf-8"?>
<ds:datastoreItem xmlns:ds="http://schemas.openxmlformats.org/officeDocument/2006/customXml" ds:itemID="{205B8C05-565C-4141-AA10-D54C2FD265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64C079A-ABBC-4A11-A430-DE1D177D1884"/>
    <ds:schemaRef ds:uri="6aaf9d74-94c3-42e3-8811-9db25e5c3289"/>
    <ds:schemaRef ds:uri="http://schemas.microsoft.com/sharepoint/v3/fields"/>
    <ds:schemaRef ds:uri="c64c079a-abbc-4a11-a430-de1d177d18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84C7D9-EB7C-4807-BE66-DE32CD8BB3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D85E99-E7C1-414D-9999-EF1F43BE3D91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6aaf9d74-94c3-42e3-8811-9db25e5c3289"/>
    <ds:schemaRef ds:uri="c64c079a-abbc-4a11-a430-de1d177d1884"/>
    <ds:schemaRef ds:uri="http://schemas.microsoft.com/sharepoint/v3"/>
    <ds:schemaRef ds:uri="http://purl.org/dc/terms/"/>
    <ds:schemaRef ds:uri="http://schemas.microsoft.com/sharepoint/v3/field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C64C079A-ABBC-4A11-A430-DE1D177D188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7783</TotalTime>
  <Words>2062</Words>
  <Application>Microsoft Office PowerPoint</Application>
  <PresentationFormat>Widescreen</PresentationFormat>
  <Paragraphs>622</Paragraphs>
  <Slides>47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61" baseType="lpstr">
      <vt:lpstr>Aharoni</vt:lpstr>
      <vt:lpstr>Amasis MT Pro Black</vt:lpstr>
      <vt:lpstr>Aptos Black</vt:lpstr>
      <vt:lpstr>Aptos Narrow</vt:lpstr>
      <vt:lpstr>Arial</vt:lpstr>
      <vt:lpstr>Calibri</vt:lpstr>
      <vt:lpstr>Courier New</vt:lpstr>
      <vt:lpstr>Palanquin</vt:lpstr>
      <vt:lpstr>Palanquin Bold</vt:lpstr>
      <vt:lpstr>Palanquin Regular</vt:lpstr>
      <vt:lpstr>Wingdings</vt:lpstr>
      <vt:lpstr>Custom Design</vt:lpstr>
      <vt:lpstr>Adobe Acrobat Document</vt:lpstr>
      <vt:lpstr>Microsoft Excel 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Delbouille Julie</dc:creator>
  <cp:keywords/>
  <cp:lastModifiedBy>Choubane Housene</cp:lastModifiedBy>
  <cp:revision>309</cp:revision>
  <cp:lastPrinted>2024-07-01T09:39:54Z</cp:lastPrinted>
  <dcterms:created xsi:type="dcterms:W3CDTF">2021-07-19T11:03:08Z</dcterms:created>
  <dcterms:modified xsi:type="dcterms:W3CDTF">2025-12-10T13:07:01Z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0x0101009148F5A04DDD49CBA7127AADA5FB792B00AADE34325A8B49CDA8BB4DB53328F214000B6DE016680F674DBC9DAEE4783B6637</vt:lpwstr>
  </property>
  <property fmtid="{D5CDD505-2E9C-101B-9397-08002B2CF9AE}" pid="3" name="Order">
    <vt:r8>13000</vt:r8>
  </property>
</Properties>
</file>